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57" r:id="rId12"/>
    <p:sldId id="25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0C92E-4878-D541-921A-3EBEDEF39D09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819D-8B06-D943-AB4C-D13CA6E3C6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819D-8B06-D943-AB4C-D13CA6E3C66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7864-39E8-2D40-AFC2-3EACD23A11EE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C3F3-F7C8-2B42-A86D-FA5B7C2CB1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6913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ROM </a:t>
            </a:r>
            <a:endParaRPr lang="en-US" sz="7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Cons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Space:</a:t>
            </a:r>
          </a:p>
          <a:p>
            <a:pPr lvl="1"/>
            <a:r>
              <a:rPr lang="en-US" dirty="0" smtClean="0"/>
              <a:t>Limited: 1U/2U servers support of </a:t>
            </a:r>
            <a:r>
              <a:rPr lang="en-US" dirty="0" err="1" smtClean="0"/>
              <a:t>PCIe</a:t>
            </a:r>
            <a:r>
              <a:rPr lang="en-US" dirty="0" smtClean="0"/>
              <a:t> slots</a:t>
            </a:r>
          </a:p>
          <a:p>
            <a:r>
              <a:rPr lang="en-US" dirty="0" smtClean="0"/>
              <a:t>Cooling:</a:t>
            </a:r>
          </a:p>
          <a:p>
            <a:pPr lvl="1"/>
            <a:r>
              <a:rPr lang="en-US" dirty="0" smtClean="0"/>
              <a:t>Adequate ventilation requires well designed chassis.</a:t>
            </a:r>
          </a:p>
          <a:p>
            <a:r>
              <a:rPr lang="en-US" dirty="0" smtClean="0"/>
              <a:t>Power:</a:t>
            </a:r>
          </a:p>
          <a:p>
            <a:pPr lvl="1"/>
            <a:r>
              <a:rPr lang="en-US" dirty="0" smtClean="0"/>
              <a:t>Good quality power supplies must be selected.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B8E-E027-DE4B-89E5-0363EE4180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8954"/>
            <a:ext cx="8229600" cy="5520092"/>
          </a:xfrm>
        </p:spPr>
        <p:txBody>
          <a:bodyPr>
            <a:noAutofit/>
          </a:bodyPr>
          <a:lstStyle/>
          <a:p>
            <a:r>
              <a:rPr lang="en-US" sz="2000" dirty="0" smtClean="0"/>
              <a:t>Two solution evaluated for the ROM project:  </a:t>
            </a:r>
            <a:r>
              <a:rPr lang="en-US" sz="2000" dirty="0" err="1" smtClean="0"/>
              <a:t>board+PC</a:t>
            </a:r>
            <a:r>
              <a:rPr lang="en-US" sz="2000" dirty="0" smtClean="0"/>
              <a:t>, board stand alone: </a:t>
            </a:r>
            <a:r>
              <a:rPr lang="en-US" sz="2000" dirty="0" err="1" smtClean="0"/>
              <a:t>board+PC</a:t>
            </a:r>
            <a:r>
              <a:rPr lang="en-US" sz="2000" dirty="0" smtClean="0"/>
              <a:t> implementation data goes from the interface board to the PC through </a:t>
            </a:r>
            <a:r>
              <a:rPr lang="en-US" sz="2000" dirty="0" err="1" smtClean="0"/>
              <a:t>PCIe</a:t>
            </a:r>
            <a:r>
              <a:rPr lang="en-US" sz="2000" dirty="0" smtClean="0"/>
              <a:t>.</a:t>
            </a:r>
            <a:endParaRPr lang="en-US" sz="1600" dirty="0" smtClean="0"/>
          </a:p>
          <a:p>
            <a:r>
              <a:rPr lang="en-US" sz="2000" dirty="0"/>
              <a:t>M</a:t>
            </a:r>
            <a:r>
              <a:rPr lang="en-US" sz="2000" dirty="0" smtClean="0"/>
              <a:t>ain assumption in both cases: the ROM output rate ~ 10 </a:t>
            </a:r>
            <a:r>
              <a:rPr lang="en-US" sz="2000" dirty="0" err="1" smtClean="0"/>
              <a:t>Gb/s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SuperB</a:t>
            </a:r>
            <a:r>
              <a:rPr lang="en-US" sz="2000" dirty="0" smtClean="0"/>
              <a:t> entire data flux can be estimated to be 600 </a:t>
            </a:r>
            <a:r>
              <a:rPr lang="en-US" sz="2000" dirty="0" err="1"/>
              <a:t>G</a:t>
            </a:r>
            <a:r>
              <a:rPr lang="en-US" sz="2000" dirty="0" err="1" smtClean="0"/>
              <a:t>b/s</a:t>
            </a:r>
            <a:r>
              <a:rPr lang="en-US" sz="2000" dirty="0" smtClean="0"/>
              <a:t>, so </a:t>
            </a:r>
            <a:r>
              <a:rPr lang="en-US" sz="2000" dirty="0" err="1" smtClean="0"/>
              <a:t>we’ld</a:t>
            </a:r>
            <a:r>
              <a:rPr lang="en-US" sz="2000" dirty="0" smtClean="0"/>
              <a:t> need ~60 ROM each one handling therefore ~10 </a:t>
            </a:r>
            <a:r>
              <a:rPr lang="en-US" sz="2000" dirty="0" err="1" smtClean="0"/>
              <a:t>kB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Solution based on the </a:t>
            </a:r>
            <a:r>
              <a:rPr lang="en-US" sz="2000" dirty="0" err="1" smtClean="0"/>
              <a:t>board+PC</a:t>
            </a:r>
            <a:r>
              <a:rPr lang="en-US" sz="2000" dirty="0" smtClean="0"/>
              <a:t> approach aims to provide </a:t>
            </a:r>
            <a:r>
              <a:rPr lang="en-US" sz="2000" dirty="0" err="1" smtClean="0"/>
              <a:t>SuperB</a:t>
            </a:r>
            <a:r>
              <a:rPr lang="en-US" sz="2000" dirty="0" smtClean="0"/>
              <a:t> wit some computing capabilities for pre-processing of the event fragments. Tested using an evaluation board: Bologna-</a:t>
            </a:r>
            <a:r>
              <a:rPr lang="en-US" sz="2000" dirty="0" err="1" smtClean="0"/>
              <a:t>Padova</a:t>
            </a:r>
            <a:r>
              <a:rPr lang="en-US" sz="2000" dirty="0" smtClean="0"/>
              <a:t> collaboration.</a:t>
            </a:r>
          </a:p>
          <a:p>
            <a:pPr lvl="1"/>
            <a:r>
              <a:rPr lang="en-US" sz="1600" dirty="0" smtClean="0"/>
              <a:t>What data pre-processing you may want at this stage?</a:t>
            </a:r>
          </a:p>
          <a:p>
            <a:r>
              <a:rPr lang="en-US" sz="2000" dirty="0" smtClean="0"/>
              <a:t>Solution based on standalone board entirely relies on FPGA to get and transmit  data through 10 </a:t>
            </a:r>
            <a:r>
              <a:rPr lang="en-US" sz="2000" dirty="0" err="1" smtClean="0"/>
              <a:t>GbE</a:t>
            </a:r>
            <a:r>
              <a:rPr lang="en-US" sz="2000" dirty="0" smtClean="0"/>
              <a:t>: the transmission protocol would be implemented on the FPGA. </a:t>
            </a:r>
          </a:p>
          <a:p>
            <a:pPr lvl="1"/>
            <a:r>
              <a:rPr lang="en-US" sz="1800" dirty="0" smtClean="0"/>
              <a:t>ROM system can fit in one crate.</a:t>
            </a:r>
          </a:p>
          <a:p>
            <a:pPr lvl="1"/>
            <a:r>
              <a:rPr lang="en-US" sz="1800" dirty="0" smtClean="0"/>
              <a:t>In Bologna two engineers can work and are working on this solution.</a:t>
            </a:r>
          </a:p>
          <a:p>
            <a:r>
              <a:rPr lang="en-US" sz="2000" dirty="0" smtClean="0"/>
              <a:t>Cost evaluation for comparison not ready yet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81" y="573246"/>
            <a:ext cx="8510237" cy="57115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ROM as standalone board acts as format converter, do not perform “complex” data processing. </a:t>
            </a:r>
          </a:p>
          <a:p>
            <a:pPr lvl="1"/>
            <a:r>
              <a:rPr lang="en-US" dirty="0" smtClean="0"/>
              <a:t>Preprocessing can be easily postponed: </a:t>
            </a:r>
            <a:r>
              <a:rPr lang="en-US" dirty="0"/>
              <a:t>t</a:t>
            </a:r>
            <a:r>
              <a:rPr lang="en-US" dirty="0" smtClean="0"/>
              <a:t>he PC running the trigger will receive all the fragments (~60) and as a first step perform the pre-processing then run the trigger algorithm.</a:t>
            </a:r>
          </a:p>
          <a:p>
            <a:r>
              <a:rPr lang="en-US" dirty="0" smtClean="0"/>
              <a:t>Data transmitted as IP packets, using for instance UDP/IP. 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 developed its own protocol based on IP.</a:t>
            </a:r>
          </a:p>
          <a:p>
            <a:r>
              <a:rPr lang="en-US" dirty="0" smtClean="0"/>
              <a:t>Any processing postponed to the farm node in charge of performing the trigger algorithm.</a:t>
            </a:r>
          </a:p>
          <a:p>
            <a:r>
              <a:rPr lang="en-US" dirty="0" smtClean="0"/>
              <a:t>Network is small: 60 input (ROM) and 100 output ports to the farm.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LHCb</a:t>
            </a:r>
            <a:r>
              <a:rPr lang="en-US" dirty="0" smtClean="0"/>
              <a:t> we measured a percentage of packet loss in the network at the level of  ~10</a:t>
            </a:r>
            <a:r>
              <a:rPr lang="en-US" baseline="30000" dirty="0" smtClean="0"/>
              <a:t>-10</a:t>
            </a:r>
          </a:p>
          <a:p>
            <a:r>
              <a:rPr lang="en-US" dirty="0" smtClean="0"/>
              <a:t>ROM as standalone board can be hosted in a VME crate for mechanics and powering.</a:t>
            </a:r>
            <a:endParaRPr lang="en-US" dirty="0" smtClean="0"/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411605"/>
            <a:ext cx="9144000" cy="4034790"/>
            <a:chOff x="0" y="1411605"/>
            <a:chExt cx="9144000" cy="4034790"/>
          </a:xfrm>
        </p:grpSpPr>
        <p:pic>
          <p:nvPicPr>
            <p:cNvPr id="5" name="Picture 4" descr="46e2c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11605"/>
              <a:ext cx="9144000" cy="4034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4266" y="1489353"/>
              <a:ext cx="1730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interface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79244" y="3428999"/>
              <a:ext cx="1451377" cy="847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19605" y="518317"/>
            <a:ext cx="4552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Board / FPGA implementation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512" y="53993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FPGAs</a:t>
            </a:r>
            <a:r>
              <a:rPr lang="en-US" dirty="0" smtClean="0"/>
              <a:t> host transceiver </a:t>
            </a:r>
            <a:r>
              <a:rPr lang="en-US" dirty="0"/>
              <a:t>GTX </a:t>
            </a:r>
            <a:r>
              <a:rPr lang="en-US" dirty="0" err="1" smtClean="0"/>
              <a:t>arunning</a:t>
            </a:r>
            <a:r>
              <a:rPr lang="en-US" dirty="0" smtClean="0"/>
              <a:t> at  </a:t>
            </a:r>
            <a:r>
              <a:rPr lang="en-US" dirty="0"/>
              <a:t>12.5Gbps </a:t>
            </a:r>
            <a:r>
              <a:rPr lang="en-US" dirty="0" smtClean="0"/>
              <a:t>(up to 28Gb/s </a:t>
            </a:r>
            <a:r>
              <a:rPr lang="en-US" dirty="0" err="1" smtClean="0"/>
              <a:t>vertion</a:t>
            </a:r>
            <a:r>
              <a:rPr lang="en-US" dirty="0" smtClean="0"/>
              <a:t> </a:t>
            </a:r>
            <a:r>
              <a:rPr lang="en-US" dirty="0"/>
              <a:t>GTZ).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ROM functionalities.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ROM boards has to provide data format conversion.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Event fragments, from the FE electronics, enter the ROM as serial data stream; they have to be forwarded to the HLT cluster, according to industrial standard format and protocol.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ROM </a:t>
            </a:r>
            <a:r>
              <a:rPr lang="en-US" dirty="0" smtClean="0">
                <a:solidFill>
                  <a:srgbClr val="000000"/>
                </a:solidFill>
              </a:rPr>
              <a:t>boards</a:t>
            </a:r>
            <a:r>
              <a:rPr lang="en-US" dirty="0" smtClean="0">
                <a:solidFill>
                  <a:srgbClr val="000000"/>
                </a:solidFill>
              </a:rPr>
              <a:t> could also </a:t>
            </a:r>
            <a:r>
              <a:rPr lang="en-US" dirty="0" smtClean="0">
                <a:solidFill>
                  <a:srgbClr val="000000"/>
                </a:solidFill>
              </a:rPr>
              <a:t>perform event (fragments) processing, before the transmission to the HLT cluster takes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B8E-E027-DE4B-89E5-0363EE4180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Additional considerations.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Latency for data processing and format conversion at the ROM stage is not a constraint.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 processing can be effectively performed by means of CPU cores.</a:t>
            </a:r>
          </a:p>
          <a:p>
            <a:pPr lvl="1"/>
            <a:r>
              <a:rPr lang="en-US" dirty="0" smtClean="0"/>
              <a:t>Would let us to cope with unforeseen changes.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seems to offer </a:t>
            </a:r>
            <a:r>
              <a:rPr lang="en-US" dirty="0" smtClean="0"/>
              <a:t>wide enough bandwidth to feed CPU and transmit data later on.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 of commodity </a:t>
            </a:r>
            <a:r>
              <a:rPr lang="en-US" dirty="0" smtClean="0"/>
              <a:t>of PC-</a:t>
            </a:r>
            <a:r>
              <a:rPr lang="en-US" dirty="0" smtClean="0">
                <a:solidFill>
                  <a:srgbClr val="000000"/>
                </a:solidFill>
              </a:rPr>
              <a:t>motherboards requires: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design of the input optical to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interface.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smtClean="0">
                <a:solidFill>
                  <a:srgbClr val="000000"/>
                </a:solidFill>
              </a:rPr>
              <a:t>the data transfer procedure to move data from the input board to the PC RAM for processing and formatting.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Perform effective data transmission</a:t>
            </a:r>
            <a:r>
              <a:rPr lang="en-US" dirty="0" smtClean="0"/>
              <a:t> with commodity network cards.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B8E-E027-DE4B-89E5-0363EE4180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DAQ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B8E-E027-DE4B-89E5-0363EE4180D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914400" y="1676400"/>
            <a:ext cx="2819400" cy="1828800"/>
            <a:chOff x="914400" y="1676400"/>
            <a:chExt cx="2819400" cy="1828800"/>
          </a:xfrm>
        </p:grpSpPr>
        <p:sp>
          <p:nvSpPr>
            <p:cNvPr id="5" name="Rectangle 4"/>
            <p:cNvSpPr/>
            <p:nvPr/>
          </p:nvSpPr>
          <p:spPr>
            <a:xfrm>
              <a:off x="914400" y="1676400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0" y="2133600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124200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2133600"/>
              <a:ext cx="1143000" cy="10668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ROM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5" idx="3"/>
            </p:cNvCxnSpPr>
            <p:nvPr/>
          </p:nvCxnSpPr>
          <p:spPr>
            <a:xfrm>
              <a:off x="1295400" y="1866900"/>
              <a:ext cx="1295400" cy="4953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3"/>
            </p:cNvCxnSpPr>
            <p:nvPr/>
          </p:nvCxnSpPr>
          <p:spPr>
            <a:xfrm>
              <a:off x="1295400" y="2324100"/>
              <a:ext cx="1295400" cy="1905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295400" y="29718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57200" y="2731532"/>
            <a:ext cx="109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 boards</a:t>
            </a:r>
            <a:endParaRPr lang="en-US" dirty="0"/>
          </a:p>
        </p:txBody>
      </p:sp>
      <p:grpSp>
        <p:nvGrpSpPr>
          <p:cNvPr id="7" name="Group 23"/>
          <p:cNvGrpSpPr/>
          <p:nvPr/>
        </p:nvGrpSpPr>
        <p:grpSpPr>
          <a:xfrm>
            <a:off x="914400" y="4495800"/>
            <a:ext cx="2819400" cy="1828800"/>
            <a:chOff x="914400" y="1676400"/>
            <a:chExt cx="2819400" cy="1828800"/>
          </a:xfrm>
        </p:grpSpPr>
        <p:sp>
          <p:nvSpPr>
            <p:cNvPr id="25" name="Rectangle 24"/>
            <p:cNvSpPr/>
            <p:nvPr/>
          </p:nvSpPr>
          <p:spPr>
            <a:xfrm>
              <a:off x="914400" y="1676400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4400" y="2133600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400" y="3124200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2133600"/>
              <a:ext cx="1143000" cy="10668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ROM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5" idx="3"/>
            </p:cNvCxnSpPr>
            <p:nvPr/>
          </p:nvCxnSpPr>
          <p:spPr>
            <a:xfrm>
              <a:off x="1295400" y="1866900"/>
              <a:ext cx="1295400" cy="4953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</p:cNvCxnSpPr>
            <p:nvPr/>
          </p:nvCxnSpPr>
          <p:spPr>
            <a:xfrm>
              <a:off x="1295400" y="2324100"/>
              <a:ext cx="1295400" cy="1905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295400" y="29718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495800" y="2514600"/>
            <a:ext cx="1676400" cy="30480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</a:p>
          <a:p>
            <a:pPr algn="ctr"/>
            <a:r>
              <a:rPr lang="en-US" dirty="0" smtClean="0"/>
              <a:t>Network</a:t>
            </a:r>
          </a:p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14" idx="3"/>
          </p:cNvCxnSpPr>
          <p:nvPr/>
        </p:nvCxnSpPr>
        <p:spPr>
          <a:xfrm>
            <a:off x="3733800" y="2667000"/>
            <a:ext cx="76200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3"/>
          </p:cNvCxnSpPr>
          <p:nvPr/>
        </p:nvCxnSpPr>
        <p:spPr>
          <a:xfrm flipV="1">
            <a:off x="3733800" y="4953000"/>
            <a:ext cx="76200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0" y="6324600"/>
            <a:ext cx="163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ROM boards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4523" y="3886200"/>
            <a:ext cx="109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 boards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887770" y="30363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962400" y="4583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286000" y="3733800"/>
            <a:ext cx="2036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GbE</a:t>
            </a:r>
            <a:r>
              <a:rPr lang="en-US" dirty="0" smtClean="0"/>
              <a:t> connections</a:t>
            </a:r>
          </a:p>
          <a:p>
            <a:r>
              <a:rPr lang="en-US" dirty="0" smtClean="0"/>
              <a:t>input to the Switch 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6153150" y="2343150"/>
            <a:ext cx="800100" cy="76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010400" y="1981200"/>
            <a:ext cx="533400" cy="609600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72200" y="972234"/>
            <a:ext cx="210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GbE</a:t>
            </a:r>
            <a:r>
              <a:rPr lang="en-US" dirty="0" smtClean="0"/>
              <a:t> connections</a:t>
            </a:r>
          </a:p>
          <a:p>
            <a:r>
              <a:rPr lang="en-US" dirty="0" smtClean="0"/>
              <a:t>output to the Switch 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72200" y="5486400"/>
            <a:ext cx="99060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162800" y="5715000"/>
            <a:ext cx="533400" cy="609600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24600" y="3724870"/>
            <a:ext cx="2443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dirty="0" smtClean="0"/>
              <a:t>. of PC depends on the </a:t>
            </a:r>
          </a:p>
          <a:p>
            <a:r>
              <a:rPr lang="en-US" dirty="0" smtClean="0"/>
              <a:t>processing latency  of </a:t>
            </a:r>
          </a:p>
          <a:p>
            <a:r>
              <a:rPr lang="en-US" dirty="0" smtClean="0"/>
              <a:t>the selection algorithms</a:t>
            </a:r>
          </a:p>
          <a:p>
            <a:r>
              <a:rPr lang="en-US" dirty="0" err="1" smtClean="0"/>
              <a:t>n</a:t>
            </a:r>
            <a:r>
              <a:rPr lang="en-US" dirty="0" smtClean="0"/>
              <a:t>. cores ~1500.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84340" y="2667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984340" y="17086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33400" y="838200"/>
            <a:ext cx="838200" cy="533400"/>
          </a:xfrm>
          <a:prstGeom prst="rect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Trigger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90800" y="838200"/>
            <a:ext cx="1143000" cy="1066800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ROM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40" idx="3"/>
            <a:endCxn id="42" idx="1"/>
          </p:cNvCxnSpPr>
          <p:nvPr/>
        </p:nvCxnSpPr>
        <p:spPr>
          <a:xfrm>
            <a:off x="1371600" y="1104900"/>
            <a:ext cx="1219200" cy="2667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3400" y="15240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case of L1 yes</a:t>
            </a:r>
          </a:p>
          <a:p>
            <a:r>
              <a:rPr lang="en-US" dirty="0" smtClean="0"/>
              <a:t>trigger info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482117" y="1717848"/>
            <a:ext cx="1265367" cy="76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ROM blocks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355725"/>
            <a:ext cx="5486400" cy="34290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355725"/>
            <a:ext cx="1752600" cy="34290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Otical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Input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Interface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355725"/>
            <a:ext cx="1981200" cy="28194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Event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Fragments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Processing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1355725"/>
            <a:ext cx="1752600" cy="3429000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Formatting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Transmission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175125"/>
            <a:ext cx="24384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Powering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Configuration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Control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2803525"/>
            <a:ext cx="1371600" cy="45720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62800" y="2803525"/>
            <a:ext cx="1371600" cy="457200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4114800" y="5394325"/>
            <a:ext cx="609600" cy="1447800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29400" y="6340475"/>
            <a:ext cx="2133600" cy="365125"/>
          </a:xfrm>
        </p:spPr>
        <p:txBody>
          <a:bodyPr/>
          <a:lstStyle/>
          <a:p>
            <a:fld id="{07F4CB8E-E027-DE4B-89E5-0363EE418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4175125"/>
            <a:ext cx="2438400" cy="12192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FCTS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Interface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694144"/>
            <a:ext cx="363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information do we get at this </a:t>
            </a:r>
          </a:p>
          <a:p>
            <a:r>
              <a:rPr lang="en-US" dirty="0" smtClean="0"/>
              <a:t>stage from the Fast Control System 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22098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input</a:t>
            </a:r>
          </a:p>
          <a:p>
            <a:r>
              <a:rPr lang="en-US" dirty="0" smtClean="0"/>
              <a:t>10 GB/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0" y="2039034"/>
            <a:ext cx="129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output</a:t>
            </a:r>
          </a:p>
          <a:p>
            <a:r>
              <a:rPr lang="en-US" dirty="0" smtClean="0"/>
              <a:t>&lt; 10 GB/</a:t>
            </a:r>
            <a:r>
              <a:rPr lang="en-US" dirty="0" err="1" smtClean="0"/>
              <a:t>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0" y="4724400"/>
            <a:ext cx="762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" y="434340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5562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Severe limit</a:t>
            </a:r>
            <a:r>
              <a:rPr lang="en-US" dirty="0" smtClean="0"/>
              <a:t>: number of bits available </a:t>
            </a:r>
          </a:p>
          <a:p>
            <a:r>
              <a:rPr lang="en-US" dirty="0" smtClean="0"/>
              <a:t>to transmit information to subsystems.</a:t>
            </a:r>
          </a:p>
          <a:p>
            <a:r>
              <a:rPr lang="en-US" dirty="0" smtClean="0"/>
              <a:t>To be kept in mind…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ROM bit more in detail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B8E-E027-DE4B-89E5-0363EE418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508125"/>
            <a:ext cx="1752600" cy="34290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Otical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Input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Interface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2895600"/>
            <a:ext cx="1371600" cy="45720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5309"/>
            <a:ext cx="3886200" cy="5490291"/>
          </a:xfrm>
          <a:prstGeom prst="rec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1" name="Shape 10"/>
          <p:cNvCxnSpPr>
            <a:stCxn id="5" idx="2"/>
          </p:cNvCxnSpPr>
          <p:nvPr/>
        </p:nvCxnSpPr>
        <p:spPr>
          <a:xfrm rot="16200000" flipH="1">
            <a:off x="2928938" y="4560887"/>
            <a:ext cx="1419225" cy="2171700"/>
          </a:xfrm>
          <a:prstGeom prst="bentConnector2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8382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r>
              <a:rPr lang="en-US" dirty="0" smtClean="0"/>
              <a:t> Chipset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6400" y="3886200"/>
            <a:ext cx="1752600" cy="1050924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PCIe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5262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ROM Block Diagram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ATCA_CARRIER_DET_super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689287"/>
            <a:ext cx="7143800" cy="61687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B8E-E027-DE4B-89E5-0363EE4180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rgbClr val="0000FF"/>
                </a:solidFill>
              </a:rPr>
              <a:t>Electronics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8229600" cy="123420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To begin playing with </a:t>
            </a:r>
            <a:r>
              <a:rPr lang="en-US" sz="1800" dirty="0" err="1" smtClean="0">
                <a:solidFill>
                  <a:srgbClr val="000000"/>
                </a:solidFill>
              </a:rPr>
              <a:t>PCIe</a:t>
            </a:r>
            <a:r>
              <a:rPr lang="en-US" sz="1800" dirty="0" smtClean="0">
                <a:solidFill>
                  <a:srgbClr val="000000"/>
                </a:solidFill>
              </a:rPr>
              <a:t>, to inject data into the PC.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Xilinx ML605 evaluation board including Virtex-6 is a good tool to start with.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In order to test </a:t>
            </a:r>
            <a:r>
              <a:rPr lang="en-US" sz="1800" dirty="0" err="1" smtClean="0">
                <a:solidFill>
                  <a:srgbClr val="000000"/>
                </a:solidFill>
              </a:rPr>
              <a:t>PCIe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feauture</a:t>
            </a:r>
            <a:r>
              <a:rPr lang="en-US" sz="1800" dirty="0" smtClean="0">
                <a:solidFill>
                  <a:srgbClr val="000000"/>
                </a:solidFill>
              </a:rPr>
              <a:t>/performances we need to develop the Linux driver;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it is not only matter of implementing the </a:t>
            </a:r>
            <a:r>
              <a:rPr lang="en-US" sz="1800" dirty="0" err="1" smtClean="0">
                <a:solidFill>
                  <a:srgbClr val="000000"/>
                </a:solidFill>
              </a:rPr>
              <a:t>PCIe</a:t>
            </a:r>
            <a:r>
              <a:rPr lang="en-US" sz="1800" dirty="0" smtClean="0">
                <a:solidFill>
                  <a:srgbClr val="000000"/>
                </a:solidFill>
              </a:rPr>
              <a:t> protocol on the FPGA. </a:t>
            </a:r>
          </a:p>
          <a:p>
            <a:endParaRPr lang="it-IT" sz="1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01000" y="6432160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AF09F-CA8D-4743-B2B7-1519FE8ECEA2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chin"/>
                <a:cs typeface="Cochin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chin"/>
              <a:cs typeface="Cochi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3467100" cy="1801842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1219200" y="4621242"/>
            <a:ext cx="533400" cy="1076325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462124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8x lanes </a:t>
            </a:r>
            <a:r>
              <a:rPr lang="en-US" dirty="0" err="1" smtClean="0"/>
              <a:t>PCIe</a:t>
            </a:r>
            <a:r>
              <a:rPr lang="en-US" dirty="0" smtClean="0"/>
              <a:t> Gen2</a:t>
            </a:r>
          </a:p>
          <a:p>
            <a:r>
              <a:rPr lang="en-US" dirty="0" smtClean="0"/>
              <a:t>4 GB/</a:t>
            </a:r>
            <a:r>
              <a:rPr lang="en-US" dirty="0" err="1" smtClean="0"/>
              <a:t>s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3810000"/>
            <a:ext cx="3949700" cy="2627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3048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Motherboard equipped with </a:t>
            </a:r>
            <a:r>
              <a:rPr lang="en-US" dirty="0" err="1" smtClean="0"/>
              <a:t>PCIe</a:t>
            </a:r>
            <a:r>
              <a:rPr lang="en-US" dirty="0" smtClean="0"/>
              <a:t> chipset and quad-core CPU at 500 Euro.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785829"/>
            <a:ext cx="393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in performing data</a:t>
            </a:r>
          </a:p>
          <a:p>
            <a:r>
              <a:rPr lang="en-US" dirty="0" smtClean="0"/>
              <a:t> transfer depends on the DMA (chipset).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3690937" y="4773642"/>
            <a:ext cx="533400" cy="1076325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Pros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COTS PC architecture used as Read-out carrier</a:t>
            </a:r>
          </a:p>
          <a:p>
            <a:pPr lvl="1"/>
            <a:r>
              <a:rPr lang="en-US" dirty="0" smtClean="0"/>
              <a:t>Low cost, field upgradable</a:t>
            </a:r>
          </a:p>
          <a:p>
            <a:pPr lvl="1"/>
            <a:r>
              <a:rPr lang="en-US" dirty="0" smtClean="0"/>
              <a:t>Reuse of common services </a:t>
            </a:r>
          </a:p>
          <a:p>
            <a:pPr lvl="2"/>
            <a:r>
              <a:rPr lang="en-US" dirty="0" smtClean="0"/>
              <a:t>Event builder interface, slow control</a:t>
            </a:r>
          </a:p>
          <a:p>
            <a:r>
              <a:rPr lang="en-US" dirty="0" smtClean="0"/>
              <a:t>Move custom parts in a dedicated </a:t>
            </a:r>
            <a:r>
              <a:rPr lang="en-US" dirty="0" err="1" smtClean="0"/>
              <a:t>PCIe</a:t>
            </a:r>
            <a:r>
              <a:rPr lang="en-US" dirty="0" smtClean="0"/>
              <a:t> card</a:t>
            </a:r>
          </a:p>
          <a:p>
            <a:r>
              <a:rPr lang="en-US" dirty="0" smtClean="0"/>
              <a:t>Exploit high </a:t>
            </a:r>
            <a:r>
              <a:rPr lang="en-US" dirty="0" err="1" smtClean="0"/>
              <a:t>bandwitdh</a:t>
            </a:r>
            <a:r>
              <a:rPr lang="en-US" dirty="0" smtClean="0"/>
              <a:t> </a:t>
            </a:r>
            <a:r>
              <a:rPr lang="en-US" dirty="0" err="1" smtClean="0"/>
              <a:t>PCIe</a:t>
            </a:r>
            <a:r>
              <a:rPr lang="en-US" dirty="0" smtClean="0"/>
              <a:t>  to/from microprocessor(s) for:</a:t>
            </a:r>
          </a:p>
          <a:p>
            <a:pPr lvl="1"/>
            <a:r>
              <a:rPr lang="en-US" dirty="0" smtClean="0"/>
              <a:t>Feature extraction</a:t>
            </a:r>
          </a:p>
          <a:p>
            <a:pPr lvl="1"/>
            <a:r>
              <a:rPr lang="en-US" dirty="0" smtClean="0"/>
              <a:t>L2/L3 trigger</a:t>
            </a:r>
          </a:p>
          <a:p>
            <a:pPr lvl="1"/>
            <a:r>
              <a:rPr lang="en-US" dirty="0" smtClean="0"/>
              <a:t>Unforeseen changes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B8E-E027-DE4B-89E5-0363EE4180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858</Words>
  <Application>Microsoft Macintosh PowerPoint</Application>
  <PresentationFormat>On-screen Show (4:3)</PresentationFormat>
  <Paragraphs>136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ROM </vt:lpstr>
      <vt:lpstr>ROM functionalities.</vt:lpstr>
      <vt:lpstr>Additional considerations.</vt:lpstr>
      <vt:lpstr>DAQ</vt:lpstr>
      <vt:lpstr>ROM blocks </vt:lpstr>
      <vt:lpstr>ROM bit more in detail</vt:lpstr>
      <vt:lpstr>ROM Block Diagram</vt:lpstr>
      <vt:lpstr>Electronics</vt:lpstr>
      <vt:lpstr>Pros</vt:lpstr>
      <vt:lpstr>Cons</vt:lpstr>
      <vt:lpstr>Slide 11</vt:lpstr>
      <vt:lpstr>Slide 12</vt:lpstr>
      <vt:lpstr>Slide 13</vt:lpstr>
    </vt:vector>
  </TitlesOfParts>
  <Company>INFN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 </dc:title>
  <dc:creator>Umberto Marconi</dc:creator>
  <cp:lastModifiedBy>Umberto Marconi</cp:lastModifiedBy>
  <cp:revision>15</cp:revision>
  <dcterms:created xsi:type="dcterms:W3CDTF">2011-11-16T13:28:00Z</dcterms:created>
  <dcterms:modified xsi:type="dcterms:W3CDTF">2011-11-17T12:52:46Z</dcterms:modified>
</cp:coreProperties>
</file>