
<file path=[Content_Types].xml><?xml version="1.0" encoding="utf-8"?>
<Types xmlns="http://schemas.openxmlformats.org/package/2006/content-types">
  <Default Extension="emf" ContentType="image/x-emf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/>
    <p:restoredTop sz="94619"/>
  </p:normalViewPr>
  <p:slideViewPr>
    <p:cSldViewPr snapToGrid="0">
      <p:cViewPr varScale="1">
        <p:scale>
          <a:sx n="146" d="100"/>
          <a:sy n="146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A68A182-8A3B-4873-A9D3-0765AED5063F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6F20F6-D98D-4C3F-8397-E3A1DBFD082D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01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11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79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12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19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13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15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14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75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Text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06D50AF-8661-45CA-8AE8-2671644CDB0C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F1BD2A2-3EE1-4A88-8E02-8FD1DC6B91B3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F1BD2A2-3EE1-4A88-8E02-8FD1DC6B91B3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45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3E570F0-4320-42B3-8576-8E848C19FA36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40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7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721E9A-D4C1-4DAF-A053-5DEBFB9C9EE1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10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09ABC6E-8EFE-4F0B-B6D3-896B2937C25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58BCE95-BE6B-45AC-A80F-14AA533137C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0808E1C-84B5-4DF5-B28E-67EFE9ECDDA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F101C36-8BE9-4DF4-B226-CBC91C7633F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8CDA844-55F5-40AA-807B-C89BEF869AE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B488C8-AB58-4FF3-8ABC-DF75F61798C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1AD4F3-0773-426B-A24C-FBDD877AE95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61DB81-8521-4ED5-82EF-5FDF63DEDF5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972CE9-9584-4A61-804C-E5AE4AEA186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7D77F3B-7A55-4909-965F-91DA2B049F1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9AB9E4-C84E-4A80-8FCF-81BA695C0FF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2E7996-0606-4D75-B8F0-BE64E0F4617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CA7E54-0D4E-46DF-B9BE-8F11187C421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DDAE6C-6591-4C01-AF5A-56B28BB9CEB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E126D03-6B86-4B3D-AC46-F47C0839C28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7F5698-2621-40BD-B1B5-D22BE202668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BFAE17-F9CC-435F-8811-6BF2A0723DF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BC53F20-E940-47FD-9F38-A5C4562B090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204BA66-F833-4A7B-B4E6-9DF30178F9F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F3B8849-BFC3-449C-BE0D-D2A3F3EA7B9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C1B796B-AFC0-4958-8E3D-5FB1A71E9D8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A1CA78-6DE4-43DF-9E2F-45C51D0818B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B085947-A639-4669-BFFE-095883E1415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2EF2FD0-9C1A-4304-B5C8-7CB725ACC9D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712618B-046B-478A-8203-C7B4D4714C9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0" y="4667400"/>
            <a:ext cx="9141480" cy="34200"/>
          </a:xfrm>
          <a:prstGeom prst="rect">
            <a:avLst/>
          </a:prstGeom>
          <a:gradFill rotWithShape="0">
            <a:gsLst>
              <a:gs pos="0">
                <a:srgbClr val="184D7E"/>
              </a:gs>
              <a:gs pos="100000">
                <a:srgbClr val="2065A4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oogle Shape;72;p39"/>
          <p:cNvPicPr/>
          <p:nvPr/>
        </p:nvPicPr>
        <p:blipFill>
          <a:blip r:embed="rId14"/>
          <a:stretch/>
        </p:blipFill>
        <p:spPr>
          <a:xfrm>
            <a:off x="71640" y="101520"/>
            <a:ext cx="1784160" cy="42840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6098400" y="4767120"/>
            <a:ext cx="2054880" cy="27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66960" y="4767120"/>
            <a:ext cx="2054880" cy="27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76;p39"/>
          <p:cNvPicPr/>
          <p:nvPr/>
        </p:nvPicPr>
        <p:blipFill>
          <a:blip r:embed="rId15"/>
          <a:stretch/>
        </p:blipFill>
        <p:spPr>
          <a:xfrm>
            <a:off x="8179560" y="0"/>
            <a:ext cx="961920" cy="5328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FA1B90E-AD96-4D84-BC27-FCA91D2EB96B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2492280"/>
            <a:ext cx="9141480" cy="2648520"/>
          </a:xfrm>
          <a:prstGeom prst="rect">
            <a:avLst/>
          </a:prstGeom>
          <a:gradFill rotWithShape="0">
            <a:gsLst>
              <a:gs pos="0">
                <a:srgbClr val="E3F1FE"/>
              </a:gs>
              <a:gs pos="100000">
                <a:srgbClr val="83B9EB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384840" y="2764080"/>
            <a:ext cx="8359920" cy="13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Study of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cellular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S-values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variations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in relation to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cellular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model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eccentricity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using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Geant4</a:t>
            </a:r>
          </a:p>
        </p:txBody>
      </p:sp>
      <p:sp>
        <p:nvSpPr>
          <p:cNvPr id="91" name="CustomShape 3"/>
          <p:cNvSpPr/>
          <p:nvPr/>
        </p:nvSpPr>
        <p:spPr>
          <a:xfrm>
            <a:off x="1789200" y="2532600"/>
            <a:ext cx="56160" cy="3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517320" y="4071240"/>
            <a:ext cx="810720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pc="-1" dirty="0">
                <a:solidFill>
                  <a:srgbClr val="00446D"/>
                </a:solidFill>
                <a:latin typeface="Arial"/>
              </a:rPr>
              <a:t>Giulia Saveria Valli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3" name="Google Shape;222;p1"/>
          <p:cNvPicPr/>
          <p:nvPr/>
        </p:nvPicPr>
        <p:blipFill>
          <a:blip r:embed="rId3"/>
          <a:stretch/>
        </p:blipFill>
        <p:spPr>
          <a:xfrm>
            <a:off x="6457680" y="76320"/>
            <a:ext cx="2639520" cy="58824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517320" y="4487760"/>
            <a:ext cx="810720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October 4</a:t>
            </a:r>
            <a:r>
              <a:rPr lang="it" sz="1400" b="0" strike="noStrike" spc="-1" baseline="30000">
                <a:solidFill>
                  <a:srgbClr val="064268"/>
                </a:solidFill>
                <a:latin typeface="Arial"/>
                <a:ea typeface="Arial"/>
              </a:rPr>
              <a:t>th</a:t>
            </a: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, 2024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Num" idx="6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94B6F0B-17BF-496D-9F45-C03D119E571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4"/>
          <a:stretch/>
        </p:blipFill>
        <p:spPr>
          <a:xfrm>
            <a:off x="165600" y="114480"/>
            <a:ext cx="762120" cy="76212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96"/>
          <p:cNvPicPr/>
          <p:nvPr/>
        </p:nvPicPr>
        <p:blipFill>
          <a:blip r:embed="rId5"/>
          <a:stretch/>
        </p:blipFill>
        <p:spPr>
          <a:xfrm>
            <a:off x="2108160" y="874800"/>
            <a:ext cx="4926600" cy="121932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8"/>
          <p:cNvSpPr/>
          <p:nvPr/>
        </p:nvSpPr>
        <p:spPr>
          <a:xfrm>
            <a:off x="517320" y="2379240"/>
            <a:ext cx="810720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0446D"/>
                </a:solidFill>
                <a:latin typeface="Arial"/>
                <a:ea typeface="Arial"/>
              </a:rPr>
              <a:t>Laboratori Nazionali di Legnaro – INFN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Other nuclides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10</a:t>
            </a:fld>
            <a:endParaRPr lang="en-US" sz="1000" b="0" strike="noStrike" spc="-1">
              <a:latin typeface="Times New Roman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371313-A346-1ACB-E1F5-3B517E259D48}"/>
              </a:ext>
            </a:extLst>
          </p:cNvPr>
          <p:cNvGrpSpPr/>
          <p:nvPr/>
        </p:nvGrpSpPr>
        <p:grpSpPr>
          <a:xfrm>
            <a:off x="715673" y="832491"/>
            <a:ext cx="8303047" cy="3478517"/>
            <a:chOff x="592196" y="1116160"/>
            <a:chExt cx="8303047" cy="3478517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A9A9DE3C-AB18-C773-AEAA-DCD39354BFA0}"/>
                </a:ext>
              </a:extLst>
            </p:cNvPr>
            <p:cNvGrpSpPr/>
            <p:nvPr/>
          </p:nvGrpSpPr>
          <p:grpSpPr>
            <a:xfrm>
              <a:off x="592196" y="1116160"/>
              <a:ext cx="8303047" cy="3478517"/>
              <a:chOff x="874641" y="1235416"/>
              <a:chExt cx="11317359" cy="3294295"/>
            </a:xfrm>
          </p:grpSpPr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F4239F-6DE7-5EFB-F861-7BCEF1A681A1}"/>
                  </a:ext>
                </a:extLst>
              </p:cNvPr>
              <p:cNvSpPr txBox="1"/>
              <p:nvPr/>
            </p:nvSpPr>
            <p:spPr>
              <a:xfrm>
                <a:off x="874641" y="2401931"/>
                <a:ext cx="4655658" cy="21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I-125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uses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biological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assays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nuclear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medicine imaging and in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radiation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therapy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79A469F-12AA-6E0A-9407-128019494307}"/>
                  </a:ext>
                </a:extLst>
              </p:cNvPr>
              <p:cNvSpPr txBox="1"/>
              <p:nvPr/>
            </p:nvSpPr>
            <p:spPr>
              <a:xfrm>
                <a:off x="6856755" y="2401931"/>
                <a:ext cx="5335245" cy="21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Lu-177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uses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targeted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radionuclide therapy for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treating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neuroendocrine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tumours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prostate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cancer</a:t>
                </a:r>
                <a:endParaRPr lang="it-IT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ccia giù 10">
                <a:extLst>
                  <a:ext uri="{FF2B5EF4-FFF2-40B4-BE49-F238E27FC236}">
                    <a16:creationId xmlns:a16="http://schemas.microsoft.com/office/drawing/2014/main" id="{9B979E87-7B87-47C9-3461-9CA75105966D}"/>
                  </a:ext>
                </a:extLst>
              </p:cNvPr>
              <p:cNvSpPr/>
              <p:nvPr/>
            </p:nvSpPr>
            <p:spPr>
              <a:xfrm rot="2615080">
                <a:off x="3806393" y="1235416"/>
                <a:ext cx="424069" cy="10844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Freccia giù 12">
              <a:extLst>
                <a:ext uri="{FF2B5EF4-FFF2-40B4-BE49-F238E27FC236}">
                  <a16:creationId xmlns:a16="http://schemas.microsoft.com/office/drawing/2014/main" id="{C7473C0B-CDDA-2A48-CCE6-3564D6460F6F}"/>
                </a:ext>
              </a:extLst>
            </p:cNvPr>
            <p:cNvSpPr/>
            <p:nvPr/>
          </p:nvSpPr>
          <p:spPr>
            <a:xfrm rot="18775098">
              <a:off x="6257354" y="1116160"/>
              <a:ext cx="311121" cy="114506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5458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Range of electrons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11</a:t>
            </a:fld>
            <a:endParaRPr lang="en-US" sz="1000" b="0" strike="noStrike" spc="-1"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2020C11-CFCE-6D6D-56AE-46B87A692D47}"/>
                  </a:ext>
                </a:extLst>
              </p:cNvPr>
              <p:cNvSpPr txBox="1"/>
              <p:nvPr/>
            </p:nvSpPr>
            <p:spPr>
              <a:xfrm>
                <a:off x="-154486" y="1084355"/>
                <a:ext cx="8900146" cy="297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 algn="just">
                  <a:buFont typeface="Wingdings" pitchFamily="2" charset="2"/>
                  <a:buChar char="§"/>
                </a:pP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Kanaya–Okayama model:      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it-IT" sz="28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nm</m:t>
                        </m:r>
                      </m:e>
                    </m:d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27.6 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0.89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1.67</m:t>
                        </m:r>
                      </m:sup>
                    </m:sSubSup>
                  </m:oMath>
                </a14:m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just"/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 indent="-457200" algn="just">
                  <a:buFont typeface="Wingdings" pitchFamily="2" charset="2"/>
                  <a:buChar char="§"/>
                </a:pP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Range for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Auger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electrons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 0.5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</m:oMath>
                </a14:m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</a:p>
              <a:p>
                <a:pPr marL="914400" lvl="1" indent="-457200" algn="just">
                  <a:buFont typeface="Wingdings" pitchFamily="2" charset="2"/>
                  <a:buChar char="§"/>
                </a:pPr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 indent="-457200">
                  <a:buFont typeface="Wingdings" pitchFamily="2" charset="2"/>
                  <a:buChar char="§"/>
                </a:pP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Range for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Auger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K </a:t>
                </a:r>
                <a:r>
                  <a:rPr lang="it-IT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electrons</a:t>
                </a:r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 11.8 </m:t>
                    </m:r>
                    <m:r>
                      <m:rPr>
                        <m:sty m:val="p"/>
                      </m:rPr>
                      <a:rPr lang="it-IT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</m:oMath>
                </a14:m>
                <a:r>
                  <a:rPr lang="it-IT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</a:p>
              <a:p>
                <a:pPr marL="914400" lvl="1" indent="-457200">
                  <a:buFont typeface="Wingdings" pitchFamily="2" charset="2"/>
                  <a:buChar char="§"/>
                </a:pPr>
                <a:endParaRPr lang="it-IT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2020C11-CFCE-6D6D-56AE-46B87A69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486" y="1084355"/>
                <a:ext cx="8900146" cy="297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5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Results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12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70385D-2E4D-9F83-E0A1-4EBBDAD2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0" y="1183292"/>
            <a:ext cx="5058220" cy="30349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4420908-893A-E6AD-3272-7AA837F1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01" y="325080"/>
            <a:ext cx="3566794" cy="21400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A8011E1-5A1B-F863-B120-8CA9F3938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102" y="2465156"/>
            <a:ext cx="3566793" cy="21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Shape 12"/>
              <p:cNvSpPr/>
              <p:nvPr/>
            </p:nvSpPr>
            <p:spPr>
              <a:xfrm>
                <a:off x="1164960" y="39240"/>
                <a:ext cx="7157520" cy="571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buNone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it-IT" sz="3000" b="1" i="0" spc="-1" dirty="0">
                        <a:solidFill>
                          <a:srgbClr val="1E4E79"/>
                        </a:solidFill>
                        <a:latin typeface="Cambria Math" panose="02040503050406030204" pitchFamily="18" charset="0"/>
                        <a:ea typeface="Calibri"/>
                      </a:rPr>
                      <m:t>𝛃</m:t>
                    </m:r>
                  </m:oMath>
                </a14:m>
                <a:r>
                  <a:rPr lang="it-IT" sz="3000" b="1" strike="noStrike" spc="-1" dirty="0">
                    <a:solidFill>
                      <a:srgbClr val="1E4E79"/>
                    </a:solidFill>
                    <a:ea typeface="Calibri"/>
                  </a:rPr>
                  <a:t>-</a:t>
                </a:r>
                <a:r>
                  <a:rPr lang="it-IT" sz="3000" b="1" spc="-1" dirty="0" err="1">
                    <a:solidFill>
                      <a:srgbClr val="1E4E79"/>
                    </a:solidFill>
                    <a:ea typeface="Calibri"/>
                  </a:rPr>
                  <a:t>s</a:t>
                </a:r>
                <a:r>
                  <a:rPr lang="it-IT" sz="3000" b="1" strike="noStrike" spc="-1" dirty="0" err="1">
                    <a:solidFill>
                      <a:srgbClr val="1E4E79"/>
                    </a:solidFill>
                    <a:ea typeface="Calibri"/>
                  </a:rPr>
                  <a:t>pectra</a:t>
                </a:r>
                <a:endParaRPr lang="en-US" sz="30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110" name="TextShap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0" y="39240"/>
                <a:ext cx="7157520" cy="571680"/>
              </a:xfrm>
              <a:prstGeom prst="rect">
                <a:avLst/>
              </a:prstGeom>
              <a:blipFill>
                <a:blip r:embed="rId3"/>
                <a:stretch>
                  <a:fillRect t="-10870" b="-28261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13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2D84A6-57C3-ED26-ED96-479020B3C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" y="1248773"/>
            <a:ext cx="4368230" cy="26459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AA2A9E7-5BCA-0083-20B2-31FD20B97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10" y="1248773"/>
            <a:ext cx="4523152" cy="272777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634E10-941A-BEB2-9BD1-F62627E9AF1D}"/>
              </a:ext>
            </a:extLst>
          </p:cNvPr>
          <p:cNvSpPr txBox="1"/>
          <p:nvPr/>
        </p:nvSpPr>
        <p:spPr>
          <a:xfrm>
            <a:off x="1772593" y="3894727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Ag-111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F2AF30-D02D-3339-1ECE-CE3CA9DDB14C}"/>
              </a:ext>
            </a:extLst>
          </p:cNvPr>
          <p:cNvSpPr txBox="1"/>
          <p:nvPr/>
        </p:nvSpPr>
        <p:spPr>
          <a:xfrm>
            <a:off x="6162996" y="3894727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Lu-177</a:t>
            </a:r>
          </a:p>
        </p:txBody>
      </p:sp>
    </p:spTree>
    <p:extLst>
      <p:ext uri="{BB962C8B-B14F-4D97-AF65-F5344CB8AC3E}">
        <p14:creationId xmlns:p14="http://schemas.microsoft.com/office/powerpoint/2010/main" val="347423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Conclusions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14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50C031-E882-3B8B-67F2-3BD3EE7C01A7}"/>
              </a:ext>
            </a:extLst>
          </p:cNvPr>
          <p:cNvSpPr txBox="1"/>
          <p:nvPr/>
        </p:nvSpPr>
        <p:spPr>
          <a:xfrm>
            <a:off x="-154486" y="935235"/>
            <a:ext cx="8758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§"/>
            </a:pP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Ag-111 the dose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eccentricity</a:t>
            </a:r>
            <a:endParaRPr lang="it-IT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it-IT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coming from the membrane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losing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previously</a:t>
            </a:r>
            <a:endParaRPr lang="it-IT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endParaRPr lang="it-IT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I-125 and Lu-177 the dose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</a:t>
            </a:r>
          </a:p>
        </p:txBody>
      </p:sp>
    </p:spTree>
    <p:extLst>
      <p:ext uri="{BB962C8B-B14F-4D97-AF65-F5344CB8AC3E}">
        <p14:creationId xmlns:p14="http://schemas.microsoft.com/office/powerpoint/2010/main" val="29922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Outline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630540" y="1080252"/>
            <a:ext cx="8115120" cy="29829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pc="-1" dirty="0">
                <a:solidFill>
                  <a:srgbClr val="064268"/>
                </a:solidFill>
                <a:latin typeface="Calibri"/>
              </a:rPr>
              <a:t>Ag-111 radionuclide</a:t>
            </a: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The MIRD </a:t>
            </a:r>
            <a:r>
              <a:rPr lang="it-IT" sz="3200" b="1" spc="-1" dirty="0">
                <a:solidFill>
                  <a:srgbClr val="064268"/>
                </a:solidFill>
                <a:latin typeface="Calibri"/>
                <a:ea typeface="DejaVu Sans"/>
              </a:rPr>
              <a:t>schema</a:t>
            </a:r>
            <a:endParaRPr lang="en-US" sz="3200" spc="-1" dirty="0"/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Simulations</a:t>
            </a: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 with Geant4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Results for Ag-111</a:t>
            </a: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trike="noStrike" spc="-1" dirty="0">
                <a:solidFill>
                  <a:srgbClr val="064268"/>
                </a:solidFill>
                <a:latin typeface="Calibri"/>
              </a:rPr>
              <a:t>Other nucl</a:t>
            </a: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ides: I-125 and Lu-177</a:t>
            </a:r>
          </a:p>
        </p:txBody>
      </p:sp>
      <p:sp>
        <p:nvSpPr>
          <p:cNvPr id="103" name="PlaceHolder 1"/>
          <p:cNvSpPr>
            <a:spLocks noGrp="1"/>
          </p:cNvSpPr>
          <p:nvPr>
            <p:ph type="sldNum" idx="7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48AC068-E2A0-472C-B9D4-DE4D5920098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</a:rPr>
              <a:t>Ag-111 radionuclide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D599470-CA6D-4619-8505-91BC365C07C9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2E05E04-834E-5A3C-C4F8-9A3C12698A58}"/>
                  </a:ext>
                </a:extLst>
              </p:cNvPr>
              <p:cNvSpPr txBox="1"/>
              <p:nvPr/>
            </p:nvSpPr>
            <p:spPr>
              <a:xfrm>
                <a:off x="171435" y="865051"/>
                <a:ext cx="5114668" cy="43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it-I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=47</m:t>
                    </m:r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it-IT" sz="2400" i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1/2</m:t>
                        </m:r>
                      </m:sub>
                    </m:sSub>
                    <m:r>
                      <a:rPr lang="it-IT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it-I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7.4 </m:t>
                    </m:r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decays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Cd-111 (360.4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keV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92% of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cases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223.5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keV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7.1%)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delivers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high dose of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radiation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cancerous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cells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while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minimizing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damage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surrounding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healthy</a:t>
                </a:r>
                <a:r>
                  <a:rPr lang="it-IT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tissue</a:t>
                </a:r>
                <a:endParaRPr lang="it-IT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3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2E05E04-834E-5A3C-C4F8-9A3C12698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35" y="865051"/>
                <a:ext cx="5114668" cy="4342022"/>
              </a:xfrm>
              <a:prstGeom prst="rect">
                <a:avLst/>
              </a:prstGeom>
              <a:blipFill>
                <a:blip r:embed="rId3"/>
                <a:stretch>
                  <a:fillRect l="-1733" t="-877" r="-4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E3B88268-8686-57E7-0A24-8F025A91E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65" y="863600"/>
            <a:ext cx="35306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</a:rPr>
              <a:t>The MIRD schema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D599470-CA6D-4619-8505-91BC365C07C9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2E05E04-834E-5A3C-C4F8-9A3C12698A58}"/>
                  </a:ext>
                </a:extLst>
              </p:cNvPr>
              <p:cNvSpPr txBox="1"/>
              <p:nvPr/>
            </p:nvSpPr>
            <p:spPr>
              <a:xfrm>
                <a:off x="125280" y="999227"/>
                <a:ext cx="8847285" cy="406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Mean </a:t>
                </a:r>
                <a:r>
                  <a:rPr lang="it-IT" sz="2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absorbed</a:t>
                </a: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dose rate: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it-IT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sub>
                      <m:sup/>
                      <m:e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d>
                          <m:dPr>
                            <m:ctrlP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60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60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60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←</m:t>
                        </m:r>
                        <m:sSub>
                          <m:sSubPr>
                            <m:ctrlP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6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it-IT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it-IT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it-IT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it-IT" sz="26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it-IT" sz="2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value</a:t>
                </a: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mean absorbed dose to a target volume per nuclear decay in the source </a:t>
                </a:r>
                <a:r>
                  <a:rPr lang="it-IT" sz="2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  <a:endParaRPr lang="it-IT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target and source masses are </a:t>
                </a:r>
                <a:r>
                  <a:rPr lang="it-IT" sz="26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constant</a:t>
                </a:r>
                <a:r>
                  <a:rPr lang="it-IT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it-IT" sz="260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d>
                        <m:dPr>
                          <m:ctrlP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it-IT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sz="2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it-IT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3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2E05E04-834E-5A3C-C4F8-9A3C12698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80" y="999227"/>
                <a:ext cx="8847285" cy="4065215"/>
              </a:xfrm>
              <a:prstGeom prst="rect">
                <a:avLst/>
              </a:prstGeom>
              <a:blipFill>
                <a:blip r:embed="rId3"/>
                <a:stretch>
                  <a:fillRect l="-1148" t="-15576" r="-430" b="-34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7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Geant4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PlaceHolder 1"/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239E428-2372-431D-90EB-CED3AEC8F849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253ABA-18CE-1FDE-F528-1C1405E7BCD9}"/>
              </a:ext>
            </a:extLst>
          </p:cNvPr>
          <p:cNvSpPr txBox="1"/>
          <p:nvPr/>
        </p:nvSpPr>
        <p:spPr>
          <a:xfrm>
            <a:off x="266341" y="1361577"/>
            <a:ext cx="86113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Toolkit for the </a:t>
            </a:r>
            <a:r>
              <a:rPr 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endParaRPr 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list: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G4EmStandardPhysics_option3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G4DecayPhysics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G4RadioactiveDecayPhysics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eant4 Logo - Geant4">
            <a:extLst>
              <a:ext uri="{FF2B5EF4-FFF2-40B4-BE49-F238E27FC236}">
                <a16:creationId xmlns:a16="http://schemas.microsoft.com/office/drawing/2014/main" id="{FA004A5F-69EA-D0D4-76C7-7DEB09E6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123253"/>
            <a:ext cx="2941123" cy="9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Simulations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A5B65A9-2ACB-BA1D-F1F8-9F9C18906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3" y="1883883"/>
            <a:ext cx="3117182" cy="27442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BF8277-21DC-4AF6-60C1-42D0E2A22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408" y="994367"/>
            <a:ext cx="2982639" cy="2768657"/>
          </a:xfrm>
          <a:prstGeom prst="rect">
            <a:avLst/>
          </a:prstGeom>
        </p:spPr>
      </p:pic>
      <p:pic>
        <p:nvPicPr>
          <p:cNvPr id="4" name="ellipsoidVideo">
            <a:hlinkClick r:id="" action="ppaction://media"/>
            <a:extLst>
              <a:ext uri="{FF2B5EF4-FFF2-40B4-BE49-F238E27FC236}">
                <a16:creationId xmlns:a16="http://schemas.microsoft.com/office/drawing/2014/main" id="{2D3049BA-CE91-69FD-09C7-AAE34A1BB0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5023" y="1883883"/>
            <a:ext cx="3198977" cy="272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Standard error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7</a:t>
            </a:fld>
            <a:endParaRPr lang="en-US" sz="1000" b="0" strike="noStrike" spc="-1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CBA0D47-D7C7-3C70-9678-071389E81C52}"/>
                  </a:ext>
                </a:extLst>
              </p:cNvPr>
              <p:cNvSpPr txBox="1"/>
              <p:nvPr/>
            </p:nvSpPr>
            <p:spPr>
              <a:xfrm>
                <a:off x="-154486" y="935235"/>
                <a:ext cx="8900146" cy="399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 algn="just">
                  <a:buFont typeface="Wingdings" pitchFamily="2" charset="2"/>
                  <a:buChar char="§"/>
                </a:pP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standard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error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𝑠𝑡𝑑</m:t>
                          </m:r>
                        </m:sub>
                      </m:sSub>
                      <m:r>
                        <a:rPr lang="it-IT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just"/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algn="just"/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standard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deviation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of events</a:t>
                </a:r>
              </a:p>
              <a:p>
                <a:pPr lvl="1" algn="just"/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 indent="-457200" algn="just">
                  <a:buFont typeface="Wingdings" pitchFamily="2" charset="2"/>
                  <a:buChar char="§"/>
                </a:pP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percentage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error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8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it-IT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 indent="-457200">
                  <a:buFont typeface="Wingdings" pitchFamily="2" charset="2"/>
                  <a:buChar char="§"/>
                </a:pPr>
                <a:endParaRPr lang="it-IT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CBA0D47-D7C7-3C70-9678-071389E81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486" y="935235"/>
                <a:ext cx="8900146" cy="3995325"/>
              </a:xfrm>
              <a:prstGeom prst="rect">
                <a:avLst/>
              </a:prstGeom>
              <a:blipFill>
                <a:blip r:embed="rId3"/>
                <a:stretch>
                  <a:fillRect t="-1582" r="-1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0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Results for Ag-111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8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7A86A6-B121-8E59-EC61-70F267A39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" y="1695991"/>
            <a:ext cx="4571174" cy="27427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F16E80E-DE8E-971E-6752-5D3ED2C4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20" y="1695991"/>
            <a:ext cx="4571174" cy="27427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735BC8-9127-3C92-0E0A-D29AA22316DE}"/>
              </a:ext>
            </a:extLst>
          </p:cNvPr>
          <p:cNvSpPr txBox="1"/>
          <p:nvPr/>
        </p:nvSpPr>
        <p:spPr>
          <a:xfrm>
            <a:off x="3455781" y="689334"/>
            <a:ext cx="56201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absorbed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dose per event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absorbed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eccentricity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ccia angolare in su 8">
            <a:extLst>
              <a:ext uri="{FF2B5EF4-FFF2-40B4-BE49-F238E27FC236}">
                <a16:creationId xmlns:a16="http://schemas.microsoft.com/office/drawing/2014/main" id="{80052F6A-6589-0464-8F33-419B7FBC3705}"/>
              </a:ext>
            </a:extLst>
          </p:cNvPr>
          <p:cNvSpPr/>
          <p:nvPr/>
        </p:nvSpPr>
        <p:spPr>
          <a:xfrm rot="16200000" flipV="1">
            <a:off x="2343929" y="855296"/>
            <a:ext cx="850392" cy="830997"/>
          </a:xfrm>
          <a:prstGeom prst="bentUpArrow">
            <a:avLst>
              <a:gd name="adj1" fmla="val 909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Results for Ag-111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CF9B39-226A-414C-A0F5-73E132CAC278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735BC8-9127-3C92-0E0A-D29AA22316DE}"/>
              </a:ext>
            </a:extLst>
          </p:cNvPr>
          <p:cNvSpPr txBox="1"/>
          <p:nvPr/>
        </p:nvSpPr>
        <p:spPr>
          <a:xfrm>
            <a:off x="2354300" y="877986"/>
            <a:ext cx="507106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Absence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poles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touching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65C4A50F-2379-57F6-D4F9-BB18F78D71B0}"/>
              </a:ext>
            </a:extLst>
          </p:cNvPr>
          <p:cNvSpPr/>
          <p:nvPr/>
        </p:nvSpPr>
        <p:spPr>
          <a:xfrm>
            <a:off x="692172" y="1051169"/>
            <a:ext cx="121374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8F7FBF-43D7-D15B-3F1B-3B5A0C80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09" y="1876897"/>
            <a:ext cx="4087791" cy="27012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C1CA06-6DEC-AAE9-C54E-A191C29F88B8}"/>
              </a:ext>
            </a:extLst>
          </p:cNvPr>
          <p:cNvSpPr txBox="1"/>
          <p:nvPr/>
        </p:nvSpPr>
        <p:spPr>
          <a:xfrm>
            <a:off x="461132" y="2571750"/>
            <a:ext cx="3320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coming from the membrane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losing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EB90BDF-2FCE-FB79-91B9-4B4282611E56}"/>
              </a:ext>
            </a:extLst>
          </p:cNvPr>
          <p:cNvCxnSpPr>
            <a:cxnSpLocks/>
          </p:cNvCxnSpPr>
          <p:nvPr/>
        </p:nvCxnSpPr>
        <p:spPr>
          <a:xfrm flipH="1">
            <a:off x="2354300" y="1779075"/>
            <a:ext cx="550844" cy="72258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6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381</Words>
  <Application>Microsoft Macintosh PowerPoint</Application>
  <PresentationFormat>Presentazione su schermo (16:9)</PresentationFormat>
  <Paragraphs>90</Paragraphs>
  <Slides>14</Slides>
  <Notes>14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SPES</dc:creator>
  <dc:description/>
  <cp:lastModifiedBy>Giulia Valli</cp:lastModifiedBy>
  <cp:revision>81</cp:revision>
  <dcterms:modified xsi:type="dcterms:W3CDTF">2024-10-04T10:10:33Z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