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5">
  <p:sldMasterIdLst>
    <p:sldMasterId id="2147483648" r:id="rId1"/>
    <p:sldMasterId id="2147483651" r:id="rId2"/>
  </p:sldMasterIdLst>
  <p:notesMasterIdLst>
    <p:notesMasterId r:id="rId14"/>
  </p:notesMasterIdLst>
  <p:sldIdLst>
    <p:sldId id="256" r:id="rId3"/>
    <p:sldId id="257" r:id="rId4"/>
    <p:sldId id="258" r:id="rId5"/>
    <p:sldId id="401" r:id="rId6"/>
    <p:sldId id="402" r:id="rId7"/>
    <p:sldId id="259" r:id="rId8"/>
    <p:sldId id="381" r:id="rId9"/>
    <p:sldId id="368" r:id="rId10"/>
    <p:sldId id="400" r:id="rId11"/>
    <p:sldId id="383" r:id="rId12"/>
    <p:sldId id="40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0FCD745-659F-4412-B4D8-4A3EE07ECE79}">
          <p14:sldIdLst>
            <p14:sldId id="256"/>
            <p14:sldId id="257"/>
            <p14:sldId id="258"/>
            <p14:sldId id="401"/>
            <p14:sldId id="402"/>
            <p14:sldId id="259"/>
            <p14:sldId id="381"/>
            <p14:sldId id="368"/>
            <p14:sldId id="400"/>
            <p14:sldId id="383"/>
            <p14:sldId id="40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4472C4"/>
    <a:srgbClr val="EAEFF7"/>
    <a:srgbClr val="ABABAB"/>
    <a:srgbClr val="FF9933"/>
    <a:srgbClr val="FFFFFF"/>
    <a:srgbClr val="699BFF"/>
    <a:srgbClr val="000000"/>
    <a:srgbClr val="AAE8FC"/>
    <a:srgbClr val="2202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78" autoAdjust="0"/>
    <p:restoredTop sz="94660"/>
  </p:normalViewPr>
  <p:slideViewPr>
    <p:cSldViewPr snapToGrid="0">
      <p:cViewPr varScale="1">
        <p:scale>
          <a:sx n="64" d="100"/>
          <a:sy n="64" d="100"/>
        </p:scale>
        <p:origin x="64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b="1"/>
              <a:t>PWR_Additional_TOT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Histo_Data!$B$1</c:f>
              <c:strCache>
                <c:ptCount val="1"/>
                <c:pt idx="0">
                  <c:v>Typ - Mode 0 Shunt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Histo_Data!$A$2:$A$52</c:f>
              <c:numCache>
                <c:formatCode>General</c:formatCode>
                <c:ptCount val="51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</c:v>
                </c:pt>
                <c:pt idx="31">
                  <c:v>51</c:v>
                </c:pt>
                <c:pt idx="32">
                  <c:v>52</c:v>
                </c:pt>
                <c:pt idx="33">
                  <c:v>53</c:v>
                </c:pt>
                <c:pt idx="34">
                  <c:v>54</c:v>
                </c:pt>
                <c:pt idx="35">
                  <c:v>55</c:v>
                </c:pt>
                <c:pt idx="36">
                  <c:v>56</c:v>
                </c:pt>
                <c:pt idx="37">
                  <c:v>57</c:v>
                </c:pt>
                <c:pt idx="38">
                  <c:v>58</c:v>
                </c:pt>
                <c:pt idx="39">
                  <c:v>59</c:v>
                </c:pt>
                <c:pt idx="40">
                  <c:v>60</c:v>
                </c:pt>
                <c:pt idx="41">
                  <c:v>61</c:v>
                </c:pt>
                <c:pt idx="42">
                  <c:v>62</c:v>
                </c:pt>
                <c:pt idx="43">
                  <c:v>63</c:v>
                </c:pt>
                <c:pt idx="44">
                  <c:v>64</c:v>
                </c:pt>
                <c:pt idx="45">
                  <c:v>65</c:v>
                </c:pt>
                <c:pt idx="46">
                  <c:v>66</c:v>
                </c:pt>
                <c:pt idx="47">
                  <c:v>67</c:v>
                </c:pt>
                <c:pt idx="48">
                  <c:v>68</c:v>
                </c:pt>
                <c:pt idx="49">
                  <c:v>69</c:v>
                </c:pt>
                <c:pt idx="50">
                  <c:v>70</c:v>
                </c:pt>
              </c:numCache>
            </c:numRef>
          </c:cat>
          <c:val>
            <c:numRef>
              <c:f>Histo_Data!$B$2:$B$52</c:f>
              <c:numCache>
                <c:formatCode>General</c:formatCode>
                <c:ptCount val="5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7</c:v>
                </c:pt>
                <c:pt idx="7">
                  <c:v>3</c:v>
                </c:pt>
                <c:pt idx="8">
                  <c:v>12</c:v>
                </c:pt>
                <c:pt idx="9">
                  <c:v>6</c:v>
                </c:pt>
                <c:pt idx="10">
                  <c:v>21</c:v>
                </c:pt>
                <c:pt idx="11">
                  <c:v>36</c:v>
                </c:pt>
                <c:pt idx="12">
                  <c:v>46</c:v>
                </c:pt>
                <c:pt idx="13">
                  <c:v>54</c:v>
                </c:pt>
                <c:pt idx="14">
                  <c:v>108</c:v>
                </c:pt>
                <c:pt idx="15">
                  <c:v>68</c:v>
                </c:pt>
                <c:pt idx="16">
                  <c:v>78</c:v>
                </c:pt>
                <c:pt idx="17">
                  <c:v>63</c:v>
                </c:pt>
                <c:pt idx="18">
                  <c:v>30</c:v>
                </c:pt>
                <c:pt idx="19">
                  <c:v>10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31E-43C3-8F49-919485B70898}"/>
            </c:ext>
          </c:extLst>
        </c:ser>
        <c:ser>
          <c:idx val="1"/>
          <c:order val="1"/>
          <c:tx>
            <c:strRef>
              <c:f>Histo_Data!$C$1</c:f>
              <c:strCache>
                <c:ptCount val="1"/>
                <c:pt idx="0">
                  <c:v>Max - Mode 0 Shunt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Histo_Data!$A$2:$A$52</c:f>
              <c:numCache>
                <c:formatCode>General</c:formatCode>
                <c:ptCount val="51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</c:v>
                </c:pt>
                <c:pt idx="31">
                  <c:v>51</c:v>
                </c:pt>
                <c:pt idx="32">
                  <c:v>52</c:v>
                </c:pt>
                <c:pt idx="33">
                  <c:v>53</c:v>
                </c:pt>
                <c:pt idx="34">
                  <c:v>54</c:v>
                </c:pt>
                <c:pt idx="35">
                  <c:v>55</c:v>
                </c:pt>
                <c:pt idx="36">
                  <c:v>56</c:v>
                </c:pt>
                <c:pt idx="37">
                  <c:v>57</c:v>
                </c:pt>
                <c:pt idx="38">
                  <c:v>58</c:v>
                </c:pt>
                <c:pt idx="39">
                  <c:v>59</c:v>
                </c:pt>
                <c:pt idx="40">
                  <c:v>60</c:v>
                </c:pt>
                <c:pt idx="41">
                  <c:v>61</c:v>
                </c:pt>
                <c:pt idx="42">
                  <c:v>62</c:v>
                </c:pt>
                <c:pt idx="43">
                  <c:v>63</c:v>
                </c:pt>
                <c:pt idx="44">
                  <c:v>64</c:v>
                </c:pt>
                <c:pt idx="45">
                  <c:v>65</c:v>
                </c:pt>
                <c:pt idx="46">
                  <c:v>66</c:v>
                </c:pt>
                <c:pt idx="47">
                  <c:v>67</c:v>
                </c:pt>
                <c:pt idx="48">
                  <c:v>68</c:v>
                </c:pt>
                <c:pt idx="49">
                  <c:v>69</c:v>
                </c:pt>
                <c:pt idx="50">
                  <c:v>70</c:v>
                </c:pt>
              </c:numCache>
            </c:numRef>
          </c:cat>
          <c:val>
            <c:numRef>
              <c:f>Histo_Data!$C$2:$C$52</c:f>
              <c:numCache>
                <c:formatCode>General</c:formatCode>
                <c:ptCount val="5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7</c:v>
                </c:pt>
                <c:pt idx="6">
                  <c:v>6</c:v>
                </c:pt>
                <c:pt idx="7">
                  <c:v>9</c:v>
                </c:pt>
                <c:pt idx="8">
                  <c:v>6</c:v>
                </c:pt>
                <c:pt idx="9">
                  <c:v>24</c:v>
                </c:pt>
                <c:pt idx="10">
                  <c:v>24</c:v>
                </c:pt>
                <c:pt idx="11">
                  <c:v>39</c:v>
                </c:pt>
                <c:pt idx="12">
                  <c:v>45</c:v>
                </c:pt>
                <c:pt idx="13">
                  <c:v>56</c:v>
                </c:pt>
                <c:pt idx="14">
                  <c:v>83</c:v>
                </c:pt>
                <c:pt idx="15">
                  <c:v>66</c:v>
                </c:pt>
                <c:pt idx="16">
                  <c:v>71</c:v>
                </c:pt>
                <c:pt idx="17">
                  <c:v>55</c:v>
                </c:pt>
                <c:pt idx="18">
                  <c:v>31</c:v>
                </c:pt>
                <c:pt idx="19">
                  <c:v>13</c:v>
                </c:pt>
                <c:pt idx="20">
                  <c:v>7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1E-43C3-8F49-919485B70898}"/>
            </c:ext>
          </c:extLst>
        </c:ser>
        <c:ser>
          <c:idx val="2"/>
          <c:order val="2"/>
          <c:tx>
            <c:strRef>
              <c:f>Histo_Data!$D$1</c:f>
              <c:strCache>
                <c:ptCount val="1"/>
                <c:pt idx="0">
                  <c:v>Typ - Mode 0 Tot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Histo_Data!$A$2:$A$52</c:f>
              <c:numCache>
                <c:formatCode>General</c:formatCode>
                <c:ptCount val="51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</c:v>
                </c:pt>
                <c:pt idx="31">
                  <c:v>51</c:v>
                </c:pt>
                <c:pt idx="32">
                  <c:v>52</c:v>
                </c:pt>
                <c:pt idx="33">
                  <c:v>53</c:v>
                </c:pt>
                <c:pt idx="34">
                  <c:v>54</c:v>
                </c:pt>
                <c:pt idx="35">
                  <c:v>55</c:v>
                </c:pt>
                <c:pt idx="36">
                  <c:v>56</c:v>
                </c:pt>
                <c:pt idx="37">
                  <c:v>57</c:v>
                </c:pt>
                <c:pt idx="38">
                  <c:v>58</c:v>
                </c:pt>
                <c:pt idx="39">
                  <c:v>59</c:v>
                </c:pt>
                <c:pt idx="40">
                  <c:v>60</c:v>
                </c:pt>
                <c:pt idx="41">
                  <c:v>61</c:v>
                </c:pt>
                <c:pt idx="42">
                  <c:v>62</c:v>
                </c:pt>
                <c:pt idx="43">
                  <c:v>63</c:v>
                </c:pt>
                <c:pt idx="44">
                  <c:v>64</c:v>
                </c:pt>
                <c:pt idx="45">
                  <c:v>65</c:v>
                </c:pt>
                <c:pt idx="46">
                  <c:v>66</c:v>
                </c:pt>
                <c:pt idx="47">
                  <c:v>67</c:v>
                </c:pt>
                <c:pt idx="48">
                  <c:v>68</c:v>
                </c:pt>
                <c:pt idx="49">
                  <c:v>69</c:v>
                </c:pt>
                <c:pt idx="50">
                  <c:v>70</c:v>
                </c:pt>
              </c:numCache>
            </c:numRef>
          </c:cat>
          <c:val>
            <c:numRef>
              <c:f>Histo_Data!$D$2:$D$52</c:f>
              <c:numCache>
                <c:formatCode>General</c:formatCode>
                <c:ptCount val="5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4</c:v>
                </c:pt>
                <c:pt idx="23">
                  <c:v>6</c:v>
                </c:pt>
                <c:pt idx="24">
                  <c:v>3</c:v>
                </c:pt>
                <c:pt idx="25">
                  <c:v>9</c:v>
                </c:pt>
                <c:pt idx="26">
                  <c:v>6</c:v>
                </c:pt>
                <c:pt idx="27">
                  <c:v>15</c:v>
                </c:pt>
                <c:pt idx="28">
                  <c:v>30</c:v>
                </c:pt>
                <c:pt idx="29">
                  <c:v>24</c:v>
                </c:pt>
                <c:pt idx="30">
                  <c:v>68</c:v>
                </c:pt>
                <c:pt idx="31">
                  <c:v>56</c:v>
                </c:pt>
                <c:pt idx="32">
                  <c:v>74</c:v>
                </c:pt>
                <c:pt idx="33">
                  <c:v>75</c:v>
                </c:pt>
                <c:pt idx="34">
                  <c:v>66</c:v>
                </c:pt>
                <c:pt idx="35">
                  <c:v>51</c:v>
                </c:pt>
                <c:pt idx="36">
                  <c:v>39</c:v>
                </c:pt>
                <c:pt idx="37">
                  <c:v>12</c:v>
                </c:pt>
                <c:pt idx="38">
                  <c:v>4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1E-43C3-8F49-919485B70898}"/>
            </c:ext>
          </c:extLst>
        </c:ser>
        <c:ser>
          <c:idx val="3"/>
          <c:order val="3"/>
          <c:tx>
            <c:strRef>
              <c:f>Histo_Data!$E$1</c:f>
              <c:strCache>
                <c:ptCount val="1"/>
                <c:pt idx="0">
                  <c:v>Max - Mode 0 Tot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Histo_Data!$A$2:$A$52</c:f>
              <c:numCache>
                <c:formatCode>General</c:formatCode>
                <c:ptCount val="51"/>
                <c:pt idx="0">
                  <c:v>20</c:v>
                </c:pt>
                <c:pt idx="1">
                  <c:v>21</c:v>
                </c:pt>
                <c:pt idx="2">
                  <c:v>22</c:v>
                </c:pt>
                <c:pt idx="3">
                  <c:v>23</c:v>
                </c:pt>
                <c:pt idx="4">
                  <c:v>24</c:v>
                </c:pt>
                <c:pt idx="5">
                  <c:v>25</c:v>
                </c:pt>
                <c:pt idx="6">
                  <c:v>26</c:v>
                </c:pt>
                <c:pt idx="7">
                  <c:v>27</c:v>
                </c:pt>
                <c:pt idx="8">
                  <c:v>28</c:v>
                </c:pt>
                <c:pt idx="9">
                  <c:v>29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38</c:v>
                </c:pt>
                <c:pt idx="19">
                  <c:v>39</c:v>
                </c:pt>
                <c:pt idx="20">
                  <c:v>40</c:v>
                </c:pt>
                <c:pt idx="21">
                  <c:v>41</c:v>
                </c:pt>
                <c:pt idx="22">
                  <c:v>42</c:v>
                </c:pt>
                <c:pt idx="23">
                  <c:v>43</c:v>
                </c:pt>
                <c:pt idx="24">
                  <c:v>44</c:v>
                </c:pt>
                <c:pt idx="25">
                  <c:v>45</c:v>
                </c:pt>
                <c:pt idx="26">
                  <c:v>46</c:v>
                </c:pt>
                <c:pt idx="27">
                  <c:v>47</c:v>
                </c:pt>
                <c:pt idx="28">
                  <c:v>48</c:v>
                </c:pt>
                <c:pt idx="29">
                  <c:v>49</c:v>
                </c:pt>
                <c:pt idx="30">
                  <c:v>50</c:v>
                </c:pt>
                <c:pt idx="31">
                  <c:v>51</c:v>
                </c:pt>
                <c:pt idx="32">
                  <c:v>52</c:v>
                </c:pt>
                <c:pt idx="33">
                  <c:v>53</c:v>
                </c:pt>
                <c:pt idx="34">
                  <c:v>54</c:v>
                </c:pt>
                <c:pt idx="35">
                  <c:v>55</c:v>
                </c:pt>
                <c:pt idx="36">
                  <c:v>56</c:v>
                </c:pt>
                <c:pt idx="37">
                  <c:v>57</c:v>
                </c:pt>
                <c:pt idx="38">
                  <c:v>58</c:v>
                </c:pt>
                <c:pt idx="39">
                  <c:v>59</c:v>
                </c:pt>
                <c:pt idx="40">
                  <c:v>60</c:v>
                </c:pt>
                <c:pt idx="41">
                  <c:v>61</c:v>
                </c:pt>
                <c:pt idx="42">
                  <c:v>62</c:v>
                </c:pt>
                <c:pt idx="43">
                  <c:v>63</c:v>
                </c:pt>
                <c:pt idx="44">
                  <c:v>64</c:v>
                </c:pt>
                <c:pt idx="45">
                  <c:v>65</c:v>
                </c:pt>
                <c:pt idx="46">
                  <c:v>66</c:v>
                </c:pt>
                <c:pt idx="47">
                  <c:v>67</c:v>
                </c:pt>
                <c:pt idx="48">
                  <c:v>68</c:v>
                </c:pt>
                <c:pt idx="49">
                  <c:v>69</c:v>
                </c:pt>
                <c:pt idx="50">
                  <c:v>70</c:v>
                </c:pt>
              </c:numCache>
            </c:numRef>
          </c:cat>
          <c:val>
            <c:numRef>
              <c:f>Histo_Data!$E$2:$E$52</c:f>
              <c:numCache>
                <c:formatCode>General</c:formatCode>
                <c:ptCount val="5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7</c:v>
                </c:pt>
                <c:pt idx="30">
                  <c:v>3</c:v>
                </c:pt>
                <c:pt idx="31">
                  <c:v>6</c:v>
                </c:pt>
                <c:pt idx="32">
                  <c:v>9</c:v>
                </c:pt>
                <c:pt idx="33">
                  <c:v>3</c:v>
                </c:pt>
                <c:pt idx="34">
                  <c:v>18</c:v>
                </c:pt>
                <c:pt idx="35">
                  <c:v>12</c:v>
                </c:pt>
                <c:pt idx="36">
                  <c:v>18</c:v>
                </c:pt>
                <c:pt idx="37">
                  <c:v>33</c:v>
                </c:pt>
                <c:pt idx="38">
                  <c:v>30</c:v>
                </c:pt>
                <c:pt idx="39">
                  <c:v>36</c:v>
                </c:pt>
                <c:pt idx="40">
                  <c:v>60</c:v>
                </c:pt>
                <c:pt idx="41">
                  <c:v>48</c:v>
                </c:pt>
                <c:pt idx="42">
                  <c:v>72</c:v>
                </c:pt>
                <c:pt idx="43">
                  <c:v>57</c:v>
                </c:pt>
                <c:pt idx="44">
                  <c:v>37</c:v>
                </c:pt>
                <c:pt idx="45">
                  <c:v>44</c:v>
                </c:pt>
                <c:pt idx="46">
                  <c:v>24</c:v>
                </c:pt>
                <c:pt idx="47">
                  <c:v>17</c:v>
                </c:pt>
                <c:pt idx="48">
                  <c:v>4</c:v>
                </c:pt>
                <c:pt idx="49">
                  <c:v>4</c:v>
                </c:pt>
                <c:pt idx="5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31E-43C3-8F49-919485B708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754720"/>
        <c:axId val="128749440"/>
      </c:barChart>
      <c:catAx>
        <c:axId val="1287547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Additional</a:t>
                </a:r>
                <a:r>
                  <a:rPr lang="en-GB" baseline="0"/>
                  <a:t> Total Power vs. Load (%)</a:t>
                </a:r>
                <a:endParaRPr lang="en-GB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749440"/>
        <c:crosses val="autoZero"/>
        <c:auto val="1"/>
        <c:lblAlgn val="ctr"/>
        <c:lblOffset val="100"/>
        <c:noMultiLvlLbl val="0"/>
      </c:catAx>
      <c:valAx>
        <c:axId val="128749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Frequency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754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A48294-1B3F-46C7-8501-273AD7D79B4F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3F2F4C-E58C-4CCD-AFD6-611CFE2E2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071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7556" y="1508257"/>
            <a:ext cx="9144000" cy="2387600"/>
          </a:xfrm>
        </p:spPr>
        <p:txBody>
          <a:bodyPr anchor="b"/>
          <a:lstStyle>
            <a:lvl1pPr algn="ctr">
              <a:defRPr sz="6000" b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7556" y="3987932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206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AFBF77B-003A-4E1A-898E-FBE7F15C7ACD}"/>
              </a:ext>
            </a:extLst>
          </p:cNvPr>
          <p:cNvGrpSpPr/>
          <p:nvPr userDrawn="1"/>
        </p:nvGrpSpPr>
        <p:grpSpPr>
          <a:xfrm>
            <a:off x="-109438" y="5643694"/>
            <a:ext cx="2515109" cy="1440000"/>
            <a:chOff x="-109438" y="5643694"/>
            <a:chExt cx="2515109" cy="14400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F30356C3-1559-4CEC-9ADF-910395CF29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09438" y="5643694"/>
              <a:ext cx="1839581" cy="144000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90A1CDC-2BBF-4AD9-B5B5-2E07FBF48821}"/>
                </a:ext>
              </a:extLst>
            </p:cNvPr>
            <p:cNvSpPr txBox="1"/>
            <p:nvPr/>
          </p:nvSpPr>
          <p:spPr>
            <a:xfrm>
              <a:off x="1441946" y="6014987"/>
              <a:ext cx="963725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200" b="1" dirty="0">
                  <a:latin typeface="Arial" panose="020B0604020202020204" pitchFamily="34" charset="0"/>
                  <a:cs typeface="Arial" panose="020B0604020202020204" pitchFamily="34" charset="0"/>
                </a:rPr>
                <a:t>UK</a:t>
              </a:r>
              <a:endParaRPr lang="en-GB" sz="4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7F12490-59CD-452F-B02D-F2D799164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3408" y="6356350"/>
            <a:ext cx="662731" cy="296695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</a:lstStyle>
          <a:p>
            <a:fld id="{1CA36EEA-5A28-4A70-BCAC-0B68DA8D366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9567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8561439" cy="743504"/>
          </a:xfrm>
        </p:spPr>
        <p:txBody>
          <a:bodyPr/>
          <a:lstStyle>
            <a:lvl1pPr algn="ctr">
              <a:defRPr b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0445"/>
            <a:ext cx="10515600" cy="4736518"/>
          </a:xfrm>
        </p:spPr>
        <p:txBody>
          <a:bodyPr/>
          <a:lstStyle>
            <a:lvl1pPr>
              <a:defRPr>
                <a:solidFill>
                  <a:srgbClr val="002060"/>
                </a:solidFill>
                <a:latin typeface="Palatino Linotype" panose="02040502050505030304" pitchFamily="18" charset="0"/>
              </a:defRPr>
            </a:lvl1pPr>
            <a:lvl2pPr>
              <a:defRPr>
                <a:solidFill>
                  <a:srgbClr val="002060"/>
                </a:solidFill>
                <a:latin typeface="Palatino Linotype" panose="02040502050505030304" pitchFamily="18" charset="0"/>
              </a:defRPr>
            </a:lvl2pPr>
            <a:lvl3pPr>
              <a:defRPr>
                <a:solidFill>
                  <a:srgbClr val="002060"/>
                </a:solidFill>
                <a:latin typeface="Palatino Linotype" panose="02040502050505030304" pitchFamily="18" charset="0"/>
              </a:defRPr>
            </a:lvl3pPr>
            <a:lvl4pPr>
              <a:defRPr>
                <a:solidFill>
                  <a:srgbClr val="002060"/>
                </a:solidFill>
                <a:latin typeface="Palatino Linotype" panose="02040502050505030304" pitchFamily="18" charset="0"/>
              </a:defRPr>
            </a:lvl4pPr>
            <a:lvl5pPr>
              <a:defRPr>
                <a:solidFill>
                  <a:srgbClr val="002060"/>
                </a:solidFill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13408" y="6356350"/>
            <a:ext cx="662731" cy="296695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</a:lstStyle>
          <a:p>
            <a:fld id="{1CA36EEA-5A28-4A70-BCAC-0B68DA8D366C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721453" y="1237683"/>
            <a:ext cx="10754686" cy="0"/>
          </a:xfrm>
          <a:prstGeom prst="line">
            <a:avLst/>
          </a:prstGeom>
          <a:ln w="38100">
            <a:solidFill>
              <a:srgbClr val="2803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721453" y="1313897"/>
            <a:ext cx="10754686" cy="0"/>
          </a:xfrm>
          <a:prstGeom prst="line">
            <a:avLst/>
          </a:prstGeom>
          <a:ln w="38100">
            <a:solidFill>
              <a:srgbClr val="AAE8F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8E649DFF-E639-4E02-86CC-A533CCEFA814}"/>
              </a:ext>
            </a:extLst>
          </p:cNvPr>
          <p:cNvGrpSpPr/>
          <p:nvPr userDrawn="1"/>
        </p:nvGrpSpPr>
        <p:grpSpPr>
          <a:xfrm>
            <a:off x="9555853" y="16878"/>
            <a:ext cx="2515109" cy="1440000"/>
            <a:chOff x="-109438" y="5643694"/>
            <a:chExt cx="2515109" cy="144000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636AF2B-5CDB-4DCA-B86E-19B10986285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09438" y="5643694"/>
              <a:ext cx="1839581" cy="1440000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A6F51D6-9453-4ECC-9762-441C75CAD0A1}"/>
                </a:ext>
              </a:extLst>
            </p:cNvPr>
            <p:cNvSpPr txBox="1"/>
            <p:nvPr/>
          </p:nvSpPr>
          <p:spPr>
            <a:xfrm>
              <a:off x="1441946" y="6014987"/>
              <a:ext cx="963725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200" b="1" dirty="0">
                  <a:latin typeface="Arial" panose="020B0604020202020204" pitchFamily="34" charset="0"/>
                  <a:cs typeface="Arial" panose="020B0604020202020204" pitchFamily="34" charset="0"/>
                </a:rPr>
                <a:t>UK</a:t>
              </a:r>
              <a:endParaRPr lang="en-GB" sz="4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8728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4807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5417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3739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3000">
              <a:srgbClr val="FFFFFF"/>
            </a:gs>
            <a:gs pos="0">
              <a:schemeClr val="accent1">
                <a:lumMod val="20000"/>
                <a:lumOff val="80000"/>
              </a:schemeClr>
            </a:gs>
            <a:gs pos="81000">
              <a:srgbClr val="FFFFFF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36EEA-5A28-4A70-BCAC-0B68DA8D36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587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32787FE-8CBB-6248-9619-3941DE55C1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5940" y="5802305"/>
            <a:ext cx="2111379" cy="53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479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bnl.gov/event/25211/contributions/98063/attachments/58158/99918/SLDO_Considerations_v13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tfc365.sharepoint.com/:p:/r/sites/TECH-EICRD/Shared%20Documents/EIC%20R_D/Technical%20Documents/SLDO/Progress_Presentations/SLDO_Considerations_v14.pptx?d=w6d6a1e25e9ba4ca9802ec9d59fb8ef71&amp;csf=1&amp;web=1&amp;e=XIN5AU&amp;nav=eyJzSWQiOjM5OSwiY0lkIjoxMjUxNjU2NjA5fQ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31AE1-2945-44BC-A9BF-E5942ABED8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SVT power estimates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28AB3B-0E14-439C-BFDC-E8B70A2821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7556" y="4373216"/>
            <a:ext cx="9144000" cy="1270477"/>
          </a:xfrm>
        </p:spPr>
        <p:txBody>
          <a:bodyPr>
            <a:norm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7559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66ABB71-6FCA-A92A-0C1D-337C58DECE4B}"/>
              </a:ext>
            </a:extLst>
          </p:cNvPr>
          <p:cNvSpPr txBox="1"/>
          <p:nvPr/>
        </p:nvSpPr>
        <p:spPr>
          <a:xfrm>
            <a:off x="403340" y="180558"/>
            <a:ext cx="11684581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 Caveats…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0312F95-DC14-FFFD-7BA6-A037E0FA891C}"/>
              </a:ext>
            </a:extLst>
          </p:cNvPr>
          <p:cNvSpPr/>
          <p:nvPr/>
        </p:nvSpPr>
        <p:spPr>
          <a:xfrm>
            <a:off x="403339" y="949999"/>
            <a:ext cx="11385321" cy="46884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Aft>
                <a:spcPts val="1000"/>
              </a:spcAft>
            </a:pPr>
            <a:r>
              <a:rPr lang="en-GB" sz="2400" b="1" spc="-100" dirty="0">
                <a:solidFill>
                  <a:srgbClr val="1E5D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Caveats to the numbers</a:t>
            </a:r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 estimate from MOSAIX. Not a warranty.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Possibility that LEC value will rise (additional functions)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GAVDD, it is likely that EIC-LAS will be in the Max case, since we want the fastest frontend speed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may be able to reduce TXVDD consumption if we don’t need all the transmitters (or can run slower)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 to add consumption of non-SLDO </a:t>
            </a:r>
            <a:r>
              <a:rPr lang="en-GB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AncASIC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Mis-match in GAVDD,  GDVDD consumption may require different input voltages (waste of power in serial powering chain)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Irradiation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Aft>
                <a:spcPts val="1000"/>
              </a:spcAft>
            </a:pPr>
            <a:r>
              <a:rPr lang="en-GB" sz="2400" b="1" spc="-100" dirty="0">
                <a:solidFill>
                  <a:srgbClr val="1E5D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Future Updates</a:t>
            </a:r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be future releases from MOSAIX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strike="sngStrike" dirty="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AncASIC</a:t>
            </a:r>
            <a:r>
              <a:rPr lang="en-GB" strike="sngStrike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will need to be updated once porting to XT011 is completed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 results from ER2</a:t>
            </a:r>
          </a:p>
        </p:txBody>
      </p:sp>
    </p:spTree>
    <p:extLst>
      <p:ext uri="{BB962C8B-B14F-4D97-AF65-F5344CB8AC3E}">
        <p14:creationId xmlns:p14="http://schemas.microsoft.com/office/powerpoint/2010/main" val="1113565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779BAC8-81E8-714F-173B-3AB04037F095}"/>
              </a:ext>
            </a:extLst>
          </p:cNvPr>
          <p:cNvSpPr txBox="1"/>
          <p:nvPr/>
        </p:nvSpPr>
        <p:spPr>
          <a:xfrm>
            <a:off x="403340" y="180558"/>
            <a:ext cx="11684581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Latest MOSAIX Estimates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2231159-6D24-8CB8-F2C7-1080065FEDE6}"/>
              </a:ext>
            </a:extLst>
          </p:cNvPr>
          <p:cNvSpPr/>
          <p:nvPr/>
        </p:nvSpPr>
        <p:spPr>
          <a:xfrm>
            <a:off x="403339" y="949999"/>
            <a:ext cx="11385321" cy="14209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Aft>
                <a:spcPts val="1000"/>
              </a:spcAft>
            </a:pPr>
            <a:r>
              <a:rPr lang="en-GB" sz="2400" b="1" spc="-100" dirty="0">
                <a:solidFill>
                  <a:srgbClr val="1E5D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Integration in </a:t>
            </a:r>
            <a:r>
              <a:rPr lang="en-GB" sz="2400" b="1" spc="-100" dirty="0" err="1">
                <a:solidFill>
                  <a:srgbClr val="1E5D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AncASIC</a:t>
            </a:r>
            <a:r>
              <a:rPr lang="en-GB" sz="2400" b="1" spc="-100" dirty="0">
                <a:solidFill>
                  <a:srgbClr val="1E5D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Sims and LAS Estimates</a:t>
            </a:r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time to do this before Frascati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Simple estimates added below based on previous slides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5" name="Table 54">
            <a:extLst>
              <a:ext uri="{FF2B5EF4-FFF2-40B4-BE49-F238E27FC236}">
                <a16:creationId xmlns:a16="http://schemas.microsoft.com/office/drawing/2014/main" id="{3CF7F61F-9CCF-F5BD-9913-F5DD9DD152C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537855" y="2703714"/>
          <a:ext cx="9116288" cy="25958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997527">
                  <a:extLst>
                    <a:ext uri="{9D8B030D-6E8A-4147-A177-3AD203B41FA5}">
                      <a16:colId xmlns:a16="http://schemas.microsoft.com/office/drawing/2014/main" val="178917364"/>
                    </a:ext>
                  </a:extLst>
                </a:gridCol>
                <a:gridCol w="1281545">
                  <a:extLst>
                    <a:ext uri="{9D8B030D-6E8A-4147-A177-3AD203B41FA5}">
                      <a16:colId xmlns:a16="http://schemas.microsoft.com/office/drawing/2014/main" val="354330350"/>
                    </a:ext>
                  </a:extLst>
                </a:gridCol>
                <a:gridCol w="1139536">
                  <a:extLst>
                    <a:ext uri="{9D8B030D-6E8A-4147-A177-3AD203B41FA5}">
                      <a16:colId xmlns:a16="http://schemas.microsoft.com/office/drawing/2014/main" val="3891405576"/>
                    </a:ext>
                  </a:extLst>
                </a:gridCol>
                <a:gridCol w="1139536">
                  <a:extLst>
                    <a:ext uri="{9D8B030D-6E8A-4147-A177-3AD203B41FA5}">
                      <a16:colId xmlns:a16="http://schemas.microsoft.com/office/drawing/2014/main" val="3056461168"/>
                    </a:ext>
                  </a:extLst>
                </a:gridCol>
                <a:gridCol w="1139536">
                  <a:extLst>
                    <a:ext uri="{9D8B030D-6E8A-4147-A177-3AD203B41FA5}">
                      <a16:colId xmlns:a16="http://schemas.microsoft.com/office/drawing/2014/main" val="2753646995"/>
                    </a:ext>
                  </a:extLst>
                </a:gridCol>
                <a:gridCol w="1139536">
                  <a:extLst>
                    <a:ext uri="{9D8B030D-6E8A-4147-A177-3AD203B41FA5}">
                      <a16:colId xmlns:a16="http://schemas.microsoft.com/office/drawing/2014/main" val="565428772"/>
                    </a:ext>
                  </a:extLst>
                </a:gridCol>
                <a:gridCol w="1139536">
                  <a:extLst>
                    <a:ext uri="{9D8B030D-6E8A-4147-A177-3AD203B41FA5}">
                      <a16:colId xmlns:a16="http://schemas.microsoft.com/office/drawing/2014/main" val="1078774594"/>
                    </a:ext>
                  </a:extLst>
                </a:gridCol>
                <a:gridCol w="1139536">
                  <a:extLst>
                    <a:ext uri="{9D8B030D-6E8A-4147-A177-3AD203B41FA5}">
                      <a16:colId xmlns:a16="http://schemas.microsoft.com/office/drawing/2014/main" val="33888344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Voltage(V)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Typ</a:t>
                      </a:r>
                      <a:r>
                        <a:rPr lang="en-GB" dirty="0"/>
                        <a:t> Current Consumption (mA)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dirty="0"/>
                        <a:t>Max Current Consumption (mA)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4377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EIC-LAS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EIC-LAS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12371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GAVDD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1.32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9445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GDVDD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1.32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594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GSVDD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1.32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59.4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6001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TXVDD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645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934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1445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590829"/>
                  </a:ext>
                </a:extLst>
              </a:tr>
            </a:tbl>
          </a:graphicData>
        </a:graphic>
      </p:graphicFrame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66D44B86-C433-A36D-E3F6-5B1D6C351FC5}"/>
              </a:ext>
            </a:extLst>
          </p:cNvPr>
          <p:cNvCxnSpPr/>
          <p:nvPr/>
        </p:nvCxnSpPr>
        <p:spPr>
          <a:xfrm flipV="1">
            <a:off x="3889592" y="3890818"/>
            <a:ext cx="397164" cy="221672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5E93044E-EA07-9CE4-0E42-FFE3B070B44C}"/>
              </a:ext>
            </a:extLst>
          </p:cNvPr>
          <p:cNvSpPr txBox="1"/>
          <p:nvPr/>
        </p:nvSpPr>
        <p:spPr>
          <a:xfrm>
            <a:off x="4286756" y="3827655"/>
            <a:ext cx="3930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</a:rPr>
              <a:t>98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3C3AC4E8-AE52-2DCD-57D2-BC86D2E4DBC4}"/>
              </a:ext>
            </a:extLst>
          </p:cNvPr>
          <p:cNvCxnSpPr/>
          <p:nvPr/>
        </p:nvCxnSpPr>
        <p:spPr>
          <a:xfrm flipV="1">
            <a:off x="7309896" y="3890818"/>
            <a:ext cx="397164" cy="221672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C5CFB0B8-F2B9-91A9-C74E-69EE68042C20}"/>
              </a:ext>
            </a:extLst>
          </p:cNvPr>
          <p:cNvSpPr txBox="1"/>
          <p:nvPr/>
        </p:nvSpPr>
        <p:spPr>
          <a:xfrm>
            <a:off x="7707060" y="3827655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</a:rPr>
              <a:t>120</a:t>
            </a: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DD2934B4-34E5-9CE5-14EE-C2130C3646A9}"/>
              </a:ext>
            </a:extLst>
          </p:cNvPr>
          <p:cNvCxnSpPr/>
          <p:nvPr/>
        </p:nvCxnSpPr>
        <p:spPr>
          <a:xfrm flipV="1">
            <a:off x="6152501" y="3890818"/>
            <a:ext cx="397164" cy="221672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97D66F0E-7604-6FEE-B18D-DDCDA0D9C246}"/>
              </a:ext>
            </a:extLst>
          </p:cNvPr>
          <p:cNvSpPr txBox="1"/>
          <p:nvPr/>
        </p:nvSpPr>
        <p:spPr>
          <a:xfrm>
            <a:off x="6549665" y="3827655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</a:rPr>
              <a:t>688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9D54AD07-A614-187F-F312-E8D0D7B88A25}"/>
              </a:ext>
            </a:extLst>
          </p:cNvPr>
          <p:cNvCxnSpPr/>
          <p:nvPr/>
        </p:nvCxnSpPr>
        <p:spPr>
          <a:xfrm flipV="1">
            <a:off x="9574314" y="3869219"/>
            <a:ext cx="397164" cy="221672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290E1423-6174-ECB5-948E-8DB08450B9C4}"/>
              </a:ext>
            </a:extLst>
          </p:cNvPr>
          <p:cNvSpPr txBox="1"/>
          <p:nvPr/>
        </p:nvSpPr>
        <p:spPr>
          <a:xfrm>
            <a:off x="9971478" y="3806056"/>
            <a:ext cx="4972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</a:rPr>
              <a:t>870</a:t>
            </a: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9D18B2BB-F527-0BF7-01E3-3F64CDA0347D}"/>
              </a:ext>
            </a:extLst>
          </p:cNvPr>
          <p:cNvCxnSpPr/>
          <p:nvPr/>
        </p:nvCxnSpPr>
        <p:spPr>
          <a:xfrm flipV="1">
            <a:off x="6152501" y="5014759"/>
            <a:ext cx="397164" cy="221672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A9375F99-8C9B-8437-5146-DBF74004F1B1}"/>
              </a:ext>
            </a:extLst>
          </p:cNvPr>
          <p:cNvSpPr txBox="1"/>
          <p:nvPr/>
        </p:nvSpPr>
        <p:spPr>
          <a:xfrm>
            <a:off x="6549665" y="4951596"/>
            <a:ext cx="601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</a:rPr>
              <a:t>1096</a:t>
            </a: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A4EEDFAB-EB84-7C44-AEBA-4605E8F8CCE9}"/>
              </a:ext>
            </a:extLst>
          </p:cNvPr>
          <p:cNvCxnSpPr/>
          <p:nvPr/>
        </p:nvCxnSpPr>
        <p:spPr>
          <a:xfrm flipV="1">
            <a:off x="9603106" y="5004936"/>
            <a:ext cx="397164" cy="221672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3DA10132-ABC1-4BE8-208D-0D1CBDADEEA4}"/>
              </a:ext>
            </a:extLst>
          </p:cNvPr>
          <p:cNvSpPr txBox="1"/>
          <p:nvPr/>
        </p:nvSpPr>
        <p:spPr>
          <a:xfrm>
            <a:off x="10000270" y="4941773"/>
            <a:ext cx="6014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</a:rPr>
              <a:t>1499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8B62C17D-1E33-8197-CE42-1F669190FD92}"/>
              </a:ext>
            </a:extLst>
          </p:cNvPr>
          <p:cNvSpPr txBox="1"/>
          <p:nvPr/>
        </p:nvSpPr>
        <p:spPr>
          <a:xfrm>
            <a:off x="4697990" y="5380593"/>
            <a:ext cx="30267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>
                <a:solidFill>
                  <a:srgbClr val="FF0000"/>
                </a:solidFill>
              </a:rPr>
              <a:t>1422 </a:t>
            </a:r>
            <a:r>
              <a:rPr lang="en-GB" sz="1600" dirty="0" err="1">
                <a:solidFill>
                  <a:srgbClr val="FF0000"/>
                </a:solidFill>
              </a:rPr>
              <a:t>mW</a:t>
            </a:r>
            <a:r>
              <a:rPr lang="en-GB" sz="1600" dirty="0">
                <a:solidFill>
                  <a:srgbClr val="FF0000"/>
                </a:solidFill>
              </a:rPr>
              <a:t> (+16%)</a:t>
            </a:r>
          </a:p>
          <a:p>
            <a:pPr algn="r"/>
            <a:r>
              <a:rPr lang="en-GB" sz="1600" dirty="0" err="1">
                <a:solidFill>
                  <a:srgbClr val="FF0000"/>
                </a:solidFill>
              </a:rPr>
              <a:t>AncASIC</a:t>
            </a:r>
            <a:r>
              <a:rPr lang="en-GB" sz="1600" dirty="0">
                <a:solidFill>
                  <a:srgbClr val="FF0000"/>
                </a:solidFill>
              </a:rPr>
              <a:t> (+35%): 1919 </a:t>
            </a:r>
            <a:r>
              <a:rPr lang="en-GB" sz="1600" dirty="0" err="1">
                <a:solidFill>
                  <a:srgbClr val="FF0000"/>
                </a:solidFill>
              </a:rPr>
              <a:t>mW</a:t>
            </a:r>
            <a:r>
              <a:rPr lang="en-GB" sz="1600" dirty="0">
                <a:solidFill>
                  <a:srgbClr val="FF0000"/>
                </a:solidFill>
              </a:rPr>
              <a:t> (+16%)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98C2EF9D-5F6E-D2A6-BA64-4505A86414D4}"/>
              </a:ext>
            </a:extLst>
          </p:cNvPr>
          <p:cNvSpPr txBox="1"/>
          <p:nvPr/>
        </p:nvSpPr>
        <p:spPr>
          <a:xfrm>
            <a:off x="7796829" y="5339248"/>
            <a:ext cx="29370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600" dirty="0">
                <a:solidFill>
                  <a:srgbClr val="FF0000"/>
                </a:solidFill>
              </a:rPr>
              <a:t>1943 </a:t>
            </a:r>
            <a:r>
              <a:rPr lang="en-GB" sz="1600" dirty="0" err="1">
                <a:solidFill>
                  <a:srgbClr val="FF0000"/>
                </a:solidFill>
              </a:rPr>
              <a:t>mW</a:t>
            </a:r>
            <a:r>
              <a:rPr lang="en-GB" sz="1600" dirty="0">
                <a:solidFill>
                  <a:srgbClr val="FF0000"/>
                </a:solidFill>
              </a:rPr>
              <a:t> (+2%)</a:t>
            </a:r>
          </a:p>
          <a:p>
            <a:pPr algn="r"/>
            <a:r>
              <a:rPr lang="en-GB" sz="1600" dirty="0" err="1">
                <a:solidFill>
                  <a:srgbClr val="FF0000"/>
                </a:solidFill>
              </a:rPr>
              <a:t>AncASIC</a:t>
            </a:r>
            <a:r>
              <a:rPr lang="en-GB" sz="1600" dirty="0">
                <a:solidFill>
                  <a:srgbClr val="FF0000"/>
                </a:solidFill>
              </a:rPr>
              <a:t> (+45%): 2817 </a:t>
            </a:r>
            <a:r>
              <a:rPr lang="en-GB" sz="1600" dirty="0" err="1">
                <a:solidFill>
                  <a:srgbClr val="FF0000"/>
                </a:solidFill>
              </a:rPr>
              <a:t>mW</a:t>
            </a:r>
            <a:r>
              <a:rPr lang="en-GB" sz="1600" dirty="0">
                <a:solidFill>
                  <a:srgbClr val="FF0000"/>
                </a:solidFill>
              </a:rPr>
              <a:t> (+2%)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06FCB13C-F988-7FE3-3837-1E57457D1EA7}"/>
              </a:ext>
            </a:extLst>
          </p:cNvPr>
          <p:cNvSpPr txBox="1"/>
          <p:nvPr/>
        </p:nvSpPr>
        <p:spPr>
          <a:xfrm>
            <a:off x="9971478" y="6278399"/>
            <a:ext cx="2070242" cy="369332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Very Preliminary!!!</a:t>
            </a:r>
          </a:p>
        </p:txBody>
      </p:sp>
    </p:spTree>
    <p:extLst>
      <p:ext uri="{BB962C8B-B14F-4D97-AF65-F5344CB8AC3E}">
        <p14:creationId xmlns:p14="http://schemas.microsoft.com/office/powerpoint/2010/main" val="327780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2E07C-043F-42A9-B4A4-76276E960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4C717-D076-44A5-9AB8-E7D56856C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Take Iain’s numbers (</a:t>
            </a:r>
            <a:r>
              <a:rPr lang="en-US" dirty="0">
                <a:hlinkClick r:id="rId2"/>
              </a:rPr>
              <a:t>https://indico.bnl.gov/event/25211/contributions/98063/attachments/58158/99918/SLDO_Considerations_v13.pptx</a:t>
            </a:r>
            <a:r>
              <a:rPr lang="en-US" dirty="0"/>
              <a:t>) with the updates shown today (+2% for max, +16% for nominal)</a:t>
            </a:r>
          </a:p>
          <a:p>
            <a:r>
              <a:rPr lang="en-US" dirty="0"/>
              <a:t>Do some scaling of the numbers there</a:t>
            </a:r>
          </a:p>
          <a:p>
            <a:r>
              <a:rPr lang="en-US" dirty="0"/>
              <a:t>Include </a:t>
            </a:r>
            <a:r>
              <a:rPr lang="en-US" dirty="0" err="1"/>
              <a:t>AncASIC</a:t>
            </a:r>
            <a:r>
              <a:rPr lang="en-US" dirty="0"/>
              <a:t> and FPC power loss</a:t>
            </a:r>
          </a:p>
          <a:p>
            <a:r>
              <a:rPr lang="en-US" dirty="0"/>
              <a:t>Multiply with numbers of chips</a:t>
            </a:r>
          </a:p>
          <a:p>
            <a:r>
              <a:rPr lang="en-US" dirty="0"/>
              <a:t>Use nominal and max categories as Iain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DF9503-2DA4-4AED-9EC4-712328A26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4460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C7F3E-C1A4-40EE-8F54-5F45FE798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Scaling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21EA2-BEF0-4B9F-AC15-F795E5DBE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226" y="1354760"/>
            <a:ext cx="10899913" cy="550324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dirty="0"/>
              <a:t>Iain gives power numbers for the 6-RSU LAS and the </a:t>
            </a:r>
            <a:r>
              <a:rPr lang="en-US" dirty="0" err="1"/>
              <a:t>AncASIC</a:t>
            </a:r>
            <a:r>
              <a:rPr lang="en-US" dirty="0"/>
              <a:t> in this case</a:t>
            </a: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dirty="0"/>
              <a:t>I have scaled this for a 5-RSU LAS by using the current estimates given in another slide in his talk</a:t>
            </a: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dirty="0"/>
              <a:t>For the </a:t>
            </a:r>
            <a:r>
              <a:rPr lang="en-US" dirty="0" err="1"/>
              <a:t>AncASIC</a:t>
            </a:r>
            <a:r>
              <a:rPr lang="en-US" dirty="0"/>
              <a:t> </a:t>
            </a:r>
            <a:r>
              <a:rPr lang="en-GB" dirty="0"/>
              <a:t>in the 6-RSU LAS case Iain gets 35% of the LAS power in the </a:t>
            </a:r>
            <a:r>
              <a:rPr lang="en-GB" dirty="0" err="1"/>
              <a:t>AncASIC</a:t>
            </a:r>
            <a:r>
              <a:rPr lang="en-GB" dirty="0"/>
              <a:t> for nominal and 45% of the LAS power for max</a:t>
            </a:r>
          </a:p>
          <a:p>
            <a:pPr lvl="1">
              <a:lnSpc>
                <a:spcPct val="110000"/>
              </a:lnSpc>
              <a:spcBef>
                <a:spcPts val="300"/>
              </a:spcBef>
            </a:pPr>
            <a:r>
              <a:rPr lang="en-US" dirty="0"/>
              <a:t>I</a:t>
            </a:r>
            <a:r>
              <a:rPr lang="en-GB" dirty="0"/>
              <a:t> use the same 35%/45% for the case of the 5-RSU LAS for both cases</a:t>
            </a: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dirty="0"/>
              <a:t>F</a:t>
            </a:r>
            <a:r>
              <a:rPr lang="en-GB" dirty="0"/>
              <a:t>or the power loss in the FPC (200 </a:t>
            </a:r>
            <a:r>
              <a:rPr lang="en-GB" dirty="0" err="1"/>
              <a:t>m</a:t>
            </a:r>
            <a:r>
              <a:rPr lang="en-GB" dirty="0" err="1">
                <a:cs typeface="Calibri" panose="020F0502020204030204" pitchFamily="34" charset="0"/>
              </a:rPr>
              <a:t>Ω</a:t>
            </a:r>
            <a:r>
              <a:rPr lang="en-GB" dirty="0">
                <a:cs typeface="Calibri" panose="020F0502020204030204" pitchFamily="34" charset="0"/>
              </a:rPr>
              <a:t>/LAS) he shows distributions for the power loss with and without the FPC</a:t>
            </a:r>
          </a:p>
          <a:p>
            <a:pPr lvl="1">
              <a:lnSpc>
                <a:spcPct val="110000"/>
              </a:lnSpc>
              <a:spcBef>
                <a:spcPts val="300"/>
              </a:spcBef>
            </a:pPr>
            <a:r>
              <a:rPr lang="en-US" dirty="0">
                <a:cs typeface="Calibri" panose="020F0502020204030204" pitchFamily="34" charset="0"/>
              </a:rPr>
              <a:t>The resistance scales with number of LAS because of serial powering, assumption is that each LAS adds a trace corresponding to its own length</a:t>
            </a:r>
          </a:p>
          <a:p>
            <a:pPr lvl="2">
              <a:lnSpc>
                <a:spcPct val="110000"/>
              </a:lnSpc>
              <a:spcBef>
                <a:spcPts val="300"/>
              </a:spcBef>
            </a:pPr>
            <a:r>
              <a:rPr lang="en-US" dirty="0">
                <a:cs typeface="Calibri" panose="020F0502020204030204" pitchFamily="34" charset="0"/>
              </a:rPr>
              <a:t>More complex (long) FPC geometries will increase this)</a:t>
            </a:r>
            <a:endParaRPr lang="en-GB" dirty="0">
              <a:cs typeface="Calibri" panose="020F0502020204030204" pitchFamily="34" charset="0"/>
            </a:endParaRPr>
          </a:p>
          <a:p>
            <a:pPr lvl="1">
              <a:lnSpc>
                <a:spcPct val="110000"/>
              </a:lnSpc>
              <a:spcBef>
                <a:spcPts val="300"/>
              </a:spcBef>
            </a:pPr>
            <a:r>
              <a:rPr lang="en-US" dirty="0">
                <a:cs typeface="Calibri" panose="020F0502020204030204" pitchFamily="34" charset="0"/>
              </a:rPr>
              <a:t>I</a:t>
            </a:r>
            <a:r>
              <a:rPr lang="en-GB" dirty="0">
                <a:cs typeface="Calibri" panose="020F0502020204030204" pitchFamily="34" charset="0"/>
              </a:rPr>
              <a:t> eyeballed an additional power loss from the FPC of 20% in the nominal case, and 30% for max</a:t>
            </a:r>
            <a:endParaRPr lang="en-US" dirty="0"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dirty="0">
                <a:cs typeface="Calibri" panose="020F0502020204030204" pitchFamily="34" charset="0"/>
              </a:rPr>
              <a:t>I don’t have a number for MOSAIX for IB, so I scaled Iain’s 6-RSU LAS number</a:t>
            </a:r>
          </a:p>
          <a:p>
            <a:pPr lvl="1">
              <a:lnSpc>
                <a:spcPct val="110000"/>
              </a:lnSpc>
              <a:spcBef>
                <a:spcPts val="300"/>
              </a:spcBef>
            </a:pPr>
            <a:r>
              <a:rPr lang="en-US" dirty="0">
                <a:cs typeface="Calibri" panose="020F0502020204030204" pitchFamily="34" charset="0"/>
              </a:rPr>
              <a:t>I am sure that there are better numbers, and I am happy to substitute if you send them to me</a:t>
            </a:r>
          </a:p>
          <a:p>
            <a:pPr lvl="1">
              <a:lnSpc>
                <a:spcPct val="110000"/>
              </a:lnSpc>
              <a:spcBef>
                <a:spcPts val="300"/>
              </a:spcBef>
            </a:pPr>
            <a:r>
              <a:rPr lang="en-US" dirty="0">
                <a:cs typeface="Calibri" panose="020F0502020204030204" pitchFamily="34" charset="0"/>
              </a:rPr>
              <a:t>In any case, this is a small fraction of the overall power</a:t>
            </a:r>
            <a:endParaRPr lang="en-GB" dirty="0">
              <a:cs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2F2C8F-0D1F-4E27-BD65-23B699FCD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2235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08E69-6C25-43C3-8637-1F10329F6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Numbers used</a:t>
            </a:r>
            <a:endParaRPr lang="en-GB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91C7FEE-8A9D-4F14-AF52-C28C6180FC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1570400"/>
              </p:ext>
            </p:extLst>
          </p:nvPr>
        </p:nvGraphicFramePr>
        <p:xfrm>
          <a:off x="281068" y="1828388"/>
          <a:ext cx="11431081" cy="147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4275">
                  <a:extLst>
                    <a:ext uri="{9D8B030D-6E8A-4147-A177-3AD203B41FA5}">
                      <a16:colId xmlns:a16="http://schemas.microsoft.com/office/drawing/2014/main" val="3697894623"/>
                    </a:ext>
                  </a:extLst>
                </a:gridCol>
                <a:gridCol w="1400493">
                  <a:extLst>
                    <a:ext uri="{9D8B030D-6E8A-4147-A177-3AD203B41FA5}">
                      <a16:colId xmlns:a16="http://schemas.microsoft.com/office/drawing/2014/main" val="2864915185"/>
                    </a:ext>
                  </a:extLst>
                </a:gridCol>
                <a:gridCol w="1798955">
                  <a:extLst>
                    <a:ext uri="{9D8B030D-6E8A-4147-A177-3AD203B41FA5}">
                      <a16:colId xmlns:a16="http://schemas.microsoft.com/office/drawing/2014/main" val="2058187750"/>
                    </a:ext>
                  </a:extLst>
                </a:gridCol>
                <a:gridCol w="1798955">
                  <a:extLst>
                    <a:ext uri="{9D8B030D-6E8A-4147-A177-3AD203B41FA5}">
                      <a16:colId xmlns:a16="http://schemas.microsoft.com/office/drawing/2014/main" val="3823447686"/>
                    </a:ext>
                  </a:extLst>
                </a:gridCol>
                <a:gridCol w="1400493">
                  <a:extLst>
                    <a:ext uri="{9D8B030D-6E8A-4147-A177-3AD203B41FA5}">
                      <a16:colId xmlns:a16="http://schemas.microsoft.com/office/drawing/2014/main" val="2794489669"/>
                    </a:ext>
                  </a:extLst>
                </a:gridCol>
                <a:gridCol w="1798955">
                  <a:extLst>
                    <a:ext uri="{9D8B030D-6E8A-4147-A177-3AD203B41FA5}">
                      <a16:colId xmlns:a16="http://schemas.microsoft.com/office/drawing/2014/main" val="147548267"/>
                    </a:ext>
                  </a:extLst>
                </a:gridCol>
                <a:gridCol w="1798955">
                  <a:extLst>
                    <a:ext uri="{9D8B030D-6E8A-4147-A177-3AD203B41FA5}">
                      <a16:colId xmlns:a16="http://schemas.microsoft.com/office/drawing/2014/main" val="22917127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Power [</a:t>
                      </a:r>
                      <a:r>
                        <a:rPr lang="en-US" dirty="0" err="1"/>
                        <a:t>mW</a:t>
                      </a:r>
                      <a:r>
                        <a:rPr lang="en-US" dirty="0"/>
                        <a:t>]</a:t>
                      </a:r>
                      <a:endParaRPr lang="en-GB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5 RSU</a:t>
                      </a:r>
                      <a:endParaRPr lang="en-GB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6 RSU</a:t>
                      </a:r>
                      <a:endParaRPr lang="en-GB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09514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LAS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AncASIC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FPC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LAS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AncASIC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FPC</a:t>
                      </a:r>
                      <a:endParaRPr lang="en-GB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582803"/>
                  </a:ext>
                </a:extLst>
              </a:tr>
              <a:tr h="362874">
                <a:tc>
                  <a:txBody>
                    <a:bodyPr/>
                    <a:lstStyle/>
                    <a:p>
                      <a:r>
                        <a:rPr lang="en-US" dirty="0"/>
                        <a:t>Nominal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1267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443 (35% of LAS)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253 (20% of LAS)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1422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498 (35% of LAS)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284 (20% of LAS)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8100991"/>
                  </a:ext>
                </a:extLst>
              </a:tr>
              <a:tr h="274511">
                <a:tc>
                  <a:txBody>
                    <a:bodyPr/>
                    <a:lstStyle/>
                    <a:p>
                      <a:r>
                        <a:rPr lang="en-US" dirty="0"/>
                        <a:t>Max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1723 (+36%)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775 (45% of LAS)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517 (30% of LAS)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1943 (+37%)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874 (45% of LAS)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583 (30% of LAS)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192962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11B72F-D982-440E-8F22-FBDACAE8D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pPr/>
              <a:t>4</a:t>
            </a:fld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FB0EC38-B6C5-45D9-AB57-9BBB9EEA0D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4808668"/>
              </p:ext>
            </p:extLst>
          </p:nvPr>
        </p:nvGraphicFramePr>
        <p:xfrm>
          <a:off x="281068" y="3551333"/>
          <a:ext cx="613596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843">
                  <a:extLst>
                    <a:ext uri="{9D8B030D-6E8A-4147-A177-3AD203B41FA5}">
                      <a16:colId xmlns:a16="http://schemas.microsoft.com/office/drawing/2014/main" val="1296616408"/>
                    </a:ext>
                  </a:extLst>
                </a:gridCol>
                <a:gridCol w="1178433">
                  <a:extLst>
                    <a:ext uri="{9D8B030D-6E8A-4147-A177-3AD203B41FA5}">
                      <a16:colId xmlns:a16="http://schemas.microsoft.com/office/drawing/2014/main" val="917909308"/>
                    </a:ext>
                  </a:extLst>
                </a:gridCol>
                <a:gridCol w="1579499">
                  <a:extLst>
                    <a:ext uri="{9D8B030D-6E8A-4147-A177-3AD203B41FA5}">
                      <a16:colId xmlns:a16="http://schemas.microsoft.com/office/drawing/2014/main" val="2125642791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775831670"/>
                    </a:ext>
                  </a:extLst>
                </a:gridCol>
                <a:gridCol w="1505522">
                  <a:extLst>
                    <a:ext uri="{9D8B030D-6E8A-4147-A177-3AD203B41FA5}">
                      <a16:colId xmlns:a16="http://schemas.microsoft.com/office/drawing/2014/main" val="1226466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# of LAS/stave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# of staves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 # of LAS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186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5-RSU LAS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1120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8763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6-RSU LAS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46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368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21086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FB31051-B963-4BC8-9265-3262AD3BCEFF}"/>
              </a:ext>
            </a:extLst>
          </p:cNvPr>
          <p:cNvSpPr txBox="1"/>
          <p:nvPr/>
        </p:nvSpPr>
        <p:spPr>
          <a:xfrm>
            <a:off x="281068" y="1366723"/>
            <a:ext cx="19976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Palatino Linotype" panose="02040502050505030304" pitchFamily="18" charset="0"/>
              </a:rPr>
              <a:t>OB and disks</a:t>
            </a:r>
            <a:endParaRPr lang="en-GB" sz="2400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5FEFC3C-B98C-4FE5-B219-B84CEF9269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88842"/>
              </p:ext>
            </p:extLst>
          </p:nvPr>
        </p:nvGraphicFramePr>
        <p:xfrm>
          <a:off x="6526155" y="3551333"/>
          <a:ext cx="2683955" cy="1123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8433">
                  <a:extLst>
                    <a:ext uri="{9D8B030D-6E8A-4147-A177-3AD203B41FA5}">
                      <a16:colId xmlns:a16="http://schemas.microsoft.com/office/drawing/2014/main" val="1296616408"/>
                    </a:ext>
                  </a:extLst>
                </a:gridCol>
                <a:gridCol w="1505522">
                  <a:extLst>
                    <a:ext uri="{9D8B030D-6E8A-4147-A177-3AD203B41FA5}">
                      <a16:colId xmlns:a16="http://schemas.microsoft.com/office/drawing/2014/main" val="9179093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disks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Total # of LAS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186643"/>
                  </a:ext>
                </a:extLst>
              </a:tr>
              <a:tr h="381470">
                <a:tc>
                  <a:txBody>
                    <a:bodyPr/>
                    <a:lstStyle/>
                    <a:p>
                      <a:r>
                        <a:rPr lang="en-US" dirty="0"/>
                        <a:t>5-RSU LAS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1104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8763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6-RSU LAS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1312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210861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CF6A2DAE-0F30-403D-B607-7B68DC1FB1EF}"/>
              </a:ext>
            </a:extLst>
          </p:cNvPr>
          <p:cNvSpPr txBox="1"/>
          <p:nvPr/>
        </p:nvSpPr>
        <p:spPr>
          <a:xfrm>
            <a:off x="243982" y="4828854"/>
            <a:ext cx="476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Palatino Linotype" panose="02040502050505030304" pitchFamily="18" charset="0"/>
              </a:rPr>
              <a:t>IB</a:t>
            </a:r>
            <a:endParaRPr lang="en-GB" sz="2400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2F60E1F-27EA-4B90-BD0D-D7AE29705F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162161"/>
              </p:ext>
            </p:extLst>
          </p:nvPr>
        </p:nvGraphicFramePr>
        <p:xfrm>
          <a:off x="281068" y="5290519"/>
          <a:ext cx="5386833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4275">
                  <a:extLst>
                    <a:ext uri="{9D8B030D-6E8A-4147-A177-3AD203B41FA5}">
                      <a16:colId xmlns:a16="http://schemas.microsoft.com/office/drawing/2014/main" val="659169990"/>
                    </a:ext>
                  </a:extLst>
                </a:gridCol>
                <a:gridCol w="3952558">
                  <a:extLst>
                    <a:ext uri="{9D8B030D-6E8A-4147-A177-3AD203B41FA5}">
                      <a16:colId xmlns:a16="http://schemas.microsoft.com/office/drawing/2014/main" val="2406757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Power [</a:t>
                      </a:r>
                      <a:r>
                        <a:rPr lang="en-US" dirty="0" err="1"/>
                        <a:t>mW</a:t>
                      </a:r>
                      <a:r>
                        <a:rPr lang="en-US" dirty="0"/>
                        <a:t>]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Power per 12-RSU row (incl. LEC &amp; REC)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1920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Nominal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9764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3221 (+38%)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108130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831165DE-226B-430D-BFA5-69B189BF19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3608678"/>
              </p:ext>
            </p:extLst>
          </p:nvPr>
        </p:nvGraphicFramePr>
        <p:xfrm>
          <a:off x="6096000" y="5290519"/>
          <a:ext cx="5290052" cy="1493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7043">
                  <a:extLst>
                    <a:ext uri="{9D8B030D-6E8A-4147-A177-3AD203B41FA5}">
                      <a16:colId xmlns:a16="http://schemas.microsoft.com/office/drawing/2014/main" val="1296616408"/>
                    </a:ext>
                  </a:extLst>
                </a:gridCol>
                <a:gridCol w="1358011">
                  <a:extLst>
                    <a:ext uri="{9D8B030D-6E8A-4147-A177-3AD203B41FA5}">
                      <a16:colId xmlns:a16="http://schemas.microsoft.com/office/drawing/2014/main" val="917909308"/>
                    </a:ext>
                  </a:extLst>
                </a:gridCol>
                <a:gridCol w="1783525">
                  <a:extLst>
                    <a:ext uri="{9D8B030D-6E8A-4147-A177-3AD203B41FA5}">
                      <a16:colId xmlns:a16="http://schemas.microsoft.com/office/drawing/2014/main" val="1803318231"/>
                    </a:ext>
                  </a:extLst>
                </a:gridCol>
                <a:gridCol w="1621473">
                  <a:extLst>
                    <a:ext uri="{9D8B030D-6E8A-4147-A177-3AD203B41FA5}">
                      <a16:colId xmlns:a16="http://schemas.microsoft.com/office/drawing/2014/main" val="12242623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# of sensors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Rows per sensor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Total # of rows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186643"/>
                  </a:ext>
                </a:extLst>
              </a:tr>
              <a:tr h="381470">
                <a:tc>
                  <a:txBody>
                    <a:bodyPr/>
                    <a:lstStyle/>
                    <a:p>
                      <a:r>
                        <a:rPr lang="en-US" dirty="0"/>
                        <a:t>L0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87630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2108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044942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338AD8B-A0BB-4CBA-92FC-72F436436DD6}"/>
              </a:ext>
            </a:extLst>
          </p:cNvPr>
          <p:cNvSpPr txBox="1"/>
          <p:nvPr/>
        </p:nvSpPr>
        <p:spPr>
          <a:xfrm>
            <a:off x="7757981" y="4644188"/>
            <a:ext cx="1452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Under review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7433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8EF52-CB12-4E04-829C-F14F8D75B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power numbers</a:t>
            </a:r>
            <a:endParaRPr lang="en-GB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33D0F34-F58E-4C4C-894D-B78481B167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196575"/>
              </p:ext>
            </p:extLst>
          </p:nvPr>
        </p:nvGraphicFramePr>
        <p:xfrm>
          <a:off x="105700" y="1457889"/>
          <a:ext cx="9370869" cy="4804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483">
                  <a:extLst>
                    <a:ext uri="{9D8B030D-6E8A-4147-A177-3AD203B41FA5}">
                      <a16:colId xmlns:a16="http://schemas.microsoft.com/office/drawing/2014/main" val="3742968120"/>
                    </a:ext>
                  </a:extLst>
                </a:gridCol>
                <a:gridCol w="1011555">
                  <a:extLst>
                    <a:ext uri="{9D8B030D-6E8A-4147-A177-3AD203B41FA5}">
                      <a16:colId xmlns:a16="http://schemas.microsoft.com/office/drawing/2014/main" val="774766645"/>
                    </a:ext>
                  </a:extLst>
                </a:gridCol>
                <a:gridCol w="918796">
                  <a:extLst>
                    <a:ext uri="{9D8B030D-6E8A-4147-A177-3AD203B41FA5}">
                      <a16:colId xmlns:a16="http://schemas.microsoft.com/office/drawing/2014/main" val="1136931658"/>
                    </a:ext>
                  </a:extLst>
                </a:gridCol>
                <a:gridCol w="937754">
                  <a:extLst>
                    <a:ext uri="{9D8B030D-6E8A-4147-A177-3AD203B41FA5}">
                      <a16:colId xmlns:a16="http://schemas.microsoft.com/office/drawing/2014/main" val="1153603227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4013222908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1208974604"/>
                    </a:ext>
                  </a:extLst>
                </a:gridCol>
                <a:gridCol w="983510">
                  <a:extLst>
                    <a:ext uri="{9D8B030D-6E8A-4147-A177-3AD203B41FA5}">
                      <a16:colId xmlns:a16="http://schemas.microsoft.com/office/drawing/2014/main" val="3007458866"/>
                    </a:ext>
                  </a:extLst>
                </a:gridCol>
                <a:gridCol w="901851">
                  <a:extLst>
                    <a:ext uri="{9D8B030D-6E8A-4147-A177-3AD203B41FA5}">
                      <a16:colId xmlns:a16="http://schemas.microsoft.com/office/drawing/2014/main" val="4158639332"/>
                    </a:ext>
                  </a:extLst>
                </a:gridCol>
                <a:gridCol w="1051560">
                  <a:extLst>
                    <a:ext uri="{9D8B030D-6E8A-4147-A177-3AD203B41FA5}">
                      <a16:colId xmlns:a16="http://schemas.microsoft.com/office/drawing/2014/main" val="10939364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nominal</a:t>
                      </a:r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max</a:t>
                      </a:r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693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Power/stave [W]</a:t>
                      </a:r>
                      <a:endParaRPr lang="en-GB" dirty="0"/>
                    </a:p>
                  </a:txBody>
                  <a:tcPr vert="vert27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Air flow per stave</a:t>
                      </a:r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 power/system</a:t>
                      </a:r>
                    </a:p>
                    <a:p>
                      <a:pPr algn="ctr"/>
                      <a:r>
                        <a:rPr lang="en-US" dirty="0"/>
                        <a:t>[W]</a:t>
                      </a:r>
                      <a:endParaRPr lang="en-GB" dirty="0"/>
                    </a:p>
                  </a:txBody>
                  <a:tcPr vert="vert27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Power/stave [W]</a:t>
                      </a:r>
                      <a:endParaRPr lang="en-GB" dirty="0"/>
                    </a:p>
                  </a:txBody>
                  <a:tcPr vert="vert27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Air flow per stave</a:t>
                      </a:r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Total power/system [W]</a:t>
                      </a:r>
                    </a:p>
                  </a:txBody>
                  <a:tcPr vert="vert27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39689"/>
                  </a:ext>
                </a:extLst>
              </a:tr>
              <a:tr h="1096065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Volume [l/s]</a:t>
                      </a:r>
                      <a:endParaRPr lang="en-GB" dirty="0"/>
                    </a:p>
                  </a:txBody>
                  <a:tcPr vert="vert27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Speed [m/s]</a:t>
                      </a:r>
                      <a:endParaRPr lang="en-GB" dirty="0"/>
                    </a:p>
                  </a:txBody>
                  <a:tcPr vert="vert27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vert="vert27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Volume [l/s]</a:t>
                      </a:r>
                      <a:endParaRPr lang="en-GB" dirty="0"/>
                    </a:p>
                  </a:txBody>
                  <a:tcPr vert="vert27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Speed [m/s]</a:t>
                      </a:r>
                      <a:endParaRPr lang="en-GB" dirty="0"/>
                    </a:p>
                  </a:txBody>
                  <a:tcPr vert="vert27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593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L0</a:t>
                      </a:r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28</a:t>
                      </a:r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39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5948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L1</a:t>
                      </a:r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37</a:t>
                      </a:r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52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9659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L2</a:t>
                      </a:r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94</a:t>
                      </a:r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129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6153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L3</a:t>
                      </a:r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15.4</a:t>
                      </a:r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4.9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706</a:t>
                      </a: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22.5</a:t>
                      </a:r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7.2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1037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95894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L4</a:t>
                      </a:r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31.4</a:t>
                      </a:r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2.4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10.1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2199</a:t>
                      </a: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48.2</a:t>
                      </a:r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3377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734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Disks</a:t>
                      </a:r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6371</a:t>
                      </a:r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9102</a:t>
                      </a:r>
                      <a:endParaRPr lang="en-GB" dirty="0"/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7417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 power [kW]</a:t>
                      </a:r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9.44</a:t>
                      </a:r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13.73</a:t>
                      </a:r>
                      <a:endParaRPr lang="en-GB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87231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 flow [l/s]</a:t>
                      </a:r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728</a:t>
                      </a:r>
                      <a:endParaRPr lang="en-GB" dirty="0"/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1059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508183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482BD6-A276-4F29-9C8A-BC47E9821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78E641-394F-451E-941A-33AD96C21CA2}"/>
              </a:ext>
            </a:extLst>
          </p:cNvPr>
          <p:cNvSpPr txBox="1"/>
          <p:nvPr/>
        </p:nvSpPr>
        <p:spPr>
          <a:xfrm>
            <a:off x="9476569" y="2844460"/>
            <a:ext cx="267367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Volume flow is for       </a:t>
            </a:r>
            <a:r>
              <a:rPr lang="en-US" i="1" dirty="0" err="1"/>
              <a:t>c</a:t>
            </a:r>
            <a:r>
              <a:rPr lang="en-US" i="1" baseline="-25000" dirty="0" err="1"/>
              <a:t>p,v</a:t>
            </a:r>
            <a:r>
              <a:rPr lang="en-US" i="1" baseline="-25000" dirty="0"/>
              <a:t> </a:t>
            </a:r>
            <a:r>
              <a:rPr lang="en-US" dirty="0"/>
              <a:t>= 0.00129 J/Kcm</a:t>
            </a:r>
            <a:r>
              <a:rPr lang="en-US" baseline="30000" dirty="0"/>
              <a:t>3</a:t>
            </a: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Δ</a:t>
            </a:r>
            <a:r>
              <a:rPr lang="en-US" dirty="0"/>
              <a:t>T = 10°C, fully efficient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Stave air speed is for cross-section of         240 mm</a:t>
            </a:r>
            <a:r>
              <a:rPr lang="en-US" baseline="30000" dirty="0"/>
              <a:t>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Total volume flow is at atmospheric pressure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728 l/s = 1542 cfm and 1059 l/s = 2243 cfm</a:t>
            </a:r>
          </a:p>
        </p:txBody>
      </p:sp>
    </p:spTree>
    <p:extLst>
      <p:ext uri="{BB962C8B-B14F-4D97-AF65-F5344CB8AC3E}">
        <p14:creationId xmlns:p14="http://schemas.microsoft.com/office/powerpoint/2010/main" val="3367069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2FE4249-FB05-4141-86A6-DDB888D3FF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Further material</a:t>
            </a:r>
            <a:endParaRPr lang="en-GB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A75AD4FA-E113-4F83-83BF-015DFF5D2C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Slides from Iain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29DB89-5BF0-416C-94B9-4A2FE03CE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6932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76265A9-20C3-1DFA-2EE3-1A781E330827}"/>
              </a:ext>
            </a:extLst>
          </p:cNvPr>
          <p:cNvSpPr txBox="1"/>
          <p:nvPr/>
        </p:nvSpPr>
        <p:spPr>
          <a:xfrm>
            <a:off x="403340" y="180558"/>
            <a:ext cx="11684581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-150" normalizeH="0" baseline="0" noProof="0" dirty="0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LAS Current and Power Consumption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3749634-5A57-9ACD-771B-A85598CC1E2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798618" y="3876732"/>
          <a:ext cx="9116288" cy="25958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997527">
                  <a:extLst>
                    <a:ext uri="{9D8B030D-6E8A-4147-A177-3AD203B41FA5}">
                      <a16:colId xmlns:a16="http://schemas.microsoft.com/office/drawing/2014/main" val="178917364"/>
                    </a:ext>
                  </a:extLst>
                </a:gridCol>
                <a:gridCol w="1281545">
                  <a:extLst>
                    <a:ext uri="{9D8B030D-6E8A-4147-A177-3AD203B41FA5}">
                      <a16:colId xmlns:a16="http://schemas.microsoft.com/office/drawing/2014/main" val="354330350"/>
                    </a:ext>
                  </a:extLst>
                </a:gridCol>
                <a:gridCol w="1139536">
                  <a:extLst>
                    <a:ext uri="{9D8B030D-6E8A-4147-A177-3AD203B41FA5}">
                      <a16:colId xmlns:a16="http://schemas.microsoft.com/office/drawing/2014/main" val="3891405576"/>
                    </a:ext>
                  </a:extLst>
                </a:gridCol>
                <a:gridCol w="1139536">
                  <a:extLst>
                    <a:ext uri="{9D8B030D-6E8A-4147-A177-3AD203B41FA5}">
                      <a16:colId xmlns:a16="http://schemas.microsoft.com/office/drawing/2014/main" val="3056461168"/>
                    </a:ext>
                  </a:extLst>
                </a:gridCol>
                <a:gridCol w="1139536">
                  <a:extLst>
                    <a:ext uri="{9D8B030D-6E8A-4147-A177-3AD203B41FA5}">
                      <a16:colId xmlns:a16="http://schemas.microsoft.com/office/drawing/2014/main" val="2753646995"/>
                    </a:ext>
                  </a:extLst>
                </a:gridCol>
                <a:gridCol w="1139536">
                  <a:extLst>
                    <a:ext uri="{9D8B030D-6E8A-4147-A177-3AD203B41FA5}">
                      <a16:colId xmlns:a16="http://schemas.microsoft.com/office/drawing/2014/main" val="565428772"/>
                    </a:ext>
                  </a:extLst>
                </a:gridCol>
                <a:gridCol w="1139536">
                  <a:extLst>
                    <a:ext uri="{9D8B030D-6E8A-4147-A177-3AD203B41FA5}">
                      <a16:colId xmlns:a16="http://schemas.microsoft.com/office/drawing/2014/main" val="1078774594"/>
                    </a:ext>
                  </a:extLst>
                </a:gridCol>
                <a:gridCol w="1139536">
                  <a:extLst>
                    <a:ext uri="{9D8B030D-6E8A-4147-A177-3AD203B41FA5}">
                      <a16:colId xmlns:a16="http://schemas.microsoft.com/office/drawing/2014/main" val="33888344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Voltage(V)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Typ</a:t>
                      </a:r>
                      <a:r>
                        <a:rPr lang="en-GB" dirty="0"/>
                        <a:t> Current Consumption (mA)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dirty="0"/>
                        <a:t>Max Current Consumption (mA)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4377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EIC-LAS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RSU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EIC-LAS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12371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GAVDD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1.32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9445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GDVDD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1.32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816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594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GSVDD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1.32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59.4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6001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TXVDD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645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934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1445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590829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50E44C9D-3614-E9F9-2E53-4AB3E3750CD8}"/>
              </a:ext>
            </a:extLst>
          </p:cNvPr>
          <p:cNvSpPr/>
          <p:nvPr/>
        </p:nvSpPr>
        <p:spPr>
          <a:xfrm>
            <a:off x="403339" y="949999"/>
            <a:ext cx="11385321" cy="2744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-100" normalizeH="0" baseline="0" noProof="0" dirty="0">
                <a:ln>
                  <a:noFill/>
                </a:ln>
                <a:solidFill>
                  <a:srgbClr val="1E5DF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Converting to EIC-LAS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Assume 6 RSU LAS</a:t>
            </a: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Numbers in red do not have “Max” estimates in the previous slide, so assumed +50% on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typ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number (since this is true for supplies that do have it)</a:t>
            </a: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EIC-LAS is one LEC and 6 RSU</a:t>
            </a: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calculate power for a LAS with Length L RSUs, use the formula below for each of the 4 supplies and add the results</a:t>
            </a:r>
          </a:p>
          <a:p>
            <a:pPr marL="1257300" marR="0" lvl="2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kumimoji="0" lang="en-GB" sz="1600" b="0" i="0" u="none" strike="noStrike" kern="1200" cap="none" spc="0" normalizeH="0" baseline="-2500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LAS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V(I</a:t>
            </a:r>
            <a:r>
              <a:rPr kumimoji="0" lang="en-GB" sz="1600" b="0" i="0" u="none" strike="noStrike" kern="1200" cap="none" spc="0" normalizeH="0" baseline="-2500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RSU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* L + I</a:t>
            </a:r>
            <a:r>
              <a:rPr kumimoji="0" lang="en-GB" sz="1600" b="0" i="0" u="none" strike="noStrike" kern="1200" cap="none" spc="0" normalizeH="0" baseline="-2500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LEC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include the </a:t>
            </a:r>
            <a:r>
              <a:rPr kumimoji="0" lang="en-GB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AncASIC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power, use the power fractions (f</a:t>
            </a:r>
            <a:r>
              <a:rPr kumimoji="0" lang="en-GB" sz="1600" b="0" i="0" u="none" strike="noStrike" kern="1200" cap="none" spc="0" normalizeH="0" baseline="-2500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POWER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on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2"/>
              </a:rPr>
              <a:t>this slide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57300" marR="0" lvl="2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kumimoji="0" lang="en-GB" sz="1600" b="0" i="0" u="none" strike="noStrike" kern="1200" cap="none" spc="0" normalizeH="0" baseline="-2500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ANCASIC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= f</a:t>
            </a:r>
            <a:r>
              <a:rPr kumimoji="0" lang="en-GB" sz="1600" b="0" i="0" u="none" strike="noStrike" kern="1200" cap="none" spc="0" normalizeH="0" baseline="-2500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POWER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* P</a:t>
            </a:r>
            <a:r>
              <a:rPr kumimoji="0" lang="en-GB" sz="1600" b="0" i="0" u="none" strike="noStrike" kern="1200" cap="none" spc="0" normalizeH="0" baseline="-25000" noProof="0" dirty="0">
                <a:ln>
                  <a:noFill/>
                </a:ln>
                <a:solidFill>
                  <a:srgbClr val="6262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LAS</a:t>
            </a:r>
          </a:p>
        </p:txBody>
      </p:sp>
    </p:spTree>
    <p:extLst>
      <p:ext uri="{BB962C8B-B14F-4D97-AF65-F5344CB8AC3E}">
        <p14:creationId xmlns:p14="http://schemas.microsoft.com/office/powerpoint/2010/main" val="2347360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D0F272B-A998-5CF3-0D5F-7D036DD3B03F}"/>
              </a:ext>
            </a:extLst>
          </p:cNvPr>
          <p:cNvSpPr txBox="1"/>
          <p:nvPr/>
        </p:nvSpPr>
        <p:spPr>
          <a:xfrm>
            <a:off x="403340" y="180558"/>
            <a:ext cx="11684581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-150" normalizeH="0" baseline="0" noProof="0" dirty="0" err="1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AncASIC</a:t>
            </a:r>
            <a:r>
              <a:rPr kumimoji="0" lang="en-US" sz="4400" b="1" i="0" u="none" strike="noStrike" kern="1200" cap="none" spc="-150" normalizeH="0" baseline="0" noProof="0" dirty="0">
                <a:ln>
                  <a:noFill/>
                </a:ln>
                <a:solidFill>
                  <a:srgbClr val="2E2D6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Performance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B678100-EEB8-90C9-4B1D-2A2F76596C5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03340" y="1623508"/>
          <a:ext cx="11043807" cy="3122295"/>
        </p:xfrm>
        <a:graphic>
          <a:graphicData uri="http://schemas.openxmlformats.org/drawingml/2006/table">
            <a:tbl>
              <a:tblPr/>
              <a:tblGrid>
                <a:gridCol w="2504943">
                  <a:extLst>
                    <a:ext uri="{9D8B030D-6E8A-4147-A177-3AD203B41FA5}">
                      <a16:colId xmlns:a16="http://schemas.microsoft.com/office/drawing/2014/main" val="3565411039"/>
                    </a:ext>
                  </a:extLst>
                </a:gridCol>
                <a:gridCol w="1228840">
                  <a:extLst>
                    <a:ext uri="{9D8B030D-6E8A-4147-A177-3AD203B41FA5}">
                      <a16:colId xmlns:a16="http://schemas.microsoft.com/office/drawing/2014/main" val="3125110190"/>
                    </a:ext>
                  </a:extLst>
                </a:gridCol>
                <a:gridCol w="787718">
                  <a:extLst>
                    <a:ext uri="{9D8B030D-6E8A-4147-A177-3AD203B41FA5}">
                      <a16:colId xmlns:a16="http://schemas.microsoft.com/office/drawing/2014/main" val="1801470026"/>
                    </a:ext>
                  </a:extLst>
                </a:gridCol>
                <a:gridCol w="787718">
                  <a:extLst>
                    <a:ext uri="{9D8B030D-6E8A-4147-A177-3AD203B41FA5}">
                      <a16:colId xmlns:a16="http://schemas.microsoft.com/office/drawing/2014/main" val="3976202668"/>
                    </a:ext>
                  </a:extLst>
                </a:gridCol>
                <a:gridCol w="787718">
                  <a:extLst>
                    <a:ext uri="{9D8B030D-6E8A-4147-A177-3AD203B41FA5}">
                      <a16:colId xmlns:a16="http://schemas.microsoft.com/office/drawing/2014/main" val="3016679449"/>
                    </a:ext>
                  </a:extLst>
                </a:gridCol>
                <a:gridCol w="897998">
                  <a:extLst>
                    <a:ext uri="{9D8B030D-6E8A-4147-A177-3AD203B41FA5}">
                      <a16:colId xmlns:a16="http://schemas.microsoft.com/office/drawing/2014/main" val="3501414052"/>
                    </a:ext>
                  </a:extLst>
                </a:gridCol>
                <a:gridCol w="787718">
                  <a:extLst>
                    <a:ext uri="{9D8B030D-6E8A-4147-A177-3AD203B41FA5}">
                      <a16:colId xmlns:a16="http://schemas.microsoft.com/office/drawing/2014/main" val="1650294060"/>
                    </a:ext>
                  </a:extLst>
                </a:gridCol>
                <a:gridCol w="787718">
                  <a:extLst>
                    <a:ext uri="{9D8B030D-6E8A-4147-A177-3AD203B41FA5}">
                      <a16:colId xmlns:a16="http://schemas.microsoft.com/office/drawing/2014/main" val="3942936099"/>
                    </a:ext>
                  </a:extLst>
                </a:gridCol>
                <a:gridCol w="787718">
                  <a:extLst>
                    <a:ext uri="{9D8B030D-6E8A-4147-A177-3AD203B41FA5}">
                      <a16:colId xmlns:a16="http://schemas.microsoft.com/office/drawing/2014/main" val="3220694214"/>
                    </a:ext>
                  </a:extLst>
                </a:gridCol>
                <a:gridCol w="551403">
                  <a:extLst>
                    <a:ext uri="{9D8B030D-6E8A-4147-A177-3AD203B41FA5}">
                      <a16:colId xmlns:a16="http://schemas.microsoft.com/office/drawing/2014/main" val="172168472"/>
                    </a:ext>
                  </a:extLst>
                </a:gridCol>
                <a:gridCol w="582912">
                  <a:extLst>
                    <a:ext uri="{9D8B030D-6E8A-4147-A177-3AD203B41FA5}">
                      <a16:colId xmlns:a16="http://schemas.microsoft.com/office/drawing/2014/main" val="3503635911"/>
                    </a:ext>
                  </a:extLst>
                </a:gridCol>
                <a:gridCol w="551403">
                  <a:extLst>
                    <a:ext uri="{9D8B030D-6E8A-4147-A177-3AD203B41FA5}">
                      <a16:colId xmlns:a16="http://schemas.microsoft.com/office/drawing/2014/main" val="260606787"/>
                    </a:ext>
                  </a:extLst>
                </a:gridCol>
              </a:tblGrid>
              <a:tr h="19050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EIC-LAS, AncASIC and Total Power (mW)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MODE 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75316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Typ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E2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927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118272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EIC-LAS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E28E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AncASIC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EIC-LAS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927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AncASIC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E28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Nom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Max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927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11422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Min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E2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Nom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927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Min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E2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Nom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C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Max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927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7055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Global Digital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1482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17328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Global Analog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56590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Services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88155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Serialiser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06866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53753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1224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1897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1491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1652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2750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22380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AncASIC Power Fraction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21.81%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34.97%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40.28%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17.71%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35.06%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44.97%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59605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02BB723-DB13-8290-90F7-A49C67876946}"/>
              </a:ext>
            </a:extLst>
          </p:cNvPr>
          <p:cNvSpPr txBox="1"/>
          <p:nvPr/>
        </p:nvSpPr>
        <p:spPr>
          <a:xfrm>
            <a:off x="403340" y="4929846"/>
            <a:ext cx="3623716" cy="369332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N.B. FPC traces add another 200mW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E49CB0D-38F1-226D-BF86-55D75F383355}"/>
              </a:ext>
            </a:extLst>
          </p:cNvPr>
          <p:cNvCxnSpPr/>
          <p:nvPr/>
        </p:nvCxnSpPr>
        <p:spPr>
          <a:xfrm>
            <a:off x="10594109" y="4890031"/>
            <a:ext cx="0" cy="3693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6CE6414-4C3D-EBBC-AFBD-655953753121}"/>
              </a:ext>
            </a:extLst>
          </p:cNvPr>
          <p:cNvSpPr txBox="1"/>
          <p:nvPr/>
        </p:nvSpPr>
        <p:spPr>
          <a:xfrm>
            <a:off x="10267737" y="5262232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1702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70A6FE1-6608-C871-6CD0-BA7878437D00}"/>
              </a:ext>
            </a:extLst>
          </p:cNvPr>
          <p:cNvCxnSpPr/>
          <p:nvPr/>
        </p:nvCxnSpPr>
        <p:spPr>
          <a:xfrm>
            <a:off x="11217563" y="4867189"/>
            <a:ext cx="0" cy="3693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56B3AB2-C738-93D5-8987-28599FA92BA4}"/>
              </a:ext>
            </a:extLst>
          </p:cNvPr>
          <p:cNvSpPr txBox="1"/>
          <p:nvPr/>
        </p:nvSpPr>
        <p:spPr>
          <a:xfrm>
            <a:off x="10905835" y="5259363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2581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36337D2-D5AA-57D5-00CA-3A3A3419905E}"/>
              </a:ext>
            </a:extLst>
          </p:cNvPr>
          <p:cNvSpPr txBox="1"/>
          <p:nvPr/>
        </p:nvSpPr>
        <p:spPr>
          <a:xfrm>
            <a:off x="8976832" y="5262232"/>
            <a:ext cx="13056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201D3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Prev values: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FC20F25-32EB-3A83-6A26-A5DC081C072D}"/>
              </a:ext>
            </a:extLst>
          </p:cNvPr>
          <p:cNvSpPr/>
          <p:nvPr/>
        </p:nvSpPr>
        <p:spPr>
          <a:xfrm>
            <a:off x="403338" y="949999"/>
            <a:ext cx="5997461" cy="1359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-100" normalizeH="0" baseline="0" noProof="0" dirty="0">
                <a:ln>
                  <a:noFill/>
                </a:ln>
                <a:solidFill>
                  <a:srgbClr val="1E5DF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Overall Power Consumption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57300" marR="0" lvl="2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00100" marR="0" lvl="1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62626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157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6DDE35F5-F733-31BA-1565-CE28DFC6C8C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03340" y="1366982"/>
          <a:ext cx="8472805" cy="49216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90C7FF9D-F8B0-534F-9F6C-1DBCB71BF054}"/>
              </a:ext>
            </a:extLst>
          </p:cNvPr>
          <p:cNvSpPr/>
          <p:nvPr/>
        </p:nvSpPr>
        <p:spPr>
          <a:xfrm>
            <a:off x="8876145" y="948653"/>
            <a:ext cx="2912516" cy="3944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Aft>
                <a:spcPts val="1000"/>
              </a:spcAft>
            </a:pPr>
            <a:r>
              <a:rPr lang="en-GB" b="1" spc="-100" dirty="0">
                <a:solidFill>
                  <a:srgbClr val="1E5D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FPC Consumption</a:t>
            </a:r>
            <a:endParaRPr lang="en-GB" sz="1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FPC traces consume considerable power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from ~35% to 50-60% of LAS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Due to &gt;1A through 200mohm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Varies with </a:t>
            </a:r>
            <a:r>
              <a:rPr lang="en-GB" sz="1400" dirty="0" err="1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</a:t>
            </a:r>
            <a:r>
              <a:rPr lang="en-GB" sz="1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Max corner due to current increase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Cooling problem or not? To be included in model?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53E4FA-4CBE-4CCC-85D5-019002C6DB0C}"/>
              </a:ext>
            </a:extLst>
          </p:cNvPr>
          <p:cNvSpPr txBox="1"/>
          <p:nvPr/>
        </p:nvSpPr>
        <p:spPr>
          <a:xfrm>
            <a:off x="403340" y="180558"/>
            <a:ext cx="11684581" cy="76944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4400" b="1" spc="-150" dirty="0" err="1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AncASIC</a:t>
            </a:r>
            <a:r>
              <a:rPr lang="en-US" sz="4400" b="1" spc="-150" dirty="0">
                <a:solidFill>
                  <a:srgbClr val="2E2D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Performance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D8B7B5-E4E5-7601-43DA-E3DE04CD52E6}"/>
              </a:ext>
            </a:extLst>
          </p:cNvPr>
          <p:cNvSpPr/>
          <p:nvPr/>
        </p:nvSpPr>
        <p:spPr>
          <a:xfrm>
            <a:off x="403338" y="949999"/>
            <a:ext cx="5997461" cy="1359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Aft>
                <a:spcPts val="1000"/>
              </a:spcAft>
            </a:pPr>
            <a:r>
              <a:rPr lang="en-GB" b="1" spc="-100" dirty="0">
                <a:solidFill>
                  <a:srgbClr val="1E5DF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Power Variation in Corners</a:t>
            </a:r>
            <a:endParaRPr lang="en-GB" sz="1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 fontAlgn="base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706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UKRI">
      <a:dk1>
        <a:srgbClr val="201D3E"/>
      </a:dk1>
      <a:lt1>
        <a:srgbClr val="FF6800"/>
      </a:lt1>
      <a:dk2>
        <a:srgbClr val="F19D1B"/>
      </a:dk2>
      <a:lt2>
        <a:srgbClr val="F9BB0E"/>
      </a:lt2>
      <a:accent1>
        <a:srgbClr val="69BF49"/>
      </a:accent1>
      <a:accent2>
        <a:srgbClr val="07B089"/>
      </a:accent2>
      <a:accent3>
        <a:srgbClr val="36D2AF"/>
      </a:accent3>
      <a:accent4>
        <a:srgbClr val="10BED6"/>
      </a:accent4>
      <a:accent5>
        <a:srgbClr val="247BE1"/>
      </a:accent5>
      <a:accent6>
        <a:srgbClr val="BF28BC"/>
      </a:accent6>
      <a:hlink>
        <a:srgbClr val="FF595B"/>
      </a:hlink>
      <a:folHlink>
        <a:srgbClr val="F02436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0E2841"/>
    </a:dk2>
    <a:lt2>
      <a:srgbClr val="E8E8E8"/>
    </a:lt2>
    <a:accent1>
      <a:srgbClr val="156082"/>
    </a:accent1>
    <a:accent2>
      <a:srgbClr val="E97132"/>
    </a:accent2>
    <a:accent3>
      <a:srgbClr val="196B24"/>
    </a:accent3>
    <a:accent4>
      <a:srgbClr val="0F9ED5"/>
    </a:accent4>
    <a:accent5>
      <a:srgbClr val="A02B93"/>
    </a:accent5>
    <a:accent6>
      <a:srgbClr val="4EA72E"/>
    </a:accent6>
    <a:hlink>
      <a:srgbClr val="467886"/>
    </a:hlink>
    <a:folHlink>
      <a:srgbClr val="96607D"/>
    </a:folHlink>
  </a:clrScheme>
  <a:fontScheme name="Office">
    <a:majorFont>
      <a:latin typeface="Aptos Display" panose="0211000402020202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Aptos Narrow" panose="0211000402020202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  <a:ln w="2540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32665</TotalTime>
  <Words>1241</Words>
  <Application>Microsoft Office PowerPoint</Application>
  <PresentationFormat>Widescreen</PresentationFormat>
  <Paragraphs>395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Aptos Narrow</vt:lpstr>
      <vt:lpstr>Arial</vt:lpstr>
      <vt:lpstr>Calibri</vt:lpstr>
      <vt:lpstr>Calibri Light</vt:lpstr>
      <vt:lpstr>Palatino Linotype</vt:lpstr>
      <vt:lpstr>Verdana</vt:lpstr>
      <vt:lpstr>Office Theme</vt:lpstr>
      <vt:lpstr>1_Office Theme</vt:lpstr>
      <vt:lpstr>SVT power estimates</vt:lpstr>
      <vt:lpstr>Introduction</vt:lpstr>
      <vt:lpstr>Scaling</vt:lpstr>
      <vt:lpstr>Numbers used</vt:lpstr>
      <vt:lpstr>System power numbers</vt:lpstr>
      <vt:lpstr>Further material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 Viehhauser</dc:creator>
  <cp:lastModifiedBy>Georg Viehhauser</cp:lastModifiedBy>
  <cp:revision>1247</cp:revision>
  <dcterms:created xsi:type="dcterms:W3CDTF">2018-10-16T11:54:38Z</dcterms:created>
  <dcterms:modified xsi:type="dcterms:W3CDTF">2025-01-21T08:36:11Z</dcterms:modified>
</cp:coreProperties>
</file>