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8" r:id="rId2"/>
    <p:sldId id="259" r:id="rId3"/>
    <p:sldId id="361" r:id="rId4"/>
    <p:sldId id="261" r:id="rId5"/>
    <p:sldId id="269" r:id="rId6"/>
    <p:sldId id="263" r:id="rId7"/>
    <p:sldId id="271" r:id="rId8"/>
    <p:sldId id="266" r:id="rId9"/>
    <p:sldId id="273" r:id="rId10"/>
    <p:sldId id="274" r:id="rId11"/>
    <p:sldId id="275" r:id="rId12"/>
    <p:sldId id="362" r:id="rId13"/>
    <p:sldId id="278" r:id="rId14"/>
    <p:sldId id="279" r:id="rId15"/>
    <p:sldId id="365" r:id="rId16"/>
    <p:sldId id="366" r:id="rId17"/>
    <p:sldId id="335" r:id="rId18"/>
    <p:sldId id="337" r:id="rId19"/>
    <p:sldId id="350" r:id="rId20"/>
    <p:sldId id="256" r:id="rId21"/>
    <p:sldId id="363" r:id="rId22"/>
    <p:sldId id="357" r:id="rId23"/>
    <p:sldId id="367" r:id="rId24"/>
    <p:sldId id="364" r:id="rId25"/>
    <p:sldId id="297" r:id="rId26"/>
    <p:sldId id="355" r:id="rId27"/>
    <p:sldId id="334" r:id="rId28"/>
    <p:sldId id="353" r:id="rId29"/>
    <p:sldId id="370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76408"/>
  </p:normalViewPr>
  <p:slideViewPr>
    <p:cSldViewPr snapToGrid="0">
      <p:cViewPr varScale="1">
        <p:scale>
          <a:sx n="90" d="100"/>
          <a:sy n="90" d="100"/>
        </p:scale>
        <p:origin x="2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54954-B049-3F46-A812-44CA39613DA1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9460-4F34-A941-8821-25915E4CE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19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177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7AC30-1146-8EE6-F39F-113C6DC08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A1292D-C51A-AAB9-BC7E-809907B67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658684F-56CF-BC2A-8DE2-3CC24E8FD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47E252-4DBE-6A28-5C12-0209DFFCF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183A8-30B9-C749-96CA-5A8BE18978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517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9BB88-C208-9643-9DC1-F1B4A7E6EAF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21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340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F8886-5374-2A46-BF2B-229C1C606E1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61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14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20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0DC90-8AD6-3940-96BE-7611E6DF02E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4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0DC90-8AD6-3940-96BE-7611E6DF02E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6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787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795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4BDA-FF60-02BE-6F4E-963D73D9F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50624B4-64BE-8EA5-40E1-49E7E9ACF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36D438-DAD1-1C89-7BD5-DC464BE40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E68981-75AD-9135-506E-CB930F974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183A8-30B9-C749-96CA-5A8BE18978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31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000370" y="2924945"/>
            <a:ext cx="10191261" cy="1008062"/>
          </a:xfrm>
        </p:spPr>
        <p:txBody>
          <a:bodyPr anchor="ctr" anchorCtr="0"/>
          <a:lstStyle>
            <a:lvl1pPr algn="ctr">
              <a:lnSpc>
                <a:spcPct val="120000"/>
              </a:lnSpc>
              <a:defRPr sz="3840" b="1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AAB2FA91-04F7-41C0-A241-302CE29D6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797" y="6564788"/>
            <a:ext cx="2141776" cy="222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2456F9DE-F201-48DE-893F-342CA6965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1B3754B6-7A09-4130-81B2-673F95538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0" tIns="0" rIns="0" bIns="0" rtlCol="0" anchor="ctr"/>
          <a:lstStyle>
            <a:lvl1pPr algn="ctr">
              <a:defRPr sz="1200" b="1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3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ブランク（メイン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lang="ja-JP" altLang="en-US" sz="1920" dirty="0">
              <a:solidFill>
                <a:srgbClr val="4D4D4D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4437" y="620714"/>
            <a:ext cx="5665556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6192014" y="620714"/>
            <a:ext cx="5680428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1" name="フッター プレースホルダー 2">
            <a:extLst>
              <a:ext uri="{FF2B5EF4-FFF2-40B4-BE49-F238E27FC236}">
                <a16:creationId xmlns:a16="http://schemas.microsoft.com/office/drawing/2014/main" id="{B20944C4-4763-4EB6-A6F1-B5A5D383E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43339" y="6564788"/>
            <a:ext cx="2208245" cy="22290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60">
                <a:solidFill>
                  <a:srgbClr val="FFFF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132F5158-BD56-4E18-B140-AC011203C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日付プレースホルダー 3">
            <a:extLst>
              <a:ext uri="{FF2B5EF4-FFF2-40B4-BE49-F238E27FC236}">
                <a16:creationId xmlns:a16="http://schemas.microsoft.com/office/drawing/2014/main" id="{A2D9E3DD-B0EB-4C24-AEE9-F8974C52B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1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13797" y="6564788"/>
            <a:ext cx="2237787" cy="222907"/>
          </a:xfrm>
          <a:prstGeom prst="rect">
            <a:avLst/>
          </a:prstGeom>
        </p:spPr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335362" y="658813"/>
            <a:ext cx="11522207" cy="579437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AFC644E-EE4F-4F70-8B17-A9933488B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896A4E7A-65BD-4C42-9FB2-8CCAB7065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44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334437" y="620714"/>
            <a:ext cx="5665556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quarter" idx="12"/>
          </p:nvPr>
        </p:nvSpPr>
        <p:spPr>
          <a:xfrm>
            <a:off x="6192014" y="620714"/>
            <a:ext cx="5680428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2">
            <a:extLst>
              <a:ext uri="{FF2B5EF4-FFF2-40B4-BE49-F238E27FC236}">
                <a16:creationId xmlns:a16="http://schemas.microsoft.com/office/drawing/2014/main" id="{6DC1A488-AF1E-4E60-BB8C-69D38E0925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3797" y="6564788"/>
            <a:ext cx="2237787" cy="222907"/>
          </a:xfrm>
          <a:prstGeom prst="rect">
            <a:avLst/>
          </a:prstGeom>
        </p:spPr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B7D99034-D337-49D4-8F22-7458CA7D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FECD2F20-3990-4114-8FC6-8E9405A80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62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68341" y="6547622"/>
            <a:ext cx="2844800" cy="257113"/>
          </a:xfrm>
          <a:prstGeom prst="rect">
            <a:avLst/>
          </a:prstGeom>
        </p:spPr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24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ナビ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lang="ja-JP" altLang="en-US" sz="1920" dirty="0">
              <a:solidFill>
                <a:srgbClr val="4D4D4D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778490" y="2910788"/>
            <a:ext cx="10635028" cy="1000425"/>
          </a:xfrm>
          <a:ln w="6350">
            <a:noFill/>
          </a:ln>
        </p:spPr>
        <p:txBody>
          <a:bodyPr wrap="square" lIns="180000" tIns="180000" rIns="180000" bIns="144000">
            <a:spAutoFit/>
          </a:bodyPr>
          <a:lstStyle>
            <a:lvl1pPr algn="ctr">
              <a:lnSpc>
                <a:spcPct val="120000"/>
              </a:lnSpc>
              <a:defRPr sz="384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フッター プレースホルダー 2">
            <a:extLst>
              <a:ext uri="{FF2B5EF4-FFF2-40B4-BE49-F238E27FC236}">
                <a16:creationId xmlns:a16="http://schemas.microsoft.com/office/drawing/2014/main" id="{22002939-9A93-4262-90DA-6A1F20D1A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13797" y="6564788"/>
            <a:ext cx="2141776" cy="22290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60">
                <a:solidFill>
                  <a:srgbClr val="FFFF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74AC506E-EC21-478F-AF91-C73FE9AB0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211F16ED-D9FD-47D1-BE01-A0DB533CC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48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>
            <a:lvl1pPr algn="l">
              <a:defRPr sz="3840" b="1">
                <a:solidFill>
                  <a:schemeClr val="tx2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11" name="角丸四角形 6"/>
          <p:cNvSpPr/>
          <p:nvPr/>
        </p:nvSpPr>
        <p:spPr bwMode="auto">
          <a:xfrm>
            <a:off x="3" y="0"/>
            <a:ext cx="12199404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lang="ja-JP" altLang="en-US" sz="1920" dirty="0">
              <a:solidFill>
                <a:srgbClr val="4D4D4D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400111" y="869646"/>
            <a:ext cx="11390400" cy="5439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8E2D0047-4F3F-4F43-8D69-C764C25B8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1B3754B6-7A09-4130-81B2-673F95538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0" tIns="0" rIns="0" bIns="0" rtlCol="0" anchor="ctr"/>
          <a:lstStyle>
            <a:lvl1pPr algn="ctr">
              <a:defRPr sz="1200" b="1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124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13797" y="6564788"/>
            <a:ext cx="2141776" cy="222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0" y="620713"/>
            <a:ext cx="12192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ja-JP" altLang="en-US" sz="216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" y="491823"/>
            <a:ext cx="65" cy="3323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ja-JP" altLang="en-US" sz="216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5362" y="658813"/>
            <a:ext cx="11522207" cy="579437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F4E24E64-A825-4791-ACF9-DE720A61D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D6D37A13-2073-4860-9C71-6B975F162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82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補足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 bwMode="auto">
          <a:xfrm>
            <a:off x="0" y="3"/>
            <a:ext cx="12192000" cy="656692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kumimoji="1" lang="ja-JP" altLang="en-US" sz="192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13797" y="6564788"/>
            <a:ext cx="2141776" cy="22290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5362" y="692696"/>
            <a:ext cx="11522207" cy="576049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63F79AB6-0DC4-4BA2-B650-586887180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56025A57-E75A-4D69-A7E3-B9638BAB0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43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>
            <a:lvl1pPr algn="l">
              <a:defRPr sz="3840" b="1">
                <a:solidFill>
                  <a:schemeClr val="tx2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1" name="角丸四角形 6"/>
          <p:cNvSpPr/>
          <p:nvPr/>
        </p:nvSpPr>
        <p:spPr bwMode="auto">
          <a:xfrm>
            <a:off x="3" y="0"/>
            <a:ext cx="12199404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lang="ja-JP" altLang="en-US" sz="1920" dirty="0">
              <a:solidFill>
                <a:srgbClr val="4D4D4D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431371" y="908721"/>
            <a:ext cx="5568619" cy="5400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6192012" y="908720"/>
            <a:ext cx="5568619" cy="54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9" name="フッター プレースホルダー 3">
            <a:extLst>
              <a:ext uri="{FF2B5EF4-FFF2-40B4-BE49-F238E27FC236}">
                <a16:creationId xmlns:a16="http://schemas.microsoft.com/office/drawing/2014/main" id="{0FC25BCB-1B8B-483E-B84A-E6E5599C2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54CDA27F-EC40-4AA0-8459-4482DC58D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1B3754B6-7A09-4130-81B2-673F95538188}"/>
              </a:ext>
            </a:extLst>
          </p:cNvPr>
          <p:cNvSpPr txBox="1">
            <a:spLocks/>
          </p:cNvSpPr>
          <p:nvPr/>
        </p:nvSpPr>
        <p:spPr>
          <a:xfrm>
            <a:off x="11751837" y="6538363"/>
            <a:ext cx="392835" cy="2606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0" tIns="0" rIns="0" bIns="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DFB997-ADDC-4C63-B9F2-3AB688FD079A}" type="slidenum">
              <a:rPr lang="ja-JP" altLang="en-US" sz="120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pPr/>
              <a:t>‹#›</a:t>
            </a:fld>
            <a:endParaRPr lang="ja-JP" altLang="en-US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50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13797" y="6564788"/>
            <a:ext cx="2141776" cy="222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0" y="620713"/>
            <a:ext cx="12192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ja-JP" altLang="en-US" sz="216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" y="491823"/>
            <a:ext cx="65" cy="3323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ja-JP" altLang="en-US" sz="216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4437" y="620714"/>
            <a:ext cx="5665556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6192014" y="620714"/>
            <a:ext cx="5680428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1F078C9A-16F8-4084-B4D0-A72CA2C9A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日付プレースホルダー 3">
            <a:extLst>
              <a:ext uri="{FF2B5EF4-FFF2-40B4-BE49-F238E27FC236}">
                <a16:creationId xmlns:a16="http://schemas.microsoft.com/office/drawing/2014/main" id="{A8ABE82E-47B0-427C-A7F9-554AADC42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49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補足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 bwMode="auto">
          <a:xfrm>
            <a:off x="0" y="3"/>
            <a:ext cx="12192000" cy="656692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kumimoji="1" lang="ja-JP" altLang="en-US" sz="192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13797" y="6564788"/>
            <a:ext cx="2141776" cy="22290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4437" y="692697"/>
            <a:ext cx="5665556" cy="583192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6192014" y="692697"/>
            <a:ext cx="5680428" cy="583192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E098B511-86E4-43DB-B107-AEF950696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19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ブランク（メイン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lang="ja-JP" altLang="en-US" sz="1920" dirty="0">
              <a:solidFill>
                <a:srgbClr val="4D4D4D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143339" y="6564788"/>
            <a:ext cx="2208245" cy="22290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60">
                <a:solidFill>
                  <a:srgbClr val="FFFF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5362" y="658813"/>
            <a:ext cx="11522207" cy="579437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9C7C070C-8119-4359-BC44-CDE641D46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1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35360" y="152637"/>
            <a:ext cx="1152128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F854AA-CA48-4A6B-9234-ACE56A762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798" y="6562738"/>
            <a:ext cx="2333797" cy="222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C6BD1AFE-3D46-4087-A56C-1402E03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1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1097280" rtl="0" eaLnBrk="1" latinLnBrk="0" hangingPunct="1">
        <a:spcBef>
          <a:spcPct val="0"/>
        </a:spcBef>
        <a:buNone/>
        <a:defRPr kumimoji="1" sz="2640" kern="1200">
          <a:solidFill>
            <a:schemeClr val="tx1"/>
          </a:solidFill>
          <a:latin typeface="UD デジタル 教科書体 NP-R" panose="02020400000000000000" pitchFamily="18" charset="-128"/>
          <a:ea typeface="UD デジタル 教科書体 NP-R" panose="02020400000000000000" pitchFamily="18" charset="-128"/>
          <a:cs typeface="UD デジタル 教科書体 NP-R" panose="02020400000000000000" pitchFamily="18" charset="-128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EICrecon/src/algorithms/tracking/TrackPropagation.cc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EICrecon/src/algorithms/tracking/TrackPropagation.cc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dico.bnl.gov/category/569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36.emf"/><Relationship Id="rId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250.png"/><Relationship Id="rId4" Type="http://schemas.openxmlformats.org/officeDocument/2006/relationships/image" Target="../media/image5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36.emf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emf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category/56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100833E-7736-5FD5-88F5-A94334079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370" y="2924945"/>
            <a:ext cx="10191261" cy="1008062"/>
          </a:xfrm>
        </p:spPr>
        <p:txBody>
          <a:bodyPr/>
          <a:lstStyle/>
          <a:p>
            <a:r>
              <a:rPr lang="en" altLang="ja-JP" sz="6000" dirty="0" err="1">
                <a:solidFill>
                  <a:srgbClr val="FF0000"/>
                </a:solidFill>
              </a:rPr>
              <a:t>ToF</a:t>
            </a:r>
            <a:br>
              <a:rPr lang="en" altLang="ja-JP" dirty="0"/>
            </a:br>
            <a:r>
              <a:rPr lang="en" altLang="ja-JP" dirty="0"/>
              <a:t>Status on Simulations and Reconstruction Software</a:t>
            </a:r>
            <a:br>
              <a:rPr lang="en" altLang="ja-JP" dirty="0"/>
            </a:br>
            <a:br>
              <a:rPr lang="en" altLang="ja-JP" dirty="0"/>
            </a:br>
            <a:r>
              <a:rPr lang="en" altLang="ja-JP" sz="4000" dirty="0">
                <a:solidFill>
                  <a:schemeClr val="tx2"/>
                </a:solidFill>
              </a:rPr>
              <a:t>Kentaro Kawade</a:t>
            </a:r>
            <a:br>
              <a:rPr lang="en" altLang="ja-JP" dirty="0">
                <a:solidFill>
                  <a:schemeClr val="tx2"/>
                </a:solidFill>
              </a:rPr>
            </a:br>
            <a:r>
              <a:rPr lang="en" altLang="ja-JP" sz="2800" dirty="0">
                <a:solidFill>
                  <a:schemeClr val="tx2"/>
                </a:solidFill>
              </a:rPr>
              <a:t>Shinshu Univ.</a:t>
            </a:r>
            <a:br>
              <a:rPr lang="en" altLang="ja-JP" dirty="0">
                <a:solidFill>
                  <a:schemeClr val="tx2"/>
                </a:solidFill>
              </a:rPr>
            </a:br>
            <a:r>
              <a:rPr lang="en" altLang="ja-JP" sz="2800" dirty="0">
                <a:solidFill>
                  <a:schemeClr val="tx2"/>
                </a:solidFill>
              </a:rPr>
              <a:t>on behalf of the </a:t>
            </a:r>
            <a:r>
              <a:rPr lang="en" altLang="ja-JP" sz="2800" dirty="0" err="1">
                <a:solidFill>
                  <a:schemeClr val="tx2"/>
                </a:solidFill>
              </a:rPr>
              <a:t>ePIC</a:t>
            </a:r>
            <a:r>
              <a:rPr lang="en" altLang="ja-JP" sz="2800" dirty="0">
                <a:solidFill>
                  <a:schemeClr val="tx2"/>
                </a:solidFill>
              </a:rPr>
              <a:t> </a:t>
            </a:r>
            <a:r>
              <a:rPr lang="en" altLang="ja-JP" sz="2800" dirty="0" err="1">
                <a:solidFill>
                  <a:schemeClr val="tx2"/>
                </a:solidFill>
              </a:rPr>
              <a:t>ToF</a:t>
            </a:r>
            <a:r>
              <a:rPr lang="en" altLang="ja-JP" sz="2800" dirty="0">
                <a:solidFill>
                  <a:schemeClr val="tx2"/>
                </a:solidFill>
              </a:rPr>
              <a:t> simulation team</a:t>
            </a:r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4FF7A05-E49D-6F18-49AA-E5E306FFB9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27800BEA-EA6D-DD7E-81BE-7B3FA90DE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7F4F985-54D9-4F13-E86C-F8486EEA1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0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>
            <a:extLst>
              <a:ext uri="{FF2B5EF4-FFF2-40B4-BE49-F238E27FC236}">
                <a16:creationId xmlns:a16="http://schemas.microsoft.com/office/drawing/2014/main" id="{3F5B5D7B-73E4-60CE-FA39-C6444621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Updated </a:t>
            </a:r>
            <a:r>
              <a:rPr lang="en-US" altLang="ja-JP" dirty="0" err="1"/>
              <a:t>BToF</a:t>
            </a:r>
            <a:r>
              <a:rPr lang="en-US" altLang="ja-JP" dirty="0"/>
              <a:t> geometry ① 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042D6B-ACE7-99E4-3BE8-C2EE57896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" altLang="ja-JP"/>
              <a:t>ToF Simulation</a:t>
            </a:r>
            <a:endParaRPr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82D619A-A1C7-1B6F-A196-5D19A11D44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869646"/>
            <a:ext cx="11390400" cy="5439674"/>
          </a:xfrm>
        </p:spPr>
        <p:txBody>
          <a:bodyPr/>
          <a:lstStyle/>
          <a:p>
            <a:r>
              <a:rPr lang="en-US" altLang="ja-JP" dirty="0"/>
              <a:t>Implemented double sided sensors, gap for engagement ring and half sensors near the gap</a:t>
            </a:r>
            <a:endParaRPr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55C379-8C18-EA7E-B6E1-2CF9C6825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57E9FB-49BE-DD9F-8E3D-210451B0D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814F3063-8E21-E942-8B1E-F6DDCFA46625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1026" name="m_5127331351757241003_x0000_i1027">
            <a:extLst>
              <a:ext uri="{FF2B5EF4-FFF2-40B4-BE49-F238E27FC236}">
                <a16:creationId xmlns:a16="http://schemas.microsoft.com/office/drawing/2014/main" id="{155F0B53-E2AD-A5F3-B4BB-9800639B5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1" y="1676420"/>
            <a:ext cx="5910999" cy="416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m_5127331351757241003_x0000_i1026">
            <a:extLst>
              <a:ext uri="{FF2B5EF4-FFF2-40B4-BE49-F238E27FC236}">
                <a16:creationId xmlns:a16="http://schemas.microsoft.com/office/drawing/2014/main" id="{5BA20364-1343-BE54-1ECD-F1B597A1D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33" y="1875672"/>
            <a:ext cx="4121836" cy="375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52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8264-4817-853B-E800-298984EA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Updated </a:t>
            </a:r>
            <a:r>
              <a:rPr lang="en-US" altLang="ja-JP" dirty="0" err="1"/>
              <a:t>BToF</a:t>
            </a:r>
            <a:r>
              <a:rPr lang="en-US" altLang="ja-JP" dirty="0"/>
              <a:t> geometry ②</a:t>
            </a:r>
            <a:endParaRPr 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2C00264-DD68-1378-CC6F-6510D4437E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2D0F95-C0A5-7596-9B38-EE52F0117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EB4D16-010E-F535-9F6C-8C8DC9250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B5EE447E-E0E2-D96E-A4C7-97F969C977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ja-JP" dirty="0"/>
              <a:t>Cooling tubes for BTOF in simulation (work in progress)</a:t>
            </a:r>
            <a:endParaRPr lang="ja-JP" alt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316579F-F7F3-D972-7AFE-B2F3E2D47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49" y="2203451"/>
            <a:ext cx="7580915" cy="408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017F38CD-899F-8D4D-9CE7-CF15FF4CEA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</a:rPr>
              <a:t>Material Budget</a:t>
            </a:r>
            <a:br>
              <a:rPr lang="en-US" altLang="ja-JP" dirty="0">
                <a:solidFill>
                  <a:schemeClr val="tx2"/>
                </a:solidFill>
              </a:rPr>
            </a:br>
            <a:r>
              <a:rPr lang="en-US" altLang="ja-JP" dirty="0"/>
              <a:t>Thanks to Shunichiro</a:t>
            </a:r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ED011A-83A4-B194-9AE8-3E4AF4DC6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22226F-E912-D9D1-5A55-11F3DEB29C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A1C700-B213-2895-35AE-CF5D3E044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9F638C-7DE4-FC90-6D63-F8752037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188913"/>
            <a:ext cx="11388725" cy="611187"/>
          </a:xfrm>
        </p:spPr>
        <p:txBody>
          <a:bodyPr/>
          <a:lstStyle/>
          <a:p>
            <a:r>
              <a:rPr lang="en-US" altLang="ja-JP" dirty="0"/>
              <a:t>Motivation of this study</a:t>
            </a:r>
            <a:endParaRPr lang="ja-JP" altLang="en-US"/>
          </a:p>
        </p:txBody>
      </p:sp>
      <p:sp>
        <p:nvSpPr>
          <p:cNvPr id="12" name="フッター プレースホルダー 11">
            <a:extLst>
              <a:ext uri="{FF2B5EF4-FFF2-40B4-BE49-F238E27FC236}">
                <a16:creationId xmlns:a16="http://schemas.microsoft.com/office/drawing/2014/main" id="{C197A7BE-92F4-587D-CF18-B59A56773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" altLang="ja-JP"/>
              <a:t>ToF Simulation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690A00-B079-3C3F-B6D0-3811AE594F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050" y="869950"/>
            <a:ext cx="7247839" cy="5438775"/>
          </a:xfrm>
        </p:spPr>
        <p:txBody>
          <a:bodyPr>
            <a:normAutofit/>
          </a:bodyPr>
          <a:lstStyle/>
          <a:p>
            <a:r>
              <a:rPr lang="en-US" altLang="ja-JP" dirty="0"/>
              <a:t>Estimate the impact of BTOF material budgets on the outer </a:t>
            </a:r>
            <a:r>
              <a:rPr lang="en-US" altLang="ja-JP" dirty="0" err="1"/>
              <a:t>hpDIRC</a:t>
            </a:r>
            <a:r>
              <a:rPr lang="en-US" altLang="ja-JP" dirty="0"/>
              <a:t> angular resolution</a:t>
            </a:r>
          </a:p>
          <a:p>
            <a:pPr lvl="1"/>
            <a:r>
              <a:rPr lang="en-US" altLang="ja-JP" dirty="0"/>
              <a:t>To optimize the BTOF design and performance</a:t>
            </a:r>
          </a:p>
          <a:p>
            <a:pPr lvl="1"/>
            <a:r>
              <a:rPr lang="en-US" altLang="ja-JP" dirty="0"/>
              <a:t>Crucial inputs for sensors, structures and readout PCBs</a:t>
            </a:r>
            <a:br>
              <a:rPr lang="en-US" altLang="ja-JP" dirty="0"/>
            </a:br>
            <a:r>
              <a:rPr lang="en-US" altLang="ja-JP" dirty="0"/>
              <a:t>to relax the tight requirement (1% X</a:t>
            </a:r>
            <a:r>
              <a:rPr lang="en-US" altLang="ja-JP" baseline="-25000" dirty="0"/>
              <a:t>0</a:t>
            </a:r>
            <a:r>
              <a:rPr lang="en-US" altLang="ja-JP" dirty="0"/>
              <a:t>)</a:t>
            </a:r>
          </a:p>
          <a:p>
            <a:pPr marL="548640" lvl="1" indent="0">
              <a:buNone/>
            </a:pPr>
            <a:endParaRPr lang="en-US" altLang="ja-JP" dirty="0"/>
          </a:p>
          <a:p>
            <a:r>
              <a:rPr lang="en" altLang="ja-JP" dirty="0" err="1"/>
              <a:t>hpDIRC</a:t>
            </a:r>
            <a:r>
              <a:rPr lang="en" altLang="ja-JP" dirty="0"/>
              <a:t> is a </a:t>
            </a:r>
            <a:r>
              <a:rPr lang="en" altLang="ja-JP" b="1" dirty="0"/>
              <a:t>Cherenkov</a:t>
            </a:r>
            <a:r>
              <a:rPr lang="en" altLang="ja-JP" dirty="0"/>
              <a:t> particle identification detector</a:t>
            </a:r>
          </a:p>
          <a:p>
            <a:pPr marL="548640" lvl="1" indent="0">
              <a:buNone/>
            </a:pPr>
            <a:r>
              <a:rPr lang="ja-JP" altLang="en-US"/>
              <a:t>→ </a:t>
            </a:r>
            <a:r>
              <a:rPr lang="en" altLang="ja-JP" dirty="0"/>
              <a:t>Angular resolution at the surface is important</a:t>
            </a:r>
          </a:p>
          <a:p>
            <a:pPr lvl="2"/>
            <a:r>
              <a:rPr lang="en-US" altLang="ja-JP" dirty="0"/>
              <a:t>Requirement (6 GeV/c):</a:t>
            </a:r>
            <a:r>
              <a:rPr lang="ja-JP" altLang="en-US"/>
              <a:t> </a:t>
            </a:r>
            <a:r>
              <a:rPr lang="en-US" altLang="ja-JP" dirty="0" err="1"/>
              <a:t>Δθ</a:t>
            </a:r>
            <a:r>
              <a:rPr lang="ja-JP" altLang="en-US"/>
              <a:t> </a:t>
            </a:r>
            <a:r>
              <a:rPr lang="en-US" altLang="ja-JP" dirty="0"/>
              <a:t>= 0.5 [</a:t>
            </a:r>
            <a:r>
              <a:rPr lang="en-US" altLang="ja-JP" dirty="0" err="1"/>
              <a:t>mrad</a:t>
            </a:r>
            <a:r>
              <a:rPr lang="en-US" altLang="ja-JP" dirty="0"/>
              <a:t>]</a:t>
            </a:r>
          </a:p>
          <a:p>
            <a:pPr lvl="1"/>
            <a:r>
              <a:rPr lang="en-US" altLang="ja-JP" dirty="0"/>
              <a:t>Material budget of BTOF</a:t>
            </a:r>
            <a:br>
              <a:rPr lang="en-US" altLang="ja-JP" dirty="0"/>
            </a:br>
            <a:r>
              <a:rPr lang="en" altLang="ja-JP" dirty="0">
                <a:sym typeface="Wingdings" pitchFamily="2" charset="2"/>
              </a:rPr>
              <a:t> </a:t>
            </a:r>
            <a:r>
              <a:rPr lang="en" altLang="ja-JP" dirty="0"/>
              <a:t>Affects on angular resolution due to multiple scattering effects</a:t>
            </a:r>
            <a:br>
              <a:rPr lang="en" altLang="ja-JP" dirty="0"/>
            </a:br>
            <a:r>
              <a:rPr lang="en" altLang="ja-JP" dirty="0"/>
              <a:t>Determine the upper limit of the </a:t>
            </a:r>
            <a:r>
              <a:rPr lang="en" altLang="ja-JP" dirty="0" err="1"/>
              <a:t>BToF</a:t>
            </a:r>
            <a:r>
              <a:rPr lang="en" altLang="ja-JP" dirty="0"/>
              <a:t> material budget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B0C36F28-DEB4-CAD1-5FD8-AD8F6EC96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0F26FE-1AD4-E7BE-EA38-BC49CEC40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FB38A347-DEC9-4740-B6AE-9708C490CB18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BFF5C71-D4C0-B768-F77F-0F7D51800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638" y="5281260"/>
            <a:ext cx="2791614" cy="1406070"/>
          </a:xfrm>
          <a:prstGeom prst="rect">
            <a:avLst/>
          </a:prstGeom>
        </p:spPr>
      </p:pic>
      <p:pic>
        <p:nvPicPr>
          <p:cNvPr id="13" name="図 12" descr="グラフ&#10;&#10;自動的に生成された説明">
            <a:extLst>
              <a:ext uri="{FF2B5EF4-FFF2-40B4-BE49-F238E27FC236}">
                <a16:creationId xmlns:a16="http://schemas.microsoft.com/office/drawing/2014/main" id="{E213EB40-44F7-BA45-EC42-00FEDB327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223" y="2933698"/>
            <a:ext cx="4191915" cy="2451204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0BDFA7B-2394-9FEC-9703-06DFC4D1AE66}"/>
              </a:ext>
            </a:extLst>
          </p:cNvPr>
          <p:cNvGrpSpPr/>
          <p:nvPr/>
        </p:nvGrpSpPr>
        <p:grpSpPr>
          <a:xfrm>
            <a:off x="8126292" y="188913"/>
            <a:ext cx="4154918" cy="2655785"/>
            <a:chOff x="123182" y="1772821"/>
            <a:chExt cx="6256555" cy="3999131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D1F026E-A94C-50A3-D747-F2666179F4FB}"/>
                </a:ext>
              </a:extLst>
            </p:cNvPr>
            <p:cNvGrpSpPr/>
            <p:nvPr/>
          </p:nvGrpSpPr>
          <p:grpSpPr>
            <a:xfrm>
              <a:off x="123182" y="1772821"/>
              <a:ext cx="3006121" cy="2936173"/>
              <a:chOff x="227354" y="2907140"/>
              <a:chExt cx="3006120" cy="2936174"/>
            </a:xfrm>
          </p:grpSpPr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A70A02E4-8AC3-F0BE-F2F6-95079A1AA0F7}"/>
                  </a:ext>
                </a:extLst>
              </p:cNvPr>
              <p:cNvGrpSpPr/>
              <p:nvPr/>
            </p:nvGrpSpPr>
            <p:grpSpPr>
              <a:xfrm>
                <a:off x="551666" y="3223906"/>
                <a:ext cx="2357496" cy="2302642"/>
                <a:chOff x="551666" y="3223906"/>
                <a:chExt cx="2357496" cy="2302642"/>
              </a:xfrm>
            </p:grpSpPr>
            <p:sp>
              <p:nvSpPr>
                <p:cNvPr id="22" name="円/楕円 21">
                  <a:extLst>
                    <a:ext uri="{FF2B5EF4-FFF2-40B4-BE49-F238E27FC236}">
                      <a16:creationId xmlns:a16="http://schemas.microsoft.com/office/drawing/2014/main" id="{67595376-61A9-AE27-115D-11F213AE2522}"/>
                    </a:ext>
                  </a:extLst>
                </p:cNvPr>
                <p:cNvSpPr/>
                <p:nvPr/>
              </p:nvSpPr>
              <p:spPr>
                <a:xfrm>
                  <a:off x="1672542" y="4317356"/>
                  <a:ext cx="115747" cy="1157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ドーナツ 25">
                  <a:extLst>
                    <a:ext uri="{FF2B5EF4-FFF2-40B4-BE49-F238E27FC236}">
                      <a16:creationId xmlns:a16="http://schemas.microsoft.com/office/drawing/2014/main" id="{EB676006-9407-6EC0-7086-AA7E7294F3AA}"/>
                    </a:ext>
                  </a:extLst>
                </p:cNvPr>
                <p:cNvSpPr/>
                <p:nvPr/>
              </p:nvSpPr>
              <p:spPr>
                <a:xfrm>
                  <a:off x="775503" y="3420316"/>
                  <a:ext cx="1909822" cy="1909822"/>
                </a:xfrm>
                <a:prstGeom prst="donut">
                  <a:avLst>
                    <a:gd name="adj" fmla="val 435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円/楕円 26">
                  <a:extLst>
                    <a:ext uri="{FF2B5EF4-FFF2-40B4-BE49-F238E27FC236}">
                      <a16:creationId xmlns:a16="http://schemas.microsoft.com/office/drawing/2014/main" id="{151826CA-9811-BF98-C927-9B646975C789}"/>
                    </a:ext>
                  </a:extLst>
                </p:cNvPr>
                <p:cNvSpPr/>
                <p:nvPr/>
              </p:nvSpPr>
              <p:spPr>
                <a:xfrm>
                  <a:off x="551666" y="3223906"/>
                  <a:ext cx="2357496" cy="2302642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1" name="円/楕円 20">
                <a:extLst>
                  <a:ext uri="{FF2B5EF4-FFF2-40B4-BE49-F238E27FC236}">
                    <a16:creationId xmlns:a16="http://schemas.microsoft.com/office/drawing/2014/main" id="{F78E0735-B33A-3A2D-843F-37D5D77B8614}"/>
                  </a:ext>
                </a:extLst>
              </p:cNvPr>
              <p:cNvSpPr/>
              <p:nvPr/>
            </p:nvSpPr>
            <p:spPr>
              <a:xfrm>
                <a:off x="227354" y="2907140"/>
                <a:ext cx="3006120" cy="2936174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6A32C404-1135-841B-5EC9-50303E080979}"/>
                </a:ext>
              </a:extLst>
            </p:cNvPr>
            <p:cNvSpPr txBox="1"/>
            <p:nvPr/>
          </p:nvSpPr>
          <p:spPr>
            <a:xfrm>
              <a:off x="3281599" y="2403961"/>
              <a:ext cx="3098138" cy="125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FF0000"/>
                  </a:solidFill>
                </a:rPr>
                <a:t>TOF (64cm)</a:t>
              </a:r>
              <a:br>
                <a:rPr kumimoji="1" lang="en-US" altLang="ja-JP" sz="1600" dirty="0">
                  <a:solidFill>
                    <a:srgbClr val="FF0000"/>
                  </a:solidFill>
                </a:rPr>
              </a:br>
              <a:r>
                <a:rPr lang="en-US" altLang="ja-JP" sz="1600" dirty="0">
                  <a:solidFill>
                    <a:schemeClr val="tx2"/>
                  </a:solidFill>
                </a:rPr>
                <a:t>Outer MPGD (72.5cm)</a:t>
              </a:r>
              <a:br>
                <a:rPr lang="en-US" altLang="ja-JP" sz="1600" dirty="0">
                  <a:solidFill>
                    <a:schemeClr val="tx2"/>
                  </a:solidFill>
                </a:rPr>
              </a:br>
              <a:r>
                <a:rPr lang="en-US" altLang="ja-JP" sz="1600" dirty="0">
                  <a:solidFill>
                    <a:schemeClr val="tx2"/>
                  </a:solidFill>
                </a:rPr>
                <a:t> </a:t>
              </a:r>
              <a:r>
                <a:rPr kumimoji="1" lang="en-US" altLang="ja-JP" sz="1600" dirty="0">
                  <a:solidFill>
                    <a:schemeClr val="accent6"/>
                  </a:solidFill>
                </a:rPr>
                <a:t>DIRC (75.5cm)</a:t>
              </a:r>
              <a:endParaRPr kumimoji="1" lang="ja-JP" altLang="en-US" sz="1600">
                <a:solidFill>
                  <a:schemeClr val="accent6"/>
                </a:solidFill>
              </a:endParaRPr>
            </a:p>
          </p:txBody>
        </p:sp>
        <p:sp>
          <p:nvSpPr>
            <p:cNvPr id="19" name="環状矢印 18">
              <a:extLst>
                <a:ext uri="{FF2B5EF4-FFF2-40B4-BE49-F238E27FC236}">
                  <a16:creationId xmlns:a16="http://schemas.microsoft.com/office/drawing/2014/main" id="{F00CCA85-2C8B-E71B-5A37-8CA9454B5B25}"/>
                </a:ext>
              </a:extLst>
            </p:cNvPr>
            <p:cNvSpPr/>
            <p:nvPr/>
          </p:nvSpPr>
          <p:spPr>
            <a:xfrm rot="18965279">
              <a:off x="1078221" y="2974162"/>
              <a:ext cx="2511188" cy="2797790"/>
            </a:xfrm>
            <a:prstGeom prst="circularArrow">
              <a:avLst>
                <a:gd name="adj1" fmla="val 2121"/>
                <a:gd name="adj2" fmla="val 774952"/>
                <a:gd name="adj3" fmla="val 20606934"/>
                <a:gd name="adj4" fmla="val 16875772"/>
                <a:gd name="adj5" fmla="val 263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57EA84F-EA8E-9324-2E2F-5325D6605321}"/>
              </a:ext>
            </a:extLst>
          </p:cNvPr>
          <p:cNvSpPr txBox="1"/>
          <p:nvPr/>
        </p:nvSpPr>
        <p:spPr>
          <a:xfrm>
            <a:off x="7998764" y="2171144"/>
            <a:ext cx="3902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hpDIRC</a:t>
            </a:r>
            <a:r>
              <a:rPr lang="en-US" altLang="ja-JP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: </a:t>
            </a:r>
            <a:br>
              <a:rPr lang="en-US" altLang="ja-JP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</a:br>
            <a:r>
              <a:rPr lang="en-US" altLang="ja-JP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high performance Detection of </a:t>
            </a:r>
            <a:br>
              <a:rPr lang="en-US" altLang="ja-JP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</a:br>
            <a:r>
              <a:rPr lang="en-US" altLang="ja-JP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Internally Reflected Cherenkov light</a:t>
            </a:r>
            <a:endParaRPr lang="ja-JP" altLang="en-US" sz="160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602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B7B285-2C91-E4F9-38FF-05B7F802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Simulation</a:t>
            </a:r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717E83C-495C-4C73-EC5E-3A56FEC35EF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/>
                  <a:t>Added sensitive layer at the </a:t>
                </a:r>
                <a:r>
                  <a:rPr lang="en-US" altLang="ja-JP" dirty="0" err="1"/>
                  <a:t>hpDIRC</a:t>
                </a:r>
                <a:r>
                  <a:rPr lang="en-US" altLang="ja-JP" dirty="0"/>
                  <a:t> surface</a:t>
                </a:r>
              </a:p>
              <a:p>
                <a:pPr marL="937260" lvl="1" indent="-457200"/>
                <a:r>
                  <a:rPr lang="en-US" altLang="ja-JP" dirty="0"/>
                  <a:t>Can detect hit position at the surface</a:t>
                </a:r>
              </a:p>
              <a:p>
                <a:pPr marL="1417320" lvl="2" indent="-457200"/>
                <a:r>
                  <a:rPr lang="en-US" altLang="ja-JP" dirty="0"/>
                  <a:t>Not sensor position</a:t>
                </a:r>
              </a:p>
              <a:p>
                <a:pPr marL="1417320" lvl="2" indent="-457200"/>
                <a:endParaRPr lang="en-US" altLang="ja-JP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/>
                  <a:t>Run simulation for various BTOF material definitions</a:t>
                </a:r>
              </a:p>
              <a:p>
                <a:pPr lvl="1"/>
                <a:r>
                  <a:rPr lang="en-US" altLang="ja-JP" dirty="0"/>
                  <a:t>Carbon foam</a:t>
                </a:r>
              </a:p>
              <a:p>
                <a:pPr lvl="2"/>
                <a:r>
                  <a:rPr kumimoji="1" lang="en-US" altLang="ja-JP" dirty="0"/>
                  <a:t>Ex) 0.09 g/cm</a:t>
                </a:r>
                <a:r>
                  <a:rPr kumimoji="1" lang="en-US" altLang="ja-JP" baseline="30000" dirty="0"/>
                  <a:t>3</a:t>
                </a:r>
                <a:r>
                  <a:rPr kumimoji="1" lang="en-US" altLang="ja-JP" dirty="0"/>
                  <a:t>, ~</a:t>
                </a:r>
                <a:r>
                  <a:rPr lang="en-US" altLang="ja-JP" sz="2000" dirty="0"/>
                  <a:t>0.7% (X/X</a:t>
                </a:r>
                <a:r>
                  <a:rPr lang="en-US" altLang="ja-JP" sz="2000" baseline="-25000" dirty="0"/>
                  <a:t>0</a:t>
                </a:r>
                <a:r>
                  <a:rPr lang="en-US" altLang="ja-JP" sz="2000" dirty="0"/>
                  <a:t>)</a:t>
                </a:r>
                <a:endParaRPr kumimoji="1" lang="en-US" altLang="ja-JP" sz="2000" dirty="0"/>
              </a:p>
              <a:p>
                <a:pPr lvl="1"/>
                <a:r>
                  <a:rPr kumimoji="1" lang="en-US" altLang="ja-JP" u="sng" dirty="0"/>
                  <a:t>Aluminum</a:t>
                </a:r>
                <a:endParaRPr lang="en-US" altLang="ja-JP" u="sng" dirty="0"/>
              </a:p>
              <a:p>
                <a:pPr lvl="2"/>
                <a:r>
                  <a:rPr kumimoji="1" lang="en-US" altLang="ja-JP" dirty="0"/>
                  <a:t>2.65 g/cm</a:t>
                </a:r>
                <a:r>
                  <a:rPr kumimoji="1" lang="en-US" altLang="ja-JP" baseline="30000" dirty="0"/>
                  <a:t>3</a:t>
                </a:r>
                <a:r>
                  <a:rPr lang="en-US" altLang="ja-JP" baseline="30000" dirty="0"/>
                  <a:t> </a:t>
                </a:r>
                <a:r>
                  <a:rPr lang="en-US" altLang="ja-JP" baseline="-25000" dirty="0"/>
                  <a:t>,</a:t>
                </a:r>
                <a:r>
                  <a:rPr lang="en-US" altLang="ja-JP" dirty="0"/>
                  <a:t>~7.1% (X/X</a:t>
                </a:r>
                <a:r>
                  <a:rPr lang="en-US" altLang="ja-JP" baseline="-25000" dirty="0"/>
                  <a:t>0</a:t>
                </a:r>
                <a:r>
                  <a:rPr lang="en-US" altLang="ja-JP" dirty="0"/>
                  <a:t>)</a:t>
                </a:r>
              </a:p>
              <a:p>
                <a:pPr lvl="2"/>
                <a:endParaRPr lang="en-US" altLang="ja-JP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/>
                  <a:t>Inject single particle in DD4Hep</a:t>
                </a:r>
              </a:p>
              <a:p>
                <a:pPr lvl="1"/>
                <a:r>
                  <a:rPr lang="en-US" altLang="ja-JP" dirty="0"/>
                  <a:t>P</a:t>
                </a:r>
                <a:r>
                  <a:rPr kumimoji="1" lang="en-US" altLang="ja-JP" dirty="0"/>
                  <a:t>article: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en-US" altLang="ja-JP" dirty="0"/>
              </a:p>
              <a:p>
                <a:pPr lvl="1"/>
                <a:r>
                  <a:rPr lang="en-US" altLang="ja-JP" dirty="0"/>
                  <a:t>Fixed Momentum:	2, 4, 6, 8, 10 [GeV/c]</a:t>
                </a:r>
              </a:p>
              <a:p>
                <a:pPr lvl="1"/>
                <a:r>
                  <a:rPr lang="en-US" altLang="ja-JP" dirty="0"/>
                  <a:t>Direction: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ja-JP" dirty="0"/>
                  <a:t>, </a:t>
                </a:r>
                <a:br>
                  <a:rPr lang="en-US" altLang="ja-JP" dirty="0"/>
                </a:br>
                <a:r>
                  <a:rPr lang="en-US" altLang="ja-JP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92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94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→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=−0.0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altLang="ja-JP" b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 err="1"/>
                  <a:t>EICRecon</a:t>
                </a:r>
                <a:r>
                  <a:rPr lang="en-US" altLang="ja-JP" dirty="0"/>
                  <a:t> to perform tracking</a:t>
                </a:r>
              </a:p>
              <a:p>
                <a:pPr lvl="1"/>
                <a:endParaRPr lang="en-US" altLang="ja-JP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717E83C-495C-4C73-EC5E-3A56FEC35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557" t="-1166" b="-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DBAE62-1C64-ABAA-AA74-01188D8A7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8A347-DEC9-4740-B6AE-9708C490CB18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8941597-95F9-14C4-B793-6CEBA47EFFC5}"/>
              </a:ext>
            </a:extLst>
          </p:cNvPr>
          <p:cNvGrpSpPr/>
          <p:nvPr/>
        </p:nvGrpSpPr>
        <p:grpSpPr>
          <a:xfrm>
            <a:off x="7299269" y="773270"/>
            <a:ext cx="4648985" cy="796330"/>
            <a:chOff x="7464668" y="1012381"/>
            <a:chExt cx="4648985" cy="796330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B9F4B487-823E-6D9E-0D2C-BC776999822D}"/>
                </a:ext>
              </a:extLst>
            </p:cNvPr>
            <p:cNvGrpSpPr/>
            <p:nvPr/>
          </p:nvGrpSpPr>
          <p:grpSpPr>
            <a:xfrm>
              <a:off x="7464668" y="1012381"/>
              <a:ext cx="2720184" cy="796330"/>
              <a:chOff x="7464668" y="1012381"/>
              <a:chExt cx="2720184" cy="796330"/>
            </a:xfrm>
          </p:grpSpPr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92F11E95-78AF-D875-7E0A-DF10B681756C}"/>
                  </a:ext>
                </a:extLst>
              </p:cNvPr>
              <p:cNvGrpSpPr/>
              <p:nvPr/>
            </p:nvGrpSpPr>
            <p:grpSpPr>
              <a:xfrm>
                <a:off x="8134082" y="1012381"/>
                <a:ext cx="2050770" cy="796330"/>
                <a:chOff x="8969694" y="988778"/>
                <a:chExt cx="2050770" cy="796330"/>
              </a:xfrm>
            </p:grpSpPr>
            <p:grpSp>
              <p:nvGrpSpPr>
                <p:cNvPr id="17" name="グループ化 16">
                  <a:extLst>
                    <a:ext uri="{FF2B5EF4-FFF2-40B4-BE49-F238E27FC236}">
                      <a16:creationId xmlns:a16="http://schemas.microsoft.com/office/drawing/2014/main" id="{3CD38F6B-704C-8B35-6A67-EC2B997BE687}"/>
                    </a:ext>
                  </a:extLst>
                </p:cNvPr>
                <p:cNvGrpSpPr/>
                <p:nvPr/>
              </p:nvGrpSpPr>
              <p:grpSpPr>
                <a:xfrm>
                  <a:off x="8969694" y="988778"/>
                  <a:ext cx="2050770" cy="789545"/>
                  <a:chOff x="8969694" y="988778"/>
                  <a:chExt cx="2050770" cy="789545"/>
                </a:xfrm>
              </p:grpSpPr>
              <p:grpSp>
                <p:nvGrpSpPr>
                  <p:cNvPr id="14" name="グループ化 13">
                    <a:extLst>
                      <a:ext uri="{FF2B5EF4-FFF2-40B4-BE49-F238E27FC236}">
                        <a16:creationId xmlns:a16="http://schemas.microsoft.com/office/drawing/2014/main" id="{D3A60CD8-1F0D-86AC-F099-EAE70D17C6B2}"/>
                      </a:ext>
                    </a:extLst>
                  </p:cNvPr>
                  <p:cNvGrpSpPr/>
                  <p:nvPr/>
                </p:nvGrpSpPr>
                <p:grpSpPr>
                  <a:xfrm>
                    <a:off x="8969694" y="988778"/>
                    <a:ext cx="2025011" cy="785872"/>
                    <a:chOff x="9350945" y="1223232"/>
                    <a:chExt cx="2025011" cy="785872"/>
                  </a:xfrm>
                </p:grpSpPr>
                <p:sp>
                  <p:nvSpPr>
                    <p:cNvPr id="9" name="台形 8">
                      <a:extLst>
                        <a:ext uri="{FF2B5EF4-FFF2-40B4-BE49-F238E27FC236}">
                          <a16:creationId xmlns:a16="http://schemas.microsoft.com/office/drawing/2014/main" id="{CB7B8767-F483-22BE-AAC4-2E4C7936EB6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0584346" y="1217493"/>
                      <a:ext cx="785872" cy="797349"/>
                    </a:xfrm>
                    <a:custGeom>
                      <a:avLst/>
                      <a:gdLst>
                        <a:gd name="connsiteX0" fmla="*/ 0 w 1396285"/>
                        <a:gd name="connsiteY0" fmla="*/ 1403797 h 1403797"/>
                        <a:gd name="connsiteX1" fmla="*/ 0 w 1396285"/>
                        <a:gd name="connsiteY1" fmla="*/ 0 h 1403797"/>
                        <a:gd name="connsiteX2" fmla="*/ 1396285 w 1396285"/>
                        <a:gd name="connsiteY2" fmla="*/ 0 h 1403797"/>
                        <a:gd name="connsiteX3" fmla="*/ 1396285 w 1396285"/>
                        <a:gd name="connsiteY3" fmla="*/ 1403797 h 1403797"/>
                        <a:gd name="connsiteX4" fmla="*/ 0 w 1396285"/>
                        <a:gd name="connsiteY4" fmla="*/ 1403797 h 1403797"/>
                        <a:gd name="connsiteX0" fmla="*/ 0 w 1396285"/>
                        <a:gd name="connsiteY0" fmla="*/ 1416676 h 1416676"/>
                        <a:gd name="connsiteX1" fmla="*/ 0 w 1396285"/>
                        <a:gd name="connsiteY1" fmla="*/ 12879 h 1416676"/>
                        <a:gd name="connsiteX2" fmla="*/ 327338 w 1396285"/>
                        <a:gd name="connsiteY2" fmla="*/ 0 h 1416676"/>
                        <a:gd name="connsiteX3" fmla="*/ 1396285 w 1396285"/>
                        <a:gd name="connsiteY3" fmla="*/ 1416676 h 1416676"/>
                        <a:gd name="connsiteX4" fmla="*/ 0 w 1396285"/>
                        <a:gd name="connsiteY4" fmla="*/ 1416676 h 14166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6285" h="1416676">
                          <a:moveTo>
                            <a:pt x="0" y="1416676"/>
                          </a:moveTo>
                          <a:lnTo>
                            <a:pt x="0" y="12879"/>
                          </a:lnTo>
                          <a:lnTo>
                            <a:pt x="327338" y="0"/>
                          </a:lnTo>
                          <a:lnTo>
                            <a:pt x="1396285" y="1416676"/>
                          </a:lnTo>
                          <a:lnTo>
                            <a:pt x="0" y="1416676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" name="正方形/長方形 12">
                      <a:extLst>
                        <a:ext uri="{FF2B5EF4-FFF2-40B4-BE49-F238E27FC236}">
                          <a16:creationId xmlns:a16="http://schemas.microsoft.com/office/drawing/2014/main" id="{1362F6E5-43FE-6D51-4FC9-7E063A55CD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50945" y="1828800"/>
                      <a:ext cx="1227662" cy="180304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cxnSp>
                <p:nvCxnSpPr>
                  <p:cNvPr id="16" name="直線コネクタ 15">
                    <a:extLst>
                      <a:ext uri="{FF2B5EF4-FFF2-40B4-BE49-F238E27FC236}">
                        <a16:creationId xmlns:a16="http://schemas.microsoft.com/office/drawing/2014/main" id="{BDE85B49-61A4-C407-B58E-9A80776A10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020464" y="992451"/>
                    <a:ext cx="0" cy="785872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5A425B6F-C76E-8856-D62F-B2C35C38B8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69694" y="1774650"/>
                  <a:ext cx="1227662" cy="1045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382C53D-1C41-7DED-CCBE-F3105B774F3E}"/>
                  </a:ext>
                </a:extLst>
              </p:cNvPr>
              <p:cNvSpPr txBox="1"/>
              <p:nvPr/>
            </p:nvSpPr>
            <p:spPr>
              <a:xfrm>
                <a:off x="7464668" y="1238159"/>
                <a:ext cx="1570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FF0000"/>
                    </a:solidFill>
                  </a:rPr>
                  <a:t>New </a:t>
                </a:r>
                <a:r>
                  <a:rPr kumimoji="1" lang="en-US" altLang="ja-JP" dirty="0" err="1">
                    <a:solidFill>
                      <a:srgbClr val="FF0000"/>
                    </a:solidFill>
                  </a:rPr>
                  <a:t>definitoin</a:t>
                </a:r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6" name="直線矢印コネクタ 25">
                <a:extLst>
                  <a:ext uri="{FF2B5EF4-FFF2-40B4-BE49-F238E27FC236}">
                    <a16:creationId xmlns:a16="http://schemas.microsoft.com/office/drawing/2014/main" id="{F0778FE6-51C8-ABAF-1403-C323FA0344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2023" y="1495158"/>
                <a:ext cx="446088" cy="30309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6A2B460-CF07-1DF7-2CE7-CB4538CB74A8}"/>
                </a:ext>
              </a:extLst>
            </p:cNvPr>
            <p:cNvSpPr txBox="1"/>
            <p:nvPr/>
          </p:nvSpPr>
          <p:spPr>
            <a:xfrm>
              <a:off x="10515879" y="1035243"/>
              <a:ext cx="1597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ja-JP" dirty="0">
                  <a:solidFill>
                    <a:schemeClr val="accent2"/>
                  </a:solidFill>
                </a:rPr>
                <a:t>Original sensor position</a:t>
              </a:r>
              <a:endParaRPr kumimoji="1" lang="ja-JP" altLang="en-US">
                <a:solidFill>
                  <a:schemeClr val="accent2"/>
                </a:solidFill>
              </a:endParaRPr>
            </a:p>
          </p:txBody>
        </p: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6C604FF7-382E-82AA-E57D-EEE8FD4933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22118" y="1336097"/>
              <a:ext cx="339755" cy="15906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86BAEF9-3BA2-FA0F-1ADA-CBACAE1603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3D021A76-DE58-F929-CF2C-C82064447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3C3D345-4B22-D9D3-C355-B1952A6E7AD6}"/>
              </a:ext>
            </a:extLst>
          </p:cNvPr>
          <p:cNvGrpSpPr/>
          <p:nvPr/>
        </p:nvGrpSpPr>
        <p:grpSpPr>
          <a:xfrm>
            <a:off x="5853437" y="2610314"/>
            <a:ext cx="6032910" cy="2278170"/>
            <a:chOff x="291381" y="1606771"/>
            <a:chExt cx="6838993" cy="2582566"/>
          </a:xfrm>
        </p:grpSpPr>
        <p:pic>
          <p:nvPicPr>
            <p:cNvPr id="37" name="図 36" descr="ブラシ が含まれている画像&#10;&#10;自動的に生成された説明">
              <a:extLst>
                <a:ext uri="{FF2B5EF4-FFF2-40B4-BE49-F238E27FC236}">
                  <a16:creationId xmlns:a16="http://schemas.microsoft.com/office/drawing/2014/main" id="{9EA1EEE8-6677-0DB7-6ABB-9CEF3600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381" y="1696923"/>
              <a:ext cx="2800171" cy="2197603"/>
            </a:xfrm>
            <a:prstGeom prst="rect">
              <a:avLst/>
            </a:prstGeom>
          </p:spPr>
        </p:pic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CE279959-F849-6263-A0CE-CB1EA53281BD}"/>
                </a:ext>
              </a:extLst>
            </p:cNvPr>
            <p:cNvGrpSpPr/>
            <p:nvPr/>
          </p:nvGrpSpPr>
          <p:grpSpPr>
            <a:xfrm>
              <a:off x="3815906" y="1606771"/>
              <a:ext cx="3314468" cy="2582566"/>
              <a:chOff x="4086363" y="1696923"/>
              <a:chExt cx="3660278" cy="2852014"/>
            </a:xfrm>
          </p:grpSpPr>
          <p:pic>
            <p:nvPicPr>
              <p:cNvPr id="42" name="図 41" descr="フラグ, 凧, 傘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B16AE79-38BF-37AC-2B31-7B41B9BA8F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6363" y="1696923"/>
                <a:ext cx="3660278" cy="2852014"/>
              </a:xfrm>
              <a:prstGeom prst="rect">
                <a:avLst/>
              </a:prstGeom>
            </p:spPr>
          </p:pic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5A8ABE5E-C9C9-76C6-8B3B-7C75541C9017}"/>
                  </a:ext>
                </a:extLst>
              </p:cNvPr>
              <p:cNvSpPr/>
              <p:nvPr/>
            </p:nvSpPr>
            <p:spPr>
              <a:xfrm rot="19746465">
                <a:off x="5906113" y="3171735"/>
                <a:ext cx="302650" cy="109085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" name="円/楕円 38">
              <a:extLst>
                <a:ext uri="{FF2B5EF4-FFF2-40B4-BE49-F238E27FC236}">
                  <a16:creationId xmlns:a16="http://schemas.microsoft.com/office/drawing/2014/main" id="{FDBE5D70-1F4C-5715-F11D-E07A5DB6939C}"/>
                </a:ext>
              </a:extLst>
            </p:cNvPr>
            <p:cNvSpPr/>
            <p:nvPr/>
          </p:nvSpPr>
          <p:spPr>
            <a:xfrm>
              <a:off x="1648496" y="2175628"/>
              <a:ext cx="490298" cy="49029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35CEABEF-9546-1166-18B0-1EAC4CC76220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1893645" y="1606771"/>
              <a:ext cx="1922261" cy="5688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3EE3DECF-1DA1-EC7E-3345-D95D6542D0B1}"/>
                </a:ext>
              </a:extLst>
            </p:cNvPr>
            <p:cNvCxnSpPr>
              <a:cxnSpLocks/>
              <a:stCxn id="39" idx="4"/>
            </p:cNvCxnSpPr>
            <p:nvPr/>
          </p:nvCxnSpPr>
          <p:spPr>
            <a:xfrm>
              <a:off x="1893645" y="2665926"/>
              <a:ext cx="3966242" cy="15234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E6B9C04D-BEF1-4F2D-1932-8477F1136CE5}"/>
              </a:ext>
            </a:extLst>
          </p:cNvPr>
          <p:cNvCxnSpPr>
            <a:cxnSpLocks/>
          </p:cNvCxnSpPr>
          <p:nvPr/>
        </p:nvCxnSpPr>
        <p:spPr>
          <a:xfrm flipV="1">
            <a:off x="9993695" y="4299056"/>
            <a:ext cx="402779" cy="10219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B99DC38-A3A0-E33A-9B11-213C04D88B16}"/>
              </a:ext>
            </a:extLst>
          </p:cNvPr>
          <p:cNvSpPr txBox="1"/>
          <p:nvPr/>
        </p:nvSpPr>
        <p:spPr>
          <a:xfrm>
            <a:off x="7806622" y="5289653"/>
            <a:ext cx="41416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 err="1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BToF</a:t>
            </a:r>
            <a:r>
              <a:rPr kumimoji="1" lang="en-US" altLang="ja-JP" sz="2000" dirty="0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Support structure 5.8 mm</a:t>
            </a:r>
          </a:p>
        </p:txBody>
      </p:sp>
    </p:spTree>
    <p:extLst>
      <p:ext uri="{BB962C8B-B14F-4D97-AF65-F5344CB8AC3E}">
        <p14:creationId xmlns:p14="http://schemas.microsoft.com/office/powerpoint/2010/main" val="2003671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FC6E1-5BD7-61CB-71D7-EC127270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/>
          <a:p>
            <a:r>
              <a:rPr lang="en-US" altLang="ja-JP" dirty="0"/>
              <a:t>Tracking detail ①</a:t>
            </a:r>
            <a:r>
              <a:rPr lang="ja-JP" altLang="en-US"/>
              <a:t> </a:t>
            </a:r>
            <a:r>
              <a:rPr lang="en-US" altLang="ja-JP" dirty="0"/>
              <a:t>Full reconstruction</a:t>
            </a:r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67D2820-8D18-D677-A664-5A4AF01AC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" altLang="ja-JP"/>
              <a:t>ToF Simulation</a:t>
            </a:r>
            <a:endParaRPr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コンテンツ プレースホルダー 54">
                <a:extLst>
                  <a:ext uri="{FF2B5EF4-FFF2-40B4-BE49-F238E27FC236}">
                    <a16:creationId xmlns:a16="http://schemas.microsoft.com/office/drawing/2014/main" id="{8F5194E7-B41C-58B2-CD7E-5F4746A6EFE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00050" y="855662"/>
                <a:ext cx="7608325" cy="5438775"/>
              </a:xfrm>
            </p:spPr>
            <p:txBody>
              <a:bodyPr/>
              <a:lstStyle/>
              <a:p>
                <a:pPr marL="457200" indent="-457200">
                  <a:buFont typeface="+mj-ea"/>
                  <a:buAutoNum type="circleNumDbPlain"/>
                </a:pPr>
                <a:r>
                  <a:rPr lang="en" altLang="ja-JP" dirty="0"/>
                  <a:t>Kalman filter + all Tracking det.</a:t>
                </a:r>
              </a:p>
              <a:p>
                <a:pPr marL="457200" indent="-457200">
                  <a:buFont typeface="+mj-ea"/>
                  <a:buAutoNum type="circleNumDbPlain"/>
                </a:pPr>
                <a:endParaRPr lang="en" altLang="ja-JP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en" altLang="ja-JP" dirty="0"/>
                  <a:t>Propagate full track to ”</a:t>
                </a:r>
                <a:r>
                  <a:rPr lang="en" altLang="ja-JP" dirty="0" err="1"/>
                  <a:t>hpDIRC</a:t>
                </a:r>
                <a:r>
                  <a:rPr lang="en" altLang="ja-JP" dirty="0"/>
                  <a:t> surface”</a:t>
                </a:r>
                <a:br>
                  <a:rPr lang="en" altLang="ja-JP" dirty="0"/>
                </a:br>
                <a:r>
                  <a:rPr lang="en" altLang="ja-JP" sz="1200" dirty="0"/>
                  <a:t>(</a:t>
                </a:r>
                <a:r>
                  <a:rPr lang="en-US" altLang="ja-JP" sz="1200" dirty="0">
                    <a:hlinkClick r:id="rId3"/>
                  </a:rPr>
                  <a:t>https://github.com/eic/EICrecon/src/algorithms/tracking/TrackPropagation.cc</a:t>
                </a:r>
                <a:r>
                  <a:rPr lang="en" altLang="ja-JP" sz="1200" dirty="0"/>
                  <a:t>)</a:t>
                </a:r>
                <a:endParaRPr lang="en-US" altLang="ja-JP" sz="1200" dirty="0"/>
              </a:p>
              <a:p>
                <a:pPr marL="457200" indent="-457200">
                  <a:buFont typeface="+mj-ea"/>
                  <a:buAutoNum type="circleNumDbPlain"/>
                </a:pPr>
                <a:endParaRPr kumimoji="1" lang="en-US" altLang="ja-JP" sz="2000" u="sng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en-US" altLang="ja-JP" dirty="0"/>
                  <a:t>Obtain</a:t>
                </a:r>
                <a:r>
                  <a:rPr kumimoji="1" lang="en-US" altLang="ja-JP" sz="2000" dirty="0"/>
                  <a:t> angles from the </a:t>
                </a:r>
                <a:r>
                  <a:rPr kumimoji="1" lang="en-US" altLang="ja-JP" sz="2000" b="1" dirty="0">
                    <a:solidFill>
                      <a:srgbClr val="FF0000"/>
                    </a:solidFill>
                  </a:rPr>
                  <a:t>momentum</a:t>
                </a:r>
                <a:r>
                  <a:rPr kumimoji="1" lang="en-US" altLang="ja-JP" sz="2000" dirty="0"/>
                  <a:t> of the particles on the </a:t>
                </a:r>
                <a:r>
                  <a:rPr kumimoji="1" lang="en" altLang="ja-JP" sz="2000" dirty="0" err="1"/>
                  <a:t>hpDIRC</a:t>
                </a:r>
                <a:r>
                  <a:rPr kumimoji="1" lang="en" altLang="ja-JP" sz="2000" dirty="0"/>
                  <a:t> surface</a:t>
                </a:r>
                <a:endParaRPr lang="en" altLang="ja-JP" dirty="0"/>
              </a:p>
              <a:p>
                <a:pPr marL="4800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、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𝑡𝑟𝑎𝑐𝑘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" altLang="ja-JP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2(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1600" dirty="0"/>
              </a:p>
              <a:p>
                <a:pPr marL="457200" indent="-457200">
                  <a:buFont typeface="+mj-ea"/>
                  <a:buAutoNum type="circleNumDbPlain"/>
                </a:pPr>
                <a:endParaRPr kumimoji="1" lang="en" altLang="ja-JP" sz="2000" dirty="0"/>
              </a:p>
              <a:p>
                <a:pPr marL="457200" indent="-457200">
                  <a:buFont typeface="+mj-ea"/>
                  <a:buAutoNum type="circleNumDbPlain"/>
                </a:pPr>
                <a:endParaRPr lang="ja-JP" altLang="en-US"/>
              </a:p>
            </p:txBody>
          </p:sp>
        </mc:Choice>
        <mc:Fallback>
          <p:sp>
            <p:nvSpPr>
              <p:cNvPr id="55" name="コンテンツ プレースホルダー 54">
                <a:extLst>
                  <a:ext uri="{FF2B5EF4-FFF2-40B4-BE49-F238E27FC236}">
                    <a16:creationId xmlns:a16="http://schemas.microsoft.com/office/drawing/2014/main" id="{8F5194E7-B41C-58B2-CD7E-5F4746A6E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00050" y="855662"/>
                <a:ext cx="7608325" cy="5438775"/>
              </a:xfrm>
              <a:blipFill>
                <a:blip r:embed="rId4"/>
                <a:stretch>
                  <a:fillRect l="-833" t="-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E94545-CB09-D60F-04D1-893783BCE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4A8597-156C-5A3E-CBEF-A3362A760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814F3063-8E21-E942-8B1E-F6DDCFA46625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DD9957F1-C2BF-C9E0-1F0D-934981F74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375" y="869646"/>
            <a:ext cx="3428336" cy="33313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F81EDC2-C77F-F698-F14D-2D5889A84ED9}"/>
                  </a:ext>
                </a:extLst>
              </p:cNvPr>
              <p:cNvSpPr txBox="1"/>
              <p:nvPr/>
            </p:nvSpPr>
            <p:spPr>
              <a:xfrm>
                <a:off x="8008375" y="4269891"/>
                <a:ext cx="342833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" altLang="ja-JP" dirty="0"/>
                  <a:t> Tracker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chemeClr val="accent6"/>
                    </a:solidFill>
                  </a:rPr>
                  <a:t>Silicon Vertex Tracker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kumimoji="1" lang="en-US" altLang="ja-JP" b="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ja-JP" dirty="0">
                    <a:solidFill>
                      <a:schemeClr val="accent2"/>
                    </a:solidFill>
                  </a:rPr>
                  <a:t>Silicon Barrel Tracker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ja-JP" dirty="0">
                  <a:solidFill>
                    <a:schemeClr val="accent2"/>
                  </a:solidFill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chemeClr val="accent5"/>
                    </a:solidFill>
                  </a:rPr>
                  <a:t>Inner MPGD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ja-JP" dirty="0">
                    <a:solidFill>
                      <a:srgbClr val="FF0000"/>
                    </a:solidFill>
                  </a:rPr>
                  <a:t>Barrel TOF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chemeClr val="tx2"/>
                    </a:solidFill>
                  </a:rPr>
                  <a:t>Outer MPGD</a:t>
                </a:r>
              </a:p>
            </p:txBody>
          </p:sp>
        </mc:Choice>
        <mc:Fallback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F81EDC2-C77F-F698-F14D-2D5889A84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375" y="4269891"/>
                <a:ext cx="3428336" cy="1754326"/>
              </a:xfrm>
              <a:prstGeom prst="rect">
                <a:avLst/>
              </a:prstGeom>
              <a:blipFill>
                <a:blip r:embed="rId6"/>
                <a:stretch>
                  <a:fillRect l="-1107" t="-1439" b="-4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BCB354D3-90ED-2B3A-DCF1-E7818FFB8B97}"/>
                  </a:ext>
                </a:extLst>
              </p:cNvPr>
              <p:cNvSpPr txBox="1"/>
              <p:nvPr/>
            </p:nvSpPr>
            <p:spPr>
              <a:xfrm>
                <a:off x="10408487" y="1168910"/>
                <a:ext cx="1382024" cy="604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rgbClr val="FF0000"/>
                    </a:solidFill>
                  </a:rPr>
                  <a:t>On </a:t>
                </a:r>
                <a:r>
                  <a:rPr kumimoji="1" lang="en-US" altLang="ja-JP" sz="1600" dirty="0" err="1">
                    <a:solidFill>
                      <a:srgbClr val="FF0000"/>
                    </a:solidFill>
                  </a:rPr>
                  <a:t>hpDIRC</a:t>
                </a:r>
                <a:br>
                  <a:rPr kumimoji="1" lang="en-US" altLang="ja-JP" sz="1600" dirty="0">
                    <a:solidFill>
                      <a:srgbClr val="FF0000"/>
                    </a:solidFill>
                  </a:rPr>
                </a:br>
                <a:r>
                  <a:rPr kumimoji="1" lang="en-US" altLang="ja-JP" sz="16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ja-JP" sz="16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ja-JP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ja-JP" sz="1600" dirty="0">
                    <a:solidFill>
                      <a:srgbClr val="FF0000"/>
                    </a:solidFill>
                  </a:rPr>
                  <a:t>)</a:t>
                </a:r>
                <a:endParaRPr kumimoji="1" lang="ja-JP" altLang="en-US" sz="16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BCB354D3-90ED-2B3A-DCF1-E7818FFB8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487" y="1168910"/>
                <a:ext cx="1382024" cy="604204"/>
              </a:xfrm>
              <a:prstGeom prst="rect">
                <a:avLst/>
              </a:prstGeom>
              <a:blipFill>
                <a:blip r:embed="rId7"/>
                <a:stretch>
                  <a:fillRect l="-2727" t="-416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82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FC6E1-5BD7-61CB-71D7-EC127270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Tracking detail: ②</a:t>
            </a:r>
            <a:r>
              <a:rPr kumimoji="1" lang="ja-JP" altLang="en-US"/>
              <a:t> </a:t>
            </a:r>
            <a:r>
              <a:rPr kumimoji="1" lang="en-US" altLang="ja-JP" dirty="0"/>
              <a:t>Fast reconstruction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67D2820-8D18-D677-A664-5A4AF01AC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コンテンツ プレースホルダー 55">
                <a:extLst>
                  <a:ext uri="{FF2B5EF4-FFF2-40B4-BE49-F238E27FC236}">
                    <a16:creationId xmlns:a16="http://schemas.microsoft.com/office/drawing/2014/main" id="{4FA366CA-DC38-8807-C155-69E219E5C52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00111" y="869646"/>
                <a:ext cx="7668931" cy="5439674"/>
              </a:xfrm>
              <a:prstGeom prst="rect">
                <a:avLst/>
              </a:prstGeom>
            </p:spPr>
            <p:txBody>
              <a:bodyPr/>
              <a:lstStyle/>
              <a:p>
                <a:pPr marL="457200" indent="-457200">
                  <a:buFont typeface="+mj-ea"/>
                  <a:buAutoNum type="circleNumDbPlain"/>
                </a:pPr>
                <a:r>
                  <a:rPr lang="en" altLang="ja-JP" dirty="0"/>
                  <a:t>Kalman filter + Tracking det. </a:t>
                </a:r>
                <a:r>
                  <a:rPr lang="en" altLang="ja-JP" dirty="0">
                    <a:solidFill>
                      <a:srgbClr val="FF0000"/>
                    </a:solidFill>
                  </a:rPr>
                  <a:t>except Silicon layers</a:t>
                </a:r>
              </a:p>
              <a:p>
                <a:pPr marL="457200" indent="-457200">
                  <a:buFont typeface="+mj-ea"/>
                  <a:buAutoNum type="circleNumDbPlain"/>
                </a:pPr>
                <a:endParaRPr lang="en" altLang="ja-JP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en" altLang="ja-JP" dirty="0"/>
                  <a:t>Propagate full track to ”</a:t>
                </a:r>
                <a:r>
                  <a:rPr lang="en" altLang="ja-JP" dirty="0" err="1"/>
                  <a:t>hpDIRC</a:t>
                </a:r>
                <a:r>
                  <a:rPr lang="en" altLang="ja-JP" dirty="0"/>
                  <a:t> surface”</a:t>
                </a:r>
                <a:br>
                  <a:rPr lang="en" altLang="ja-JP" dirty="0"/>
                </a:br>
                <a:r>
                  <a:rPr lang="en" altLang="ja-JP" sz="1200" dirty="0"/>
                  <a:t>(</a:t>
                </a:r>
                <a:r>
                  <a:rPr lang="en-US" altLang="ja-JP" sz="1200" dirty="0">
                    <a:hlinkClick r:id="rId3"/>
                  </a:rPr>
                  <a:t>https://github.com/eic/EICrecon/src/algorithms/tracking/TrackPropagation.cc</a:t>
                </a:r>
                <a:r>
                  <a:rPr lang="en" altLang="ja-JP" sz="1200" dirty="0"/>
                  <a:t>)</a:t>
                </a:r>
                <a:endParaRPr lang="en-US" altLang="ja-JP" sz="1200" dirty="0"/>
              </a:p>
              <a:p>
                <a:pPr marL="457200" indent="-457200">
                  <a:buFont typeface="+mj-ea"/>
                  <a:buAutoNum type="circleNumDbPlain"/>
                </a:pPr>
                <a:endParaRPr kumimoji="1" lang="en-US" altLang="ja-JP" sz="2000" u="sng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en-US" altLang="ja-JP" dirty="0"/>
                  <a:t>Obtain</a:t>
                </a:r>
                <a:r>
                  <a:rPr kumimoji="1" lang="en-US" altLang="ja-JP" sz="2000" dirty="0"/>
                  <a:t> angles from the </a:t>
                </a:r>
                <a:r>
                  <a:rPr kumimoji="1" lang="en-US" altLang="ja-JP" sz="2000" b="1" dirty="0">
                    <a:solidFill>
                      <a:srgbClr val="FF0000"/>
                    </a:solidFill>
                  </a:rPr>
                  <a:t>position</a:t>
                </a:r>
                <a:r>
                  <a:rPr kumimoji="1" lang="en-US" altLang="ja-JP" sz="2000" dirty="0"/>
                  <a:t> of the particles on the </a:t>
                </a:r>
                <a:r>
                  <a:rPr kumimoji="1" lang="en" altLang="ja-JP" sz="2000" dirty="0" err="1"/>
                  <a:t>hpDIRC</a:t>
                </a:r>
                <a:r>
                  <a:rPr kumimoji="1" lang="en" altLang="ja-JP" sz="2000" dirty="0"/>
                  <a:t> surface</a:t>
                </a:r>
                <a:endParaRPr lang="en" altLang="ja-JP" dirty="0"/>
              </a:p>
              <a:p>
                <a:pPr marL="4800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、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𝑡𝑟𝑎𝑐𝑘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" altLang="ja-JP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1600" dirty="0"/>
              </a:p>
              <a:p>
                <a:pPr lvl="1"/>
                <a:r>
                  <a:rPr lang="en" altLang="ja-JP" sz="2000" b="0" i="0" u="none" strike="noStrike" dirty="0">
                    <a:solidFill>
                      <a:srgbClr val="000000"/>
                    </a:solidFill>
                    <a:effectLst/>
                  </a:rPr>
                  <a:t>As Fast track do not have good momentum resolution</a:t>
                </a:r>
                <a:endParaRPr lang="ja-JP" altLang="en-US"/>
              </a:p>
            </p:txBody>
          </p:sp>
        </mc:Choice>
        <mc:Fallback>
          <p:sp>
            <p:nvSpPr>
              <p:cNvPr id="56" name="コンテンツ プレースホルダー 55">
                <a:extLst>
                  <a:ext uri="{FF2B5EF4-FFF2-40B4-BE49-F238E27FC236}">
                    <a16:creationId xmlns:a16="http://schemas.microsoft.com/office/drawing/2014/main" id="{4FA366CA-DC38-8807-C155-69E219E5C5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00111" y="869646"/>
                <a:ext cx="7668931" cy="5439674"/>
              </a:xfrm>
              <a:prstGeom prst="rect">
                <a:avLst/>
              </a:prstGeom>
              <a:blipFill>
                <a:blip r:embed="rId4"/>
                <a:stretch>
                  <a:fillRect l="-826" t="-699" r="-4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E94545-CB09-D60F-04D1-893783BCEB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4A8597-156C-5A3E-CBEF-A3362A760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ellipse">
            <a:avLst/>
          </a:prstGeom>
        </p:spPr>
        <p:txBody>
          <a:bodyPr/>
          <a:lstStyle/>
          <a:p>
            <a:fld id="{814F3063-8E21-E942-8B1E-F6DDCFA46625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D847614E-458F-7F73-7896-3225E85AD94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069042" y="869646"/>
            <a:ext cx="3456000" cy="334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3B1B75C-C9E2-CA7F-A1B5-A455421106BF}"/>
                  </a:ext>
                </a:extLst>
              </p:cNvPr>
              <p:cNvSpPr txBox="1"/>
              <p:nvPr/>
            </p:nvSpPr>
            <p:spPr>
              <a:xfrm>
                <a:off x="10643089" y="939377"/>
                <a:ext cx="1305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rgbClr val="FF0000"/>
                    </a:solidFill>
                  </a:rPr>
                  <a:t>On </a:t>
                </a:r>
                <a:r>
                  <a:rPr kumimoji="1" lang="en-US" altLang="ja-JP" sz="1600" dirty="0" err="1">
                    <a:solidFill>
                      <a:srgbClr val="FF0000"/>
                    </a:solidFill>
                  </a:rPr>
                  <a:t>hpDIRC</a:t>
                </a:r>
                <a:br>
                  <a:rPr kumimoji="1" lang="en-US" altLang="ja-JP" sz="1600" dirty="0">
                    <a:solidFill>
                      <a:srgbClr val="FF0000"/>
                    </a:solidFill>
                  </a:rPr>
                </a:br>
                <a:r>
                  <a:rPr kumimoji="1" lang="en-US" altLang="ja-JP" sz="1600" dirty="0">
                    <a:solidFill>
                      <a:srgbClr val="FF0000"/>
                    </a:solidFill>
                  </a:rPr>
                  <a:t>   (</a:t>
                </a:r>
                <a14:m>
                  <m:oMath xmlns:m="http://schemas.openxmlformats.org/officeDocument/2006/math">
                    <m:r>
                      <a:rPr lang="en-US" altLang="ja-JP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ja-JP" sz="1600" dirty="0">
                    <a:solidFill>
                      <a:srgbClr val="FF0000"/>
                    </a:solidFill>
                  </a:rPr>
                  <a:t>)</a:t>
                </a:r>
                <a:endParaRPr kumimoji="1" lang="ja-JP" altLang="en-US" sz="16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3B1B75C-C9E2-CA7F-A1B5-A45542110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089" y="939377"/>
                <a:ext cx="1305165" cy="584775"/>
              </a:xfrm>
              <a:prstGeom prst="rect">
                <a:avLst/>
              </a:prstGeom>
              <a:blipFill>
                <a:blip r:embed="rId6"/>
                <a:stretch>
                  <a:fillRect l="-2913" t="-2083" r="-1942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190C37F-467D-5155-4B81-D2EA3DD1A3E2}"/>
                  </a:ext>
                </a:extLst>
              </p:cNvPr>
              <p:cNvSpPr txBox="1"/>
              <p:nvPr/>
            </p:nvSpPr>
            <p:spPr>
              <a:xfrm>
                <a:off x="8008375" y="4269891"/>
                <a:ext cx="342833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" altLang="ja-JP" dirty="0"/>
                  <a:t> Tracker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strike="sngStrike" dirty="0">
                    <a:solidFill>
                      <a:schemeClr val="accent6"/>
                    </a:solidFill>
                  </a:rPr>
                  <a:t>Silicon Vertex Tracker </a:t>
                </a:r>
                <a14:m>
                  <m:oMath xmlns:m="http://schemas.openxmlformats.org/officeDocument/2006/math">
                    <m:r>
                      <a:rPr kumimoji="1" lang="en-US" altLang="ja-JP" i="1" strike="sngStrike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b="0" i="1" strike="sngStrike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kumimoji="1" lang="en-US" altLang="ja-JP" b="0" strike="sngStrike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ja-JP" strike="sngStrike" dirty="0">
                    <a:solidFill>
                      <a:schemeClr val="accent2"/>
                    </a:solidFill>
                  </a:rPr>
                  <a:t>Silicon Barrel Tracker </a:t>
                </a:r>
                <a14:m>
                  <m:oMath xmlns:m="http://schemas.openxmlformats.org/officeDocument/2006/math">
                    <m:r>
                      <a:rPr kumimoji="1" lang="en-US" altLang="ja-JP" i="1" strike="sngStrik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b="0" i="1" strike="sngStrik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ja-JP" strike="sngStrike" dirty="0">
                  <a:solidFill>
                    <a:schemeClr val="accent2"/>
                  </a:solidFill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chemeClr val="accent5"/>
                    </a:solidFill>
                  </a:rPr>
                  <a:t>Inner MPGD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ja-JP" dirty="0">
                    <a:solidFill>
                      <a:srgbClr val="FF0000"/>
                    </a:solidFill>
                  </a:rPr>
                  <a:t>Barrel TOF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chemeClr val="tx2"/>
                    </a:solidFill>
                  </a:rPr>
                  <a:t>Outer MPGD</a:t>
                </a: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190C37F-467D-5155-4B81-D2EA3DD1A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375" y="4269891"/>
                <a:ext cx="3428336" cy="1754326"/>
              </a:xfrm>
              <a:prstGeom prst="rect">
                <a:avLst/>
              </a:prstGeom>
              <a:blipFill>
                <a:blip r:embed="rId7"/>
                <a:stretch>
                  <a:fillRect l="-1107" t="-1439" b="-4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925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4978D-557C-1B2D-6309-2A2C90346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CEBAABDA-4CD2-D64A-1FB8-AF3900EC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>
            <a:normAutofit/>
          </a:bodyPr>
          <a:lstStyle/>
          <a:p>
            <a:r>
              <a:rPr lang="en-US" altLang="ja-JP" dirty="0"/>
              <a:t>Results: Angular resolution w/ full track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B9A9A1-CD60-CC91-7AA8-DF7124324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" altLang="ja-JP"/>
              <a:t>ToF Simulation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317AE2-311D-A8EA-539B-A0063B264B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869646"/>
            <a:ext cx="11390400" cy="5439674"/>
          </a:xfrm>
        </p:spPr>
        <p:txBody>
          <a:bodyPr/>
          <a:lstStyle/>
          <a:p>
            <a:r>
              <a:rPr lang="en-US" altLang="ja-JP" dirty="0"/>
              <a:t>Angular resolution for various BTOF material</a:t>
            </a:r>
          </a:p>
          <a:p>
            <a:pPr lvl="1"/>
            <a:r>
              <a:rPr lang="en-US" altLang="ja-JP" dirty="0"/>
              <a:t>The </a:t>
            </a:r>
            <a:r>
              <a:rPr lang="en-US" altLang="ja-JP" dirty="0" err="1"/>
              <a:t>BToF</a:t>
            </a:r>
            <a:r>
              <a:rPr lang="en-US" altLang="ja-JP" dirty="0"/>
              <a:t> material budget seems to not have a drastic effect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A24E91-ACB6-00B7-E242-21D340AF8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515CE4-23B5-C206-5894-6817385B4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B9483A0D-5A50-FB44-9B19-05A6425433B9}" type="slidenum">
              <a:rPr lang="ja-JP" altLang="en-US" smtClean="0"/>
              <a:pPr/>
              <a:t>17</a:t>
            </a:fld>
            <a:endParaRPr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12D6071-3DF9-63D3-A2E0-6D945F2DFF03}"/>
              </a:ext>
            </a:extLst>
          </p:cNvPr>
          <p:cNvGrpSpPr/>
          <p:nvPr/>
        </p:nvGrpSpPr>
        <p:grpSpPr>
          <a:xfrm>
            <a:off x="688682" y="1936845"/>
            <a:ext cx="5004211" cy="4602067"/>
            <a:chOff x="3033166" y="2647552"/>
            <a:chExt cx="4199961" cy="3862446"/>
          </a:xfrm>
        </p:grpSpPr>
        <p:pic>
          <p:nvPicPr>
            <p:cNvPr id="11" name="図 10" descr="グラフ, 散布図&#10;&#10;自動的に生成された説明">
              <a:extLst>
                <a:ext uri="{FF2B5EF4-FFF2-40B4-BE49-F238E27FC236}">
                  <a16:creationId xmlns:a16="http://schemas.microsoft.com/office/drawing/2014/main" id="{8A072ADE-A923-3207-924F-1243F9A9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3166" y="2892289"/>
              <a:ext cx="4199961" cy="343276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E40D2109-BCB3-825E-C885-B13184442F19}"/>
                    </a:ext>
                  </a:extLst>
                </p:cNvPr>
                <p:cNvSpPr txBox="1"/>
                <p:nvPr/>
              </p:nvSpPr>
              <p:spPr>
                <a:xfrm>
                  <a:off x="3738161" y="2647552"/>
                  <a:ext cx="3456918" cy="2841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b="1" dirty="0"/>
                    <a:t>[</a:t>
                  </a:r>
                  <a14:m>
                    <m:oMath xmlns:m="http://schemas.openxmlformats.org/officeDocument/2006/math">
                      <m:r>
                        <a:rPr lang="en-US" altLang="ja-JP" sz="16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altLang="ja-JP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r>
                        <a:rPr lang="ja-JP" altLang="en-US" sz="16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600" b="1" dirty="0"/>
                    <a:t>vs Momentum]  </a:t>
                  </a:r>
                  <a:r>
                    <a:rPr kumimoji="1" lang="en-US" altLang="ja-JP" sz="1600" dirty="0"/>
                    <a:t>(</a:t>
                  </a:r>
                  <a:r>
                    <a:rPr lang="en-US" altLang="ja-JP" sz="1600" dirty="0"/>
                    <a:t>92 &lt; </a:t>
                  </a:r>
                  <a:r>
                    <a:rPr lang="en-US" altLang="ja-JP" sz="1600" dirty="0" err="1"/>
                    <a:t>θ</a:t>
                  </a:r>
                  <a:r>
                    <a:rPr lang="en-US" altLang="ja-JP" sz="1600" dirty="0"/>
                    <a:t> &lt; 94 </a:t>
                  </a:r>
                  <a:r>
                    <a:rPr kumimoji="1" lang="en-US" altLang="ja-JP" sz="1600" dirty="0"/>
                    <a:t>)</a:t>
                  </a:r>
                </a:p>
              </p:txBody>
            </p:sp>
          </mc:Choice>
          <mc:Fallback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E40D2109-BCB3-825E-C885-B13184442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161" y="2647552"/>
                  <a:ext cx="3456918" cy="284143"/>
                </a:xfrm>
                <a:prstGeom prst="rect">
                  <a:avLst/>
                </a:prstGeom>
                <a:blipFill>
                  <a:blip r:embed="rId4"/>
                  <a:stretch>
                    <a:fillRect l="-923" t="-3571" b="-214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CD276D7-B041-E8C4-CA39-37179FE94F35}"/>
                </a:ext>
              </a:extLst>
            </p:cNvPr>
            <p:cNvSpPr txBox="1"/>
            <p:nvPr/>
          </p:nvSpPr>
          <p:spPr>
            <a:xfrm>
              <a:off x="5859066" y="6251685"/>
              <a:ext cx="1268906" cy="25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Momentum [GeV]</a:t>
              </a:r>
              <a:endParaRPr kumimoji="1" lang="ja-JP" altLang="en-US" sz="140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C8115D2-85B6-492C-CDDF-38245E5FE241}"/>
                </a:ext>
              </a:extLst>
            </p:cNvPr>
            <p:cNvSpPr txBox="1"/>
            <p:nvPr/>
          </p:nvSpPr>
          <p:spPr>
            <a:xfrm>
              <a:off x="4453417" y="3032697"/>
              <a:ext cx="2642559" cy="1343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FF0000"/>
                  </a:solidFill>
                </a:rPr>
                <a:t>Aluminum [X/X</a:t>
              </a:r>
              <a:r>
                <a:rPr kumimoji="1" lang="en-US" altLang="ja-JP" sz="1400" baseline="-25000" dirty="0">
                  <a:solidFill>
                    <a:srgbClr val="FF0000"/>
                  </a:solidFill>
                </a:rPr>
                <a:t>0</a:t>
              </a:r>
              <a:r>
                <a:rPr kumimoji="1" lang="en-US" altLang="ja-JP" sz="1400" dirty="0">
                  <a:solidFill>
                    <a:srgbClr val="FF0000"/>
                  </a:solidFill>
                </a:rPr>
                <a:t> ~ 7.1%]</a:t>
              </a:r>
            </a:p>
            <a:p>
              <a:r>
                <a:rPr lang="en-US" altLang="ja-JP" sz="1400" dirty="0" err="1">
                  <a:solidFill>
                    <a:srgbClr val="00B0F0"/>
                  </a:solidFill>
                </a:rPr>
                <a:t>pyrexGlass</a:t>
              </a:r>
              <a:r>
                <a:rPr lang="en-US" altLang="ja-JP" sz="1400" dirty="0">
                  <a:solidFill>
                    <a:srgbClr val="00B0F0"/>
                  </a:solidFill>
                </a:rPr>
                <a:t> </a:t>
              </a:r>
              <a:r>
                <a:rPr kumimoji="1" lang="en-US" altLang="ja-JP" sz="1400" dirty="0">
                  <a:solidFill>
                    <a:srgbClr val="00B0F0"/>
                  </a:solidFill>
                </a:rPr>
                <a:t>[X/X</a:t>
              </a:r>
              <a:r>
                <a:rPr kumimoji="1" lang="en-US" altLang="ja-JP" sz="1400" baseline="-25000" dirty="0">
                  <a:solidFill>
                    <a:srgbClr val="00B0F0"/>
                  </a:solidFill>
                </a:rPr>
                <a:t>0</a:t>
              </a:r>
              <a:r>
                <a:rPr kumimoji="1" lang="en-US" altLang="ja-JP" sz="1400" dirty="0">
                  <a:solidFill>
                    <a:srgbClr val="00B0F0"/>
                  </a:solidFill>
                </a:rPr>
                <a:t> ~ 5.2%]</a:t>
              </a:r>
            </a:p>
            <a:p>
              <a:r>
                <a:rPr lang="en-US" altLang="ja-JP" sz="1400" dirty="0" err="1">
                  <a:solidFill>
                    <a:schemeClr val="accent6">
                      <a:lumMod val="75000"/>
                    </a:schemeClr>
                  </a:solidFill>
                </a:rPr>
                <a:t>BoronOxide</a:t>
              </a:r>
              <a:r>
                <a:rPr kumimoji="1" lang="en-US" altLang="ja-JP" sz="1400" dirty="0">
                  <a:solidFill>
                    <a:schemeClr val="accent6">
                      <a:lumMod val="75000"/>
                    </a:schemeClr>
                  </a:solidFill>
                </a:rPr>
                <a:t>[X/X</a:t>
              </a:r>
              <a:r>
                <a:rPr kumimoji="1" lang="en-US" altLang="ja-JP" sz="1400" baseline="-25000" dirty="0">
                  <a:solidFill>
                    <a:schemeClr val="accent6">
                      <a:lumMod val="75000"/>
                    </a:schemeClr>
                  </a:solidFill>
                </a:rPr>
                <a:t>0</a:t>
              </a:r>
              <a:r>
                <a:rPr kumimoji="1" lang="en-US" altLang="ja-JP" sz="1400" dirty="0">
                  <a:solidFill>
                    <a:schemeClr val="accent6">
                      <a:lumMod val="75000"/>
                    </a:schemeClr>
                  </a:solidFill>
                </a:rPr>
                <a:t> ~ 4.2%]</a:t>
              </a:r>
            </a:p>
            <a:p>
              <a:r>
                <a:rPr lang="en-US" altLang="ja-JP" sz="1400" dirty="0" err="1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CarbonFiber</a:t>
              </a:r>
              <a:r>
                <a:rPr kumimoji="1" lang="en-US" altLang="ja-JP" sz="14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[X/X</a:t>
              </a:r>
              <a:r>
                <a:rPr kumimoji="1" lang="en-US" altLang="ja-JP" sz="1400" baseline="-250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0</a:t>
              </a:r>
              <a:r>
                <a:rPr kumimoji="1" lang="en-US" altLang="ja-JP" sz="14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~ 2.8%]</a:t>
              </a:r>
            </a:p>
            <a:p>
              <a:r>
                <a:rPr kumimoji="1" lang="en-US" altLang="ja-JP" sz="1400" dirty="0" err="1"/>
                <a:t>CarbonFiber</a:t>
              </a:r>
              <a:r>
                <a:rPr kumimoji="1" lang="en-US" altLang="ja-JP" sz="1400" dirty="0"/>
                <a:t>(50)[X/X</a:t>
              </a:r>
              <a:r>
                <a:rPr kumimoji="1" lang="en-US" altLang="ja-JP" sz="1400" baseline="-25000" dirty="0"/>
                <a:t>0</a:t>
              </a:r>
              <a:r>
                <a:rPr kumimoji="1" lang="en-US" altLang="ja-JP" sz="1400" dirty="0"/>
                <a:t> ~ 1.7%]</a:t>
              </a:r>
            </a:p>
            <a:p>
              <a:r>
                <a:rPr lang="en-US" altLang="ja-JP" sz="1400" dirty="0" err="1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CarbonFoam</a:t>
              </a:r>
              <a:r>
                <a:rPr kumimoji="1" lang="en-US" altLang="ja-JP" sz="14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[X/X</a:t>
              </a:r>
              <a:r>
                <a:rPr kumimoji="1" lang="en-US" altLang="ja-JP" sz="1400" baseline="-250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kumimoji="1" lang="en-US" altLang="ja-JP" sz="14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~ 0.7%]</a:t>
              </a:r>
            </a:p>
            <a:p>
              <a:r>
                <a:rPr lang="en-US" altLang="ja-JP" sz="1400" dirty="0" err="1">
                  <a:solidFill>
                    <a:srgbClr val="F45FCE"/>
                  </a:solidFill>
                </a:rPr>
                <a:t>noBTOF</a:t>
              </a:r>
              <a:r>
                <a:rPr lang="en-US" altLang="ja-JP" sz="1400" dirty="0">
                  <a:solidFill>
                    <a:srgbClr val="F45FCE"/>
                  </a:solidFill>
                </a:rPr>
                <a:t> material </a:t>
              </a:r>
              <a:r>
                <a:rPr kumimoji="1" lang="en-US" altLang="ja-JP" sz="1400" dirty="0">
                  <a:solidFill>
                    <a:srgbClr val="F45FCE"/>
                  </a:solidFill>
                </a:rPr>
                <a:t>[X/X</a:t>
              </a:r>
              <a:r>
                <a:rPr kumimoji="1" lang="en-US" altLang="ja-JP" sz="1400" baseline="-25000" dirty="0">
                  <a:solidFill>
                    <a:srgbClr val="F45FCE"/>
                  </a:solidFill>
                </a:rPr>
                <a:t>0</a:t>
              </a:r>
              <a:r>
                <a:rPr kumimoji="1" lang="en-US" altLang="ja-JP" sz="1400" dirty="0">
                  <a:solidFill>
                    <a:srgbClr val="F45FCE"/>
                  </a:solidFill>
                </a:rPr>
                <a:t> ~ 0%]</a:t>
              </a:r>
              <a:endParaRPr kumimoji="1" lang="ja-JP" altLang="en-US" sz="1400">
                <a:solidFill>
                  <a:srgbClr val="F45FCE"/>
                </a:solidFill>
              </a:endParaRPr>
            </a:p>
          </p:txBody>
        </p:sp>
      </p:grpSp>
      <p:pic>
        <p:nvPicPr>
          <p:cNvPr id="7" name="図 6" descr="グラフ, 散布図&#10;&#10;自動的に生成された説明">
            <a:extLst>
              <a:ext uri="{FF2B5EF4-FFF2-40B4-BE49-F238E27FC236}">
                <a16:creationId xmlns:a16="http://schemas.microsoft.com/office/drawing/2014/main" id="{E503E4F5-CBE7-030B-DCE7-C1A606285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727" y="2228447"/>
            <a:ext cx="5053806" cy="4243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C3740D9-8842-8DE7-E9AD-C8C5C9DB4DC9}"/>
                  </a:ext>
                </a:extLst>
              </p:cNvPr>
              <p:cNvSpPr txBox="1"/>
              <p:nvPr/>
            </p:nvSpPr>
            <p:spPr>
              <a:xfrm>
                <a:off x="7197719" y="1971456"/>
                <a:ext cx="3689356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b="1" dirty="0"/>
                  <a:t>[</a:t>
                </a:r>
                <a14:m>
                  <m:oMath xmlns:m="http://schemas.openxmlformats.org/officeDocument/2006/math">
                    <m:r>
                      <a:rPr lang="en-US" altLang="ja-JP" sz="16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altLang="ja-JP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600" b="1" dirty="0"/>
                  <a:t>vs Material]  </a:t>
                </a:r>
                <a:r>
                  <a:rPr kumimoji="1" lang="en-US" altLang="ja-JP" sz="1600" dirty="0"/>
                  <a:t>(</a:t>
                </a:r>
                <a:r>
                  <a:rPr lang="en-US" altLang="ja-JP" sz="1600" dirty="0"/>
                  <a:t>92 &lt; </a:t>
                </a:r>
                <a:r>
                  <a:rPr lang="en-US" altLang="ja-JP" sz="1600" dirty="0" err="1"/>
                  <a:t>θ</a:t>
                </a:r>
                <a:r>
                  <a:rPr lang="en-US" altLang="ja-JP" sz="1600" dirty="0"/>
                  <a:t> &lt; 94 </a:t>
                </a:r>
                <a:r>
                  <a:rPr kumimoji="1" lang="en-US" altLang="ja-JP" sz="1600" dirty="0"/>
                  <a:t>)</a:t>
                </a: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C3740D9-8842-8DE7-E9AD-C8C5C9DB4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719" y="1971456"/>
                <a:ext cx="3689356" cy="338554"/>
              </a:xfrm>
              <a:prstGeom prst="rect">
                <a:avLst/>
              </a:prstGeom>
              <a:blipFill>
                <a:blip r:embed="rId6"/>
                <a:stretch>
                  <a:fillRect l="-685" t="-3704" b="-25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461476-4C77-E46A-9C00-BD7C99B97A2A}"/>
              </a:ext>
            </a:extLst>
          </p:cNvPr>
          <p:cNvSpPr txBox="1"/>
          <p:nvPr/>
        </p:nvSpPr>
        <p:spPr>
          <a:xfrm>
            <a:off x="11125355" y="6202461"/>
            <a:ext cx="9190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/>
              <a:t>[X</a:t>
            </a:r>
            <a:r>
              <a:rPr kumimoji="1" lang="en-US" altLang="ja-JP" sz="1400" baseline="-25000" dirty="0"/>
              <a:t>0</a:t>
            </a:r>
            <a:r>
              <a:rPr kumimoji="1" lang="en-US" altLang="ja-JP" sz="1400" dirty="0"/>
              <a:t>/X]</a:t>
            </a:r>
            <a:endParaRPr lang="ja-JP" altLang="en-US" sz="14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CB5EBFB-4E03-F8AE-1F64-270D5968BFF5}"/>
              </a:ext>
            </a:extLst>
          </p:cNvPr>
          <p:cNvSpPr txBox="1"/>
          <p:nvPr/>
        </p:nvSpPr>
        <p:spPr>
          <a:xfrm rot="16200000">
            <a:off x="-1137416" y="4119614"/>
            <a:ext cx="3382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dirty="0"/>
              <a:t>Angular resolution [</a:t>
            </a:r>
            <a:r>
              <a:rPr kumimoji="1" lang="en-US" altLang="ja-JP" sz="1400" dirty="0" err="1"/>
              <a:t>mrad</a:t>
            </a:r>
            <a:r>
              <a:rPr kumimoji="1" lang="en-US" altLang="ja-JP" sz="1400" dirty="0"/>
              <a:t>]</a:t>
            </a:r>
            <a:endParaRPr lang="ja-JP" altLang="en-US" sz="14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81CB5C8-4F75-EDCF-F3D0-AEE9750EE161}"/>
              </a:ext>
            </a:extLst>
          </p:cNvPr>
          <p:cNvSpPr txBox="1"/>
          <p:nvPr/>
        </p:nvSpPr>
        <p:spPr>
          <a:xfrm rot="16200000">
            <a:off x="4444844" y="4119614"/>
            <a:ext cx="3382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dirty="0"/>
              <a:t>Angular resolution [</a:t>
            </a:r>
            <a:r>
              <a:rPr kumimoji="1" lang="en-US" altLang="ja-JP" sz="1400" dirty="0" err="1"/>
              <a:t>mrad</a:t>
            </a:r>
            <a:r>
              <a:rPr kumimoji="1" lang="en-US" altLang="ja-JP" sz="1400" dirty="0"/>
              <a:t>]</a:t>
            </a:r>
            <a:endParaRPr lang="ja-JP" altLang="en-US" sz="140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D9B5FB1-942A-2912-BBCC-582376EF894C}"/>
              </a:ext>
            </a:extLst>
          </p:cNvPr>
          <p:cNvCxnSpPr/>
          <p:nvPr/>
        </p:nvCxnSpPr>
        <p:spPr>
          <a:xfrm>
            <a:off x="985838" y="5357813"/>
            <a:ext cx="470705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BC935BB-3EC0-C169-1577-60F1A63DCB05}"/>
              </a:ext>
            </a:extLst>
          </p:cNvPr>
          <p:cNvCxnSpPr/>
          <p:nvPr/>
        </p:nvCxnSpPr>
        <p:spPr>
          <a:xfrm>
            <a:off x="6553199" y="5353052"/>
            <a:ext cx="470705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98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ED480-C03E-6D24-6C1C-FAC2C6C40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E4308910-D817-E12A-D6DA-B19F8B83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0" dirty="0"/>
              <a:t>Comparison of </a:t>
            </a:r>
            <a:r>
              <a:rPr kumimoji="1" lang="en-US" altLang="ja-JP" sz="2800" b="1" dirty="0"/>
              <a:t>reconstructed full track &amp; fast track</a:t>
            </a:r>
            <a:endParaRPr kumimoji="1" lang="ja-JP" altLang="en-US" sz="2800" b="1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F9B380-E2F1-2FDE-1256-DE4FEABA63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ja-JP" dirty="0"/>
              <a:t>Fast tracking showed better angular resolution at the lower momentum region</a:t>
            </a:r>
          </a:p>
          <a:p>
            <a:pPr lvl="1"/>
            <a:r>
              <a:rPr lang="en-US" altLang="ja-JP" dirty="0"/>
              <a:t>While full tracking showed better results at higher momentum region</a:t>
            </a:r>
          </a:p>
          <a:p>
            <a:r>
              <a:rPr kumimoji="1" lang="en-US" altLang="ja-JP" dirty="0"/>
              <a:t>Neither method satisfy the </a:t>
            </a:r>
            <a:r>
              <a:rPr kumimoji="1" lang="en-US" altLang="ja-JP" dirty="0" err="1"/>
              <a:t>hpDIRC</a:t>
            </a:r>
            <a:r>
              <a:rPr kumimoji="1" lang="en-US" altLang="ja-JP" dirty="0"/>
              <a:t> requirement (0.5 </a:t>
            </a:r>
            <a:r>
              <a:rPr kumimoji="1" lang="en-US" altLang="ja-JP" dirty="0" err="1"/>
              <a:t>mrad</a:t>
            </a:r>
            <a:r>
              <a:rPr kumimoji="1" lang="en-US" altLang="ja-JP" dirty="0"/>
              <a:t> for 6 GeV/c)</a:t>
            </a:r>
          </a:p>
          <a:p>
            <a:pPr marL="548640" lvl="1" indent="0">
              <a:buNone/>
            </a:pPr>
            <a:endParaRPr kumimoji="1"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AD9097-E480-2331-5C66-C3121FB7C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483A0D-5A50-FB44-9B19-05A6425433B9}" type="slidenum">
              <a:rPr kumimoji="1" lang="ja-JP" altLang="en-US" smtClean="0"/>
              <a:t>18</a:t>
            </a:fld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203FBFA-3352-96B9-290A-194BF21C016B}"/>
              </a:ext>
            </a:extLst>
          </p:cNvPr>
          <p:cNvGrpSpPr/>
          <p:nvPr/>
        </p:nvGrpSpPr>
        <p:grpSpPr>
          <a:xfrm>
            <a:off x="3461725" y="2396974"/>
            <a:ext cx="5185583" cy="4411797"/>
            <a:chOff x="3149208" y="2548257"/>
            <a:chExt cx="5185583" cy="4411797"/>
          </a:xfrm>
        </p:grpSpPr>
        <p:pic>
          <p:nvPicPr>
            <p:cNvPr id="6" name="図 5" descr="グラフ, 散布図&#10;&#10;自動的に生成された説明">
              <a:extLst>
                <a:ext uri="{FF2B5EF4-FFF2-40B4-BE49-F238E27FC236}">
                  <a16:creationId xmlns:a16="http://schemas.microsoft.com/office/drawing/2014/main" id="{EDC3335C-A0E0-8FC7-38AC-21C73280C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9208" y="2805248"/>
              <a:ext cx="4555072" cy="389781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BFB90A44-3C62-E17A-5C46-EA4B11D986BB}"/>
                    </a:ext>
                  </a:extLst>
                </p:cNvPr>
                <p:cNvSpPr txBox="1"/>
                <p:nvPr/>
              </p:nvSpPr>
              <p:spPr>
                <a:xfrm>
                  <a:off x="3779720" y="2548257"/>
                  <a:ext cx="4555071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b="1" dirty="0"/>
                    <a:t>[</a:t>
                  </a:r>
                  <a14:m>
                    <m:oMath xmlns:m="http://schemas.openxmlformats.org/officeDocument/2006/math">
                      <m:r>
                        <a:rPr lang="en-US" altLang="ja-JP" sz="16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altLang="ja-JP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r>
                        <a:rPr lang="ja-JP" altLang="en-US" sz="16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600" b="1" dirty="0"/>
                    <a:t>vs Momentum]  </a:t>
                  </a:r>
                  <a:r>
                    <a:rPr kumimoji="1" lang="en-US" altLang="ja-JP" sz="1600" dirty="0"/>
                    <a:t>(6GeV, </a:t>
                  </a:r>
                  <a:r>
                    <a:rPr lang="en-US" altLang="ja-JP" sz="1600" dirty="0"/>
                    <a:t>92 &lt; </a:t>
                  </a:r>
                  <a:r>
                    <a:rPr lang="en-US" altLang="ja-JP" sz="1600" dirty="0" err="1"/>
                    <a:t>θ</a:t>
                  </a:r>
                  <a:r>
                    <a:rPr lang="en-US" altLang="ja-JP" sz="1600" dirty="0"/>
                    <a:t> &lt; 94 </a:t>
                  </a:r>
                  <a:r>
                    <a:rPr kumimoji="1" lang="en-US" altLang="ja-JP" sz="1600" dirty="0"/>
                    <a:t>)</a:t>
                  </a:r>
                </a:p>
              </p:txBody>
            </p:sp>
          </mc:Choice>
          <mc:Fallback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BFB90A44-3C62-E17A-5C46-EA4B11D986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720" y="2548257"/>
                  <a:ext cx="4555071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833" t="-3571" b="-2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35CDF01-BEA9-5690-C61A-EB26096E2771}"/>
                </a:ext>
              </a:extLst>
            </p:cNvPr>
            <p:cNvSpPr txBox="1"/>
            <p:nvPr/>
          </p:nvSpPr>
          <p:spPr>
            <a:xfrm>
              <a:off x="6096000" y="6652277"/>
              <a:ext cx="1511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Momentum [GeV]</a:t>
              </a:r>
              <a:endParaRPr kumimoji="1" lang="ja-JP" altLang="en-US" sz="140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A0580AC-BD93-2920-CD86-4E40CE0010FE}"/>
                </a:ext>
              </a:extLst>
            </p:cNvPr>
            <p:cNvSpPr txBox="1"/>
            <p:nvPr/>
          </p:nvSpPr>
          <p:spPr>
            <a:xfrm>
              <a:off x="4322943" y="3129514"/>
              <a:ext cx="3284946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>
                  <a:solidFill>
                    <a:srgbClr val="FF0000"/>
                  </a:solidFill>
                </a:rPr>
                <a:t>Using Reconstructed Fast Track</a:t>
              </a:r>
              <a:endParaRPr kumimoji="1" lang="en-US" altLang="ja-JP" sz="1400" dirty="0">
                <a:solidFill>
                  <a:srgbClr val="FF0000"/>
                </a:solidFill>
              </a:endParaRPr>
            </a:p>
            <a:p>
              <a:pPr algn="r"/>
              <a:r>
                <a:rPr kumimoji="1" lang="en-US" altLang="ja-JP" sz="1400" dirty="0"/>
                <a:t>Using Reconstructed Full Track</a:t>
              </a:r>
            </a:p>
          </p:txBody>
        </p:sp>
      </p:grp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77F8205-53E7-67CE-D210-180E0A24B4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90AE6AF-735E-4662-A829-C0A809152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86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998AA-9A49-83B5-3F1C-1F5E6B7F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Material budget study: Summary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B93078-1E70-5E4B-1FFF-99A43A50C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4A7194-2B2B-A89D-3D0F-28452F584EA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Simulation study is ongoing to determine the upper limit of the material budget of BTOF and optimize detector design</a:t>
            </a:r>
          </a:p>
          <a:p>
            <a:endParaRPr lang="en-US" altLang="ja-JP" dirty="0"/>
          </a:p>
          <a:p>
            <a:r>
              <a:rPr kumimoji="1" lang="en-US" altLang="ja-JP" dirty="0"/>
              <a:t>Angular resolution using </a:t>
            </a:r>
            <a:r>
              <a:rPr kumimoji="1" lang="en-US" altLang="ja-JP" b="1" dirty="0">
                <a:solidFill>
                  <a:srgbClr val="FF0000"/>
                </a:solidFill>
              </a:rPr>
              <a:t>Reconstructed Full Track</a:t>
            </a:r>
          </a:p>
          <a:p>
            <a:pPr lvl="1"/>
            <a:r>
              <a:rPr lang="en-US" altLang="ja-JP" dirty="0"/>
              <a:t>Slightly f</a:t>
            </a:r>
            <a:r>
              <a:rPr kumimoji="1" lang="en-US" altLang="ja-JP" dirty="0"/>
              <a:t>ailed to meet the requirement </a:t>
            </a:r>
            <a:r>
              <a:rPr lang="en-US" altLang="ja-JP" dirty="0"/>
              <a:t>of </a:t>
            </a:r>
            <a:r>
              <a:rPr lang="en-US" altLang="ja-JP" dirty="0" err="1"/>
              <a:t>hpDIRC</a:t>
            </a:r>
            <a:r>
              <a:rPr kumimoji="1" lang="en-US" altLang="ja-JP" dirty="0"/>
              <a:t> 0.5 </a:t>
            </a:r>
            <a:r>
              <a:rPr kumimoji="1" lang="en-US" altLang="ja-JP" dirty="0" err="1"/>
              <a:t>mrad</a:t>
            </a:r>
            <a:r>
              <a:rPr kumimoji="1" lang="en-US" altLang="ja-JP" dirty="0"/>
              <a:t> for 6 GeV/c particles</a:t>
            </a:r>
          </a:p>
          <a:p>
            <a:endParaRPr lang="en-US" altLang="ja-JP" dirty="0"/>
          </a:p>
          <a:p>
            <a:r>
              <a:rPr kumimoji="1" lang="en-US" altLang="ja-JP" dirty="0"/>
              <a:t>Angular resolution using </a:t>
            </a:r>
            <a:r>
              <a:rPr kumimoji="1" lang="en-US" altLang="ja-JP" b="1" dirty="0">
                <a:solidFill>
                  <a:srgbClr val="FF0000"/>
                </a:solidFill>
              </a:rPr>
              <a:t>Reconstructed Fast Track</a:t>
            </a:r>
          </a:p>
          <a:p>
            <a:pPr lvl="1"/>
            <a:r>
              <a:rPr kumimoji="1" lang="en-US" altLang="ja-JP" dirty="0"/>
              <a:t>showed better results in the low momentum region</a:t>
            </a:r>
          </a:p>
          <a:p>
            <a:pPr lvl="1"/>
            <a:r>
              <a:rPr lang="en-US" altLang="ja-JP" dirty="0"/>
              <a:t>Still not satisfy the </a:t>
            </a:r>
            <a:r>
              <a:rPr lang="en-US" altLang="ja-JP" dirty="0" err="1"/>
              <a:t>hpDIRC</a:t>
            </a:r>
            <a:r>
              <a:rPr lang="en-US" altLang="ja-JP" dirty="0"/>
              <a:t> requirement</a:t>
            </a:r>
            <a:br>
              <a:rPr kumimoji="1" lang="en-US" altLang="ja-JP" dirty="0"/>
            </a:br>
            <a:endParaRPr lang="en-US" altLang="ja-JP" dirty="0"/>
          </a:p>
          <a:p>
            <a:pPr lvl="1"/>
            <a:r>
              <a:rPr kumimoji="1" lang="en-US" altLang="ja-JP" dirty="0"/>
              <a:t>Possibility to improve the angular resolution by making use of </a:t>
            </a:r>
            <a:r>
              <a:rPr lang="en-US" altLang="ja-JP" b="1" dirty="0" err="1">
                <a:solidFill>
                  <a:srgbClr val="FF0000"/>
                </a:solidFill>
              </a:rPr>
              <a:t>T</a:t>
            </a:r>
            <a:r>
              <a:rPr kumimoji="1" lang="en-US" altLang="ja-JP" b="1" dirty="0" err="1">
                <a:solidFill>
                  <a:srgbClr val="FF0000"/>
                </a:solidFill>
              </a:rPr>
              <a:t>racklet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lvl="2"/>
            <a:r>
              <a:rPr lang="en-US" altLang="ja-JP" dirty="0" err="1"/>
              <a:t>Tracklet</a:t>
            </a:r>
            <a:r>
              <a:rPr lang="en-US" altLang="ja-JP" dirty="0"/>
              <a:t>: </a:t>
            </a:r>
            <a:r>
              <a:rPr kumimoji="1" lang="en-US" altLang="ja-JP" dirty="0"/>
              <a:t>calculate the angle from only MPGD and BTOF hits</a:t>
            </a:r>
            <a:br>
              <a:rPr kumimoji="1" lang="en-US" altLang="ja-JP" dirty="0"/>
            </a:br>
            <a:r>
              <a:rPr kumimoji="1" lang="en-US" altLang="ja-JP" dirty="0">
                <a:sym typeface="Wingdings" pitchFamily="2" charset="2"/>
              </a:rPr>
              <a:t> Study ongoing</a:t>
            </a:r>
          </a:p>
          <a:p>
            <a:endParaRPr lang="en-US" altLang="ja-JP" dirty="0">
              <a:sym typeface="Wingdings" pitchFamily="2" charset="2"/>
            </a:endParaRPr>
          </a:p>
          <a:p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Angular resolution is not very sensitive to the </a:t>
            </a:r>
            <a:r>
              <a:rPr lang="en-US" altLang="ja-JP" dirty="0" err="1">
                <a:solidFill>
                  <a:srgbClr val="FF0000"/>
                </a:solidFill>
                <a:sym typeface="Wingdings" pitchFamily="2" charset="2"/>
              </a:rPr>
              <a:t>BToF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 material budget</a:t>
            </a:r>
            <a:endParaRPr lang="en-US" altLang="ja-JP" dirty="0">
              <a:solidFill>
                <a:srgbClr val="FF0000"/>
              </a:solidFill>
            </a:endParaRP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E7ADEC-F4DA-7B99-86B4-34B3367D88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BB9708-35D0-CAAE-69CA-4AB878230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ED6405-1B88-544B-8A0F-6CB53DC382F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30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0C4A25D-D564-1233-1100-36664AD2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/>
          <a:p>
            <a:r>
              <a:rPr lang="en-US" altLang="ja-JP" dirty="0" err="1"/>
              <a:t>ToF</a:t>
            </a:r>
            <a:r>
              <a:rPr lang="en-US" altLang="ja-JP" dirty="0"/>
              <a:t> Simulation Working Group</a:t>
            </a:r>
            <a:endParaRPr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55A43A-DAD1-D449-771C-C6E85EC387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050" y="869950"/>
            <a:ext cx="7081405" cy="5438775"/>
          </a:xfrm>
        </p:spPr>
        <p:txBody>
          <a:bodyPr/>
          <a:lstStyle/>
          <a:p>
            <a:r>
              <a:rPr lang="en-US" altLang="ja-JP" dirty="0"/>
              <a:t>Leader</a:t>
            </a:r>
          </a:p>
          <a:p>
            <a:pPr lvl="1"/>
            <a:r>
              <a:rPr lang="en-US" altLang="ja-JP" dirty="0"/>
              <a:t>Kentaro Kawade, Tommy Tsang Chun Yuen</a:t>
            </a:r>
          </a:p>
          <a:p>
            <a:r>
              <a:rPr lang="en-US" altLang="ja-JP" dirty="0"/>
              <a:t>Holding biweekly meeting since June 2024</a:t>
            </a:r>
          </a:p>
          <a:p>
            <a:r>
              <a:rPr lang="en-US" altLang="ja-JP" dirty="0"/>
              <a:t>Activities</a:t>
            </a:r>
          </a:p>
          <a:p>
            <a:pPr lvl="1"/>
            <a:r>
              <a:rPr lang="en-US" altLang="ja-JP" dirty="0"/>
              <a:t>Tommy Tsang Chun Yuen (KSU)</a:t>
            </a:r>
          </a:p>
          <a:p>
            <a:pPr lvl="2"/>
            <a:r>
              <a:rPr lang="en-US" altLang="ja-JP" dirty="0"/>
              <a:t>Digitization for </a:t>
            </a:r>
            <a:r>
              <a:rPr lang="en-US" altLang="ja-JP" dirty="0" err="1"/>
              <a:t>BToF</a:t>
            </a:r>
            <a:endParaRPr lang="en-US" altLang="ja-JP" dirty="0"/>
          </a:p>
          <a:p>
            <a:pPr lvl="2"/>
            <a:r>
              <a:rPr lang="en-US" altLang="ja-JP" dirty="0"/>
              <a:t>Implement new </a:t>
            </a:r>
            <a:r>
              <a:rPr lang="en-US" altLang="ja-JP" dirty="0" err="1"/>
              <a:t>ToF</a:t>
            </a:r>
            <a:r>
              <a:rPr lang="en-US" altLang="ja-JP" dirty="0"/>
              <a:t> geometry/design</a:t>
            </a:r>
          </a:p>
          <a:p>
            <a:pPr lvl="1"/>
            <a:r>
              <a:rPr lang="en-US" altLang="ja-JP" dirty="0"/>
              <a:t>Honey </a:t>
            </a:r>
            <a:r>
              <a:rPr lang="en-US" altLang="ja-JP" dirty="0" err="1"/>
              <a:t>Khindri</a:t>
            </a:r>
            <a:r>
              <a:rPr lang="en-US" altLang="ja-JP" dirty="0"/>
              <a:t> (IIT Madras)</a:t>
            </a:r>
          </a:p>
          <a:p>
            <a:pPr lvl="2"/>
            <a:r>
              <a:rPr lang="en-US" altLang="ja-JP" dirty="0"/>
              <a:t>Digitization for </a:t>
            </a:r>
            <a:r>
              <a:rPr lang="en-US" altLang="ja-JP" dirty="0" err="1"/>
              <a:t>EToF</a:t>
            </a:r>
            <a:endParaRPr lang="en-US" altLang="ja-JP" dirty="0"/>
          </a:p>
          <a:p>
            <a:pPr lvl="1"/>
            <a:r>
              <a:rPr lang="en-US" altLang="ja-JP" dirty="0"/>
              <a:t>Shunichiro Muraoka (Hiroshima U)</a:t>
            </a:r>
          </a:p>
          <a:p>
            <a:pPr lvl="2"/>
            <a:r>
              <a:rPr lang="en-US" altLang="ja-JP" dirty="0"/>
              <a:t>Impact of </a:t>
            </a:r>
            <a:r>
              <a:rPr lang="en-US" altLang="ja-JP" dirty="0" err="1"/>
              <a:t>ToF</a:t>
            </a:r>
            <a:r>
              <a:rPr lang="en-US" altLang="ja-JP" dirty="0"/>
              <a:t> material budgets on </a:t>
            </a:r>
            <a:r>
              <a:rPr lang="en-US" altLang="ja-JP" dirty="0" err="1"/>
              <a:t>hpDIRC</a:t>
            </a:r>
            <a:r>
              <a:rPr lang="en-US" altLang="ja-JP" dirty="0"/>
              <a:t> resolution</a:t>
            </a:r>
          </a:p>
          <a:p>
            <a:pPr lvl="1"/>
            <a:r>
              <a:rPr lang="en-US" altLang="ja-JP" dirty="0" err="1"/>
              <a:t>Kyohei</a:t>
            </a:r>
            <a:r>
              <a:rPr lang="en-US" altLang="ja-JP" dirty="0"/>
              <a:t> Ono (Shinshu U)</a:t>
            </a:r>
          </a:p>
          <a:p>
            <a:pPr lvl="2"/>
            <a:r>
              <a:rPr lang="en-US" altLang="ja-JP" dirty="0"/>
              <a:t>Evaluate PID performance under proton background environment</a:t>
            </a:r>
          </a:p>
          <a:p>
            <a:pPr lvl="2"/>
            <a:endParaRPr lang="en-US" altLang="ja-JP" dirty="0"/>
          </a:p>
          <a:p>
            <a:pPr lvl="1"/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DD370DB-ADED-BFFA-ADDD-A6E4C9903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209"/>
          <a:stretch/>
        </p:blipFill>
        <p:spPr>
          <a:xfrm>
            <a:off x="7598600" y="869950"/>
            <a:ext cx="4213987" cy="5725391"/>
          </a:xfrm>
          <a:prstGeom prst="rect">
            <a:avLst/>
          </a:prstGeom>
        </p:spPr>
      </p:pic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4377E4D9-9620-535E-112A-6BD37409DA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2952DBA-BE8F-9892-6E69-867DBE66B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C51886F6-6559-A7B2-1762-7EFB0B390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912497B-389E-63AA-99AC-2134D8B67DD1}"/>
              </a:ext>
            </a:extLst>
          </p:cNvPr>
          <p:cNvSpPr txBox="1"/>
          <p:nvPr/>
        </p:nvSpPr>
        <p:spPr>
          <a:xfrm>
            <a:off x="7598600" y="532585"/>
            <a:ext cx="4213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400">
                <a:hlinkClick r:id="rId4"/>
              </a:rPr>
              <a:t>https://indico.bnl.gov/category/569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824843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DDDE88-FDF2-F4F2-AA2A-564F87082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370" y="2924945"/>
            <a:ext cx="10191261" cy="1008062"/>
          </a:xfrm>
        </p:spPr>
        <p:txBody>
          <a:bodyPr>
            <a:normAutofit fontScale="90000"/>
          </a:bodyPr>
          <a:lstStyle/>
          <a:p>
            <a:r>
              <a:rPr lang="en" altLang="ja-JP" dirty="0">
                <a:solidFill>
                  <a:schemeClr val="tx2"/>
                </a:solidFill>
              </a:rPr>
              <a:t>TOF PID performance in Pythia DIS sample</a:t>
            </a:r>
            <a:br>
              <a:rPr lang="en" altLang="ja-JP" dirty="0"/>
            </a:br>
            <a:r>
              <a:rPr lang="en" altLang="ja-JP" dirty="0"/>
              <a:t>Thanks to </a:t>
            </a:r>
            <a:r>
              <a:rPr lang="en" altLang="ja-JP" dirty="0" err="1"/>
              <a:t>Kyohei</a:t>
            </a:r>
            <a:endParaRPr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7E35D0-52B5-DF80-2142-3A15212E0D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940B03-266F-DCB7-ABBA-97B7EE4E4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98BD48-02BB-6523-E62A-223AA95F1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B829C77-6206-CBC8-CDB6-A73E3AAD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Motivation of this study</a:t>
            </a:r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34EB004-874E-A934-CFCB-B0864E1F2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A09F8BF9-3DF4-B839-EE52-3BF84502203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ja-JP" dirty="0"/>
              <a:t>Confirm early estimation of the PID performance using recent simulation software</a:t>
            </a:r>
          </a:p>
          <a:p>
            <a:pPr lvl="1"/>
            <a:r>
              <a:rPr lang="en-US" altLang="ja-JP" dirty="0"/>
              <a:t>For the moment, we are still using simulation before include digitization</a:t>
            </a:r>
          </a:p>
          <a:p>
            <a:pPr lvl="1"/>
            <a:r>
              <a:rPr lang="en-US" altLang="ja-JP" dirty="0"/>
              <a:t>Once well establish the method, we go to up-to-date software</a:t>
            </a:r>
          </a:p>
          <a:p>
            <a:endParaRPr lang="en-US" altLang="ja-JP" b="1" dirty="0"/>
          </a:p>
          <a:p>
            <a:r>
              <a:rPr lang="en-US" altLang="ja-JP" b="1" dirty="0"/>
              <a:t>Check the PID performance even in the background rich environment</a:t>
            </a:r>
          </a:p>
          <a:p>
            <a:pPr marL="548640" lvl="1" indent="0">
              <a:buNone/>
            </a:pPr>
            <a:r>
              <a:rPr lang="en-US" altLang="ja-JP" dirty="0">
                <a:sym typeface="Wingdings" pitchFamily="2" charset="2"/>
              </a:rPr>
              <a:t> Using Pythia to simulate ep collision</a:t>
            </a:r>
            <a:endParaRPr lang="en-US" altLang="ja-JP" dirty="0"/>
          </a:p>
          <a:p>
            <a:pPr lvl="1"/>
            <a:endParaRPr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43E2D7-5067-04E6-16FF-73B11CC999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292AFF-A647-753B-48F0-6909FBCC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965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2699B-6704-41E2-9BB1-2097F474C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551F73-698E-7A2F-E154-A51F5777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>
            <a:normAutofit/>
          </a:bodyPr>
          <a:lstStyle/>
          <a:p>
            <a:r>
              <a:rPr lang="en-US" altLang="ja-JP"/>
              <a:t>MC Simulation Configuration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30673F-8562-91AB-DDB2-3E40DD047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8BAD0421-1AB2-0146-9332-64BBDFFB5C4B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F37B4E71-0539-9518-C4C5-7DD4590EE6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EB77826-5D2A-B227-BD4C-D679375EE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3F3339DA-A5E7-5835-9165-297F4FD937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3771900"/>
            <a:ext cx="11390400" cy="2537419"/>
          </a:xfrm>
        </p:spPr>
        <p:txBody>
          <a:bodyPr>
            <a:noAutofit/>
          </a:bodyPr>
          <a:lstStyle/>
          <a:p>
            <a:r>
              <a:rPr lang="en-US" altLang="ja-JP" dirty="0"/>
              <a:t>Run Full detector simulation through DD4HEP</a:t>
            </a:r>
            <a:br>
              <a:rPr lang="en-US" altLang="ja-JP" dirty="0"/>
            </a:br>
            <a:r>
              <a:rPr lang="en-US" altLang="ja-JP" dirty="0"/>
              <a:t>and full event reconstruction using </a:t>
            </a:r>
            <a:r>
              <a:rPr lang="en-US" altLang="ja-JP" dirty="0" err="1"/>
              <a:t>EICRecon</a:t>
            </a:r>
            <a:r>
              <a:rPr lang="en-US" altLang="ja-JP" dirty="0"/>
              <a:t> including ACTS tracking</a:t>
            </a:r>
          </a:p>
          <a:p>
            <a:pPr marL="548640" lvl="1" indent="0">
              <a:buNone/>
            </a:pPr>
            <a:r>
              <a:rPr lang="en-US" altLang="ja-JP" dirty="0">
                <a:sym typeface="Wingdings" pitchFamily="2" charset="2"/>
              </a:rPr>
              <a:t> </a:t>
            </a:r>
            <a:r>
              <a:rPr lang="en-US" altLang="ja-JP" dirty="0" err="1">
                <a:sym typeface="Wingdings" pitchFamily="2" charset="2"/>
              </a:rPr>
              <a:t>EICRecon</a:t>
            </a:r>
            <a:r>
              <a:rPr lang="en-US" altLang="ja-JP" dirty="0">
                <a:sym typeface="Wingdings" pitchFamily="2" charset="2"/>
              </a:rPr>
              <a:t> output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Same analysis procedures are applied for both samples</a:t>
            </a:r>
          </a:p>
          <a:p>
            <a:pPr lvl="1"/>
            <a:r>
              <a:rPr lang="en-US" altLang="ja-JP" dirty="0"/>
              <a:t>Adding gaussian smearing to T</a:t>
            </a:r>
            <a:r>
              <a:rPr lang="en-US" altLang="ja-JP" baseline="-25000" dirty="0"/>
              <a:t>0</a:t>
            </a:r>
            <a:r>
              <a:rPr lang="en-US" altLang="ja-JP" dirty="0"/>
              <a:t> (</a:t>
            </a:r>
            <a:r>
              <a:rPr lang="en-US" altLang="ja-JP" dirty="0" err="1"/>
              <a:t>σ</a:t>
            </a:r>
            <a:r>
              <a:rPr lang="en-US" altLang="ja-JP" dirty="0"/>
              <a:t>=15 </a:t>
            </a:r>
            <a:r>
              <a:rPr lang="en-US" altLang="ja-JP" dirty="0" err="1"/>
              <a:t>ps</a:t>
            </a:r>
            <a:r>
              <a:rPr lang="en-US" altLang="ja-JP" dirty="0"/>
              <a:t>) and </a:t>
            </a:r>
            <a:r>
              <a:rPr lang="en-US" altLang="ja-JP" dirty="0" err="1"/>
              <a:t>T</a:t>
            </a:r>
            <a:r>
              <a:rPr lang="en-US" altLang="ja-JP" baseline="-25000" dirty="0" err="1"/>
              <a:t>ToF</a:t>
            </a:r>
            <a:r>
              <a:rPr lang="en-US" altLang="ja-JP" baseline="-25000" dirty="0"/>
              <a:t> </a:t>
            </a:r>
            <a:r>
              <a:rPr lang="en-US" altLang="ja-JP" dirty="0"/>
              <a:t> (</a:t>
            </a:r>
            <a:r>
              <a:rPr lang="en-US" altLang="ja-JP" dirty="0" err="1"/>
              <a:t>σ</a:t>
            </a:r>
            <a:r>
              <a:rPr lang="en-US" altLang="ja-JP" dirty="0"/>
              <a:t>=25 to 35 </a:t>
            </a:r>
            <a:r>
              <a:rPr lang="en-US" altLang="ja-JP" dirty="0" err="1"/>
              <a:t>ps</a:t>
            </a:r>
            <a:r>
              <a:rPr lang="en-US" altLang="ja-JP" dirty="0"/>
              <a:t>) values</a:t>
            </a:r>
            <a:br>
              <a:rPr lang="en-US" altLang="ja-JP" dirty="0"/>
            </a:br>
            <a:endParaRPr lang="en-US" altLang="ja-JP" dirty="0"/>
          </a:p>
          <a:p>
            <a:pPr lvl="2"/>
            <a:endParaRPr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3A5ABE5E-EABB-C8DA-978F-1CC3A9648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050" y="869952"/>
                <a:ext cx="11390313" cy="2329454"/>
              </a:xfrm>
              <a:prstGeom prst="rect">
                <a:avLst/>
              </a:prstGeom>
            </p:spPr>
            <p:txBody>
              <a:bodyPr numCol="2">
                <a:noAutofit/>
              </a:bodyPr>
              <a:lstStyle>
                <a:lvl1pPr marL="411480" indent="-41148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1pPr>
                <a:lvl2pPr marL="891540" indent="-34290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2pPr>
                <a:lvl3pPr marL="137160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3pPr>
                <a:lvl4pPr marL="192024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4pPr>
                <a:lvl5pPr marL="246888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5pPr>
                <a:lvl6pPr marL="301752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6616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11480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6344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Official Pythia dataset</a:t>
                </a:r>
              </a:p>
              <a:p>
                <a:pPr lvl="1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Pythia NCDIS ep collision event</a:t>
                </a:r>
              </a:p>
              <a:p>
                <a:pPr lvl="2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ep energy: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275 [</m:t>
                    </m:r>
                    <m:r>
                      <m:rPr>
                        <m:sty m:val="p"/>
                      </m:rPr>
                      <a:rPr lang="en-US" altLang="ja-JP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 </a:t>
                </a:r>
              </a:p>
              <a:p>
                <a:pPr lvl="2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Official sample in S3</a:t>
                </a:r>
              </a:p>
              <a:p>
                <a:pPr lvl="1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EICrecon version: Ver 23.12.0</a:t>
                </a:r>
              </a:p>
              <a:p>
                <a:pPr lvl="1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Number of events: ~1M events</a:t>
                </a:r>
              </a:p>
              <a:p>
                <a:pPr lvl="1"/>
                <a:endParaRPr lang="en-US" altLang="ja-JP" dirty="0"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 marL="548640" lvl="1" indent="0">
                  <a:buFont typeface="Arial" pitchFamily="34" charset="0"/>
                  <a:buNone/>
                </a:pPr>
                <a:endParaRPr lang="en-US" altLang="ja-JP" dirty="0"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r>
                  <a:rPr lang="en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S</a:t>
                </a:r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ingle particle gun dataset (Baseline)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 generated from the origin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0.1&lt;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&lt;5.0 [</m:t>
                    </m:r>
                    <m:r>
                      <m:rPr>
                        <m:sty m:val="p"/>
                      </m:rPr>
                      <a:rPr lang="en-US" altLang="ja-JP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 (uniform)</a:t>
                </a:r>
              </a:p>
              <a:p>
                <a:pPr lvl="1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EICrecon version: Ver 24.6.0 </a:t>
                </a:r>
              </a:p>
              <a:p>
                <a:pPr lvl="1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Number of events: 100k events</a:t>
                </a:r>
              </a:p>
              <a:p>
                <a:pPr lvl="1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Estimation of baseline performance</a:t>
                </a:r>
              </a:p>
              <a:p>
                <a:pPr marL="548640" lvl="1" indent="0">
                  <a:buFont typeface="Arial" pitchFamily="34" charset="0"/>
                  <a:buNone/>
                </a:pPr>
                <a:endParaRPr lang="en-US" altLang="ja-JP" dirty="0"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 lvl="1"/>
                <a:endParaRPr lang="ja-JP" altLang="en-US"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</p:txBody>
          </p:sp>
        </mc:Choice>
        <mc:Fallback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3A5ABE5E-EABB-C8DA-978F-1CC3A9648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869952"/>
                <a:ext cx="11390313" cy="2329454"/>
              </a:xfrm>
              <a:prstGeom prst="rect">
                <a:avLst/>
              </a:prstGeom>
              <a:blipFill>
                <a:blip r:embed="rId3"/>
                <a:stretch>
                  <a:fillRect l="-445" t="-16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272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A569E1-2DAC-21A0-00E5-9B111D25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Analysis workflow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F652F73-F0E2-79C8-1D88-CA5DD4F11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3A6B30-9499-2CFC-1D7C-D68FD9AEDD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869646"/>
            <a:ext cx="6357877" cy="5439674"/>
          </a:xfrm>
        </p:spPr>
        <p:txBody>
          <a:bodyPr/>
          <a:lstStyle/>
          <a:p>
            <a:r>
              <a:rPr lang="en-US" altLang="ja-JP" dirty="0"/>
              <a:t>Connects these branches (info)</a:t>
            </a:r>
          </a:p>
          <a:p>
            <a:pPr lvl="1">
              <a:lnSpc>
                <a:spcPct val="150000"/>
              </a:lnSpc>
            </a:pPr>
            <a:r>
              <a:rPr lang="en-US" altLang="ja-JP" dirty="0"/>
              <a:t>Tracking information</a:t>
            </a:r>
          </a:p>
          <a:p>
            <a:pPr lvl="2">
              <a:lnSpc>
                <a:spcPct val="150000"/>
              </a:lnSpc>
            </a:pPr>
            <a:r>
              <a:rPr lang="en-US" altLang="ja-JP" dirty="0"/>
              <a:t>Determine track length, momentum</a:t>
            </a:r>
          </a:p>
          <a:p>
            <a:pPr lvl="2">
              <a:lnSpc>
                <a:spcPct val="150000"/>
              </a:lnSpc>
            </a:pPr>
            <a:r>
              <a:rPr lang="en-US" altLang="ja-JP" dirty="0">
                <a:solidFill>
                  <a:srgbClr val="00B050"/>
                </a:solidFill>
              </a:rPr>
              <a:t>also needed to match truth particle</a:t>
            </a:r>
          </a:p>
          <a:p>
            <a:pPr lvl="1">
              <a:lnSpc>
                <a:spcPct val="150000"/>
              </a:lnSpc>
            </a:pPr>
            <a:r>
              <a:rPr kumimoji="1" lang="en-US" altLang="ja-JP" dirty="0"/>
              <a:t>MC (Truth) information</a:t>
            </a:r>
          </a:p>
          <a:p>
            <a:pPr lvl="2">
              <a:lnSpc>
                <a:spcPct val="150000"/>
              </a:lnSpc>
            </a:pPr>
            <a:r>
              <a:rPr lang="en-US" altLang="ja-JP" dirty="0"/>
              <a:t>give PID flag to matched tracks</a:t>
            </a:r>
            <a:endParaRPr kumimoji="1" lang="en-US" altLang="ja-JP" dirty="0"/>
          </a:p>
          <a:p>
            <a:pPr lvl="1">
              <a:lnSpc>
                <a:spcPct val="150000"/>
              </a:lnSpc>
            </a:pPr>
            <a:r>
              <a:rPr kumimoji="1" lang="en" altLang="ja-JP" dirty="0"/>
              <a:t>TOF hit information</a:t>
            </a:r>
          </a:p>
          <a:p>
            <a:pPr lvl="2">
              <a:lnSpc>
                <a:spcPct val="150000"/>
              </a:lnSpc>
            </a:pPr>
            <a:r>
              <a:rPr kumimoji="1" lang="en" altLang="ja-JP" dirty="0"/>
              <a:t>Timing to calculate velocity</a:t>
            </a:r>
          </a:p>
          <a:p>
            <a:pPr lvl="2">
              <a:lnSpc>
                <a:spcPct val="150000"/>
              </a:lnSpc>
            </a:pPr>
            <a:r>
              <a:rPr kumimoji="1" lang="en" altLang="ja-JP" dirty="0">
                <a:solidFill>
                  <a:srgbClr val="00B0F0"/>
                </a:solidFill>
              </a:rPr>
              <a:t>hit position to match tracks</a:t>
            </a:r>
            <a:endParaRPr kumimoji="1" lang="en-US" altLang="ja-JP" dirty="0">
              <a:solidFill>
                <a:srgbClr val="00B0F0"/>
              </a:solidFill>
            </a:endParaRPr>
          </a:p>
          <a:p>
            <a:pPr lvl="1"/>
            <a:endParaRPr lang="ja-JP" altLang="en-US"/>
          </a:p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76EA76-DF88-44C4-EF6A-067E9BBFAE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4EAD7D-191F-FA3B-1034-77D51DF61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F5DA3110-6B3D-E169-672B-F8ADB1AF3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0980" y="1031077"/>
            <a:ext cx="5200857" cy="436280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2A3F92-DCC0-6B77-B1A4-E378DFD74FD6}"/>
              </a:ext>
            </a:extLst>
          </p:cNvPr>
          <p:cNvSpPr/>
          <p:nvPr/>
        </p:nvSpPr>
        <p:spPr bwMode="auto">
          <a:xfrm>
            <a:off x="8955452" y="2343150"/>
            <a:ext cx="2836437" cy="48577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DE708B5-9F87-929B-72F3-642A1F4AA9CA}"/>
              </a:ext>
            </a:extLst>
          </p:cNvPr>
          <p:cNvSpPr/>
          <p:nvPr/>
        </p:nvSpPr>
        <p:spPr bwMode="auto">
          <a:xfrm>
            <a:off x="6510928" y="3786188"/>
            <a:ext cx="3704635" cy="485775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4132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A6145C-15E8-30D5-1589-9C96358C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Reconstruction of particle masses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981E5FB-2675-6744-B98B-7D8C7E0EA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4576CEED-613D-682E-081C-A32A403BA74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Particle masses can be derived from</a:t>
                </a:r>
              </a:p>
              <a:p>
                <a:pPr lvl="1"/>
                <a:r>
                  <a:rPr lang="en-US" altLang="ja-JP" dirty="0"/>
                  <a:t>velocity: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track</m:t>
                        </m:r>
                        <m: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length</m:t>
                        </m:r>
                        <m: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@ 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  <m: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measured</m:t>
                        </m:r>
                        <m: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by</m:t>
                        </m:r>
                        <m: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ToF</m:t>
                        </m:r>
                      </m:den>
                    </m:f>
                  </m:oMath>
                </a14:m>
                <a:endParaRPr lang="en-US" altLang="ja-JP" dirty="0"/>
              </a:p>
              <a:p>
                <a:pPr lvl="1"/>
                <a:r>
                  <a:rPr kumimoji="1" lang="en-US" altLang="ja-JP" dirty="0"/>
                  <a:t>Track momentum taken by ACTS Tracking: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Track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dirty="0"/>
              </a:p>
              <a:p>
                <a:pPr marL="548640" lvl="1" indent="0">
                  <a:buNone/>
                </a:pPr>
                <a:endParaRPr kumimoji="1" lang="ja-JP" altLang="en-US"/>
              </a:p>
            </p:txBody>
          </p:sp>
        </mc:Choice>
        <mc:Fallback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4576CEED-613D-682E-081C-A32A403BA7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445" t="-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2CCE8D-8433-58E2-069D-66A1E7190C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F67A5E-6D66-4716-593A-0442B540A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D3DA2AF-B558-9193-E582-5FD10E812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31924" y="1126867"/>
            <a:ext cx="4200495" cy="63007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A210382-C50F-DD9A-64C5-548448B336D4}"/>
                  </a:ext>
                </a:extLst>
              </p:cNvPr>
              <p:cNvSpPr/>
              <p:nvPr/>
            </p:nvSpPr>
            <p:spPr>
              <a:xfrm>
                <a:off x="1239789" y="4567690"/>
                <a:ext cx="181861" cy="181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1400" b="1" i="1" smtClean="0">
                        <a:solidFill>
                          <a:srgbClr val="F40CBA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ja-JP" sz="1400" b="1" dirty="0">
                    <a:solidFill>
                      <a:schemeClr val="tx1"/>
                    </a:solidFill>
                  </a:rPr>
                  <a:t> </a:t>
                </a:r>
                <a:endParaRPr lang="ja-JP" altLang="en-US" sz="1400" b="1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A210382-C50F-DD9A-64C5-548448B33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789" y="4567690"/>
                <a:ext cx="181861" cy="181910"/>
              </a:xfrm>
              <a:prstGeom prst="rect">
                <a:avLst/>
              </a:prstGeom>
              <a:blipFill>
                <a:blip r:embed="rId4"/>
                <a:stretch>
                  <a:fillRect l="-6667" r="-13333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83445A5-D127-0488-4447-7DEF1AE4BC37}"/>
                  </a:ext>
                </a:extLst>
              </p:cNvPr>
              <p:cNvSpPr/>
              <p:nvPr/>
            </p:nvSpPr>
            <p:spPr>
              <a:xfrm>
                <a:off x="1124014" y="3799514"/>
                <a:ext cx="181861" cy="181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rgbClr val="F40CBA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1400" b="1" dirty="0">
                    <a:solidFill>
                      <a:srgbClr val="F40CBA"/>
                    </a:solidFill>
                  </a:rPr>
                  <a:t> </a:t>
                </a:r>
                <a:endParaRPr kumimoji="1" lang="ja-JP" altLang="en-US" sz="1400" b="1">
                  <a:solidFill>
                    <a:srgbClr val="F40CBA"/>
                  </a:solidFill>
                </a:endParaRPr>
              </a:p>
            </p:txBody>
          </p:sp>
        </mc:Choice>
        <mc:Fallback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83445A5-D127-0488-4447-7DEF1AE4B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14" y="3799514"/>
                <a:ext cx="181861" cy="181910"/>
              </a:xfrm>
              <a:prstGeom prst="rect">
                <a:avLst/>
              </a:prstGeom>
              <a:blipFill>
                <a:blip r:embed="rId5"/>
                <a:stretch>
                  <a:fillRect l="-20000" t="-13333" r="-20000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8F78721-D9DD-3762-75AC-21FEAF98F1C1}"/>
                  </a:ext>
                </a:extLst>
              </p:cNvPr>
              <p:cNvSpPr/>
              <p:nvPr/>
            </p:nvSpPr>
            <p:spPr>
              <a:xfrm>
                <a:off x="2043361" y="3663319"/>
                <a:ext cx="181861" cy="181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rgbClr val="F40CBA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kumimoji="1" lang="en-US" altLang="ja-JP" sz="1400" b="1" dirty="0">
                    <a:solidFill>
                      <a:srgbClr val="F40CBA"/>
                    </a:solidFill>
                  </a:rPr>
                  <a:t> </a:t>
                </a:r>
                <a:endParaRPr kumimoji="1" lang="ja-JP" altLang="en-US" sz="1400" b="1">
                  <a:solidFill>
                    <a:srgbClr val="F40CBA"/>
                  </a:solidFill>
                </a:endParaRPr>
              </a:p>
            </p:txBody>
          </p:sp>
        </mc:Choice>
        <mc:Fallback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8F78721-D9DD-3762-75AC-21FEAF98F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361" y="3663319"/>
                <a:ext cx="181861" cy="181910"/>
              </a:xfrm>
              <a:prstGeom prst="rect">
                <a:avLst/>
              </a:prstGeom>
              <a:blipFill>
                <a:blip r:embed="rId6"/>
                <a:stretch>
                  <a:fillRect l="-12500" r="-12500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B3B27D-F5D3-84F8-FF7D-239D80518DAE}"/>
              </a:ext>
            </a:extLst>
          </p:cNvPr>
          <p:cNvSpPr txBox="1"/>
          <p:nvPr/>
        </p:nvSpPr>
        <p:spPr>
          <a:xfrm>
            <a:off x="2574600" y="2726612"/>
            <a:ext cx="328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latin typeface="Helvetica" pitchFamily="2" charset="0"/>
              </a:rPr>
              <a:t>Pythia DIS data</a:t>
            </a:r>
            <a:endParaRPr kumimoji="1" lang="ja-JP" altLang="en-US"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14ED0C5-37D9-FE7F-69F0-E877FC49D306}"/>
                  </a:ext>
                </a:extLst>
              </p:cNvPr>
              <p:cNvSpPr txBox="1"/>
              <p:nvPr/>
            </p:nvSpPr>
            <p:spPr>
              <a:xfrm>
                <a:off x="7427610" y="1295265"/>
                <a:ext cx="4520644" cy="812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reco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Track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14ED0C5-37D9-FE7F-69F0-E877FC49D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610" y="1295265"/>
                <a:ext cx="4520644" cy="812787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右中かっこ 20">
            <a:extLst>
              <a:ext uri="{FF2B5EF4-FFF2-40B4-BE49-F238E27FC236}">
                <a16:creationId xmlns:a16="http://schemas.microsoft.com/office/drawing/2014/main" id="{FE9CB280-259E-51FA-1D7C-A06C2D8CCCF5}"/>
              </a:ext>
            </a:extLst>
          </p:cNvPr>
          <p:cNvSpPr/>
          <p:nvPr/>
        </p:nvSpPr>
        <p:spPr>
          <a:xfrm>
            <a:off x="7646915" y="1364202"/>
            <a:ext cx="358942" cy="812788"/>
          </a:xfrm>
          <a:prstGeom prst="rightBrace">
            <a:avLst>
              <a:gd name="adj1" fmla="val 4120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コンテンツ プレースホルダー 6">
            <a:extLst>
              <a:ext uri="{FF2B5EF4-FFF2-40B4-BE49-F238E27FC236}">
                <a16:creationId xmlns:a16="http://schemas.microsoft.com/office/drawing/2014/main" id="{0DE84105-0A67-9C25-422D-DA55A2CE12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8383083" y="2799506"/>
            <a:ext cx="2817540" cy="4138719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FF16D14-DA8C-207D-019C-697B661C26C7}"/>
                  </a:ext>
                </a:extLst>
              </p:cNvPr>
              <p:cNvSpPr/>
              <p:nvPr/>
            </p:nvSpPr>
            <p:spPr>
              <a:xfrm>
                <a:off x="8488247" y="4046525"/>
                <a:ext cx="181861" cy="181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1400" b="1" i="1" smtClean="0">
                        <a:solidFill>
                          <a:srgbClr val="F40CBA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ja-JP" sz="1400" b="1" dirty="0">
                    <a:solidFill>
                      <a:schemeClr val="tx1"/>
                    </a:solidFill>
                  </a:rPr>
                  <a:t> </a:t>
                </a:r>
                <a:endParaRPr lang="ja-JP" altLang="en-US" sz="1400" b="1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FF16D14-DA8C-207D-019C-697B661C2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247" y="4046525"/>
                <a:ext cx="181861" cy="181910"/>
              </a:xfrm>
              <a:prstGeom prst="rect">
                <a:avLst/>
              </a:prstGeom>
              <a:blipFill>
                <a:blip r:embed="rId9"/>
                <a:stretch>
                  <a:fillRect l="-6667" r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68A596CD-7D0B-81FE-5549-4DDB617D452D}"/>
                  </a:ext>
                </a:extLst>
              </p:cNvPr>
              <p:cNvSpPr/>
              <p:nvPr/>
            </p:nvSpPr>
            <p:spPr>
              <a:xfrm>
                <a:off x="9262807" y="4325096"/>
                <a:ext cx="181861" cy="181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rgbClr val="F40CBA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1400" b="1" dirty="0">
                    <a:solidFill>
                      <a:srgbClr val="F40CBA"/>
                    </a:solidFill>
                  </a:rPr>
                  <a:t> </a:t>
                </a:r>
                <a:endParaRPr kumimoji="1" lang="ja-JP" altLang="en-US" sz="1400" b="1">
                  <a:solidFill>
                    <a:srgbClr val="F40CBA"/>
                  </a:solidFill>
                </a:endParaRPr>
              </a:p>
            </p:txBody>
          </p:sp>
        </mc:Choice>
        <mc:Fallback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68A596CD-7D0B-81FE-5549-4DDB617D4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807" y="4325096"/>
                <a:ext cx="181861" cy="181910"/>
              </a:xfrm>
              <a:prstGeom prst="rect">
                <a:avLst/>
              </a:prstGeom>
              <a:blipFill>
                <a:blip r:embed="rId10"/>
                <a:stretch>
                  <a:fillRect l="-13333" t="-13333" r="-13333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64B71ECF-30C4-59FD-439D-150351EBECB8}"/>
                  </a:ext>
                </a:extLst>
              </p:cNvPr>
              <p:cNvSpPr/>
              <p:nvPr/>
            </p:nvSpPr>
            <p:spPr>
              <a:xfrm>
                <a:off x="10134025" y="4465624"/>
                <a:ext cx="181861" cy="181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rgbClr val="F40CBA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kumimoji="1" lang="en-US" altLang="ja-JP" sz="1400" b="1" dirty="0">
                    <a:solidFill>
                      <a:srgbClr val="F40CBA"/>
                    </a:solidFill>
                  </a:rPr>
                  <a:t> </a:t>
                </a:r>
                <a:endParaRPr kumimoji="1" lang="ja-JP" altLang="en-US" sz="1400" b="1">
                  <a:solidFill>
                    <a:srgbClr val="F40CBA"/>
                  </a:solidFill>
                </a:endParaRPr>
              </a:p>
            </p:txBody>
          </p:sp>
        </mc:Choice>
        <mc:Fallback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64B71ECF-30C4-59FD-439D-150351EBE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025" y="4465624"/>
                <a:ext cx="181861" cy="181910"/>
              </a:xfrm>
              <a:prstGeom prst="rect">
                <a:avLst/>
              </a:prstGeom>
              <a:blipFill>
                <a:blip r:embed="rId11"/>
                <a:stretch>
                  <a:fillRect l="-12500" r="-12500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198423E-BB57-8A73-3D11-E816D46F1BB8}"/>
              </a:ext>
            </a:extLst>
          </p:cNvPr>
          <p:cNvSpPr txBox="1"/>
          <p:nvPr/>
        </p:nvSpPr>
        <p:spPr>
          <a:xfrm>
            <a:off x="7978879" y="2971749"/>
            <a:ext cx="329450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2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Slice at 1 GeV</a:t>
            </a:r>
            <a:endParaRPr kumimoji="1" lang="ja-JP" altLang="en-US" sz="200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B4DC027-E3F0-A02A-7C10-054249E7FE15}"/>
                  </a:ext>
                </a:extLst>
              </p:cNvPr>
              <p:cNvSpPr txBox="1"/>
              <p:nvPr/>
            </p:nvSpPr>
            <p:spPr>
              <a:xfrm>
                <a:off x="10709289" y="6108359"/>
                <a:ext cx="74438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kumimoji="1" lang="ja-JP" altLang="en-US" sz="1600"/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B4DC027-E3F0-A02A-7C10-054249E7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289" y="6108359"/>
                <a:ext cx="744382" cy="338554"/>
              </a:xfrm>
              <a:prstGeom prst="rect">
                <a:avLst/>
              </a:prstGeom>
              <a:blipFill>
                <a:blip r:embed="rId1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屈折矢印 36">
            <a:extLst>
              <a:ext uri="{FF2B5EF4-FFF2-40B4-BE49-F238E27FC236}">
                <a16:creationId xmlns:a16="http://schemas.microsoft.com/office/drawing/2014/main" id="{CB92C878-FC6D-FEB1-B11B-C2D251360D66}"/>
              </a:ext>
            </a:extLst>
          </p:cNvPr>
          <p:cNvSpPr/>
          <p:nvPr/>
        </p:nvSpPr>
        <p:spPr bwMode="auto">
          <a:xfrm rot="5400000">
            <a:off x="3203214" y="1212512"/>
            <a:ext cx="3170906" cy="5819327"/>
          </a:xfrm>
          <a:prstGeom prst="bentUpArrow">
            <a:avLst>
              <a:gd name="adj1" fmla="val 1684"/>
              <a:gd name="adj2" fmla="val 1937"/>
              <a:gd name="adj3" fmla="val 3711"/>
            </a:avLst>
          </a:prstGeom>
          <a:noFill/>
          <a:ln w="12700">
            <a:solidFill>
              <a:srgbClr val="FF0000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582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9" name="コンテンツ プレースホルダー 3">
                <a:extLst>
                  <a:ext uri="{FF2B5EF4-FFF2-40B4-BE49-F238E27FC236}">
                    <a16:creationId xmlns:a16="http://schemas.microsoft.com/office/drawing/2014/main" id="{ED635410-7161-6276-70EE-2F2B5EA41491}"/>
                  </a:ext>
                </a:extLst>
              </p:cNvPr>
              <p:cNvSpPr txBox="1">
                <a:spLocks noGrp="1"/>
              </p:cNvSpPr>
              <p:nvPr>
                <p:ph sz="quarter" idx="10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411480" indent="-41148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1pPr>
                <a:lvl2pPr marL="891540" indent="-34290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2pPr>
                <a:lvl3pPr marL="137160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3pPr>
                <a:lvl4pPr marL="192024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4pPr>
                <a:lvl5pPr marL="246888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5pPr>
                <a:lvl6pPr marL="301752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6616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11480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6344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/>
                  <a:t>To compare single particle case, we define following probability:</a:t>
                </a:r>
              </a:p>
              <a:p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events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specific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mass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events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pPr marL="548640" lvl="1" indent="0">
                  <a:buNone/>
                </a:pPr>
                <a:endParaRPr lang="en-US" altLang="ja-JP" dirty="0"/>
              </a:p>
              <a:p>
                <a:pPr lvl="1"/>
                <a:endParaRPr lang="en-US" altLang="ja-JP" dirty="0"/>
              </a:p>
              <a:p>
                <a:pPr lvl="1"/>
                <a:endParaRPr lang="en-US" altLang="ja-JP" dirty="0"/>
              </a:p>
              <a:p>
                <a:endParaRPr lang="ja-JP" altLang="en-US"/>
              </a:p>
            </p:txBody>
          </p:sp>
        </mc:Choice>
        <mc:Fallback>
          <p:sp>
            <p:nvSpPr>
              <p:cNvPr id="49" name="コンテンツ プレースホルダー 3">
                <a:extLst>
                  <a:ext uri="{FF2B5EF4-FFF2-40B4-BE49-F238E27FC236}">
                    <a16:creationId xmlns:a16="http://schemas.microsoft.com/office/drawing/2014/main" id="{ED635410-7161-6276-70EE-2F2B5EA4149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445" t="-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2EB913A2-FF87-70A7-F00A-FB791C9F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/>
          <a:p>
            <a:r>
              <a:rPr lang="en" altLang="ja-JP" dirty="0"/>
              <a:t>Definition: PID performance</a:t>
            </a:r>
            <a:endParaRPr lang="ja-JP" altLang="en-US"/>
          </a:p>
        </p:txBody>
      </p:sp>
      <p:sp>
        <p:nvSpPr>
          <p:cNvPr id="25" name="フッター プレースホルダー 24">
            <a:extLst>
              <a:ext uri="{FF2B5EF4-FFF2-40B4-BE49-F238E27FC236}">
                <a16:creationId xmlns:a16="http://schemas.microsoft.com/office/drawing/2014/main" id="{3DBF54CF-0840-3039-A385-E2A95B5D2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" altLang="ja-JP"/>
              <a:t>ToF Simulation</a:t>
            </a:r>
            <a:endParaRPr lang="ja-JP" altLang="en-US"/>
          </a:p>
        </p:txBody>
      </p:sp>
      <p:sp>
        <p:nvSpPr>
          <p:cNvPr id="23" name="日付プレースホルダー 22">
            <a:extLst>
              <a:ext uri="{FF2B5EF4-FFF2-40B4-BE49-F238E27FC236}">
                <a16:creationId xmlns:a16="http://schemas.microsoft.com/office/drawing/2014/main" id="{72D32676-EC09-26FB-704F-114ED32E4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ja-JP" altLang="en-US"/>
          </a:p>
        </p:txBody>
      </p:sp>
      <p:sp>
        <p:nvSpPr>
          <p:cNvPr id="29" name="スライド番号プレースホルダー 28">
            <a:extLst>
              <a:ext uri="{FF2B5EF4-FFF2-40B4-BE49-F238E27FC236}">
                <a16:creationId xmlns:a16="http://schemas.microsoft.com/office/drawing/2014/main" id="{CEF47548-96EB-C0AF-6D04-2D423723D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8BAD0421-1AB2-0146-9332-64BBDFFB5C4B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833B7FD-F4BB-D8AA-F481-B16843255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35" y="2263727"/>
            <a:ext cx="6068390" cy="4045593"/>
          </a:xfrm>
          <a:prstGeom prst="rect">
            <a:avLst/>
          </a:prstGeom>
        </p:spPr>
      </p:pic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39C11E9-0480-3547-51A5-641676B8ADBF}"/>
              </a:ext>
            </a:extLst>
          </p:cNvPr>
          <p:cNvCxnSpPr>
            <a:cxnSpLocks/>
          </p:cNvCxnSpPr>
          <p:nvPr/>
        </p:nvCxnSpPr>
        <p:spPr>
          <a:xfrm>
            <a:off x="9102278" y="1898154"/>
            <a:ext cx="21848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466547E-5D1B-32F2-FB8C-1B463D8EA47A}"/>
              </a:ext>
            </a:extLst>
          </p:cNvPr>
          <p:cNvSpPr txBox="1"/>
          <p:nvPr/>
        </p:nvSpPr>
        <p:spPr>
          <a:xfrm>
            <a:off x="8751600" y="1728034"/>
            <a:ext cx="62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=</a:t>
            </a:r>
            <a:r>
              <a:rPr kumimoji="1" lang="ja-JP" altLang="en-US"/>
              <a:t>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9FA7DB4-C211-FA2B-8E78-E40C385DD5C8}"/>
              </a:ext>
            </a:extLst>
          </p:cNvPr>
          <p:cNvSpPr/>
          <p:nvPr/>
        </p:nvSpPr>
        <p:spPr>
          <a:xfrm>
            <a:off x="2858156" y="2699684"/>
            <a:ext cx="3505143" cy="536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" altLang="ja-JP" sz="1400" dirty="0">
                <a:solidFill>
                  <a:schemeClr val="tx1"/>
                </a:solidFill>
              </a:rPr>
              <a:t>Mass distribution of reconstructed 𝜋 </a:t>
            </a:r>
            <a:endParaRPr kumimoji="1" lang="ja-JP" altLang="en-US" sz="1400">
              <a:solidFill>
                <a:schemeClr val="tx1"/>
              </a:solidFill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D44CE9FA-D038-9EBF-AA53-936EF622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56" t="10439" r="70946" b="9642"/>
          <a:stretch/>
        </p:blipFill>
        <p:spPr>
          <a:xfrm>
            <a:off x="9972116" y="188913"/>
            <a:ext cx="516085" cy="162721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647B099-7074-249F-2A8B-BE3172F029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684" t="9957" r="9811" b="9776"/>
          <a:stretch/>
        </p:blipFill>
        <p:spPr>
          <a:xfrm rot="5400000">
            <a:off x="9509820" y="1685360"/>
            <a:ext cx="1356441" cy="2028648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4B7A950-EE0E-263D-31DD-7A6044D241E3}"/>
              </a:ext>
            </a:extLst>
          </p:cNvPr>
          <p:cNvSpPr txBox="1"/>
          <p:nvPr/>
        </p:nvSpPr>
        <p:spPr>
          <a:xfrm>
            <a:off x="6677613" y="4003288"/>
            <a:ext cx="4180887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" altLang="ja-JP" sz="2000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itchFamily="2" charset="2"/>
              </a:rPr>
              <a:t> Reconstructed mass distribution of truth pion</a:t>
            </a:r>
            <a:br>
              <a:rPr kumimoji="1" lang="en" altLang="ja-JP" sz="2000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itchFamily="2" charset="2"/>
              </a:rPr>
            </a:br>
            <a:r>
              <a:rPr kumimoji="1" lang="en" altLang="ja-JP" sz="2000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itchFamily="2" charset="2"/>
              </a:rPr>
              <a:t>selected by using PDGID </a:t>
            </a:r>
            <a:endParaRPr kumimoji="1" lang="ja-JP" altLang="en-US" sz="200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9345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コンテンツ プレースホルダー 25">
            <a:extLst>
              <a:ext uri="{FF2B5EF4-FFF2-40B4-BE49-F238E27FC236}">
                <a16:creationId xmlns:a16="http://schemas.microsoft.com/office/drawing/2014/main" id="{0F0459F2-855E-E715-6020-57C2A2407B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869646"/>
            <a:ext cx="11390400" cy="36933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Compare PID probabilities</a:t>
            </a:r>
            <a:endParaRPr lang="ja-JP" altLang="en-US"/>
          </a:p>
        </p:txBody>
      </p:sp>
      <p:pic>
        <p:nvPicPr>
          <p:cNvPr id="15" name="コンテンツ プレースホルダー 16">
            <a:extLst>
              <a:ext uri="{FF2B5EF4-FFF2-40B4-BE49-F238E27FC236}">
                <a16:creationId xmlns:a16="http://schemas.microsoft.com/office/drawing/2014/main" id="{668FBCC3-E8E4-F299-1B69-9E3A8C464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94467" y="621527"/>
            <a:ext cx="2304000" cy="380865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28C1492-54C2-8003-C848-0BBBFAFE3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>
            <a:normAutofit/>
          </a:bodyPr>
          <a:lstStyle/>
          <a:p>
            <a:r>
              <a:rPr lang="en-US" altLang="ja-JP"/>
              <a:t>Results: Single particle vs Pythia</a:t>
            </a:r>
            <a:endParaRPr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3666FBD2-3AFF-D41B-A916-E0673DE5D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-US"/>
              <a:t>ToF Simulation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48CCB58-F2EB-DDD2-9468-8E75FD258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3F14C7-2AC2-6FC1-5D00-B4C2FD7BB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8BAD0421-1AB2-0146-9332-64BBDFFB5C4B}" type="slidenum">
              <a:rPr lang="ja-JP" altLang="en-US" smtClean="0"/>
              <a:pPr/>
              <a:t>26</a:t>
            </a:fld>
            <a:endParaRPr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0C7C5487-588F-D48A-AC45-5A0D52C04A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84838919"/>
                  </p:ext>
                </p:extLst>
              </p:nvPr>
            </p:nvGraphicFramePr>
            <p:xfrm>
              <a:off x="754856" y="4200426"/>
              <a:ext cx="10701337" cy="1682496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3731750">
                      <a:extLst>
                        <a:ext uri="{9D8B030D-6E8A-4147-A177-3AD203B41FA5}">
                          <a16:colId xmlns:a16="http://schemas.microsoft.com/office/drawing/2014/main" val="2880347149"/>
                        </a:ext>
                      </a:extLst>
                    </a:gridCol>
                    <a:gridCol w="3428018">
                      <a:extLst>
                        <a:ext uri="{9D8B030D-6E8A-4147-A177-3AD203B41FA5}">
                          <a16:colId xmlns:a16="http://schemas.microsoft.com/office/drawing/2014/main" val="1415199599"/>
                        </a:ext>
                      </a:extLst>
                    </a:gridCol>
                    <a:gridCol w="3541569">
                      <a:extLst>
                        <a:ext uri="{9D8B030D-6E8A-4147-A177-3AD203B41FA5}">
                          <a16:colId xmlns:a16="http://schemas.microsoft.com/office/drawing/2014/main" val="873811194"/>
                        </a:ext>
                      </a:extLst>
                    </a:gridCol>
                  </a:tblGrid>
                  <a:tr h="167738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Single particle gun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Pythia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4064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𝟑𝟗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𝟐𝟑𝟗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𝐌𝐞𝐕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])</m:t>
                                </m:r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48.66 %</a:t>
                          </a:r>
                          <a:r>
                            <a:rPr kumimoji="1" lang="en-US" altLang="ja-JP" baseline="30000" dirty="0">
                              <a:solidFill>
                                <a:schemeClr val="tx1"/>
                              </a:solidFill>
                            </a:rPr>
                            <a:t>※</a:t>
                          </a:r>
                          <a:endParaRPr kumimoji="1" lang="ja-JP" altLang="en-US" baseline="300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55.36 %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94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𝟑𝟗𝟑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𝟓𝟗𝟑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𝐌𝐞𝐕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])</m:t>
                                </m:r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83.45 %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69.15 %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21293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𝟖𝟑𝟖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𝟏𝟎𝟑𝟖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𝐌𝐞𝐕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])</m:t>
                                </m:r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Ongoing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77.99 %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15113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0C7C5487-588F-D48A-AC45-5A0D52C04A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84838919"/>
                  </p:ext>
                </p:extLst>
              </p:nvPr>
            </p:nvGraphicFramePr>
            <p:xfrm>
              <a:off x="754856" y="4200426"/>
              <a:ext cx="10701337" cy="1682496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3731750">
                      <a:extLst>
                        <a:ext uri="{9D8B030D-6E8A-4147-A177-3AD203B41FA5}">
                          <a16:colId xmlns:a16="http://schemas.microsoft.com/office/drawing/2014/main" val="2880347149"/>
                        </a:ext>
                      </a:extLst>
                    </a:gridCol>
                    <a:gridCol w="3428018">
                      <a:extLst>
                        <a:ext uri="{9D8B030D-6E8A-4147-A177-3AD203B41FA5}">
                          <a16:colId xmlns:a16="http://schemas.microsoft.com/office/drawing/2014/main" val="1415199599"/>
                        </a:ext>
                      </a:extLst>
                    </a:gridCol>
                    <a:gridCol w="3541569">
                      <a:extLst>
                        <a:ext uri="{9D8B030D-6E8A-4147-A177-3AD203B41FA5}">
                          <a16:colId xmlns:a16="http://schemas.microsoft.com/office/drawing/2014/main" val="873811194"/>
                        </a:ext>
                      </a:extLst>
                    </a:gridCol>
                  </a:tblGrid>
                  <a:tr h="420624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Single particle gun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Pythia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4064008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340" t="-112121" r="-187755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48.66 %</a:t>
                          </a:r>
                          <a:r>
                            <a:rPr kumimoji="1" lang="en-US" altLang="ja-JP" baseline="30000" dirty="0">
                              <a:solidFill>
                                <a:schemeClr val="tx1"/>
                              </a:solidFill>
                            </a:rPr>
                            <a:t>※</a:t>
                          </a:r>
                          <a:endParaRPr kumimoji="1" lang="ja-JP" altLang="en-US" baseline="300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55.36 %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94805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340" t="-205882" r="-187755" b="-1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83.45 %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69.15 %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2129397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340" t="-315152" r="-187755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Ongoing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77.99 %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151132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図 20">
            <a:extLst>
              <a:ext uri="{FF2B5EF4-FFF2-40B4-BE49-F238E27FC236}">
                <a16:creationId xmlns:a16="http://schemas.microsoft.com/office/drawing/2014/main" id="{E77EFF94-9E3A-1DBC-443B-65F5AC9C7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86130" y="621529"/>
            <a:ext cx="2304000" cy="380865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3103C8D-0529-BA8A-4AE0-424BC8C34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5137" y="797857"/>
            <a:ext cx="2304000" cy="3455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79F838A-3024-AE47-A3A6-8636EB83DF05}"/>
                  </a:ext>
                </a:extLst>
              </p:cNvPr>
              <p:cNvSpPr txBox="1"/>
              <p:nvPr/>
            </p:nvSpPr>
            <p:spPr>
              <a:xfrm>
                <a:off x="4719239" y="1213428"/>
                <a:ext cx="245445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Single particle 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/>
              </a:p>
            </p:txBody>
          </p:sp>
        </mc:Choice>
        <mc:Fallback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79F838A-3024-AE47-A3A6-8636EB83D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39" y="1213428"/>
                <a:ext cx="2454457" cy="369332"/>
              </a:xfrm>
              <a:prstGeom prst="rect">
                <a:avLst/>
              </a:prstGeom>
              <a:blipFill>
                <a:blip r:embed="rId6"/>
                <a:stretch>
                  <a:fillRect l="-2062" t="-3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3678B14-9767-4457-91C4-797A4B04494C}"/>
                  </a:ext>
                </a:extLst>
              </p:cNvPr>
              <p:cNvSpPr txBox="1"/>
              <p:nvPr/>
            </p:nvSpPr>
            <p:spPr>
              <a:xfrm>
                <a:off x="8720469" y="1209677"/>
                <a:ext cx="2635323" cy="3768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dirty="0" smtClean="0"/>
                        <m:t>Single</m:t>
                      </m:r>
                      <m:r>
                        <m:rPr>
                          <m:nor/>
                        </m:rPr>
                        <a:rPr lang="en-US" altLang="ja-JP" dirty="0" smtClean="0"/>
                        <m:t> </m:t>
                      </m:r>
                      <m:r>
                        <m:rPr>
                          <m:nor/>
                        </m:rPr>
                        <a:rPr lang="en-US" altLang="ja-JP" dirty="0" smtClean="0"/>
                        <m:t>particle</m:t>
                      </m:r>
                      <m:r>
                        <m:rPr>
                          <m:nor/>
                        </m:rPr>
                        <a:rPr lang="en-US" altLang="ja-JP" b="0" i="0" dirty="0" smtClean="0"/>
                        <m:t> (</m:t>
                      </m:r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3678B14-9767-4457-91C4-797A4B044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469" y="1209677"/>
                <a:ext cx="2635323" cy="376834"/>
              </a:xfrm>
              <a:prstGeom prst="rect">
                <a:avLst/>
              </a:prstGeom>
              <a:blipFill>
                <a:blip r:embed="rId7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646C408-2072-C471-AA1F-C223B9A6D598}"/>
              </a:ext>
            </a:extLst>
          </p:cNvPr>
          <p:cNvSpPr txBox="1"/>
          <p:nvPr/>
        </p:nvSpPr>
        <p:spPr>
          <a:xfrm>
            <a:off x="1316193" y="1255043"/>
            <a:ext cx="136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Pythia DIS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335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2A426-CA0D-438A-07EC-3548D499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/>
          <a:p>
            <a:r>
              <a:rPr lang="en" altLang="ja-JP" dirty="0"/>
              <a:t>results: 𝜋/𝑘 separation power</a:t>
            </a:r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79DD03D-8566-E66E-CC31-47C907F85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-US"/>
              <a:t>ToF Simulation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コンテンツ プレースホルダー 4">
                <a:extLst>
                  <a:ext uri="{FF2B5EF4-FFF2-40B4-BE49-F238E27FC236}">
                    <a16:creationId xmlns:a16="http://schemas.microsoft.com/office/drawing/2014/main" id="{7B7D389E-BF1D-4B87-3268-E8AB2A2A2F5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00111" y="869646"/>
                <a:ext cx="11390400" cy="5439674"/>
              </a:xfrm>
            </p:spPr>
            <p:txBody>
              <a:bodyPr>
                <a:normAutofit/>
              </a:bodyPr>
              <a:lstStyle/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pPr lvl="1"/>
                <a:endParaRPr lang="en-US" altLang="ja-JP" dirty="0"/>
              </a:p>
              <a:p>
                <a:endParaRPr lang="en-US" altLang="ja-JP" dirty="0"/>
              </a:p>
              <a:p>
                <a:pPr marL="0" indent="0">
                  <a:buNone/>
                </a:pPr>
                <a:r>
                  <a:rPr lang="en" altLang="ja-JP" dirty="0">
                    <a:solidFill>
                      <a:srgbClr val="FF0000"/>
                    </a:solidFill>
                  </a:rPr>
                  <a:t>This study</a:t>
                </a:r>
              </a:p>
              <a:p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" altLang="ja-JP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" altLang="ja-JP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" altLang="ja-JP" dirty="0"/>
                  <a:t> separation for 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sty m:val="p"/>
                      </m:rPr>
                      <a:rPr lang="en-US" altLang="ja-JP" b="0" i="0" baseline="-25000" smtClean="0">
                        <a:latin typeface="Cambria Math" panose="02040503050406030204" pitchFamily="18" charset="0"/>
                      </a:rPr>
                      <m:t>track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&lt;1.15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" altLang="ja-JP" dirty="0"/>
              </a:p>
              <a:p>
                <a:pPr lvl="1"/>
                <a:r>
                  <a:rPr lang="en" altLang="ja-JP" dirty="0"/>
                  <a:t>Slightly lower than </a:t>
                </a:r>
                <a:r>
                  <a:rPr lang="en" altLang="ja-JP" dirty="0" err="1"/>
                  <a:t>ePIC</a:t>
                </a:r>
                <a:r>
                  <a:rPr lang="en" altLang="ja-JP" dirty="0"/>
                  <a:t> requirement</a:t>
                </a:r>
                <a:r>
                  <a:rPr lang="en-US" altLang="ja-JP" baseline="30000" dirty="0"/>
                  <a:t>※</a:t>
                </a:r>
                <a:endParaRPr lang="en" altLang="ja-JP" baseline="30000" dirty="0"/>
              </a:p>
              <a:p>
                <a:pPr marL="0" indent="0">
                  <a:buNone/>
                </a:pPr>
                <a:endParaRPr lang="en" altLang="ja-JP" dirty="0"/>
              </a:p>
              <a:p>
                <a:pPr marL="0" indent="0">
                  <a:buNone/>
                </a:pPr>
                <a:r>
                  <a:rPr lang="en-US" altLang="ja-JP" baseline="30000" dirty="0">
                    <a:solidFill>
                      <a:srgbClr val="00B050"/>
                    </a:solidFill>
                  </a:rPr>
                  <a:t>※</a:t>
                </a:r>
                <a:r>
                  <a:rPr lang="en" altLang="ja-JP" dirty="0">
                    <a:solidFill>
                      <a:srgbClr val="00B050"/>
                    </a:solidFill>
                  </a:rPr>
                  <a:t>Requirements for </a:t>
                </a:r>
                <a:r>
                  <a:rPr lang="en" altLang="ja-JP" dirty="0" err="1">
                    <a:solidFill>
                      <a:srgbClr val="00B050"/>
                    </a:solidFill>
                  </a:rPr>
                  <a:t>ePIC</a:t>
                </a:r>
                <a:endParaRPr lang="en" altLang="ja-JP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b="0">
                    <a:solidFill>
                      <a:srgbClr val="00B050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" altLang="ja-JP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" altLang="ja-JP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" altLang="ja-JP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" altLang="ja-JP" dirty="0">
                    <a:solidFill>
                      <a:srgbClr val="00B050"/>
                    </a:solidFill>
                  </a:rPr>
                  <a:t> separation for </a:t>
                </a:r>
                <a14:m>
                  <m:oMath xmlns:m="http://schemas.openxmlformats.org/officeDocument/2006/math">
                    <m:r>
                      <a:rPr lang="en-US" altLang="ja-JP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sty m:val="p"/>
                      </m:rPr>
                      <a:rPr lang="en-US" altLang="ja-JP" b="0" i="0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track</m:t>
                    </m:r>
                    <m:r>
                      <a:rPr lang="en-US" altLang="ja-JP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&lt;1.2 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" altLang="ja-JP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" altLang="ja-JP" dirty="0"/>
              </a:p>
              <a:p>
                <a:pPr marL="0" indent="0">
                  <a:buNone/>
                </a:pPr>
                <a:endParaRPr lang="en" altLang="ja-JP" dirty="0"/>
              </a:p>
            </p:txBody>
          </p:sp>
        </mc:Choice>
        <mc:Fallback>
          <p:sp>
            <p:nvSpPr>
              <p:cNvPr id="11" name="コンテンツ プレースホルダー 4">
                <a:extLst>
                  <a:ext uri="{FF2B5EF4-FFF2-40B4-BE49-F238E27FC236}">
                    <a16:creationId xmlns:a16="http://schemas.microsoft.com/office/drawing/2014/main" id="{7B7D389E-BF1D-4B87-3268-E8AB2A2A2F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00111" y="869646"/>
                <a:ext cx="11390400" cy="5439674"/>
              </a:xfrm>
              <a:blipFill>
                <a:blip r:embed="rId3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5231B17-55BB-BD6E-7C15-CDCD8B1F7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en-US"/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14472211-36C6-7CD2-CF07-66C549F2B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8BAD0421-1AB2-0146-9332-64BBDFFB5C4B}" type="slidenum">
              <a:rPr lang="ja-JP" altLang="en-US" smtClean="0"/>
              <a:pPr/>
              <a:t>27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AB52E3B-07A1-6170-4258-66DAD5ED31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462"/>
          <a:stretch/>
        </p:blipFill>
        <p:spPr>
          <a:xfrm rot="5400000">
            <a:off x="7323463" y="1322177"/>
            <a:ext cx="3971980" cy="50955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797262B-4C54-95F0-91D5-48E7EBAC98C2}"/>
                  </a:ext>
                </a:extLst>
              </p:cNvPr>
              <p:cNvSpPr txBox="1"/>
              <p:nvPr/>
            </p:nvSpPr>
            <p:spPr>
              <a:xfrm>
                <a:off x="6278621" y="1801589"/>
                <a:ext cx="59142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Separation power(</a:t>
                </a:r>
                <a14:m>
                  <m:oMath xmlns:m="http://schemas.openxmlformats.org/officeDocument/2006/math">
                    <m:r>
                      <a:rPr lang="en-US" altLang="ja-JP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kumimoji="1" lang="en-US" altLang="ja-JP" dirty="0"/>
                  <a:t>)</a:t>
                </a:r>
                <a:r>
                  <a:rPr lang="en-US" altLang="ja-JP" dirty="0"/>
                  <a:t> vs reconstruction momentum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797262B-4C54-95F0-91D5-48E7EBAC9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621" y="1801589"/>
                <a:ext cx="5914248" cy="369332"/>
              </a:xfrm>
              <a:prstGeom prst="rect">
                <a:avLst/>
              </a:prstGeom>
              <a:blipFill>
                <a:blip r:embed="rId5"/>
                <a:stretch>
                  <a:fillRect l="-857" t="-10345" b="-275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8E05102-9093-DFD0-DD84-A8B625043193}"/>
              </a:ext>
            </a:extLst>
          </p:cNvPr>
          <p:cNvCxnSpPr>
            <a:cxnSpLocks/>
          </p:cNvCxnSpPr>
          <p:nvPr/>
        </p:nvCxnSpPr>
        <p:spPr>
          <a:xfrm>
            <a:off x="7311256" y="3345212"/>
            <a:ext cx="4407272" cy="157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B22F81B-4C28-81E5-722F-94610B8A50F6}"/>
              </a:ext>
            </a:extLst>
          </p:cNvPr>
          <p:cNvCxnSpPr>
            <a:cxnSpLocks/>
          </p:cNvCxnSpPr>
          <p:nvPr/>
        </p:nvCxnSpPr>
        <p:spPr>
          <a:xfrm>
            <a:off x="8650120" y="3350841"/>
            <a:ext cx="0" cy="2109638"/>
          </a:xfrm>
          <a:prstGeom prst="line">
            <a:avLst/>
          </a:prstGeom>
          <a:ln w="285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D5EB1F7-D3FE-CC6C-35F0-53EC2A6BB4BD}"/>
                  </a:ext>
                </a:extLst>
              </p:cNvPr>
              <p:cNvSpPr txBox="1"/>
              <p:nvPr/>
            </p:nvSpPr>
            <p:spPr>
              <a:xfrm>
                <a:off x="10205447" y="2457901"/>
                <a:ext cx="45878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endParaRPr kumimoji="1" lang="ja-JP" altLang="en-US"/>
              </a:p>
            </p:txBody>
          </p:sp>
        </mc:Choice>
        <mc:Fallback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D5EB1F7-D3FE-CC6C-35F0-53EC2A6BB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447" y="2457901"/>
                <a:ext cx="458780" cy="369332"/>
              </a:xfrm>
              <a:prstGeom prst="rect">
                <a:avLst/>
              </a:prstGeom>
              <a:blipFill>
                <a:blip r:embed="rId6"/>
                <a:stretch>
                  <a:fillRect l="-10526" b="-218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486855BB-274B-8224-1479-AA43EEBA2535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0434837" y="2827233"/>
            <a:ext cx="204349" cy="50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08D0826-462F-F472-0812-1EFE8DCBA836}"/>
                  </a:ext>
                </a:extLst>
              </p:cNvPr>
              <p:cNvSpPr txBox="1"/>
              <p:nvPr/>
            </p:nvSpPr>
            <p:spPr>
              <a:xfrm>
                <a:off x="10497850" y="5599719"/>
                <a:ext cx="1513685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Track</m:t>
                        </m:r>
                      </m:sub>
                    </m:sSub>
                  </m:oMath>
                </a14:m>
                <a:r>
                  <a:rPr kumimoji="1" lang="en-US" altLang="ja-JP" sz="1600" dirty="0"/>
                  <a:t>[GeV]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08D0826-462F-F472-0812-1EFE8DCBA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850" y="5599719"/>
                <a:ext cx="1513685" cy="338554"/>
              </a:xfrm>
              <a:prstGeom prst="rect">
                <a:avLst/>
              </a:prstGeom>
              <a:blipFill>
                <a:blip r:embed="rId7"/>
                <a:stretch>
                  <a:fillRect t="-7407" b="-25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13B5A22-FC8D-CF29-4065-4977858437B6}"/>
                  </a:ext>
                </a:extLst>
              </p:cNvPr>
              <p:cNvSpPr txBox="1"/>
              <p:nvPr/>
            </p:nvSpPr>
            <p:spPr>
              <a:xfrm>
                <a:off x="42300" y="1158933"/>
                <a:ext cx="6031475" cy="1070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Separation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power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Sup>
                                <m:sSub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13B5A22-FC8D-CF29-4065-497785843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0" y="1158933"/>
                <a:ext cx="6031475" cy="1070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8E391C0-C809-214C-1C07-EB0AD637D0EE}"/>
              </a:ext>
            </a:extLst>
          </p:cNvPr>
          <p:cNvCxnSpPr>
            <a:cxnSpLocks/>
          </p:cNvCxnSpPr>
          <p:nvPr/>
        </p:nvCxnSpPr>
        <p:spPr>
          <a:xfrm>
            <a:off x="8716792" y="3317497"/>
            <a:ext cx="0" cy="2620776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620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コンテンツ プレースホルダー 6">
            <a:extLst>
              <a:ext uri="{FF2B5EF4-FFF2-40B4-BE49-F238E27FC236}">
                <a16:creationId xmlns:a16="http://schemas.microsoft.com/office/drawing/2014/main" id="{3219DC28-1612-180D-30B5-32A5BBE8B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0339" y="1210376"/>
            <a:ext cx="2520000" cy="37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3E44FA4-5F91-8D28-8882-F9504661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/>
          <a:p>
            <a:r>
              <a:rPr lang="en-US" altLang="ja-JP" dirty="0"/>
              <a:t>Effect of timing resolution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EC0061-F0E8-62DD-C43F-8B20ADB0D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-US"/>
              <a:t>ToF Simulation</a:t>
            </a:r>
          </a:p>
        </p:txBody>
      </p:sp>
      <p:sp>
        <p:nvSpPr>
          <p:cNvPr id="30" name="コンテンツ プレースホルダー 29">
            <a:extLst>
              <a:ext uri="{FF2B5EF4-FFF2-40B4-BE49-F238E27FC236}">
                <a16:creationId xmlns:a16="http://schemas.microsoft.com/office/drawing/2014/main" id="{CE8A8A39-881D-AA50-F530-3AF78E4E3D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869646"/>
            <a:ext cx="11390400" cy="875907"/>
          </a:xfrm>
        </p:spPr>
        <p:txBody>
          <a:bodyPr/>
          <a:lstStyle/>
          <a:p>
            <a:r>
              <a:rPr lang="en-US" altLang="ja-JP" dirty="0"/>
              <a:t>Check the PIC performance with or without including timing smearing</a:t>
            </a:r>
          </a:p>
          <a:p>
            <a:pPr lvl="1"/>
            <a:r>
              <a:rPr lang="en-US" altLang="ja-JP" dirty="0"/>
              <a:t>As a fast look, no strong effects from smearing?</a:t>
            </a:r>
            <a:endParaRPr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12D557-A561-074E-9533-72D0DAC29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en-US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8D4D69BC-A965-619F-97F9-09525BDD4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8BAD0421-1AB2-0146-9332-64BBDFFB5C4B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4D3ABCF-2CB1-5E0A-C7C8-3C9CC53AC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885948" y="1233531"/>
            <a:ext cx="2520000" cy="37799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98C9BE2-6C71-CE27-E791-8CA9220ADDC4}"/>
                  </a:ext>
                </a:extLst>
              </p:cNvPr>
              <p:cNvSpPr txBox="1"/>
              <p:nvPr/>
            </p:nvSpPr>
            <p:spPr>
              <a:xfrm>
                <a:off x="198196" y="2011746"/>
                <a:ext cx="430887" cy="7106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kumimoji="1" lang="ja-JP" altLang="en-US" sz="160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98C9BE2-6C71-CE27-E791-8CA9220AD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96" y="2011746"/>
                <a:ext cx="430887" cy="710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9C3FEDD-B82C-D94D-08DA-FFA4AC34A14D}"/>
                  </a:ext>
                </a:extLst>
              </p:cNvPr>
              <p:cNvSpPr txBox="1"/>
              <p:nvPr/>
            </p:nvSpPr>
            <p:spPr>
              <a:xfrm>
                <a:off x="8007841" y="1941313"/>
                <a:ext cx="430887" cy="7871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kumimoji="1" lang="ja-JP" altLang="en-US" sz="1600"/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9C3FEDD-B82C-D94D-08DA-FFA4AC34A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841" y="1941313"/>
                <a:ext cx="430887" cy="7871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E9748E6-E8ED-EE00-5F62-78DFDB3F944A}"/>
                  </a:ext>
                </a:extLst>
              </p:cNvPr>
              <p:cNvSpPr txBox="1"/>
              <p:nvPr/>
            </p:nvSpPr>
            <p:spPr>
              <a:xfrm>
                <a:off x="2490196" y="4192765"/>
                <a:ext cx="1513685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Track</m:t>
                        </m:r>
                      </m:sub>
                    </m:sSub>
                  </m:oMath>
                </a14:m>
                <a:r>
                  <a:rPr kumimoji="1" lang="en-US" altLang="ja-JP" sz="1600" dirty="0"/>
                  <a:t>[GeV]</a:t>
                </a:r>
                <a:endParaRPr kumimoji="1" lang="ja-JP" altLang="en-US"/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E9748E6-E8ED-EE00-5F62-78DFDB3F9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196" y="4192765"/>
                <a:ext cx="1513685" cy="338554"/>
              </a:xfrm>
              <a:prstGeom prst="rect">
                <a:avLst/>
              </a:prstGeom>
              <a:blipFill>
                <a:blip r:embed="rId6"/>
                <a:stretch>
                  <a:fillRect t="-7407" b="-25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B373CB7-0B91-1EB7-8259-B101B547B2AA}"/>
                  </a:ext>
                </a:extLst>
              </p:cNvPr>
              <p:cNvSpPr txBox="1"/>
              <p:nvPr/>
            </p:nvSpPr>
            <p:spPr>
              <a:xfrm>
                <a:off x="10330941" y="4247989"/>
                <a:ext cx="1513685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Track</m:t>
                        </m:r>
                      </m:sub>
                    </m:sSub>
                  </m:oMath>
                </a14:m>
                <a:r>
                  <a:rPr kumimoji="1" lang="en-US" altLang="ja-JP" sz="1600" dirty="0"/>
                  <a:t>[GeV]</a:t>
                </a:r>
                <a:endParaRPr kumimoji="1" lang="ja-JP" altLang="en-US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B373CB7-0B91-1EB7-8259-B101B547B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941" y="4247989"/>
                <a:ext cx="1513685" cy="338554"/>
              </a:xfrm>
              <a:prstGeom prst="rect">
                <a:avLst/>
              </a:prstGeom>
              <a:blipFill>
                <a:blip r:embed="rId7"/>
                <a:stretch>
                  <a:fillRect t="-3704" b="-25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C76DD35-804B-718C-3D66-F3E134520D41}"/>
                  </a:ext>
                </a:extLst>
              </p:cNvPr>
              <p:cNvSpPr txBox="1"/>
              <p:nvPr/>
            </p:nvSpPr>
            <p:spPr>
              <a:xfrm>
                <a:off x="1471717" y="1672860"/>
                <a:ext cx="1375633" cy="395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w</a:t>
                </a:r>
                <a:r>
                  <a:rPr kumimoji="1" lang="en-US" altLang="ja-JP" dirty="0"/>
                  <a:t>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jit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endParaRPr kumimoji="1" lang="ja-JP" altLang="en-US"/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C76DD35-804B-718C-3D66-F3E134520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17" y="1672860"/>
                <a:ext cx="1375633" cy="395045"/>
              </a:xfrm>
              <a:prstGeom prst="rect">
                <a:avLst/>
              </a:prstGeom>
              <a:blipFill>
                <a:blip r:embed="rId8"/>
                <a:stretch>
                  <a:fillRect l="-3636" b="-21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9AB9957-B72F-2C8E-24C3-F2881AD02561}"/>
                  </a:ext>
                </a:extLst>
              </p:cNvPr>
              <p:cNvSpPr txBox="1"/>
              <p:nvPr/>
            </p:nvSpPr>
            <p:spPr>
              <a:xfrm>
                <a:off x="9764824" y="1672859"/>
                <a:ext cx="1721882" cy="395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w</a:t>
                </a:r>
                <a:r>
                  <a:rPr kumimoji="1" lang="en-US" altLang="ja-JP" dirty="0"/>
                  <a:t>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jit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endParaRPr kumimoji="1" lang="ja-JP" altLang="en-US"/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9AB9957-B72F-2C8E-24C3-F2881AD02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824" y="1672859"/>
                <a:ext cx="1721882" cy="395045"/>
              </a:xfrm>
              <a:prstGeom prst="rect">
                <a:avLst/>
              </a:prstGeom>
              <a:blipFill>
                <a:blip r:embed="rId9"/>
                <a:stretch>
                  <a:fillRect l="-2920" b="-21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図 26">
            <a:extLst>
              <a:ext uri="{FF2B5EF4-FFF2-40B4-BE49-F238E27FC236}">
                <a16:creationId xmlns:a16="http://schemas.microsoft.com/office/drawing/2014/main" id="{1E976887-E987-A55C-F6ED-3B81EB1BA2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4918525" y="1219051"/>
            <a:ext cx="2520000" cy="37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CA1AC38-B5D1-FF2C-5CDF-D05994C3538A}"/>
                  </a:ext>
                </a:extLst>
              </p:cNvPr>
              <p:cNvSpPr txBox="1"/>
              <p:nvPr/>
            </p:nvSpPr>
            <p:spPr>
              <a:xfrm>
                <a:off x="5280256" y="1699221"/>
                <a:ext cx="191585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/>
                  <a:t>w</a:t>
                </a:r>
                <a:r>
                  <a:rPr kumimoji="1" lang="en-US" altLang="ja-JP" dirty="0"/>
                  <a:t>ith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/>
                  <a:t> only</a:t>
                </a:r>
                <a:endParaRPr kumimoji="1" lang="ja-JP" altLang="en-US"/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CA1AC38-B5D1-FF2C-5CDF-D05994C35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56" y="1699221"/>
                <a:ext cx="1915855" cy="369332"/>
              </a:xfrm>
              <a:prstGeom prst="rect">
                <a:avLst/>
              </a:prstGeom>
              <a:blipFill>
                <a:blip r:embed="rId11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A53E9AD-BD41-1A91-E581-38A3F59EDEC6}"/>
                  </a:ext>
                </a:extLst>
              </p:cNvPr>
              <p:cNvSpPr txBox="1"/>
              <p:nvPr/>
            </p:nvSpPr>
            <p:spPr>
              <a:xfrm>
                <a:off x="6340025" y="4232997"/>
                <a:ext cx="1513685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Track</m:t>
                        </m:r>
                      </m:sub>
                    </m:sSub>
                  </m:oMath>
                </a14:m>
                <a:r>
                  <a:rPr kumimoji="1" lang="en-US" altLang="ja-JP" sz="1600" dirty="0"/>
                  <a:t>[GeV]</a:t>
                </a:r>
                <a:endParaRPr kumimoji="1" lang="ja-JP" altLang="en-US"/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A53E9AD-BD41-1A91-E581-38A3F59ED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025" y="4232997"/>
                <a:ext cx="1513685" cy="338554"/>
              </a:xfrm>
              <a:prstGeom prst="rect">
                <a:avLst/>
              </a:prstGeom>
              <a:blipFill>
                <a:blip r:embed="rId12"/>
                <a:stretch>
                  <a:fillRect t="-7407" b="-25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500D1DA-FE1D-D07F-A86B-F8B47D8E84B9}"/>
                  </a:ext>
                </a:extLst>
              </p:cNvPr>
              <p:cNvSpPr txBox="1"/>
              <p:nvPr/>
            </p:nvSpPr>
            <p:spPr>
              <a:xfrm>
                <a:off x="4169746" y="1953601"/>
                <a:ext cx="430887" cy="7871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kumimoji="1" lang="ja-JP" altLang="en-US" sz="1600"/>
              </a:p>
            </p:txBody>
          </p:sp>
        </mc:Choice>
        <mc:Fallback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500D1DA-FE1D-D07F-A86B-F8B47D8E8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46" y="1953601"/>
                <a:ext cx="430887" cy="7871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2" name="コンテンツ プレースホルダー 4">
                <a:extLst>
                  <a:ext uri="{FF2B5EF4-FFF2-40B4-BE49-F238E27FC236}">
                    <a16:creationId xmlns:a16="http://schemas.microsoft.com/office/drawing/2014/main" id="{DECF5AE2-97ED-FB5C-0DEF-1CBDB405099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94995637"/>
                  </p:ext>
                </p:extLst>
              </p:nvPr>
            </p:nvGraphicFramePr>
            <p:xfrm>
              <a:off x="854109" y="4613283"/>
              <a:ext cx="10503074" cy="172212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3701442">
                      <a:extLst>
                        <a:ext uri="{9D8B030D-6E8A-4147-A177-3AD203B41FA5}">
                          <a16:colId xmlns:a16="http://schemas.microsoft.com/office/drawing/2014/main" val="2880347149"/>
                        </a:ext>
                      </a:extLst>
                    </a:gridCol>
                    <a:gridCol w="2207264">
                      <a:extLst>
                        <a:ext uri="{9D8B030D-6E8A-4147-A177-3AD203B41FA5}">
                          <a16:colId xmlns:a16="http://schemas.microsoft.com/office/drawing/2014/main" val="1415199599"/>
                        </a:ext>
                      </a:extLst>
                    </a:gridCol>
                    <a:gridCol w="2297184">
                      <a:extLst>
                        <a:ext uri="{9D8B030D-6E8A-4147-A177-3AD203B41FA5}">
                          <a16:colId xmlns:a16="http://schemas.microsoft.com/office/drawing/2014/main" val="873811194"/>
                        </a:ext>
                      </a:extLst>
                    </a:gridCol>
                    <a:gridCol w="2297184">
                      <a:extLst>
                        <a:ext uri="{9D8B030D-6E8A-4147-A177-3AD203B41FA5}">
                          <a16:colId xmlns:a16="http://schemas.microsoft.com/office/drawing/2014/main" val="4226491654"/>
                        </a:ext>
                      </a:extLst>
                    </a:gridCol>
                  </a:tblGrid>
                  <a:tr h="167738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>
                              <a:solidFill>
                                <a:schemeClr val="tx1"/>
                              </a:solidFill>
                            </a:rPr>
                            <a:t>w</a:t>
                          </a:r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ith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1" lang="en-US" altLang="ja-JP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jit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>
                              <a:solidFill>
                                <a:schemeClr val="tx1"/>
                              </a:solidFill>
                            </a:rPr>
                            <a:t>w</a:t>
                          </a:r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ith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 only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dirty="0">
                              <a:solidFill>
                                <a:schemeClr val="tx1"/>
                              </a:solidFill>
                            </a:rPr>
                            <a:t>w</a:t>
                          </a:r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ithout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1" lang="en-US" altLang="ja-JP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jit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4064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kumimoji="1" lang="en-US" altLang="ja-JP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𝟑𝟗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𝟐𝟑𝟗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𝐌𝐞𝐕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])</m:t>
                                </m:r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 54.65 %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57.55 %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55.36 %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94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p>
                                    <m:r>
                                      <a:rPr kumimoji="1" lang="en-US" altLang="ja-JP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𝟑𝟗𝟑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𝟓𝟗𝟑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𝐌𝐞𝐕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])</m:t>
                                </m:r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69.67 %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72.18 %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69.15 %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21293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𝐏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𝟖𝟑𝟖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𝟏𝟎𝟑𝟖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𝐌𝐞𝐕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])</m:t>
                                </m:r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78.75 %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 80.93 %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77.99 %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15113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2" name="コンテンツ プレースホルダー 4">
                <a:extLst>
                  <a:ext uri="{FF2B5EF4-FFF2-40B4-BE49-F238E27FC236}">
                    <a16:creationId xmlns:a16="http://schemas.microsoft.com/office/drawing/2014/main" id="{DECF5AE2-97ED-FB5C-0DEF-1CBDB405099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94995637"/>
                  </p:ext>
                </p:extLst>
              </p:nvPr>
            </p:nvGraphicFramePr>
            <p:xfrm>
              <a:off x="854109" y="4613283"/>
              <a:ext cx="10503074" cy="172212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3701442">
                      <a:extLst>
                        <a:ext uri="{9D8B030D-6E8A-4147-A177-3AD203B41FA5}">
                          <a16:colId xmlns:a16="http://schemas.microsoft.com/office/drawing/2014/main" val="2880347149"/>
                        </a:ext>
                      </a:extLst>
                    </a:gridCol>
                    <a:gridCol w="2207264">
                      <a:extLst>
                        <a:ext uri="{9D8B030D-6E8A-4147-A177-3AD203B41FA5}">
                          <a16:colId xmlns:a16="http://schemas.microsoft.com/office/drawing/2014/main" val="1415199599"/>
                        </a:ext>
                      </a:extLst>
                    </a:gridCol>
                    <a:gridCol w="2297184">
                      <a:extLst>
                        <a:ext uri="{9D8B030D-6E8A-4147-A177-3AD203B41FA5}">
                          <a16:colId xmlns:a16="http://schemas.microsoft.com/office/drawing/2014/main" val="873811194"/>
                        </a:ext>
                      </a:extLst>
                    </a:gridCol>
                    <a:gridCol w="2297184">
                      <a:extLst>
                        <a:ext uri="{9D8B030D-6E8A-4147-A177-3AD203B41FA5}">
                          <a16:colId xmlns:a16="http://schemas.microsoft.com/office/drawing/2014/main" val="4226491654"/>
                        </a:ext>
                      </a:extLst>
                    </a:gridCol>
                  </a:tblGrid>
                  <a:tr h="451104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4"/>
                          <a:stretch>
                            <a:fillRect l="-168391" t="-8333" r="-209195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4"/>
                          <a:stretch>
                            <a:fillRect l="-258011" t="-8333" r="-101105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4"/>
                          <a:stretch>
                            <a:fillRect l="-358011" t="-8333" r="-1105" b="-3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4064008"/>
                      </a:ext>
                    </a:extLst>
                  </a:tr>
                  <a:tr h="42519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4"/>
                          <a:stretch>
                            <a:fillRect l="-342" t="-118182" r="-184247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 54.65 %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57.55 %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55.36 %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94805"/>
                      </a:ext>
                    </a:extLst>
                  </a:tr>
                  <a:tr h="42519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4"/>
                          <a:stretch>
                            <a:fillRect l="-342" t="-211765" r="-184247" b="-1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69.67 %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72.18 %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69.15 %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2129397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4"/>
                          <a:stretch>
                            <a:fillRect l="-342" t="-321212" r="-184247" b="-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78.75 %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 80.93 %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77.99 %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15113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10615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DC6B8E-B308-6313-7D7D-96A7FB50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44F73CC-1E3C-B776-9ACF-02AC0FC20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6A514F-7562-FAE3-6D6B-98D265F824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869646"/>
            <a:ext cx="7198489" cy="5439674"/>
          </a:xfrm>
        </p:spPr>
        <p:txBody>
          <a:bodyPr/>
          <a:lstStyle/>
          <a:p>
            <a:r>
              <a:rPr kumimoji="1" lang="en-US" altLang="ja-JP" dirty="0"/>
              <a:t>Simulation working group started June 2024</a:t>
            </a:r>
          </a:p>
          <a:p>
            <a:pPr lvl="1"/>
            <a:r>
              <a:rPr lang="en-US" altLang="ja-JP" dirty="0"/>
              <a:t>Main activities</a:t>
            </a:r>
          </a:p>
          <a:p>
            <a:pPr lvl="2"/>
            <a:r>
              <a:rPr lang="en-US" altLang="ja-JP" dirty="0"/>
              <a:t>Tommy Tsang Chun Yuen (KSU)</a:t>
            </a:r>
          </a:p>
          <a:p>
            <a:pPr lvl="3"/>
            <a:r>
              <a:rPr lang="en-US" altLang="ja-JP" dirty="0"/>
              <a:t>Digitization for </a:t>
            </a:r>
            <a:r>
              <a:rPr lang="en-US" altLang="ja-JP" dirty="0" err="1"/>
              <a:t>BToF</a:t>
            </a:r>
            <a:endParaRPr lang="en-US" altLang="ja-JP" dirty="0"/>
          </a:p>
          <a:p>
            <a:pPr lvl="3"/>
            <a:r>
              <a:rPr lang="en-US" altLang="ja-JP" dirty="0"/>
              <a:t>Implement new </a:t>
            </a:r>
            <a:r>
              <a:rPr lang="en-US" altLang="ja-JP" dirty="0" err="1"/>
              <a:t>ToF</a:t>
            </a:r>
            <a:r>
              <a:rPr lang="en-US" altLang="ja-JP" dirty="0"/>
              <a:t> geometry/design</a:t>
            </a:r>
          </a:p>
          <a:p>
            <a:pPr lvl="2"/>
            <a:r>
              <a:rPr lang="en-US" altLang="ja-JP" dirty="0"/>
              <a:t>Honey </a:t>
            </a:r>
            <a:r>
              <a:rPr lang="en-US" altLang="ja-JP" dirty="0" err="1"/>
              <a:t>Khindri</a:t>
            </a:r>
            <a:r>
              <a:rPr lang="en-US" altLang="ja-JP" dirty="0"/>
              <a:t> (IIT Madras)</a:t>
            </a:r>
          </a:p>
          <a:p>
            <a:pPr lvl="3"/>
            <a:r>
              <a:rPr lang="en-US" altLang="ja-JP" dirty="0"/>
              <a:t>Digitization for </a:t>
            </a:r>
            <a:r>
              <a:rPr lang="en-US" altLang="ja-JP" dirty="0" err="1"/>
              <a:t>EToF</a:t>
            </a:r>
            <a:endParaRPr lang="en-US" altLang="ja-JP" dirty="0"/>
          </a:p>
          <a:p>
            <a:pPr lvl="2"/>
            <a:r>
              <a:rPr lang="en-US" altLang="ja-JP" dirty="0"/>
              <a:t>Shunichiro Muraoka (Hiroshima U)</a:t>
            </a:r>
          </a:p>
          <a:p>
            <a:pPr lvl="3"/>
            <a:r>
              <a:rPr lang="en-US" altLang="ja-JP" dirty="0"/>
              <a:t>Impact of </a:t>
            </a:r>
            <a:r>
              <a:rPr lang="en-US" altLang="ja-JP" dirty="0" err="1"/>
              <a:t>ToF</a:t>
            </a:r>
            <a:r>
              <a:rPr lang="en-US" altLang="ja-JP" dirty="0"/>
              <a:t> material budgets</a:t>
            </a:r>
            <a:br>
              <a:rPr lang="en-US" altLang="ja-JP" dirty="0"/>
            </a:br>
            <a:r>
              <a:rPr lang="en-US" altLang="ja-JP" dirty="0"/>
              <a:t>on </a:t>
            </a:r>
            <a:r>
              <a:rPr lang="en-US" altLang="ja-JP" dirty="0" err="1"/>
              <a:t>hpDIRC</a:t>
            </a:r>
            <a:r>
              <a:rPr lang="en-US" altLang="ja-JP" dirty="0"/>
              <a:t> resolution</a:t>
            </a:r>
          </a:p>
          <a:p>
            <a:pPr lvl="2"/>
            <a:r>
              <a:rPr lang="en-US" altLang="ja-JP" dirty="0" err="1"/>
              <a:t>Kyohei</a:t>
            </a:r>
            <a:r>
              <a:rPr lang="en-US" altLang="ja-JP" dirty="0"/>
              <a:t> Ono (Shinshu U)</a:t>
            </a:r>
          </a:p>
          <a:p>
            <a:pPr lvl="3"/>
            <a:r>
              <a:rPr lang="en-US" altLang="ja-JP" dirty="0"/>
              <a:t>Evaluate PID performance under</a:t>
            </a:r>
            <a:br>
              <a:rPr lang="en-US" altLang="ja-JP" dirty="0"/>
            </a:br>
            <a:r>
              <a:rPr lang="en-US" altLang="ja-JP" dirty="0"/>
              <a:t>proton background environment</a:t>
            </a:r>
          </a:p>
          <a:p>
            <a:pPr lvl="1"/>
            <a:r>
              <a:rPr lang="en-US" altLang="ja-JP" dirty="0"/>
              <a:t>A lot of ongoing works, but started showing</a:t>
            </a:r>
            <a:br>
              <a:rPr lang="en-US" altLang="ja-JP" dirty="0"/>
            </a:br>
            <a:r>
              <a:rPr lang="en-US" altLang="ja-JP" dirty="0"/>
              <a:t>good results</a:t>
            </a:r>
          </a:p>
          <a:p>
            <a:pPr lvl="1"/>
            <a:endParaRPr kumimoji="1" lang="en-US" altLang="ja-JP" dirty="0"/>
          </a:p>
          <a:p>
            <a:pPr lvl="1"/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BED9FB-74BE-AD8C-5D52-C16CD59907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A3E82F-1B14-1AB4-8007-6DC55C0CE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078CF64-B5EF-0ED3-02EE-646B0A8DB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09"/>
          <a:stretch/>
        </p:blipFill>
        <p:spPr>
          <a:xfrm>
            <a:off x="7598600" y="869950"/>
            <a:ext cx="4213987" cy="572539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627EC66-2E18-937E-CF06-8A37B9448368}"/>
              </a:ext>
            </a:extLst>
          </p:cNvPr>
          <p:cNvSpPr txBox="1"/>
          <p:nvPr/>
        </p:nvSpPr>
        <p:spPr>
          <a:xfrm>
            <a:off x="7598600" y="532585"/>
            <a:ext cx="4213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400">
                <a:hlinkClick r:id="rId3"/>
              </a:rPr>
              <a:t>https://indico.bnl.gov/category/569</a:t>
            </a:r>
            <a:endParaRPr lang="en-US" altLang="ja-JP" sz="1400" dirty="0"/>
          </a:p>
        </p:txBody>
      </p:sp>
      <p:sp>
        <p:nvSpPr>
          <p:cNvPr id="9" name="角丸四角形吹き出し 8">
            <a:extLst>
              <a:ext uri="{FF2B5EF4-FFF2-40B4-BE49-F238E27FC236}">
                <a16:creationId xmlns:a16="http://schemas.microsoft.com/office/drawing/2014/main" id="{DC4C525C-68C1-264E-232C-E7D00941BD55}"/>
              </a:ext>
            </a:extLst>
          </p:cNvPr>
          <p:cNvSpPr/>
          <p:nvPr/>
        </p:nvSpPr>
        <p:spPr bwMode="auto">
          <a:xfrm>
            <a:off x="10186988" y="3327750"/>
            <a:ext cx="1625599" cy="1116902"/>
          </a:xfrm>
          <a:prstGeom prst="wedgeRoundRectCallout">
            <a:avLst>
              <a:gd name="adj1" fmla="val -34896"/>
              <a:gd name="adj2" fmla="val 70312"/>
              <a:gd name="adj3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Please join the meeting if you interested</a:t>
            </a: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19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017F38CD-899F-8D4D-9CE7-CF15FF4CE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370" y="624198"/>
            <a:ext cx="10191261" cy="1008062"/>
          </a:xfrm>
        </p:spPr>
        <p:txBody>
          <a:bodyPr/>
          <a:lstStyle/>
          <a:p>
            <a:r>
              <a:rPr lang="en-US" altLang="ja-JP" dirty="0" err="1">
                <a:solidFill>
                  <a:schemeClr val="tx2"/>
                </a:solidFill>
              </a:rPr>
              <a:t>ToF</a:t>
            </a:r>
            <a:r>
              <a:rPr lang="en-US" altLang="ja-JP" dirty="0">
                <a:solidFill>
                  <a:schemeClr val="tx2"/>
                </a:solidFill>
              </a:rPr>
              <a:t> Digitization</a:t>
            </a:r>
            <a:br>
              <a:rPr lang="en-US" altLang="ja-JP" dirty="0"/>
            </a:br>
            <a:r>
              <a:rPr lang="en-US" altLang="ja-JP" dirty="0"/>
              <a:t>Thanks to Tommy and Honey</a:t>
            </a:r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ED011A-83A4-B194-9AE8-3E4AF4DC6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22226F-E912-D9D1-5A55-11F3DEB29C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A1C700-B213-2895-35AE-CF5D3E044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3FF115C-6222-8FA5-5C2F-3AA0ADF9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125" y="1835326"/>
            <a:ext cx="7103750" cy="47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id="{6FA59474-DCC6-5B37-7AC2-98F948427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843" y="3717080"/>
            <a:ext cx="4159442" cy="295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91AD36-6CC9-1722-717D-4C660C64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/>
          <a:p>
            <a:r>
              <a:rPr lang="en-US" dirty="0"/>
              <a:t>Digitization work-flow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105D9986-BDB3-D298-B5B4-8EDAAD6628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4166904"/>
            <a:ext cx="11390400" cy="214241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Charge sharing</a:t>
            </a:r>
          </a:p>
          <a:p>
            <a:r>
              <a:rPr lang="en-US" altLang="ja-JP" dirty="0"/>
              <a:t>Find neighboring sensors and sensor boundaries</a:t>
            </a:r>
          </a:p>
          <a:p>
            <a:r>
              <a:rPr lang="en-US" altLang="ja-JP" dirty="0"/>
              <a:t>Distribute energy deposition according to 2D Gaussian</a:t>
            </a:r>
          </a:p>
          <a:p>
            <a:endParaRPr lang="ja-JP" altLang="en-US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D4BED7AF-FC5A-6644-E92A-41E6D2DDDC63}"/>
              </a:ext>
            </a:extLst>
          </p:cNvPr>
          <p:cNvSpPr/>
          <p:nvPr/>
        </p:nvSpPr>
        <p:spPr>
          <a:xfrm>
            <a:off x="379675" y="1174885"/>
            <a:ext cx="2770632" cy="877824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5D2DC-F290-37E4-D28A-05F93A9503C5}"/>
              </a:ext>
            </a:extLst>
          </p:cNvPr>
          <p:cNvSpPr txBox="1"/>
          <p:nvPr/>
        </p:nvSpPr>
        <p:spPr>
          <a:xfrm>
            <a:off x="1383991" y="793797"/>
            <a:ext cx="155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Start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CF52F5E-E947-7CF9-48C9-E6AB52CB7F35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1932414" y="1885286"/>
            <a:ext cx="1151056" cy="1485902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3C0ED5D-8AA9-3F14-8EAE-FD08C6211D4F}"/>
              </a:ext>
            </a:extLst>
          </p:cNvPr>
          <p:cNvSpPr txBox="1"/>
          <p:nvPr/>
        </p:nvSpPr>
        <p:spPr>
          <a:xfrm>
            <a:off x="1175203" y="1451856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Geant</a:t>
            </a:r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hits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DD4D7A-2493-4320-14B0-4921BCD3C532}"/>
              </a:ext>
            </a:extLst>
          </p:cNvPr>
          <p:cNvSpPr/>
          <p:nvPr/>
        </p:nvSpPr>
        <p:spPr>
          <a:xfrm>
            <a:off x="3250894" y="2671325"/>
            <a:ext cx="1126235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err="1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E</a:t>
            </a:r>
            <a:r>
              <a:rPr lang="en-US" altLang="ja-JP" baseline="-25000" dirty="0" err="1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dep</a:t>
            </a:r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in cells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445D1D-7B00-9339-C0FD-AD62CACC5F7E}"/>
              </a:ext>
            </a:extLst>
          </p:cNvPr>
          <p:cNvSpPr txBox="1"/>
          <p:nvPr/>
        </p:nvSpPr>
        <p:spPr>
          <a:xfrm>
            <a:off x="1835021" y="2557434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Charge sharing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AAFFAC-9199-13F9-B020-E201389AA23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377129" y="3211608"/>
            <a:ext cx="1828798" cy="134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02AA63B-3F1F-B543-D03E-AAF7F293C51F}"/>
              </a:ext>
            </a:extLst>
          </p:cNvPr>
          <p:cNvSpPr/>
          <p:nvPr/>
        </p:nvSpPr>
        <p:spPr>
          <a:xfrm>
            <a:off x="6205927" y="2740692"/>
            <a:ext cx="1240593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V vs t for all cells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90A7BA-972D-319D-D96F-A3A8592FB5D9}"/>
              </a:ext>
            </a:extLst>
          </p:cNvPr>
          <p:cNvSpPr txBox="1"/>
          <p:nvPr/>
        </p:nvSpPr>
        <p:spPr>
          <a:xfrm>
            <a:off x="4438146" y="2583931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Pulse Generation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55BE5F-9AC1-B27D-1BC2-7736F4937D7F}"/>
              </a:ext>
            </a:extLst>
          </p:cNvPr>
          <p:cNvCxnSpPr>
            <a:cxnSpLocks/>
          </p:cNvCxnSpPr>
          <p:nvPr/>
        </p:nvCxnSpPr>
        <p:spPr>
          <a:xfrm>
            <a:off x="7499861" y="3244844"/>
            <a:ext cx="2145113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48F50-D0F8-B0C4-F65B-773B4C5654C5}"/>
              </a:ext>
            </a:extLst>
          </p:cNvPr>
          <p:cNvSpPr/>
          <p:nvPr/>
        </p:nvSpPr>
        <p:spPr>
          <a:xfrm>
            <a:off x="9644974" y="2749130"/>
            <a:ext cx="1854299" cy="8555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ADC and TDC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3FB2AD-1374-D4CF-86C9-EB7F7126BCAE}"/>
              </a:ext>
            </a:extLst>
          </p:cNvPr>
          <p:cNvSpPr txBox="1"/>
          <p:nvPr/>
        </p:nvSpPr>
        <p:spPr>
          <a:xfrm>
            <a:off x="7499861" y="2834614"/>
            <a:ext cx="220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Pulse Digitization</a:t>
            </a:r>
          </a:p>
        </p:txBody>
      </p:sp>
      <p:sp>
        <p:nvSpPr>
          <p:cNvPr id="33" name="日付プレースホルダー 32">
            <a:extLst>
              <a:ext uri="{FF2B5EF4-FFF2-40B4-BE49-F238E27FC236}">
                <a16:creationId xmlns:a16="http://schemas.microsoft.com/office/drawing/2014/main" id="{938D9BE0-01C1-7D90-41D1-7E8A8E1D94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34" name="フッター プレースホルダー 33">
            <a:extLst>
              <a:ext uri="{FF2B5EF4-FFF2-40B4-BE49-F238E27FC236}">
                <a16:creationId xmlns:a16="http://schemas.microsoft.com/office/drawing/2014/main" id="{FE8FD86A-473E-EB3F-C49B-658006486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35" name="スライド番号プレースホルダー 34">
            <a:extLst>
              <a:ext uri="{FF2B5EF4-FFF2-40B4-BE49-F238E27FC236}">
                <a16:creationId xmlns:a16="http://schemas.microsoft.com/office/drawing/2014/main" id="{B5F51FC3-3F61-7F78-421C-AD6F2CB94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42C28653-56EE-BCEF-77C1-65B03035E168}"/>
              </a:ext>
            </a:extLst>
          </p:cNvPr>
          <p:cNvSpPr txBox="1">
            <a:spLocks/>
          </p:cNvSpPr>
          <p:nvPr/>
        </p:nvSpPr>
        <p:spPr>
          <a:xfrm>
            <a:off x="400111" y="4166904"/>
            <a:ext cx="11390400" cy="2142415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/>
              <a:t>Pulse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Collect all hits within 0 &lt; t &lt; 25 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Convert hits to digitize pulses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Add all pulses in the same strip for the final pulse</a:t>
            </a:r>
            <a:endParaRPr lang="ja-JP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5F9B5C-93FC-7BEF-67D9-D48EB884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188913"/>
            <a:ext cx="11388725" cy="611187"/>
          </a:xfrm>
        </p:spPr>
        <p:txBody>
          <a:bodyPr/>
          <a:lstStyle/>
          <a:p>
            <a:r>
              <a:rPr lang="en-US" dirty="0"/>
              <a:t>Digitization work-flow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5CF59E3-B887-0ECE-1D92-499BF2AD1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125" y="4166904"/>
            <a:ext cx="4626802" cy="2379683"/>
          </a:xfrm>
          <a:prstGeom prst="rect">
            <a:avLst/>
          </a:prstGeom>
        </p:spPr>
      </p:pic>
      <p:sp>
        <p:nvSpPr>
          <p:cNvPr id="8" name="Diamond 3">
            <a:extLst>
              <a:ext uri="{FF2B5EF4-FFF2-40B4-BE49-F238E27FC236}">
                <a16:creationId xmlns:a16="http://schemas.microsoft.com/office/drawing/2014/main" id="{F0BD7823-F1E7-803E-63FD-A88D5CC47818}"/>
              </a:ext>
            </a:extLst>
          </p:cNvPr>
          <p:cNvSpPr/>
          <p:nvPr/>
        </p:nvSpPr>
        <p:spPr>
          <a:xfrm>
            <a:off x="379675" y="1174885"/>
            <a:ext cx="2770632" cy="877824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45D28EB-73B3-C912-8AFC-68D2AFD8D441}"/>
              </a:ext>
            </a:extLst>
          </p:cNvPr>
          <p:cNvSpPr txBox="1"/>
          <p:nvPr/>
        </p:nvSpPr>
        <p:spPr>
          <a:xfrm>
            <a:off x="1383991" y="793797"/>
            <a:ext cx="155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Start</a:t>
            </a:r>
          </a:p>
        </p:txBody>
      </p:sp>
      <p:cxnSp>
        <p:nvCxnSpPr>
          <p:cNvPr id="10" name="Connector: Elbow 6">
            <a:extLst>
              <a:ext uri="{FF2B5EF4-FFF2-40B4-BE49-F238E27FC236}">
                <a16:creationId xmlns:a16="http://schemas.microsoft.com/office/drawing/2014/main" id="{6BB2FB39-9B14-9BCC-92A4-3445D8072205}"/>
              </a:ext>
            </a:extLst>
          </p:cNvPr>
          <p:cNvCxnSpPr>
            <a:cxnSpLocks/>
            <a:stCxn id="8" idx="2"/>
          </p:cNvCxnSpPr>
          <p:nvPr/>
        </p:nvCxnSpPr>
        <p:spPr>
          <a:xfrm rot="16200000" flipH="1">
            <a:off x="1932414" y="1885286"/>
            <a:ext cx="1151056" cy="1485902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8">
            <a:extLst>
              <a:ext uri="{FF2B5EF4-FFF2-40B4-BE49-F238E27FC236}">
                <a16:creationId xmlns:a16="http://schemas.microsoft.com/office/drawing/2014/main" id="{0829FCC1-0EEF-8244-4016-D31767F36536}"/>
              </a:ext>
            </a:extLst>
          </p:cNvPr>
          <p:cNvSpPr txBox="1"/>
          <p:nvPr/>
        </p:nvSpPr>
        <p:spPr>
          <a:xfrm>
            <a:off x="1175203" y="1451856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Geant</a:t>
            </a:r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hits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EBAA944-9B93-E013-75DB-7109D38DEBE3}"/>
              </a:ext>
            </a:extLst>
          </p:cNvPr>
          <p:cNvSpPr/>
          <p:nvPr/>
        </p:nvSpPr>
        <p:spPr>
          <a:xfrm>
            <a:off x="3250894" y="2671325"/>
            <a:ext cx="1126235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err="1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E</a:t>
            </a:r>
            <a:r>
              <a:rPr lang="en-US" altLang="ja-JP" baseline="-25000" dirty="0" err="1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dep</a:t>
            </a:r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in cells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94D8A7EE-9AD7-1504-56FB-102614BEE2EB}"/>
              </a:ext>
            </a:extLst>
          </p:cNvPr>
          <p:cNvSpPr txBox="1"/>
          <p:nvPr/>
        </p:nvSpPr>
        <p:spPr>
          <a:xfrm>
            <a:off x="1835021" y="2557434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Charge sharing</a:t>
            </a:r>
          </a:p>
        </p:txBody>
      </p:sp>
      <p:cxnSp>
        <p:nvCxnSpPr>
          <p:cNvPr id="14" name="Straight Arrow Connector 12">
            <a:extLst>
              <a:ext uri="{FF2B5EF4-FFF2-40B4-BE49-F238E27FC236}">
                <a16:creationId xmlns:a16="http://schemas.microsoft.com/office/drawing/2014/main" id="{7FE47338-5697-392C-5D35-B89C4A13D870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377129" y="3211608"/>
            <a:ext cx="1828798" cy="134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5">
            <a:extLst>
              <a:ext uri="{FF2B5EF4-FFF2-40B4-BE49-F238E27FC236}">
                <a16:creationId xmlns:a16="http://schemas.microsoft.com/office/drawing/2014/main" id="{DA80AB16-9D00-F4B4-01A3-101F29D9D3CE}"/>
              </a:ext>
            </a:extLst>
          </p:cNvPr>
          <p:cNvSpPr/>
          <p:nvPr/>
        </p:nvSpPr>
        <p:spPr>
          <a:xfrm>
            <a:off x="6205927" y="2740692"/>
            <a:ext cx="1240593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V vs t for all cells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D80655D-6BC1-0544-2313-06171C30FA95}"/>
              </a:ext>
            </a:extLst>
          </p:cNvPr>
          <p:cNvSpPr txBox="1"/>
          <p:nvPr/>
        </p:nvSpPr>
        <p:spPr>
          <a:xfrm>
            <a:off x="4438146" y="2583931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Pulse Generation</a:t>
            </a:r>
          </a:p>
        </p:txBody>
      </p:sp>
      <p:cxnSp>
        <p:nvCxnSpPr>
          <p:cNvPr id="17" name="Straight Arrow Connector 17">
            <a:extLst>
              <a:ext uri="{FF2B5EF4-FFF2-40B4-BE49-F238E27FC236}">
                <a16:creationId xmlns:a16="http://schemas.microsoft.com/office/drawing/2014/main" id="{AEC03508-4AED-0A8F-77C9-0F61A62C1513}"/>
              </a:ext>
            </a:extLst>
          </p:cNvPr>
          <p:cNvCxnSpPr>
            <a:cxnSpLocks/>
          </p:cNvCxnSpPr>
          <p:nvPr/>
        </p:nvCxnSpPr>
        <p:spPr>
          <a:xfrm>
            <a:off x="7499861" y="3244844"/>
            <a:ext cx="2145113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9">
            <a:extLst>
              <a:ext uri="{FF2B5EF4-FFF2-40B4-BE49-F238E27FC236}">
                <a16:creationId xmlns:a16="http://schemas.microsoft.com/office/drawing/2014/main" id="{ECE47180-FE03-D966-9A61-FF46CF1F6C34}"/>
              </a:ext>
            </a:extLst>
          </p:cNvPr>
          <p:cNvSpPr/>
          <p:nvPr/>
        </p:nvSpPr>
        <p:spPr>
          <a:xfrm>
            <a:off x="9644974" y="2749130"/>
            <a:ext cx="1854299" cy="8555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ADC and TDC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15ECEBF3-323A-630F-3CAE-D785CB952805}"/>
              </a:ext>
            </a:extLst>
          </p:cNvPr>
          <p:cNvSpPr txBox="1"/>
          <p:nvPr/>
        </p:nvSpPr>
        <p:spPr>
          <a:xfrm>
            <a:off x="7499861" y="2834614"/>
            <a:ext cx="220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Pulse Digitization</a:t>
            </a:r>
          </a:p>
        </p:txBody>
      </p:sp>
      <p:sp>
        <p:nvSpPr>
          <p:cNvPr id="20" name="日付プレースホルダー 19">
            <a:extLst>
              <a:ext uri="{FF2B5EF4-FFF2-40B4-BE49-F238E27FC236}">
                <a16:creationId xmlns:a16="http://schemas.microsoft.com/office/drawing/2014/main" id="{04A0B1EF-E694-7FAD-98F4-F32D1D9713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21" name="フッター プレースホルダー 20">
            <a:extLst>
              <a:ext uri="{FF2B5EF4-FFF2-40B4-BE49-F238E27FC236}">
                <a16:creationId xmlns:a16="http://schemas.microsoft.com/office/drawing/2014/main" id="{4062A4A3-E80C-A5C2-8DDC-1CF0DF7F3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22" name="スライド番号プレースホルダー 21">
            <a:extLst>
              <a:ext uri="{FF2B5EF4-FFF2-40B4-BE49-F238E27FC236}">
                <a16:creationId xmlns:a16="http://schemas.microsoft.com/office/drawing/2014/main" id="{E77C8F33-36B5-5EEF-4CCC-16F8BE9A2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96AB6B3-11BB-3595-C77C-61903E647C13}"/>
              </a:ext>
            </a:extLst>
          </p:cNvPr>
          <p:cNvSpPr txBox="1"/>
          <p:nvPr/>
        </p:nvSpPr>
        <p:spPr>
          <a:xfrm>
            <a:off x="9244013" y="4877004"/>
            <a:ext cx="4207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" altLang="ja-JP" dirty="0">
                <a:effectLst/>
                <a:latin typeface="Arial" panose="020B0604020202020204" pitchFamily="34" charset="0"/>
              </a:rPr>
            </a:br>
            <a:endParaRPr lang="en" altLang="ja-JP" dirty="0">
              <a:effectLst/>
              <a:latin typeface="Arial" panose="020B0604020202020204" pitchFamily="34" charset="0"/>
            </a:endParaRPr>
          </a:p>
          <a:p>
            <a:r>
              <a:rPr lang="en" altLang="ja-JP" dirty="0">
                <a:effectLst/>
                <a:latin typeface="Arial" panose="020B0604020202020204" pitchFamily="34" charset="0"/>
              </a:rPr>
              <a:t>rise time = 0.45 ns</a:t>
            </a:r>
          </a:p>
          <a:p>
            <a:r>
              <a:rPr lang="en" altLang="ja-JP" dirty="0">
                <a:effectLst/>
                <a:latin typeface="Helvetica" pitchFamily="2" charset="0"/>
              </a:rPr>
              <a:t>0.1 MeV/2</a:t>
            </a:r>
            <a:r>
              <a:rPr lang="en" altLang="ja-JP" baseline="30000" dirty="0">
                <a:effectLst/>
                <a:latin typeface="Helvetica" pitchFamily="2" charset="0"/>
              </a:rPr>
              <a:t>8</a:t>
            </a:r>
            <a:r>
              <a:rPr lang="en" altLang="ja-JP" dirty="0">
                <a:effectLst/>
                <a:latin typeface="Helvetica" pitchFamily="2" charset="0"/>
              </a:rPr>
              <a:t> ADC counts </a:t>
            </a:r>
          </a:p>
        </p:txBody>
      </p:sp>
    </p:spTree>
    <p:extLst>
      <p:ext uri="{BB962C8B-B14F-4D97-AF65-F5344CB8AC3E}">
        <p14:creationId xmlns:p14="http://schemas.microsoft.com/office/powerpoint/2010/main" val="247205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8F9B8B78-6F41-9AB9-4822-0686534857A6}"/>
              </a:ext>
            </a:extLst>
          </p:cNvPr>
          <p:cNvSpPr txBox="1">
            <a:spLocks/>
          </p:cNvSpPr>
          <p:nvPr/>
        </p:nvSpPr>
        <p:spPr>
          <a:xfrm>
            <a:off x="400111" y="4166904"/>
            <a:ext cx="11390400" cy="2142415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/>
              <a:t>Pulse digitization</a:t>
            </a:r>
          </a:p>
          <a:p>
            <a:r>
              <a:rPr lang="en-US" altLang="ja-JP" dirty="0"/>
              <a:t>Time when Charge value crosses a threshold</a:t>
            </a:r>
          </a:p>
          <a:p>
            <a:pPr marL="0" indent="0">
              <a:buNone/>
            </a:pPr>
            <a:r>
              <a:rPr lang="en-US" altLang="ja-JP" dirty="0">
                <a:sym typeface="Wingdings" pitchFamily="2" charset="2"/>
              </a:rPr>
              <a:t>   </a:t>
            </a:r>
            <a:r>
              <a:rPr lang="en-US" altLang="ja-JP" dirty="0">
                <a:solidFill>
                  <a:srgbClr val="FF0000"/>
                </a:solidFill>
              </a:rPr>
              <a:t>TDC value</a:t>
            </a:r>
            <a:endParaRPr lang="en-US" altLang="ja-JP" dirty="0"/>
          </a:p>
          <a:p>
            <a:r>
              <a:rPr lang="en-US" altLang="ja-JP" dirty="0"/>
              <a:t>Max(Min) pulse height</a:t>
            </a:r>
          </a:p>
          <a:p>
            <a:pPr marL="0" indent="0">
              <a:buNone/>
            </a:pPr>
            <a:r>
              <a:rPr lang="en-US" altLang="ja-JP" dirty="0">
                <a:sym typeface="Wingdings" pitchFamily="2" charset="2"/>
              </a:rPr>
              <a:t>  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chemeClr val="tx2"/>
                </a:solidFill>
              </a:rPr>
              <a:t>ADC value</a:t>
            </a:r>
          </a:p>
          <a:p>
            <a:endParaRPr lang="ja-JP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854658-972B-BD0D-25F1-2A48728D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188913"/>
            <a:ext cx="11388725" cy="611187"/>
          </a:xfrm>
        </p:spPr>
        <p:txBody>
          <a:bodyPr/>
          <a:lstStyle/>
          <a:p>
            <a:r>
              <a:rPr lang="en-US" dirty="0"/>
              <a:t>Digitization work-flow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199DAD1-6C0D-6E53-AFE6-3D6547488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0" y="3820537"/>
            <a:ext cx="5222874" cy="268625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818718-E178-7FA3-2325-5F4D42FF3454}"/>
              </a:ext>
            </a:extLst>
          </p:cNvPr>
          <p:cNvCxnSpPr>
            <a:cxnSpLocks/>
          </p:cNvCxnSpPr>
          <p:nvPr/>
        </p:nvCxnSpPr>
        <p:spPr>
          <a:xfrm flipH="1">
            <a:off x="7110709" y="6116534"/>
            <a:ext cx="146170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0">
            <a:extLst>
              <a:ext uri="{FF2B5EF4-FFF2-40B4-BE49-F238E27FC236}">
                <a16:creationId xmlns:a16="http://schemas.microsoft.com/office/drawing/2014/main" id="{100CA2A9-02E6-5F3C-3FB3-A388A5AE6D7F}"/>
              </a:ext>
            </a:extLst>
          </p:cNvPr>
          <p:cNvSpPr txBox="1"/>
          <p:nvPr/>
        </p:nvSpPr>
        <p:spPr>
          <a:xfrm>
            <a:off x="4981045" y="5931868"/>
            <a:ext cx="212966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ADC value = -42</a:t>
            </a:r>
          </a:p>
        </p:txBody>
      </p:sp>
      <p:cxnSp>
        <p:nvCxnSpPr>
          <p:cNvPr id="11" name="Straight Arrow Connector 18">
            <a:extLst>
              <a:ext uri="{FF2B5EF4-FFF2-40B4-BE49-F238E27FC236}">
                <a16:creationId xmlns:a16="http://schemas.microsoft.com/office/drawing/2014/main" id="{E3FA5315-91C3-9849-0A03-1175B2BB8E20}"/>
              </a:ext>
            </a:extLst>
          </p:cNvPr>
          <p:cNvCxnSpPr>
            <a:cxnSpLocks/>
          </p:cNvCxnSpPr>
          <p:nvPr/>
        </p:nvCxnSpPr>
        <p:spPr>
          <a:xfrm flipV="1">
            <a:off x="8320596" y="5395940"/>
            <a:ext cx="0" cy="851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0">
            <a:extLst>
              <a:ext uri="{FF2B5EF4-FFF2-40B4-BE49-F238E27FC236}">
                <a16:creationId xmlns:a16="http://schemas.microsoft.com/office/drawing/2014/main" id="{1915C9C4-8B7D-1964-9B16-3E06E24A4C27}"/>
              </a:ext>
            </a:extLst>
          </p:cNvPr>
          <p:cNvCxnSpPr>
            <a:cxnSpLocks/>
          </p:cNvCxnSpPr>
          <p:nvPr/>
        </p:nvCxnSpPr>
        <p:spPr>
          <a:xfrm>
            <a:off x="7208303" y="5395940"/>
            <a:ext cx="4522486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21">
            <a:extLst>
              <a:ext uri="{FF2B5EF4-FFF2-40B4-BE49-F238E27FC236}">
                <a16:creationId xmlns:a16="http://schemas.microsoft.com/office/drawing/2014/main" id="{FB36AA67-6C22-299A-7B1B-A10272812A2B}"/>
              </a:ext>
            </a:extLst>
          </p:cNvPr>
          <p:cNvSpPr txBox="1"/>
          <p:nvPr/>
        </p:nvSpPr>
        <p:spPr>
          <a:xfrm>
            <a:off x="7646065" y="6376061"/>
            <a:ext cx="227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TDC value = 100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F58DB09D-7342-362E-F037-42330EBF20EE}"/>
              </a:ext>
            </a:extLst>
          </p:cNvPr>
          <p:cNvSpPr txBox="1"/>
          <p:nvPr/>
        </p:nvSpPr>
        <p:spPr>
          <a:xfrm>
            <a:off x="9444788" y="4713691"/>
            <a:ext cx="227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Threshold</a:t>
            </a:r>
          </a:p>
        </p:txBody>
      </p:sp>
      <p:sp>
        <p:nvSpPr>
          <p:cNvPr id="15" name="Diamond 3">
            <a:extLst>
              <a:ext uri="{FF2B5EF4-FFF2-40B4-BE49-F238E27FC236}">
                <a16:creationId xmlns:a16="http://schemas.microsoft.com/office/drawing/2014/main" id="{3435EDC5-25BE-1369-9DA5-AB8E6A3C3294}"/>
              </a:ext>
            </a:extLst>
          </p:cNvPr>
          <p:cNvSpPr/>
          <p:nvPr/>
        </p:nvSpPr>
        <p:spPr>
          <a:xfrm>
            <a:off x="379675" y="1174885"/>
            <a:ext cx="2770632" cy="877824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C33E9B4F-69CD-63C7-74F9-130745DCFEB6}"/>
              </a:ext>
            </a:extLst>
          </p:cNvPr>
          <p:cNvSpPr txBox="1"/>
          <p:nvPr/>
        </p:nvSpPr>
        <p:spPr>
          <a:xfrm>
            <a:off x="1383991" y="793797"/>
            <a:ext cx="155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Start</a:t>
            </a:r>
          </a:p>
        </p:txBody>
      </p:sp>
      <p:cxnSp>
        <p:nvCxnSpPr>
          <p:cNvPr id="17" name="Connector: Elbow 6">
            <a:extLst>
              <a:ext uri="{FF2B5EF4-FFF2-40B4-BE49-F238E27FC236}">
                <a16:creationId xmlns:a16="http://schemas.microsoft.com/office/drawing/2014/main" id="{9B800A54-0A3E-D343-EE18-CC108263096B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1932414" y="1885286"/>
            <a:ext cx="1151056" cy="1485902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8">
            <a:extLst>
              <a:ext uri="{FF2B5EF4-FFF2-40B4-BE49-F238E27FC236}">
                <a16:creationId xmlns:a16="http://schemas.microsoft.com/office/drawing/2014/main" id="{65FA6DBE-5E30-1533-69E9-9D8E6E4E6669}"/>
              </a:ext>
            </a:extLst>
          </p:cNvPr>
          <p:cNvSpPr txBox="1"/>
          <p:nvPr/>
        </p:nvSpPr>
        <p:spPr>
          <a:xfrm>
            <a:off x="1175203" y="1451856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Geant</a:t>
            </a:r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hits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7B4030DE-F1F5-E39E-89AC-3BC1991629BC}"/>
              </a:ext>
            </a:extLst>
          </p:cNvPr>
          <p:cNvSpPr/>
          <p:nvPr/>
        </p:nvSpPr>
        <p:spPr>
          <a:xfrm>
            <a:off x="3250894" y="2671325"/>
            <a:ext cx="1126235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err="1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E</a:t>
            </a:r>
            <a:r>
              <a:rPr lang="en-US" altLang="ja-JP" baseline="-25000" dirty="0" err="1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dep</a:t>
            </a:r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in cells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A72E5FC1-D00E-C230-524B-7A15BFA15B7D}"/>
              </a:ext>
            </a:extLst>
          </p:cNvPr>
          <p:cNvSpPr txBox="1"/>
          <p:nvPr/>
        </p:nvSpPr>
        <p:spPr>
          <a:xfrm>
            <a:off x="1835021" y="2557434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Charge sharing</a:t>
            </a:r>
          </a:p>
        </p:txBody>
      </p:sp>
      <p:cxnSp>
        <p:nvCxnSpPr>
          <p:cNvPr id="21" name="Straight Arrow Connector 12">
            <a:extLst>
              <a:ext uri="{FF2B5EF4-FFF2-40B4-BE49-F238E27FC236}">
                <a16:creationId xmlns:a16="http://schemas.microsoft.com/office/drawing/2014/main" id="{8D99A628-D4C2-3576-861B-72063C61908A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377129" y="3211608"/>
            <a:ext cx="1828798" cy="134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15">
            <a:extLst>
              <a:ext uri="{FF2B5EF4-FFF2-40B4-BE49-F238E27FC236}">
                <a16:creationId xmlns:a16="http://schemas.microsoft.com/office/drawing/2014/main" id="{6A601CFD-FA4C-EDC5-2666-9AC118374197}"/>
              </a:ext>
            </a:extLst>
          </p:cNvPr>
          <p:cNvSpPr/>
          <p:nvPr/>
        </p:nvSpPr>
        <p:spPr>
          <a:xfrm>
            <a:off x="6205927" y="2740692"/>
            <a:ext cx="1240593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V vs t for all cells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D5A7308D-ADFD-B49A-D61C-9A1DF11BC2F3}"/>
              </a:ext>
            </a:extLst>
          </p:cNvPr>
          <p:cNvSpPr txBox="1"/>
          <p:nvPr/>
        </p:nvSpPr>
        <p:spPr>
          <a:xfrm>
            <a:off x="4438146" y="2583931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Pulse Generation</a:t>
            </a:r>
          </a:p>
        </p:txBody>
      </p:sp>
      <p:cxnSp>
        <p:nvCxnSpPr>
          <p:cNvPr id="24" name="Straight Arrow Connector 17">
            <a:extLst>
              <a:ext uri="{FF2B5EF4-FFF2-40B4-BE49-F238E27FC236}">
                <a16:creationId xmlns:a16="http://schemas.microsoft.com/office/drawing/2014/main" id="{7C35568E-F1B7-284E-B290-836E2CB31A0C}"/>
              </a:ext>
            </a:extLst>
          </p:cNvPr>
          <p:cNvCxnSpPr>
            <a:cxnSpLocks/>
          </p:cNvCxnSpPr>
          <p:nvPr/>
        </p:nvCxnSpPr>
        <p:spPr>
          <a:xfrm>
            <a:off x="7499861" y="3244844"/>
            <a:ext cx="2145113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19">
            <a:extLst>
              <a:ext uri="{FF2B5EF4-FFF2-40B4-BE49-F238E27FC236}">
                <a16:creationId xmlns:a16="http://schemas.microsoft.com/office/drawing/2014/main" id="{CA5CB8A5-6791-2F2E-19AF-C4EEACBFCD82}"/>
              </a:ext>
            </a:extLst>
          </p:cNvPr>
          <p:cNvSpPr/>
          <p:nvPr/>
        </p:nvSpPr>
        <p:spPr>
          <a:xfrm>
            <a:off x="9644974" y="2749130"/>
            <a:ext cx="1854299" cy="8555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ADC and TDC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475CF77B-DDEF-8138-5E3A-2FBB37E4BCDC}"/>
              </a:ext>
            </a:extLst>
          </p:cNvPr>
          <p:cNvSpPr txBox="1"/>
          <p:nvPr/>
        </p:nvSpPr>
        <p:spPr>
          <a:xfrm>
            <a:off x="7499861" y="2834614"/>
            <a:ext cx="220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Pulse Digitization</a:t>
            </a:r>
          </a:p>
        </p:txBody>
      </p:sp>
      <p:sp>
        <p:nvSpPr>
          <p:cNvPr id="30" name="日付プレースホルダー 29">
            <a:extLst>
              <a:ext uri="{FF2B5EF4-FFF2-40B4-BE49-F238E27FC236}">
                <a16:creationId xmlns:a16="http://schemas.microsoft.com/office/drawing/2014/main" id="{95047C34-E054-4518-505A-D1D501BB44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31" name="フッター プレースホルダー 30">
            <a:extLst>
              <a:ext uri="{FF2B5EF4-FFF2-40B4-BE49-F238E27FC236}">
                <a16:creationId xmlns:a16="http://schemas.microsoft.com/office/drawing/2014/main" id="{CCCA65F4-1526-8276-1B52-7D1A39720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32" name="スライド番号プレースホルダー 31">
            <a:extLst>
              <a:ext uri="{FF2B5EF4-FFF2-40B4-BE49-F238E27FC236}">
                <a16:creationId xmlns:a16="http://schemas.microsoft.com/office/drawing/2014/main" id="{0C76140F-5ACB-4EBF-6D1F-72B0F0E10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19371051-5158-5793-755C-8E65E317F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0" y="293532"/>
            <a:ext cx="5463845" cy="3396877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AD3D100-6D55-EDB1-2125-B69C36E89912}"/>
              </a:ext>
            </a:extLst>
          </p:cNvPr>
          <p:cNvSpPr txBox="1"/>
          <p:nvPr/>
        </p:nvSpPr>
        <p:spPr>
          <a:xfrm>
            <a:off x="10341669" y="3545175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>
                <a:effectLst/>
                <a:latin typeface="Helvetica" pitchFamily="2" charset="0"/>
              </a:rPr>
              <a:t>Max(ADC)</a:t>
            </a:r>
            <a:endParaRPr lang="en" altLang="ja-JP" dirty="0">
              <a:effectLst/>
              <a:latin typeface="Helvetica" pitchFamily="2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400DF16-D78B-C03F-D713-9761EF0CD9CD}"/>
              </a:ext>
            </a:extLst>
          </p:cNvPr>
          <p:cNvSpPr txBox="1"/>
          <p:nvPr/>
        </p:nvSpPr>
        <p:spPr>
          <a:xfrm rot="16200000">
            <a:off x="5083464" y="1291816"/>
            <a:ext cx="2607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dirty="0" err="1">
                <a:effectLst/>
                <a:latin typeface="Helvetica" pitchFamily="2" charset="0"/>
              </a:rPr>
              <a:t>Simt</a:t>
            </a:r>
            <a:r>
              <a:rPr lang="en" altLang="ja-JP" dirty="0">
                <a:effectLst/>
                <a:latin typeface="Helvetica" pitchFamily="2" charset="0"/>
              </a:rPr>
              <a:t> – Calibrated TDC</a:t>
            </a:r>
          </a:p>
        </p:txBody>
      </p:sp>
    </p:spTree>
    <p:extLst>
      <p:ext uri="{BB962C8B-B14F-4D97-AF65-F5344CB8AC3E}">
        <p14:creationId xmlns:p14="http://schemas.microsoft.com/office/powerpoint/2010/main" val="3160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7C5E-C434-19E3-EE9F-A43F87100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Geometry updates in EPIC simulation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00E2C2-8CBB-1F93-F11C-5752807AB2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F1EFD8-20E9-4C8D-37E3-41C539AEC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F2EE84-C276-D37B-DE05-13515E664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95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E315-6C45-D3D1-1D35-0B16288E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ETOF geometry ① 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8BA9E83C-00B6-A3DC-6535-E6C80EADC5B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191250" y="1527359"/>
            <a:ext cx="5568950" cy="4162057"/>
          </a:xfr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F4E198-F579-59BB-92FB-9779DDC04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E7ED69D-3EAD-DBF6-A8FC-8B59B5D751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D22F96-50F1-E92E-0FFF-396384A9CF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99888" y="6538913"/>
            <a:ext cx="392112" cy="260350"/>
          </a:xfrm>
          <a:prstGeom prst="ellipse">
            <a:avLst/>
          </a:prstGeom>
        </p:spPr>
        <p:txBody>
          <a:bodyPr/>
          <a:lstStyle/>
          <a:p>
            <a:fld id="{814F3063-8E21-E942-8B1E-F6DDCFA46625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D1A55774-B8A5-C7E5-3B13-D249C8BC868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828675" y="1522107"/>
            <a:ext cx="4786313" cy="418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8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5F29-90C3-3145-F215-20B4588B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/>
          <a:p>
            <a:r>
              <a:rPr lang="en-US" altLang="ja-JP" dirty="0"/>
              <a:t>Updated ETOF geometry ②</a:t>
            </a:r>
            <a:endParaRPr lang="en-US" dirty="0"/>
          </a:p>
        </p:txBody>
      </p:sp>
      <p:sp>
        <p:nvSpPr>
          <p:cNvPr id="17" name="コンテンツ プレースホルダー 16">
            <a:extLst>
              <a:ext uri="{FF2B5EF4-FFF2-40B4-BE49-F238E27FC236}">
                <a16:creationId xmlns:a16="http://schemas.microsoft.com/office/drawing/2014/main" id="{5BB2ECA4-9D69-F97C-82CF-252CB9B3A9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799" y="908050"/>
            <a:ext cx="11388725" cy="5400675"/>
          </a:xfrm>
        </p:spPr>
        <p:txBody>
          <a:bodyPr/>
          <a:lstStyle/>
          <a:p>
            <a:r>
              <a:rPr lang="en-US" altLang="ja-JP" dirty="0"/>
              <a:t>PCB removed Blue squares are individual sensors</a:t>
            </a:r>
            <a:endParaRPr lang="ja-JP" altLang="en-US"/>
          </a:p>
          <a:p>
            <a:endParaRPr lang="ja-JP" alt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DB43F7B-E295-EC85-957E-9DDC1D16F69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191250" y="1296216"/>
            <a:ext cx="5568950" cy="4624343"/>
          </a:xfrm>
        </p:spPr>
      </p:pic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D76C6B-24B1-3CD5-0BD8-CACFEECE2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" altLang="ja-JP"/>
              <a:t>ToF Simulation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9E10DBD-F295-E186-3A6C-E8F27BD8B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ja-JP" altLang="en-US"/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42544A92-23E9-9DD6-5533-2D928C5A4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1728359"/>
            <a:ext cx="5568950" cy="376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5161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Design">
  <a:themeElements>
    <a:clrScheme name="PowerPoint Design">
      <a:dk1>
        <a:srgbClr val="4D4D4D"/>
      </a:dk1>
      <a:lt1>
        <a:srgbClr val="FFFFFF"/>
      </a:lt1>
      <a:dk2>
        <a:srgbClr val="0071BC"/>
      </a:dk2>
      <a:lt2>
        <a:srgbClr val="EAEAEA"/>
      </a:lt2>
      <a:accent1>
        <a:srgbClr val="E2F1FA"/>
      </a:accent1>
      <a:accent2>
        <a:srgbClr val="FF5050"/>
      </a:accent2>
      <a:accent3>
        <a:srgbClr val="FFE5E5"/>
      </a:accent3>
      <a:accent4>
        <a:srgbClr val="E4007F"/>
      </a:accent4>
      <a:accent5>
        <a:srgbClr val="FFF100"/>
      </a:accent5>
      <a:accent6>
        <a:srgbClr val="000000"/>
      </a:accent6>
      <a:hlink>
        <a:srgbClr val="00A0E9"/>
      </a:hlink>
      <a:folHlink>
        <a:srgbClr val="0071BC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>
          <a:solidFill>
            <a:schemeClr val="tx1"/>
          </a:solidFill>
        </a:ln>
        <a:effectLst/>
      </a:spPr>
      <a:bodyPr lIns="0" tIns="0" rIns="0" bIns="0" rtlCol="0" anchor="ctr"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kumimoji="1" sz="1600" dirty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ueUD20" id="{AE728366-E50B-4DEB-B931-E4FC88D0E2B6}" vid="{3F6B9C2C-6405-4E9C-B6D4-FDEC17B354E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blueUD20</Template>
  <TotalTime>48992</TotalTime>
  <Words>1903</Words>
  <Application>Microsoft Macintosh PowerPoint</Application>
  <PresentationFormat>ワイド画面</PresentationFormat>
  <Paragraphs>405</Paragraphs>
  <Slides>29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9" baseType="lpstr">
      <vt:lpstr>UD デジタル 教科書体 NP-B</vt:lpstr>
      <vt:lpstr>UD Digi Kyokasho NP-R</vt:lpstr>
      <vt:lpstr>UD Digi Kyokasho NP-R</vt:lpstr>
      <vt:lpstr>メイリオ</vt:lpstr>
      <vt:lpstr>游ゴシック</vt:lpstr>
      <vt:lpstr>Arial</vt:lpstr>
      <vt:lpstr>Cambria Math</vt:lpstr>
      <vt:lpstr>Helvetica</vt:lpstr>
      <vt:lpstr>Wingdings</vt:lpstr>
      <vt:lpstr>PowerPoint Design</vt:lpstr>
      <vt:lpstr>ToF Status on Simulations and Reconstruction Software  Kentaro Kawade Shinshu Univ. on behalf of the ePIC ToF simulation team</vt:lpstr>
      <vt:lpstr>ToF Simulation Working Group</vt:lpstr>
      <vt:lpstr>ToF Digitization Thanks to Tommy and Honey</vt:lpstr>
      <vt:lpstr>Digitization work-flow</vt:lpstr>
      <vt:lpstr>Digitization work-flow</vt:lpstr>
      <vt:lpstr>Digitization work-flow</vt:lpstr>
      <vt:lpstr>Geometry updates in EPIC simulation</vt:lpstr>
      <vt:lpstr>Updated ETOF geometry ① </vt:lpstr>
      <vt:lpstr>Updated ETOF geometry ②</vt:lpstr>
      <vt:lpstr>Updated BToF geometry ① </vt:lpstr>
      <vt:lpstr>Updated BToF geometry ②</vt:lpstr>
      <vt:lpstr>Material Budget Thanks to Shunichiro</vt:lpstr>
      <vt:lpstr>Motivation of this study</vt:lpstr>
      <vt:lpstr>Simulation</vt:lpstr>
      <vt:lpstr>Tracking detail ① Full reconstruction</vt:lpstr>
      <vt:lpstr>Tracking detail: ② Fast reconstruction</vt:lpstr>
      <vt:lpstr>Results: Angular resolution w/ full track</vt:lpstr>
      <vt:lpstr>Comparison of reconstructed full track &amp; fast track</vt:lpstr>
      <vt:lpstr>Material budget study: Summary</vt:lpstr>
      <vt:lpstr>TOF PID performance in Pythia DIS sample Thanks to Kyohei</vt:lpstr>
      <vt:lpstr>Motivation of this study</vt:lpstr>
      <vt:lpstr>MC Simulation Configuration</vt:lpstr>
      <vt:lpstr>Analysis workflow</vt:lpstr>
      <vt:lpstr>Reconstruction of particle masses</vt:lpstr>
      <vt:lpstr>Definition: PID performance</vt:lpstr>
      <vt:lpstr>Results: Single particle vs Pythia</vt:lpstr>
      <vt:lpstr>results: 𝜋/𝑘 separation power</vt:lpstr>
      <vt:lpstr>Effect of timing resolution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川出　健太郎</dc:creator>
  <cp:lastModifiedBy>川出　健太郎</cp:lastModifiedBy>
  <cp:revision>5</cp:revision>
  <dcterms:created xsi:type="dcterms:W3CDTF">2024-12-18T09:20:10Z</dcterms:created>
  <dcterms:modified xsi:type="dcterms:W3CDTF">2025-01-21T09:52:37Z</dcterms:modified>
</cp:coreProperties>
</file>