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8" r:id="rId2"/>
    <p:sldId id="367" r:id="rId3"/>
    <p:sldId id="278" r:id="rId4"/>
    <p:sldId id="279" r:id="rId5"/>
    <p:sldId id="365" r:id="rId6"/>
    <p:sldId id="366" r:id="rId7"/>
    <p:sldId id="335" r:id="rId8"/>
    <p:sldId id="337" r:id="rId9"/>
    <p:sldId id="350" r:id="rId10"/>
    <p:sldId id="369" r:id="rId11"/>
    <p:sldId id="368" r:id="rId12"/>
    <p:sldId id="370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62DB6-60B3-7745-A1FA-B83A6BDDD465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0477C-3DE7-E242-BE96-5AF30862B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0DC90-8AD6-3940-96BE-7611E6DF02E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4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0DC90-8AD6-3940-96BE-7611E6DF02E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6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9460-4F34-A941-8821-25915E4CE65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787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9460-4F34-A941-8821-25915E4CE65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79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4BDA-FF60-02BE-6F4E-963D73D9F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50624B4-64BE-8EA5-40E1-49E7E9ACF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36D438-DAD1-1C89-7BD5-DC464BE40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E68981-75AD-9135-506E-CB930F974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183A8-30B9-C749-96CA-5A8BE18978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31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7AC30-1146-8EE6-F39F-113C6DC08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A1292D-C51A-AAB9-BC7E-809907B67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658684F-56CF-BC2A-8DE2-3CC24E8FD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47E252-4DBE-6A28-5C12-0209DFFCF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183A8-30B9-C749-96CA-5A8BE18978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51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9BB88-C208-9643-9DC1-F1B4A7E6EAF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2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000370" y="2924945"/>
            <a:ext cx="10191261" cy="1008062"/>
          </a:xfrm>
        </p:spPr>
        <p:txBody>
          <a:bodyPr anchor="ctr" anchorCtr="0"/>
          <a:lstStyle>
            <a:lvl1pPr algn="ctr">
              <a:lnSpc>
                <a:spcPct val="120000"/>
              </a:lnSpc>
              <a:defRPr sz="3840" b="1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AAB2FA91-04F7-41C0-A241-302CE29D6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797" y="6564788"/>
            <a:ext cx="2141776" cy="222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2456F9DE-F201-48DE-893F-342CA6965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5513F4FD-9059-D74C-9450-CE97D8C096F9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14" name="スライド番号プレースホルダー 5">
            <a:extLst>
              <a:ext uri="{FF2B5EF4-FFF2-40B4-BE49-F238E27FC236}">
                <a16:creationId xmlns:a16="http://schemas.microsoft.com/office/drawing/2014/main" id="{1B3754B6-7A09-4130-81B2-673F95538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0" tIns="0" rIns="0" bIns="0" rtlCol="0" anchor="ctr"/>
          <a:lstStyle>
            <a:lvl1pPr algn="ctr">
              <a:defRPr sz="1200" b="1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93B8880D-415A-E040-B76D-D2EA26627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68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ブランク（メイン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lang="ja-JP" altLang="en-US" sz="1920" dirty="0">
              <a:solidFill>
                <a:srgbClr val="4D4D4D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4437" y="620714"/>
            <a:ext cx="5665556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6192014" y="620714"/>
            <a:ext cx="5680428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1" name="フッター プレースホルダー 2">
            <a:extLst>
              <a:ext uri="{FF2B5EF4-FFF2-40B4-BE49-F238E27FC236}">
                <a16:creationId xmlns:a16="http://schemas.microsoft.com/office/drawing/2014/main" id="{B20944C4-4763-4EB6-A6F1-B5A5D383E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43339" y="6564788"/>
            <a:ext cx="2208245" cy="22290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60">
                <a:solidFill>
                  <a:srgbClr val="FFFFFF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132F5158-BD56-4E18-B140-AC011203C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93B8880D-415A-E040-B76D-D2EA26627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日付プレースホルダー 3">
            <a:extLst>
              <a:ext uri="{FF2B5EF4-FFF2-40B4-BE49-F238E27FC236}">
                <a16:creationId xmlns:a16="http://schemas.microsoft.com/office/drawing/2014/main" id="{A2D9E3DD-B0EB-4C24-AEE9-F8974C52B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5513F4FD-9059-D74C-9450-CE97D8C096F9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77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13797" y="6564788"/>
            <a:ext cx="2237787" cy="222907"/>
          </a:xfrm>
          <a:prstGeom prst="rect">
            <a:avLst/>
          </a:prstGeom>
        </p:spPr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335362" y="658813"/>
            <a:ext cx="11522207" cy="579437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AFC644E-EE4F-4F70-8B17-A9933488B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93B8880D-415A-E040-B76D-D2EA26627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896A4E7A-65BD-4C42-9FB2-8CCAB7065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5513F4FD-9059-D74C-9450-CE97D8C096F9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825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334437" y="620714"/>
            <a:ext cx="5665556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quarter" idx="12"/>
          </p:nvPr>
        </p:nvSpPr>
        <p:spPr>
          <a:xfrm>
            <a:off x="6192014" y="620714"/>
            <a:ext cx="5680428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2">
            <a:extLst>
              <a:ext uri="{FF2B5EF4-FFF2-40B4-BE49-F238E27FC236}">
                <a16:creationId xmlns:a16="http://schemas.microsoft.com/office/drawing/2014/main" id="{6DC1A488-AF1E-4E60-BB8C-69D38E0925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3797" y="6564788"/>
            <a:ext cx="2237787" cy="222907"/>
          </a:xfrm>
          <a:prstGeom prst="rect">
            <a:avLst/>
          </a:prstGeom>
        </p:spPr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B7D99034-D337-49D4-8F22-7458CA7D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93B8880D-415A-E040-B76D-D2EA26627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FECD2F20-3990-4114-8FC6-8E9405A80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5513F4FD-9059-D74C-9450-CE97D8C096F9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091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5513F4FD-9059-D74C-9450-CE97D8C096F9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68341" y="6547622"/>
            <a:ext cx="2844800" cy="257113"/>
          </a:xfrm>
          <a:prstGeom prst="rect">
            <a:avLst/>
          </a:prstGeom>
        </p:spPr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93B8880D-415A-E040-B76D-D2EA26627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57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ナビ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lang="ja-JP" altLang="en-US" sz="1920" dirty="0">
              <a:solidFill>
                <a:srgbClr val="4D4D4D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xfrm>
            <a:off x="778490" y="2910788"/>
            <a:ext cx="10635028" cy="1000425"/>
          </a:xfrm>
          <a:ln w="6350">
            <a:noFill/>
          </a:ln>
        </p:spPr>
        <p:txBody>
          <a:bodyPr wrap="square" lIns="180000" tIns="180000" rIns="180000" bIns="144000">
            <a:spAutoFit/>
          </a:bodyPr>
          <a:lstStyle>
            <a:lvl1pPr algn="ctr">
              <a:lnSpc>
                <a:spcPct val="120000"/>
              </a:lnSpc>
              <a:defRPr sz="384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フッター プレースホルダー 2">
            <a:extLst>
              <a:ext uri="{FF2B5EF4-FFF2-40B4-BE49-F238E27FC236}">
                <a16:creationId xmlns:a16="http://schemas.microsoft.com/office/drawing/2014/main" id="{22002939-9A93-4262-90DA-6A1F20D1A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13797" y="6564788"/>
            <a:ext cx="2141776" cy="22290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60">
                <a:solidFill>
                  <a:srgbClr val="FFFFFF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74AC506E-EC21-478F-AF91-C73FE9AB0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93B8880D-415A-E040-B76D-D2EA26627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211F16ED-D9FD-47D1-BE01-A0DB533CC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5513F4FD-9059-D74C-9450-CE97D8C096F9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87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補足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>
            <a:lvl1pPr algn="l">
              <a:defRPr sz="3840" b="1">
                <a:solidFill>
                  <a:schemeClr val="tx2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3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1" name="角丸四角形 6"/>
          <p:cNvSpPr/>
          <p:nvPr/>
        </p:nvSpPr>
        <p:spPr bwMode="auto">
          <a:xfrm>
            <a:off x="3" y="0"/>
            <a:ext cx="12199404" cy="6858000"/>
          </a:xfrm>
          <a:custGeom>
            <a:avLst/>
            <a:gdLst/>
            <a:ahLst/>
            <a:cxnLst/>
            <a:rect l="l" t="t" r="r" b="b"/>
            <a:pathLst>
              <a:path w="9903600" h="6858000">
                <a:moveTo>
                  <a:pt x="183240" y="144000"/>
                </a:moveTo>
                <a:cubicBezTo>
                  <a:pt x="162231" y="144000"/>
                  <a:pt x="145200" y="161031"/>
                  <a:pt x="145200" y="182040"/>
                </a:cubicBezTo>
                <a:lnTo>
                  <a:pt x="145200" y="6675960"/>
                </a:lnTo>
                <a:cubicBezTo>
                  <a:pt x="145200" y="6696969"/>
                  <a:pt x="162231" y="6714000"/>
                  <a:pt x="183240" y="6714000"/>
                </a:cubicBezTo>
                <a:lnTo>
                  <a:pt x="9722760" y="6714000"/>
                </a:lnTo>
                <a:cubicBezTo>
                  <a:pt x="9743769" y="6714000"/>
                  <a:pt x="9760800" y="6696969"/>
                  <a:pt x="9760800" y="6675960"/>
                </a:cubicBezTo>
                <a:lnTo>
                  <a:pt x="9760800" y="182040"/>
                </a:lnTo>
                <a:cubicBezTo>
                  <a:pt x="9760800" y="161031"/>
                  <a:pt x="9743769" y="144000"/>
                  <a:pt x="9722760" y="144000"/>
                </a:cubicBezTo>
                <a:close/>
                <a:moveTo>
                  <a:pt x="0" y="0"/>
                </a:moveTo>
                <a:lnTo>
                  <a:pt x="9903600" y="0"/>
                </a:lnTo>
                <a:lnTo>
                  <a:pt x="990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lang="ja-JP" altLang="en-US" sz="1920" dirty="0">
              <a:solidFill>
                <a:srgbClr val="4D4D4D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400111" y="869646"/>
            <a:ext cx="11390400" cy="54396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8E2D0047-4F3F-4F43-8D69-C764C25B8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5513F4FD-9059-D74C-9450-CE97D8C096F9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1B3754B6-7A09-4130-81B2-673F95538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0" tIns="0" rIns="0" bIns="0" rtlCol="0" anchor="ctr"/>
          <a:lstStyle>
            <a:lvl1pPr algn="ctr">
              <a:defRPr sz="1200" b="1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93B8880D-415A-E040-B76D-D2EA26627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30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13797" y="6564788"/>
            <a:ext cx="2141776" cy="222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0" y="620713"/>
            <a:ext cx="12192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ja-JP" altLang="en-US" sz="216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" y="491823"/>
            <a:ext cx="65" cy="3323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ja-JP" altLang="en-US" sz="216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5362" y="658813"/>
            <a:ext cx="11522207" cy="579437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F4E24E64-A825-4791-ACF9-DE720A61D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93B8880D-415A-E040-B76D-D2EA26627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D6D37A13-2073-4860-9C71-6B975F162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5513F4FD-9059-D74C-9450-CE97D8C096F9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57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補足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 bwMode="auto">
          <a:xfrm>
            <a:off x="0" y="3"/>
            <a:ext cx="12192000" cy="656692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kumimoji="1" lang="ja-JP" altLang="en-US" sz="192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13797" y="6564788"/>
            <a:ext cx="2141776" cy="22290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5362" y="692696"/>
            <a:ext cx="11522207" cy="576049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63F79AB6-0DC4-4BA2-B650-586887180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93B8880D-415A-E040-B76D-D2EA26627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56025A57-E75A-4D69-A7E3-B9638BAB0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5513F4FD-9059-D74C-9450-CE97D8C096F9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02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補足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>
            <a:lvl1pPr algn="l">
              <a:defRPr sz="3840" b="1">
                <a:solidFill>
                  <a:schemeClr val="tx2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1" name="角丸四角形 6"/>
          <p:cNvSpPr/>
          <p:nvPr/>
        </p:nvSpPr>
        <p:spPr bwMode="auto">
          <a:xfrm>
            <a:off x="3" y="0"/>
            <a:ext cx="12199404" cy="6858000"/>
          </a:xfrm>
          <a:custGeom>
            <a:avLst/>
            <a:gdLst/>
            <a:ahLst/>
            <a:cxnLst/>
            <a:rect l="l" t="t" r="r" b="b"/>
            <a:pathLst>
              <a:path w="9903600" h="6858000">
                <a:moveTo>
                  <a:pt x="183240" y="144000"/>
                </a:moveTo>
                <a:cubicBezTo>
                  <a:pt x="162231" y="144000"/>
                  <a:pt x="145200" y="161031"/>
                  <a:pt x="145200" y="182040"/>
                </a:cubicBezTo>
                <a:lnTo>
                  <a:pt x="145200" y="6675960"/>
                </a:lnTo>
                <a:cubicBezTo>
                  <a:pt x="145200" y="6696969"/>
                  <a:pt x="162231" y="6714000"/>
                  <a:pt x="183240" y="6714000"/>
                </a:cubicBezTo>
                <a:lnTo>
                  <a:pt x="9722760" y="6714000"/>
                </a:lnTo>
                <a:cubicBezTo>
                  <a:pt x="9743769" y="6714000"/>
                  <a:pt x="9760800" y="6696969"/>
                  <a:pt x="9760800" y="6675960"/>
                </a:cubicBezTo>
                <a:lnTo>
                  <a:pt x="9760800" y="182040"/>
                </a:lnTo>
                <a:cubicBezTo>
                  <a:pt x="9760800" y="161031"/>
                  <a:pt x="9743769" y="144000"/>
                  <a:pt x="9722760" y="144000"/>
                </a:cubicBezTo>
                <a:close/>
                <a:moveTo>
                  <a:pt x="0" y="0"/>
                </a:moveTo>
                <a:lnTo>
                  <a:pt x="9903600" y="0"/>
                </a:lnTo>
                <a:lnTo>
                  <a:pt x="990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lang="ja-JP" altLang="en-US" sz="1920" dirty="0">
              <a:solidFill>
                <a:srgbClr val="4D4D4D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431371" y="908721"/>
            <a:ext cx="5568619" cy="5400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6192012" y="908720"/>
            <a:ext cx="5568619" cy="54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9" name="フッター プレースホルダー 3">
            <a:extLst>
              <a:ext uri="{FF2B5EF4-FFF2-40B4-BE49-F238E27FC236}">
                <a16:creationId xmlns:a16="http://schemas.microsoft.com/office/drawing/2014/main" id="{0FC25BCB-1B8B-483E-B84A-E6E5599C2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54CDA27F-EC40-4AA0-8459-4482DC58D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5513F4FD-9059-D74C-9450-CE97D8C096F9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1B3754B6-7A09-4130-81B2-673F95538188}"/>
              </a:ext>
            </a:extLst>
          </p:cNvPr>
          <p:cNvSpPr txBox="1">
            <a:spLocks/>
          </p:cNvSpPr>
          <p:nvPr/>
        </p:nvSpPr>
        <p:spPr>
          <a:xfrm>
            <a:off x="11751837" y="6538363"/>
            <a:ext cx="392835" cy="2606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0" tIns="0" rIns="0" bIns="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DFB997-ADDC-4C63-B9F2-3AB688FD079A}" type="slidenum">
              <a:rPr lang="ja-JP" altLang="en-US" sz="120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pPr/>
              <a:t>‹#›</a:t>
            </a:fld>
            <a:endParaRPr lang="ja-JP" altLang="en-US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64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13797" y="6564788"/>
            <a:ext cx="2141776" cy="222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0" y="620713"/>
            <a:ext cx="12192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ja-JP" altLang="en-US" sz="216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" y="491823"/>
            <a:ext cx="65" cy="3323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ja-JP" altLang="en-US" sz="216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4437" y="620714"/>
            <a:ext cx="5665556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6192014" y="620714"/>
            <a:ext cx="5680428" cy="5903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1F078C9A-16F8-4084-B4D0-A72CA2C9A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93B8880D-415A-E040-B76D-D2EA26627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日付プレースホルダー 3">
            <a:extLst>
              <a:ext uri="{FF2B5EF4-FFF2-40B4-BE49-F238E27FC236}">
                <a16:creationId xmlns:a16="http://schemas.microsoft.com/office/drawing/2014/main" id="{A8ABE82E-47B0-427C-A7F9-554AADC42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5513F4FD-9059-D74C-9450-CE97D8C096F9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06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補足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 bwMode="auto">
          <a:xfrm>
            <a:off x="0" y="3"/>
            <a:ext cx="12192000" cy="656692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kumimoji="1" lang="ja-JP" altLang="en-US" sz="192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93B8880D-415A-E040-B76D-D2EA26627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113797" y="6564788"/>
            <a:ext cx="2141776" cy="22290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rgbClr val="4D4D4D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4437" y="692697"/>
            <a:ext cx="5665556" cy="583192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6192014" y="692697"/>
            <a:ext cx="5680428" cy="583192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E098B511-86E4-43DB-B107-AEF950696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5513F4FD-9059-D74C-9450-CE97D8C096F9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8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ブランク（メイン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720"/>
              </a:spcAft>
            </a:pPr>
            <a:endParaRPr lang="ja-JP" altLang="en-US" sz="1920" dirty="0">
              <a:solidFill>
                <a:srgbClr val="4D4D4D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143339" y="6564788"/>
            <a:ext cx="2208245" cy="22290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960">
                <a:solidFill>
                  <a:srgbClr val="FFFFFF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9168341" y="6547622"/>
            <a:ext cx="28448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fld id="{93B8880D-415A-E040-B76D-D2EA26627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35362" y="658813"/>
            <a:ext cx="11522207" cy="579437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9C7C070C-8119-4359-BC44-CDE641D46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5513F4FD-9059-D74C-9450-CE97D8C096F9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35360" y="152637"/>
            <a:ext cx="1152128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F854AA-CA48-4A6B-9234-ACE56A762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798" y="6562738"/>
            <a:ext cx="2333797" cy="222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96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UD デジタル 教科書体 NP-R" panose="02020400000000000000" pitchFamily="18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C6BD1AFE-3D46-4087-A56C-1402E03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79910" y="6561334"/>
            <a:ext cx="1632181" cy="229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5513F4FD-9059-D74C-9450-CE97D8C096F9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08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spcBef>
          <a:spcPct val="0"/>
        </a:spcBef>
        <a:buNone/>
        <a:defRPr kumimoji="1" sz="2640" kern="1200">
          <a:solidFill>
            <a:schemeClr val="tx1"/>
          </a:solidFill>
          <a:latin typeface="UD デジタル 教科書体 NP-R" panose="02020400000000000000" pitchFamily="18" charset="-128"/>
          <a:ea typeface="UD デジタル 教科書体 NP-R" panose="02020400000000000000" pitchFamily="18" charset="-128"/>
          <a:cs typeface="UD デジタル 教科書体 NP-R" panose="02020400000000000000" pitchFamily="18" charset="-128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EICrecon/src/algorithms/tracking/TrackPropagation.cc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EICrecon/src/algorithms/tracking/TrackPropagation.cc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100833E-7736-5FD5-88F5-A94334079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370" y="2924945"/>
            <a:ext cx="10191261" cy="1008062"/>
          </a:xfrm>
        </p:spPr>
        <p:txBody>
          <a:bodyPr/>
          <a:lstStyle/>
          <a:p>
            <a:r>
              <a:rPr lang="en" altLang="ja-JP" sz="3200" dirty="0"/>
              <a:t>(Angular Resolutions via Hit Extrapolation)</a:t>
            </a:r>
            <a:br>
              <a:rPr lang="en" altLang="ja-JP" sz="3600" dirty="0"/>
            </a:br>
            <a:r>
              <a:rPr lang="en-US" altLang="ja-JP" sz="4400" dirty="0"/>
              <a:t>Effect of the </a:t>
            </a:r>
            <a:r>
              <a:rPr lang="en-US" altLang="ja-JP" sz="4400" dirty="0" err="1"/>
              <a:t>ToF</a:t>
            </a:r>
            <a:r>
              <a:rPr lang="en-US" altLang="ja-JP" sz="4400" dirty="0"/>
              <a:t> material budget</a:t>
            </a:r>
            <a:br>
              <a:rPr lang="en-US" altLang="ja-JP" sz="4400" dirty="0"/>
            </a:br>
            <a:r>
              <a:rPr lang="en-US" altLang="ja-JP" sz="4400" dirty="0"/>
              <a:t>on the </a:t>
            </a:r>
            <a:r>
              <a:rPr lang="en-US" altLang="ja-JP" sz="4400" dirty="0" err="1"/>
              <a:t>hpDIRC</a:t>
            </a:r>
            <a:r>
              <a:rPr lang="en-US" altLang="ja-JP" sz="4400" dirty="0"/>
              <a:t> resolution</a:t>
            </a:r>
            <a:br>
              <a:rPr lang="en" altLang="ja-JP" dirty="0"/>
            </a:br>
            <a:r>
              <a:rPr lang="en" altLang="ja-JP" sz="4000" dirty="0">
                <a:solidFill>
                  <a:schemeClr val="tx2"/>
                </a:solidFill>
              </a:rPr>
              <a:t>Kentaro Kawade</a:t>
            </a:r>
            <a:br>
              <a:rPr lang="en" altLang="ja-JP" dirty="0">
                <a:solidFill>
                  <a:schemeClr val="tx2"/>
                </a:solidFill>
              </a:rPr>
            </a:br>
            <a:r>
              <a:rPr lang="en" altLang="ja-JP" sz="2800" dirty="0">
                <a:solidFill>
                  <a:schemeClr val="tx2"/>
                </a:solidFill>
              </a:rPr>
              <a:t>Shinshu Univ.</a:t>
            </a:r>
            <a:br>
              <a:rPr lang="en" altLang="ja-JP" dirty="0">
                <a:solidFill>
                  <a:schemeClr val="tx2"/>
                </a:solidFill>
              </a:rPr>
            </a:br>
            <a:r>
              <a:rPr lang="en" altLang="ja-JP" sz="2800" dirty="0">
                <a:solidFill>
                  <a:schemeClr val="tx2"/>
                </a:solidFill>
              </a:rPr>
              <a:t>on behalf of the </a:t>
            </a:r>
            <a:r>
              <a:rPr lang="en" altLang="ja-JP" sz="2800" dirty="0" err="1">
                <a:solidFill>
                  <a:schemeClr val="tx2"/>
                </a:solidFill>
              </a:rPr>
              <a:t>ePIC</a:t>
            </a:r>
            <a:r>
              <a:rPr lang="en" altLang="ja-JP" sz="2800" dirty="0">
                <a:solidFill>
                  <a:schemeClr val="tx2"/>
                </a:solidFill>
              </a:rPr>
              <a:t> </a:t>
            </a:r>
            <a:r>
              <a:rPr lang="en" altLang="ja-JP" sz="2800" dirty="0" err="1">
                <a:solidFill>
                  <a:schemeClr val="tx2"/>
                </a:solidFill>
              </a:rPr>
              <a:t>ToF</a:t>
            </a:r>
            <a:r>
              <a:rPr lang="en" altLang="ja-JP" sz="2800" dirty="0">
                <a:solidFill>
                  <a:schemeClr val="tx2"/>
                </a:solidFill>
              </a:rPr>
              <a:t> simulation team</a:t>
            </a:r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4FF7A05-E49D-6F18-49AA-E5E306FFB9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27800BEA-EA6D-DD7E-81BE-7B3FA90DE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7F4F985-54D9-4F13-E86C-F8486EEA1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0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3B64F400-B8FF-C015-EE82-4EFCEB9BB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Backup slides</a:t>
            </a:r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5510B9A-2003-6E0E-80A8-B5F6A144E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B817DD-52B6-69FD-93FD-E804C327A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4F3063-8E21-E942-8B1E-F6DDCFA4662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662A41-51A2-5004-A26E-9CD0006C2D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01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314CF1-6467-5E2B-C8D2-8E165E2A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PID detectors and coverages</a:t>
            </a:r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4E7A243A-BEF7-A2DE-E0CB-D0F72612D49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750955" y="910101"/>
            <a:ext cx="8688502" cy="53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0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35B7DC-3B30-D266-FB50-49F6B70B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1D3D1B97-E5F1-B49F-289E-D4198A34E43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24740" y="948650"/>
            <a:ext cx="7540932" cy="52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9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4D085C-BC9C-73CF-2104-E9877121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90" y="2671428"/>
            <a:ext cx="10635028" cy="1479146"/>
          </a:xfrm>
        </p:spPr>
        <p:txBody>
          <a:bodyPr/>
          <a:lstStyle/>
          <a:p>
            <a:r>
              <a:rPr kumimoji="1" lang="en-US" altLang="ja-JP" sz="3200" dirty="0"/>
              <a:t>This study was done by Shunichiro Muraoka,</a:t>
            </a:r>
            <a:br>
              <a:rPr kumimoji="1" lang="en-US" altLang="ja-JP" sz="3200" dirty="0"/>
            </a:br>
            <a:r>
              <a:rPr kumimoji="1" lang="en-US" altLang="ja-JP" sz="3200" dirty="0"/>
              <a:t>a student at Hiroshima University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147602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9F638C-7DE4-FC90-6D63-F8752037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188913"/>
            <a:ext cx="11388725" cy="611187"/>
          </a:xfrm>
        </p:spPr>
        <p:txBody>
          <a:bodyPr/>
          <a:lstStyle/>
          <a:p>
            <a:r>
              <a:rPr lang="en-US" altLang="ja-JP" dirty="0"/>
              <a:t>Motivation of this study</a:t>
            </a:r>
            <a:endParaRPr lang="ja-JP" altLang="en-US"/>
          </a:p>
        </p:txBody>
      </p:sp>
      <p:sp>
        <p:nvSpPr>
          <p:cNvPr id="12" name="フッター プレースホルダー 11">
            <a:extLst>
              <a:ext uri="{FF2B5EF4-FFF2-40B4-BE49-F238E27FC236}">
                <a16:creationId xmlns:a16="http://schemas.microsoft.com/office/drawing/2014/main" id="{C197A7BE-92F4-587D-CF18-B59A56773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" altLang="ja-JP"/>
              <a:t>ToF Simulation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690A00-B079-3C3F-B6D0-3811AE594F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050" y="869950"/>
            <a:ext cx="7247839" cy="5438775"/>
          </a:xfrm>
        </p:spPr>
        <p:txBody>
          <a:bodyPr>
            <a:normAutofit/>
          </a:bodyPr>
          <a:lstStyle/>
          <a:p>
            <a:r>
              <a:rPr lang="en-US" altLang="ja-JP" dirty="0"/>
              <a:t>Estimate the impact of BTOF material budgets on the outer </a:t>
            </a:r>
            <a:r>
              <a:rPr lang="en-US" altLang="ja-JP" dirty="0" err="1"/>
              <a:t>hpDIRC</a:t>
            </a:r>
            <a:r>
              <a:rPr lang="en-US" altLang="ja-JP" dirty="0"/>
              <a:t> angular resolution</a:t>
            </a:r>
          </a:p>
          <a:p>
            <a:pPr lvl="1"/>
            <a:r>
              <a:rPr lang="en-US" altLang="ja-JP" dirty="0"/>
              <a:t>To optimize the BTOF design and performance</a:t>
            </a:r>
          </a:p>
          <a:p>
            <a:pPr lvl="1"/>
            <a:r>
              <a:rPr lang="en-US" altLang="ja-JP" dirty="0"/>
              <a:t>Crucial inputs for sensors, structures and readout PCBs</a:t>
            </a:r>
            <a:br>
              <a:rPr lang="en-US" altLang="ja-JP" dirty="0"/>
            </a:br>
            <a:r>
              <a:rPr lang="en-US" altLang="ja-JP" dirty="0"/>
              <a:t>to relax the tight requirement (O(1%) X/X</a:t>
            </a:r>
            <a:r>
              <a:rPr lang="en-US" altLang="ja-JP" baseline="-25000" dirty="0"/>
              <a:t>0</a:t>
            </a:r>
            <a:r>
              <a:rPr lang="en-US" altLang="ja-JP" dirty="0"/>
              <a:t>)</a:t>
            </a:r>
          </a:p>
          <a:p>
            <a:pPr marL="548640" lvl="1" indent="0">
              <a:buNone/>
            </a:pPr>
            <a:endParaRPr lang="en-US" altLang="ja-JP" dirty="0"/>
          </a:p>
          <a:p>
            <a:r>
              <a:rPr lang="en" altLang="ja-JP" dirty="0" err="1"/>
              <a:t>hpDIRC</a:t>
            </a:r>
            <a:r>
              <a:rPr lang="en" altLang="ja-JP" dirty="0"/>
              <a:t> is a </a:t>
            </a:r>
            <a:r>
              <a:rPr lang="en" altLang="ja-JP" b="1" dirty="0"/>
              <a:t>Cherenkov</a:t>
            </a:r>
            <a:r>
              <a:rPr lang="en" altLang="ja-JP" dirty="0"/>
              <a:t> particle identification detector</a:t>
            </a:r>
          </a:p>
          <a:p>
            <a:pPr marL="548640" lvl="1" indent="0">
              <a:buNone/>
            </a:pPr>
            <a:r>
              <a:rPr lang="ja-JP" altLang="en-US"/>
              <a:t>→ </a:t>
            </a:r>
            <a:r>
              <a:rPr lang="en" altLang="ja-JP" dirty="0"/>
              <a:t>Angular resolution at the surface is important</a:t>
            </a:r>
          </a:p>
          <a:p>
            <a:pPr lvl="2"/>
            <a:r>
              <a:rPr lang="en-US" altLang="ja-JP" dirty="0"/>
              <a:t>Requirement (6 GeV/c):</a:t>
            </a:r>
            <a:r>
              <a:rPr lang="ja-JP" altLang="en-US"/>
              <a:t> </a:t>
            </a:r>
            <a:r>
              <a:rPr lang="en-US" altLang="ja-JP" dirty="0" err="1"/>
              <a:t>Δθ</a:t>
            </a:r>
            <a:r>
              <a:rPr lang="ja-JP" altLang="en-US"/>
              <a:t> </a:t>
            </a:r>
            <a:r>
              <a:rPr lang="en-US" altLang="ja-JP" dirty="0"/>
              <a:t>= 0.5 [</a:t>
            </a:r>
            <a:r>
              <a:rPr lang="en-US" altLang="ja-JP" dirty="0" err="1"/>
              <a:t>mrad</a:t>
            </a:r>
            <a:r>
              <a:rPr lang="en-US" altLang="ja-JP" dirty="0"/>
              <a:t>]</a:t>
            </a:r>
          </a:p>
          <a:p>
            <a:pPr lvl="1"/>
            <a:r>
              <a:rPr lang="en-US" altLang="ja-JP" dirty="0"/>
              <a:t>Material budget of BTOF</a:t>
            </a:r>
            <a:br>
              <a:rPr lang="en-US" altLang="ja-JP" dirty="0"/>
            </a:br>
            <a:r>
              <a:rPr lang="en" altLang="ja-JP" dirty="0">
                <a:sym typeface="Wingdings" pitchFamily="2" charset="2"/>
              </a:rPr>
              <a:t> </a:t>
            </a:r>
            <a:r>
              <a:rPr lang="en" altLang="ja-JP" dirty="0"/>
              <a:t>Affects on angular resolution due to multiple scattering effects</a:t>
            </a:r>
            <a:br>
              <a:rPr lang="en" altLang="ja-JP" dirty="0"/>
            </a:br>
            <a:r>
              <a:rPr lang="en" altLang="ja-JP" dirty="0"/>
              <a:t>Determine the upper limit of the </a:t>
            </a:r>
            <a:r>
              <a:rPr lang="en" altLang="ja-JP" dirty="0" err="1"/>
              <a:t>BToF</a:t>
            </a:r>
            <a:r>
              <a:rPr lang="en" altLang="ja-JP" dirty="0"/>
              <a:t> material budget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B0C36F28-DEB4-CAD1-5FD8-AD8F6EC96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0F26FE-1AD4-E7BE-EA38-BC49CEC40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FB38A347-DEC9-4740-B6AE-9708C490CB18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BFF5C71-D4C0-B768-F77F-0F7D51800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638" y="5281260"/>
            <a:ext cx="2791614" cy="1406070"/>
          </a:xfrm>
          <a:prstGeom prst="rect">
            <a:avLst/>
          </a:prstGeom>
        </p:spPr>
      </p:pic>
      <p:pic>
        <p:nvPicPr>
          <p:cNvPr id="13" name="図 12" descr="グラフ&#10;&#10;自動的に生成された説明">
            <a:extLst>
              <a:ext uri="{FF2B5EF4-FFF2-40B4-BE49-F238E27FC236}">
                <a16:creationId xmlns:a16="http://schemas.microsoft.com/office/drawing/2014/main" id="{E213EB40-44F7-BA45-EC42-00FEDB327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223" y="2933698"/>
            <a:ext cx="4191915" cy="2451204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0BDFA7B-2394-9FEC-9703-06DFC4D1AE66}"/>
              </a:ext>
            </a:extLst>
          </p:cNvPr>
          <p:cNvGrpSpPr/>
          <p:nvPr/>
        </p:nvGrpSpPr>
        <p:grpSpPr>
          <a:xfrm>
            <a:off x="8126292" y="188913"/>
            <a:ext cx="4154918" cy="2655785"/>
            <a:chOff x="123182" y="1772821"/>
            <a:chExt cx="6256555" cy="3999131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D1F026E-A94C-50A3-D747-F2666179F4FB}"/>
                </a:ext>
              </a:extLst>
            </p:cNvPr>
            <p:cNvGrpSpPr/>
            <p:nvPr/>
          </p:nvGrpSpPr>
          <p:grpSpPr>
            <a:xfrm>
              <a:off x="123182" y="1772821"/>
              <a:ext cx="3006121" cy="2936173"/>
              <a:chOff x="227354" y="2907140"/>
              <a:chExt cx="3006120" cy="2936174"/>
            </a:xfrm>
          </p:grpSpPr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A70A02E4-8AC3-F0BE-F2F6-95079A1AA0F7}"/>
                  </a:ext>
                </a:extLst>
              </p:cNvPr>
              <p:cNvGrpSpPr/>
              <p:nvPr/>
            </p:nvGrpSpPr>
            <p:grpSpPr>
              <a:xfrm>
                <a:off x="551666" y="3223906"/>
                <a:ext cx="2357496" cy="2302642"/>
                <a:chOff x="551666" y="3223906"/>
                <a:chExt cx="2357496" cy="2302642"/>
              </a:xfrm>
            </p:grpSpPr>
            <p:sp>
              <p:nvSpPr>
                <p:cNvPr id="22" name="円/楕円 21">
                  <a:extLst>
                    <a:ext uri="{FF2B5EF4-FFF2-40B4-BE49-F238E27FC236}">
                      <a16:creationId xmlns:a16="http://schemas.microsoft.com/office/drawing/2014/main" id="{67595376-61A9-AE27-115D-11F213AE2522}"/>
                    </a:ext>
                  </a:extLst>
                </p:cNvPr>
                <p:cNvSpPr/>
                <p:nvPr/>
              </p:nvSpPr>
              <p:spPr>
                <a:xfrm>
                  <a:off x="1672542" y="4317356"/>
                  <a:ext cx="115747" cy="1157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ドーナツ 25">
                  <a:extLst>
                    <a:ext uri="{FF2B5EF4-FFF2-40B4-BE49-F238E27FC236}">
                      <a16:creationId xmlns:a16="http://schemas.microsoft.com/office/drawing/2014/main" id="{EB676006-9407-6EC0-7086-AA7E7294F3AA}"/>
                    </a:ext>
                  </a:extLst>
                </p:cNvPr>
                <p:cNvSpPr/>
                <p:nvPr/>
              </p:nvSpPr>
              <p:spPr>
                <a:xfrm>
                  <a:off x="775503" y="3420316"/>
                  <a:ext cx="1909822" cy="1909822"/>
                </a:xfrm>
                <a:prstGeom prst="donut">
                  <a:avLst>
                    <a:gd name="adj" fmla="val 4358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円/楕円 26">
                  <a:extLst>
                    <a:ext uri="{FF2B5EF4-FFF2-40B4-BE49-F238E27FC236}">
                      <a16:creationId xmlns:a16="http://schemas.microsoft.com/office/drawing/2014/main" id="{151826CA-9811-BF98-C927-9B646975C789}"/>
                    </a:ext>
                  </a:extLst>
                </p:cNvPr>
                <p:cNvSpPr/>
                <p:nvPr/>
              </p:nvSpPr>
              <p:spPr>
                <a:xfrm>
                  <a:off x="551666" y="3223906"/>
                  <a:ext cx="2357496" cy="2302642"/>
                </a:xfrm>
                <a:prstGeom prst="ellipse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1" name="円/楕円 20">
                <a:extLst>
                  <a:ext uri="{FF2B5EF4-FFF2-40B4-BE49-F238E27FC236}">
                    <a16:creationId xmlns:a16="http://schemas.microsoft.com/office/drawing/2014/main" id="{F78E0735-B33A-3A2D-843F-37D5D77B8614}"/>
                  </a:ext>
                </a:extLst>
              </p:cNvPr>
              <p:cNvSpPr/>
              <p:nvPr/>
            </p:nvSpPr>
            <p:spPr>
              <a:xfrm>
                <a:off x="227354" y="2907140"/>
                <a:ext cx="3006120" cy="2936174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6A32C404-1135-841B-5EC9-50303E080979}"/>
                </a:ext>
              </a:extLst>
            </p:cNvPr>
            <p:cNvSpPr txBox="1"/>
            <p:nvPr/>
          </p:nvSpPr>
          <p:spPr>
            <a:xfrm>
              <a:off x="3281599" y="2403961"/>
              <a:ext cx="3098138" cy="125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FF0000"/>
                  </a:solidFill>
                </a:rPr>
                <a:t>TOF (64cm)</a:t>
              </a:r>
              <a:br>
                <a:rPr kumimoji="1" lang="en-US" altLang="ja-JP" sz="1600" dirty="0">
                  <a:solidFill>
                    <a:srgbClr val="FF0000"/>
                  </a:solidFill>
                </a:rPr>
              </a:br>
              <a:r>
                <a:rPr lang="en-US" altLang="ja-JP" sz="1600" dirty="0">
                  <a:solidFill>
                    <a:schemeClr val="tx2"/>
                  </a:solidFill>
                </a:rPr>
                <a:t>Outer MPGD (72.5cm)</a:t>
              </a:r>
              <a:br>
                <a:rPr lang="en-US" altLang="ja-JP" sz="1600" dirty="0">
                  <a:solidFill>
                    <a:schemeClr val="tx2"/>
                  </a:solidFill>
                </a:rPr>
              </a:br>
              <a:r>
                <a:rPr lang="en-US" altLang="ja-JP" sz="1600" dirty="0">
                  <a:solidFill>
                    <a:schemeClr val="tx2"/>
                  </a:solidFill>
                </a:rPr>
                <a:t> </a:t>
              </a:r>
              <a:r>
                <a:rPr kumimoji="1" lang="en-US" altLang="ja-JP" sz="1600" dirty="0">
                  <a:solidFill>
                    <a:schemeClr val="accent6"/>
                  </a:solidFill>
                </a:rPr>
                <a:t>DIRC (75.5cm)</a:t>
              </a:r>
              <a:endParaRPr kumimoji="1" lang="ja-JP" altLang="en-US" sz="1600">
                <a:solidFill>
                  <a:schemeClr val="accent6"/>
                </a:solidFill>
              </a:endParaRPr>
            </a:p>
          </p:txBody>
        </p:sp>
        <p:sp>
          <p:nvSpPr>
            <p:cNvPr id="19" name="環状矢印 18">
              <a:extLst>
                <a:ext uri="{FF2B5EF4-FFF2-40B4-BE49-F238E27FC236}">
                  <a16:creationId xmlns:a16="http://schemas.microsoft.com/office/drawing/2014/main" id="{F00CCA85-2C8B-E71B-5A37-8CA9454B5B25}"/>
                </a:ext>
              </a:extLst>
            </p:cNvPr>
            <p:cNvSpPr/>
            <p:nvPr/>
          </p:nvSpPr>
          <p:spPr>
            <a:xfrm rot="18965279">
              <a:off x="1078221" y="2974162"/>
              <a:ext cx="2511188" cy="2797790"/>
            </a:xfrm>
            <a:prstGeom prst="circularArrow">
              <a:avLst>
                <a:gd name="adj1" fmla="val 2121"/>
                <a:gd name="adj2" fmla="val 774952"/>
                <a:gd name="adj3" fmla="val 20606934"/>
                <a:gd name="adj4" fmla="val 16875772"/>
                <a:gd name="adj5" fmla="val 263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57EA84F-EA8E-9324-2E2F-5325D6605321}"/>
              </a:ext>
            </a:extLst>
          </p:cNvPr>
          <p:cNvSpPr txBox="1"/>
          <p:nvPr/>
        </p:nvSpPr>
        <p:spPr>
          <a:xfrm>
            <a:off x="7998764" y="2171144"/>
            <a:ext cx="3902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 err="1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hpDIRC</a:t>
            </a:r>
            <a:r>
              <a:rPr lang="en-US" altLang="ja-JP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: </a:t>
            </a:r>
            <a:br>
              <a:rPr lang="en-US" altLang="ja-JP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</a:br>
            <a:r>
              <a:rPr lang="en-US" altLang="ja-JP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high performance Detection of </a:t>
            </a:r>
            <a:br>
              <a:rPr lang="en-US" altLang="ja-JP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</a:br>
            <a:r>
              <a:rPr lang="en-US" altLang="ja-JP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Internally Reflected Cherenkov light</a:t>
            </a:r>
            <a:endParaRPr lang="ja-JP" altLang="en-US" sz="160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60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B7B285-2C91-E4F9-38FF-05B7F802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Simulation</a:t>
            </a:r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717E83C-495C-4C73-EC5E-3A56FEC35EF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ja-JP" dirty="0"/>
                  <a:t>Added sensitive layer at the </a:t>
                </a:r>
                <a:r>
                  <a:rPr lang="en-US" altLang="ja-JP" dirty="0" err="1"/>
                  <a:t>hpDIRC</a:t>
                </a:r>
                <a:r>
                  <a:rPr lang="en-US" altLang="ja-JP" dirty="0"/>
                  <a:t> surface</a:t>
                </a:r>
              </a:p>
              <a:p>
                <a:pPr marL="937260" lvl="1" indent="-457200"/>
                <a:r>
                  <a:rPr lang="en-US" altLang="ja-JP" dirty="0"/>
                  <a:t>Can detect hit position at the surface</a:t>
                </a:r>
              </a:p>
              <a:p>
                <a:pPr marL="1417320" lvl="2" indent="-457200"/>
                <a:r>
                  <a:rPr lang="en-US" altLang="ja-JP" dirty="0"/>
                  <a:t>Not sensor position</a:t>
                </a:r>
              </a:p>
              <a:p>
                <a:pPr marL="1417320" lvl="2" indent="-457200"/>
                <a:endParaRPr lang="en-US" altLang="ja-JP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dirty="0"/>
                  <a:t>Run simulation for various BTOF material definitions</a:t>
                </a:r>
              </a:p>
              <a:p>
                <a:pPr lvl="1"/>
                <a:r>
                  <a:rPr lang="en-US" altLang="ja-JP" dirty="0"/>
                  <a:t>Carbon foam</a:t>
                </a:r>
              </a:p>
              <a:p>
                <a:pPr lvl="2"/>
                <a:r>
                  <a:rPr kumimoji="1" lang="en-US" altLang="ja-JP" dirty="0"/>
                  <a:t>Ex) 0.09 g/cm</a:t>
                </a:r>
                <a:r>
                  <a:rPr kumimoji="1" lang="en-US" altLang="ja-JP" baseline="30000" dirty="0"/>
                  <a:t>3</a:t>
                </a:r>
                <a:r>
                  <a:rPr kumimoji="1" lang="en-US" altLang="ja-JP" dirty="0"/>
                  <a:t>, ~</a:t>
                </a:r>
                <a:r>
                  <a:rPr lang="en-US" altLang="ja-JP" sz="2000" dirty="0"/>
                  <a:t>0.7% (X/X</a:t>
                </a:r>
                <a:r>
                  <a:rPr lang="en-US" altLang="ja-JP" sz="2000" baseline="-25000" dirty="0"/>
                  <a:t>0</a:t>
                </a:r>
                <a:r>
                  <a:rPr lang="en-US" altLang="ja-JP" sz="2000" dirty="0"/>
                  <a:t>)</a:t>
                </a:r>
                <a:endParaRPr kumimoji="1" lang="en-US" altLang="ja-JP" sz="2000" dirty="0"/>
              </a:p>
              <a:p>
                <a:pPr lvl="1"/>
                <a:r>
                  <a:rPr kumimoji="1" lang="en-US" altLang="ja-JP" u="sng" dirty="0"/>
                  <a:t>Aluminum</a:t>
                </a:r>
                <a:endParaRPr lang="en-US" altLang="ja-JP" u="sng" dirty="0"/>
              </a:p>
              <a:p>
                <a:pPr lvl="2"/>
                <a:r>
                  <a:rPr kumimoji="1" lang="en-US" altLang="ja-JP" dirty="0"/>
                  <a:t>2.65 g/cm</a:t>
                </a:r>
                <a:r>
                  <a:rPr kumimoji="1" lang="en-US" altLang="ja-JP" baseline="30000" dirty="0"/>
                  <a:t>3</a:t>
                </a:r>
                <a:r>
                  <a:rPr lang="en-US" altLang="ja-JP" baseline="30000" dirty="0"/>
                  <a:t> </a:t>
                </a:r>
                <a:r>
                  <a:rPr lang="en-US" altLang="ja-JP" baseline="-25000" dirty="0"/>
                  <a:t>,</a:t>
                </a:r>
                <a:r>
                  <a:rPr lang="en-US" altLang="ja-JP" dirty="0"/>
                  <a:t>~7.1% (X/X</a:t>
                </a:r>
                <a:r>
                  <a:rPr lang="en-US" altLang="ja-JP" baseline="-25000" dirty="0"/>
                  <a:t>0</a:t>
                </a:r>
                <a:r>
                  <a:rPr lang="en-US" altLang="ja-JP" dirty="0"/>
                  <a:t>)</a:t>
                </a:r>
              </a:p>
              <a:p>
                <a:pPr lvl="2"/>
                <a:endParaRPr lang="en-US" altLang="ja-JP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dirty="0"/>
                  <a:t>Inject single particle in DD4Hep</a:t>
                </a:r>
              </a:p>
              <a:p>
                <a:pPr lvl="1"/>
                <a:r>
                  <a:rPr lang="en-US" altLang="ja-JP" dirty="0"/>
                  <a:t>P</a:t>
                </a:r>
                <a:r>
                  <a:rPr kumimoji="1" lang="en-US" altLang="ja-JP" dirty="0"/>
                  <a:t>article: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en-US" altLang="ja-JP" dirty="0"/>
              </a:p>
              <a:p>
                <a:pPr lvl="1"/>
                <a:r>
                  <a:rPr lang="en-US" altLang="ja-JP" dirty="0"/>
                  <a:t>Fixed Momentum:	2, 4, 6, 8, 10 [GeV/c]</a:t>
                </a:r>
              </a:p>
              <a:p>
                <a:pPr lvl="1"/>
                <a:r>
                  <a:rPr lang="en-US" altLang="ja-JP" dirty="0"/>
                  <a:t>Direction: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ja-JP" dirty="0"/>
                  <a:t>, </a:t>
                </a:r>
                <a:br>
                  <a:rPr lang="en-US" altLang="ja-JP" dirty="0"/>
                </a:br>
                <a:r>
                  <a:rPr lang="en-US" altLang="ja-JP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92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94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→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=−0.0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altLang="ja-JP" b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dirty="0" err="1"/>
                  <a:t>EICRecon</a:t>
                </a:r>
                <a:r>
                  <a:rPr lang="en-US" altLang="ja-JP" dirty="0"/>
                  <a:t> to perform tracking</a:t>
                </a:r>
              </a:p>
              <a:p>
                <a:pPr lvl="1"/>
                <a:endParaRPr lang="en-US" altLang="ja-JP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717E83C-495C-4C73-EC5E-3A56FEC35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557" t="-1166" b="-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DBAE62-1C64-ABAA-AA74-01188D8A7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8A347-DEC9-4740-B6AE-9708C490CB18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8941597-95F9-14C4-B793-6CEBA47EFFC5}"/>
              </a:ext>
            </a:extLst>
          </p:cNvPr>
          <p:cNvGrpSpPr/>
          <p:nvPr/>
        </p:nvGrpSpPr>
        <p:grpSpPr>
          <a:xfrm>
            <a:off x="7299269" y="773270"/>
            <a:ext cx="4648985" cy="796330"/>
            <a:chOff x="7464668" y="1012381"/>
            <a:chExt cx="4648985" cy="796330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B9F4B487-823E-6D9E-0D2C-BC776999822D}"/>
                </a:ext>
              </a:extLst>
            </p:cNvPr>
            <p:cNvGrpSpPr/>
            <p:nvPr/>
          </p:nvGrpSpPr>
          <p:grpSpPr>
            <a:xfrm>
              <a:off x="7464668" y="1012381"/>
              <a:ext cx="2720184" cy="796330"/>
              <a:chOff x="7464668" y="1012381"/>
              <a:chExt cx="2720184" cy="796330"/>
            </a:xfrm>
          </p:grpSpPr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92F11E95-78AF-D875-7E0A-DF10B681756C}"/>
                  </a:ext>
                </a:extLst>
              </p:cNvPr>
              <p:cNvGrpSpPr/>
              <p:nvPr/>
            </p:nvGrpSpPr>
            <p:grpSpPr>
              <a:xfrm>
                <a:off x="8134082" y="1012381"/>
                <a:ext cx="2050770" cy="796330"/>
                <a:chOff x="8969694" y="988778"/>
                <a:chExt cx="2050770" cy="796330"/>
              </a:xfrm>
            </p:grpSpPr>
            <p:grpSp>
              <p:nvGrpSpPr>
                <p:cNvPr id="17" name="グループ化 16">
                  <a:extLst>
                    <a:ext uri="{FF2B5EF4-FFF2-40B4-BE49-F238E27FC236}">
                      <a16:creationId xmlns:a16="http://schemas.microsoft.com/office/drawing/2014/main" id="{3CD38F6B-704C-8B35-6A67-EC2B997BE687}"/>
                    </a:ext>
                  </a:extLst>
                </p:cNvPr>
                <p:cNvGrpSpPr/>
                <p:nvPr/>
              </p:nvGrpSpPr>
              <p:grpSpPr>
                <a:xfrm>
                  <a:off x="8969694" y="988778"/>
                  <a:ext cx="2050770" cy="789545"/>
                  <a:chOff x="8969694" y="988778"/>
                  <a:chExt cx="2050770" cy="789545"/>
                </a:xfrm>
              </p:grpSpPr>
              <p:grpSp>
                <p:nvGrpSpPr>
                  <p:cNvPr id="14" name="グループ化 13">
                    <a:extLst>
                      <a:ext uri="{FF2B5EF4-FFF2-40B4-BE49-F238E27FC236}">
                        <a16:creationId xmlns:a16="http://schemas.microsoft.com/office/drawing/2014/main" id="{D3A60CD8-1F0D-86AC-F099-EAE70D17C6B2}"/>
                      </a:ext>
                    </a:extLst>
                  </p:cNvPr>
                  <p:cNvGrpSpPr/>
                  <p:nvPr/>
                </p:nvGrpSpPr>
                <p:grpSpPr>
                  <a:xfrm>
                    <a:off x="8969694" y="988778"/>
                    <a:ext cx="2025011" cy="785872"/>
                    <a:chOff x="9350945" y="1223232"/>
                    <a:chExt cx="2025011" cy="785872"/>
                  </a:xfrm>
                </p:grpSpPr>
                <p:sp>
                  <p:nvSpPr>
                    <p:cNvPr id="9" name="台形 8">
                      <a:extLst>
                        <a:ext uri="{FF2B5EF4-FFF2-40B4-BE49-F238E27FC236}">
                          <a16:creationId xmlns:a16="http://schemas.microsoft.com/office/drawing/2014/main" id="{CB7B8767-F483-22BE-AAC4-2E4C7936EB6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0584346" y="1217493"/>
                      <a:ext cx="785872" cy="797349"/>
                    </a:xfrm>
                    <a:custGeom>
                      <a:avLst/>
                      <a:gdLst>
                        <a:gd name="connsiteX0" fmla="*/ 0 w 1396285"/>
                        <a:gd name="connsiteY0" fmla="*/ 1403797 h 1403797"/>
                        <a:gd name="connsiteX1" fmla="*/ 0 w 1396285"/>
                        <a:gd name="connsiteY1" fmla="*/ 0 h 1403797"/>
                        <a:gd name="connsiteX2" fmla="*/ 1396285 w 1396285"/>
                        <a:gd name="connsiteY2" fmla="*/ 0 h 1403797"/>
                        <a:gd name="connsiteX3" fmla="*/ 1396285 w 1396285"/>
                        <a:gd name="connsiteY3" fmla="*/ 1403797 h 1403797"/>
                        <a:gd name="connsiteX4" fmla="*/ 0 w 1396285"/>
                        <a:gd name="connsiteY4" fmla="*/ 1403797 h 1403797"/>
                        <a:gd name="connsiteX0" fmla="*/ 0 w 1396285"/>
                        <a:gd name="connsiteY0" fmla="*/ 1416676 h 1416676"/>
                        <a:gd name="connsiteX1" fmla="*/ 0 w 1396285"/>
                        <a:gd name="connsiteY1" fmla="*/ 12879 h 1416676"/>
                        <a:gd name="connsiteX2" fmla="*/ 327338 w 1396285"/>
                        <a:gd name="connsiteY2" fmla="*/ 0 h 1416676"/>
                        <a:gd name="connsiteX3" fmla="*/ 1396285 w 1396285"/>
                        <a:gd name="connsiteY3" fmla="*/ 1416676 h 1416676"/>
                        <a:gd name="connsiteX4" fmla="*/ 0 w 1396285"/>
                        <a:gd name="connsiteY4" fmla="*/ 1416676 h 14166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6285" h="1416676">
                          <a:moveTo>
                            <a:pt x="0" y="1416676"/>
                          </a:moveTo>
                          <a:lnTo>
                            <a:pt x="0" y="12879"/>
                          </a:lnTo>
                          <a:lnTo>
                            <a:pt x="327338" y="0"/>
                          </a:lnTo>
                          <a:lnTo>
                            <a:pt x="1396285" y="1416676"/>
                          </a:lnTo>
                          <a:lnTo>
                            <a:pt x="0" y="1416676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" name="正方形/長方形 12">
                      <a:extLst>
                        <a:ext uri="{FF2B5EF4-FFF2-40B4-BE49-F238E27FC236}">
                          <a16:creationId xmlns:a16="http://schemas.microsoft.com/office/drawing/2014/main" id="{1362F6E5-43FE-6D51-4FC9-7E063A55CD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50945" y="1828800"/>
                      <a:ext cx="1227662" cy="180304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cxnSp>
                <p:nvCxnSpPr>
                  <p:cNvPr id="16" name="直線コネクタ 15">
                    <a:extLst>
                      <a:ext uri="{FF2B5EF4-FFF2-40B4-BE49-F238E27FC236}">
                        <a16:creationId xmlns:a16="http://schemas.microsoft.com/office/drawing/2014/main" id="{BDE85B49-61A4-C407-B58E-9A80776A10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020464" y="992451"/>
                    <a:ext cx="0" cy="785872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5A425B6F-C76E-8856-D62F-B2C35C38B8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69694" y="1774650"/>
                  <a:ext cx="1227662" cy="1045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382C53D-1C41-7DED-CCBE-F3105B774F3E}"/>
                  </a:ext>
                </a:extLst>
              </p:cNvPr>
              <p:cNvSpPr txBox="1"/>
              <p:nvPr/>
            </p:nvSpPr>
            <p:spPr>
              <a:xfrm>
                <a:off x="7464668" y="1238159"/>
                <a:ext cx="1570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FF0000"/>
                    </a:solidFill>
                  </a:rPr>
                  <a:t>New </a:t>
                </a:r>
                <a:r>
                  <a:rPr kumimoji="1" lang="en-US" altLang="ja-JP" dirty="0" err="1">
                    <a:solidFill>
                      <a:srgbClr val="FF0000"/>
                    </a:solidFill>
                  </a:rPr>
                  <a:t>definitoin</a:t>
                </a:r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6" name="直線矢印コネクタ 25">
                <a:extLst>
                  <a:ext uri="{FF2B5EF4-FFF2-40B4-BE49-F238E27FC236}">
                    <a16:creationId xmlns:a16="http://schemas.microsoft.com/office/drawing/2014/main" id="{F0778FE6-51C8-ABAF-1403-C323FA0344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2023" y="1495158"/>
                <a:ext cx="446088" cy="30309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6A2B460-CF07-1DF7-2CE7-CB4538CB74A8}"/>
                </a:ext>
              </a:extLst>
            </p:cNvPr>
            <p:cNvSpPr txBox="1"/>
            <p:nvPr/>
          </p:nvSpPr>
          <p:spPr>
            <a:xfrm>
              <a:off x="10515879" y="1035243"/>
              <a:ext cx="1597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ja-JP" dirty="0">
                  <a:solidFill>
                    <a:schemeClr val="accent2"/>
                  </a:solidFill>
                </a:rPr>
                <a:t>Original sensor position</a:t>
              </a:r>
              <a:endParaRPr kumimoji="1" lang="ja-JP" altLang="en-US">
                <a:solidFill>
                  <a:schemeClr val="accent2"/>
                </a:solidFill>
              </a:endParaRPr>
            </a:p>
          </p:txBody>
        </p: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6C604FF7-382E-82AA-E57D-EEE8FD4933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22118" y="1336097"/>
              <a:ext cx="339755" cy="15906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86BAEF9-3BA2-FA0F-1ADA-CBACAE1603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3D021A76-DE58-F929-CF2C-C82064447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3C3D345-4B22-D9D3-C355-B1952A6E7AD6}"/>
              </a:ext>
            </a:extLst>
          </p:cNvPr>
          <p:cNvGrpSpPr/>
          <p:nvPr/>
        </p:nvGrpSpPr>
        <p:grpSpPr>
          <a:xfrm>
            <a:off x="5853437" y="2610314"/>
            <a:ext cx="6032910" cy="2278170"/>
            <a:chOff x="291381" y="1606771"/>
            <a:chExt cx="6838993" cy="2582566"/>
          </a:xfrm>
        </p:grpSpPr>
        <p:pic>
          <p:nvPicPr>
            <p:cNvPr id="37" name="図 36" descr="ブラシ が含まれている画像&#10;&#10;自動的に生成された説明">
              <a:extLst>
                <a:ext uri="{FF2B5EF4-FFF2-40B4-BE49-F238E27FC236}">
                  <a16:creationId xmlns:a16="http://schemas.microsoft.com/office/drawing/2014/main" id="{9EA1EEE8-6677-0DB7-6ABB-9CEF3600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381" y="1696923"/>
              <a:ext cx="2800171" cy="2197603"/>
            </a:xfrm>
            <a:prstGeom prst="rect">
              <a:avLst/>
            </a:prstGeom>
          </p:spPr>
        </p:pic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CE279959-F849-6263-A0CE-CB1EA53281BD}"/>
                </a:ext>
              </a:extLst>
            </p:cNvPr>
            <p:cNvGrpSpPr/>
            <p:nvPr/>
          </p:nvGrpSpPr>
          <p:grpSpPr>
            <a:xfrm>
              <a:off x="3815906" y="1606771"/>
              <a:ext cx="3314468" cy="2582566"/>
              <a:chOff x="4086363" y="1696923"/>
              <a:chExt cx="3660278" cy="2852014"/>
            </a:xfrm>
          </p:grpSpPr>
          <p:pic>
            <p:nvPicPr>
              <p:cNvPr id="42" name="図 41" descr="フラグ, 凧, 傘 が含まれている画像&#10;&#10;自動的に生成された説明">
                <a:extLst>
                  <a:ext uri="{FF2B5EF4-FFF2-40B4-BE49-F238E27FC236}">
                    <a16:creationId xmlns:a16="http://schemas.microsoft.com/office/drawing/2014/main" id="{6B16AE79-38BF-37AC-2B31-7B41B9BA8F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6363" y="1696923"/>
                <a:ext cx="3660278" cy="2852014"/>
              </a:xfrm>
              <a:prstGeom prst="rect">
                <a:avLst/>
              </a:prstGeom>
            </p:spPr>
          </p:pic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5A8ABE5E-C9C9-76C6-8B3B-7C75541C9017}"/>
                  </a:ext>
                </a:extLst>
              </p:cNvPr>
              <p:cNvSpPr/>
              <p:nvPr/>
            </p:nvSpPr>
            <p:spPr>
              <a:xfrm rot="19746465">
                <a:off x="5906113" y="3171735"/>
                <a:ext cx="302650" cy="109085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" name="円/楕円 38">
              <a:extLst>
                <a:ext uri="{FF2B5EF4-FFF2-40B4-BE49-F238E27FC236}">
                  <a16:creationId xmlns:a16="http://schemas.microsoft.com/office/drawing/2014/main" id="{FDBE5D70-1F4C-5715-F11D-E07A5DB6939C}"/>
                </a:ext>
              </a:extLst>
            </p:cNvPr>
            <p:cNvSpPr/>
            <p:nvPr/>
          </p:nvSpPr>
          <p:spPr>
            <a:xfrm>
              <a:off x="1648496" y="2175628"/>
              <a:ext cx="490298" cy="49029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35CEABEF-9546-1166-18B0-1EAC4CC76220}"/>
                </a:ext>
              </a:extLst>
            </p:cNvPr>
            <p:cNvCxnSpPr>
              <a:stCxn id="39" idx="0"/>
            </p:cNvCxnSpPr>
            <p:nvPr/>
          </p:nvCxnSpPr>
          <p:spPr>
            <a:xfrm flipV="1">
              <a:off x="1893645" y="1606771"/>
              <a:ext cx="1922261" cy="5688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3EE3DECF-1DA1-EC7E-3345-D95D6542D0B1}"/>
                </a:ext>
              </a:extLst>
            </p:cNvPr>
            <p:cNvCxnSpPr>
              <a:cxnSpLocks/>
              <a:stCxn id="39" idx="4"/>
            </p:cNvCxnSpPr>
            <p:nvPr/>
          </p:nvCxnSpPr>
          <p:spPr>
            <a:xfrm>
              <a:off x="1893645" y="2665926"/>
              <a:ext cx="3966242" cy="15234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E6B9C04D-BEF1-4F2D-1932-8477F1136CE5}"/>
              </a:ext>
            </a:extLst>
          </p:cNvPr>
          <p:cNvCxnSpPr>
            <a:cxnSpLocks/>
          </p:cNvCxnSpPr>
          <p:nvPr/>
        </p:nvCxnSpPr>
        <p:spPr>
          <a:xfrm flipV="1">
            <a:off x="9993695" y="4299056"/>
            <a:ext cx="402779" cy="10219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B99DC38-A3A0-E33A-9B11-213C04D88B16}"/>
              </a:ext>
            </a:extLst>
          </p:cNvPr>
          <p:cNvSpPr txBox="1"/>
          <p:nvPr/>
        </p:nvSpPr>
        <p:spPr>
          <a:xfrm>
            <a:off x="7806622" y="5289653"/>
            <a:ext cx="41416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 err="1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BToF</a:t>
            </a:r>
            <a:r>
              <a:rPr kumimoji="1" lang="en-US" altLang="ja-JP" sz="2000" dirty="0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Support structure 5.8 mm</a:t>
            </a:r>
          </a:p>
        </p:txBody>
      </p:sp>
    </p:spTree>
    <p:extLst>
      <p:ext uri="{BB962C8B-B14F-4D97-AF65-F5344CB8AC3E}">
        <p14:creationId xmlns:p14="http://schemas.microsoft.com/office/powerpoint/2010/main" val="200367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1FC6E1-5BD7-61CB-71D7-EC127270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/>
          <a:lstStyle/>
          <a:p>
            <a:r>
              <a:rPr lang="en-US" altLang="ja-JP" dirty="0"/>
              <a:t>Tracking detail ①</a:t>
            </a:r>
            <a:r>
              <a:rPr lang="ja-JP" altLang="en-US"/>
              <a:t> </a:t>
            </a:r>
            <a:r>
              <a:rPr lang="en-US" altLang="ja-JP" dirty="0"/>
              <a:t>Full reconstruction</a:t>
            </a:r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67D2820-8D18-D677-A664-5A4AF01AC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" altLang="ja-JP"/>
              <a:t>ToF Simulation</a:t>
            </a:r>
            <a:endParaRPr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コンテンツ プレースホルダー 54">
                <a:extLst>
                  <a:ext uri="{FF2B5EF4-FFF2-40B4-BE49-F238E27FC236}">
                    <a16:creationId xmlns:a16="http://schemas.microsoft.com/office/drawing/2014/main" id="{8F5194E7-B41C-58B2-CD7E-5F4746A6EFE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00050" y="855662"/>
                <a:ext cx="7608325" cy="5438775"/>
              </a:xfrm>
            </p:spPr>
            <p:txBody>
              <a:bodyPr/>
              <a:lstStyle/>
              <a:p>
                <a:pPr marL="457200" indent="-457200">
                  <a:buFont typeface="+mj-ea"/>
                  <a:buAutoNum type="circleNumDbPlain"/>
                </a:pPr>
                <a:r>
                  <a:rPr lang="en" altLang="ja-JP" dirty="0"/>
                  <a:t>Kalman filter + all Tracking det.</a:t>
                </a:r>
              </a:p>
              <a:p>
                <a:pPr marL="457200" indent="-457200">
                  <a:buFont typeface="+mj-ea"/>
                  <a:buAutoNum type="circleNumDbPlain"/>
                </a:pPr>
                <a:endParaRPr lang="en" altLang="ja-JP" dirty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en" altLang="ja-JP" dirty="0"/>
                  <a:t>Propagate full track to ”</a:t>
                </a:r>
                <a:r>
                  <a:rPr lang="en" altLang="ja-JP" dirty="0" err="1"/>
                  <a:t>hpDIRC</a:t>
                </a:r>
                <a:r>
                  <a:rPr lang="en" altLang="ja-JP" dirty="0"/>
                  <a:t> surface”</a:t>
                </a:r>
                <a:br>
                  <a:rPr lang="en" altLang="ja-JP" dirty="0"/>
                </a:br>
                <a:r>
                  <a:rPr lang="en" altLang="ja-JP" sz="1200" dirty="0"/>
                  <a:t>(</a:t>
                </a:r>
                <a:r>
                  <a:rPr lang="en-US" altLang="ja-JP" sz="1200" dirty="0">
                    <a:hlinkClick r:id="rId3"/>
                  </a:rPr>
                  <a:t>https://github.com/eic/EICrecon/src/algorithms/tracking/TrackPropagation.cc</a:t>
                </a:r>
                <a:r>
                  <a:rPr lang="en" altLang="ja-JP" sz="1200" dirty="0"/>
                  <a:t>)</a:t>
                </a:r>
                <a:endParaRPr lang="en-US" altLang="ja-JP" sz="1200" dirty="0"/>
              </a:p>
              <a:p>
                <a:pPr marL="457200" indent="-457200">
                  <a:buFont typeface="+mj-ea"/>
                  <a:buAutoNum type="circleNumDbPlain"/>
                </a:pPr>
                <a:endParaRPr kumimoji="1" lang="en-US" altLang="ja-JP" sz="2000" u="sng" dirty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en-US" altLang="ja-JP" dirty="0"/>
                  <a:t>Obtain</a:t>
                </a:r>
                <a:r>
                  <a:rPr kumimoji="1" lang="en-US" altLang="ja-JP" sz="2000" dirty="0"/>
                  <a:t> angles from the </a:t>
                </a:r>
                <a:r>
                  <a:rPr kumimoji="1" lang="en-US" altLang="ja-JP" sz="2000" b="1" dirty="0">
                    <a:solidFill>
                      <a:srgbClr val="FF0000"/>
                    </a:solidFill>
                  </a:rPr>
                  <a:t>momentum</a:t>
                </a:r>
                <a:r>
                  <a:rPr kumimoji="1" lang="en-US" altLang="ja-JP" sz="2000" dirty="0"/>
                  <a:t> of the particles on the </a:t>
                </a:r>
                <a:r>
                  <a:rPr kumimoji="1" lang="en" altLang="ja-JP" sz="2000" dirty="0" err="1"/>
                  <a:t>hpDIRC</a:t>
                </a:r>
                <a:r>
                  <a:rPr kumimoji="1" lang="en" altLang="ja-JP" sz="2000" dirty="0"/>
                  <a:t> surface</a:t>
                </a:r>
                <a:endParaRPr lang="en" altLang="ja-JP" dirty="0"/>
              </a:p>
              <a:p>
                <a:pPr marL="4800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lang="ja-JP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、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𝑡𝑟𝑎𝑐𝑘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" altLang="ja-JP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2(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1600" dirty="0"/>
              </a:p>
              <a:p>
                <a:pPr marL="457200" indent="-457200">
                  <a:buFont typeface="+mj-ea"/>
                  <a:buAutoNum type="circleNumDbPlain"/>
                </a:pPr>
                <a:endParaRPr kumimoji="1" lang="en" altLang="ja-JP" sz="2000" dirty="0"/>
              </a:p>
              <a:p>
                <a:pPr marL="457200" indent="-457200">
                  <a:buFont typeface="+mj-ea"/>
                  <a:buAutoNum type="circleNumDbPlain"/>
                </a:pPr>
                <a:endParaRPr lang="ja-JP" altLang="en-US"/>
              </a:p>
            </p:txBody>
          </p:sp>
        </mc:Choice>
        <mc:Fallback>
          <p:sp>
            <p:nvSpPr>
              <p:cNvPr id="55" name="コンテンツ プレースホルダー 54">
                <a:extLst>
                  <a:ext uri="{FF2B5EF4-FFF2-40B4-BE49-F238E27FC236}">
                    <a16:creationId xmlns:a16="http://schemas.microsoft.com/office/drawing/2014/main" id="{8F5194E7-B41C-58B2-CD7E-5F4746A6E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00050" y="855662"/>
                <a:ext cx="7608325" cy="5438775"/>
              </a:xfrm>
              <a:blipFill>
                <a:blip r:embed="rId4"/>
                <a:stretch>
                  <a:fillRect l="-833" t="-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E94545-CB09-D60F-04D1-893783BCE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4A8597-156C-5A3E-CBEF-A3362A760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814F3063-8E21-E942-8B1E-F6DDCFA46625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DD9957F1-C2BF-C9E0-1F0D-934981F74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375" y="869646"/>
            <a:ext cx="3428336" cy="33313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F81EDC2-C77F-F698-F14D-2D5889A84ED9}"/>
                  </a:ext>
                </a:extLst>
              </p:cNvPr>
              <p:cNvSpPr txBox="1"/>
              <p:nvPr/>
            </p:nvSpPr>
            <p:spPr>
              <a:xfrm>
                <a:off x="8008375" y="4269891"/>
                <a:ext cx="342833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" altLang="ja-JP" dirty="0"/>
                  <a:t> Tracker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>
                    <a:solidFill>
                      <a:schemeClr val="accent6"/>
                    </a:solidFill>
                  </a:rPr>
                  <a:t>Silicon Vertex Tracker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kumimoji="1" lang="en-US" altLang="ja-JP" b="0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ja-JP" dirty="0">
                    <a:solidFill>
                      <a:schemeClr val="accent2"/>
                    </a:solidFill>
                  </a:rPr>
                  <a:t>Silicon Barrel Tracker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ja-JP" dirty="0">
                  <a:solidFill>
                    <a:schemeClr val="accent2"/>
                  </a:solidFill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>
                    <a:solidFill>
                      <a:schemeClr val="accent5"/>
                    </a:solidFill>
                  </a:rPr>
                  <a:t>Inner MPGD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ja-JP" dirty="0">
                    <a:solidFill>
                      <a:srgbClr val="FF0000"/>
                    </a:solidFill>
                  </a:rPr>
                  <a:t>Barrel TOF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>
                    <a:solidFill>
                      <a:schemeClr val="tx2"/>
                    </a:solidFill>
                  </a:rPr>
                  <a:t>Outer MPGD</a:t>
                </a:r>
              </a:p>
            </p:txBody>
          </p:sp>
        </mc:Choice>
        <mc:Fallback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F81EDC2-C77F-F698-F14D-2D5889A84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375" y="4269891"/>
                <a:ext cx="3428336" cy="1754326"/>
              </a:xfrm>
              <a:prstGeom prst="rect">
                <a:avLst/>
              </a:prstGeom>
              <a:blipFill>
                <a:blip r:embed="rId6"/>
                <a:stretch>
                  <a:fillRect l="-1107" t="-1439" b="-4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BCB354D3-90ED-2B3A-DCF1-E7818FFB8B97}"/>
                  </a:ext>
                </a:extLst>
              </p:cNvPr>
              <p:cNvSpPr txBox="1"/>
              <p:nvPr/>
            </p:nvSpPr>
            <p:spPr>
              <a:xfrm>
                <a:off x="10408487" y="1168910"/>
                <a:ext cx="1382024" cy="604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rgbClr val="FF0000"/>
                    </a:solidFill>
                  </a:rPr>
                  <a:t>On </a:t>
                </a:r>
                <a:r>
                  <a:rPr kumimoji="1" lang="en-US" altLang="ja-JP" sz="1600" dirty="0" err="1">
                    <a:solidFill>
                      <a:srgbClr val="FF0000"/>
                    </a:solidFill>
                  </a:rPr>
                  <a:t>hpDIRC</a:t>
                </a:r>
                <a:br>
                  <a:rPr kumimoji="1" lang="en-US" altLang="ja-JP" sz="1600" dirty="0">
                    <a:solidFill>
                      <a:srgbClr val="FF0000"/>
                    </a:solidFill>
                  </a:rPr>
                </a:br>
                <a:r>
                  <a:rPr kumimoji="1" lang="en-US" altLang="ja-JP" sz="16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ja-JP" sz="160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ja-JP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ja-JP" sz="1600" dirty="0">
                    <a:solidFill>
                      <a:srgbClr val="FF0000"/>
                    </a:solidFill>
                  </a:rPr>
                  <a:t>)</a:t>
                </a:r>
                <a:endParaRPr kumimoji="1" lang="ja-JP" altLang="en-US" sz="16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BCB354D3-90ED-2B3A-DCF1-E7818FFB8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487" y="1168910"/>
                <a:ext cx="1382024" cy="604204"/>
              </a:xfrm>
              <a:prstGeom prst="rect">
                <a:avLst/>
              </a:prstGeom>
              <a:blipFill>
                <a:blip r:embed="rId7"/>
                <a:stretch>
                  <a:fillRect l="-2727" t="-416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8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1FC6E1-5BD7-61CB-71D7-EC127270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Tracking detail: ②</a:t>
            </a:r>
            <a:r>
              <a:rPr kumimoji="1" lang="ja-JP" altLang="en-US"/>
              <a:t> </a:t>
            </a:r>
            <a:r>
              <a:rPr kumimoji="1" lang="en-US" altLang="ja-JP" dirty="0"/>
              <a:t>Fast reconstruction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67D2820-8D18-D677-A664-5A4AF01AC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コンテンツ プレースホルダー 55">
                <a:extLst>
                  <a:ext uri="{FF2B5EF4-FFF2-40B4-BE49-F238E27FC236}">
                    <a16:creationId xmlns:a16="http://schemas.microsoft.com/office/drawing/2014/main" id="{4FA366CA-DC38-8807-C155-69E219E5C52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00111" y="869646"/>
                <a:ext cx="7668931" cy="5439674"/>
              </a:xfrm>
              <a:prstGeom prst="rect">
                <a:avLst/>
              </a:prstGeom>
            </p:spPr>
            <p:txBody>
              <a:bodyPr/>
              <a:lstStyle/>
              <a:p>
                <a:pPr marL="457200" indent="-457200">
                  <a:buFont typeface="+mj-ea"/>
                  <a:buAutoNum type="circleNumDbPlain"/>
                </a:pPr>
                <a:r>
                  <a:rPr lang="en" altLang="ja-JP" dirty="0"/>
                  <a:t>Kalman filter + Tracking det. </a:t>
                </a:r>
                <a:r>
                  <a:rPr lang="en" altLang="ja-JP" dirty="0">
                    <a:solidFill>
                      <a:srgbClr val="FF0000"/>
                    </a:solidFill>
                  </a:rPr>
                  <a:t>except Silicon layers</a:t>
                </a:r>
              </a:p>
              <a:p>
                <a:pPr marL="457200" indent="-457200">
                  <a:buFont typeface="+mj-ea"/>
                  <a:buAutoNum type="circleNumDbPlain"/>
                </a:pPr>
                <a:endParaRPr lang="en" altLang="ja-JP" dirty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en" altLang="ja-JP" dirty="0"/>
                  <a:t>Propagate fast track to ”</a:t>
                </a:r>
                <a:r>
                  <a:rPr lang="en" altLang="ja-JP" dirty="0" err="1"/>
                  <a:t>hpDIRC</a:t>
                </a:r>
                <a:r>
                  <a:rPr lang="en" altLang="ja-JP" dirty="0"/>
                  <a:t> surface”</a:t>
                </a:r>
                <a:br>
                  <a:rPr lang="en" altLang="ja-JP" dirty="0"/>
                </a:br>
                <a:r>
                  <a:rPr lang="en" altLang="ja-JP" sz="1200" dirty="0"/>
                  <a:t>(</a:t>
                </a:r>
                <a:r>
                  <a:rPr lang="en-US" altLang="ja-JP" sz="1200" dirty="0">
                    <a:hlinkClick r:id="rId3"/>
                  </a:rPr>
                  <a:t>https://github.com/eic/EICrecon/src/algorithms/tracking/TrackPropagation.cc</a:t>
                </a:r>
                <a:r>
                  <a:rPr lang="en" altLang="ja-JP" sz="1200" dirty="0"/>
                  <a:t>)</a:t>
                </a:r>
                <a:endParaRPr lang="en-US" altLang="ja-JP" sz="1200" dirty="0"/>
              </a:p>
              <a:p>
                <a:pPr marL="457200" indent="-457200">
                  <a:buFont typeface="+mj-ea"/>
                  <a:buAutoNum type="circleNumDbPlain"/>
                </a:pPr>
                <a:endParaRPr kumimoji="1" lang="en-US" altLang="ja-JP" sz="2000" u="sng" dirty="0"/>
              </a:p>
              <a:p>
                <a:pPr marL="457200" indent="-457200">
                  <a:buFont typeface="+mj-ea"/>
                  <a:buAutoNum type="circleNumDbPlain"/>
                </a:pPr>
                <a:r>
                  <a:rPr lang="en-US" altLang="ja-JP" dirty="0"/>
                  <a:t>Obtain</a:t>
                </a:r>
                <a:r>
                  <a:rPr kumimoji="1" lang="en-US" altLang="ja-JP" sz="2000" dirty="0"/>
                  <a:t> angles from the </a:t>
                </a:r>
                <a:r>
                  <a:rPr kumimoji="1" lang="en-US" altLang="ja-JP" sz="2000" b="1" dirty="0">
                    <a:solidFill>
                      <a:srgbClr val="FF0000"/>
                    </a:solidFill>
                  </a:rPr>
                  <a:t>position</a:t>
                </a:r>
                <a:r>
                  <a:rPr kumimoji="1" lang="en-US" altLang="ja-JP" sz="2000" dirty="0"/>
                  <a:t> of the particles on the </a:t>
                </a:r>
                <a:r>
                  <a:rPr kumimoji="1" lang="en" altLang="ja-JP" sz="2000" dirty="0" err="1"/>
                  <a:t>hpDIRC</a:t>
                </a:r>
                <a:r>
                  <a:rPr kumimoji="1" lang="en" altLang="ja-JP" sz="2000" dirty="0"/>
                  <a:t> surface</a:t>
                </a:r>
                <a:endParaRPr lang="en" altLang="ja-JP" dirty="0"/>
              </a:p>
              <a:p>
                <a:pPr marL="4800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lang="ja-JP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、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𝑡𝑟𝑎𝑐𝑘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" altLang="ja-JP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1"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𝑡𝑟𝑎𝑐𝑘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1600" dirty="0"/>
              </a:p>
              <a:p>
                <a:pPr lvl="1"/>
                <a:r>
                  <a:rPr lang="en" altLang="ja-JP" sz="2000" b="0" i="0" u="none" strike="noStrike" dirty="0">
                    <a:solidFill>
                      <a:srgbClr val="000000"/>
                    </a:solidFill>
                    <a:effectLst/>
                  </a:rPr>
                  <a:t>As Fast track do not have good momentum resolution</a:t>
                </a:r>
                <a:endParaRPr lang="ja-JP" altLang="en-US"/>
              </a:p>
            </p:txBody>
          </p:sp>
        </mc:Choice>
        <mc:Fallback>
          <p:sp>
            <p:nvSpPr>
              <p:cNvPr id="56" name="コンテンツ プレースホルダー 55">
                <a:extLst>
                  <a:ext uri="{FF2B5EF4-FFF2-40B4-BE49-F238E27FC236}">
                    <a16:creationId xmlns:a16="http://schemas.microsoft.com/office/drawing/2014/main" id="{4FA366CA-DC38-8807-C155-69E219E5C5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00111" y="869646"/>
                <a:ext cx="7668931" cy="5439674"/>
              </a:xfrm>
              <a:prstGeom prst="rect">
                <a:avLst/>
              </a:prstGeom>
              <a:blipFill>
                <a:blip r:embed="rId4"/>
                <a:stretch>
                  <a:fillRect l="-826" t="-699" r="-4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E94545-CB09-D60F-04D1-893783BCEB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4A8597-156C-5A3E-CBEF-A3362A760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ellipse">
            <a:avLst/>
          </a:prstGeom>
        </p:spPr>
        <p:txBody>
          <a:bodyPr/>
          <a:lstStyle/>
          <a:p>
            <a:fld id="{814F3063-8E21-E942-8B1E-F6DDCFA46625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D847614E-458F-7F73-7896-3225E85AD94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069042" y="869646"/>
            <a:ext cx="3456000" cy="334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3B1B75C-C9E2-CA7F-A1B5-A455421106BF}"/>
                  </a:ext>
                </a:extLst>
              </p:cNvPr>
              <p:cNvSpPr txBox="1"/>
              <p:nvPr/>
            </p:nvSpPr>
            <p:spPr>
              <a:xfrm>
                <a:off x="10643089" y="939377"/>
                <a:ext cx="1305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solidFill>
                      <a:srgbClr val="FF0000"/>
                    </a:solidFill>
                  </a:rPr>
                  <a:t>On </a:t>
                </a:r>
                <a:r>
                  <a:rPr kumimoji="1" lang="en-US" altLang="ja-JP" sz="1600" dirty="0" err="1">
                    <a:solidFill>
                      <a:srgbClr val="FF0000"/>
                    </a:solidFill>
                  </a:rPr>
                  <a:t>hpDIRC</a:t>
                </a:r>
                <a:br>
                  <a:rPr kumimoji="1" lang="en-US" altLang="ja-JP" sz="1600" dirty="0">
                    <a:solidFill>
                      <a:srgbClr val="FF0000"/>
                    </a:solidFill>
                  </a:rPr>
                </a:br>
                <a:r>
                  <a:rPr kumimoji="1" lang="en-US" altLang="ja-JP" sz="1600" dirty="0">
                    <a:solidFill>
                      <a:srgbClr val="FF0000"/>
                    </a:solidFill>
                  </a:rPr>
                  <a:t>   (</a:t>
                </a:r>
                <a14:m>
                  <m:oMath xmlns:m="http://schemas.openxmlformats.org/officeDocument/2006/math">
                    <m:r>
                      <a:rPr lang="en-US" altLang="ja-JP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en-US" altLang="ja-JP" sz="1600" dirty="0">
                    <a:solidFill>
                      <a:srgbClr val="FF0000"/>
                    </a:solidFill>
                  </a:rPr>
                  <a:t>)</a:t>
                </a:r>
                <a:endParaRPr kumimoji="1" lang="ja-JP" altLang="en-US" sz="16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3B1B75C-C9E2-CA7F-A1B5-A45542110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089" y="939377"/>
                <a:ext cx="1305165" cy="584775"/>
              </a:xfrm>
              <a:prstGeom prst="rect">
                <a:avLst/>
              </a:prstGeom>
              <a:blipFill>
                <a:blip r:embed="rId6"/>
                <a:stretch>
                  <a:fillRect l="-2913" t="-2083" r="-1942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190C37F-467D-5155-4B81-D2EA3DD1A3E2}"/>
                  </a:ext>
                </a:extLst>
              </p:cNvPr>
              <p:cNvSpPr txBox="1"/>
              <p:nvPr/>
            </p:nvSpPr>
            <p:spPr>
              <a:xfrm>
                <a:off x="8008375" y="4269891"/>
                <a:ext cx="342833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" altLang="ja-JP" dirty="0"/>
                  <a:t> Tracker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strike="sngStrike" dirty="0">
                    <a:solidFill>
                      <a:schemeClr val="accent6"/>
                    </a:solidFill>
                  </a:rPr>
                  <a:t>Silicon Vertex Tracker </a:t>
                </a:r>
                <a14:m>
                  <m:oMath xmlns:m="http://schemas.openxmlformats.org/officeDocument/2006/math">
                    <m:r>
                      <a:rPr kumimoji="1" lang="en-US" altLang="ja-JP" i="1" strike="sngStrike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b="0" i="1" strike="sngStrike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kumimoji="1" lang="en-US" altLang="ja-JP" b="0" strike="sngStrike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ja-JP" strike="sngStrike" dirty="0">
                    <a:solidFill>
                      <a:schemeClr val="accent2"/>
                    </a:solidFill>
                  </a:rPr>
                  <a:t>Silicon Barrel Tracker </a:t>
                </a:r>
                <a14:m>
                  <m:oMath xmlns:m="http://schemas.openxmlformats.org/officeDocument/2006/math">
                    <m:r>
                      <a:rPr kumimoji="1" lang="en-US" altLang="ja-JP" i="1" strike="sngStrik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b="0" i="1" strike="sngStrike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ja-JP" strike="sngStrike" dirty="0">
                  <a:solidFill>
                    <a:schemeClr val="accent2"/>
                  </a:solidFill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>
                    <a:solidFill>
                      <a:schemeClr val="accent5"/>
                    </a:solidFill>
                  </a:rPr>
                  <a:t>Inner MPGD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ja-JP" dirty="0">
                    <a:solidFill>
                      <a:srgbClr val="FF0000"/>
                    </a:solidFill>
                  </a:rPr>
                  <a:t>Barrel TOF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>
                    <a:solidFill>
                      <a:schemeClr val="tx2"/>
                    </a:solidFill>
                  </a:rPr>
                  <a:t>Outer MPGD</a:t>
                </a:r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190C37F-467D-5155-4B81-D2EA3DD1A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375" y="4269891"/>
                <a:ext cx="3428336" cy="1754326"/>
              </a:xfrm>
              <a:prstGeom prst="rect">
                <a:avLst/>
              </a:prstGeom>
              <a:blipFill>
                <a:blip r:embed="rId7"/>
                <a:stretch>
                  <a:fillRect l="-1107" t="-1439" b="-4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92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4978D-557C-1B2D-6309-2A2C90346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CEBAABDA-4CD2-D64A-1FB8-AF3900EC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188641"/>
            <a:ext cx="11388343" cy="612068"/>
          </a:xfrm>
        </p:spPr>
        <p:txBody>
          <a:bodyPr>
            <a:normAutofit/>
          </a:bodyPr>
          <a:lstStyle/>
          <a:p>
            <a:r>
              <a:rPr lang="en-US" altLang="ja-JP" dirty="0"/>
              <a:t>Results: Angular resolution w/ full track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B9A9A1-CD60-CC91-7AA8-DF7124324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947" y="6429351"/>
            <a:ext cx="2196659" cy="222907"/>
          </a:xfrm>
        </p:spPr>
        <p:txBody>
          <a:bodyPr/>
          <a:lstStyle/>
          <a:p>
            <a:r>
              <a:rPr lang="en" altLang="ja-JP"/>
              <a:t>ToF Simulation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317AE2-311D-A8EA-539B-A0063B264B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0111" y="869646"/>
            <a:ext cx="11390400" cy="5439674"/>
          </a:xfrm>
        </p:spPr>
        <p:txBody>
          <a:bodyPr/>
          <a:lstStyle/>
          <a:p>
            <a:r>
              <a:rPr lang="en-US" altLang="ja-JP" dirty="0"/>
              <a:t>Angular resolution for various BTOF material</a:t>
            </a:r>
          </a:p>
          <a:p>
            <a:pPr lvl="1"/>
            <a:r>
              <a:rPr lang="en-US" altLang="ja-JP" dirty="0"/>
              <a:t>Tentative Conclusion: The </a:t>
            </a:r>
            <a:r>
              <a:rPr lang="en-US" altLang="ja-JP" dirty="0" err="1"/>
              <a:t>BToF</a:t>
            </a:r>
            <a:r>
              <a:rPr lang="en-US" altLang="ja-JP" dirty="0"/>
              <a:t> material budget does not have a drastic effect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A24E91-ACB6-00B7-E242-21D340AF8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556" y="6439675"/>
            <a:ext cx="1632181" cy="229687"/>
          </a:xfrm>
        </p:spPr>
        <p:txBody>
          <a:bodyPr/>
          <a:lstStyle/>
          <a:p>
            <a:r>
              <a:rPr lang="en-US" altLang="ja-JP"/>
              <a:t>2025/1/21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515CE4-23B5-C206-5894-6817385B4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1837" y="6538363"/>
            <a:ext cx="392835" cy="260611"/>
          </a:xfrm>
        </p:spPr>
        <p:txBody>
          <a:bodyPr/>
          <a:lstStyle/>
          <a:p>
            <a:fld id="{B9483A0D-5A50-FB44-9B19-05A6425433B9}" type="slidenum">
              <a:rPr lang="ja-JP" altLang="en-US" smtClean="0"/>
              <a:pPr/>
              <a:t>7</a:t>
            </a:fld>
            <a:endParaRPr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12D6071-3DF9-63D3-A2E0-6D945F2DFF03}"/>
              </a:ext>
            </a:extLst>
          </p:cNvPr>
          <p:cNvGrpSpPr/>
          <p:nvPr/>
        </p:nvGrpSpPr>
        <p:grpSpPr>
          <a:xfrm>
            <a:off x="688682" y="1936845"/>
            <a:ext cx="5004211" cy="4602067"/>
            <a:chOff x="3033166" y="2647552"/>
            <a:chExt cx="4199961" cy="3862446"/>
          </a:xfrm>
        </p:grpSpPr>
        <p:pic>
          <p:nvPicPr>
            <p:cNvPr id="11" name="図 10" descr="グラフ, 散布図&#10;&#10;自動的に生成された説明">
              <a:extLst>
                <a:ext uri="{FF2B5EF4-FFF2-40B4-BE49-F238E27FC236}">
                  <a16:creationId xmlns:a16="http://schemas.microsoft.com/office/drawing/2014/main" id="{8A072ADE-A923-3207-924F-1243F9A9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3166" y="2892289"/>
              <a:ext cx="4199961" cy="343276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E40D2109-BCB3-825E-C885-B13184442F19}"/>
                    </a:ext>
                  </a:extLst>
                </p:cNvPr>
                <p:cNvSpPr txBox="1"/>
                <p:nvPr/>
              </p:nvSpPr>
              <p:spPr>
                <a:xfrm>
                  <a:off x="3738161" y="2647552"/>
                  <a:ext cx="3456918" cy="2841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b="1" dirty="0"/>
                    <a:t>[</a:t>
                  </a:r>
                  <a14:m>
                    <m:oMath xmlns:m="http://schemas.openxmlformats.org/officeDocument/2006/math">
                      <m:r>
                        <a:rPr lang="en-US" altLang="ja-JP" sz="16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altLang="ja-JP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r>
                        <a:rPr lang="ja-JP" altLang="en-US" sz="16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600" b="1" dirty="0"/>
                    <a:t>vs Momentum]  </a:t>
                  </a:r>
                  <a:r>
                    <a:rPr kumimoji="1" lang="en-US" altLang="ja-JP" sz="1600" dirty="0"/>
                    <a:t>(</a:t>
                  </a:r>
                  <a:r>
                    <a:rPr lang="en-US" altLang="ja-JP" sz="1600" dirty="0"/>
                    <a:t>92 &lt; </a:t>
                  </a:r>
                  <a:r>
                    <a:rPr lang="en-US" altLang="ja-JP" sz="1600" dirty="0" err="1"/>
                    <a:t>θ</a:t>
                  </a:r>
                  <a:r>
                    <a:rPr lang="en-US" altLang="ja-JP" sz="1600" dirty="0"/>
                    <a:t> &lt; 94 </a:t>
                  </a:r>
                  <a:r>
                    <a:rPr kumimoji="1" lang="en-US" altLang="ja-JP" sz="1600" dirty="0"/>
                    <a:t>)</a:t>
                  </a:r>
                </a:p>
              </p:txBody>
            </p:sp>
          </mc:Choice>
          <mc:Fallback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E40D2109-BCB3-825E-C885-B13184442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161" y="2647552"/>
                  <a:ext cx="3456918" cy="284143"/>
                </a:xfrm>
                <a:prstGeom prst="rect">
                  <a:avLst/>
                </a:prstGeom>
                <a:blipFill>
                  <a:blip r:embed="rId4"/>
                  <a:stretch>
                    <a:fillRect l="-923" t="-3571" b="-214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CD276D7-B041-E8C4-CA39-37179FE94F35}"/>
                </a:ext>
              </a:extLst>
            </p:cNvPr>
            <p:cNvSpPr txBox="1"/>
            <p:nvPr/>
          </p:nvSpPr>
          <p:spPr>
            <a:xfrm>
              <a:off x="5859066" y="6251685"/>
              <a:ext cx="1268906" cy="258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Momentum [GeV]</a:t>
              </a:r>
              <a:endParaRPr kumimoji="1" lang="ja-JP" altLang="en-US" sz="140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4C8115D2-85B6-492C-CDDF-38245E5FE241}"/>
                </a:ext>
              </a:extLst>
            </p:cNvPr>
            <p:cNvSpPr txBox="1"/>
            <p:nvPr/>
          </p:nvSpPr>
          <p:spPr>
            <a:xfrm>
              <a:off x="4453417" y="3032697"/>
              <a:ext cx="2642559" cy="1343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FF0000"/>
                  </a:solidFill>
                </a:rPr>
                <a:t>Aluminum [X/X</a:t>
              </a:r>
              <a:r>
                <a:rPr kumimoji="1" lang="en-US" altLang="ja-JP" sz="1400" baseline="-25000" dirty="0">
                  <a:solidFill>
                    <a:srgbClr val="FF0000"/>
                  </a:solidFill>
                </a:rPr>
                <a:t>0</a:t>
              </a:r>
              <a:r>
                <a:rPr kumimoji="1" lang="en-US" altLang="ja-JP" sz="1400" dirty="0">
                  <a:solidFill>
                    <a:srgbClr val="FF0000"/>
                  </a:solidFill>
                </a:rPr>
                <a:t> ~ 7.1%]</a:t>
              </a:r>
            </a:p>
            <a:p>
              <a:r>
                <a:rPr lang="en-US" altLang="ja-JP" sz="1400" dirty="0" err="1">
                  <a:solidFill>
                    <a:srgbClr val="00B0F0"/>
                  </a:solidFill>
                </a:rPr>
                <a:t>pyrexGlass</a:t>
              </a:r>
              <a:r>
                <a:rPr lang="en-US" altLang="ja-JP" sz="1400" dirty="0">
                  <a:solidFill>
                    <a:srgbClr val="00B0F0"/>
                  </a:solidFill>
                </a:rPr>
                <a:t> </a:t>
              </a:r>
              <a:r>
                <a:rPr kumimoji="1" lang="en-US" altLang="ja-JP" sz="1400" dirty="0">
                  <a:solidFill>
                    <a:srgbClr val="00B0F0"/>
                  </a:solidFill>
                </a:rPr>
                <a:t>[X/X</a:t>
              </a:r>
              <a:r>
                <a:rPr kumimoji="1" lang="en-US" altLang="ja-JP" sz="1400" baseline="-25000" dirty="0">
                  <a:solidFill>
                    <a:srgbClr val="00B0F0"/>
                  </a:solidFill>
                </a:rPr>
                <a:t>0</a:t>
              </a:r>
              <a:r>
                <a:rPr kumimoji="1" lang="en-US" altLang="ja-JP" sz="1400" dirty="0">
                  <a:solidFill>
                    <a:srgbClr val="00B0F0"/>
                  </a:solidFill>
                </a:rPr>
                <a:t> ~ 5.2%]</a:t>
              </a:r>
            </a:p>
            <a:p>
              <a:r>
                <a:rPr lang="en-US" altLang="ja-JP" sz="1400" dirty="0" err="1">
                  <a:solidFill>
                    <a:schemeClr val="accent6">
                      <a:lumMod val="75000"/>
                    </a:schemeClr>
                  </a:solidFill>
                </a:rPr>
                <a:t>BoronOxide</a:t>
              </a:r>
              <a:r>
                <a:rPr kumimoji="1" lang="en-US" altLang="ja-JP" sz="1400" dirty="0">
                  <a:solidFill>
                    <a:schemeClr val="accent6">
                      <a:lumMod val="75000"/>
                    </a:schemeClr>
                  </a:solidFill>
                </a:rPr>
                <a:t>[X/X</a:t>
              </a:r>
              <a:r>
                <a:rPr kumimoji="1" lang="en-US" altLang="ja-JP" sz="1400" baseline="-25000" dirty="0">
                  <a:solidFill>
                    <a:schemeClr val="accent6">
                      <a:lumMod val="75000"/>
                    </a:schemeClr>
                  </a:solidFill>
                </a:rPr>
                <a:t>0</a:t>
              </a:r>
              <a:r>
                <a:rPr kumimoji="1" lang="en-US" altLang="ja-JP" sz="1400" dirty="0">
                  <a:solidFill>
                    <a:schemeClr val="accent6">
                      <a:lumMod val="75000"/>
                    </a:schemeClr>
                  </a:solidFill>
                </a:rPr>
                <a:t> ~ 4.2%]</a:t>
              </a:r>
            </a:p>
            <a:p>
              <a:r>
                <a:rPr lang="en-US" altLang="ja-JP" sz="1400" dirty="0" err="1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CarbonFiber</a:t>
              </a:r>
              <a:r>
                <a:rPr kumimoji="1" lang="en-US" altLang="ja-JP" sz="14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[X/X</a:t>
              </a:r>
              <a:r>
                <a:rPr kumimoji="1" lang="en-US" altLang="ja-JP" sz="1400" baseline="-250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0</a:t>
              </a:r>
              <a:r>
                <a:rPr kumimoji="1" lang="en-US" altLang="ja-JP" sz="14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~ 2.8%]</a:t>
              </a:r>
            </a:p>
            <a:p>
              <a:r>
                <a:rPr kumimoji="1" lang="en-US" altLang="ja-JP" sz="1400" dirty="0" err="1"/>
                <a:t>CarbonFiber</a:t>
              </a:r>
              <a:r>
                <a:rPr kumimoji="1" lang="en-US" altLang="ja-JP" sz="1400" dirty="0"/>
                <a:t>(50)[X/X</a:t>
              </a:r>
              <a:r>
                <a:rPr kumimoji="1" lang="en-US" altLang="ja-JP" sz="1400" baseline="-25000" dirty="0"/>
                <a:t>0</a:t>
              </a:r>
              <a:r>
                <a:rPr kumimoji="1" lang="en-US" altLang="ja-JP" sz="1400" dirty="0"/>
                <a:t> ~ 1.7%]</a:t>
              </a:r>
            </a:p>
            <a:p>
              <a:r>
                <a:rPr lang="en-US" altLang="ja-JP" sz="1400" dirty="0" err="1">
                  <a:solidFill>
                    <a:srgbClr val="FFFF00"/>
                  </a:solidFill>
                  <a:highlight>
                    <a:srgbClr val="C0C0C0"/>
                  </a:highlight>
                </a:rPr>
                <a:t>CarbonFoam</a:t>
              </a:r>
              <a:r>
                <a:rPr kumimoji="1" lang="en-US" altLang="ja-JP" sz="1400" dirty="0">
                  <a:solidFill>
                    <a:srgbClr val="FFFF00"/>
                  </a:solidFill>
                  <a:highlight>
                    <a:srgbClr val="C0C0C0"/>
                  </a:highlight>
                </a:rPr>
                <a:t>[X/X</a:t>
              </a:r>
              <a:r>
                <a:rPr kumimoji="1" lang="en-US" altLang="ja-JP" sz="1400" baseline="-25000" dirty="0">
                  <a:solidFill>
                    <a:srgbClr val="FFFF00"/>
                  </a:solidFill>
                  <a:highlight>
                    <a:srgbClr val="C0C0C0"/>
                  </a:highlight>
                </a:rPr>
                <a:t>0</a:t>
              </a:r>
              <a:r>
                <a:rPr kumimoji="1" lang="en-US" altLang="ja-JP" sz="1400" dirty="0">
                  <a:solidFill>
                    <a:srgbClr val="FFFF00"/>
                  </a:solidFill>
                  <a:highlight>
                    <a:srgbClr val="C0C0C0"/>
                  </a:highlight>
                </a:rPr>
                <a:t> ~ 0.7%]</a:t>
              </a:r>
            </a:p>
            <a:p>
              <a:r>
                <a:rPr lang="en-US" altLang="ja-JP" sz="1400" dirty="0" err="1">
                  <a:solidFill>
                    <a:srgbClr val="F45FCE"/>
                  </a:solidFill>
                </a:rPr>
                <a:t>noBTOF</a:t>
              </a:r>
              <a:r>
                <a:rPr lang="en-US" altLang="ja-JP" sz="1400" dirty="0">
                  <a:solidFill>
                    <a:srgbClr val="F45FCE"/>
                  </a:solidFill>
                </a:rPr>
                <a:t> material </a:t>
              </a:r>
              <a:r>
                <a:rPr kumimoji="1" lang="en-US" altLang="ja-JP" sz="1400" dirty="0">
                  <a:solidFill>
                    <a:srgbClr val="F45FCE"/>
                  </a:solidFill>
                </a:rPr>
                <a:t>[X/X</a:t>
              </a:r>
              <a:r>
                <a:rPr kumimoji="1" lang="en-US" altLang="ja-JP" sz="1400" baseline="-25000" dirty="0">
                  <a:solidFill>
                    <a:srgbClr val="F45FCE"/>
                  </a:solidFill>
                </a:rPr>
                <a:t>0</a:t>
              </a:r>
              <a:r>
                <a:rPr kumimoji="1" lang="en-US" altLang="ja-JP" sz="1400" dirty="0">
                  <a:solidFill>
                    <a:srgbClr val="F45FCE"/>
                  </a:solidFill>
                </a:rPr>
                <a:t> ~ 0%]</a:t>
              </a:r>
              <a:endParaRPr kumimoji="1" lang="ja-JP" altLang="en-US" sz="1400">
                <a:solidFill>
                  <a:srgbClr val="F45FCE"/>
                </a:solidFill>
              </a:endParaRPr>
            </a:p>
          </p:txBody>
        </p:sp>
      </p:grpSp>
      <p:pic>
        <p:nvPicPr>
          <p:cNvPr id="7" name="図 6" descr="グラフ, 散布図&#10;&#10;自動的に生成された説明">
            <a:extLst>
              <a:ext uri="{FF2B5EF4-FFF2-40B4-BE49-F238E27FC236}">
                <a16:creationId xmlns:a16="http://schemas.microsoft.com/office/drawing/2014/main" id="{E503E4F5-CBE7-030B-DCE7-C1A606285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727" y="2228447"/>
            <a:ext cx="5053806" cy="42436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C3740D9-8842-8DE7-E9AD-C8C5C9DB4DC9}"/>
                  </a:ext>
                </a:extLst>
              </p:cNvPr>
              <p:cNvSpPr txBox="1"/>
              <p:nvPr/>
            </p:nvSpPr>
            <p:spPr>
              <a:xfrm>
                <a:off x="7197719" y="1971456"/>
                <a:ext cx="3689356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b="1" dirty="0"/>
                  <a:t>[</a:t>
                </a:r>
                <a14:m>
                  <m:oMath xmlns:m="http://schemas.openxmlformats.org/officeDocument/2006/math">
                    <m:r>
                      <a:rPr lang="en-US" altLang="ja-JP" sz="16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altLang="ja-JP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600" b="1" dirty="0"/>
                  <a:t>vs Material]  </a:t>
                </a:r>
                <a:r>
                  <a:rPr kumimoji="1" lang="en-US" altLang="ja-JP" sz="1600" dirty="0"/>
                  <a:t>(</a:t>
                </a:r>
                <a:r>
                  <a:rPr lang="en-US" altLang="ja-JP" sz="1600" dirty="0"/>
                  <a:t>92 &lt; </a:t>
                </a:r>
                <a:r>
                  <a:rPr lang="en-US" altLang="ja-JP" sz="1600" dirty="0" err="1"/>
                  <a:t>θ</a:t>
                </a:r>
                <a:r>
                  <a:rPr lang="en-US" altLang="ja-JP" sz="1600" dirty="0"/>
                  <a:t> &lt; 94 </a:t>
                </a:r>
                <a:r>
                  <a:rPr kumimoji="1" lang="en-US" altLang="ja-JP" sz="1600" dirty="0"/>
                  <a:t>)</a:t>
                </a:r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C3740D9-8842-8DE7-E9AD-C8C5C9DB4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719" y="1971456"/>
                <a:ext cx="3689356" cy="338554"/>
              </a:xfrm>
              <a:prstGeom prst="rect">
                <a:avLst/>
              </a:prstGeom>
              <a:blipFill>
                <a:blip r:embed="rId6"/>
                <a:stretch>
                  <a:fillRect l="-685" t="-3704" b="-25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461476-4C77-E46A-9C00-BD7C99B97A2A}"/>
              </a:ext>
            </a:extLst>
          </p:cNvPr>
          <p:cNvSpPr txBox="1"/>
          <p:nvPr/>
        </p:nvSpPr>
        <p:spPr>
          <a:xfrm>
            <a:off x="11125355" y="6202461"/>
            <a:ext cx="9190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/>
              <a:t>[X</a:t>
            </a:r>
            <a:r>
              <a:rPr kumimoji="1" lang="en-US" altLang="ja-JP" sz="1400" baseline="-25000" dirty="0"/>
              <a:t>0</a:t>
            </a:r>
            <a:r>
              <a:rPr kumimoji="1" lang="en-US" altLang="ja-JP" sz="1400" dirty="0"/>
              <a:t>/X]</a:t>
            </a:r>
            <a:endParaRPr lang="ja-JP" altLang="en-US" sz="14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CB5EBFB-4E03-F8AE-1F64-270D5968BFF5}"/>
              </a:ext>
            </a:extLst>
          </p:cNvPr>
          <p:cNvSpPr txBox="1"/>
          <p:nvPr/>
        </p:nvSpPr>
        <p:spPr>
          <a:xfrm rot="16200000">
            <a:off x="-1137416" y="4119614"/>
            <a:ext cx="3382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dirty="0"/>
              <a:t>Angular resolution [</a:t>
            </a:r>
            <a:r>
              <a:rPr kumimoji="1" lang="en-US" altLang="ja-JP" sz="1400" dirty="0" err="1"/>
              <a:t>mrad</a:t>
            </a:r>
            <a:r>
              <a:rPr kumimoji="1" lang="en-US" altLang="ja-JP" sz="1400" dirty="0"/>
              <a:t>]</a:t>
            </a:r>
            <a:endParaRPr lang="ja-JP" altLang="en-US" sz="14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81CB5C8-4F75-EDCF-F3D0-AEE9750EE161}"/>
              </a:ext>
            </a:extLst>
          </p:cNvPr>
          <p:cNvSpPr txBox="1"/>
          <p:nvPr/>
        </p:nvSpPr>
        <p:spPr>
          <a:xfrm rot="16200000">
            <a:off x="4444844" y="4119614"/>
            <a:ext cx="3382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dirty="0"/>
              <a:t>Angular resolution [</a:t>
            </a:r>
            <a:r>
              <a:rPr kumimoji="1" lang="en-US" altLang="ja-JP" sz="1400" dirty="0" err="1"/>
              <a:t>mrad</a:t>
            </a:r>
            <a:r>
              <a:rPr kumimoji="1" lang="en-US" altLang="ja-JP" sz="1400" dirty="0"/>
              <a:t>]</a:t>
            </a:r>
            <a:endParaRPr lang="ja-JP" altLang="en-US" sz="140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D9B5FB1-942A-2912-BBCC-582376EF894C}"/>
              </a:ext>
            </a:extLst>
          </p:cNvPr>
          <p:cNvCxnSpPr/>
          <p:nvPr/>
        </p:nvCxnSpPr>
        <p:spPr>
          <a:xfrm>
            <a:off x="985838" y="5357813"/>
            <a:ext cx="470705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BC935BB-3EC0-C169-1577-60F1A63DCB05}"/>
              </a:ext>
            </a:extLst>
          </p:cNvPr>
          <p:cNvCxnSpPr/>
          <p:nvPr/>
        </p:nvCxnSpPr>
        <p:spPr>
          <a:xfrm>
            <a:off x="6553199" y="5353052"/>
            <a:ext cx="470705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42EC090-8E42-59BA-5BF1-B119EA65855B}"/>
              </a:ext>
            </a:extLst>
          </p:cNvPr>
          <p:cNvSpPr txBox="1"/>
          <p:nvPr/>
        </p:nvSpPr>
        <p:spPr>
          <a:xfrm>
            <a:off x="3637561" y="5512714"/>
            <a:ext cx="6101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Req. 0.5 </a:t>
            </a:r>
            <a:r>
              <a:rPr kumimoji="1" lang="en-US" altLang="ja-JP" sz="1200" dirty="0" err="1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mrad</a:t>
            </a:r>
            <a:r>
              <a:rPr kumimoji="1" lang="en-US" altLang="ja-JP" sz="1200" dirty="0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for 6 GeV/c</a:t>
            </a:r>
            <a:endParaRPr lang="ja-JP" altLang="en-US" sz="1200">
              <a:solidFill>
                <a:srgbClr val="FF0000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2854B18-646E-3E27-2770-195F2B1687E9}"/>
              </a:ext>
            </a:extLst>
          </p:cNvPr>
          <p:cNvSpPr txBox="1"/>
          <p:nvPr/>
        </p:nvSpPr>
        <p:spPr>
          <a:xfrm>
            <a:off x="9560379" y="5461557"/>
            <a:ext cx="6101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Req. 0.5 </a:t>
            </a:r>
            <a:r>
              <a:rPr kumimoji="1" lang="en-US" altLang="ja-JP" sz="1400" dirty="0" err="1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mrad</a:t>
            </a:r>
            <a:r>
              <a:rPr kumimoji="1" lang="en-US" altLang="ja-JP" sz="1400" dirty="0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for 6 GeV/c</a:t>
            </a:r>
            <a:endParaRPr lang="ja-JP" altLang="en-US" sz="1400">
              <a:solidFill>
                <a:srgbClr val="FF0000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098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ED480-C03E-6D24-6C1C-FAC2C6C40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E4308910-D817-E12A-D6DA-B19F8B83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800" dirty="0"/>
              <a:t>Comparison of </a:t>
            </a:r>
            <a:r>
              <a:rPr kumimoji="1" lang="en-US" altLang="ja-JP" sz="2800" b="1" dirty="0"/>
              <a:t>reconstructed full track &amp; fast track</a:t>
            </a:r>
            <a:endParaRPr kumimoji="1" lang="ja-JP" altLang="en-US" sz="2800" b="1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F9B380-E2F1-2FDE-1256-DE4FEABA63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ja-JP" dirty="0"/>
              <a:t>Fast tracking showed better angular resolution at the lower momentum region</a:t>
            </a:r>
          </a:p>
          <a:p>
            <a:pPr lvl="1"/>
            <a:r>
              <a:rPr lang="en-US" altLang="ja-JP" dirty="0"/>
              <a:t>While full tracking showed better results at higher momentum region</a:t>
            </a:r>
          </a:p>
          <a:p>
            <a:r>
              <a:rPr kumimoji="1" lang="en-US" altLang="ja-JP" dirty="0"/>
              <a:t>Neither method satisfy the </a:t>
            </a:r>
            <a:r>
              <a:rPr kumimoji="1" lang="en-US" altLang="ja-JP" dirty="0" err="1"/>
              <a:t>hpDIRC</a:t>
            </a:r>
            <a:r>
              <a:rPr kumimoji="1" lang="en-US" altLang="ja-JP" dirty="0"/>
              <a:t> requirement (0.5 </a:t>
            </a:r>
            <a:r>
              <a:rPr kumimoji="1" lang="en-US" altLang="ja-JP" dirty="0" err="1"/>
              <a:t>mrad</a:t>
            </a:r>
            <a:r>
              <a:rPr kumimoji="1" lang="en-US" altLang="ja-JP" dirty="0"/>
              <a:t> for 6 GeV/c)</a:t>
            </a:r>
          </a:p>
          <a:p>
            <a:pPr marL="548640" lvl="1" indent="0">
              <a:buNone/>
            </a:pPr>
            <a:endParaRPr kumimoji="1"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AD9097-E480-2331-5C66-C3121FB7C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483A0D-5A50-FB44-9B19-05A6425433B9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203FBFA-3352-96B9-290A-194BF21C016B}"/>
              </a:ext>
            </a:extLst>
          </p:cNvPr>
          <p:cNvGrpSpPr/>
          <p:nvPr/>
        </p:nvGrpSpPr>
        <p:grpSpPr>
          <a:xfrm>
            <a:off x="3461725" y="2396974"/>
            <a:ext cx="5185583" cy="4411797"/>
            <a:chOff x="3149208" y="2548257"/>
            <a:chExt cx="5185583" cy="4411797"/>
          </a:xfrm>
        </p:grpSpPr>
        <p:pic>
          <p:nvPicPr>
            <p:cNvPr id="6" name="図 5" descr="グラフ, 散布図&#10;&#10;自動的に生成された説明">
              <a:extLst>
                <a:ext uri="{FF2B5EF4-FFF2-40B4-BE49-F238E27FC236}">
                  <a16:creationId xmlns:a16="http://schemas.microsoft.com/office/drawing/2014/main" id="{EDC3335C-A0E0-8FC7-38AC-21C73280C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9208" y="2805248"/>
              <a:ext cx="4555072" cy="389781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BFB90A44-3C62-E17A-5C46-EA4B11D986BB}"/>
                    </a:ext>
                  </a:extLst>
                </p:cNvPr>
                <p:cNvSpPr txBox="1"/>
                <p:nvPr/>
              </p:nvSpPr>
              <p:spPr>
                <a:xfrm>
                  <a:off x="3779720" y="2548257"/>
                  <a:ext cx="4555071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b="1" dirty="0"/>
                    <a:t>[</a:t>
                  </a:r>
                  <a14:m>
                    <m:oMath xmlns:m="http://schemas.openxmlformats.org/officeDocument/2006/math">
                      <m:r>
                        <a:rPr lang="en-US" altLang="ja-JP" sz="16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altLang="ja-JP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r>
                        <a:rPr lang="ja-JP" altLang="en-US" sz="16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600" b="1" dirty="0"/>
                    <a:t>vs Momentum]  </a:t>
                  </a:r>
                  <a:r>
                    <a:rPr kumimoji="1" lang="en-US" altLang="ja-JP" sz="1600" dirty="0"/>
                    <a:t>(6GeV, </a:t>
                  </a:r>
                  <a:r>
                    <a:rPr lang="en-US" altLang="ja-JP" sz="1600" dirty="0"/>
                    <a:t>92 &lt; </a:t>
                  </a:r>
                  <a:r>
                    <a:rPr lang="en-US" altLang="ja-JP" sz="1600" dirty="0" err="1"/>
                    <a:t>θ</a:t>
                  </a:r>
                  <a:r>
                    <a:rPr lang="en-US" altLang="ja-JP" sz="1600" dirty="0"/>
                    <a:t> &lt; 94 </a:t>
                  </a:r>
                  <a:r>
                    <a:rPr kumimoji="1" lang="en-US" altLang="ja-JP" sz="1600" dirty="0"/>
                    <a:t>)</a:t>
                  </a:r>
                </a:p>
              </p:txBody>
            </p:sp>
          </mc:Choice>
          <mc:Fallback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BFB90A44-3C62-E17A-5C46-EA4B11D986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720" y="2548257"/>
                  <a:ext cx="4555071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833" t="-3571" b="-2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35CDF01-BEA9-5690-C61A-EB26096E2771}"/>
                </a:ext>
              </a:extLst>
            </p:cNvPr>
            <p:cNvSpPr txBox="1"/>
            <p:nvPr/>
          </p:nvSpPr>
          <p:spPr>
            <a:xfrm>
              <a:off x="6096000" y="6652277"/>
              <a:ext cx="1511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Momentum [GeV]</a:t>
              </a:r>
              <a:endParaRPr kumimoji="1" lang="ja-JP" altLang="en-US" sz="140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A0580AC-BD93-2920-CD86-4E40CE0010FE}"/>
                </a:ext>
              </a:extLst>
            </p:cNvPr>
            <p:cNvSpPr txBox="1"/>
            <p:nvPr/>
          </p:nvSpPr>
          <p:spPr>
            <a:xfrm>
              <a:off x="4322943" y="3129514"/>
              <a:ext cx="3284946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>
                  <a:solidFill>
                    <a:srgbClr val="FF0000"/>
                  </a:solidFill>
                </a:rPr>
                <a:t>Using Reconstructed Fast Track</a:t>
              </a:r>
              <a:endParaRPr kumimoji="1" lang="en-US" altLang="ja-JP" sz="1400" dirty="0">
                <a:solidFill>
                  <a:srgbClr val="FF0000"/>
                </a:solidFill>
              </a:endParaRPr>
            </a:p>
            <a:p>
              <a:pPr algn="r"/>
              <a:r>
                <a:rPr kumimoji="1" lang="en-US" altLang="ja-JP" sz="1400" dirty="0"/>
                <a:t>Using Reconstructed Full Track</a:t>
              </a:r>
            </a:p>
          </p:txBody>
        </p:sp>
      </p:grp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77F8205-53E7-67CE-D210-180E0A24B4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90AE6AF-735E-4662-A829-C0A809152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86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998AA-9A49-83B5-3F1C-1F5E6B7F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B93078-1E70-5E4B-1FFF-99A43A50C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" altLang="ja-JP"/>
              <a:t>ToF Simulation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4A7194-2B2B-A89D-3D0F-28452F584EA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Simulation study is ongoing to determine the upper limit of the material budget of BTOF and optimize detector design</a:t>
            </a:r>
          </a:p>
          <a:p>
            <a:endParaRPr lang="en-US" altLang="ja-JP" dirty="0"/>
          </a:p>
          <a:p>
            <a:r>
              <a:rPr kumimoji="1" lang="en-US" altLang="ja-JP" dirty="0"/>
              <a:t>Angular resolution using </a:t>
            </a:r>
            <a:r>
              <a:rPr kumimoji="1" lang="en-US" altLang="ja-JP" b="1" dirty="0">
                <a:solidFill>
                  <a:srgbClr val="FF0000"/>
                </a:solidFill>
              </a:rPr>
              <a:t>Reconstructed Full Track</a:t>
            </a:r>
          </a:p>
          <a:p>
            <a:pPr lvl="1"/>
            <a:r>
              <a:rPr lang="en-US" altLang="ja-JP" dirty="0"/>
              <a:t>Slightly f</a:t>
            </a:r>
            <a:r>
              <a:rPr kumimoji="1" lang="en-US" altLang="ja-JP" dirty="0"/>
              <a:t>ailed to meet the requirement </a:t>
            </a:r>
            <a:r>
              <a:rPr lang="en-US" altLang="ja-JP" dirty="0"/>
              <a:t>of </a:t>
            </a:r>
            <a:r>
              <a:rPr lang="en-US" altLang="ja-JP" dirty="0" err="1"/>
              <a:t>hpDIRC</a:t>
            </a:r>
            <a:r>
              <a:rPr kumimoji="1" lang="en-US" altLang="ja-JP" dirty="0"/>
              <a:t> 0.5 </a:t>
            </a:r>
            <a:r>
              <a:rPr kumimoji="1" lang="en-US" altLang="ja-JP" dirty="0" err="1"/>
              <a:t>mrad</a:t>
            </a:r>
            <a:r>
              <a:rPr kumimoji="1" lang="en-US" altLang="ja-JP" dirty="0"/>
              <a:t> for 6 GeV/c particles</a:t>
            </a:r>
          </a:p>
          <a:p>
            <a:endParaRPr lang="en-US" altLang="ja-JP" dirty="0"/>
          </a:p>
          <a:p>
            <a:r>
              <a:rPr kumimoji="1" lang="en-US" altLang="ja-JP" dirty="0"/>
              <a:t>Angular resolution using </a:t>
            </a:r>
            <a:r>
              <a:rPr kumimoji="1" lang="en-US" altLang="ja-JP" b="1" dirty="0">
                <a:solidFill>
                  <a:srgbClr val="FF0000"/>
                </a:solidFill>
              </a:rPr>
              <a:t>Reconstructed Fast Track</a:t>
            </a:r>
          </a:p>
          <a:p>
            <a:pPr lvl="1"/>
            <a:r>
              <a:rPr kumimoji="1" lang="en-US" altLang="ja-JP" dirty="0"/>
              <a:t>showed better results in the low momentum region</a:t>
            </a:r>
          </a:p>
          <a:p>
            <a:pPr lvl="1"/>
            <a:r>
              <a:rPr lang="en-US" altLang="ja-JP" dirty="0"/>
              <a:t>Still not satisfy the </a:t>
            </a:r>
            <a:r>
              <a:rPr lang="en-US" altLang="ja-JP" dirty="0" err="1"/>
              <a:t>hpDIRC</a:t>
            </a:r>
            <a:r>
              <a:rPr lang="en-US" altLang="ja-JP" dirty="0"/>
              <a:t> requirement</a:t>
            </a:r>
            <a:br>
              <a:rPr kumimoji="1" lang="en-US" altLang="ja-JP" dirty="0"/>
            </a:br>
            <a:endParaRPr lang="en-US" altLang="ja-JP" dirty="0"/>
          </a:p>
          <a:p>
            <a:pPr lvl="1"/>
            <a:r>
              <a:rPr kumimoji="1" lang="en-US" altLang="ja-JP" dirty="0"/>
              <a:t>Possibility to improve the angular resolution by making use of </a:t>
            </a:r>
            <a:r>
              <a:rPr lang="en-US" altLang="ja-JP" b="1" dirty="0" err="1">
                <a:solidFill>
                  <a:srgbClr val="FF0000"/>
                </a:solidFill>
              </a:rPr>
              <a:t>T</a:t>
            </a:r>
            <a:r>
              <a:rPr kumimoji="1" lang="en-US" altLang="ja-JP" b="1" dirty="0" err="1">
                <a:solidFill>
                  <a:srgbClr val="FF0000"/>
                </a:solidFill>
              </a:rPr>
              <a:t>racklet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lvl="2"/>
            <a:r>
              <a:rPr lang="en-US" altLang="ja-JP" dirty="0" err="1"/>
              <a:t>Tracklet</a:t>
            </a:r>
            <a:r>
              <a:rPr lang="en-US" altLang="ja-JP" dirty="0"/>
              <a:t>: </a:t>
            </a:r>
            <a:r>
              <a:rPr kumimoji="1" lang="en-US" altLang="ja-JP" dirty="0"/>
              <a:t>calculate the angle from only MPGD and BTOF hits</a:t>
            </a:r>
            <a:br>
              <a:rPr kumimoji="1" lang="en-US" altLang="ja-JP" dirty="0"/>
            </a:br>
            <a:r>
              <a:rPr kumimoji="1" lang="en-US" altLang="ja-JP" dirty="0">
                <a:sym typeface="Wingdings" pitchFamily="2" charset="2"/>
              </a:rPr>
              <a:t> Study ongoing, any comments or suggestions are highly welcome!</a:t>
            </a:r>
          </a:p>
          <a:p>
            <a:endParaRPr lang="en-US" altLang="ja-JP" dirty="0">
              <a:sym typeface="Wingdings" pitchFamily="2" charset="2"/>
            </a:endParaRPr>
          </a:p>
          <a:p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Angular resolution is not very sensitive to the </a:t>
            </a:r>
            <a:r>
              <a:rPr lang="en-US" altLang="ja-JP" dirty="0" err="1">
                <a:solidFill>
                  <a:srgbClr val="FF0000"/>
                </a:solidFill>
                <a:sym typeface="Wingdings" pitchFamily="2" charset="2"/>
              </a:rPr>
              <a:t>BToF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 material budget</a:t>
            </a:r>
            <a:endParaRPr lang="en-US" altLang="ja-JP" dirty="0">
              <a:solidFill>
                <a:srgbClr val="FF0000"/>
              </a:solidFill>
            </a:endParaRP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E7ADEC-F4DA-7B99-86B4-34B3367D88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/>
              <a:t>2025/1/21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BB9708-35D0-CAAE-69CA-4AB878230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ED6405-1B88-544B-8A0F-6CB53DC382F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30748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Design">
  <a:themeElements>
    <a:clrScheme name="PowerPoint Design">
      <a:dk1>
        <a:srgbClr val="4D4D4D"/>
      </a:dk1>
      <a:lt1>
        <a:srgbClr val="FFFFFF"/>
      </a:lt1>
      <a:dk2>
        <a:srgbClr val="0071BC"/>
      </a:dk2>
      <a:lt2>
        <a:srgbClr val="EAEAEA"/>
      </a:lt2>
      <a:accent1>
        <a:srgbClr val="E2F1FA"/>
      </a:accent1>
      <a:accent2>
        <a:srgbClr val="FF5050"/>
      </a:accent2>
      <a:accent3>
        <a:srgbClr val="FFE5E5"/>
      </a:accent3>
      <a:accent4>
        <a:srgbClr val="E4007F"/>
      </a:accent4>
      <a:accent5>
        <a:srgbClr val="FFF100"/>
      </a:accent5>
      <a:accent6>
        <a:srgbClr val="000000"/>
      </a:accent6>
      <a:hlink>
        <a:srgbClr val="00A0E9"/>
      </a:hlink>
      <a:folHlink>
        <a:srgbClr val="0071BC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>
          <a:solidFill>
            <a:schemeClr val="tx1"/>
          </a:solidFill>
        </a:ln>
        <a:effectLst/>
      </a:spPr>
      <a:bodyPr lIns="0" tIns="0" rIns="0" bIns="0" rtlCol="0" anchor="ctr"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kumimoji="1" sz="1600" dirty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ueUD20" id="{AE728366-E50B-4DEB-B931-E4FC88D0E2B6}" vid="{3F6B9C2C-6405-4E9C-B6D4-FDEC17B354E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blueUD20</Template>
  <TotalTime>584</TotalTime>
  <Words>898</Words>
  <Application>Microsoft Macintosh PowerPoint</Application>
  <PresentationFormat>ワイド画面</PresentationFormat>
  <Paragraphs>138</Paragraphs>
  <Slides>12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UD デジタル 教科書体 NP-B</vt:lpstr>
      <vt:lpstr>UD Digi Kyokasho NP-R</vt:lpstr>
      <vt:lpstr>UD Digi Kyokasho NP-R</vt:lpstr>
      <vt:lpstr>游ゴシック</vt:lpstr>
      <vt:lpstr>Arial</vt:lpstr>
      <vt:lpstr>Cambria Math</vt:lpstr>
      <vt:lpstr>Wingdings</vt:lpstr>
      <vt:lpstr>PowerPoint Design</vt:lpstr>
      <vt:lpstr>(Angular Resolutions via Hit Extrapolation) Effect of the ToF material budget on the hpDIRC resolution Kentaro Kawade Shinshu Univ. on behalf of the ePIC ToF simulation team</vt:lpstr>
      <vt:lpstr>This study was done by Shunichiro Muraoka, a student at Hiroshima University</vt:lpstr>
      <vt:lpstr>Motivation of this study</vt:lpstr>
      <vt:lpstr>Simulation</vt:lpstr>
      <vt:lpstr>Tracking detail ① Full reconstruction</vt:lpstr>
      <vt:lpstr>Tracking detail: ② Fast reconstruction</vt:lpstr>
      <vt:lpstr>Results: Angular resolution w/ full track</vt:lpstr>
      <vt:lpstr>Comparison of reconstructed full track &amp; fast track</vt:lpstr>
      <vt:lpstr>Summary</vt:lpstr>
      <vt:lpstr>Backup slides</vt:lpstr>
      <vt:lpstr>PID detectors and coverages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川出　健太郎</dc:creator>
  <cp:lastModifiedBy>川出　健太郎</cp:lastModifiedBy>
  <cp:revision>2</cp:revision>
  <dcterms:created xsi:type="dcterms:W3CDTF">2025-01-21T04:28:52Z</dcterms:created>
  <dcterms:modified xsi:type="dcterms:W3CDTF">2025-01-21T14:13:38Z</dcterms:modified>
</cp:coreProperties>
</file>