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3" r:id="rId2"/>
  </p:sldMasterIdLst>
  <p:notesMasterIdLst>
    <p:notesMasterId r:id="rId56"/>
  </p:notesMasterIdLst>
  <p:sldIdLst>
    <p:sldId id="257" r:id="rId3"/>
    <p:sldId id="298" r:id="rId4"/>
    <p:sldId id="307" r:id="rId5"/>
    <p:sldId id="270" r:id="rId6"/>
    <p:sldId id="301" r:id="rId7"/>
    <p:sldId id="258" r:id="rId8"/>
    <p:sldId id="309" r:id="rId9"/>
    <p:sldId id="260" r:id="rId10"/>
    <p:sldId id="300" r:id="rId11"/>
    <p:sldId id="310" r:id="rId12"/>
    <p:sldId id="266" r:id="rId13"/>
    <p:sldId id="262" r:id="rId14"/>
    <p:sldId id="311" r:id="rId15"/>
    <p:sldId id="312" r:id="rId16"/>
    <p:sldId id="302" r:id="rId17"/>
    <p:sldId id="313" r:id="rId18"/>
    <p:sldId id="314" r:id="rId19"/>
    <p:sldId id="268" r:id="rId20"/>
    <p:sldId id="269" r:id="rId21"/>
    <p:sldId id="315" r:id="rId22"/>
    <p:sldId id="271" r:id="rId23"/>
    <p:sldId id="272" r:id="rId24"/>
    <p:sldId id="305" r:id="rId25"/>
    <p:sldId id="306" r:id="rId26"/>
    <p:sldId id="316" r:id="rId27"/>
    <p:sldId id="276" r:id="rId28"/>
    <p:sldId id="318" r:id="rId29"/>
    <p:sldId id="278" r:id="rId30"/>
    <p:sldId id="319" r:id="rId31"/>
    <p:sldId id="274" r:id="rId32"/>
    <p:sldId id="317" r:id="rId33"/>
    <p:sldId id="275" r:id="rId34"/>
    <p:sldId id="277" r:id="rId35"/>
    <p:sldId id="267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292" r:id="rId50"/>
    <p:sldId id="293" r:id="rId51"/>
    <p:sldId id="294" r:id="rId52"/>
    <p:sldId id="295" r:id="rId53"/>
    <p:sldId id="296" r:id="rId54"/>
    <p:sldId id="297" r:id="rId5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02"/>
    <p:restoredTop sz="96341"/>
  </p:normalViewPr>
  <p:slideViewPr>
    <p:cSldViewPr snapToGrid="0" snapToObjects="1">
      <p:cViewPr>
        <p:scale>
          <a:sx n="100" d="100"/>
          <a:sy n="100" d="100"/>
        </p:scale>
        <p:origin x="-24" y="-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75015-5391-9841-A57E-17F9AD68C6D0}" type="datetimeFigureOut">
              <a:rPr lang="en-US" smtClean="0"/>
              <a:t>1/21/25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58E55-EF02-1F4D-8A75-C1E5D37C6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1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58E55-EF02-1F4D-8A75-C1E5D37C691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60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40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53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202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11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41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35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955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0797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601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46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119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591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158E55-EF02-1F4D-8A75-C1E5D37C691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668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3727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56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1762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787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107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2827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53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430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086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039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12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405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9926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07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65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1887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B292-9E49-DA45-96F9-E0B4867C32C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74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0DC2B-451E-0A4D-89B0-DDB28688940B}" type="datetime1">
              <a:rPr lang="es-ES_tradnl" smtClean="0"/>
              <a:t>21/1/25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98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3B9EB-7E59-EE43-ACA6-78FF4DA72B0C}" type="datetime1">
              <a:rPr lang="es-ES_tradnl" smtClean="0"/>
              <a:t>21/1/25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01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E6CA4-E325-8942-A184-9111DBC66EDF}" type="datetime1">
              <a:rPr lang="es-ES_tradnl" smtClean="0"/>
              <a:t>21/1/25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08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62050"/>
            <a:ext cx="10985500" cy="5016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r>
              <a:t>Slide Subtitle</a:t>
            </a:r>
          </a:p>
        </p:txBody>
      </p:sp>
      <p:sp>
        <p:nvSpPr>
          <p:cNvPr id="43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47116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81000" y="190500"/>
            <a:ext cx="11430000" cy="767517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defTabSz="410766">
              <a:lnSpc>
                <a:spcPct val="90000"/>
              </a:lnSpc>
              <a:spcBef>
                <a:spcPts val="0"/>
              </a:spcBef>
              <a:buSzTx/>
              <a:buNone/>
              <a:defRPr sz="4500">
                <a:solidFill>
                  <a:srgbClr val="455769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r>
              <a:t>Title</a:t>
            </a:r>
          </a:p>
        </p:txBody>
      </p:sp>
      <p:sp>
        <p:nvSpPr>
          <p:cNvPr id="179" name="01"/>
          <p:cNvSpPr txBox="1">
            <a:spLocks noGrp="1"/>
          </p:cNvSpPr>
          <p:nvPr>
            <p:ph type="sldNum" sz="quarter" idx="2"/>
          </p:nvPr>
        </p:nvSpPr>
        <p:spPr>
          <a:xfrm>
            <a:off x="11875174" y="6520004"/>
            <a:ext cx="289682" cy="30003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 sz="1500">
                <a:solidFill>
                  <a:srgbClr val="45576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2784477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30559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2784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5009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7234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459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01"/>
          <p:cNvSpPr txBox="1">
            <a:spLocks noGrp="1"/>
          </p:cNvSpPr>
          <p:nvPr>
            <p:ph type="sldNum" sz="quarter" idx="2"/>
          </p:nvPr>
        </p:nvSpPr>
        <p:spPr>
          <a:xfrm>
            <a:off x="10084708" y="6500813"/>
            <a:ext cx="233134" cy="23883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1" name="Title Text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410766">
              <a:lnSpc>
                <a:spcPct val="100000"/>
              </a:lnSpc>
              <a:defRPr sz="560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25373451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6134475"/>
            <a:ext cx="10985500" cy="33020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1275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pPr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3676650"/>
            <a:ext cx="10985500" cy="1003300"/>
          </a:xfrm>
          <a:prstGeom prst="rect">
            <a:avLst/>
          </a:prstGeom>
        </p:spPr>
        <p:txBody>
          <a:bodyPr/>
          <a:lstStyle>
            <a:lvl1pPr marL="0" indent="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2286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4572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6858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9144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xfrm>
            <a:off x="603250" y="1308100"/>
            <a:ext cx="10985502" cy="2324100"/>
          </a:xfrm>
          <a:prstGeom prst="rect">
            <a:avLst/>
          </a:prstGeom>
        </p:spPr>
        <p:txBody>
          <a:bodyPr anchor="b"/>
          <a:lstStyle>
            <a:lvl1pPr defTabSz="177800">
              <a:defRPr sz="6000" spc="-60"/>
            </a:lvl1pPr>
          </a:lstStyle>
          <a:p>
            <a:r>
              <a:t>Title Text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Futuristic, curved, white structure"/>
          <p:cNvSpPr>
            <a:spLocks noGrp="1"/>
          </p:cNvSpPr>
          <p:nvPr>
            <p:ph type="pic" idx="13"/>
          </p:nvPr>
        </p:nvSpPr>
        <p:spPr>
          <a:xfrm>
            <a:off x="0" y="-2698750"/>
            <a:ext cx="13595350" cy="1019651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603250" y="6134100"/>
            <a:ext cx="10985500" cy="330200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41275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 marL="0" indent="0" defTabSz="825500">
              <a:spcBef>
                <a:spcPts val="0"/>
              </a:spcBef>
              <a:buSzTx/>
              <a:buNone/>
              <a:defRPr sz="3300">
                <a:latin typeface="Produkt Light"/>
                <a:ea typeface="Produkt Light"/>
                <a:cs typeface="Produkt Light"/>
                <a:sym typeface="Produkt Light"/>
              </a:defRPr>
            </a:pPr>
            <a:endParaRPr/>
          </a:p>
        </p:txBody>
      </p:sp>
      <p:sp>
        <p:nvSpPr>
          <p:cNvPr id="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3676650"/>
            <a:ext cx="10985500" cy="1003300"/>
          </a:xfrm>
          <a:prstGeom prst="rect">
            <a:avLst/>
          </a:prstGeom>
        </p:spPr>
        <p:txBody>
          <a:bodyPr/>
          <a:lstStyle>
            <a:lvl1pPr marL="0" indent="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2286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4572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6858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9144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603250" y="1308100"/>
            <a:ext cx="10985502" cy="2324100"/>
          </a:xfrm>
          <a:prstGeom prst="rect">
            <a:avLst/>
          </a:prstGeom>
        </p:spPr>
        <p:txBody>
          <a:bodyPr anchor="b"/>
          <a:lstStyle>
            <a:lvl1pPr defTabSz="177800">
              <a:defRPr sz="6000" spc="-60"/>
            </a:lvl1pPr>
          </a:lstStyle>
          <a:p>
            <a:r>
              <a:t>Title Text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curved, white, layered pattern"/>
          <p:cNvSpPr>
            <a:spLocks noGrp="1"/>
          </p:cNvSpPr>
          <p:nvPr>
            <p:ph type="pic" idx="13"/>
          </p:nvPr>
        </p:nvSpPr>
        <p:spPr>
          <a:xfrm>
            <a:off x="5784850" y="0"/>
            <a:ext cx="685800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03250" y="66675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03250" y="3575050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1pPr>
            <a:lvl2pPr marL="0" indent="2286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2pPr>
            <a:lvl3pPr marL="0" indent="4572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3pPr>
            <a:lvl4pPr marL="0" indent="6858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4pPr>
            <a:lvl5pPr marL="0" indent="914400" defTabSz="412750">
              <a:spcBef>
                <a:spcPts val="0"/>
              </a:spcBef>
              <a:buSzTx/>
              <a:buNone/>
              <a:defRPr sz="275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62050"/>
            <a:ext cx="10985500" cy="5016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endParaRPr/>
          </a:p>
        </p:txBody>
      </p:sp>
      <p:sp>
        <p:nvSpPr>
          <p:cNvPr id="4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8045C-9F5F-1B40-8057-127807D41E7C}" type="datetime1">
              <a:rPr lang="es-ES_tradnl" smtClean="0"/>
              <a:t>21/1/25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053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lose-up of the edge of white curved stone"/>
          <p:cNvSpPr>
            <a:spLocks noGrp="1"/>
          </p:cNvSpPr>
          <p:nvPr>
            <p:ph type="pic" idx="13"/>
          </p:nvPr>
        </p:nvSpPr>
        <p:spPr>
          <a:xfrm>
            <a:off x="6191250" y="-603250"/>
            <a:ext cx="6051550" cy="807015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Rectangle"/>
          <p:cNvSpPr txBox="1">
            <a:spLocks noGrp="1"/>
          </p:cNvSpPr>
          <p:nvPr>
            <p:ph type="body" sz="quarter" idx="14"/>
          </p:nvPr>
        </p:nvSpPr>
        <p:spPr>
          <a:xfrm>
            <a:off x="603250" y="1162050"/>
            <a:ext cx="4889500" cy="5016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endParaRPr/>
          </a:p>
        </p:txBody>
      </p:sp>
      <p:sp>
        <p:nvSpPr>
          <p:cNvPr id="62" name="Title Text"/>
          <p:cNvSpPr txBox="1">
            <a:spLocks noGrp="1"/>
          </p:cNvSpPr>
          <p:nvPr>
            <p:ph type="title"/>
          </p:nvPr>
        </p:nvSpPr>
        <p:spPr>
          <a:xfrm>
            <a:off x="603250" y="317500"/>
            <a:ext cx="4889500" cy="8445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124252"/>
            <a:ext cx="4889500" cy="412800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62050"/>
            <a:ext cx="10985500" cy="5016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endParaRPr/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124252"/>
            <a:ext cx="4889500" cy="412800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Movie"/>
          <p:cNvSpPr>
            <a:spLocks noGrp="1"/>
          </p:cNvSpPr>
          <p:nvPr>
            <p:ph type="media" sz="quarter" idx="14"/>
          </p:nvPr>
        </p:nvSpPr>
        <p:spPr>
          <a:xfrm>
            <a:off x="8128000" y="2825750"/>
            <a:ext cx="3460750" cy="342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62050"/>
            <a:ext cx="4889500" cy="5016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endParaRPr/>
          </a:p>
        </p:txBody>
      </p:sp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xfrm>
            <a:off x="603250" y="317500"/>
            <a:ext cx="4889500" cy="84455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124252"/>
            <a:ext cx="4889500" cy="412800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Movie"/>
          <p:cNvSpPr>
            <a:spLocks noGrp="1"/>
          </p:cNvSpPr>
          <p:nvPr>
            <p:ph type="media" idx="14"/>
          </p:nvPr>
        </p:nvSpPr>
        <p:spPr>
          <a:xfrm>
            <a:off x="6191250" y="0"/>
            <a:ext cx="6000750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603248" y="195580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6000" spc="-60"/>
            </a:lvl1pPr>
          </a:lstStyle>
          <a:p>
            <a:r>
              <a:t>Title Text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62050"/>
            <a:ext cx="10985500" cy="5016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endParaRPr/>
          </a:p>
        </p:txBody>
      </p:sp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1162050"/>
            <a:ext cx="10985500" cy="5016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 marL="0" indent="0" defTabSz="825500"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Produkt Extralight"/>
              </a:defRPr>
            </a:pPr>
            <a:endParaRPr/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spcBef>
                <a:spcPts val="3000"/>
              </a:spcBef>
              <a:buSzTx/>
              <a:buNone/>
              <a:defRPr sz="2500"/>
            </a:lvl1pPr>
            <a:lvl2pPr marL="0" indent="228600">
              <a:spcBef>
                <a:spcPts val="3000"/>
              </a:spcBef>
              <a:buSzTx/>
              <a:buNone/>
              <a:defRPr sz="2500"/>
            </a:lvl2pPr>
            <a:lvl3pPr marL="0" indent="457200">
              <a:spcBef>
                <a:spcPts val="3000"/>
              </a:spcBef>
              <a:buSzTx/>
              <a:buNone/>
              <a:defRPr sz="2500"/>
            </a:lvl3pPr>
            <a:lvl4pPr marL="0" indent="685800">
              <a:spcBef>
                <a:spcPts val="3000"/>
              </a:spcBef>
              <a:buSzTx/>
              <a:buNone/>
              <a:defRPr sz="2500"/>
            </a:lvl4pPr>
            <a:lvl5pPr marL="0" indent="914400">
              <a:spcBef>
                <a:spcPts val="3000"/>
              </a:spcBef>
              <a:buSzTx/>
              <a:buNone/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03250" y="2095500"/>
            <a:ext cx="10985500" cy="2044700"/>
          </a:xfrm>
          <a:prstGeom prst="rect">
            <a:avLst/>
          </a:prstGeom>
        </p:spPr>
        <p:txBody>
          <a:bodyPr anchor="ctr"/>
          <a:lstStyle>
            <a:lvl1pPr marL="0" indent="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1pPr>
            <a:lvl2pPr marL="0" indent="2286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2pPr>
            <a:lvl3pPr marL="0" indent="4572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3pPr>
            <a:lvl4pPr marL="0" indent="6858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4pPr>
            <a:lvl5pPr marL="0" indent="9144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6000" spc="-60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603250"/>
            <a:ext cx="10985500" cy="3676650"/>
          </a:xfrm>
          <a:prstGeom prst="rect">
            <a:avLst/>
          </a:prstGeom>
        </p:spPr>
        <p:txBody>
          <a:bodyPr anchor="b"/>
          <a:lstStyle>
            <a:lvl1pPr marL="0" indent="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17500" spc="-875">
                <a:latin typeface="+mn-lt"/>
                <a:ea typeface="+mn-ea"/>
                <a:cs typeface="+mn-cs"/>
                <a:sym typeface="Produkt Extralight"/>
              </a:defRPr>
            </a:lvl1pPr>
            <a:lvl2pPr marL="0" indent="2286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17500" spc="-875">
                <a:latin typeface="+mn-lt"/>
                <a:ea typeface="+mn-ea"/>
                <a:cs typeface="+mn-cs"/>
                <a:sym typeface="Produkt Extralight"/>
              </a:defRPr>
            </a:lvl2pPr>
            <a:lvl3pPr marL="0" indent="4572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17500" spc="-875">
                <a:latin typeface="+mn-lt"/>
                <a:ea typeface="+mn-ea"/>
                <a:cs typeface="+mn-cs"/>
                <a:sym typeface="Produkt Extralight"/>
              </a:defRPr>
            </a:lvl3pPr>
            <a:lvl4pPr marL="0" indent="6858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17500" spc="-875">
                <a:latin typeface="+mn-lt"/>
                <a:ea typeface="+mn-ea"/>
                <a:cs typeface="+mn-cs"/>
                <a:sym typeface="Produkt Extralight"/>
              </a:defRPr>
            </a:lvl4pPr>
            <a:lvl5pPr marL="0" indent="914400" algn="ctr" defTabSz="1219200">
              <a:lnSpc>
                <a:spcPct val="90000"/>
              </a:lnSpc>
              <a:spcBef>
                <a:spcPts val="0"/>
              </a:spcBef>
              <a:buSzTx/>
              <a:buNone/>
              <a:defRPr sz="17500" spc="-875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9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603250" y="4064000"/>
            <a:ext cx="10985500" cy="5397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412750">
              <a:lnSpc>
                <a:spcPct val="90000"/>
              </a:lnSpc>
              <a:spcBef>
                <a:spcPts val="0"/>
              </a:spcBef>
              <a:buSzTx/>
              <a:buNone/>
              <a:defRPr sz="5500" spc="-55">
                <a:latin typeface="+mn-lt"/>
                <a:ea typeface="+mn-ea"/>
                <a:cs typeface="+mn-cs"/>
                <a:sym typeface="Produkt Extralight"/>
              </a:defRPr>
            </a:lvl1pPr>
          </a:lstStyle>
          <a:p>
            <a:pPr marL="0" indent="0" algn="ctr" defTabSz="825500">
              <a:lnSpc>
                <a:spcPct val="90000"/>
              </a:lnSpc>
              <a:spcBef>
                <a:spcPts val="0"/>
              </a:spcBef>
              <a:buSzTx/>
              <a:buNone/>
              <a:defRPr sz="5500" spc="-55">
                <a:latin typeface="+mn-lt"/>
                <a:ea typeface="+mn-ea"/>
                <a:cs typeface="+mn-cs"/>
                <a:sym typeface="Produkt Extralight"/>
              </a:defRPr>
            </a:pPr>
            <a:endParaRPr/>
          </a:p>
        </p:txBody>
      </p:sp>
      <p:sp>
        <p:nvSpPr>
          <p:cNvPr id="1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"/>
          <p:cNvSpPr txBox="1">
            <a:spLocks noGrp="1"/>
          </p:cNvSpPr>
          <p:nvPr>
            <p:ph type="body" sz="quarter" idx="13"/>
          </p:nvPr>
        </p:nvSpPr>
        <p:spPr>
          <a:xfrm>
            <a:off x="2730500" y="4781550"/>
            <a:ext cx="6864350" cy="34925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lvl1pPr>
          </a:lstStyle>
          <a:p>
            <a:pPr marL="0" indent="0" defTabSz="825500">
              <a:spcBef>
                <a:spcPts val="0"/>
              </a:spcBef>
              <a:buSzTx/>
              <a:buNone/>
              <a:defRPr sz="3600">
                <a:latin typeface="Produkt Light"/>
                <a:ea typeface="Produkt Light"/>
                <a:cs typeface="Produkt Light"/>
                <a:sym typeface="Produkt Light"/>
              </a:defRPr>
            </a:pPr>
            <a:endParaRPr/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597150" y="2082800"/>
            <a:ext cx="6997700" cy="2216150"/>
          </a:xfrm>
          <a:prstGeom prst="rect">
            <a:avLst/>
          </a:prstGeom>
        </p:spPr>
        <p:txBody>
          <a:bodyPr anchor="b"/>
          <a:lstStyle>
            <a:lvl1pPr marL="127000" indent="-127000" defTabSz="1219200">
              <a:lnSpc>
                <a:spcPct val="90000"/>
              </a:lnSpc>
              <a:spcBef>
                <a:spcPts val="0"/>
              </a:spcBef>
              <a:buSzTx/>
              <a:buNone/>
              <a:defRPr sz="4650" spc="-47">
                <a:latin typeface="+mn-lt"/>
                <a:ea typeface="+mn-ea"/>
                <a:cs typeface="+mn-cs"/>
                <a:sym typeface="Produkt Extralight"/>
              </a:defRPr>
            </a:lvl1pPr>
            <a:lvl2pPr marL="127000" indent="101600" defTabSz="1219200">
              <a:lnSpc>
                <a:spcPct val="90000"/>
              </a:lnSpc>
              <a:spcBef>
                <a:spcPts val="0"/>
              </a:spcBef>
              <a:buSzTx/>
              <a:buNone/>
              <a:defRPr sz="4650" spc="-47">
                <a:latin typeface="+mn-lt"/>
                <a:ea typeface="+mn-ea"/>
                <a:cs typeface="+mn-cs"/>
                <a:sym typeface="Produkt Extralight"/>
              </a:defRPr>
            </a:lvl2pPr>
            <a:lvl3pPr marL="127000" indent="330200" defTabSz="1219200">
              <a:lnSpc>
                <a:spcPct val="90000"/>
              </a:lnSpc>
              <a:spcBef>
                <a:spcPts val="0"/>
              </a:spcBef>
              <a:buSzTx/>
              <a:buNone/>
              <a:defRPr sz="4650" spc="-47">
                <a:latin typeface="+mn-lt"/>
                <a:ea typeface="+mn-ea"/>
                <a:cs typeface="+mn-cs"/>
                <a:sym typeface="Produkt Extralight"/>
              </a:defRPr>
            </a:lvl3pPr>
            <a:lvl4pPr marL="127000" indent="558800" defTabSz="1219200">
              <a:lnSpc>
                <a:spcPct val="90000"/>
              </a:lnSpc>
              <a:spcBef>
                <a:spcPts val="0"/>
              </a:spcBef>
              <a:buSzTx/>
              <a:buNone/>
              <a:defRPr sz="4650" spc="-47">
                <a:latin typeface="+mn-lt"/>
                <a:ea typeface="+mn-ea"/>
                <a:cs typeface="+mn-cs"/>
                <a:sym typeface="Produkt Extralight"/>
              </a:defRPr>
            </a:lvl4pPr>
            <a:lvl5pPr marL="127000" indent="787400" defTabSz="1219200">
              <a:lnSpc>
                <a:spcPct val="90000"/>
              </a:lnSpc>
              <a:spcBef>
                <a:spcPts val="0"/>
              </a:spcBef>
              <a:buSzTx/>
              <a:buNone/>
              <a:defRPr sz="4650" spc="-47">
                <a:latin typeface="+mn-lt"/>
                <a:ea typeface="+mn-ea"/>
                <a:cs typeface="+mn-cs"/>
                <a:sym typeface="Produkt Extra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lose-up of a curved, white, layered pattern"/>
          <p:cNvSpPr>
            <a:spLocks noGrp="1"/>
          </p:cNvSpPr>
          <p:nvPr>
            <p:ph type="pic" sz="quarter" idx="13"/>
          </p:nvPr>
        </p:nvSpPr>
        <p:spPr>
          <a:xfrm>
            <a:off x="628650" y="1606550"/>
            <a:ext cx="3644900" cy="3644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Close-up of a layered pattern of grey stone"/>
          <p:cNvSpPr>
            <a:spLocks noGrp="1"/>
          </p:cNvSpPr>
          <p:nvPr>
            <p:ph type="pic" sz="quarter" idx="14"/>
          </p:nvPr>
        </p:nvSpPr>
        <p:spPr>
          <a:xfrm>
            <a:off x="3676650" y="1816100"/>
            <a:ext cx="4838700" cy="3225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8" name="Close-up of a white ribbed pattern"/>
          <p:cNvSpPr>
            <a:spLocks noGrp="1"/>
          </p:cNvSpPr>
          <p:nvPr>
            <p:ph type="pic" sz="quarter" idx="15"/>
          </p:nvPr>
        </p:nvSpPr>
        <p:spPr>
          <a:xfrm>
            <a:off x="7310967" y="1816100"/>
            <a:ext cx="4838701" cy="3228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C5AAE-3C6C-CC43-8599-F79AB3EB9EF0}" type="datetime1">
              <a:rPr lang="es-ES_tradnl" smtClean="0"/>
              <a:t>21/1/25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97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Angular, futuristic, white corridor with shadows"/>
          <p:cNvSpPr>
            <a:spLocks noGrp="1"/>
          </p:cNvSpPr>
          <p:nvPr>
            <p:ph type="pic" idx="13"/>
          </p:nvPr>
        </p:nvSpPr>
        <p:spPr>
          <a:xfrm>
            <a:off x="0" y="-635000"/>
            <a:ext cx="12192000" cy="812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9FAABA">
                    <a:satOff val="-9155"/>
                    <a:lumOff val="-32673"/>
                  </a:srgbClr>
                </a:solidFill>
              </a:rPr>
              <a:pPr/>
              <a:t>‹#›</a:t>
            </a:fld>
            <a:endParaRPr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30559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52784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75009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97234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194594" indent="-305594" defTabSz="410766">
              <a:spcBef>
                <a:spcPts val="2950"/>
              </a:spcBef>
              <a:buSzPct val="145000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052998" y="6500813"/>
            <a:ext cx="296555" cy="31354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73" name="Title Text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 lIns="71437" tIns="71437" rIns="71437" bIns="71437" anchor="ctr"/>
          <a:lstStyle>
            <a:lvl1pPr algn="ctr" defTabSz="410766">
              <a:lnSpc>
                <a:spcPct val="100000"/>
              </a:lnSpc>
              <a:defRPr sz="560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f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ext"/>
          <p:cNvSpPr txBox="1">
            <a:spLocks noGrp="1"/>
          </p:cNvSpPr>
          <p:nvPr>
            <p:ph type="body" sz="quarter" idx="13"/>
          </p:nvPr>
        </p:nvSpPr>
        <p:spPr>
          <a:xfrm>
            <a:off x="381000" y="190500"/>
            <a:ext cx="11430000" cy="1390764"/>
          </a:xfrm>
          <a:prstGeom prst="rect">
            <a:avLst/>
          </a:prstGeom>
        </p:spPr>
        <p:txBody>
          <a:bodyPr lIns="71437" tIns="71437" rIns="71437" bIns="71437">
            <a:spAutoFit/>
          </a:bodyPr>
          <a:lstStyle>
            <a:lvl1pPr marL="0" indent="0" defTabSz="410766">
              <a:lnSpc>
                <a:spcPct val="90000"/>
              </a:lnSpc>
              <a:spcBef>
                <a:spcPts val="0"/>
              </a:spcBef>
              <a:buSzTx/>
              <a:buNone/>
              <a:defRPr sz="9000">
                <a:solidFill>
                  <a:srgbClr val="45576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marL="0" indent="0" defTabSz="821531">
              <a:lnSpc>
                <a:spcPct val="90000"/>
              </a:lnSpc>
              <a:spcBef>
                <a:spcPts val="0"/>
              </a:spcBef>
              <a:buSzTx/>
              <a:buNone/>
              <a:defRPr sz="9000">
                <a:solidFill>
                  <a:srgbClr val="455769"/>
                </a:solidFill>
                <a:latin typeface="DIN Condensed"/>
                <a:ea typeface="DIN Condensed"/>
                <a:cs typeface="DIN Condensed"/>
                <a:sym typeface="DIN Condensed"/>
              </a:defRPr>
            </a:pPr>
            <a:endParaRPr/>
          </a:p>
        </p:txBody>
      </p:sp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30060" y="6520004"/>
            <a:ext cx="379911" cy="375102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 sz="1500">
                <a:solidFill>
                  <a:srgbClr val="455769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8" cy="4420197"/>
          </a:xfrm>
          <a:prstGeom prst="rect">
            <a:avLst/>
          </a:prstGeom>
        </p:spPr>
        <p:txBody>
          <a:bodyPr lIns="142873" tIns="142873" rIns="142873" bIns="142873" anchor="ctr"/>
          <a:lstStyle>
            <a:lvl1pPr marL="305594" indent="-305594" defTabSz="410766">
              <a:lnSpc>
                <a:spcPct val="90000"/>
              </a:lnSpc>
              <a:spcBef>
                <a:spcPts val="2900"/>
              </a:spcBef>
              <a:buSzPct val="145000"/>
              <a:buFont typeface="Arial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16719" indent="-305594" defTabSz="410766">
              <a:lnSpc>
                <a:spcPct val="90000"/>
              </a:lnSpc>
              <a:spcBef>
                <a:spcPts val="2900"/>
              </a:spcBef>
              <a:buSzPct val="145000"/>
              <a:buFont typeface="Arial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527844" indent="-305594" defTabSz="410766">
              <a:lnSpc>
                <a:spcPct val="90000"/>
              </a:lnSpc>
              <a:spcBef>
                <a:spcPts val="2900"/>
              </a:spcBef>
              <a:buSzPct val="145000"/>
              <a:buFont typeface="Arial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638969" indent="-305594" defTabSz="410766">
              <a:lnSpc>
                <a:spcPct val="90000"/>
              </a:lnSpc>
              <a:spcBef>
                <a:spcPts val="2900"/>
              </a:spcBef>
              <a:buSzPct val="145000"/>
              <a:buFont typeface="Arial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750094" indent="-305594" defTabSz="410766">
              <a:lnSpc>
                <a:spcPct val="90000"/>
              </a:lnSpc>
              <a:spcBef>
                <a:spcPts val="2900"/>
              </a:spcBef>
              <a:buSzPct val="145000"/>
              <a:buFont typeface="Arial"/>
              <a:defRPr sz="22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980865" y="6500813"/>
            <a:ext cx="440822" cy="457814"/>
          </a:xfrm>
          <a:prstGeom prst="rect">
            <a:avLst/>
          </a:prstGeom>
        </p:spPr>
        <p:txBody>
          <a:bodyPr lIns="142873" tIns="142873" rIns="142873" bIns="142873" anchor="t"/>
          <a:lstStyle>
            <a:lvl1pPr algn="ctr" defTabSz="410766">
              <a:defRPr sz="11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sp>
        <p:nvSpPr>
          <p:cNvPr id="190" name="Title Text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8" cy="1518049"/>
          </a:xfrm>
          <a:prstGeom prst="rect">
            <a:avLst/>
          </a:prstGeom>
        </p:spPr>
        <p:txBody>
          <a:bodyPr lIns="142873" tIns="142873" rIns="142873" bIns="142873" anchor="ctr"/>
          <a:lstStyle>
            <a:lvl1pPr algn="ctr" defTabSz="410766">
              <a:lnSpc>
                <a:spcPct val="100000"/>
              </a:lnSpc>
              <a:defRPr sz="5600" spc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defRPr sz="4400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198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lIns="91439" tIns="91439" rIns="91439" bIns="91439"/>
          <a:lstStyle>
            <a:lvl1pPr defTabSz="9144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95300" indent="-266700" defTabSz="9144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777240" indent="-320040" defTabSz="9144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041400" indent="-355600" defTabSz="9144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270000" indent="-355600" defTabSz="914400">
              <a:lnSpc>
                <a:spcPct val="90000"/>
              </a:lnSpc>
              <a:spcBef>
                <a:spcPts val="1000"/>
              </a:spcBef>
              <a:buFont typeface="Arial"/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4" y="6354249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3"/>
            <a:ext cx="9144000" cy="2387601"/>
          </a:xfrm>
          <a:prstGeom prst="rect">
            <a:avLst/>
          </a:prstGeom>
        </p:spPr>
        <p:txBody>
          <a:bodyPr lIns="91439" tIns="91439" rIns="91439" bIns="91439" anchor="b"/>
          <a:lstStyle>
            <a:lvl1pPr algn="ctr" defTabSz="914400">
              <a:defRPr sz="6000" spc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0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8"/>
            <a:ext cx="9144000" cy="1655763"/>
          </a:xfrm>
          <a:prstGeom prst="rect">
            <a:avLst/>
          </a:prstGeom>
        </p:spPr>
        <p:txBody>
          <a:bodyPr lIns="91439" tIns="91439" rIns="91439" bIns="91439"/>
          <a:lstStyle>
            <a:lvl1pPr marL="0" indent="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4572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6858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914400" algn="ctr" defTabSz="914400">
              <a:lnSpc>
                <a:spcPct val="90000"/>
              </a:lnSpc>
              <a:spcBef>
                <a:spcPts val="1000"/>
              </a:spcBef>
              <a:buSzTx/>
              <a:buNone/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4" y="6354249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15384-816F-BA4F-A5D6-CE0576763CB5}" type="datetime1">
              <a:rPr lang="es-ES_tradnl" smtClean="0"/>
              <a:t>21/1/25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39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8FD57-6790-0644-9D61-8D4D711B44C2}" type="datetime1">
              <a:rPr lang="es-ES_tradnl" smtClean="0"/>
              <a:t>21/1/25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66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337A9-0F0F-BB48-8C1B-9F2215FB1D06}" type="datetime1">
              <a:rPr lang="es-ES_tradnl" smtClean="0"/>
              <a:t>21/1/25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07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8FF16-5A5E-DA45-89DD-BDFAFA8D9CBF}" type="datetime1">
              <a:rPr lang="es-ES_tradnl" smtClean="0"/>
              <a:t>21/1/25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409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B3C8D-8B12-0447-B118-8BEA3B8138E7}" type="datetime1">
              <a:rPr lang="es-ES_tradnl" smtClean="0"/>
              <a:t>21/1/25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FD822-114E-7D45-9974-BE18D33B54CF}" type="datetime1">
              <a:rPr lang="es-ES_tradnl" smtClean="0"/>
              <a:t>21/1/25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770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34.xml"/><Relationship Id="rId21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1664C4-1C02-3B4A-A94C-568E1EE4FE89}" type="datetime1">
              <a:rPr lang="es-ES_tradnl" smtClean="0"/>
              <a:t>21/1/25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813D8-1060-8846-A3E8-385A31AB49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8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03250" y="317500"/>
            <a:ext cx="10985500" cy="844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20287" y="6187501"/>
            <a:ext cx="253274" cy="25648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r" defTabSz="292100">
              <a:spcBef>
                <a:spcPts val="0"/>
              </a:spcBef>
              <a:defRPr sz="1000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 hangingPunct="0"/>
            <a:fld id="{86CB4B4D-7CA3-9044-876B-883B54F8677D}" type="slidenum">
              <a:rPr kern="0">
                <a:solidFill>
                  <a:srgbClr val="9FAABA">
                    <a:satOff val="-9155"/>
                    <a:lumOff val="-32673"/>
                  </a:srgbClr>
                </a:solidFill>
              </a:rPr>
              <a:pPr hangingPunct="0"/>
              <a:t>‹#›</a:t>
            </a:fld>
            <a:endParaRPr kern="0">
              <a:solidFill>
                <a:srgbClr val="9FAABA">
                  <a:satOff val="-9155"/>
                  <a:lumOff val="-32673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22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</p:sldLayoutIdLst>
  <p:transition spd="med"/>
  <p:hf hdr="0" dt="0"/>
  <p:txStyles>
    <p:titleStyle>
      <a:lvl1pPr marL="0" marR="0" indent="0" algn="l" defTabSz="1219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1pPr>
      <a:lvl2pPr marL="0" marR="0" indent="228600" algn="l" defTabSz="1219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2pPr>
      <a:lvl3pPr marL="0" marR="0" indent="457200" algn="l" defTabSz="1219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3pPr>
      <a:lvl4pPr marL="0" marR="0" indent="685800" algn="l" defTabSz="1219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4pPr>
      <a:lvl5pPr marL="0" marR="0" indent="914400" algn="l" defTabSz="1219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5pPr>
      <a:lvl6pPr marL="0" marR="0" indent="1143000" algn="l" defTabSz="1219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6pPr>
      <a:lvl7pPr marL="0" marR="0" indent="1371600" algn="l" defTabSz="1219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7pPr>
      <a:lvl8pPr marL="0" marR="0" indent="1600200" algn="l" defTabSz="1219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8pPr>
      <a:lvl9pPr marL="0" marR="0" indent="1828800" algn="l" defTabSz="12192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-50" baseline="0">
          <a:solidFill>
            <a:schemeClr val="accent1">
              <a:satOff val="-9155"/>
              <a:lumOff val="-32673"/>
            </a:schemeClr>
          </a:solidFill>
          <a:uFillTx/>
          <a:latin typeface="+mn-lt"/>
          <a:ea typeface="+mn-ea"/>
          <a:cs typeface="+mn-cs"/>
          <a:sym typeface="Produkt Extralight"/>
        </a:defRPr>
      </a:lvl9pPr>
    </p:titleStyle>
    <p:bodyStyle>
      <a:lvl1pPr marL="228600" marR="0" indent="-228600" algn="l" defTabSz="177800" rtl="0" latinLnBrk="0">
        <a:lnSpc>
          <a:spcPct val="100000"/>
        </a:lnSpc>
        <a:spcBef>
          <a:spcPts val="235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1pPr>
      <a:lvl2pPr marL="457200" marR="0" indent="-228600" algn="l" defTabSz="177800" rtl="0" latinLnBrk="0">
        <a:lnSpc>
          <a:spcPct val="100000"/>
        </a:lnSpc>
        <a:spcBef>
          <a:spcPts val="235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2pPr>
      <a:lvl3pPr marL="685800" marR="0" indent="-228600" algn="l" defTabSz="177800" rtl="0" latinLnBrk="0">
        <a:lnSpc>
          <a:spcPct val="100000"/>
        </a:lnSpc>
        <a:spcBef>
          <a:spcPts val="235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3pPr>
      <a:lvl4pPr marL="914400" marR="0" indent="-228600" algn="l" defTabSz="177800" rtl="0" latinLnBrk="0">
        <a:lnSpc>
          <a:spcPct val="100000"/>
        </a:lnSpc>
        <a:spcBef>
          <a:spcPts val="235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4pPr>
      <a:lvl5pPr marL="1143000" marR="0" indent="-228600" algn="l" defTabSz="177800" rtl="0" latinLnBrk="0">
        <a:lnSpc>
          <a:spcPct val="100000"/>
        </a:lnSpc>
        <a:spcBef>
          <a:spcPts val="235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5pPr>
      <a:lvl6pPr marL="1371600" marR="0" indent="-228600" algn="l" defTabSz="177800" rtl="0" latinLnBrk="0">
        <a:lnSpc>
          <a:spcPct val="100000"/>
        </a:lnSpc>
        <a:spcBef>
          <a:spcPts val="235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6pPr>
      <a:lvl7pPr marL="1600200" marR="0" indent="-228600" algn="l" defTabSz="177800" rtl="0" latinLnBrk="0">
        <a:lnSpc>
          <a:spcPct val="100000"/>
        </a:lnSpc>
        <a:spcBef>
          <a:spcPts val="235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7pPr>
      <a:lvl8pPr marL="1828800" marR="0" indent="-228600" algn="l" defTabSz="177800" rtl="0" latinLnBrk="0">
        <a:lnSpc>
          <a:spcPct val="100000"/>
        </a:lnSpc>
        <a:spcBef>
          <a:spcPts val="235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8pPr>
      <a:lvl9pPr marL="2057400" marR="0" indent="-228600" algn="l" defTabSz="177800" rtl="0" latinLnBrk="0">
        <a:lnSpc>
          <a:spcPct val="100000"/>
        </a:lnSpc>
        <a:spcBef>
          <a:spcPts val="2350"/>
        </a:spcBef>
        <a:spcAft>
          <a:spcPts val="0"/>
        </a:spcAft>
        <a:buClrTx/>
        <a:buSzPct val="100000"/>
        <a:buFontTx/>
        <a:buChar char="•"/>
        <a:tabLst/>
        <a:defRPr sz="2000" b="0" i="0" u="none" strike="noStrike" cap="none" spc="0" baseline="0">
          <a:solidFill>
            <a:schemeClr val="accent1">
              <a:satOff val="-9155"/>
              <a:lumOff val="-32673"/>
            </a:schemeClr>
          </a:solidFill>
          <a:uFillTx/>
          <a:latin typeface="Graphik Light"/>
          <a:ea typeface="Graphik Light"/>
          <a:cs typeface="Graphik Light"/>
          <a:sym typeface="Graphik Light"/>
        </a:defRPr>
      </a:lvl9pPr>
    </p:bodyStyle>
    <p:otherStyle>
      <a:lvl1pPr marL="0" marR="0" indent="0" algn="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228600" algn="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457200" algn="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685800" algn="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914400" algn="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1143000" algn="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1371600" algn="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1600200" algn="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1828800" algn="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github.com/SVT-WP2/MITWP1/tree/main" TargetMode="External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hyperlink" Target="https://docs.cocotb.org/en/stable/index.html)" TargetMode="External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indico.bnl.gov/event/23086/contributions/90436/attachments/54156/92649/TIC_DB_04292024.pdf" TargetMode="External"/><Relationship Id="rId3" Type="http://schemas.openxmlformats.org/officeDocument/2006/relationships/hyperlink" Target="https://docs.google.com/document/d/1ow1nfy8dsrI1CfTBkG6kUJ0Oy2MZONhAktLy-zevJ1E/edit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https://www.dropbox.com/scl/fo/v41zz5ib4ghk3xi9tsjrc/h?rlkey=32vxzrr5msu39nudo5n1khg0j&amp;dl=0" TargetMode="External"/><Relationship Id="rId3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4.jpeg"/><Relationship Id="rId3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9699" y="4011614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Ivan Amos Cali, </a:t>
            </a:r>
            <a:r>
              <a:rPr lang="en-US" b="1" u="sng" dirty="0"/>
              <a:t>Leyre Flores</a:t>
            </a:r>
            <a:r>
              <a:rPr lang="en-US" dirty="0"/>
              <a:t>, Gian Michele Innocenti, Anhelina Kostina, Lukas </a:t>
            </a:r>
            <a:r>
              <a:rPr lang="en-US" dirty="0" smtClean="0"/>
              <a:t>Tomasek </a:t>
            </a:r>
          </a:p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ePIC collaboration meeting Frascati</a:t>
            </a:r>
          </a:p>
          <a:p>
            <a:r>
              <a:rPr lang="en-US" dirty="0" smtClean="0">
                <a:latin typeface="Helvetica Neue" charset="0"/>
                <a:ea typeface="Helvetica Neue" charset="0"/>
                <a:cs typeface="Helvetica Neue" charset="0"/>
              </a:rPr>
              <a:t>21/01/2025</a:t>
            </a:r>
            <a:endParaRPr lang="en-US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409700" y="1417638"/>
            <a:ext cx="9144000" cy="2387600"/>
          </a:xfrm>
        </p:spPr>
        <p:txBody>
          <a:bodyPr/>
          <a:lstStyle/>
          <a:p>
            <a:r>
              <a:rPr lang="en-US" b="1" dirty="0" smtClean="0">
                <a:latin typeface="Helvetica Neue Condensed" charset="0"/>
                <a:ea typeface="Helvetica Neue Condensed" charset="0"/>
                <a:cs typeface="Helvetica Neue Condensed" charset="0"/>
              </a:rPr>
              <a:t>MOSAIX CHARATERIZATION – FOCUS ON WAFER PROBING</a:t>
            </a:r>
            <a:endParaRPr lang="en-US" b="1" dirty="0">
              <a:latin typeface="Helvetica Neue Condensed" charset="0"/>
              <a:ea typeface="Helvetica Neue Condensed" charset="0"/>
              <a:cs typeface="Helvetica Neue Condense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942" y="279400"/>
            <a:ext cx="2687515" cy="1663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42535"/>
            <a:ext cx="2423257" cy="173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71"/>
    </mc:Choice>
    <mc:Fallback xmlns="">
      <p:transition spd="slow" advTm="23471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1559200" y="2714900"/>
            <a:ext cx="9194800" cy="18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 algn="ctr">
              <a:defRPr/>
            </a:pPr>
            <a:r>
              <a:rPr lang="en-US" sz="5400" dirty="0" smtClean="0"/>
              <a:t>DEVELOPMENT OF NEW SOFTWARE TOOLS FOR FAST CHARACTERIZATION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sym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208688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7"/>
    </mc:Choice>
    <mc:Fallback xmlns="">
      <p:transition spd="slow" advTm="1910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DEVELOPING AUTOMATIC TESTING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11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80661" y="1431235"/>
            <a:ext cx="10508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/>
              <a:t>G</a:t>
            </a:r>
            <a:r>
              <a:rPr lang="en-US" sz="2000" dirty="0" smtClean="0"/>
              <a:t>oal of sharing the projects and scripts with all the institutes involved in wafer probing testing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 smtClean="0"/>
              <a:t>Github repository: </a:t>
            </a:r>
            <a:r>
              <a:rPr lang="en-US" sz="2000" dirty="0" smtClean="0">
                <a:hlinkClick r:id="rId4"/>
              </a:rPr>
              <a:t>https://github.com/SVT-WP2/MITWP1/tree/main</a:t>
            </a:r>
            <a:endParaRPr lang="en-US" sz="2000" dirty="0" smtClean="0"/>
          </a:p>
          <a:p>
            <a:pPr marL="742950" lvl="1" indent="-285750" algn="just">
              <a:buFont typeface="Arial" charset="0"/>
              <a:buChar char="•"/>
            </a:pPr>
            <a:endParaRPr lang="en-US" sz="20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Currently to main folders: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b="1" u="sng" dirty="0" smtClean="0"/>
              <a:t>Python projects</a:t>
            </a:r>
            <a:r>
              <a:rPr lang="en-US" sz="2000" dirty="0" smtClean="0"/>
              <a:t>: Sentio Software Remote commands scripts to operate the WP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b="1" u="sng" dirty="0" smtClean="0"/>
              <a:t>Scripts</a:t>
            </a:r>
            <a:r>
              <a:rPr lang="en-US" sz="2000" dirty="0" smtClean="0"/>
              <a:t>: Bash scripts that allow to test a full system including DAQ, PS and WP commands</a:t>
            </a:r>
          </a:p>
          <a:p>
            <a:pPr marL="742950" lvl="1" indent="-285750" algn="just">
              <a:buFont typeface="Arial" charset="0"/>
              <a:buChar char="•"/>
            </a:pPr>
            <a:endParaRPr lang="en-US" sz="20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All the automatization process has been done using the features of vertical probing </a:t>
            </a:r>
          </a:p>
          <a:p>
            <a:pPr marL="742950" lvl="1" indent="-285750" algn="just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700" y="4032198"/>
            <a:ext cx="5105136" cy="1697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27616" y="5700837"/>
            <a:ext cx="3012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Code snippet from the Scripts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3012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43"/>
    </mc:Choice>
    <mc:Fallback xmlns="">
      <p:transition spd="slow" advTm="6684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WORKFLOW WAFER PROBE TESTING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12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75288" y="1527434"/>
            <a:ext cx="6237142" cy="4514773"/>
            <a:chOff x="710089" y="1577365"/>
            <a:chExt cx="7459876" cy="4487912"/>
          </a:xfrm>
        </p:grpSpPr>
        <p:sp>
          <p:nvSpPr>
            <p:cNvPr id="2" name="Rectangle 1"/>
            <p:cNvSpPr/>
            <p:nvPr/>
          </p:nvSpPr>
          <p:spPr>
            <a:xfrm>
              <a:off x="1604019" y="2944592"/>
              <a:ext cx="1880755" cy="665018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New wafer installation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725489" y="2948754"/>
              <a:ext cx="1880755" cy="665018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</a:rPr>
                <a:t>Manual Sentio Project Setup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cxnSp>
          <p:nvCxnSpPr>
            <p:cNvPr id="13" name="Straight Arrow Connector 12"/>
            <p:cNvCxnSpPr>
              <a:endCxn id="15" idx="0"/>
            </p:cNvCxnSpPr>
            <p:nvPr/>
          </p:nvCxnSpPr>
          <p:spPr>
            <a:xfrm flipH="1">
              <a:off x="4042501" y="3638883"/>
              <a:ext cx="821437" cy="8282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3313894" y="4467144"/>
              <a:ext cx="1457213" cy="530212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Wafer alignment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671154" y="3613772"/>
              <a:ext cx="0" cy="8413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806187" y="4467144"/>
              <a:ext cx="1719357" cy="530212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Wafer map generation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6478371" y="3638313"/>
              <a:ext cx="854389" cy="8037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555532" y="4468285"/>
              <a:ext cx="1614433" cy="53021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PTPA training</a:t>
              </a:r>
            </a:p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Topography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911160" y="5695945"/>
              <a:ext cx="3509409" cy="369332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Wafer_name_project</a:t>
              </a:r>
              <a:endParaRPr lang="en-US" b="1" dirty="0"/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492548" y="3281263"/>
              <a:ext cx="121739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2480810" y="2117397"/>
              <a:ext cx="0" cy="79513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1673593" y="1577365"/>
              <a:ext cx="1614433" cy="530213"/>
            </a:xfrm>
            <a:prstGeom prst="rect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Probe card adjustments</a:t>
              </a:r>
              <a:endParaRPr lang="en-US" sz="1400" b="1" dirty="0">
                <a:solidFill>
                  <a:schemeClr val="tx1"/>
                </a:solidFill>
              </a:endParaRPr>
            </a:p>
          </p:txBody>
        </p:sp>
        <p:sp>
          <p:nvSpPr>
            <p:cNvPr id="3" name="Down Arrow 2"/>
            <p:cNvSpPr/>
            <p:nvPr/>
          </p:nvSpPr>
          <p:spPr>
            <a:xfrm>
              <a:off x="5437982" y="5066530"/>
              <a:ext cx="384313" cy="56138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-199873" y="3251793"/>
              <a:ext cx="2592961" cy="7730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/>
                <a:t>MANUAL SETUP ONLY ONCE PER WAFER TYPE</a:t>
              </a:r>
              <a:endParaRPr lang="en-US" b="1" dirty="0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7448543" y="3087890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Automatization scripts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329298" y="3391696"/>
            <a:ext cx="57421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9903508" y="3071830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Electrical Tests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8388919" y="3777213"/>
            <a:ext cx="1" cy="5187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128534" y="1326475"/>
            <a:ext cx="2520767" cy="369332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Wafer_name_project</a:t>
            </a:r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448542" y="4288436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Readout and control HW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448542" y="1982784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WP remote control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8388919" y="2665923"/>
            <a:ext cx="0" cy="4159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9834438" y="4300647"/>
            <a:ext cx="1880755" cy="665018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Analysis of results</a:t>
            </a:r>
            <a:endParaRPr lang="en-US" b="1" dirty="0">
              <a:solidFill>
                <a:schemeClr val="tx1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8388919" y="4953454"/>
            <a:ext cx="1" cy="553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581702" y="5506741"/>
            <a:ext cx="1614433" cy="530213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Includes PS control</a:t>
            </a:r>
            <a:endParaRPr lang="en-US" sz="1400" b="1" dirty="0">
              <a:solidFill>
                <a:schemeClr val="tx1"/>
              </a:solidFill>
            </a:endParaRPr>
          </a:p>
        </p:txBody>
      </p:sp>
      <p:cxnSp>
        <p:nvCxnSpPr>
          <p:cNvPr id="48" name="Straight Arrow Connector 47"/>
          <p:cNvCxnSpPr/>
          <p:nvPr/>
        </p:nvCxnSpPr>
        <p:spPr>
          <a:xfrm>
            <a:off x="8388917" y="1691386"/>
            <a:ext cx="3" cy="29139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H="1">
            <a:off x="10843884" y="3752908"/>
            <a:ext cx="1" cy="553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 rot="16200000">
            <a:off x="5676822" y="3235732"/>
            <a:ext cx="259296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AUTOMATIC TESTING</a:t>
            </a:r>
            <a:endParaRPr lang="en-US" b="1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6655297" y="958812"/>
            <a:ext cx="0" cy="5283809"/>
          </a:xfrm>
          <a:prstGeom prst="line">
            <a:avLst/>
          </a:prstGeom>
          <a:ln w="793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4103705" y="1277005"/>
            <a:ext cx="1273390" cy="967607"/>
            <a:chOff x="4064300" y="1527433"/>
            <a:chExt cx="1273390" cy="967607"/>
          </a:xfrm>
        </p:grpSpPr>
        <p:sp>
          <p:nvSpPr>
            <p:cNvPr id="8" name="TextBox 7"/>
            <p:cNvSpPr txBox="1"/>
            <p:nvPr/>
          </p:nvSpPr>
          <p:spPr>
            <a:xfrm>
              <a:off x="4128874" y="1615812"/>
              <a:ext cx="113261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~ 30 MIN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per wafer family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4064300" y="1527433"/>
              <a:ext cx="1273390" cy="967607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0181174" y="1260712"/>
            <a:ext cx="1596689" cy="1189748"/>
            <a:chOff x="3982301" y="1565533"/>
            <a:chExt cx="1596689" cy="1189748"/>
          </a:xfrm>
        </p:grpSpPr>
        <p:sp>
          <p:nvSpPr>
            <p:cNvPr id="41" name="TextBox 40"/>
            <p:cNvSpPr txBox="1"/>
            <p:nvPr/>
          </p:nvSpPr>
          <p:spPr>
            <a:xfrm>
              <a:off x="4243174" y="1628512"/>
              <a:ext cx="113261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Few min to load wafer</a:t>
              </a:r>
            </a:p>
            <a:p>
              <a:pPr algn="ctr"/>
              <a:r>
                <a:rPr lang="en-US" sz="1600" b="1" dirty="0" smtClean="0">
                  <a:solidFill>
                    <a:srgbClr val="FF0000"/>
                  </a:solidFill>
                </a:rPr>
                <a:t>+ few sec per die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3982301" y="1565533"/>
              <a:ext cx="1596689" cy="1189748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6963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08"/>
    </mc:Choice>
    <mc:Fallback xmlns="">
      <p:transition spd="slow" advTm="9660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1559200" y="2714900"/>
            <a:ext cx="9194800" cy="18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 algn="ctr">
              <a:defRPr/>
            </a:pPr>
            <a:r>
              <a:rPr lang="en-US" sz="5400" dirty="0" smtClean="0"/>
              <a:t>ALICE ITS ER1 WAFER PROBER CHARCTERISATION RESULTS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sym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79075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29"/>
    </mc:Choice>
    <mc:Fallback xmlns="">
      <p:transition spd="slow" advTm="8029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ALICE ITS ER1 </a:t>
            </a:r>
            <a:r>
              <a:rPr lang="en-US" sz="4000" kern="0" dirty="0" smtClean="0"/>
              <a:t>CHARACTERISATION WITH SVT PROBER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24508" y="6356350"/>
            <a:ext cx="2743200" cy="365125"/>
          </a:xfrm>
        </p:spPr>
        <p:txBody>
          <a:bodyPr/>
          <a:lstStyle/>
          <a:p>
            <a:fld id="{09299604-B136-784A-8ADC-6CB0EF190104}" type="slidenum">
              <a:rPr lang="en-US" smtClean="0"/>
              <a:t>14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980661" y="1431235"/>
            <a:ext cx="10508974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spcBef>
                <a:spcPts val="0"/>
              </a:spcBef>
              <a:buSzPct val="100000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000" b="1" u="sng" dirty="0" smtClean="0"/>
              <a:t>SETUP DESCRIPTION</a:t>
            </a:r>
          </a:p>
          <a:p>
            <a:pPr defTabSz="1828800">
              <a:spcBef>
                <a:spcPts val="0"/>
              </a:spcBef>
              <a:buSzPct val="100000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2000" b="1" u="sng" dirty="0"/>
          </a:p>
          <a:p>
            <a:pPr defTabSz="1828800">
              <a:spcBef>
                <a:spcPts val="0"/>
              </a:spcBef>
              <a:buSzPct val="100000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000" dirty="0" smtClean="0"/>
              <a:t>The </a:t>
            </a:r>
            <a:r>
              <a:rPr lang="en-US" sz="2000" dirty="0"/>
              <a:t>machine validation was done following the presented workflow with ALICE ITS ER1 wafers</a:t>
            </a:r>
          </a:p>
          <a:p>
            <a:pPr marL="1028700" lvl="1" indent="-571500" defTabSz="1828800">
              <a:spcBef>
                <a:spcPts val="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000" dirty="0"/>
              <a:t>Cantilever prober card (used as vertical probe card)</a:t>
            </a:r>
          </a:p>
          <a:p>
            <a:pPr marL="571500" indent="-571500" defTabSz="1828800">
              <a:spcBef>
                <a:spcPts val="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2000" dirty="0"/>
          </a:p>
          <a:p>
            <a:pPr marL="571500" indent="-571500" defTabSz="1828800">
              <a:spcBef>
                <a:spcPts val="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000" dirty="0"/>
              <a:t>Used ER1 readout system as DAQ and HW </a:t>
            </a:r>
            <a:r>
              <a:rPr lang="en-US" sz="2000" dirty="0" smtClean="0"/>
              <a:t>control as well as for analysis</a:t>
            </a:r>
            <a:endParaRPr lang="en-US" sz="2000" dirty="0" smtClean="0"/>
          </a:p>
          <a:p>
            <a:pPr marL="571500" indent="-571500" defTabSz="1828800">
              <a:spcBef>
                <a:spcPts val="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 sz="2000" dirty="0"/>
          </a:p>
          <a:p>
            <a:pPr marL="571500" indent="-571500" defTabSz="1828800">
              <a:spcBef>
                <a:spcPts val="0"/>
              </a:spcBef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 sz="2000" dirty="0" smtClean="0"/>
              <a:t>Used automatization software tools presented above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772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89"/>
    </mc:Choice>
    <mc:Fallback xmlns="">
      <p:transition spd="slow" advTm="4688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Footer Placeholder 28"/>
          <p:cNvSpPr txBox="1"/>
          <p:nvPr/>
        </p:nvSpPr>
        <p:spPr>
          <a:xfrm>
            <a:off x="4084320" y="6400413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 anchor="ctr">
            <a:spAutoFit/>
          </a:bodyPr>
          <a:lstStyle>
            <a:lvl1pPr algn="ctr" defTabSz="1828800">
              <a:spcBef>
                <a:spcPts val="0"/>
              </a:spcBef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/>
            <a:r>
              <a:rPr sz="1200" kern="0" dirty="0"/>
              <a:t>ePIC Collaboration Frascati 2025</a:t>
            </a:r>
          </a:p>
        </p:txBody>
      </p:sp>
      <p:sp>
        <p:nvSpPr>
          <p:cNvPr id="350" name="Nuclear matter at high densities with heavy ions"/>
          <p:cNvSpPr txBox="1"/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1643061">
              <a:spcBef>
                <a:spcPts val="0"/>
              </a:spcBef>
              <a:defRPr sz="8000">
                <a:solidFill>
                  <a:srgbClr val="45576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hangingPunct="0"/>
            <a:r>
              <a:rPr lang="en-US" sz="4000" kern="0" dirty="0" smtClean="0"/>
              <a:t>PRECISE ELECTRICAL CONTACT</a:t>
            </a:r>
            <a:endParaRPr sz="4000" kern="0" dirty="0"/>
          </a:p>
        </p:txBody>
      </p:sp>
      <p:sp>
        <p:nvSpPr>
          <p:cNvPr id="351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0800302" y="6354248"/>
            <a:ext cx="367407" cy="369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15</a:t>
            </a:fld>
            <a:endParaRPr/>
          </a:p>
        </p:txBody>
      </p:sp>
      <p:pic>
        <p:nvPicPr>
          <p:cNvPr id="35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9048" y="106348"/>
            <a:ext cx="1357321" cy="84024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TextBox 19"/>
          <p:cNvSpPr txBox="1"/>
          <p:nvPr/>
        </p:nvSpPr>
        <p:spPr>
          <a:xfrm>
            <a:off x="1026381" y="1431235"/>
            <a:ext cx="10417535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 marL="285750" indent="-285750" hangingPunct="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Demonstrated ability to position needles with </a:t>
            </a:r>
            <a:r>
              <a:rPr lang="en-US"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μ</a:t>
            </a:r>
            <a:r>
              <a:rPr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 </a:t>
            </a:r>
            <a:r>
              <a:rPr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precision in both XYZ with automatic </a:t>
            </a:r>
            <a:r>
              <a:rPr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features</a:t>
            </a:r>
            <a:r>
              <a:rPr lang="en-US"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and have good electrical contact</a:t>
            </a:r>
            <a:r>
              <a:rPr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hangingPunct="0"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901"/>
          <a:stretch/>
        </p:blipFill>
        <p:spPr>
          <a:xfrm>
            <a:off x="1628006" y="2591840"/>
            <a:ext cx="3490596" cy="3697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153"/>
          <a:stretch/>
        </p:blipFill>
        <p:spPr>
          <a:xfrm>
            <a:off x="5584713" y="2607153"/>
            <a:ext cx="3471539" cy="369510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8635676" y="3220888"/>
            <a:ext cx="76523" cy="119212"/>
          </a:xfrm>
          <a:prstGeom prst="ellipse">
            <a:avLst/>
          </a:prstGeom>
          <a:noFill/>
          <a:ln w="34925" cap="flat">
            <a:solidFill>
              <a:srgbClr val="FF00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Graphik Light"/>
              <a:ea typeface="Graphik Light"/>
              <a:cs typeface="Graphik Light"/>
              <a:sym typeface="Graphik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57211" y="2317662"/>
            <a:ext cx="2405951" cy="13208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spc="0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Graphik Light"/>
              </a:rPr>
              <a:t>New contact created beside ALICE ones</a:t>
            </a:r>
            <a:endParaRPr kumimoji="0" lang="en-US" sz="20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Graphik Light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8746624" y="3271688"/>
            <a:ext cx="568456" cy="0"/>
          </a:xfrm>
          <a:prstGeom prst="straightConnector1">
            <a:avLst/>
          </a:prstGeom>
          <a:noFill/>
          <a:ln w="25400" cap="flat">
            <a:solidFill>
              <a:srgbClr val="FF0000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1" name="TextBox 10"/>
          <p:cNvSpPr txBox="1"/>
          <p:nvPr/>
        </p:nvSpPr>
        <p:spPr>
          <a:xfrm>
            <a:off x="2222500" y="1594055"/>
            <a:ext cx="2730500" cy="1013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355600" hangingPunct="0">
              <a:spcBef>
                <a:spcPts val="4700"/>
              </a:spcBef>
            </a:pP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  <a:sym typeface="Graphik Light"/>
              </a:rPr>
              <a:t>ITS3 </a:t>
            </a:r>
            <a:r>
              <a:rPr lang="en-US" sz="2000" b="1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  <a:sym typeface="Graphik Light"/>
              </a:rPr>
              <a:t>PROBE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  <a:sym typeface="Graphik Light"/>
              </a:rPr>
              <a:t>MARKS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43806" y="1589305"/>
            <a:ext cx="2802818" cy="1013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defTabSz="355600" hangingPunct="0">
              <a:spcBef>
                <a:spcPts val="4700"/>
              </a:spcBef>
            </a:pPr>
            <a:r>
              <a:rPr lang="en-US" sz="2000" b="1" smtClean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  <a:sym typeface="Graphik Light"/>
              </a:rPr>
              <a:t>SVT + ITS3 PROBE </a:t>
            </a:r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  <a:sym typeface="Graphik Light"/>
              </a:rPr>
              <a:t>MARKS</a:t>
            </a:r>
          </a:p>
        </p:txBody>
      </p:sp>
    </p:spTree>
    <p:extLst>
      <p:ext uri="{BB962C8B-B14F-4D97-AF65-F5344CB8AC3E}">
        <p14:creationId xmlns:p14="http://schemas.microsoft.com/office/powerpoint/2010/main" val="2064931902"/>
      </p:ext>
    </p:extLst>
  </p:cSld>
  <p:clrMapOvr>
    <a:masterClrMapping/>
  </p:clrMapOvr>
  <p:transition spd="med" advTm="48701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Footer Placeholder 28"/>
          <p:cNvSpPr txBox="1"/>
          <p:nvPr/>
        </p:nvSpPr>
        <p:spPr>
          <a:xfrm>
            <a:off x="4084320" y="6400413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 anchor="ctr">
            <a:spAutoFit/>
          </a:bodyPr>
          <a:lstStyle>
            <a:lvl1pPr algn="ctr" defTabSz="1828800">
              <a:spcBef>
                <a:spcPts val="0"/>
              </a:spcBef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hangingPunct="0"/>
            <a:r>
              <a:rPr sz="1200" kern="0" dirty="0"/>
              <a:t>ePIC Collaboration Frascati 2025</a:t>
            </a:r>
          </a:p>
        </p:txBody>
      </p:sp>
      <p:sp>
        <p:nvSpPr>
          <p:cNvPr id="350" name="Nuclear matter at high densities with heavy ions"/>
          <p:cNvSpPr txBox="1"/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1643061">
              <a:spcBef>
                <a:spcPts val="0"/>
              </a:spcBef>
              <a:defRPr sz="8000">
                <a:solidFill>
                  <a:srgbClr val="45576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pPr hangingPunct="0"/>
            <a:r>
              <a:rPr lang="en-US" sz="4000" kern="0" dirty="0" smtClean="0"/>
              <a:t>ELECTRICAL TESTS RESULTS OF BABY MOSS</a:t>
            </a:r>
            <a:endParaRPr sz="4000" kern="0" dirty="0"/>
          </a:p>
        </p:txBody>
      </p:sp>
      <p:sp>
        <p:nvSpPr>
          <p:cNvPr id="351" name="Slide Number Placeholder 5"/>
          <p:cNvSpPr txBox="1">
            <a:spLocks noGrp="1"/>
          </p:cNvSpPr>
          <p:nvPr>
            <p:ph type="sldNum" sz="quarter" idx="2"/>
          </p:nvPr>
        </p:nvSpPr>
        <p:spPr>
          <a:xfrm>
            <a:off x="10800302" y="6354248"/>
            <a:ext cx="367407" cy="36933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pPr/>
              <a:t>16</a:t>
            </a:fld>
            <a:endParaRPr/>
          </a:p>
        </p:txBody>
      </p:sp>
      <p:pic>
        <p:nvPicPr>
          <p:cNvPr id="352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9048" y="106348"/>
            <a:ext cx="1357321" cy="840247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TextBox 19"/>
          <p:cNvSpPr txBox="1"/>
          <p:nvPr/>
        </p:nvSpPr>
        <p:spPr>
          <a:xfrm>
            <a:off x="1026381" y="1431235"/>
            <a:ext cx="10417535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 marL="285750" indent="-285750" hangingPunct="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Tested </a:t>
            </a:r>
            <a:r>
              <a:rPr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25 babyMOSS top unit in the wafer in 25 minutes with ~identical results to ALICE </a:t>
            </a:r>
          </a:p>
          <a:p>
            <a:pPr marL="514350" lvl="1" indent="-285750" hangingPunct="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Electrical tests as Digital Scan, PowerOnTest, Registers </a:t>
            </a:r>
            <a:r>
              <a:rPr sz="2000" kern="0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scan</a:t>
            </a:r>
            <a:endParaRPr lang="en-US" sz="2000" kern="0" dirty="0" smtClea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lvl="1" indent="-285750" hangingPunct="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 kern="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indent="-285750" hangingPunct="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Goal for ER2 is 30 mins/wafer with high-speed probe card and high-speed readout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260549" y="2526396"/>
            <a:ext cx="5208768" cy="2253236"/>
            <a:chOff x="3362312" y="3660893"/>
            <a:chExt cx="5745672" cy="269335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2312" y="4751598"/>
              <a:ext cx="5745672" cy="16026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287648" y="3660893"/>
              <a:ext cx="1895000" cy="11190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500" b="1" dirty="0" smtClean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Graphik Light"/>
                </a:rPr>
                <a:t>W</a:t>
              </a:r>
              <a:r>
                <a:rPr kumimoji="0" lang="en-US" sz="1500" b="1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Calibri" charset="0"/>
                  <a:ea typeface="Calibri" charset="0"/>
                  <a:cs typeface="Calibri" charset="0"/>
                  <a:sym typeface="Graphik Light"/>
                </a:rPr>
                <a:t>124A 3-1 HIT</a:t>
              </a:r>
              <a:r>
                <a:rPr kumimoji="0" lang="en-US" sz="1500" b="1" i="0" u="none" strike="noStrike" cap="none" spc="0" normalizeH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Calibri" charset="0"/>
                  <a:ea typeface="Calibri" charset="0"/>
                  <a:cs typeface="Calibri" charset="0"/>
                  <a:sym typeface="Graphik Light"/>
                </a:rPr>
                <a:t> MAP</a:t>
              </a:r>
              <a:endPara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Graphik Ligh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260548" y="4095655"/>
            <a:ext cx="4991099" cy="2314751"/>
            <a:chOff x="6232490" y="3913069"/>
            <a:chExt cx="4991099" cy="23147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32490" y="4742739"/>
              <a:ext cx="4991099" cy="148508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786800" y="3913069"/>
              <a:ext cx="2100150" cy="93615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l" defTabSz="355600" rtl="0" fontAlgn="auto" latinLnBrk="0" hangingPunct="0">
                <a:lnSpc>
                  <a:spcPct val="100000"/>
                </a:lnSpc>
                <a:spcBef>
                  <a:spcPts val="47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500" b="1" dirty="0" smtClean="0">
                  <a:solidFill>
                    <a:schemeClr val="bg2">
                      <a:lumMod val="10000"/>
                    </a:schemeClr>
                  </a:solidFill>
                  <a:latin typeface="Calibri" charset="0"/>
                  <a:ea typeface="Calibri" charset="0"/>
                  <a:cs typeface="Calibri" charset="0"/>
                  <a:sym typeface="Graphik Light"/>
                </a:rPr>
                <a:t>W</a:t>
              </a:r>
              <a:r>
                <a:rPr kumimoji="0" lang="en-US" sz="1500" b="1" i="0" u="none" strike="noStrike" cap="none" spc="0" normalizeH="0" baseline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Calibri" charset="0"/>
                  <a:ea typeface="Calibri" charset="0"/>
                  <a:cs typeface="Calibri" charset="0"/>
                  <a:sym typeface="Graphik Light"/>
                </a:rPr>
                <a:t>124A 3-3 NOISY</a:t>
              </a:r>
              <a:r>
                <a:rPr kumimoji="0" lang="en-US" sz="1500" b="1" i="0" u="none" strike="noStrike" cap="none" spc="0" normalizeH="0" dirty="0" smtClean="0">
                  <a:ln>
                    <a:noFill/>
                  </a:ln>
                  <a:solidFill>
                    <a:schemeClr val="bg2">
                      <a:lumMod val="10000"/>
                    </a:schemeClr>
                  </a:solidFill>
                  <a:effectLst/>
                  <a:uFillTx/>
                  <a:latin typeface="Calibri" charset="0"/>
                  <a:ea typeface="Calibri" charset="0"/>
                  <a:cs typeface="Calibri" charset="0"/>
                  <a:sym typeface="Graphik Light"/>
                </a:rPr>
                <a:t> PIXELS</a:t>
              </a:r>
              <a:endParaRPr kumimoji="0" lang="en-US" sz="1500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Calibri" charset="0"/>
                <a:ea typeface="Calibri" charset="0"/>
                <a:cs typeface="Calibri" charset="0"/>
                <a:sym typeface="Graphik Light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2958" y="3235148"/>
            <a:ext cx="3455411" cy="31699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110520" y="2121931"/>
            <a:ext cx="2268110" cy="1013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u="sng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  <a:sym typeface="Graphik Light"/>
              </a:rPr>
              <a:t>ALICE ITS3 RESULTS</a:t>
            </a:r>
            <a:endParaRPr kumimoji="0" lang="en-US" sz="2000" b="1" i="0" u="sng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Graphik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30878" y="2121931"/>
            <a:ext cx="2268110" cy="10130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355600" rtl="0" fontAlgn="auto" latinLnBrk="0" hangingPunct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 b="1" u="sng" dirty="0" smtClean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  <a:sym typeface="Graphik Light"/>
              </a:rPr>
              <a:t>SVT RESULTS</a:t>
            </a:r>
            <a:endParaRPr kumimoji="0" lang="en-US" sz="2000" b="1" i="0" u="sng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Calibri" charset="0"/>
              <a:ea typeface="Calibri" charset="0"/>
              <a:cs typeface="Calibri" charset="0"/>
              <a:sym typeface="Graphik Light"/>
            </a:endParaRPr>
          </a:p>
        </p:txBody>
      </p:sp>
    </p:spTree>
    <p:extLst>
      <p:ext uri="{BB962C8B-B14F-4D97-AF65-F5344CB8AC3E}">
        <p14:creationId xmlns:p14="http://schemas.microsoft.com/office/powerpoint/2010/main" val="1207902669"/>
      </p:ext>
    </p:extLst>
  </p:cSld>
  <p:clrMapOvr>
    <a:masterClrMapping/>
  </p:clrMapOvr>
  <p:transition spd="med" advTm="73721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1559200" y="2714900"/>
            <a:ext cx="9194800" cy="18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 algn="ctr">
              <a:defRPr/>
            </a:pPr>
            <a:r>
              <a:rPr lang="en-US" sz="5400" noProof="0" dirty="0" smtClean="0"/>
              <a:t>NEXT STEPS: NKF7 FIRST VERTICAL PROBE CARD BENCHMARK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sym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02884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43"/>
    </mc:Choice>
    <mc:Fallback xmlns="">
      <p:transition spd="slow" advTm="1694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NKF7 VERTICAL PROBE CARD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18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199" y="1362781"/>
            <a:ext cx="6543262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First </a:t>
            </a:r>
            <a:r>
              <a:rPr lang="en-US" sz="2000" dirty="0"/>
              <a:t>prototype of vertical probe card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It will be shipped to CERN before the Chinese </a:t>
            </a:r>
            <a:r>
              <a:rPr lang="en-US" sz="2000" dirty="0" smtClean="0"/>
              <a:t>NY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Main design specifications: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High-speed material laminates: Megtron6  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Careful layout of high-speed traces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Decoupling capacitance network and pull up and pull down resistors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Orientation of the MLO and probe card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sz="2000" dirty="0"/>
              <a:t>Layer </a:t>
            </a:r>
            <a:r>
              <a:rPr lang="en-US" sz="2000" dirty="0" smtClean="0"/>
              <a:t>stack-up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Goal is to use vertical probing probing technique to achieve a data rate of 10 </a:t>
            </a:r>
            <a:r>
              <a:rPr lang="en-US" sz="2000" dirty="0" smtClean="0"/>
              <a:t>Gbps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1218" y="1286293"/>
            <a:ext cx="3458866" cy="2280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8947649" y="3488118"/>
            <a:ext cx="2069103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87339" y="5894270"/>
            <a:ext cx="1033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NKF7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0008704" y="5049081"/>
            <a:ext cx="0" cy="871696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82"/>
    </mc:Choice>
    <mc:Fallback xmlns="">
      <p:transition spd="slow" advTm="57582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NKF7 TESTING SETUP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19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199" y="1523499"/>
            <a:ext cx="4038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NKF7 </a:t>
            </a:r>
            <a:r>
              <a:rPr lang="en-US" sz="2000" dirty="0"/>
              <a:t>testing does not require of an FPGA for the data acquisition system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Check that pattern sent via jumpers is received in the </a:t>
            </a:r>
            <a:r>
              <a:rPr lang="en-US" sz="2000" dirty="0" smtClean="0"/>
              <a:t>scope</a:t>
            </a:r>
          </a:p>
          <a:p>
            <a:pPr marL="1200150" lvl="2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This project will be used to benchmark the system and getting ready to test the </a:t>
            </a:r>
            <a:r>
              <a:rPr lang="en-US" sz="2000" dirty="0" smtClean="0"/>
              <a:t>MOSAIX </a:t>
            </a:r>
            <a:r>
              <a:rPr lang="en-US" sz="2000" dirty="0"/>
              <a:t>and LAS in the </a:t>
            </a:r>
            <a:r>
              <a:rPr lang="en-US" sz="2000" dirty="0" smtClean="0"/>
              <a:t>future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Vertical probing automatization 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High-speed data taking from needles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649" y="1362781"/>
            <a:ext cx="6257901" cy="4014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6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59"/>
    </mc:Choice>
    <mc:Fallback xmlns="">
      <p:transition spd="slow" advTm="7265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2880000" y="2880000"/>
            <a:ext cx="6438901" cy="97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0" noProof="0" dirty="0" smtClean="0"/>
              <a:t>GENERAL CONSIDERATIONS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sym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048254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18"/>
    </mc:Choice>
    <mc:Fallback xmlns="">
      <p:transition spd="slow" advTm="7018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1559200" y="2714900"/>
            <a:ext cx="9194800" cy="18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 algn="ctr">
              <a:defRPr/>
            </a:pPr>
            <a:r>
              <a:rPr lang="en-US" sz="5400" noProof="0" dirty="0" smtClean="0"/>
              <a:t>MOSAIX AND LAS PROBE CARDS AND CHARACTERISATION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sym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17434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00"/>
    </mc:Choice>
    <mc:Fallback xmlns="">
      <p:transition spd="slow" advTm="92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MOSAIX AND LAS PROBE CARD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21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80661" y="1431235"/>
            <a:ext cx="105089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/>
              <a:t>Probe card using vertical probing single point for </a:t>
            </a:r>
            <a:r>
              <a:rPr lang="en-US" sz="2000" dirty="0" smtClean="0"/>
              <a:t>MOSAIX </a:t>
            </a:r>
            <a:r>
              <a:rPr lang="en-US" sz="2000" dirty="0"/>
              <a:t>ER2 + readout via </a:t>
            </a:r>
            <a:r>
              <a:rPr lang="en-US" sz="2000" dirty="0" err="1"/>
              <a:t>Enclustra</a:t>
            </a:r>
            <a:r>
              <a:rPr lang="en-US" sz="2000" dirty="0"/>
              <a:t>/KCU10x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Foreseen a multipoint version for </a:t>
            </a:r>
            <a:r>
              <a:rPr lang="en-US" sz="2000" dirty="0" smtClean="0"/>
              <a:t>MOSAIX </a:t>
            </a:r>
            <a:r>
              <a:rPr lang="en-US" sz="2000" dirty="0"/>
              <a:t>ER2 or </a:t>
            </a:r>
            <a:r>
              <a:rPr lang="en-US" sz="2000" dirty="0" smtClean="0"/>
              <a:t>3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LAS is expected to have a similar interface of </a:t>
            </a:r>
            <a:r>
              <a:rPr lang="en-US" sz="2000" dirty="0" smtClean="0"/>
              <a:t>MOSAIX </a:t>
            </a:r>
            <a:r>
              <a:rPr lang="en-US" sz="2000" dirty="0"/>
              <a:t>with just suppression of some signals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Best Case scenario: same </a:t>
            </a:r>
            <a:r>
              <a:rPr lang="en-US" sz="2000" dirty="0" smtClean="0"/>
              <a:t>pinout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r>
              <a:rPr lang="en-US" sz="2000" dirty="0"/>
              <a:t>Middle case scenario: similar </a:t>
            </a:r>
            <a:r>
              <a:rPr lang="en-US" sz="2000" dirty="0" smtClean="0"/>
              <a:t>pinout</a:t>
            </a:r>
          </a:p>
          <a:p>
            <a:pPr marL="742950" lvl="1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 multipoint probe-card for LAS should be considered to speed up significantly the </a:t>
            </a:r>
            <a:r>
              <a:rPr lang="en-US" sz="2000" dirty="0" smtClean="0"/>
              <a:t>testing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89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7"/>
    </mc:Choice>
    <mc:Fallback xmlns="">
      <p:transition spd="slow" advTm="3437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PROBE CARD OPTIONS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22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838199" y="1457740"/>
            <a:ext cx="549910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b="1" u="sng" dirty="0" smtClean="0"/>
              <a:t>Option 1</a:t>
            </a:r>
            <a:r>
              <a:rPr lang="en-US" dirty="0" smtClean="0"/>
              <a:t>: Probe </a:t>
            </a:r>
            <a:r>
              <a:rPr lang="en-US" dirty="0"/>
              <a:t>card with needles only on the left endcap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u="sng" dirty="0" smtClean="0"/>
              <a:t>Option 2</a:t>
            </a:r>
            <a:r>
              <a:rPr lang="en-US" b="1" dirty="0" smtClean="0"/>
              <a:t>:</a:t>
            </a:r>
            <a:r>
              <a:rPr lang="en-US" dirty="0" smtClean="0"/>
              <a:t> Probe </a:t>
            </a:r>
            <a:r>
              <a:rPr lang="en-US" dirty="0"/>
              <a:t>card with needles in both right and left endcap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Right endcap is for powering and it has some test out pins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u="sng" dirty="0" smtClean="0"/>
              <a:t>Option 3:</a:t>
            </a:r>
            <a:r>
              <a:rPr lang="en-US" dirty="0" smtClean="0"/>
              <a:t> Multi-point </a:t>
            </a:r>
            <a:r>
              <a:rPr lang="en-US" dirty="0"/>
              <a:t>probe card to test several sensors at </a:t>
            </a:r>
            <a:r>
              <a:rPr lang="en-US" dirty="0" smtClean="0"/>
              <a:t>once</a:t>
            </a:r>
          </a:p>
          <a:p>
            <a:pPr marL="1200150" lvl="2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ITS3 carrier card can be used as a starting </a:t>
            </a:r>
            <a:r>
              <a:rPr lang="en-US" dirty="0" smtClean="0"/>
              <a:t>point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PCB could be adapted with </a:t>
            </a:r>
            <a:r>
              <a:rPr lang="en-US" dirty="0" smtClean="0"/>
              <a:t>minor </a:t>
            </a:r>
            <a:r>
              <a:rPr lang="en-US" dirty="0"/>
              <a:t>changes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 smtClean="0"/>
              <a:t>Redistribution layer </a:t>
            </a:r>
            <a:r>
              <a:rPr lang="en-US" dirty="0"/>
              <a:t>will need to be </a:t>
            </a:r>
            <a:r>
              <a:rPr lang="en-US" dirty="0" smtClean="0"/>
              <a:t>designed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In process of getting some quotes for the various options from MPI</a:t>
            </a:r>
          </a:p>
          <a:p>
            <a:pPr marL="742950" lvl="1" indent="-285750" algn="just">
              <a:buFont typeface="Arial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13" y="1298778"/>
            <a:ext cx="3658485" cy="3196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329998" y="2124419"/>
            <a:ext cx="1132791" cy="589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5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5"/>
    </mc:Choice>
    <mc:Fallback xmlns="">
      <p:transition spd="slow" advTm="415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Footer Placeholder 28"/>
          <p:cNvSpPr txBox="1"/>
          <p:nvPr/>
        </p:nvSpPr>
        <p:spPr>
          <a:xfrm>
            <a:off x="4084320" y="6400413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 anchor="ctr">
            <a:spAutoFit/>
          </a:bodyPr>
          <a:lstStyle>
            <a:lvl1pPr algn="ctr" defTabSz="1828800">
              <a:spcBef>
                <a:spcPts val="0"/>
              </a:spcBef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00" dirty="0"/>
              <a:t>ePIC Collaboration Frascati 2025</a:t>
            </a:r>
          </a:p>
        </p:txBody>
      </p:sp>
      <p:sp>
        <p:nvSpPr>
          <p:cNvPr id="431" name="Nuclear matter at high densities with heavy ions"/>
          <p:cNvSpPr txBox="1"/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1643061">
              <a:spcBef>
                <a:spcPts val="0"/>
              </a:spcBef>
              <a:defRPr sz="8000">
                <a:solidFill>
                  <a:srgbClr val="45576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4000" dirty="0"/>
              <a:t>MOSAIX CARRIER BOARD DESIGN</a:t>
            </a:r>
          </a:p>
        </p:txBody>
      </p:sp>
      <p:pic>
        <p:nvPicPr>
          <p:cNvPr id="433" name="Picture 8" descr="Picture 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89048" y="106348"/>
            <a:ext cx="1357321" cy="840247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TextBox 6"/>
          <p:cNvSpPr txBox="1"/>
          <p:nvPr/>
        </p:nvSpPr>
        <p:spPr>
          <a:xfrm>
            <a:off x="500951" y="1951671"/>
            <a:ext cx="3461450" cy="28623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tIns="45720" bIns="45720">
            <a:spAutoFit/>
          </a:bodyPr>
          <a:lstStyle/>
          <a:p>
            <a:pPr marL="285750" indent="-285750" algn="just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/>
              <a:t>Compatibility with wafer probers in the collaboration needs to be verified</a:t>
            </a:r>
          </a:p>
          <a:p>
            <a:pPr marL="285750" indent="-285750" algn="just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 dirty="0"/>
          </a:p>
          <a:p>
            <a:pPr marL="285750" indent="-285750" algn="just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/>
              <a:t>It allows irradiation and thermal camera studies</a:t>
            </a:r>
          </a:p>
          <a:p>
            <a:pPr marL="285750" indent="-285750" algn="just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 dirty="0"/>
          </a:p>
          <a:p>
            <a:pPr marL="285750" indent="-285750" algn="just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/>
              <a:t>It limits the re-use of the same modules for multipoint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50677" y="2391004"/>
            <a:ext cx="6903123" cy="1983657"/>
            <a:chOff x="4823976" y="2147567"/>
            <a:chExt cx="6903123" cy="1983657"/>
          </a:xfrm>
        </p:grpSpPr>
        <p:pic>
          <p:nvPicPr>
            <p:cNvPr id="435" name="Picture 1" descr="Picture 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823976" y="2147567"/>
              <a:ext cx="6903123" cy="19836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36" name="Rectangle 3"/>
            <p:cNvSpPr/>
            <p:nvPr/>
          </p:nvSpPr>
          <p:spPr>
            <a:xfrm>
              <a:off x="4979580" y="2233412"/>
              <a:ext cx="2232838" cy="595424"/>
            </a:xfrm>
            <a:prstGeom prst="rect">
              <a:avLst/>
            </a:prstGeom>
            <a:solidFill>
              <a:srgbClr val="4472C4"/>
            </a:solidFill>
            <a:ln w="25400">
              <a:solidFill>
                <a:srgbClr val="1D3053"/>
              </a:solidFill>
              <a:miter/>
            </a:ln>
          </p:spPr>
          <p:txBody>
            <a:bodyPr tIns="45720" bIns="45720" anchor="ctr"/>
            <a:lstStyle/>
            <a:p>
              <a:pPr algn="ctr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7" name="Rectangle 11"/>
            <p:cNvSpPr/>
            <p:nvPr/>
          </p:nvSpPr>
          <p:spPr>
            <a:xfrm>
              <a:off x="9372629" y="2189554"/>
              <a:ext cx="2232838" cy="595424"/>
            </a:xfrm>
            <a:prstGeom prst="rect">
              <a:avLst/>
            </a:prstGeom>
            <a:solidFill>
              <a:srgbClr val="4472C4"/>
            </a:solidFill>
            <a:ln w="25400">
              <a:solidFill>
                <a:srgbClr val="1D3053"/>
              </a:solidFill>
              <a:miter/>
            </a:ln>
          </p:spPr>
          <p:txBody>
            <a:bodyPr tIns="45720" bIns="45720" anchor="ctr"/>
            <a:lstStyle/>
            <a:p>
              <a:pPr algn="ctr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8" name="Rectangle 2"/>
            <p:cNvSpPr/>
            <p:nvPr/>
          </p:nvSpPr>
          <p:spPr>
            <a:xfrm>
              <a:off x="4979580" y="2233412"/>
              <a:ext cx="124049" cy="1195589"/>
            </a:xfrm>
            <a:prstGeom prst="rect">
              <a:avLst/>
            </a:prstGeom>
            <a:solidFill>
              <a:srgbClr val="4472C4"/>
            </a:solidFill>
            <a:ln w="25400">
              <a:solidFill>
                <a:srgbClr val="1D3053"/>
              </a:solidFill>
              <a:miter/>
            </a:ln>
          </p:spPr>
          <p:txBody>
            <a:bodyPr tIns="45720" bIns="45720" anchor="ctr"/>
            <a:lstStyle/>
            <a:p>
              <a:pPr algn="ctr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39" name="Rectangle 7"/>
            <p:cNvSpPr/>
            <p:nvPr/>
          </p:nvSpPr>
          <p:spPr>
            <a:xfrm>
              <a:off x="11481418" y="2190129"/>
              <a:ext cx="124049" cy="1195589"/>
            </a:xfrm>
            <a:prstGeom prst="rect">
              <a:avLst/>
            </a:prstGeom>
            <a:solidFill>
              <a:srgbClr val="4472C4"/>
            </a:solidFill>
            <a:ln w="25400">
              <a:solidFill>
                <a:srgbClr val="1D3053"/>
              </a:solidFill>
              <a:miter/>
            </a:ln>
          </p:spPr>
          <p:txBody>
            <a:bodyPr tIns="45720" bIns="45720" anchor="ctr"/>
            <a:lstStyle/>
            <a:p>
              <a:pPr algn="ctr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9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"/>
    </mc:Choice>
    <mc:Fallback xmlns="">
      <p:transition spd="slow" advTm="37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Footer Placeholder 28"/>
          <p:cNvSpPr txBox="1"/>
          <p:nvPr/>
        </p:nvSpPr>
        <p:spPr>
          <a:xfrm>
            <a:off x="4084320" y="6400413"/>
            <a:ext cx="402336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 anchor="ctr">
            <a:spAutoFit/>
          </a:bodyPr>
          <a:lstStyle>
            <a:lvl1pPr algn="ctr" defTabSz="1828800">
              <a:spcBef>
                <a:spcPts val="0"/>
              </a:spcBef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sz="1200" dirty="0"/>
              <a:t>ePIC Collaboration Frascati 2025</a:t>
            </a:r>
          </a:p>
        </p:txBody>
      </p:sp>
      <p:sp>
        <p:nvSpPr>
          <p:cNvPr id="422" name="Nuclear matter at high densities with heavy ions"/>
          <p:cNvSpPr txBox="1"/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1643061">
              <a:spcBef>
                <a:spcPts val="0"/>
              </a:spcBef>
              <a:defRPr sz="8000">
                <a:solidFill>
                  <a:srgbClr val="455769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4000" dirty="0"/>
              <a:t>MOSAIX CARRIER BOARD DESIGN</a:t>
            </a:r>
          </a:p>
        </p:txBody>
      </p:sp>
      <p:pic>
        <p:nvPicPr>
          <p:cNvPr id="424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89048" y="106348"/>
            <a:ext cx="1357321" cy="840247"/>
          </a:xfrm>
          <a:prstGeom prst="rect">
            <a:avLst/>
          </a:prstGeom>
          <a:ln w="12700">
            <a:miter lim="400000"/>
          </a:ln>
        </p:spPr>
      </p:pic>
      <p:sp>
        <p:nvSpPr>
          <p:cNvPr id="425" name="TextBox 6"/>
          <p:cNvSpPr txBox="1"/>
          <p:nvPr/>
        </p:nvSpPr>
        <p:spPr>
          <a:xfrm>
            <a:off x="562126" y="2216969"/>
            <a:ext cx="3539657" cy="3170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/>
              <a:t>Compatible with all the WP with standard probe card holder</a:t>
            </a:r>
          </a:p>
          <a:p>
            <a:pPr marL="285750" indent="-28575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 dirty="0"/>
          </a:p>
          <a:p>
            <a:pPr marL="285750" indent="-28575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/>
              <a:t>Does not allow irradiation with source (needed  for ER2 studies)</a:t>
            </a:r>
          </a:p>
          <a:p>
            <a:pPr marL="285750" indent="-28575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2000" dirty="0"/>
          </a:p>
          <a:p>
            <a:pPr marL="285750" indent="-285750">
              <a:buSzPct val="100000"/>
              <a:buFont typeface="Arial"/>
              <a:buChar char="•"/>
              <a:defRPr sz="3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sz="2000" dirty="0"/>
              <a:t>It can be easily extended to multipoint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50677" y="2810191"/>
            <a:ext cx="6903123" cy="1983657"/>
            <a:chOff x="4823976" y="2147567"/>
            <a:chExt cx="6903123" cy="1983657"/>
          </a:xfrm>
        </p:grpSpPr>
        <p:pic>
          <p:nvPicPr>
            <p:cNvPr id="426" name="Picture 1" descr="Picture 1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823976" y="2147567"/>
              <a:ext cx="6903123" cy="19836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27" name="Rectangle 3"/>
            <p:cNvSpPr/>
            <p:nvPr/>
          </p:nvSpPr>
          <p:spPr>
            <a:xfrm>
              <a:off x="4979580" y="2880063"/>
              <a:ext cx="2232838" cy="595424"/>
            </a:xfrm>
            <a:prstGeom prst="rect">
              <a:avLst/>
            </a:prstGeom>
            <a:solidFill>
              <a:srgbClr val="4472C4"/>
            </a:solidFill>
            <a:ln w="25400">
              <a:solidFill>
                <a:srgbClr val="1D3053"/>
              </a:solidFill>
              <a:miter/>
            </a:ln>
          </p:spPr>
          <p:txBody>
            <a:bodyPr tIns="45720" bIns="45720" anchor="ctr"/>
            <a:lstStyle/>
            <a:p>
              <a:pPr algn="ctr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428" name="Rectangle 11"/>
            <p:cNvSpPr/>
            <p:nvPr/>
          </p:nvSpPr>
          <p:spPr>
            <a:xfrm>
              <a:off x="9372629" y="2900245"/>
              <a:ext cx="2232838" cy="595424"/>
            </a:xfrm>
            <a:prstGeom prst="rect">
              <a:avLst/>
            </a:prstGeom>
            <a:solidFill>
              <a:srgbClr val="4472C4"/>
            </a:solidFill>
            <a:ln w="25400">
              <a:solidFill>
                <a:srgbClr val="1D3053"/>
              </a:solidFill>
              <a:miter/>
            </a:ln>
          </p:spPr>
          <p:txBody>
            <a:bodyPr tIns="45720" bIns="45720" anchor="ctr"/>
            <a:lstStyle/>
            <a:p>
              <a:pPr algn="ctr">
                <a:defRPr sz="3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813D8-1060-8846-A3E8-385A31AB49E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77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3"/>
    </mc:Choice>
    <mc:Fallback xmlns="">
      <p:transition spd="slow" advTm="30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1559200" y="2714900"/>
            <a:ext cx="9194800" cy="97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 algn="ctr">
              <a:defRPr/>
            </a:pPr>
            <a:r>
              <a:rPr lang="en-US" sz="5400" dirty="0"/>
              <a:t>BEFORE MOSAIX IS SUBMITTED</a:t>
            </a:r>
            <a:r>
              <a:rPr lang="en-US" sz="5400" dirty="0" smtClean="0"/>
              <a:t>...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sym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6711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"/>
    </mc:Choice>
    <mc:Fallback xmlns="">
      <p:transition spd="slow" advTm="461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>
              <a:defRPr/>
            </a:pPr>
            <a:r>
              <a:rPr lang="en-US" sz="4000" dirty="0"/>
              <a:t>MOSAIX EMULATOR </a:t>
            </a:r>
            <a:r>
              <a:rPr lang="en-US" sz="4000" dirty="0" smtClean="0"/>
              <a:t>TESTS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26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0661" y="1431235"/>
            <a:ext cx="4876799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WP2 members </a:t>
            </a:r>
            <a:r>
              <a:rPr lang="en-US" dirty="0"/>
              <a:t>currently contributing to the ITS3 system tests 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r>
              <a:rPr lang="en-US" dirty="0" err="1" smtClean="0"/>
              <a:t>Testout</a:t>
            </a:r>
            <a:r>
              <a:rPr lang="en-US" dirty="0" smtClean="0"/>
              <a:t> readout of tiles at 160 Mbps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Hardware used: </a:t>
            </a:r>
            <a:r>
              <a:rPr lang="en-US" dirty="0" err="1"/>
              <a:t>Enclustra</a:t>
            </a:r>
            <a:r>
              <a:rPr lang="en-US" dirty="0"/>
              <a:t> boards with Intel </a:t>
            </a:r>
            <a:r>
              <a:rPr lang="en-US" dirty="0" err="1"/>
              <a:t>Arria</a:t>
            </a:r>
            <a:r>
              <a:rPr lang="en-US" dirty="0"/>
              <a:t> 10 FPGA with the ST1+ </a:t>
            </a:r>
            <a:r>
              <a:rPr lang="en-US" dirty="0" smtClean="0"/>
              <a:t>board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Firmware development tools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/>
              <a:t>Quartus</a:t>
            </a:r>
            <a:r>
              <a:rPr lang="en-US" dirty="0"/>
              <a:t> as design suite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/>
              <a:t>Altec</a:t>
            </a:r>
            <a:r>
              <a:rPr lang="en-US" dirty="0"/>
              <a:t> Riviera Pro used for simulation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err="1"/>
              <a:t>Cocotb</a:t>
            </a:r>
            <a:r>
              <a:rPr lang="en-US" dirty="0"/>
              <a:t> for verification (</a:t>
            </a:r>
            <a:r>
              <a:rPr lang="en-US" u="sng" dirty="0">
                <a:hlinkClick r:id="rId4"/>
              </a:rPr>
              <a:t>https://docs.cocotb.org/en/stable/index.html</a:t>
            </a:r>
            <a:r>
              <a:rPr lang="en-US" u="sng" dirty="0" smtClean="0">
                <a:hlinkClick r:id="rId4"/>
              </a:rPr>
              <a:t>)</a:t>
            </a:r>
            <a:endParaRPr lang="en-US" u="sng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While design is not submitted working on an emulator system that includes MAPS RTL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6299" y="2093843"/>
            <a:ext cx="6220069" cy="250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69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"/>
    </mc:Choice>
    <mc:Fallback xmlns="">
      <p:transition spd="slow" advTm="468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1559200" y="2714900"/>
            <a:ext cx="9194800" cy="97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 algn="ctr">
              <a:defRPr/>
            </a:pPr>
            <a:r>
              <a:rPr lang="en-US" sz="5400" noProof="0" dirty="0" smtClean="0"/>
              <a:t>WRAPING IT UP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sym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83755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"/>
    </mc:Choice>
    <mc:Fallback xmlns="">
      <p:transition spd="slow" advTm="447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/>
              <a:t>CONCLUSIONS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28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0661" y="1431235"/>
            <a:ext cx="103731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First validation of the machine WP successfully completed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Tested all the babyMOSS top unit of ALICE ER1 wafer W12A6 obtaining same results as them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25 minutes to finish a wafer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 First version of automatization software tools available in Github for anyone interested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SW </a:t>
            </a:r>
            <a:r>
              <a:rPr lang="en-US" dirty="0"/>
              <a:t>and FW for </a:t>
            </a:r>
            <a:r>
              <a:rPr lang="en-US" dirty="0" smtClean="0"/>
              <a:t>MOSAIX </a:t>
            </a:r>
            <a:r>
              <a:rPr lang="en-US" dirty="0"/>
              <a:t>readout is ongoing for single </a:t>
            </a:r>
            <a:r>
              <a:rPr lang="en-US" dirty="0" smtClean="0"/>
              <a:t>MOSAIX and we are part of team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Extension </a:t>
            </a:r>
            <a:r>
              <a:rPr lang="en-US" dirty="0"/>
              <a:t>to multiple </a:t>
            </a:r>
            <a:r>
              <a:rPr lang="en-US" dirty="0" smtClean="0"/>
              <a:t>MOSAIX/LAS </a:t>
            </a:r>
            <a:r>
              <a:rPr lang="en-US" dirty="0"/>
              <a:t>needs to be designed 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NKF7 vertical probe card prototype will arrive very soon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First real benchmark of testing capabilities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MOSAIX vertical probe card agreement with ALICE ITS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Waiting for initial quotes 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18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"/>
    </mc:Choice>
    <mc:Fallback xmlns="">
      <p:transition spd="slow" advTm="477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1559200" y="2714900"/>
            <a:ext cx="9194800" cy="975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 algn="ctr">
              <a:defRPr/>
            </a:pPr>
            <a:r>
              <a:rPr lang="en-US" sz="5400" noProof="0" dirty="0" smtClean="0"/>
              <a:t>BACK UP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sym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40933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7"/>
    </mc:Choice>
    <mc:Fallback xmlns="">
      <p:transition spd="slow" advTm="44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SVT CONSIDERATIONS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80661" y="1431235"/>
            <a:ext cx="105089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b="1" dirty="0"/>
              <a:t>The SVT </a:t>
            </a:r>
            <a:r>
              <a:rPr lang="en-US" sz="2000" b="1" dirty="0" smtClean="0"/>
              <a:t>WP2 </a:t>
            </a:r>
            <a:r>
              <a:rPr lang="en-US" sz="2000" b="1" dirty="0"/>
              <a:t>group has established a direct collaboration with the ITS3</a:t>
            </a:r>
            <a:r>
              <a:rPr lang="en-US" sz="2000" dirty="0"/>
              <a:t> team to co-develop all the tools needed to characterize </a:t>
            </a:r>
            <a:r>
              <a:rPr lang="en-US" sz="2000" dirty="0" smtClean="0"/>
              <a:t>MOSAIX</a:t>
            </a:r>
            <a:endParaRPr lang="en-US" sz="2000" dirty="0"/>
          </a:p>
          <a:p>
            <a:pPr marL="285750" indent="-285750" algn="just">
              <a:buFont typeface="Arial" charset="0"/>
              <a:buChar char="•"/>
            </a:pPr>
            <a:endParaRPr lang="en-US" sz="2000" dirty="0" smtClean="0"/>
          </a:p>
          <a:p>
            <a:pPr marL="285750" indent="-285750" algn="just">
              <a:buFont typeface="Arial" charset="0"/>
              <a:buChar char="•"/>
            </a:pPr>
            <a:r>
              <a:rPr lang="en-US" sz="2000" b="1" dirty="0" smtClean="0"/>
              <a:t>Wafer </a:t>
            </a:r>
            <a:r>
              <a:rPr lang="en-US" sz="2000" b="1" dirty="0"/>
              <a:t>probe-based characterization </a:t>
            </a:r>
            <a:r>
              <a:rPr lang="en-US" sz="2000" dirty="0" smtClean="0"/>
              <a:t>has </a:t>
            </a:r>
            <a:r>
              <a:rPr lang="en-US" sz="2000" dirty="0"/>
              <a:t>emerged as the most efficient testing strategy for both SVT and ITS3</a:t>
            </a:r>
          </a:p>
          <a:p>
            <a:pPr algn="just"/>
            <a:r>
              <a:rPr lang="en-US" sz="2000" b="1" dirty="0"/>
              <a:t>      </a:t>
            </a:r>
            <a:r>
              <a:rPr lang="en-US" sz="2000" b="1" dirty="0" smtClean="0"/>
              <a:t>	→ </a:t>
            </a:r>
            <a:r>
              <a:rPr lang="en-US" sz="2000" b="1" dirty="0"/>
              <a:t>SVT has developed </a:t>
            </a:r>
            <a:r>
              <a:rPr lang="en-US" sz="2000" b="1" dirty="0" smtClean="0"/>
              <a:t>valuable </a:t>
            </a:r>
            <a:r>
              <a:rPr lang="en-US" sz="2000" b="1" dirty="0" smtClean="0"/>
              <a:t>experience for </a:t>
            </a:r>
            <a:r>
              <a:rPr lang="en-US" sz="2000" b="1" dirty="0"/>
              <a:t>this technology</a:t>
            </a:r>
          </a:p>
          <a:p>
            <a:pPr algn="just"/>
            <a:r>
              <a:rPr lang="en-US" sz="2000" dirty="0"/>
              <a:t>      </a:t>
            </a:r>
            <a:r>
              <a:rPr lang="en-US" sz="2000" dirty="0" smtClean="0"/>
              <a:t>	→ </a:t>
            </a:r>
            <a:r>
              <a:rPr lang="en-US" sz="2000" dirty="0"/>
              <a:t>providing essential contributions to the overall MOSAIX testing </a:t>
            </a:r>
            <a:r>
              <a:rPr lang="en-US" sz="2000" dirty="0" smtClean="0"/>
              <a:t>project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111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9"/>
    </mc:Choice>
    <mc:Fallback xmlns="">
      <p:transition spd="slow" advTm="4031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/>
              <a:t>MOSAIX CARRIER BOARD DESIGN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30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0662" y="1431235"/>
            <a:ext cx="363109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It can be adapted from the ALICE ITS3 carrier board card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Design files available 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Technical specifications:</a:t>
            </a:r>
            <a:endParaRPr lang="en-US" dirty="0" smtClean="0">
              <a:effectLst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12 layers design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Rogers 4350B high-speed laminate used 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Data at 10 Gbps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6 voltage planes 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6 conductor </a:t>
            </a:r>
            <a:r>
              <a:rPr lang="en-US" dirty="0" smtClean="0"/>
              <a:t>layers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Multipoint Probe card: </a:t>
            </a:r>
            <a:r>
              <a:rPr lang="en-US" dirty="0"/>
              <a:t>It could be a combination of LECs and RECs probe cards with a mechanical </a:t>
            </a:r>
            <a:r>
              <a:rPr lang="en-US" dirty="0" smtClean="0"/>
              <a:t>structure</a:t>
            </a:r>
            <a:endParaRPr lang="en-US" dirty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976" y="2147567"/>
            <a:ext cx="6903123" cy="1983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112" y="2795088"/>
            <a:ext cx="466345" cy="8625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3800" y="2740465"/>
            <a:ext cx="404163" cy="862512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13" idx="0"/>
          </p:cNvCxnSpPr>
          <p:nvPr/>
        </p:nvCxnSpPr>
        <p:spPr>
          <a:xfrm flipH="1" flipV="1">
            <a:off x="4935608" y="3608411"/>
            <a:ext cx="1160391" cy="1266043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55290" y="4874454"/>
            <a:ext cx="208141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Left </a:t>
            </a:r>
            <a:r>
              <a:rPr lang="en-US" b="1" smtClean="0"/>
              <a:t>endcap needles</a:t>
            </a:r>
            <a:endParaRPr lang="en-US" b="1" dirty="0"/>
          </a:p>
        </p:txBody>
      </p:sp>
      <p:cxnSp>
        <p:nvCxnSpPr>
          <p:cNvPr id="16" name="Straight Arrow Connector 15"/>
          <p:cNvCxnSpPr>
            <a:endCxn id="10" idx="2"/>
          </p:cNvCxnSpPr>
          <p:nvPr/>
        </p:nvCxnSpPr>
        <p:spPr>
          <a:xfrm flipV="1">
            <a:off x="10646220" y="3602977"/>
            <a:ext cx="909662" cy="129245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435548" y="4905943"/>
            <a:ext cx="229155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smtClean="0"/>
              <a:t>Right endcap </a:t>
            </a:r>
            <a:r>
              <a:rPr lang="en-US" b="1" dirty="0" smtClean="0"/>
              <a:t>needles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102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>
              <a:defRPr/>
            </a:pPr>
            <a:r>
              <a:rPr lang="en-US" sz="4000" kern="0" dirty="0"/>
              <a:t>PROBE CARD OPTIONS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31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pic>
        <p:nvPicPr>
          <p:cNvPr id="1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2803" y="1789761"/>
            <a:ext cx="4920260" cy="1413665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Probe card LEC: Only needles for the Left Edge"/>
          <p:cNvSpPr txBox="1"/>
          <p:nvPr/>
        </p:nvSpPr>
        <p:spPr>
          <a:xfrm>
            <a:off x="985196" y="1949853"/>
            <a:ext cx="2616400" cy="99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821532">
              <a:spcBef>
                <a:spcPts val="0"/>
              </a:spcBef>
              <a:defRPr sz="3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>
                <a:latin typeface="+mn-lt"/>
              </a:rPr>
              <a:t>Probe card LEC: Only needles for the Left Edge</a:t>
            </a:r>
          </a:p>
        </p:txBody>
      </p:sp>
      <p:sp>
        <p:nvSpPr>
          <p:cNvPr id="18" name="Oval"/>
          <p:cNvSpPr/>
          <p:nvPr/>
        </p:nvSpPr>
        <p:spPr>
          <a:xfrm>
            <a:off x="4351688" y="2052347"/>
            <a:ext cx="285753" cy="892971"/>
          </a:xfrm>
          <a:prstGeom prst="ellipse">
            <a:avLst/>
          </a:prstGeom>
          <a:ln w="101600">
            <a:solidFill>
              <a:srgbClr val="EE220C"/>
            </a:solidFill>
            <a:miter lim="400000"/>
          </a:ln>
        </p:spPr>
        <p:txBody>
          <a:bodyPr tIns="45720" bIns="45720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000"/>
          </a:p>
        </p:txBody>
      </p:sp>
      <p:sp>
        <p:nvSpPr>
          <p:cNvPr id="19" name="Probe card REC: Needles for Right Edges"/>
          <p:cNvSpPr txBox="1"/>
          <p:nvPr/>
        </p:nvSpPr>
        <p:spPr>
          <a:xfrm>
            <a:off x="985196" y="3744473"/>
            <a:ext cx="2616400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821532">
              <a:spcBef>
                <a:spcPts val="0"/>
              </a:spcBef>
              <a:defRPr sz="3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dirty="0">
                <a:latin typeface="+mn-lt"/>
              </a:rPr>
              <a:t>Probe card REC: Needles for Right Edges</a:t>
            </a:r>
          </a:p>
        </p:txBody>
      </p:sp>
      <p:pic>
        <p:nvPicPr>
          <p:cNvPr id="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42758" y="3382870"/>
            <a:ext cx="4920258" cy="1413665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Oval"/>
          <p:cNvSpPr/>
          <p:nvPr/>
        </p:nvSpPr>
        <p:spPr>
          <a:xfrm>
            <a:off x="4351688" y="3641831"/>
            <a:ext cx="285753" cy="892971"/>
          </a:xfrm>
          <a:prstGeom prst="ellipse">
            <a:avLst/>
          </a:prstGeom>
          <a:ln w="101600">
            <a:solidFill>
              <a:srgbClr val="EE220C"/>
            </a:solidFill>
            <a:miter lim="400000"/>
          </a:ln>
        </p:spPr>
        <p:txBody>
          <a:bodyPr tIns="45720" bIns="45720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000"/>
          </a:p>
        </p:txBody>
      </p:sp>
      <p:sp>
        <p:nvSpPr>
          <p:cNvPr id="22" name="Oval"/>
          <p:cNvSpPr/>
          <p:nvPr/>
        </p:nvSpPr>
        <p:spPr>
          <a:xfrm>
            <a:off x="8968336" y="3641831"/>
            <a:ext cx="285753" cy="892971"/>
          </a:xfrm>
          <a:prstGeom prst="ellipse">
            <a:avLst/>
          </a:prstGeom>
          <a:ln w="101600">
            <a:solidFill>
              <a:srgbClr val="EE220C"/>
            </a:solidFill>
            <a:miter lim="400000"/>
          </a:ln>
        </p:spPr>
        <p:txBody>
          <a:bodyPr tIns="45720" bIns="45720" anchor="ctr"/>
          <a:lstStyle/>
          <a:p>
            <a:pPr algn="ctr" defTabSz="410766">
              <a:defRPr sz="30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2000"/>
          </a:p>
        </p:txBody>
      </p:sp>
      <p:sp>
        <p:nvSpPr>
          <p:cNvPr id="23" name="Multipoint Probe card: It could be a combination of LECs and RECs probe cards with a mechanical structure"/>
          <p:cNvSpPr txBox="1"/>
          <p:nvPr/>
        </p:nvSpPr>
        <p:spPr>
          <a:xfrm>
            <a:off x="927754" y="5169067"/>
            <a:ext cx="9616374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defTabSz="821532">
              <a:spcBef>
                <a:spcPts val="0"/>
              </a:spcBef>
              <a:defRPr sz="3200" b="1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>
                <a:latin typeface="+mn-lt"/>
              </a:rPr>
              <a:t>Multipoint Probe card: It could be a combination of LECs and RECs probe cards with a mechanical structure</a:t>
            </a:r>
          </a:p>
        </p:txBody>
      </p:sp>
    </p:spTree>
    <p:extLst>
      <p:ext uri="{BB962C8B-B14F-4D97-AF65-F5344CB8AC3E}">
        <p14:creationId xmlns:p14="http://schemas.microsoft.com/office/powerpoint/2010/main" val="1118430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r>
              <a:rPr lang="en-US" sz="4000" dirty="0" smtClean="0"/>
              <a:t>TEST SYSTEM </a:t>
            </a:r>
            <a:r>
              <a:rPr lang="en-US" sz="4000" dirty="0"/>
              <a:t>HW </a:t>
            </a:r>
            <a:r>
              <a:rPr lang="en-US" sz="4000" dirty="0" smtClean="0"/>
              <a:t>CONCEPT ITS3 </a:t>
            </a:r>
            <a:r>
              <a:rPr lang="en-US" sz="4000" dirty="0"/>
              <a:t>(</a:t>
            </a:r>
            <a:r>
              <a:rPr lang="en-US" sz="4000" dirty="0" smtClean="0"/>
              <a:t>MOSAIX </a:t>
            </a:r>
            <a:r>
              <a:rPr lang="en-US" sz="4000" dirty="0"/>
              <a:t>ER2)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0661" y="1240182"/>
            <a:ext cx="415840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System for 1 </a:t>
            </a:r>
            <a:r>
              <a:rPr lang="en-US" dirty="0" smtClean="0"/>
              <a:t>MOSAIX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/>
              <a:t>Enclustra</a:t>
            </a:r>
            <a:r>
              <a:rPr lang="en-US" dirty="0"/>
              <a:t> Evaluation Kit + FMC and Power supplies are off the shelf commercial components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dirty="0" err="1"/>
              <a:t>Enclustra</a:t>
            </a:r>
            <a:r>
              <a:rPr lang="en-US" dirty="0"/>
              <a:t> </a:t>
            </a:r>
            <a:r>
              <a:rPr lang="en-US" dirty="0" err="1"/>
              <a:t>Eval</a:t>
            </a:r>
            <a:r>
              <a:rPr lang="en-US" dirty="0"/>
              <a:t> kit acts as control and readout system 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The </a:t>
            </a:r>
            <a:r>
              <a:rPr lang="en-US" dirty="0" err="1"/>
              <a:t>Enclustra</a:t>
            </a:r>
            <a:r>
              <a:rPr lang="en-US" dirty="0"/>
              <a:t> FW is being developed by the ITS3 team in collaboration with some SVT members </a:t>
            </a:r>
            <a:endParaRPr lang="en-US" dirty="0" smtClean="0"/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Probe Card being developed by MIT and Korea  University (parallel approach</a:t>
            </a:r>
            <a:r>
              <a:rPr lang="en-US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Carrier board is being developed by  CERN ITS3 team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7861" y="1892602"/>
            <a:ext cx="6268276" cy="15995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558" y="3831892"/>
            <a:ext cx="6308035" cy="252530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08398" y="1363589"/>
            <a:ext cx="320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WAFER PROBER TEST SYSTEM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08398" y="3647226"/>
            <a:ext cx="3200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WIRE BONDED TEST SYSTEM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275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/>
              <a:t>PLANS AND MILESTONES FOR WP2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0661" y="1286293"/>
            <a:ext cx="1037313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ER2/ER3 </a:t>
            </a:r>
            <a:r>
              <a:rPr lang="en-US" b="1" dirty="0" smtClean="0"/>
              <a:t>MOSAIX </a:t>
            </a:r>
            <a:r>
              <a:rPr lang="en-US" b="1" dirty="0"/>
              <a:t>testing: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DAQ setup developments at software/hardware and firmware levels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SVT </a:t>
            </a:r>
            <a:r>
              <a:rPr lang="en-US" b="1" dirty="0">
                <a:solidFill>
                  <a:srgbClr val="FF0000"/>
                </a:solidFill>
              </a:rPr>
              <a:t>requires unique SW/HW features, beyond what used by ITS3 (backup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Unique contributions to exploit the new technology for large area detectors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Develop </a:t>
            </a:r>
            <a:r>
              <a:rPr lang="en-US" b="1" dirty="0">
                <a:solidFill>
                  <a:srgbClr val="FF0000"/>
                </a:solidFill>
              </a:rPr>
              <a:t>a new a high-frequency testing system with wafer probe 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742950" lvl="1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It will be tested very soon </a:t>
            </a:r>
            <a:r>
              <a:rPr lang="en-US" dirty="0"/>
              <a:t>on the NKF7 </a:t>
            </a:r>
            <a:r>
              <a:rPr lang="en-US" dirty="0" err="1"/>
              <a:t>serializer</a:t>
            </a:r>
            <a:r>
              <a:rPr lang="en-US" dirty="0"/>
              <a:t> </a:t>
            </a:r>
            <a:r>
              <a:rPr lang="en-US" dirty="0" smtClean="0"/>
              <a:t>prototype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Testing and characterization: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performed with wafer probe/DAQ setup</a:t>
            </a:r>
          </a:p>
          <a:p>
            <a:pPr marL="1200150" lvl="2" indent="-285750">
              <a:buFont typeface="Arial" charset="0"/>
              <a:buChar char="•"/>
            </a:pPr>
            <a:r>
              <a:rPr lang="en-US" dirty="0"/>
              <a:t>characterization of the EIC-specific </a:t>
            </a:r>
            <a:r>
              <a:rPr lang="en-US" dirty="0" smtClean="0"/>
              <a:t>blocks</a:t>
            </a:r>
          </a:p>
          <a:p>
            <a:pPr marL="1200150" lvl="2" indent="-285750">
              <a:buFont typeface="Arial" charset="0"/>
              <a:buChar char="•"/>
            </a:pPr>
            <a:endParaRPr lang="en-US" dirty="0"/>
          </a:p>
          <a:p>
            <a:r>
              <a:rPr lang="en-US" b="1" dirty="0" smtClean="0"/>
              <a:t>EIC Large Area Sensors: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Adapt the reading/testing setup developed to the LAS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Extensive tests using wafer probes, DAQ setup before and after irradiation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Dedicated irradiation studies needed for LAS sensor, support chip, COTS, optic cables, FPC, …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Large scale tests of LAS sensors and corresponding ancillary blocks for LAS V1 and production LAS sensors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79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GENERAL CONCEPT TEST SYSTEM SOFTWARE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390" y="1160534"/>
            <a:ext cx="8945217" cy="5321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8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WP2 SW Conside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316479">
              <a:defRPr sz="9500" spc="-95"/>
            </a:lvl1pPr>
          </a:lstStyle>
          <a:p>
            <a:r>
              <a:t>WP2 SW Considerations</a:t>
            </a:r>
          </a:p>
        </p:txBody>
      </p:sp>
      <p:sp>
        <p:nvSpPr>
          <p:cNvPr id="367" name="With O(10) institutes interested to characterization/test we need to create  self contained packages with minimal manual intervention required by the users…"/>
          <p:cNvSpPr txBox="1">
            <a:spLocks noGrp="1"/>
          </p:cNvSpPr>
          <p:nvPr>
            <p:ph type="body" idx="1"/>
          </p:nvPr>
        </p:nvSpPr>
        <p:spPr>
          <a:xfrm>
            <a:off x="603250" y="1690688"/>
            <a:ext cx="10985500" cy="4445072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329184" lvl="1" indent="-164592" defTabSz="128016">
              <a:spcBef>
                <a:spcPts val="1650"/>
              </a:spcBef>
              <a:defRPr sz="2880"/>
            </a:pPr>
            <a:r>
              <a:rPr dirty="0"/>
              <a:t>With O(10) institutes interested to characterization/test we need to create  self contained packages with minimal manual intervention required by the users</a:t>
            </a:r>
          </a:p>
          <a:p>
            <a:pPr marL="329184" lvl="1" indent="-164592" defTabSz="128016">
              <a:spcBef>
                <a:spcPts val="1650"/>
              </a:spcBef>
              <a:defRPr sz="2880"/>
            </a:pPr>
            <a:r>
              <a:rPr dirty="0"/>
              <a:t>User and expert mode should be available</a:t>
            </a:r>
          </a:p>
          <a:p>
            <a:pPr marL="329184" lvl="1" indent="-164592" defTabSz="128016">
              <a:spcBef>
                <a:spcPts val="1650"/>
              </a:spcBef>
              <a:defRPr sz="2880"/>
            </a:pPr>
            <a:r>
              <a:rPr dirty="0"/>
              <a:t>Any test and any configuration should be recorded (automatically) to allow repeatability and experts intervention</a:t>
            </a:r>
          </a:p>
          <a:p>
            <a:pPr marL="329184" lvl="1" indent="-164592" defTabSz="128016">
              <a:spcBef>
                <a:spcPts val="1650"/>
              </a:spcBef>
              <a:defRPr sz="2880"/>
            </a:pPr>
            <a:r>
              <a:rPr dirty="0"/>
              <a:t>Scripting could be a day0 approach but not maintainable on the longer term considering the scale of the project.</a:t>
            </a:r>
          </a:p>
          <a:p>
            <a:pPr marL="329184" lvl="1" indent="-164592" defTabSz="128016">
              <a:spcBef>
                <a:spcPts val="1650"/>
              </a:spcBef>
              <a:defRPr sz="2880"/>
            </a:pPr>
            <a:r>
              <a:rPr dirty="0"/>
              <a:t>For the final experiment or further in the process we will have DQM and UI but most probably we’ll need to develop our own tools in the meantime</a:t>
            </a:r>
          </a:p>
          <a:p>
            <a:pPr marL="329184" lvl="1" indent="-164592" defTabSz="128016">
              <a:spcBef>
                <a:spcPts val="1650"/>
              </a:spcBef>
              <a:defRPr sz="2880"/>
            </a:pPr>
            <a:r>
              <a:rPr dirty="0"/>
              <a:t>Tools that should be anyway re-designed in the SVT framework are:</a:t>
            </a:r>
          </a:p>
          <a:p>
            <a:pPr marL="493776" lvl="2" indent="-164592" defTabSz="128016">
              <a:spcBef>
                <a:spcPts val="1650"/>
              </a:spcBef>
              <a:defRPr sz="2880"/>
            </a:pPr>
            <a:r>
              <a:rPr dirty="0"/>
              <a:t>Data visualization/QC/QA should anyway be re-designed in the SVT framework </a:t>
            </a:r>
          </a:p>
          <a:p>
            <a:pPr marL="493776" lvl="2" indent="-164592" defTabSz="128016">
              <a:spcBef>
                <a:spcPts val="1650"/>
              </a:spcBef>
              <a:defRPr sz="2880"/>
            </a:pPr>
            <a:r>
              <a:rPr dirty="0"/>
              <a:t>Database for sensors characterization and production</a:t>
            </a:r>
          </a:p>
          <a:p>
            <a:pPr marL="493776" lvl="2" indent="-164592" defTabSz="128016">
              <a:spcBef>
                <a:spcPts val="1650"/>
              </a:spcBef>
              <a:defRPr sz="2880"/>
            </a:pPr>
            <a:r>
              <a:rPr dirty="0"/>
              <a:t>User interface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71142885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WP2 SW Considera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316479">
              <a:defRPr sz="9500" spc="-95"/>
            </a:lvl1pPr>
          </a:lstStyle>
          <a:p>
            <a:r>
              <a:t>WP2 SW Considerations</a:t>
            </a:r>
          </a:p>
        </p:txBody>
      </p:sp>
      <p:sp>
        <p:nvSpPr>
          <p:cNvPr id="370" name="During the meeting was clarified that we should re-use as much as possible from ITS3…"/>
          <p:cNvSpPr txBox="1">
            <a:spLocks noGrp="1"/>
          </p:cNvSpPr>
          <p:nvPr>
            <p:ph type="body" idx="1"/>
          </p:nvPr>
        </p:nvSpPr>
        <p:spPr>
          <a:xfrm>
            <a:off x="519933" y="1484266"/>
            <a:ext cx="10985501" cy="4897962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pPr marL="150876" indent="-150876" defTabSz="117348">
              <a:spcBef>
                <a:spcPts val="1550"/>
              </a:spcBef>
              <a:defRPr sz="2640"/>
            </a:pPr>
            <a:r>
              <a:rPr dirty="0"/>
              <a:t>During the meeting was clarified that we should re-use as much as possible from ITS3 </a:t>
            </a:r>
          </a:p>
          <a:p>
            <a:pPr marL="301752" lvl="1" indent="-150876" defTabSz="117348">
              <a:spcBef>
                <a:spcPts val="1550"/>
              </a:spcBef>
              <a:defRPr sz="2640"/>
            </a:pPr>
            <a:r>
              <a:rPr dirty="0"/>
              <a:t>But at the moment we should consider to don’t have access to any ITS3 SW</a:t>
            </a:r>
          </a:p>
          <a:p>
            <a:pPr marL="301752" lvl="1" indent="-150876" defTabSz="117348">
              <a:spcBef>
                <a:spcPts val="1550"/>
              </a:spcBef>
              <a:defRPr sz="2640"/>
            </a:pPr>
            <a:endParaRPr dirty="0"/>
          </a:p>
          <a:p>
            <a:pPr marL="150876" indent="-150876" defTabSz="117348">
              <a:spcBef>
                <a:spcPts val="1550"/>
              </a:spcBef>
              <a:defRPr sz="2640"/>
            </a:pPr>
            <a:r>
              <a:rPr dirty="0"/>
              <a:t>At present ePIC doesn’t not have active global groups taking care of global User Interface or global DQM/QC/QA framework</a:t>
            </a:r>
          </a:p>
          <a:p>
            <a:pPr marL="150876" indent="-150876" defTabSz="117348">
              <a:spcBef>
                <a:spcPts val="1550"/>
              </a:spcBef>
              <a:defRPr sz="2640"/>
            </a:pPr>
            <a:r>
              <a:rPr dirty="0"/>
              <a:t>A document was produced globally by Prakhar Gang collecting info also from SVT (Nikki) about Detector HW construction  DB:</a:t>
            </a:r>
          </a:p>
          <a:p>
            <a:pPr marL="301752" lvl="1" indent="-150876" defTabSz="117348">
              <a:spcBef>
                <a:spcPts val="1550"/>
              </a:spcBef>
              <a:defRPr sz="2640"/>
            </a:pPr>
            <a:r>
              <a:rPr dirty="0"/>
              <a:t>Presentation: </a:t>
            </a:r>
            <a:r>
              <a:rPr u="sng" dirty="0">
                <a:hlinkClick r:id="rId2"/>
              </a:rPr>
              <a:t>https://indico.bnl.gov/event/23086/contributions/90436/attachments/54156/92649/TIC_DB_04292024.pdf</a:t>
            </a:r>
          </a:p>
          <a:p>
            <a:pPr marL="301752" lvl="1" indent="-150876" defTabSz="117348">
              <a:spcBef>
                <a:spcPts val="1550"/>
              </a:spcBef>
              <a:defRPr sz="2640"/>
            </a:pPr>
            <a:r>
              <a:rPr dirty="0"/>
              <a:t>Document: </a:t>
            </a:r>
            <a:r>
              <a:rPr u="sng" dirty="0">
                <a:hlinkClick r:id="rId3"/>
              </a:rPr>
              <a:t>https://docs.google.com/document/d/1ow1nfy8dsrI1CfTBkG6kUJ0Oy2MZONhAktLy-zevJ1E/edit</a:t>
            </a:r>
          </a:p>
          <a:p>
            <a:pPr marL="301752" lvl="1" indent="-150876" defTabSz="117348">
              <a:spcBef>
                <a:spcPts val="1550"/>
              </a:spcBef>
              <a:defRPr sz="2640"/>
            </a:pPr>
            <a:endParaRPr u="sng" dirty="0">
              <a:hlinkClick r:id="rId3"/>
            </a:endParaRPr>
          </a:p>
          <a:p>
            <a:pPr marL="150876" indent="-150876" defTabSz="117348">
              <a:spcBef>
                <a:spcPts val="1550"/>
              </a:spcBef>
              <a:defRPr sz="2640"/>
            </a:pPr>
            <a:r>
              <a:rPr dirty="0"/>
              <a:t>Main requirement for the WP2/Construction SW:</a:t>
            </a:r>
          </a:p>
          <a:p>
            <a:pPr marL="301752" lvl="1" indent="-150876" defTabSz="117348">
              <a:spcBef>
                <a:spcPts val="1550"/>
              </a:spcBef>
              <a:defRPr sz="2640"/>
            </a:pPr>
            <a:r>
              <a:rPr dirty="0"/>
              <a:t>User interface that would allow also not experts to operate the test system  (“clicking” buttons may be easier than running scripts) </a:t>
            </a:r>
          </a:p>
          <a:p>
            <a:pPr marL="301752" lvl="1" indent="-150876" defTabSz="117348">
              <a:spcBef>
                <a:spcPts val="1550"/>
              </a:spcBef>
              <a:defRPr sz="2640"/>
            </a:pPr>
            <a:r>
              <a:rPr dirty="0"/>
              <a:t>Reproducibility of the test configuration (no parameters need to be changed by the final user if not in expert mode)</a:t>
            </a:r>
          </a:p>
          <a:p>
            <a:pPr marL="301752" lvl="1" indent="-150876" defTabSz="117348">
              <a:spcBef>
                <a:spcPts val="1550"/>
              </a:spcBef>
              <a:defRPr sz="2640"/>
            </a:pPr>
            <a:r>
              <a:rPr dirty="0"/>
              <a:t>Clear history of the sensors during the various step of production, constrictions and final commissioning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3214469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ITS2/MVTX approach to Testing/D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2316479">
              <a:defRPr sz="9500" spc="-95"/>
            </a:lvl1pPr>
          </a:lstStyle>
          <a:p>
            <a:r>
              <a:rPr sz="4800" dirty="0"/>
              <a:t>ITS2/MVTX approach to Testing/DCS</a:t>
            </a:r>
          </a:p>
        </p:txBody>
      </p:sp>
      <p:sp>
        <p:nvSpPr>
          <p:cNvPr id="373" name="The SCADA layer:…"/>
          <p:cNvSpPr txBox="1">
            <a:spLocks noGrp="1"/>
          </p:cNvSpPr>
          <p:nvPr>
            <p:ph type="body" sz="half" idx="1"/>
          </p:nvPr>
        </p:nvSpPr>
        <p:spPr>
          <a:xfrm>
            <a:off x="6909832" y="1588739"/>
            <a:ext cx="4818479" cy="466627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194310" indent="-194310" defTabSz="151130">
              <a:spcBef>
                <a:spcPts val="1950"/>
              </a:spcBef>
              <a:defRPr sz="3400"/>
            </a:pPr>
            <a:r>
              <a:rPr dirty="0"/>
              <a:t>The SCADA layer:</a:t>
            </a:r>
          </a:p>
          <a:p>
            <a:pPr marL="388620" lvl="1" indent="-194310" defTabSz="151130">
              <a:spcBef>
                <a:spcPts val="1950"/>
              </a:spcBef>
              <a:defRPr sz="3400"/>
            </a:pPr>
            <a:r>
              <a:rPr dirty="0"/>
              <a:t>Allows macro instructions (e.g. configure detector, perform TH scan, etc.)</a:t>
            </a:r>
          </a:p>
          <a:p>
            <a:pPr marL="388620" lvl="1" indent="-194310" defTabSz="151130">
              <a:spcBef>
                <a:spcPts val="1950"/>
              </a:spcBef>
              <a:defRPr sz="3400"/>
            </a:pPr>
            <a:r>
              <a:rPr dirty="0"/>
              <a:t>Info on detector and services stored to the DB </a:t>
            </a:r>
          </a:p>
          <a:p>
            <a:pPr marL="194310" indent="-194310" defTabSz="151130">
              <a:spcBef>
                <a:spcPts val="1950"/>
              </a:spcBef>
              <a:defRPr sz="3400"/>
            </a:pPr>
            <a:r>
              <a:rPr dirty="0"/>
              <a:t>The APP Layer:</a:t>
            </a:r>
          </a:p>
          <a:p>
            <a:pPr marL="388620" lvl="1" indent="-194310" defTabSz="151130">
              <a:spcBef>
                <a:spcPts val="1950"/>
              </a:spcBef>
              <a:defRPr sz="3400"/>
            </a:pPr>
            <a:r>
              <a:rPr dirty="0"/>
              <a:t>Perform constant monitoring of the detector (e.g. T, configuration status, etc.)</a:t>
            </a:r>
          </a:p>
          <a:p>
            <a:pPr marL="388620" lvl="1" indent="-194310" defTabSz="151130">
              <a:spcBef>
                <a:spcPts val="1950"/>
              </a:spcBef>
              <a:defRPr sz="3400"/>
            </a:pPr>
            <a:r>
              <a:rPr dirty="0"/>
              <a:t>Retrieves from the DB the HW (electronics + detector) configuration </a:t>
            </a:r>
          </a:p>
          <a:p>
            <a:pPr marL="388620" lvl="1" indent="-194310" defTabSz="151130">
              <a:spcBef>
                <a:spcPts val="1950"/>
              </a:spcBef>
              <a:defRPr sz="3400"/>
            </a:pPr>
            <a:r>
              <a:rPr dirty="0"/>
              <a:t>Performs automatic testing and scans</a:t>
            </a:r>
          </a:p>
        </p:txBody>
      </p:sp>
      <p:sp>
        <p:nvSpPr>
          <p:cNvPr id="374" name="UI (WinCC) /FSM"/>
          <p:cNvSpPr/>
          <p:nvPr/>
        </p:nvSpPr>
        <p:spPr>
          <a:xfrm>
            <a:off x="2631295" y="1307310"/>
            <a:ext cx="1646842" cy="675466"/>
          </a:xfrm>
          <a:prstGeom prst="rect">
            <a:avLst/>
          </a:prstGeom>
          <a:solidFill>
            <a:schemeClr val="accent2">
              <a:satOff val="-7988"/>
              <a:lumOff val="-115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UI (WinCC) /FSM</a:t>
            </a:r>
          </a:p>
        </p:txBody>
      </p:sp>
      <p:sp>
        <p:nvSpPr>
          <p:cNvPr id="375" name="WinCC Dist 0"/>
          <p:cNvSpPr/>
          <p:nvPr/>
        </p:nvSpPr>
        <p:spPr>
          <a:xfrm>
            <a:off x="1394966" y="2495713"/>
            <a:ext cx="1646842" cy="675466"/>
          </a:xfrm>
          <a:prstGeom prst="rect">
            <a:avLst/>
          </a:prstGeom>
          <a:solidFill>
            <a:schemeClr val="accent3">
              <a:satOff val="-6303"/>
              <a:lumOff val="-148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WinCC Dist 0</a:t>
            </a:r>
          </a:p>
        </p:txBody>
      </p:sp>
      <p:sp>
        <p:nvSpPr>
          <p:cNvPr id="376" name="WinCC Dist. N"/>
          <p:cNvSpPr/>
          <p:nvPr/>
        </p:nvSpPr>
        <p:spPr>
          <a:xfrm>
            <a:off x="3772916" y="2495713"/>
            <a:ext cx="1646842" cy="675466"/>
          </a:xfrm>
          <a:prstGeom prst="rect">
            <a:avLst/>
          </a:prstGeom>
          <a:solidFill>
            <a:schemeClr val="accent3">
              <a:satOff val="-6303"/>
              <a:lumOff val="-148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WinCC Dist. N</a:t>
            </a:r>
          </a:p>
        </p:txBody>
      </p:sp>
      <p:sp>
        <p:nvSpPr>
          <p:cNvPr id="377" name="Services 0"/>
          <p:cNvSpPr/>
          <p:nvPr/>
        </p:nvSpPr>
        <p:spPr>
          <a:xfrm>
            <a:off x="82628" y="5763847"/>
            <a:ext cx="1646842" cy="675466"/>
          </a:xfrm>
          <a:prstGeom prst="rect">
            <a:avLst/>
          </a:prstGeom>
          <a:solidFill>
            <a:schemeClr val="accent4">
              <a:hueOff val="31372"/>
              <a:lumOff val="-143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Services 0</a:t>
            </a:r>
          </a:p>
        </p:txBody>
      </p:sp>
      <p:sp>
        <p:nvSpPr>
          <p:cNvPr id="378" name="ITSComm 0"/>
          <p:cNvSpPr/>
          <p:nvPr/>
        </p:nvSpPr>
        <p:spPr>
          <a:xfrm>
            <a:off x="2023167" y="3568270"/>
            <a:ext cx="1646842" cy="675466"/>
          </a:xfrm>
          <a:prstGeom prst="rect">
            <a:avLst/>
          </a:prstGeom>
          <a:solidFill>
            <a:schemeClr val="accent3">
              <a:satOff val="-6303"/>
              <a:lumOff val="-148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ITSComm 0</a:t>
            </a:r>
          </a:p>
        </p:txBody>
      </p:sp>
      <p:sp>
        <p:nvSpPr>
          <p:cNvPr id="379" name="ALF 0"/>
          <p:cNvSpPr/>
          <p:nvPr/>
        </p:nvSpPr>
        <p:spPr>
          <a:xfrm>
            <a:off x="2024970" y="4697977"/>
            <a:ext cx="1646842" cy="675466"/>
          </a:xfrm>
          <a:prstGeom prst="rect">
            <a:avLst/>
          </a:prstGeom>
          <a:solidFill>
            <a:schemeClr val="accent3">
              <a:satOff val="-6303"/>
              <a:lumOff val="-148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ALF 0</a:t>
            </a:r>
          </a:p>
        </p:txBody>
      </p:sp>
      <p:sp>
        <p:nvSpPr>
          <p:cNvPr id="380" name="CRU/Felix 0"/>
          <p:cNvSpPr/>
          <p:nvPr/>
        </p:nvSpPr>
        <p:spPr>
          <a:xfrm>
            <a:off x="2023167" y="5763847"/>
            <a:ext cx="1646842" cy="675466"/>
          </a:xfrm>
          <a:prstGeom prst="rect">
            <a:avLst/>
          </a:prstGeom>
          <a:solidFill>
            <a:schemeClr val="accent4">
              <a:hueOff val="31372"/>
              <a:lumOff val="-143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CRU/Felix 0</a:t>
            </a:r>
          </a:p>
        </p:txBody>
      </p:sp>
      <p:sp>
        <p:nvSpPr>
          <p:cNvPr id="381" name="Line"/>
          <p:cNvSpPr/>
          <p:nvPr/>
        </p:nvSpPr>
        <p:spPr>
          <a:xfrm>
            <a:off x="2175743" y="3166438"/>
            <a:ext cx="670186" cy="452296"/>
          </a:xfrm>
          <a:prstGeom prst="line">
            <a:avLst/>
          </a:prstGeom>
          <a:ln w="76200">
            <a:solidFill>
              <a:srgbClr val="FA0E30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382" name="Line"/>
          <p:cNvSpPr/>
          <p:nvPr/>
        </p:nvSpPr>
        <p:spPr>
          <a:xfrm>
            <a:off x="2846588" y="4204950"/>
            <a:ext cx="1" cy="525125"/>
          </a:xfrm>
          <a:prstGeom prst="line">
            <a:avLst/>
          </a:prstGeom>
          <a:ln w="76200">
            <a:solidFill>
              <a:srgbClr val="FA0E30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383" name="Line"/>
          <p:cNvSpPr/>
          <p:nvPr/>
        </p:nvSpPr>
        <p:spPr>
          <a:xfrm flipV="1">
            <a:off x="711265" y="3133482"/>
            <a:ext cx="1470445" cy="2668062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384" name="Line"/>
          <p:cNvSpPr/>
          <p:nvPr/>
        </p:nvSpPr>
        <p:spPr>
          <a:xfrm flipV="1">
            <a:off x="2846588" y="5313448"/>
            <a:ext cx="1" cy="477194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385" name="CRU/Felix N"/>
          <p:cNvSpPr/>
          <p:nvPr/>
        </p:nvSpPr>
        <p:spPr>
          <a:xfrm>
            <a:off x="4420835" y="5763847"/>
            <a:ext cx="1646842" cy="675466"/>
          </a:xfrm>
          <a:prstGeom prst="rect">
            <a:avLst/>
          </a:prstGeom>
          <a:solidFill>
            <a:schemeClr val="accent4">
              <a:hueOff val="31372"/>
              <a:lumOff val="-143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CRU/Felix N</a:t>
            </a:r>
          </a:p>
        </p:txBody>
      </p:sp>
      <p:sp>
        <p:nvSpPr>
          <p:cNvPr id="386" name="ALF N"/>
          <p:cNvSpPr/>
          <p:nvPr/>
        </p:nvSpPr>
        <p:spPr>
          <a:xfrm>
            <a:off x="4420835" y="4697977"/>
            <a:ext cx="1646842" cy="675466"/>
          </a:xfrm>
          <a:prstGeom prst="rect">
            <a:avLst/>
          </a:prstGeom>
          <a:solidFill>
            <a:schemeClr val="accent3">
              <a:satOff val="-6303"/>
              <a:lumOff val="-148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ALF N</a:t>
            </a:r>
          </a:p>
        </p:txBody>
      </p:sp>
      <p:sp>
        <p:nvSpPr>
          <p:cNvPr id="387" name="ITSComm N"/>
          <p:cNvSpPr/>
          <p:nvPr/>
        </p:nvSpPr>
        <p:spPr>
          <a:xfrm>
            <a:off x="4420835" y="3568270"/>
            <a:ext cx="1646842" cy="675466"/>
          </a:xfrm>
          <a:prstGeom prst="rect">
            <a:avLst/>
          </a:prstGeom>
          <a:solidFill>
            <a:schemeClr val="accent3">
              <a:satOff val="-6303"/>
              <a:lumOff val="-148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ITSComm N</a:t>
            </a:r>
          </a:p>
        </p:txBody>
      </p:sp>
      <p:sp>
        <p:nvSpPr>
          <p:cNvPr id="388" name="Line"/>
          <p:cNvSpPr/>
          <p:nvPr/>
        </p:nvSpPr>
        <p:spPr>
          <a:xfrm flipV="1">
            <a:off x="2216488" y="1976026"/>
            <a:ext cx="1212089" cy="501841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389" name="…"/>
          <p:cNvSpPr txBox="1"/>
          <p:nvPr/>
        </p:nvSpPr>
        <p:spPr>
          <a:xfrm>
            <a:off x="3174647" y="2404276"/>
            <a:ext cx="51296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200" b="1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sz="3600"/>
              <a:t>…</a:t>
            </a:r>
          </a:p>
        </p:txBody>
      </p:sp>
      <p:sp>
        <p:nvSpPr>
          <p:cNvPr id="390" name="…"/>
          <p:cNvSpPr txBox="1"/>
          <p:nvPr/>
        </p:nvSpPr>
        <p:spPr>
          <a:xfrm>
            <a:off x="3812707" y="3458318"/>
            <a:ext cx="51296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200" b="1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sz="3600"/>
              <a:t>…</a:t>
            </a:r>
          </a:p>
        </p:txBody>
      </p:sp>
      <p:sp>
        <p:nvSpPr>
          <p:cNvPr id="391" name="…"/>
          <p:cNvSpPr txBox="1"/>
          <p:nvPr/>
        </p:nvSpPr>
        <p:spPr>
          <a:xfrm>
            <a:off x="3812707" y="4595677"/>
            <a:ext cx="51296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200" b="1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sz="3600"/>
              <a:t>…</a:t>
            </a:r>
          </a:p>
        </p:txBody>
      </p:sp>
      <p:sp>
        <p:nvSpPr>
          <p:cNvPr id="392" name="…"/>
          <p:cNvSpPr txBox="1"/>
          <p:nvPr/>
        </p:nvSpPr>
        <p:spPr>
          <a:xfrm>
            <a:off x="3772916" y="5649719"/>
            <a:ext cx="512961" cy="6052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7200" b="1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sz="3600"/>
              <a:t>…</a:t>
            </a:r>
          </a:p>
        </p:txBody>
      </p:sp>
      <p:sp>
        <p:nvSpPr>
          <p:cNvPr id="393" name="Line"/>
          <p:cNvSpPr/>
          <p:nvPr/>
        </p:nvSpPr>
        <p:spPr>
          <a:xfrm flipH="1" flipV="1">
            <a:off x="3469240" y="1982738"/>
            <a:ext cx="1072782" cy="521878"/>
          </a:xfrm>
          <a:prstGeom prst="line">
            <a:avLst/>
          </a:prstGeom>
          <a:ln w="762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394" name="Line"/>
          <p:cNvSpPr/>
          <p:nvPr/>
        </p:nvSpPr>
        <p:spPr>
          <a:xfrm>
            <a:off x="262362" y="3369724"/>
            <a:ext cx="6121124" cy="1"/>
          </a:xfrm>
          <a:prstGeom prst="line">
            <a:avLst/>
          </a:prstGeom>
          <a:ln w="38100" cap="rnd">
            <a:solidFill>
              <a:schemeClr val="accent1">
                <a:satOff val="-9155"/>
                <a:lumOff val="-32673"/>
              </a:schemeClr>
            </a:solidFill>
            <a:custDash>
              <a:ds d="1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395" name="Line"/>
          <p:cNvSpPr/>
          <p:nvPr/>
        </p:nvSpPr>
        <p:spPr>
          <a:xfrm>
            <a:off x="262362" y="5552044"/>
            <a:ext cx="6121124" cy="1"/>
          </a:xfrm>
          <a:prstGeom prst="line">
            <a:avLst/>
          </a:prstGeom>
          <a:ln w="38100" cap="rnd">
            <a:solidFill>
              <a:schemeClr val="accent1">
                <a:satOff val="-9155"/>
                <a:lumOff val="-32673"/>
              </a:schemeClr>
            </a:solidFill>
            <a:custDash>
              <a:ds d="1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396" name="SCADA Layer"/>
          <p:cNvSpPr txBox="1"/>
          <p:nvPr/>
        </p:nvSpPr>
        <p:spPr>
          <a:xfrm>
            <a:off x="323558" y="1661814"/>
            <a:ext cx="649217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SCADA Layer</a:t>
            </a:r>
          </a:p>
        </p:txBody>
      </p:sp>
      <p:sp>
        <p:nvSpPr>
          <p:cNvPr id="397" name="APP Layer"/>
          <p:cNvSpPr txBox="1"/>
          <p:nvPr/>
        </p:nvSpPr>
        <p:spPr>
          <a:xfrm>
            <a:off x="300005" y="3665777"/>
            <a:ext cx="516167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APP Layer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571299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NKF7 serializer"/>
          <p:cNvSpPr txBox="1">
            <a:spLocks noGrp="1"/>
          </p:cNvSpPr>
          <p:nvPr>
            <p:ph type="body" idx="21"/>
          </p:nvPr>
        </p:nvSpPr>
        <p:spPr>
          <a:xfrm>
            <a:off x="84763" y="51639"/>
            <a:ext cx="11430001" cy="76751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NKF7 serializer</a:t>
            </a:r>
          </a:p>
        </p:txBody>
      </p:sp>
      <p:sp>
        <p:nvSpPr>
          <p:cNvPr id="400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sp>
        <p:nvSpPr>
          <p:cNvPr id="401" name="Full presentation: https://www.dropbox.com/scl/fo/v41zz5ib4ghk3xi9tsjrc/h?rlkey=32vxzrr5msu39nudo5n1khg0j&amp;dl=0"/>
          <p:cNvSpPr txBox="1"/>
          <p:nvPr/>
        </p:nvSpPr>
        <p:spPr>
          <a:xfrm>
            <a:off x="279137" y="812771"/>
            <a:ext cx="12536765" cy="3075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defTabSz="1219169">
              <a:lnSpc>
                <a:spcPct val="90000"/>
              </a:lnSpc>
              <a:spcBef>
                <a:spcPts val="2250"/>
              </a:spcBef>
              <a:defRPr sz="3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850"/>
              <a:t>Full presentation: </a:t>
            </a:r>
            <a:r>
              <a:rPr sz="1850" u="sng">
                <a:hlinkClick r:id="rId2"/>
              </a:rPr>
              <a:t>https://www.dropbox.com/scl/fo/v41zz5ib4ghk3xi9tsjrc/h?rlkey=32vxzrr5msu39nudo5n1khg0j&amp;dl=0</a:t>
            </a:r>
          </a:p>
        </p:txBody>
      </p:sp>
      <p:pic>
        <p:nvPicPr>
          <p:cNvPr id="402" name="Screenshot 2024-03-19 at 14.46.42.png" descr="Screenshot 2024-03-19 at 14.46.4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2742" y="1321978"/>
            <a:ext cx="9983836" cy="56240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6534948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NKF7 probe card schematic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NKF7 probe card schematics</a:t>
            </a:r>
          </a:p>
        </p:txBody>
      </p:sp>
      <p:sp>
        <p:nvSpPr>
          <p:cNvPr id="405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406" name="Screenshot 2024-09-19 at 08.07.20.png" descr="Screenshot 2024-09-19 at 08.07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0819" y="1035182"/>
            <a:ext cx="6688820" cy="5271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Screenshot 2024-09-19 at 08.08.26.png" descr="Screenshot 2024-09-19 at 08.08.2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92774" y="372732"/>
            <a:ext cx="4927061" cy="3988148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ermination resistors not mounted as  using scope termination"/>
          <p:cNvSpPr txBox="1">
            <a:spLocks noGrp="1"/>
          </p:cNvSpPr>
          <p:nvPr>
            <p:ph type="body" sz="quarter" idx="4294967295"/>
          </p:nvPr>
        </p:nvSpPr>
        <p:spPr>
          <a:xfrm>
            <a:off x="7390033" y="4825178"/>
            <a:ext cx="4132790" cy="571211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455802" indent="-455802" defTabSz="2365188">
              <a:lnSpc>
                <a:spcPct val="90000"/>
              </a:lnSpc>
              <a:spcBef>
                <a:spcPts val="4300"/>
              </a:spcBef>
              <a:buSzPct val="123000"/>
              <a:defRPr sz="3589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Termination resistors not mounted as  using scope termination</a:t>
            </a:r>
          </a:p>
        </p:txBody>
      </p:sp>
    </p:spTree>
    <p:extLst>
      <p:ext uri="{BB962C8B-B14F-4D97-AF65-F5344CB8AC3E}">
        <p14:creationId xmlns:p14="http://schemas.microsoft.com/office/powerpoint/2010/main" val="74194208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r>
              <a:rPr lang="en-US" sz="4000" dirty="0"/>
              <a:t>WHY WAFER-PROBE TESTING?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80661" y="1431235"/>
            <a:ext cx="1050897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 b="1"/>
            </a:pPr>
            <a:r>
              <a:rPr lang="en-US" sz="2000" dirty="0" smtClean="0"/>
              <a:t>It </a:t>
            </a:r>
            <a:r>
              <a:rPr lang="en-US" sz="2000" dirty="0"/>
              <a:t>makes the characterization process faster and more effective</a:t>
            </a:r>
          </a:p>
          <a:p>
            <a:pPr marL="285750" indent="-285750" algn="just">
              <a:buSzPct val="100000"/>
              <a:buFont typeface="Arial"/>
              <a:buChar char="•"/>
            </a:pPr>
            <a:r>
              <a:rPr lang="en-US" sz="2000" dirty="0" smtClean="0"/>
              <a:t>Reduces </a:t>
            </a:r>
            <a:r>
              <a:rPr lang="en-US" sz="2000" dirty="0"/>
              <a:t>the time needed for prototyping and </a:t>
            </a:r>
            <a:r>
              <a:rPr lang="en-US" sz="2000" dirty="0" smtClean="0"/>
              <a:t>development</a:t>
            </a:r>
            <a:endParaRPr lang="en-US" sz="2000" b="1" dirty="0" smtClean="0"/>
          </a:p>
          <a:p>
            <a:pPr lvl="1" algn="just">
              <a:buSzPct val="100000"/>
            </a:pPr>
            <a:r>
              <a:rPr lang="en-US" sz="2000" dirty="0" smtClean="0"/>
              <a:t>→ </a:t>
            </a:r>
            <a:r>
              <a:rPr lang="en-US" sz="2000" b="1" dirty="0" smtClean="0"/>
              <a:t>Electrical QA/QC </a:t>
            </a:r>
            <a:r>
              <a:rPr lang="en-US" sz="2000" b="1" dirty="0" smtClean="0"/>
              <a:t>run at high-speed</a:t>
            </a:r>
          </a:p>
          <a:p>
            <a:pPr marL="342900" indent="-342900" algn="just">
              <a:buSzPct val="100000"/>
              <a:buFont typeface="Arial" charset="0"/>
              <a:buChar char="•"/>
            </a:pPr>
            <a:r>
              <a:rPr lang="en-US" sz="2000" dirty="0" smtClean="0"/>
              <a:t>Reduces the time needed for testing of large volumes of sensors</a:t>
            </a:r>
          </a:p>
          <a:p>
            <a:pPr algn="just">
              <a:defRPr b="1">
                <a:solidFill>
                  <a:srgbClr val="B80524"/>
                </a:solidFill>
              </a:defRPr>
            </a:pPr>
            <a:r>
              <a:rPr lang="en-US" sz="2000" dirty="0" smtClean="0"/>
              <a:t>        </a:t>
            </a:r>
            <a:r>
              <a:rPr lang="en-US" sz="2000" dirty="0" smtClean="0"/>
              <a:t>→ </a:t>
            </a:r>
            <a:r>
              <a:rPr lang="en-US" sz="2000" dirty="0"/>
              <a:t>I</a:t>
            </a:r>
            <a:r>
              <a:rPr lang="en-US" sz="2000" dirty="0" smtClean="0"/>
              <a:t>t </a:t>
            </a:r>
            <a:r>
              <a:rPr lang="en-US" sz="2000" dirty="0"/>
              <a:t>is effectively the only viable solution for the SVT (~200 wafers to test)</a:t>
            </a:r>
          </a:p>
          <a:p>
            <a:pPr algn="just"/>
            <a:endParaRPr lang="en-US" sz="2000" dirty="0"/>
          </a:p>
          <a:p>
            <a:pPr algn="just">
              <a:defRPr b="1"/>
            </a:pPr>
            <a:r>
              <a:rPr lang="en-US" sz="2000" dirty="0"/>
              <a:t>What are the technical requirements?</a:t>
            </a:r>
          </a:p>
          <a:p>
            <a:pPr algn="just">
              <a:defRPr b="1">
                <a:solidFill>
                  <a:srgbClr val="B80524"/>
                </a:solidFill>
              </a:defRPr>
            </a:pPr>
            <a:r>
              <a:rPr lang="en-US" sz="2000" dirty="0"/>
              <a:t>→ </a:t>
            </a:r>
            <a:r>
              <a:rPr lang="en-US" sz="2000" dirty="0" smtClean="0"/>
              <a:t>Develop </a:t>
            </a:r>
            <a:r>
              <a:rPr lang="en-US" sz="2000" dirty="0"/>
              <a:t>a wafer-probe system that runs at high frequency for 12 inches thin </a:t>
            </a:r>
            <a:r>
              <a:rPr lang="en-US" sz="2000" dirty="0" smtClean="0"/>
              <a:t>sensors</a:t>
            </a:r>
          </a:p>
          <a:p>
            <a:pPr marL="285750" indent="-285750" algn="just">
              <a:buSzPct val="100000"/>
              <a:buFont typeface="Arial"/>
              <a:buChar char="•"/>
            </a:pPr>
            <a:r>
              <a:rPr lang="en-US" sz="2000" dirty="0" smtClean="0"/>
              <a:t>Dedicated wafer probe machine for 12 inch sensors</a:t>
            </a:r>
          </a:p>
          <a:p>
            <a:pPr marL="285750" indent="-285750" algn="just">
              <a:buSzPct val="100000"/>
              <a:buFont typeface="Arial"/>
              <a:buChar char="•"/>
            </a:pPr>
            <a:r>
              <a:rPr lang="en-US" sz="2000" dirty="0" smtClean="0"/>
              <a:t>Optimized </a:t>
            </a:r>
            <a:r>
              <a:rPr lang="en-US" sz="2000" dirty="0"/>
              <a:t>for thin sensors (dedicated micro-vacuum chuck)</a:t>
            </a:r>
          </a:p>
          <a:p>
            <a:pPr marL="285750" indent="-285750" algn="just">
              <a:buSzPct val="100000"/>
              <a:buFont typeface="Arial"/>
              <a:buChar char="•"/>
            </a:pPr>
            <a:r>
              <a:rPr lang="en-US" sz="2000" dirty="0" smtClean="0"/>
              <a:t>Low-impedance/resistance </a:t>
            </a:r>
            <a:r>
              <a:rPr lang="en-US" sz="2000" dirty="0"/>
              <a:t>probe cards, allowing the use of the high-frequency links that equip MOSAIX 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4135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824"/>
    </mc:Choice>
    <mc:Fallback xmlns="">
      <p:transition spd="slow" advTm="85824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NKF7 probe card PCB and MLO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NKF7 probe card PCB and MLO</a:t>
            </a:r>
          </a:p>
        </p:txBody>
      </p:sp>
      <p:sp>
        <p:nvSpPr>
          <p:cNvPr id="41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412" name="screen.pdf" descr="screen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19960" y="-786179"/>
            <a:ext cx="10930512" cy="1546805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L1-Top(Tester side).pdf" descr="L1-Top(Tester side)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703824" y="794632"/>
            <a:ext cx="8620379" cy="609434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8278668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ossible Architecture for SVT"/>
          <p:cNvSpPr txBox="1">
            <a:spLocks noGrp="1"/>
          </p:cNvSpPr>
          <p:nvPr>
            <p:ph type="title"/>
          </p:nvPr>
        </p:nvSpPr>
        <p:spPr>
          <a:xfrm>
            <a:off x="390330" y="206411"/>
            <a:ext cx="10985501" cy="844551"/>
          </a:xfrm>
          <a:prstGeom prst="rect">
            <a:avLst/>
          </a:prstGeom>
        </p:spPr>
        <p:txBody>
          <a:bodyPr>
            <a:noAutofit/>
          </a:bodyPr>
          <a:lstStyle>
            <a:lvl1pPr defTabSz="2316479">
              <a:defRPr sz="9500" spc="-95"/>
            </a:lvl1pPr>
          </a:lstStyle>
          <a:p>
            <a:r>
              <a:rPr sz="6600" dirty="0"/>
              <a:t>Possible Architecture for SVT</a:t>
            </a:r>
          </a:p>
        </p:txBody>
      </p:sp>
      <p:pic>
        <p:nvPicPr>
          <p:cNvPr id="416" name="EpicMeasure Setup Architecture Proposal.pdf" descr="EpicMeasure Setup Architecture Proposal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68726" y="584200"/>
            <a:ext cx="9284067" cy="6189378"/>
          </a:xfrm>
          <a:prstGeom prst="rect">
            <a:avLst/>
          </a:prstGeom>
          <a:ln w="12700">
            <a:miter lim="400000"/>
          </a:ln>
        </p:spPr>
      </p:pic>
      <p:sp>
        <p:nvSpPr>
          <p:cNvPr id="417" name="O. Korchak"/>
          <p:cNvSpPr txBox="1"/>
          <p:nvPr/>
        </p:nvSpPr>
        <p:spPr>
          <a:xfrm>
            <a:off x="619795" y="6453847"/>
            <a:ext cx="559449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O. Korchak</a:t>
            </a:r>
          </a:p>
        </p:txBody>
      </p:sp>
      <p:sp>
        <p:nvSpPr>
          <p:cNvPr id="418" name="Line"/>
          <p:cNvSpPr/>
          <p:nvPr/>
        </p:nvSpPr>
        <p:spPr>
          <a:xfrm>
            <a:off x="8622488" y="1130721"/>
            <a:ext cx="1" cy="3201710"/>
          </a:xfrm>
          <a:prstGeom prst="line">
            <a:avLst/>
          </a:prstGeom>
          <a:ln w="38100" cap="rnd">
            <a:solidFill>
              <a:schemeClr val="accent1">
                <a:satOff val="-9155"/>
                <a:lumOff val="-32673"/>
              </a:schemeClr>
            </a:solidFill>
            <a:custDash>
              <a:ds d="1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19" name="This block could replace the SCADA and be used as core  for visualization (waiting for DQM/QA/QC)…"/>
          <p:cNvSpPr txBox="1">
            <a:spLocks noGrp="1"/>
          </p:cNvSpPr>
          <p:nvPr>
            <p:ph type="body" sz="quarter" idx="1"/>
          </p:nvPr>
        </p:nvSpPr>
        <p:spPr>
          <a:xfrm>
            <a:off x="8732262" y="1716018"/>
            <a:ext cx="3269853" cy="162232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137160" indent="-137160" defTabSz="106680">
              <a:spcBef>
                <a:spcPts val="1400"/>
              </a:spcBef>
              <a:defRPr sz="2400"/>
            </a:pPr>
            <a:r>
              <a:t>This block could replace the SCADA and be used as core  for visualization (waiting for DQM/QA/QC) </a:t>
            </a:r>
          </a:p>
          <a:p>
            <a:pPr marL="137160" indent="-137160" defTabSz="106680">
              <a:spcBef>
                <a:spcPts val="1400"/>
              </a:spcBef>
              <a:defRPr sz="2400"/>
            </a:pPr>
            <a:r>
              <a:t>C# is being proposed but Avalonia UI could be as well a possible candidate</a:t>
            </a:r>
          </a:p>
          <a:p>
            <a:pPr marL="274320" lvl="1" indent="-137160" defTabSz="106680">
              <a:spcBef>
                <a:spcPts val="1400"/>
              </a:spcBef>
              <a:defRPr sz="2400"/>
            </a:pPr>
            <a:r>
              <a:t>Any other ideas are more than welcome</a:t>
            </a:r>
          </a:p>
        </p:txBody>
      </p:sp>
      <p:sp>
        <p:nvSpPr>
          <p:cNvPr id="420" name="Line"/>
          <p:cNvSpPr/>
          <p:nvPr/>
        </p:nvSpPr>
        <p:spPr>
          <a:xfrm>
            <a:off x="8622488" y="4720281"/>
            <a:ext cx="1" cy="1354079"/>
          </a:xfrm>
          <a:prstGeom prst="line">
            <a:avLst/>
          </a:prstGeom>
          <a:ln w="38100" cap="rnd">
            <a:solidFill>
              <a:schemeClr val="accent1">
                <a:satOff val="-9155"/>
                <a:lumOff val="-32673"/>
              </a:schemeClr>
            </a:solidFill>
            <a:custDash>
              <a:ds d="100000" sp="200000"/>
            </a:custDash>
            <a:miter lim="400000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21" name="An adjusted ITSComm/ITS3 API could be used for this block.…"/>
          <p:cNvSpPr txBox="1"/>
          <p:nvPr/>
        </p:nvSpPr>
        <p:spPr>
          <a:xfrm>
            <a:off x="8815579" y="4677085"/>
            <a:ext cx="3269853" cy="16223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pPr marL="153162" indent="-153162" defTabSz="119126">
              <a:spcBef>
                <a:spcPts val="1550"/>
              </a:spcBef>
              <a:buSzPct val="100000"/>
              <a:buChar char="•"/>
              <a:defRPr sz="2680"/>
            </a:pPr>
            <a:r>
              <a:rPr sz="1340"/>
              <a:t>An adjusted ITSComm/ITS3 API could be used for this block.</a:t>
            </a:r>
          </a:p>
          <a:p>
            <a:pPr marL="153162" indent="-153162" defTabSz="119126">
              <a:spcBef>
                <a:spcPts val="1550"/>
              </a:spcBef>
              <a:buSzPct val="100000"/>
              <a:buChar char="•"/>
              <a:defRPr sz="2680"/>
            </a:pPr>
            <a:r>
              <a:rPr sz="1340"/>
              <a:t>Common DB/repository is mandatory considering the amount of sensors/people involved in the SVT sensors characterization </a:t>
            </a:r>
          </a:p>
        </p:txBody>
      </p:sp>
      <p:sp>
        <p:nvSpPr>
          <p:cNvPr id="422" name="COPY OF THE SLIDE SHOWN…"/>
          <p:cNvSpPr txBox="1"/>
          <p:nvPr/>
        </p:nvSpPr>
        <p:spPr>
          <a:xfrm rot="894569">
            <a:off x="8633027" y="692708"/>
            <a:ext cx="3634957" cy="328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/>
          <a:p>
            <a:pPr>
              <a:defRPr b="1">
                <a:solidFill>
                  <a:srgbClr val="FD2234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sz="900"/>
              <a:t>COPY OF THE SLIDE SHOWN </a:t>
            </a:r>
          </a:p>
          <a:p>
            <a:pPr>
              <a:defRPr b="1">
                <a:solidFill>
                  <a:srgbClr val="FD2234"/>
                </a:solidFill>
                <a:latin typeface="Graphik"/>
                <a:ea typeface="Graphik"/>
                <a:cs typeface="Graphik"/>
                <a:sym typeface="Graphik"/>
              </a:defRPr>
            </a:pPr>
            <a:r>
              <a:rPr sz="900"/>
              <a:t>AT THE WP2 SW MEETING</a:t>
            </a:r>
          </a:p>
        </p:txBody>
      </p:sp>
      <p:sp>
        <p:nvSpPr>
          <p:cNvPr id="423" name="Strategy will be defined at the WP2 SW Meeting"/>
          <p:cNvSpPr txBox="1"/>
          <p:nvPr/>
        </p:nvSpPr>
        <p:spPr>
          <a:xfrm rot="21566380">
            <a:off x="2892064" y="6453847"/>
            <a:ext cx="6609372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b="1">
                <a:solidFill>
                  <a:srgbClr val="FD2234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r>
              <a:rPr sz="900"/>
              <a:t>Strategy will be defined at the WP2 SW Meeting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56406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Questions"/>
          <p:cNvSpPr txBox="1">
            <a:spLocks noGrp="1"/>
          </p:cNvSpPr>
          <p:nvPr>
            <p:ph type="title"/>
          </p:nvPr>
        </p:nvSpPr>
        <p:spPr>
          <a:xfrm>
            <a:off x="838200" y="139838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defTabSz="2316479">
              <a:defRPr sz="9500" spc="-95"/>
            </a:lvl1pPr>
          </a:lstStyle>
          <a:p>
            <a:r>
              <a:rPr sz="6000"/>
              <a:t>Questions</a:t>
            </a:r>
          </a:p>
        </p:txBody>
      </p:sp>
      <p:sp>
        <p:nvSpPr>
          <p:cNvPr id="426" name="Which User Interface do we want to use/design?…"/>
          <p:cNvSpPr txBox="1">
            <a:spLocks noGrp="1"/>
          </p:cNvSpPr>
          <p:nvPr>
            <p:ph type="body" idx="1"/>
          </p:nvPr>
        </p:nvSpPr>
        <p:spPr>
          <a:xfrm>
            <a:off x="603250" y="1166328"/>
            <a:ext cx="10985500" cy="508593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139446" indent="-139446" defTabSz="108458">
              <a:spcBef>
                <a:spcPts val="1400"/>
              </a:spcBef>
              <a:defRPr sz="2440"/>
            </a:pPr>
            <a:r>
              <a:rPr dirty="0"/>
              <a:t>Which User Interface do we want to use/design?</a:t>
            </a:r>
          </a:p>
          <a:p>
            <a:pPr marL="139446" indent="-139446" defTabSz="108458">
              <a:spcBef>
                <a:spcPts val="1400"/>
              </a:spcBef>
              <a:defRPr sz="2440"/>
            </a:pPr>
            <a:r>
              <a:rPr dirty="0"/>
              <a:t>Which visualization tools we want to use?</a:t>
            </a:r>
          </a:p>
          <a:p>
            <a:pPr marL="139446" indent="-139446" defTabSz="108458">
              <a:spcBef>
                <a:spcPts val="1400"/>
              </a:spcBef>
              <a:defRPr sz="2440"/>
            </a:pPr>
            <a:r>
              <a:rPr dirty="0"/>
              <a:t>Which “database” we want to use? How do we want to store configurations and results? </a:t>
            </a:r>
          </a:p>
          <a:p>
            <a:pPr marL="139446" indent="-139446" defTabSz="108458">
              <a:spcBef>
                <a:spcPts val="1400"/>
              </a:spcBef>
              <a:defRPr sz="2440"/>
            </a:pPr>
            <a:r>
              <a:rPr dirty="0"/>
              <a:t>How do we plan to share the software between the various institutes? </a:t>
            </a:r>
          </a:p>
          <a:p>
            <a:pPr marL="139446" indent="-139446" defTabSz="108458">
              <a:spcBef>
                <a:spcPts val="1400"/>
              </a:spcBef>
              <a:defRPr sz="2440"/>
            </a:pPr>
            <a:r>
              <a:rPr dirty="0"/>
              <a:t>Personal interests to the various activities?</a:t>
            </a:r>
          </a:p>
          <a:p>
            <a:pPr marL="139446" indent="-139446" defTabSz="108458">
              <a:spcBef>
                <a:spcPts val="1400"/>
              </a:spcBef>
              <a:defRPr sz="2440"/>
            </a:pPr>
            <a:r>
              <a:rPr dirty="0"/>
              <a:t>What people already did in the SW land?</a:t>
            </a:r>
          </a:p>
          <a:p>
            <a:pPr marL="139446" indent="-139446" defTabSz="108458">
              <a:spcBef>
                <a:spcPts val="1400"/>
              </a:spcBef>
              <a:defRPr sz="2440"/>
            </a:pPr>
            <a:r>
              <a:rPr dirty="0"/>
              <a:t>What else ?</a:t>
            </a:r>
          </a:p>
          <a:p>
            <a:pPr marL="139446" indent="-139446" defTabSz="108458">
              <a:spcBef>
                <a:spcPts val="1400"/>
              </a:spcBef>
              <a:defRPr sz="2440"/>
            </a:pPr>
            <a:r>
              <a:rPr dirty="0"/>
              <a:t>General considerations:</a:t>
            </a:r>
          </a:p>
          <a:p>
            <a:pPr marL="278892" lvl="1" indent="-139446" defTabSz="108458">
              <a:spcBef>
                <a:spcPts val="1400"/>
              </a:spcBef>
              <a:defRPr sz="2440"/>
            </a:pPr>
            <a:r>
              <a:rPr dirty="0"/>
              <a:t>With O(10) institutes interested to characterization/test we need to create  self contained packages with minimal manual intervention required by the users</a:t>
            </a:r>
          </a:p>
          <a:p>
            <a:pPr marL="278892" lvl="1" indent="-139446" defTabSz="108458">
              <a:spcBef>
                <a:spcPts val="1400"/>
              </a:spcBef>
              <a:defRPr sz="2440"/>
            </a:pPr>
            <a:r>
              <a:rPr dirty="0"/>
              <a:t>User and expert mode should be available</a:t>
            </a:r>
          </a:p>
          <a:p>
            <a:pPr marL="278892" lvl="1" indent="-139446" defTabSz="108458">
              <a:spcBef>
                <a:spcPts val="1400"/>
              </a:spcBef>
              <a:defRPr sz="2440"/>
            </a:pPr>
            <a:r>
              <a:rPr dirty="0"/>
              <a:t>Any test and any configuration should be recorded (automatically) to allow repeatability and experts intervention</a:t>
            </a:r>
          </a:p>
          <a:p>
            <a:pPr marL="278892" lvl="1" indent="-139446" defTabSz="108458">
              <a:spcBef>
                <a:spcPts val="1400"/>
              </a:spcBef>
              <a:defRPr sz="2440"/>
            </a:pPr>
            <a:r>
              <a:rPr dirty="0"/>
              <a:t>Scripting could be a day0 approach but not maintainable on the longer term considering the scale of the project.</a:t>
            </a:r>
          </a:p>
          <a:p>
            <a:pPr marL="278892" lvl="1" indent="-139446" defTabSz="108458">
              <a:spcBef>
                <a:spcPts val="1400"/>
              </a:spcBef>
              <a:defRPr sz="2440"/>
            </a:pPr>
            <a:r>
              <a:rPr dirty="0"/>
              <a:t>For the final experiment or further in the process we will have DQM and UI but most probably wei’ll need to develop our own tools in the meantime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26933271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ITSComm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316479">
              <a:defRPr sz="9500" spc="-95"/>
            </a:lvl1pPr>
          </a:lstStyle>
          <a:p>
            <a:r>
              <a:t>ITSComm</a:t>
            </a:r>
          </a:p>
        </p:txBody>
      </p:sp>
      <p:sp>
        <p:nvSpPr>
          <p:cNvPr id="429" name="ITS3 is planning to start from the ITSComm to derive an API for the test system…"/>
          <p:cNvSpPr txBox="1">
            <a:spLocks noGrp="1"/>
          </p:cNvSpPr>
          <p:nvPr>
            <p:ph type="body" sz="half" idx="1"/>
          </p:nvPr>
        </p:nvSpPr>
        <p:spPr>
          <a:xfrm>
            <a:off x="6584617" y="1280920"/>
            <a:ext cx="4735669" cy="4719251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173736" indent="-173736" defTabSz="135128">
              <a:spcBef>
                <a:spcPts val="1750"/>
              </a:spcBef>
              <a:defRPr sz="3040"/>
            </a:pPr>
            <a:r>
              <a:rPr dirty="0"/>
              <a:t>ITS3 is planning to start from the ITSComm to derive an API for the test system</a:t>
            </a:r>
          </a:p>
          <a:p>
            <a:pPr marL="173736" indent="-173736" defTabSz="135128">
              <a:spcBef>
                <a:spcPts val="1750"/>
              </a:spcBef>
              <a:defRPr sz="3040"/>
            </a:pPr>
            <a:r>
              <a:rPr dirty="0"/>
              <a:t>C++ based code</a:t>
            </a:r>
          </a:p>
          <a:p>
            <a:pPr marL="173736" indent="-173736" defTabSz="135128">
              <a:spcBef>
                <a:spcPts val="1750"/>
              </a:spcBef>
              <a:defRPr sz="3040"/>
            </a:pPr>
            <a:r>
              <a:rPr dirty="0"/>
              <a:t>Automatic configuration and monitoring functions available already in ITSComm</a:t>
            </a:r>
          </a:p>
          <a:p>
            <a:pPr marL="173736" indent="-173736" defTabSz="135128">
              <a:spcBef>
                <a:spcPts val="1750"/>
              </a:spcBef>
              <a:defRPr sz="3040"/>
            </a:pPr>
            <a:r>
              <a:rPr dirty="0"/>
              <a:t>Geometry definition mechanism already implemented </a:t>
            </a:r>
          </a:p>
          <a:p>
            <a:pPr marL="173736" indent="-173736" defTabSz="135128">
              <a:spcBef>
                <a:spcPts val="1750"/>
              </a:spcBef>
              <a:defRPr sz="3040"/>
            </a:pPr>
            <a:r>
              <a:rPr dirty="0"/>
              <a:t>ALF is a diver layer wanted by ALICE that is not needed in general. </a:t>
            </a:r>
          </a:p>
          <a:p>
            <a:pPr marL="347472" lvl="1" indent="-173736" defTabSz="135128">
              <a:spcBef>
                <a:spcPts val="1750"/>
              </a:spcBef>
              <a:defRPr sz="3040"/>
            </a:pPr>
            <a:r>
              <a:rPr dirty="0"/>
              <a:t>The Communication Layer ALF can be easily replaced directly with the driver layer</a:t>
            </a:r>
          </a:p>
          <a:p>
            <a:pPr marL="347472" lvl="1" indent="-173736" defTabSz="135128">
              <a:spcBef>
                <a:spcPts val="1750"/>
              </a:spcBef>
              <a:defRPr sz="3040"/>
            </a:pPr>
            <a:r>
              <a:rPr dirty="0"/>
              <a:t>The driver layer for the FELIX board is already available (MVTX)</a:t>
            </a:r>
          </a:p>
        </p:txBody>
      </p:sp>
      <p:sp>
        <p:nvSpPr>
          <p:cNvPr id="430" name="Communication Layer"/>
          <p:cNvSpPr/>
          <p:nvPr/>
        </p:nvSpPr>
        <p:spPr>
          <a:xfrm>
            <a:off x="2026880" y="3126250"/>
            <a:ext cx="3537739" cy="675466"/>
          </a:xfrm>
          <a:prstGeom prst="rect">
            <a:avLst/>
          </a:prstGeom>
          <a:solidFill>
            <a:schemeClr val="accent2">
              <a:satOff val="-7988"/>
              <a:lumOff val="-115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Communication Layer</a:t>
            </a:r>
          </a:p>
        </p:txBody>
      </p:sp>
      <p:sp>
        <p:nvSpPr>
          <p:cNvPr id="431" name="Application layer"/>
          <p:cNvSpPr/>
          <p:nvPr/>
        </p:nvSpPr>
        <p:spPr>
          <a:xfrm>
            <a:off x="2026880" y="3800739"/>
            <a:ext cx="3537739" cy="675466"/>
          </a:xfrm>
          <a:prstGeom prst="rect">
            <a:avLst/>
          </a:prstGeom>
          <a:solidFill>
            <a:schemeClr val="accent3">
              <a:satOff val="-6303"/>
              <a:lumOff val="-1483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Application layer</a:t>
            </a:r>
          </a:p>
        </p:txBody>
      </p:sp>
      <p:sp>
        <p:nvSpPr>
          <p:cNvPr id="432" name="Communication Layer ALF"/>
          <p:cNvSpPr/>
          <p:nvPr/>
        </p:nvSpPr>
        <p:spPr>
          <a:xfrm>
            <a:off x="2026880" y="4465420"/>
            <a:ext cx="3537739" cy="675466"/>
          </a:xfrm>
          <a:prstGeom prst="rect">
            <a:avLst/>
          </a:prstGeom>
          <a:solidFill>
            <a:schemeClr val="accent2">
              <a:satOff val="-7988"/>
              <a:lumOff val="-1154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Communication Layer ALF</a:t>
            </a:r>
          </a:p>
        </p:txBody>
      </p:sp>
      <p:sp>
        <p:nvSpPr>
          <p:cNvPr id="433" name="DB"/>
          <p:cNvSpPr/>
          <p:nvPr/>
        </p:nvSpPr>
        <p:spPr>
          <a:xfrm>
            <a:off x="440188" y="3161054"/>
            <a:ext cx="687959" cy="908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chemeClr val="accent5">
              <a:satOff val="17500"/>
              <a:lumOff val="1020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>
            <a:lvl1pPr algn="ctr" defTabSz="825500">
              <a:spcBef>
                <a:spcPts val="0"/>
              </a:spcBef>
              <a:defRPr sz="3200">
                <a:solidFill>
                  <a:srgbClr val="FFFFFF"/>
                </a:solidFill>
              </a:defRPr>
            </a:lvl1pPr>
          </a:lstStyle>
          <a:p>
            <a:r>
              <a:rPr sz="1600"/>
              <a:t>DB</a:t>
            </a:r>
          </a:p>
        </p:txBody>
      </p:sp>
      <p:sp>
        <p:nvSpPr>
          <p:cNvPr id="434" name="Line"/>
          <p:cNvSpPr/>
          <p:nvPr/>
        </p:nvSpPr>
        <p:spPr>
          <a:xfrm>
            <a:off x="974413" y="4138471"/>
            <a:ext cx="953722" cy="1"/>
          </a:xfrm>
          <a:prstGeom prst="line">
            <a:avLst/>
          </a:prstGeom>
          <a:ln w="177800">
            <a:solidFill>
              <a:schemeClr val="accent5">
                <a:satOff val="17500"/>
                <a:lumOff val="10202"/>
              </a:schemeClr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35" name="Conf.…"/>
          <p:cNvSpPr/>
          <p:nvPr/>
        </p:nvSpPr>
        <p:spPr>
          <a:xfrm>
            <a:off x="440188" y="4242868"/>
            <a:ext cx="687959" cy="9081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21600" extrusionOk="0">
                <a:moveTo>
                  <a:pt x="9839" y="0"/>
                </a:moveTo>
                <a:cubicBezTo>
                  <a:pt x="7321" y="0"/>
                  <a:pt x="4803" y="241"/>
                  <a:pt x="2882" y="724"/>
                </a:cubicBezTo>
                <a:cubicBezTo>
                  <a:pt x="-961" y="1689"/>
                  <a:pt x="-961" y="3255"/>
                  <a:pt x="2882" y="4221"/>
                </a:cubicBezTo>
                <a:cubicBezTo>
                  <a:pt x="6724" y="5186"/>
                  <a:pt x="12954" y="5186"/>
                  <a:pt x="16796" y="4221"/>
                </a:cubicBezTo>
                <a:cubicBezTo>
                  <a:pt x="20639" y="3255"/>
                  <a:pt x="20639" y="1689"/>
                  <a:pt x="16796" y="724"/>
                </a:cubicBezTo>
                <a:cubicBezTo>
                  <a:pt x="14875" y="241"/>
                  <a:pt x="12357" y="0"/>
                  <a:pt x="9839" y="0"/>
                </a:cubicBezTo>
                <a:close/>
                <a:moveTo>
                  <a:pt x="0" y="3593"/>
                </a:moveTo>
                <a:lnTo>
                  <a:pt x="0" y="18993"/>
                </a:lnTo>
                <a:cubicBezTo>
                  <a:pt x="0" y="20356"/>
                  <a:pt x="4405" y="21600"/>
                  <a:pt x="9839" y="21600"/>
                </a:cubicBezTo>
                <a:cubicBezTo>
                  <a:pt x="15273" y="21600"/>
                  <a:pt x="19678" y="20356"/>
                  <a:pt x="19678" y="18993"/>
                </a:cubicBezTo>
                <a:lnTo>
                  <a:pt x="19678" y="3593"/>
                </a:lnTo>
                <a:cubicBezTo>
                  <a:pt x="18279" y="4621"/>
                  <a:pt x="14401" y="5357"/>
                  <a:pt x="9839" y="5357"/>
                </a:cubicBezTo>
                <a:cubicBezTo>
                  <a:pt x="5277" y="5357"/>
                  <a:pt x="1399" y="4621"/>
                  <a:pt x="0" y="3593"/>
                </a:cubicBezTo>
                <a:close/>
              </a:path>
            </a:pathLst>
          </a:custGeom>
          <a:solidFill>
            <a:schemeClr val="accent5">
              <a:satOff val="17500"/>
              <a:lumOff val="1020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</a:defRPr>
            </a:pPr>
            <a:r>
              <a:rPr sz="1600"/>
              <a:t>Conf.</a:t>
            </a:r>
          </a:p>
          <a:p>
            <a:pPr algn="ctr" defTabSz="412750">
              <a:defRPr sz="3200">
                <a:solidFill>
                  <a:srgbClr val="FFFFFF"/>
                </a:solidFill>
              </a:defRPr>
            </a:pPr>
            <a:r>
              <a:rPr sz="1600"/>
              <a:t>Files</a:t>
            </a:r>
          </a:p>
        </p:txBody>
      </p:sp>
      <p:sp>
        <p:nvSpPr>
          <p:cNvPr id="436" name="Line"/>
          <p:cNvSpPr/>
          <p:nvPr/>
        </p:nvSpPr>
        <p:spPr>
          <a:xfrm>
            <a:off x="2933290" y="2311951"/>
            <a:ext cx="1" cy="844551"/>
          </a:xfrm>
          <a:prstGeom prst="line">
            <a:avLst/>
          </a:prstGeom>
          <a:ln w="177800">
            <a:solidFill>
              <a:srgbClr val="FA1015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37" name="Line"/>
          <p:cNvSpPr/>
          <p:nvPr/>
        </p:nvSpPr>
        <p:spPr>
          <a:xfrm flipV="1">
            <a:off x="3904016" y="2284535"/>
            <a:ext cx="1" cy="836788"/>
          </a:xfrm>
          <a:prstGeom prst="line">
            <a:avLst/>
          </a:prstGeom>
          <a:ln w="177800">
            <a:solidFill>
              <a:srgbClr val="FA1015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38" name="Line"/>
          <p:cNvSpPr/>
          <p:nvPr/>
        </p:nvSpPr>
        <p:spPr>
          <a:xfrm flipV="1">
            <a:off x="5022860" y="2284535"/>
            <a:ext cx="1" cy="836788"/>
          </a:xfrm>
          <a:prstGeom prst="line">
            <a:avLst/>
          </a:prstGeom>
          <a:ln w="177800">
            <a:solidFill>
              <a:srgbClr val="FA1015"/>
            </a:solidFill>
            <a:miter lim="400000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39" name="Line"/>
          <p:cNvSpPr/>
          <p:nvPr/>
        </p:nvSpPr>
        <p:spPr>
          <a:xfrm>
            <a:off x="3795749" y="5155620"/>
            <a:ext cx="1" cy="844551"/>
          </a:xfrm>
          <a:prstGeom prst="line">
            <a:avLst/>
          </a:prstGeom>
          <a:ln w="177800">
            <a:solidFill>
              <a:srgbClr val="FA1015"/>
            </a:solidFill>
            <a:miter lim="400000"/>
            <a:headEnd type="triangle"/>
            <a:tailEnd type="triangle"/>
          </a:ln>
        </p:spPr>
        <p:txBody>
          <a:bodyPr lIns="25400" tIns="25400" rIns="25400" bIns="25400" anchor="ctr"/>
          <a:lstStyle/>
          <a:p>
            <a:endParaRPr sz="900"/>
          </a:p>
        </p:txBody>
      </p:sp>
      <p:sp>
        <p:nvSpPr>
          <p:cNvPr id="440" name="DIM"/>
          <p:cNvSpPr txBox="1"/>
          <p:nvPr/>
        </p:nvSpPr>
        <p:spPr>
          <a:xfrm>
            <a:off x="2005225" y="2527422"/>
            <a:ext cx="250068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DIM</a:t>
            </a:r>
          </a:p>
        </p:txBody>
      </p:sp>
      <p:sp>
        <p:nvSpPr>
          <p:cNvPr id="441" name="DIM"/>
          <p:cNvSpPr txBox="1"/>
          <p:nvPr/>
        </p:nvSpPr>
        <p:spPr>
          <a:xfrm>
            <a:off x="2744516" y="5420353"/>
            <a:ext cx="250068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r>
              <a:rPr sz="900"/>
              <a:t>DIM</a:t>
            </a:r>
          </a:p>
        </p:txBody>
      </p:sp>
      <p:sp>
        <p:nvSpPr>
          <p:cNvPr id="442" name="Commands"/>
          <p:cNvSpPr txBox="1"/>
          <p:nvPr/>
        </p:nvSpPr>
        <p:spPr>
          <a:xfrm>
            <a:off x="2031696" y="1811897"/>
            <a:ext cx="989053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defRPr sz="3200"/>
            </a:lvl1pPr>
          </a:lstStyle>
          <a:p>
            <a:r>
              <a:rPr sz="1600"/>
              <a:t>Commands</a:t>
            </a:r>
          </a:p>
        </p:txBody>
      </p:sp>
      <p:sp>
        <p:nvSpPr>
          <p:cNvPr id="443" name="Response + Status"/>
          <p:cNvSpPr txBox="1"/>
          <p:nvPr/>
        </p:nvSpPr>
        <p:spPr>
          <a:xfrm>
            <a:off x="3531683" y="1688786"/>
            <a:ext cx="1306891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200"/>
            </a:lvl1pPr>
          </a:lstStyle>
          <a:p>
            <a:r>
              <a:rPr sz="1600"/>
              <a:t>Response + Status</a:t>
            </a:r>
          </a:p>
        </p:txBody>
      </p:sp>
      <p:sp>
        <p:nvSpPr>
          <p:cNvPr id="444" name="DATA"/>
          <p:cNvSpPr txBox="1"/>
          <p:nvPr/>
        </p:nvSpPr>
        <p:spPr>
          <a:xfrm>
            <a:off x="4844932" y="1811897"/>
            <a:ext cx="1306891" cy="2975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5400" tIns="25400" rIns="25400" bIns="25400" anchor="ctr">
            <a:spAutoFit/>
          </a:bodyPr>
          <a:lstStyle>
            <a:lvl1pPr>
              <a:defRPr sz="3200"/>
            </a:lvl1pPr>
          </a:lstStyle>
          <a:p>
            <a:r>
              <a:rPr sz="1600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103709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ITS3 system plans (M. Keil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2316479">
              <a:defRPr sz="9500" spc="-95"/>
            </a:lvl1pPr>
          </a:lstStyle>
          <a:p>
            <a:r>
              <a:rPr sz="6600" dirty="0"/>
              <a:t>ITS3 system plans (M. Keil)</a:t>
            </a:r>
          </a:p>
        </p:txBody>
      </p:sp>
      <p:pic>
        <p:nvPicPr>
          <p:cNvPr id="447" name="Screenshot 2024-06-05 at 09.07.09.png" descr="Screenshot 2024-06-05 at 09.07.0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170" y="1633080"/>
            <a:ext cx="8412543" cy="487178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3225179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W Subgroup mandate"/>
          <p:cNvSpPr txBox="1">
            <a:spLocks noGrp="1"/>
          </p:cNvSpPr>
          <p:nvPr>
            <p:ph type="body" idx="21"/>
          </p:nvPr>
        </p:nvSpPr>
        <p:spPr>
          <a:xfrm>
            <a:off x="603250" y="1690688"/>
            <a:ext cx="10985500" cy="5016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rPr dirty="0" smtClean="0"/>
              <a:t>SW </a:t>
            </a:r>
            <a:r>
              <a:rPr dirty="0"/>
              <a:t>Subgroup mandate</a:t>
            </a:r>
          </a:p>
        </p:txBody>
      </p:sp>
      <p:sp>
        <p:nvSpPr>
          <p:cNvPr id="450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316479">
              <a:defRPr sz="9500" spc="-95"/>
            </a:lvl1pPr>
          </a:lstStyle>
          <a:p>
            <a:r>
              <a:rPr dirty="0"/>
              <a:t>Introduction</a:t>
            </a:r>
          </a:p>
        </p:txBody>
      </p:sp>
      <p:sp>
        <p:nvSpPr>
          <p:cNvPr id="451" name="Create the general testing framework used to include each subcomponent’s testing software. The framework should be designed to be easily extended to the production software.…"/>
          <p:cNvSpPr txBox="1">
            <a:spLocks noGrp="1"/>
          </p:cNvSpPr>
          <p:nvPr>
            <p:ph type="body" idx="1"/>
          </p:nvPr>
        </p:nvSpPr>
        <p:spPr>
          <a:xfrm>
            <a:off x="731395" y="2331407"/>
            <a:ext cx="10985501" cy="412800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indent="-158750" defTabSz="228600">
              <a:spcBef>
                <a:spcPts val="0"/>
              </a:spcBef>
              <a:buFont typeface="Helvetica Neue"/>
            </a:pPr>
            <a:r>
              <a:rPr dirty="0"/>
              <a:t>Create the general testing framework used to include each subcomponent’s testing software. The framework should be designed to be easily extended to the production software. </a:t>
            </a:r>
          </a:p>
          <a:p>
            <a:pPr indent="-158750" defTabSz="228600">
              <a:spcBef>
                <a:spcPts val="0"/>
              </a:spcBef>
              <a:buFont typeface="Helvetica Neue"/>
            </a:pPr>
            <a:endParaRPr dirty="0"/>
          </a:p>
          <a:p>
            <a:pPr indent="-158750" defTabSz="228600">
              <a:spcBef>
                <a:spcPts val="0"/>
              </a:spcBef>
              <a:buFont typeface="Helvetica Neue"/>
            </a:pPr>
            <a:r>
              <a:rPr dirty="0"/>
              <a:t>Develop the needed control/test software for each subcomponent</a:t>
            </a:r>
          </a:p>
          <a:p>
            <a:pPr indent="-158750" defTabSz="228600">
              <a:spcBef>
                <a:spcPts val="0"/>
              </a:spcBef>
              <a:buFont typeface="Helvetica Neue"/>
            </a:pPr>
            <a:endParaRPr dirty="0"/>
          </a:p>
          <a:p>
            <a:pPr indent="-158750" defTabSz="228600">
              <a:spcBef>
                <a:spcPts val="0"/>
              </a:spcBef>
              <a:buFont typeface="Helvetica Neue"/>
            </a:pPr>
            <a:r>
              <a:rPr dirty="0"/>
              <a:t>Develop analysis tools for each step of the characterization</a:t>
            </a:r>
          </a:p>
          <a:p>
            <a:pPr indent="-158750" defTabSz="228600">
              <a:spcBef>
                <a:spcPts val="0"/>
              </a:spcBef>
              <a:buFont typeface="Helvetica Neue"/>
            </a:pPr>
            <a:endParaRPr dirty="0"/>
          </a:p>
          <a:p>
            <a:pPr indent="-158750" defTabSz="228600">
              <a:spcBef>
                <a:spcPts val="0"/>
              </a:spcBef>
              <a:buFont typeface="Helvetica Neue"/>
            </a:pPr>
            <a:r>
              <a:rPr dirty="0"/>
              <a:t>Assist the Readout and General Strategy task force.</a:t>
            </a:r>
          </a:p>
          <a:p>
            <a:pPr indent="-158750" defTabSz="228600">
              <a:spcBef>
                <a:spcPts val="0"/>
              </a:spcBef>
              <a:buFont typeface="Helvetica Neue"/>
            </a:pPr>
            <a:endParaRPr dirty="0"/>
          </a:p>
          <a:p>
            <a:pPr indent="-158750" defTabSz="228600">
              <a:spcBef>
                <a:spcPts val="0"/>
              </a:spcBef>
              <a:buFont typeface="Helvetica Neue"/>
            </a:pPr>
            <a:r>
              <a:rPr dirty="0"/>
              <a:t>Interact with the WP responsible for the final software integration.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21913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Disclaim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316479">
              <a:defRPr sz="9500" spc="-95"/>
            </a:lvl1pPr>
          </a:lstStyle>
          <a:p>
            <a:r>
              <a:t>Disclaimer</a:t>
            </a:r>
          </a:p>
        </p:txBody>
      </p:sp>
      <p:sp>
        <p:nvSpPr>
          <p:cNvPr id="454" name="This set of slides are supposed to help the discussion on general WP2 SW/HW strategy. Details needs to be discussed further during the meeting/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This set of slides are supposed to help the discussion on general WP2 SW/HW strategy. Details needs to be discussed further during the meeting/s</a:t>
            </a:r>
          </a:p>
          <a:p>
            <a:r>
              <a:rPr dirty="0"/>
              <a:t>The informations reported about ITS3/MVTX represent what known at the moment and changes in strategy can/will be applied</a:t>
            </a:r>
          </a:p>
          <a:p>
            <a:r>
              <a:rPr dirty="0"/>
              <a:t>After the SW meeting some information were collected about the ePIC wishes/plan. Informations are still quite scattered and scarse. 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605504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WinCC look&amp;fee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316479">
              <a:defRPr sz="9500" spc="-95"/>
            </a:lvl1pPr>
          </a:lstStyle>
          <a:p>
            <a:r>
              <a:t>WinCC look&amp;feel</a:t>
            </a:r>
          </a:p>
        </p:txBody>
      </p:sp>
      <p:pic>
        <p:nvPicPr>
          <p:cNvPr id="457" name="Screenshot 2024-06-05 at 10.24.07.png" descr="Screenshot 2024-06-05 at 10.24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585" y="2036725"/>
            <a:ext cx="5981701" cy="297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Screenshot 2024-06-05 at 10.24.18.png" descr="Screenshot 2024-06-05 at 10.24.1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14286" y="1967236"/>
            <a:ext cx="2192666" cy="311077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Screenshot 2024-06-05 at 10.24.38.png" descr="Screenshot 2024-06-05 at 10.24.3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20832" y="4590750"/>
            <a:ext cx="3971168" cy="20627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47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049100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462" name="MOSAIX SYSTEM TESTS"/>
          <p:cNvSpPr txBox="1">
            <a:spLocks noGrp="1"/>
          </p:cNvSpPr>
          <p:nvPr>
            <p:ph type="title"/>
          </p:nvPr>
        </p:nvSpPr>
        <p:spPr>
          <a:xfrm>
            <a:off x="2193727" y="635029"/>
            <a:ext cx="7804547" cy="605177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>
              <a:defRPr sz="8400">
                <a:solidFill>
                  <a:srgbClr val="515151"/>
                </a:solidFill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</a:lstStyle>
          <a:p>
            <a:r>
              <a:rPr dirty="0"/>
              <a:t>MOSAIX SYSTEM TESTS </a:t>
            </a:r>
          </a:p>
        </p:txBody>
      </p:sp>
      <p:pic>
        <p:nvPicPr>
          <p:cNvPr id="463" name="mit_logo_std_cmyk_mit-red.jpg" descr="mit_logo_std_cmyk_mit-re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63063" y="167989"/>
            <a:ext cx="1281062" cy="793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087426" y="1351720"/>
            <a:ext cx="6017147" cy="46455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6088708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tatus of ER1 test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Status of ER1 testing</a:t>
            </a:r>
          </a:p>
        </p:txBody>
      </p:sp>
      <p:sp>
        <p:nvSpPr>
          <p:cNvPr id="467" name="01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  <p:pic>
        <p:nvPicPr>
          <p:cNvPr id="468" name="Screenshot 2024-04-16 at 13.40.03.png" descr="Screenshot 2024-04-16 at 13.40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045" y="1213482"/>
            <a:ext cx="6611614" cy="30046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69" name="Screenshot 2024-03-26 at 13.34.44.png" descr="Screenshot 2024-03-26 at 13.34.4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57566" y="160584"/>
            <a:ext cx="3904776" cy="3839385"/>
          </a:xfrm>
          <a:prstGeom prst="rect">
            <a:avLst/>
          </a:prstGeom>
          <a:ln w="12700">
            <a:miter lim="400000"/>
          </a:ln>
        </p:spPr>
      </p:pic>
      <p:sp>
        <p:nvSpPr>
          <p:cNvPr id="470" name="On the wafer probe:  the wafer probe would be used only for basic functionality test and scan could be performed at 160 Mbps…"/>
          <p:cNvSpPr txBox="1"/>
          <p:nvPr/>
        </p:nvSpPr>
        <p:spPr>
          <a:xfrm>
            <a:off x="277769" y="5443866"/>
            <a:ext cx="11246885" cy="99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114300" lvl="2" indent="-114300" defTabSz="292100">
              <a:buSzPct val="100000"/>
              <a:buChar char="•"/>
              <a:defRPr sz="3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00" b="1"/>
              <a:t>On the wafer probe</a:t>
            </a:r>
            <a:r>
              <a:rPr sz="1500"/>
              <a:t>:  the wafer probe would be used only for basic functionality test and scan could be performed at 160 Mbps</a:t>
            </a:r>
          </a:p>
          <a:p>
            <a:pPr marL="114300" lvl="2" indent="-114300" defTabSz="292100">
              <a:buSzPct val="100000"/>
              <a:buChar char="•"/>
              <a:defRPr sz="3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00" b="1"/>
              <a:t>Test card</a:t>
            </a:r>
            <a:r>
              <a:rPr sz="1500"/>
              <a:t>: The characterisation of the serializer and the high speed link could be done wire bonding a small fraction of the sensors to a test card.</a:t>
            </a:r>
            <a:endParaRPr sz="1500">
              <a:latin typeface="Times Roman"/>
              <a:ea typeface="Times Roman"/>
              <a:cs typeface="Times Roman"/>
              <a:sym typeface="Times Roman"/>
            </a:endParaRPr>
          </a:p>
          <a:p>
            <a:pPr marL="457200" lvl="3" indent="-114300" defTabSz="292100">
              <a:buSzPct val="100000"/>
              <a:buChar char="•"/>
              <a:defRPr sz="30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sz="1500">
                <a:latin typeface="Times Roman"/>
                <a:ea typeface="Times Roman"/>
                <a:cs typeface="Times Roman"/>
                <a:sym typeface="Times Roman"/>
              </a:rPr>
              <a:t>5 Enclustra boards are used to configure and read-out the MOSS. Powering is provided via lab PS and power regulator on breakout boards</a:t>
            </a:r>
          </a:p>
        </p:txBody>
      </p:sp>
      <p:sp>
        <p:nvSpPr>
          <p:cNvPr id="471" name="Line"/>
          <p:cNvSpPr/>
          <p:nvPr/>
        </p:nvSpPr>
        <p:spPr>
          <a:xfrm flipH="1" flipV="1">
            <a:off x="10092269" y="3448727"/>
            <a:ext cx="768402" cy="954849"/>
          </a:xfrm>
          <a:prstGeom prst="line">
            <a:avLst/>
          </a:prstGeom>
          <a:ln w="76200">
            <a:solidFill>
              <a:srgbClr val="C82506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66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/>
          </a:p>
        </p:txBody>
      </p:sp>
      <p:sp>
        <p:nvSpPr>
          <p:cNvPr id="472" name="Line"/>
          <p:cNvSpPr/>
          <p:nvPr/>
        </p:nvSpPr>
        <p:spPr>
          <a:xfrm flipV="1">
            <a:off x="8282929" y="3290049"/>
            <a:ext cx="1271110" cy="1271110"/>
          </a:xfrm>
          <a:prstGeom prst="line">
            <a:avLst/>
          </a:prstGeom>
          <a:ln w="76200">
            <a:solidFill>
              <a:srgbClr val="C82506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66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/>
          </a:p>
        </p:txBody>
      </p:sp>
      <p:sp>
        <p:nvSpPr>
          <p:cNvPr id="473" name="Line"/>
          <p:cNvSpPr/>
          <p:nvPr/>
        </p:nvSpPr>
        <p:spPr>
          <a:xfrm flipV="1">
            <a:off x="6747924" y="3290049"/>
            <a:ext cx="1906845" cy="889149"/>
          </a:xfrm>
          <a:prstGeom prst="line">
            <a:avLst/>
          </a:prstGeom>
          <a:ln w="76200">
            <a:solidFill>
              <a:srgbClr val="C82506"/>
            </a:solidFill>
            <a:miter lim="400000"/>
            <a:tailEnd type="triangle"/>
          </a:ln>
        </p:spPr>
        <p:txBody>
          <a:bodyPr lIns="35719" tIns="35719" rIns="35719" bIns="35719" anchor="ctr"/>
          <a:lstStyle/>
          <a:p>
            <a:pPr algn="ctr" defTabSz="410766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1400"/>
          </a:p>
        </p:txBody>
      </p:sp>
      <p:pic>
        <p:nvPicPr>
          <p:cNvPr id="474" name="Screenshot 2024-04-16 at 13.47.27.png" descr="Screenshot 2024-04-16 at 13.47.2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724896" y="186311"/>
            <a:ext cx="3210587" cy="1106628"/>
          </a:xfrm>
          <a:prstGeom prst="rect">
            <a:avLst/>
          </a:prstGeom>
          <a:ln w="12700">
            <a:miter lim="400000"/>
          </a:ln>
        </p:spPr>
      </p:pic>
      <p:sp>
        <p:nvSpPr>
          <p:cNvPr id="475" name="Enclustra Evaluation board"/>
          <p:cNvSpPr txBox="1"/>
          <p:nvPr/>
        </p:nvSpPr>
        <p:spPr>
          <a:xfrm>
            <a:off x="4011519" y="4192918"/>
            <a:ext cx="2769060" cy="333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821531">
              <a:spcBef>
                <a:spcPts val="0"/>
              </a:spcBef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00"/>
              <a:t>Enclustra Evaluation board</a:t>
            </a:r>
          </a:p>
        </p:txBody>
      </p:sp>
      <p:sp>
        <p:nvSpPr>
          <p:cNvPr id="476" name="Breakout board"/>
          <p:cNvSpPr txBox="1"/>
          <p:nvPr/>
        </p:nvSpPr>
        <p:spPr>
          <a:xfrm>
            <a:off x="7519364" y="4603805"/>
            <a:ext cx="1667933" cy="333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821531">
              <a:spcBef>
                <a:spcPts val="0"/>
              </a:spcBef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00"/>
              <a:t>Breakout board</a:t>
            </a:r>
          </a:p>
        </p:txBody>
      </p:sp>
      <p:sp>
        <p:nvSpPr>
          <p:cNvPr id="477" name="MOSS carrier board"/>
          <p:cNvSpPr txBox="1"/>
          <p:nvPr/>
        </p:nvSpPr>
        <p:spPr>
          <a:xfrm>
            <a:off x="9941792" y="4505558"/>
            <a:ext cx="2769060" cy="3337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>
            <a:lvl1pPr defTabSz="821531">
              <a:spcBef>
                <a:spcPts val="0"/>
              </a:spcBef>
              <a:defRPr sz="34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1700"/>
              <a:t>MOSS carrier board</a:t>
            </a:r>
          </a:p>
        </p:txBody>
      </p:sp>
    </p:spTree>
    <p:extLst>
      <p:ext uri="{BB962C8B-B14F-4D97-AF65-F5344CB8AC3E}">
        <p14:creationId xmlns:p14="http://schemas.microsoft.com/office/powerpoint/2010/main" val="148254821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r>
              <a:rPr lang="en-US" sz="4000" dirty="0" smtClean="0"/>
              <a:t>HIGH-SPEED AND LOW SPEED WAFER TESTS 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980661" y="1431235"/>
            <a:ext cx="105089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/>
              <a:t>Develop general purpose HW that can be used in several wafer probing sites and with different level of performance: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dirty="0" smtClean="0"/>
              <a:t>High-speed: </a:t>
            </a:r>
            <a:r>
              <a:rPr lang="en-US" sz="2000" dirty="0"/>
              <a:t>RF Vertical probing 300 mm machines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2000" smtClean="0"/>
              <a:t>Low-speed: </a:t>
            </a:r>
            <a:r>
              <a:rPr lang="en-US" sz="2000" dirty="0"/>
              <a:t>cantilever </a:t>
            </a:r>
            <a:r>
              <a:rPr lang="en-US" sz="2000" dirty="0" smtClean="0"/>
              <a:t>technology</a:t>
            </a:r>
          </a:p>
          <a:p>
            <a:pPr marL="742950" lvl="1" indent="-285750" algn="just">
              <a:buFont typeface="Arial" charset="0"/>
              <a:buChar char="•"/>
            </a:pPr>
            <a:endParaRPr lang="en-US" sz="2000" dirty="0"/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/>
              <a:t>ITS3 is developing a probe card with cantilever technology while SVT (MIT) is developing a probe card with vertical </a:t>
            </a:r>
            <a:r>
              <a:rPr lang="en-US" sz="2000" dirty="0" smtClean="0"/>
              <a:t>probing and both will be used in common for MOSSAIX testing</a:t>
            </a:r>
          </a:p>
          <a:p>
            <a:pPr marL="285750" indent="-285750" algn="just">
              <a:buFont typeface="Arial" charset="0"/>
              <a:buChar char="•"/>
            </a:pP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813946"/>
            <a:ext cx="3720985" cy="19949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132" y="3805985"/>
            <a:ext cx="2889250" cy="2067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94355" y="5828563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VERTICAL PROBE CARD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946335" y="5828563"/>
            <a:ext cx="402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CANTILEVER PROBE CARD</a:t>
            </a:r>
            <a:endParaRPr lang="en-US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7" b="33893"/>
          <a:stretch/>
        </p:blipFill>
        <p:spPr>
          <a:xfrm>
            <a:off x="4409323" y="3813946"/>
            <a:ext cx="4022096" cy="19949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800" y="3761167"/>
            <a:ext cx="7594600" cy="21570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422861" y="3761167"/>
            <a:ext cx="3209235" cy="215703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91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56"/>
    </mc:Choice>
    <mc:Fallback xmlns="">
      <p:transition spd="slow" advTm="142856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Detector Electronics – Data &amp; Control for ER2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r>
              <a:t>Detector Electronics – Data &amp; Control for ER2</a:t>
            </a:r>
          </a:p>
        </p:txBody>
      </p:sp>
      <p:sp>
        <p:nvSpPr>
          <p:cNvPr id="480" name="01"/>
          <p:cNvSpPr txBox="1">
            <a:spLocks noGrp="1"/>
          </p:cNvSpPr>
          <p:nvPr>
            <p:ph type="sldNum" sz="quarter" idx="2"/>
          </p:nvPr>
        </p:nvSpPr>
        <p:spPr>
          <a:xfrm>
            <a:off x="11917590" y="6520004"/>
            <a:ext cx="204850" cy="3000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50</a:t>
            </a:fld>
            <a:endParaRPr/>
          </a:p>
        </p:txBody>
      </p:sp>
      <p:pic>
        <p:nvPicPr>
          <p:cNvPr id="481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768" y="1108734"/>
            <a:ext cx="1658416" cy="2633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2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5780" y="4559299"/>
            <a:ext cx="1506391" cy="151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3" name="Graphic 2" descr="Graphic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0730" y="1108734"/>
            <a:ext cx="9925671" cy="48829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249297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Visualization examp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2316479">
              <a:defRPr sz="9500" spc="-95"/>
            </a:lvl1pPr>
          </a:lstStyle>
          <a:p>
            <a:r>
              <a:rPr sz="6600" dirty="0"/>
              <a:t>Visualization examples</a:t>
            </a:r>
          </a:p>
        </p:txBody>
      </p:sp>
      <p:pic>
        <p:nvPicPr>
          <p:cNvPr id="486" name="Screenshot 2024-06-05 at 10.21.13.png" descr="Screenshot 2024-06-05 at 10.21.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4045" y="1466369"/>
            <a:ext cx="3873042" cy="2108455"/>
          </a:xfrm>
          <a:prstGeom prst="rect">
            <a:avLst/>
          </a:prstGeom>
          <a:ln w="12700">
            <a:miter lim="400000"/>
          </a:ln>
        </p:spPr>
      </p:pic>
      <p:pic>
        <p:nvPicPr>
          <p:cNvPr id="487" name="Screenshot 2024-06-05 at 10.21.21.png" descr="Screenshot 2024-06-05 at 10.21.2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16530" y="1491398"/>
            <a:ext cx="3758939" cy="2083426"/>
          </a:xfrm>
          <a:prstGeom prst="rect">
            <a:avLst/>
          </a:prstGeom>
          <a:ln w="12700">
            <a:miter lim="400000"/>
          </a:ln>
        </p:spPr>
      </p:pic>
      <p:pic>
        <p:nvPicPr>
          <p:cNvPr id="488" name="Screenshot 2024-06-05 at 10.21.36.png" descr="Screenshot 2024-06-05 at 10.21.3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251727" y="1466369"/>
            <a:ext cx="3736228" cy="2098070"/>
          </a:xfrm>
          <a:prstGeom prst="rect">
            <a:avLst/>
          </a:prstGeom>
          <a:ln w="12700">
            <a:miter lim="400000"/>
          </a:ln>
        </p:spPr>
      </p:pic>
      <p:pic>
        <p:nvPicPr>
          <p:cNvPr id="489" name="Screenshot 2024-06-05 at 10.22.02.png" descr="Screenshot 2024-06-05 at 10.22.02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629221" y="3574824"/>
            <a:ext cx="3884762" cy="292381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70968826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ITS2 D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2316479">
              <a:defRPr sz="9500" spc="-95"/>
            </a:lvl1pPr>
          </a:lstStyle>
          <a:p>
            <a:r>
              <a:rPr sz="6600" dirty="0"/>
              <a:t>ITS2 DCS </a:t>
            </a:r>
          </a:p>
        </p:txBody>
      </p:sp>
      <p:pic>
        <p:nvPicPr>
          <p:cNvPr id="493" name="Screenshot 2024-06-05 at 10.18.25.png" descr="Screenshot 2024-06-05 at 10.18.2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53835" y="1257327"/>
            <a:ext cx="8858721" cy="526493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9488542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ITS2 DC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2316479">
              <a:defRPr sz="9500" spc="-95"/>
            </a:lvl1pPr>
          </a:lstStyle>
          <a:p>
            <a:r>
              <a:t>ITS2 DCS</a:t>
            </a:r>
          </a:p>
        </p:txBody>
      </p:sp>
      <p:pic>
        <p:nvPicPr>
          <p:cNvPr id="496" name="Screenshot 2024-06-05 at 10.19.18.png" descr="Screenshot 2024-06-05 at 10.19.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2379" y="1958368"/>
            <a:ext cx="6464819" cy="33470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7" name="Screenshot 2024-06-05 at 10.25.23.png" descr="Screenshot 2024-06-05 at 10.25.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71376" y="319887"/>
            <a:ext cx="5052286" cy="32232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98" name="Screenshot 2024-06-05 at 10.25.37.png" descr="Screenshot 2024-06-05 at 10.25.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71376" y="3631904"/>
            <a:ext cx="5052286" cy="31091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53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833897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>
              <a:defRPr/>
            </a:pPr>
            <a:r>
              <a:rPr lang="en-US" sz="4000" dirty="0" smtClean="0"/>
              <a:t>A DEDICATED WAFER PROBER @ CERN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901" y="1390945"/>
            <a:ext cx="2687773" cy="27415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2405" y="2434520"/>
            <a:ext cx="2930504" cy="16979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9951" y="1918110"/>
            <a:ext cx="2686417" cy="22143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403" y="1728520"/>
            <a:ext cx="2586071" cy="240395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8901" y="4433264"/>
            <a:ext cx="2504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/>
              <a:t>MPI TS-3500 </a:t>
            </a:r>
            <a:r>
              <a:rPr lang="en-US" sz="2000" dirty="0" smtClean="0"/>
              <a:t>SE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Installed </a:t>
            </a:r>
            <a:r>
              <a:rPr lang="en-US" sz="2000" dirty="0"/>
              <a:t>at </a:t>
            </a:r>
            <a:r>
              <a:rPr lang="en-US" sz="2000" dirty="0" smtClean="0"/>
              <a:t>the </a:t>
            </a:r>
            <a:r>
              <a:rPr lang="en-US" sz="2000" dirty="0"/>
              <a:t>DSF lab</a:t>
            </a:r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266674" y="4433264"/>
            <a:ext cx="25042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Wafer wallet for fully automatized testing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386409" y="4433264"/>
            <a:ext cx="2586071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2000" dirty="0" smtClean="0"/>
              <a:t>Multiple cameras available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2000" dirty="0" smtClean="0"/>
              <a:t>Must for vertical probing</a:t>
            </a: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251014" y="4433264"/>
            <a:ext cx="250428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Capable to load 300 mm wafers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Micro-holes for accurate placing of ultra thin wafers</a:t>
            </a:r>
            <a:endParaRPr lang="en-US" sz="2000" dirty="0"/>
          </a:p>
          <a:p>
            <a:pPr marL="742950" lvl="1" indent="-285750">
              <a:buFont typeface="Arial" charset="0"/>
              <a:buChar char="•"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9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53"/>
    </mc:Choice>
    <mc:Fallback xmlns="">
      <p:transition spd="slow" advTm="8305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1559200" y="2714900"/>
            <a:ext cx="9194800" cy="1806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lvl="0" algn="ctr">
              <a:defRPr/>
            </a:pPr>
            <a:r>
              <a:rPr lang="en-US" sz="5400" dirty="0" smtClean="0"/>
              <a:t>COMMISSIONING AND FIRST TEST IN “NON-AUTOMATISED” MODE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sym typeface="DIN Condensed Bold"/>
            </a:endParaRPr>
          </a:p>
        </p:txBody>
      </p:sp>
    </p:spTree>
    <p:extLst>
      <p:ext uri="{BB962C8B-B14F-4D97-AF65-F5344CB8AC3E}">
        <p14:creationId xmlns:p14="http://schemas.microsoft.com/office/powerpoint/2010/main" val="9515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00"/>
    </mc:Choice>
    <mc:Fallback xmlns="">
      <p:transition spd="slow" advTm="136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 smtClean="0"/>
              <a:t>PROBE CAR SETUP AND WAFER MAP GENARATION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6671" y="1218772"/>
            <a:ext cx="3822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Probe card holder and alignment </a:t>
            </a:r>
            <a:endParaRPr lang="en-US" sz="2000" b="1" u="sng" dirty="0"/>
          </a:p>
        </p:txBody>
      </p:sp>
      <p:sp>
        <p:nvSpPr>
          <p:cNvPr id="16" name="TextBox 15"/>
          <p:cNvSpPr txBox="1"/>
          <p:nvPr/>
        </p:nvSpPr>
        <p:spPr>
          <a:xfrm>
            <a:off x="8013698" y="5187485"/>
            <a:ext cx="256266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Inclination adjust wheel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Screws for z position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Rails for X and Y </a:t>
            </a:r>
            <a:endParaRPr lang="en-US" b="1" dirty="0">
              <a:solidFill>
                <a:srgbClr val="0070C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110632" y="1755117"/>
            <a:ext cx="4368800" cy="3151199"/>
            <a:chOff x="7196492" y="1843341"/>
            <a:chExt cx="4157308" cy="28510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96492" y="1843341"/>
              <a:ext cx="4157308" cy="285102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045023">
              <a:off x="10198252" y="3506497"/>
              <a:ext cx="654122" cy="914957"/>
            </a:xfrm>
            <a:prstGeom prst="rect">
              <a:avLst/>
            </a:prstGeom>
          </p:spPr>
        </p:pic>
        <p:sp>
          <p:nvSpPr>
            <p:cNvPr id="17" name="Oval 16"/>
            <p:cNvSpPr/>
            <p:nvPr/>
          </p:nvSpPr>
          <p:spPr>
            <a:xfrm>
              <a:off x="10436881" y="2693937"/>
              <a:ext cx="194809" cy="228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907791" y="2693937"/>
              <a:ext cx="194809" cy="228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7818890" y="3404833"/>
              <a:ext cx="194809" cy="228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10562090" y="3354033"/>
              <a:ext cx="194809" cy="228600"/>
            </a:xfrm>
            <a:prstGeom prst="ellipse">
              <a:avLst/>
            </a:prstGeom>
            <a:noFill/>
            <a:ln w="254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8394700" y="2846337"/>
              <a:ext cx="241300" cy="104143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9865965" y="2846337"/>
              <a:ext cx="241300" cy="1041438"/>
            </a:xfrm>
            <a:prstGeom prst="ellips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000388" y="1178840"/>
            <a:ext cx="2917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smtClean="0"/>
              <a:t>Wafer map generation </a:t>
            </a:r>
            <a:endParaRPr lang="en-US" sz="2000" b="1" u="sng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6"/>
          <a:srcRect l="5149" t="1244" r="3681"/>
          <a:stretch/>
        </p:blipFill>
        <p:spPr>
          <a:xfrm rot="16200000">
            <a:off x="2399577" y="4032523"/>
            <a:ext cx="2118707" cy="24293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36"/>
          <a:stretch/>
        </p:blipFill>
        <p:spPr>
          <a:xfrm>
            <a:off x="945831" y="1706415"/>
            <a:ext cx="2364836" cy="225755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78"/>
          <a:stretch/>
        </p:blipFill>
        <p:spPr>
          <a:xfrm>
            <a:off x="3660487" y="1731505"/>
            <a:ext cx="2457698" cy="227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854"/>
    </mc:Choice>
    <mc:Fallback xmlns="">
      <p:transition spd="slow" advTm="93854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uclear matter at high densities with heavy ions"/>
          <p:cNvSpPr txBox="1">
            <a:spLocks/>
          </p:cNvSpPr>
          <p:nvPr/>
        </p:nvSpPr>
        <p:spPr>
          <a:xfrm>
            <a:off x="838199" y="526471"/>
            <a:ext cx="10515601" cy="759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>
            <a:lvl1pPr marL="0" marR="0" indent="0" algn="l" defTabSz="821531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0" b="0" i="0" u="none" strike="noStrike" cap="none" spc="0" baseline="0">
                <a:solidFill>
                  <a:srgbClr val="455769"/>
                </a:solidFill>
                <a:uFillTx/>
                <a:latin typeface="DIN Condensed Bold"/>
                <a:ea typeface="DIN Condensed Bold"/>
                <a:cs typeface="DIN Condensed Bold"/>
                <a:sym typeface="DIN Condensed Bold"/>
              </a:defRPr>
            </a:lvl1pPr>
            <a:lvl2pPr marL="914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2pPr>
            <a:lvl3pPr marL="1371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3pPr>
            <a:lvl4pPr marL="1828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4pPr>
            <a:lvl5pPr marL="22860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5pPr>
            <a:lvl6pPr marL="27432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6pPr>
            <a:lvl7pPr marL="32004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7pPr>
            <a:lvl8pPr marL="36576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8pPr>
            <a:lvl9pPr marL="4114800" marR="0" indent="-457200" algn="l" defTabSz="355600" rtl="0" latinLnBrk="0">
              <a:lnSpc>
                <a:spcPct val="100000"/>
              </a:lnSpc>
              <a:spcBef>
                <a:spcPts val="47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4000" b="0" i="0" u="none" strike="noStrike" cap="none" spc="0" baseline="0">
                <a:solidFill>
                  <a:schemeClr val="accent1">
                    <a:satOff val="-9155"/>
                    <a:lumOff val="-32673"/>
                  </a:schemeClr>
                </a:solidFill>
                <a:uFillTx/>
                <a:latin typeface="Graphik Light"/>
                <a:ea typeface="Graphik Light"/>
                <a:cs typeface="Graphik Light"/>
                <a:sym typeface="Graphik Light"/>
              </a:defRPr>
            </a:lvl9pPr>
          </a:lstStyle>
          <a:p>
            <a:pPr marL="0" marR="0" lvl="0" indent="0" algn="l" defTabSz="8215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 smtClean="0"/>
              <a:t>PROBE TO PAD ALIGNMENT 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455769"/>
              </a:solidFill>
              <a:effectLst/>
              <a:uLnTx/>
              <a:uFillTx/>
              <a:latin typeface="DIN Condensed Bold"/>
              <a:ea typeface="DIN Condensed Bold"/>
              <a:cs typeface="DIN Condensed Bold"/>
              <a:sym typeface="DIN Condensed Bold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99604-B136-784A-8ADC-6CB0EF190104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9048" y="106348"/>
            <a:ext cx="1357320" cy="840246"/>
          </a:xfrm>
          <a:prstGeom prst="rect">
            <a:avLst/>
          </a:prstGeom>
        </p:spPr>
      </p:pic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ePIC Collaboration Frascati 2025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2221497"/>
            <a:ext cx="5087280" cy="2755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094015" y="1660688"/>
            <a:ext cx="1944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smtClean="0"/>
              <a:t>Topography maps</a:t>
            </a:r>
            <a:endParaRPr lang="en-US" b="1" u="sng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8173" y="2221497"/>
            <a:ext cx="5045628" cy="27559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68837" y="1660688"/>
            <a:ext cx="3924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 err="1" smtClean="0"/>
              <a:t>Pobe</a:t>
            </a:r>
            <a:r>
              <a:rPr lang="en-US" b="1" u="sng" dirty="0" smtClean="0"/>
              <a:t> To Pad Alignment training (PTPA)</a:t>
            </a:r>
            <a:endParaRPr lang="en-US" b="1" u="sng" dirty="0"/>
          </a:p>
        </p:txBody>
      </p:sp>
      <p:sp>
        <p:nvSpPr>
          <p:cNvPr id="8" name="TextBox 7"/>
          <p:cNvSpPr txBox="1"/>
          <p:nvPr/>
        </p:nvSpPr>
        <p:spPr>
          <a:xfrm>
            <a:off x="838199" y="5143500"/>
            <a:ext cx="508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Uses light reflection to calculate the differences in heights across the wafer using the specified dies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266520" y="5168874"/>
            <a:ext cx="508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Training procedure using marker, pads and tips to align needles to pads in X, Y and Z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2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473"/>
    </mc:Choice>
    <mc:Fallback xmlns="">
      <p:transition spd="slow" advTm="7047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8_MinimalistLight">
  <a:themeElements>
    <a:clrScheme name="38_MinimalistLight">
      <a:dk1>
        <a:srgbClr val="53585F"/>
      </a:dk1>
      <a:lt1>
        <a:srgbClr val="FFFFFF"/>
      </a:lt1>
      <a:dk2>
        <a:srgbClr val="53585F"/>
      </a:dk2>
      <a:lt2>
        <a:srgbClr val="D5D5D5"/>
      </a:lt2>
      <a:accent1>
        <a:srgbClr val="9FAABA"/>
      </a:accent1>
      <a:accent2>
        <a:srgbClr val="88A7B2"/>
      </a:accent2>
      <a:accent3>
        <a:srgbClr val="94B9A3"/>
      </a:accent3>
      <a:accent4>
        <a:srgbClr val="F0BE5E"/>
      </a:accent4>
      <a:accent5>
        <a:srgbClr val="D5B7B7"/>
      </a:accent5>
      <a:accent6>
        <a:srgbClr val="B894B1"/>
      </a:accent6>
      <a:hlink>
        <a:srgbClr val="0000FF"/>
      </a:hlink>
      <a:folHlink>
        <a:srgbClr val="FF00FF"/>
      </a:folHlink>
    </a:clrScheme>
    <a:fontScheme name="38_MinimalistLight">
      <a:majorFont>
        <a:latin typeface="Produkt Extralight"/>
        <a:ea typeface="Produkt Extralight"/>
        <a:cs typeface="Produkt Extralight"/>
      </a:majorFont>
      <a:minorFont>
        <a:latin typeface="Produkt Extralight"/>
        <a:ea typeface="Produkt Extralight"/>
        <a:cs typeface="Produkt Extralight"/>
      </a:minorFont>
    </a:fontScheme>
    <a:fmtScheme name="38_Minimalist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satOff val="-9155"/>
            <a:lumOff val="-32673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>
              <a:satOff val="-9155"/>
              <a:lumOff val="-32673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355600" rtl="0" fontAlgn="auto" latinLnBrk="0" hangingPunct="0">
          <a:lnSpc>
            <a:spcPct val="100000"/>
          </a:lnSpc>
          <a:spcBef>
            <a:spcPts val="470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chemeClr val="accent1">
                <a:satOff val="-9155"/>
                <a:lumOff val="-32673"/>
              </a:schemeClr>
            </a:solidFill>
            <a:effectLst/>
            <a:uFillTx/>
            <a:latin typeface="Graphik Light"/>
            <a:ea typeface="Graphik Light"/>
            <a:cs typeface="Graphik Light"/>
            <a:sym typeface="Graphik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4504</TotalTime>
  <Words>2346</Words>
  <Application>Microsoft Macintosh PowerPoint</Application>
  <PresentationFormat>Widescreen</PresentationFormat>
  <Paragraphs>466</Paragraphs>
  <Slides>53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71" baseType="lpstr">
      <vt:lpstr>Calibri</vt:lpstr>
      <vt:lpstr>Calibri Light</vt:lpstr>
      <vt:lpstr>DIN Condensed</vt:lpstr>
      <vt:lpstr>DIN Condensed Bold</vt:lpstr>
      <vt:lpstr>Gill Sans</vt:lpstr>
      <vt:lpstr>Graphik</vt:lpstr>
      <vt:lpstr>Graphik Light</vt:lpstr>
      <vt:lpstr>Helvetica</vt:lpstr>
      <vt:lpstr>Helvetica Neue</vt:lpstr>
      <vt:lpstr>Helvetica Neue Condensed</vt:lpstr>
      <vt:lpstr>Helvetica Neue Light</vt:lpstr>
      <vt:lpstr>Helvetica Neue Medium</vt:lpstr>
      <vt:lpstr>Produkt Extralight</vt:lpstr>
      <vt:lpstr>Produkt Light</vt:lpstr>
      <vt:lpstr>Times Roman</vt:lpstr>
      <vt:lpstr>Arial</vt:lpstr>
      <vt:lpstr>Office Theme</vt:lpstr>
      <vt:lpstr>38_MinimalistLight</vt:lpstr>
      <vt:lpstr>MOSAIX CHARATERIZATION – FOCUS ON WAFER PROBING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WP2 SW Considerations</vt:lpstr>
      <vt:lpstr>WP2 SW Considerations</vt:lpstr>
      <vt:lpstr>ITS2/MVTX approach to Testing/DCS</vt:lpstr>
      <vt:lpstr>PowerPoint Presentation</vt:lpstr>
      <vt:lpstr>PowerPoint Presentation</vt:lpstr>
      <vt:lpstr>PowerPoint Presentation</vt:lpstr>
      <vt:lpstr>Possible Architecture for SVT</vt:lpstr>
      <vt:lpstr>Questions</vt:lpstr>
      <vt:lpstr>ITSComm</vt:lpstr>
      <vt:lpstr>ITS3 system plans (M. Keil)</vt:lpstr>
      <vt:lpstr>Introduction</vt:lpstr>
      <vt:lpstr>Disclaimer</vt:lpstr>
      <vt:lpstr>WinCC look&amp;feel</vt:lpstr>
      <vt:lpstr>MOSAIX SYSTEM TESTS </vt:lpstr>
      <vt:lpstr>PowerPoint Presentation</vt:lpstr>
      <vt:lpstr>PowerPoint Presentation</vt:lpstr>
      <vt:lpstr>Visualization examples</vt:lpstr>
      <vt:lpstr>ITS2 DCS </vt:lpstr>
      <vt:lpstr>ITS2 DCS</vt:lpstr>
    </vt:vector>
  </TitlesOfParts>
  <Company/>
  <LinksUpToDate>false</LinksUpToDate>
  <SharedDoc>false</SharedDoc>
  <HyperlinksChanged>false</HyperlinksChanged>
  <AppVersion>15.0037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MOSSAIX CHARATERIZATION – WAFER PROBING STATUS</dc:title>
  <dc:creator>Microsoft Office User</dc:creator>
  <cp:lastModifiedBy>Microsoft Office User</cp:lastModifiedBy>
  <cp:revision>77</cp:revision>
  <dcterms:created xsi:type="dcterms:W3CDTF">2025-01-17T09:40:16Z</dcterms:created>
  <dcterms:modified xsi:type="dcterms:W3CDTF">2025-01-21T10:24:26Z</dcterms:modified>
</cp:coreProperties>
</file>