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363" r:id="rId7"/>
    <p:sldId id="266" r:id="rId8"/>
    <p:sldId id="284" r:id="rId9"/>
    <p:sldId id="267" r:id="rId10"/>
    <p:sldId id="271" r:id="rId11"/>
    <p:sldId id="281" r:id="rId12"/>
    <p:sldId id="313" r:id="rId13"/>
    <p:sldId id="312" r:id="rId14"/>
    <p:sldId id="269" r:id="rId15"/>
    <p:sldId id="364" r:id="rId16"/>
    <p:sldId id="365" r:id="rId17"/>
    <p:sldId id="366" r:id="rId18"/>
    <p:sldId id="285" r:id="rId19"/>
    <p:sldId id="367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C79"/>
    <a:srgbClr val="FFFFFF"/>
    <a:srgbClr val="B2D33C"/>
    <a:srgbClr val="01ADDD"/>
    <a:srgbClr val="C9E076"/>
    <a:srgbClr val="88A325"/>
    <a:srgbClr val="758C20"/>
    <a:srgbClr val="105C76"/>
    <a:srgbClr val="B72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3F932-3412-449A-B1E1-6A8F812FCE9D}" v="8" dt="2025-01-21T06:15:34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5"/>
  </p:normalViewPr>
  <p:slideViewPr>
    <p:cSldViewPr snapToGrid="0">
      <p:cViewPr varScale="1">
        <p:scale>
          <a:sx n="117" d="100"/>
          <a:sy n="117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D358-7177-4835-A291-81037A664C8E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626BA-43FC-4828-8BB8-7BD39716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4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8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8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6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D73B-9F39-B6B5-CE46-E4A914576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B951B-053A-DD6E-4378-7B4ED35D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C6E02-BC9F-6FCA-EE25-A4F24D3B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1DD6C-6868-8F25-A778-10102225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3725F-A312-2A14-94A3-CE05D4AC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A1B4C4-A229-9EF0-62AB-3818A5B8D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91" y="6154857"/>
            <a:ext cx="932085" cy="6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39E93-254F-C865-E1F9-94D8B3350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58" y="5857788"/>
            <a:ext cx="1369286" cy="3500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8534F3-683B-51C9-3273-661818EAB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00" y="5857788"/>
            <a:ext cx="850597" cy="4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0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C28DF57-4E58-084C-EAB0-7129B4EB1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79" y="6086217"/>
            <a:ext cx="932085" cy="6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6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71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0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39A190C-C080-82CE-BAD4-CAFBD30B7D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91" y="6154857"/>
            <a:ext cx="932085" cy="6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ED74B2-FC90-4246-AB4E-8DD0AB0C5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58" y="5857788"/>
            <a:ext cx="1369286" cy="35004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0EFDDE6-9A79-F467-0BF6-4FD097151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00" y="5857788"/>
            <a:ext cx="850597" cy="4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3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81FA104-8251-8CC0-17AF-F8DB358C1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1508578"/>
            <a:ext cx="11105340" cy="365231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FFC000"/>
                </a:solidFill>
              </a:rPr>
              <a:t>AncASIC</a:t>
            </a:r>
            <a:r>
              <a:rPr lang="en-US" sz="4000" dirty="0">
                <a:solidFill>
                  <a:srgbClr val="B2D33C"/>
                </a:solidFill>
              </a:rPr>
              <a:t> </a:t>
            </a:r>
            <a:r>
              <a:rPr lang="en-US" sz="4000" dirty="0">
                <a:solidFill>
                  <a:srgbClr val="01ADDD"/>
                </a:solidFill>
              </a:rPr>
              <a:t>– Ancillary ASIC for </a:t>
            </a:r>
            <a:r>
              <a:rPr lang="en-US" sz="4000" u="sng" dirty="0">
                <a:solidFill>
                  <a:srgbClr val="01ADDD"/>
                </a:solidFill>
              </a:rPr>
              <a:t>power, </a:t>
            </a:r>
            <a:br>
              <a:rPr lang="en-US" sz="4000" u="sng" dirty="0">
                <a:solidFill>
                  <a:srgbClr val="01ADDD"/>
                </a:solidFill>
              </a:rPr>
            </a:br>
            <a:r>
              <a:rPr lang="en-US" sz="4000" u="sng" dirty="0">
                <a:solidFill>
                  <a:srgbClr val="01ADDD"/>
                </a:solidFill>
              </a:rPr>
              <a:t>bias and slow-control management </a:t>
            </a:r>
            <a:r>
              <a:rPr lang="en-US" sz="4000" dirty="0">
                <a:solidFill>
                  <a:srgbClr val="01ADDD"/>
                </a:solidFill>
              </a:rPr>
              <a:t>in</a:t>
            </a:r>
            <a:br>
              <a:rPr lang="en-US" sz="4000" dirty="0">
                <a:solidFill>
                  <a:srgbClr val="01ADDD"/>
                </a:solidFill>
              </a:rPr>
            </a:br>
            <a:r>
              <a:rPr lang="en-US" sz="4000" dirty="0">
                <a:solidFill>
                  <a:srgbClr val="01ADDD"/>
                </a:solidFill>
              </a:rPr>
              <a:t>serially powered OB layers and disks</a:t>
            </a:r>
            <a:br>
              <a:rPr lang="en-US" sz="4000" dirty="0">
                <a:solidFill>
                  <a:srgbClr val="01ADDD"/>
                </a:solidFill>
              </a:rPr>
            </a:br>
            <a:r>
              <a:rPr lang="en-US" sz="4000" dirty="0">
                <a:solidFill>
                  <a:srgbClr val="C9E076"/>
                </a:solidFill>
              </a:rPr>
              <a:t>- functionality</a:t>
            </a:r>
            <a:br>
              <a:rPr lang="en-US" sz="4000" dirty="0">
                <a:solidFill>
                  <a:srgbClr val="C9E076"/>
                </a:solidFill>
              </a:rPr>
            </a:br>
            <a:r>
              <a:rPr lang="en-US" sz="4000" dirty="0">
                <a:solidFill>
                  <a:srgbClr val="C9E076"/>
                </a:solidFill>
              </a:rPr>
              <a:t>- fabrication process</a:t>
            </a:r>
            <a:br>
              <a:rPr lang="en-US" sz="4000" dirty="0">
                <a:solidFill>
                  <a:srgbClr val="C9E076"/>
                </a:solidFill>
              </a:rPr>
            </a:br>
            <a:r>
              <a:rPr lang="en-US" sz="4000" dirty="0">
                <a:solidFill>
                  <a:srgbClr val="C9E076"/>
                </a:solidFill>
              </a:rPr>
              <a:t>- plans and schedules</a:t>
            </a:r>
            <a:endParaRPr lang="en-US" sz="4000" dirty="0">
              <a:solidFill>
                <a:srgbClr val="88A325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86DC003-2B82-ADE7-4C20-4FAC5F0AA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4" y="5907461"/>
            <a:ext cx="10334625" cy="384915"/>
          </a:xfrm>
        </p:spPr>
        <p:txBody>
          <a:bodyPr>
            <a:noAutofit/>
          </a:bodyPr>
          <a:lstStyle/>
          <a:p>
            <a:r>
              <a:rPr lang="en-US" dirty="0"/>
              <a:t>Common design efforts of RAL, BNL and LBL within WP1</a:t>
            </a:r>
          </a:p>
          <a:p>
            <a:r>
              <a:rPr lang="en-US" dirty="0"/>
              <a:t>G.W. Deptuch on behalf of WP1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43C5EA-506D-C62C-FB19-24FE2785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46" y="4614571"/>
            <a:ext cx="1609247" cy="11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22D44B0-0A6B-FFA7-7CA9-2EE1260C6739}"/>
              </a:ext>
            </a:extLst>
          </p:cNvPr>
          <p:cNvSpPr txBox="1">
            <a:spLocks/>
          </p:cNvSpPr>
          <p:nvPr/>
        </p:nvSpPr>
        <p:spPr>
          <a:xfrm>
            <a:off x="5980487" y="6292376"/>
            <a:ext cx="5673636" cy="442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ePIC</a:t>
            </a:r>
            <a:r>
              <a:rPr lang="en-US" dirty="0"/>
              <a:t> Collaboration meeting 20-24 January 2025</a:t>
            </a:r>
          </a:p>
        </p:txBody>
      </p:sp>
    </p:spTree>
    <p:extLst>
      <p:ext uri="{BB962C8B-B14F-4D97-AF65-F5344CB8AC3E}">
        <p14:creationId xmlns:p14="http://schemas.microsoft.com/office/powerpoint/2010/main" val="372558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270004" y="10007"/>
            <a:ext cx="65663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Size and Pads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69154F2-B9D6-6165-A375-9EF790AB56AF}"/>
              </a:ext>
            </a:extLst>
          </p:cNvPr>
          <p:cNvSpPr/>
          <p:nvPr/>
        </p:nvSpPr>
        <p:spPr>
          <a:xfrm>
            <a:off x="2145641" y="1896421"/>
            <a:ext cx="7967752" cy="517820"/>
          </a:xfrm>
          <a:prstGeom prst="rect">
            <a:avLst/>
          </a:prstGeom>
          <a:gradFill rotWithShape="1">
            <a:gsLst>
              <a:gs pos="0">
                <a:srgbClr val="201D3E">
                  <a:lumMod val="110000"/>
                  <a:satMod val="105000"/>
                  <a:tint val="67000"/>
                </a:srgbClr>
              </a:gs>
              <a:gs pos="50000">
                <a:srgbClr val="201D3E">
                  <a:lumMod val="105000"/>
                  <a:satMod val="103000"/>
                  <a:tint val="73000"/>
                </a:srgbClr>
              </a:gs>
              <a:gs pos="100000">
                <a:srgbClr val="201D3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01D3E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64A6577-25C5-629E-23E9-781C415948C0}"/>
              </a:ext>
            </a:extLst>
          </p:cNvPr>
          <p:cNvSpPr/>
          <p:nvPr/>
        </p:nvSpPr>
        <p:spPr>
          <a:xfrm>
            <a:off x="2145640" y="4431957"/>
            <a:ext cx="7967753" cy="512540"/>
          </a:xfrm>
          <a:prstGeom prst="rect">
            <a:avLst/>
          </a:prstGeom>
          <a:gradFill rotWithShape="1">
            <a:gsLst>
              <a:gs pos="0">
                <a:srgbClr val="201D3E">
                  <a:lumMod val="110000"/>
                  <a:satMod val="105000"/>
                  <a:tint val="67000"/>
                </a:srgbClr>
              </a:gs>
              <a:gs pos="50000">
                <a:srgbClr val="201D3E">
                  <a:lumMod val="105000"/>
                  <a:satMod val="103000"/>
                  <a:tint val="73000"/>
                </a:srgbClr>
              </a:gs>
              <a:gs pos="100000">
                <a:srgbClr val="201D3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01D3E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10882FF-BDAE-D289-4746-742E37DD51C7}"/>
              </a:ext>
            </a:extLst>
          </p:cNvPr>
          <p:cNvSpPr/>
          <p:nvPr/>
        </p:nvSpPr>
        <p:spPr>
          <a:xfrm rot="16200000">
            <a:off x="401782" y="3203405"/>
            <a:ext cx="3048076" cy="434108"/>
          </a:xfrm>
          <a:prstGeom prst="rect">
            <a:avLst/>
          </a:prstGeom>
          <a:gradFill rotWithShape="1">
            <a:gsLst>
              <a:gs pos="0">
                <a:srgbClr val="201D3E">
                  <a:lumMod val="110000"/>
                  <a:satMod val="105000"/>
                  <a:tint val="67000"/>
                </a:srgbClr>
              </a:gs>
              <a:gs pos="50000">
                <a:srgbClr val="201D3E">
                  <a:lumMod val="105000"/>
                  <a:satMod val="103000"/>
                  <a:tint val="73000"/>
                </a:srgbClr>
              </a:gs>
              <a:gs pos="100000">
                <a:srgbClr val="201D3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01D3E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60DBCAF-71C2-41A2-F69B-5F517E0A3FDF}"/>
              </a:ext>
            </a:extLst>
          </p:cNvPr>
          <p:cNvSpPr/>
          <p:nvPr/>
        </p:nvSpPr>
        <p:spPr>
          <a:xfrm rot="16200000">
            <a:off x="8806416" y="3203402"/>
            <a:ext cx="3048072" cy="434110"/>
          </a:xfrm>
          <a:prstGeom prst="rect">
            <a:avLst/>
          </a:prstGeom>
          <a:gradFill rotWithShape="1">
            <a:gsLst>
              <a:gs pos="0">
                <a:srgbClr val="201D3E">
                  <a:lumMod val="110000"/>
                  <a:satMod val="105000"/>
                  <a:tint val="67000"/>
                </a:srgbClr>
              </a:gs>
              <a:gs pos="50000">
                <a:srgbClr val="201D3E">
                  <a:lumMod val="105000"/>
                  <a:satMod val="103000"/>
                  <a:tint val="73000"/>
                </a:srgbClr>
              </a:gs>
              <a:gs pos="100000">
                <a:srgbClr val="201D3E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01D3E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362FF3F-E610-6153-0583-2FB48A7079A9}"/>
              </a:ext>
            </a:extLst>
          </p:cNvPr>
          <p:cNvSpPr/>
          <p:nvPr/>
        </p:nvSpPr>
        <p:spPr>
          <a:xfrm>
            <a:off x="3084520" y="3919624"/>
            <a:ext cx="1137918" cy="462509"/>
          </a:xfrm>
          <a:prstGeom prst="rect">
            <a:avLst/>
          </a:prstGeom>
          <a:gradFill rotWithShape="1">
            <a:gsLst>
              <a:gs pos="0">
                <a:srgbClr val="247BE1">
                  <a:lumMod val="110000"/>
                  <a:satMod val="105000"/>
                  <a:tint val="67000"/>
                </a:srgbClr>
              </a:gs>
              <a:gs pos="50000">
                <a:srgbClr val="247BE1">
                  <a:lumMod val="105000"/>
                  <a:satMod val="103000"/>
                  <a:tint val="73000"/>
                </a:srgbClr>
              </a:gs>
              <a:gs pos="100000">
                <a:srgbClr val="247BE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SLDO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A9CFA748-6321-C112-361E-0654DFFED7A1}"/>
              </a:ext>
            </a:extLst>
          </p:cNvPr>
          <p:cNvCxnSpPr>
            <a:cxnSpLocks/>
          </p:cNvCxnSpPr>
          <p:nvPr/>
        </p:nvCxnSpPr>
        <p:spPr>
          <a:xfrm>
            <a:off x="3084520" y="3833757"/>
            <a:ext cx="1137922" cy="0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31" name="TextBox 11">
            <a:extLst>
              <a:ext uri="{FF2B5EF4-FFF2-40B4-BE49-F238E27FC236}">
                <a16:creationId xmlns:a16="http://schemas.microsoft.com/office/drawing/2014/main" id="{A3A4629C-A918-9DF6-F308-FEC53BD6BFB6}"/>
              </a:ext>
            </a:extLst>
          </p:cNvPr>
          <p:cNvSpPr txBox="1"/>
          <p:nvPr/>
        </p:nvSpPr>
        <p:spPr>
          <a:xfrm>
            <a:off x="3171445" y="352079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2500um</a:t>
            </a: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8D42C6E5-7602-E6BA-3A44-4241B512C26F}"/>
              </a:ext>
            </a:extLst>
          </p:cNvPr>
          <p:cNvCxnSpPr>
            <a:cxnSpLocks/>
          </p:cNvCxnSpPr>
          <p:nvPr/>
        </p:nvCxnSpPr>
        <p:spPr>
          <a:xfrm flipV="1">
            <a:off x="2987538" y="3926311"/>
            <a:ext cx="0" cy="462509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33" name="TextBox 14">
            <a:extLst>
              <a:ext uri="{FF2B5EF4-FFF2-40B4-BE49-F238E27FC236}">
                <a16:creationId xmlns:a16="http://schemas.microsoft.com/office/drawing/2014/main" id="{5D2E4D88-1E26-C171-C9D7-718489750FA3}"/>
              </a:ext>
            </a:extLst>
          </p:cNvPr>
          <p:cNvSpPr txBox="1"/>
          <p:nvPr/>
        </p:nvSpPr>
        <p:spPr>
          <a:xfrm>
            <a:off x="2145641" y="397289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800um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C2DA689-6048-5564-3DDD-4D347AB67BA6}"/>
              </a:ext>
            </a:extLst>
          </p:cNvPr>
          <p:cNvSpPr/>
          <p:nvPr/>
        </p:nvSpPr>
        <p:spPr>
          <a:xfrm>
            <a:off x="4319419" y="3926310"/>
            <a:ext cx="1137918" cy="462509"/>
          </a:xfrm>
          <a:prstGeom prst="rect">
            <a:avLst/>
          </a:prstGeom>
          <a:gradFill rotWithShape="1">
            <a:gsLst>
              <a:gs pos="0">
                <a:srgbClr val="247BE1">
                  <a:lumMod val="110000"/>
                  <a:satMod val="105000"/>
                  <a:tint val="67000"/>
                </a:srgbClr>
              </a:gs>
              <a:gs pos="50000">
                <a:srgbClr val="247BE1">
                  <a:lumMod val="105000"/>
                  <a:satMod val="103000"/>
                  <a:tint val="73000"/>
                </a:srgbClr>
              </a:gs>
              <a:gs pos="100000">
                <a:srgbClr val="247BE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SLDO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C2C4BFF3-5796-0205-8070-796136BABFD1}"/>
              </a:ext>
            </a:extLst>
          </p:cNvPr>
          <p:cNvSpPr/>
          <p:nvPr/>
        </p:nvSpPr>
        <p:spPr>
          <a:xfrm>
            <a:off x="5554318" y="3926311"/>
            <a:ext cx="1137918" cy="462509"/>
          </a:xfrm>
          <a:prstGeom prst="rect">
            <a:avLst/>
          </a:prstGeom>
          <a:gradFill rotWithShape="1">
            <a:gsLst>
              <a:gs pos="0">
                <a:srgbClr val="247BE1">
                  <a:lumMod val="110000"/>
                  <a:satMod val="105000"/>
                  <a:tint val="67000"/>
                </a:srgbClr>
              </a:gs>
              <a:gs pos="50000">
                <a:srgbClr val="247BE1">
                  <a:lumMod val="105000"/>
                  <a:satMod val="103000"/>
                  <a:tint val="73000"/>
                </a:srgbClr>
              </a:gs>
              <a:gs pos="100000">
                <a:srgbClr val="247BE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SLDO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4363AF8-D194-BB25-E80D-FAF9C49ACEAE}"/>
              </a:ext>
            </a:extLst>
          </p:cNvPr>
          <p:cNvSpPr/>
          <p:nvPr/>
        </p:nvSpPr>
        <p:spPr>
          <a:xfrm>
            <a:off x="6750429" y="3919624"/>
            <a:ext cx="1137918" cy="462509"/>
          </a:xfrm>
          <a:prstGeom prst="rect">
            <a:avLst/>
          </a:prstGeom>
          <a:gradFill rotWithShape="1">
            <a:gsLst>
              <a:gs pos="0">
                <a:srgbClr val="247BE1">
                  <a:lumMod val="110000"/>
                  <a:satMod val="105000"/>
                  <a:tint val="67000"/>
                </a:srgbClr>
              </a:gs>
              <a:gs pos="50000">
                <a:srgbClr val="247BE1">
                  <a:lumMod val="105000"/>
                  <a:satMod val="103000"/>
                  <a:tint val="73000"/>
                </a:srgbClr>
              </a:gs>
              <a:gs pos="100000">
                <a:srgbClr val="247BE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SLDO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4F7B2DE-0D73-5238-DB82-A0CF3FC47681}"/>
              </a:ext>
            </a:extLst>
          </p:cNvPr>
          <p:cNvSpPr/>
          <p:nvPr/>
        </p:nvSpPr>
        <p:spPr>
          <a:xfrm>
            <a:off x="7946540" y="3919624"/>
            <a:ext cx="1137918" cy="462509"/>
          </a:xfrm>
          <a:prstGeom prst="rect">
            <a:avLst/>
          </a:prstGeom>
          <a:gradFill rotWithShape="1">
            <a:gsLst>
              <a:gs pos="0">
                <a:srgbClr val="247BE1">
                  <a:lumMod val="110000"/>
                  <a:satMod val="105000"/>
                  <a:tint val="67000"/>
                </a:srgbClr>
              </a:gs>
              <a:gs pos="50000">
                <a:srgbClr val="247BE1">
                  <a:lumMod val="105000"/>
                  <a:satMod val="103000"/>
                  <a:tint val="73000"/>
                </a:srgbClr>
              </a:gs>
              <a:gs pos="100000">
                <a:srgbClr val="247BE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SLDO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CC084E4-DE60-67F2-110C-8CA7B8CF32C7}"/>
              </a:ext>
            </a:extLst>
          </p:cNvPr>
          <p:cNvSpPr/>
          <p:nvPr/>
        </p:nvSpPr>
        <p:spPr>
          <a:xfrm>
            <a:off x="8119815" y="2934560"/>
            <a:ext cx="958917" cy="596651"/>
          </a:xfrm>
          <a:prstGeom prst="rect">
            <a:avLst/>
          </a:prstGeom>
          <a:gradFill rotWithShape="1">
            <a:gsLst>
              <a:gs pos="0">
                <a:srgbClr val="BF28BC">
                  <a:lumMod val="110000"/>
                  <a:satMod val="105000"/>
                  <a:tint val="67000"/>
                </a:srgbClr>
              </a:gs>
              <a:gs pos="50000">
                <a:srgbClr val="BF28BC">
                  <a:lumMod val="105000"/>
                  <a:satMod val="103000"/>
                  <a:tint val="73000"/>
                </a:srgbClr>
              </a:gs>
              <a:gs pos="100000">
                <a:srgbClr val="BF28BC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BF28BC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NVG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11006C24-783B-4445-AB7C-7A095D1355B7}"/>
              </a:ext>
            </a:extLst>
          </p:cNvPr>
          <p:cNvSpPr/>
          <p:nvPr/>
        </p:nvSpPr>
        <p:spPr>
          <a:xfrm>
            <a:off x="3028641" y="2942173"/>
            <a:ext cx="5027255" cy="588278"/>
          </a:xfrm>
          <a:prstGeom prst="rect">
            <a:avLst/>
          </a:prstGeom>
          <a:gradFill rotWithShape="1">
            <a:gsLst>
              <a:gs pos="0">
                <a:srgbClr val="36D2AF">
                  <a:lumMod val="110000"/>
                  <a:satMod val="105000"/>
                  <a:tint val="67000"/>
                </a:srgbClr>
              </a:gs>
              <a:gs pos="50000">
                <a:srgbClr val="36D2AF">
                  <a:lumMod val="105000"/>
                  <a:satMod val="103000"/>
                  <a:tint val="73000"/>
                </a:srgbClr>
              </a:gs>
              <a:gs pos="100000">
                <a:srgbClr val="36D2AF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36D2A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 Control</a:t>
            </a: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CF52BBE5-28CA-6065-C742-64131FBF0E9D}"/>
              </a:ext>
            </a:extLst>
          </p:cNvPr>
          <p:cNvCxnSpPr>
            <a:cxnSpLocks/>
          </p:cNvCxnSpPr>
          <p:nvPr/>
        </p:nvCxnSpPr>
        <p:spPr>
          <a:xfrm>
            <a:off x="8134406" y="2788005"/>
            <a:ext cx="983740" cy="0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41" name="TextBox 30">
            <a:extLst>
              <a:ext uri="{FF2B5EF4-FFF2-40B4-BE49-F238E27FC236}">
                <a16:creationId xmlns:a16="http://schemas.microsoft.com/office/drawing/2014/main" id="{B754D308-C982-9D17-740B-11647799EF6A}"/>
              </a:ext>
            </a:extLst>
          </p:cNvPr>
          <p:cNvSpPr txBox="1"/>
          <p:nvPr/>
        </p:nvSpPr>
        <p:spPr>
          <a:xfrm>
            <a:off x="8159229" y="2477266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1130um</a:t>
            </a:r>
          </a:p>
        </p:txBody>
      </p:sp>
      <p:sp>
        <p:nvSpPr>
          <p:cNvPr id="242" name="TextBox 39">
            <a:extLst>
              <a:ext uri="{FF2B5EF4-FFF2-40B4-BE49-F238E27FC236}">
                <a16:creationId xmlns:a16="http://schemas.microsoft.com/office/drawing/2014/main" id="{FDB80AB3-A360-6A24-B539-9261326630B4}"/>
              </a:ext>
            </a:extLst>
          </p:cNvPr>
          <p:cNvSpPr txBox="1"/>
          <p:nvPr/>
        </p:nvSpPr>
        <p:spPr>
          <a:xfrm>
            <a:off x="733861" y="450356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500um</a:t>
            </a:r>
          </a:p>
        </p:txBody>
      </p: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F18E7967-6971-6718-557B-A152D0AC84BA}"/>
              </a:ext>
            </a:extLst>
          </p:cNvPr>
          <p:cNvCxnSpPr>
            <a:cxnSpLocks/>
          </p:cNvCxnSpPr>
          <p:nvPr/>
        </p:nvCxnSpPr>
        <p:spPr>
          <a:xfrm>
            <a:off x="1575758" y="4440319"/>
            <a:ext cx="0" cy="504174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44" name="TextBox 43">
            <a:extLst>
              <a:ext uri="{FF2B5EF4-FFF2-40B4-BE49-F238E27FC236}">
                <a16:creationId xmlns:a16="http://schemas.microsoft.com/office/drawing/2014/main" id="{94459328-E42D-9B1F-9B10-BB3C4A2CC50F}"/>
              </a:ext>
            </a:extLst>
          </p:cNvPr>
          <p:cNvSpPr txBox="1"/>
          <p:nvPr/>
        </p:nvSpPr>
        <p:spPr>
          <a:xfrm>
            <a:off x="733861" y="200280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500um</a:t>
            </a:r>
          </a:p>
        </p:txBody>
      </p: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7380AAFC-8830-A123-FBD2-4708C50D5CEB}"/>
              </a:ext>
            </a:extLst>
          </p:cNvPr>
          <p:cNvCxnSpPr>
            <a:cxnSpLocks/>
          </p:cNvCxnSpPr>
          <p:nvPr/>
        </p:nvCxnSpPr>
        <p:spPr>
          <a:xfrm>
            <a:off x="1575758" y="1939564"/>
            <a:ext cx="0" cy="504174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46" name="TextBox 45">
            <a:extLst>
              <a:ext uri="{FF2B5EF4-FFF2-40B4-BE49-F238E27FC236}">
                <a16:creationId xmlns:a16="http://schemas.microsoft.com/office/drawing/2014/main" id="{E661AF6B-CF6D-719E-CDF4-CDDB5030DB55}"/>
              </a:ext>
            </a:extLst>
          </p:cNvPr>
          <p:cNvSpPr txBox="1"/>
          <p:nvPr/>
        </p:nvSpPr>
        <p:spPr>
          <a:xfrm>
            <a:off x="1504871" y="142389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500um</a:t>
            </a:r>
          </a:p>
        </p:txBody>
      </p: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DD5A7FDA-195D-F092-A7F4-13AF75160DFB}"/>
              </a:ext>
            </a:extLst>
          </p:cNvPr>
          <p:cNvCxnSpPr>
            <a:cxnSpLocks/>
          </p:cNvCxnSpPr>
          <p:nvPr/>
        </p:nvCxnSpPr>
        <p:spPr>
          <a:xfrm flipH="1">
            <a:off x="1708765" y="1797756"/>
            <a:ext cx="436876" cy="0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48" name="TextBox 50">
            <a:extLst>
              <a:ext uri="{FF2B5EF4-FFF2-40B4-BE49-F238E27FC236}">
                <a16:creationId xmlns:a16="http://schemas.microsoft.com/office/drawing/2014/main" id="{2DA9FAFA-BF01-C071-7959-87081BA3A6BA}"/>
              </a:ext>
            </a:extLst>
          </p:cNvPr>
          <p:cNvSpPr txBox="1"/>
          <p:nvPr/>
        </p:nvSpPr>
        <p:spPr>
          <a:xfrm>
            <a:off x="9922428" y="142842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500um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4E1C13DC-F785-4D55-74D4-192537F2E012}"/>
              </a:ext>
            </a:extLst>
          </p:cNvPr>
          <p:cNvCxnSpPr>
            <a:cxnSpLocks/>
          </p:cNvCxnSpPr>
          <p:nvPr/>
        </p:nvCxnSpPr>
        <p:spPr>
          <a:xfrm flipH="1">
            <a:off x="10126322" y="1802284"/>
            <a:ext cx="436876" cy="0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D48DDC8B-6D29-18C9-EE00-EC1EF2768473}"/>
              </a:ext>
            </a:extLst>
          </p:cNvPr>
          <p:cNvCxnSpPr>
            <a:cxnSpLocks/>
          </p:cNvCxnSpPr>
          <p:nvPr/>
        </p:nvCxnSpPr>
        <p:spPr>
          <a:xfrm flipH="1">
            <a:off x="1703954" y="5165378"/>
            <a:ext cx="8838742" cy="0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51" name="TextBox 56">
            <a:extLst>
              <a:ext uri="{FF2B5EF4-FFF2-40B4-BE49-F238E27FC236}">
                <a16:creationId xmlns:a16="http://schemas.microsoft.com/office/drawing/2014/main" id="{7128001C-80EA-14FA-BB6D-A58D67C7D8B7}"/>
              </a:ext>
            </a:extLst>
          </p:cNvPr>
          <p:cNvSpPr txBox="1"/>
          <p:nvPr/>
        </p:nvSpPr>
        <p:spPr>
          <a:xfrm>
            <a:off x="6444784" y="492608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~15mm</a:t>
            </a:r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FBE1C7F5-BCCD-9708-3B62-95B696A75C45}"/>
              </a:ext>
            </a:extLst>
          </p:cNvPr>
          <p:cNvCxnSpPr>
            <a:cxnSpLocks/>
          </p:cNvCxnSpPr>
          <p:nvPr/>
        </p:nvCxnSpPr>
        <p:spPr>
          <a:xfrm flipV="1">
            <a:off x="10699907" y="1896421"/>
            <a:ext cx="0" cy="3048076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53" name="TextBox 60">
            <a:extLst>
              <a:ext uri="{FF2B5EF4-FFF2-40B4-BE49-F238E27FC236}">
                <a16:creationId xmlns:a16="http://schemas.microsoft.com/office/drawing/2014/main" id="{2AA98E8C-3135-5D0D-3B5E-072DD3237534}"/>
              </a:ext>
            </a:extLst>
          </p:cNvPr>
          <p:cNvSpPr txBox="1"/>
          <p:nvPr/>
        </p:nvSpPr>
        <p:spPr>
          <a:xfrm>
            <a:off x="10699907" y="316479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&gt;1.5mm</a:t>
            </a:r>
          </a:p>
        </p:txBody>
      </p:sp>
      <p:sp>
        <p:nvSpPr>
          <p:cNvPr id="254" name="TextBox 61">
            <a:extLst>
              <a:ext uri="{FF2B5EF4-FFF2-40B4-BE49-F238E27FC236}">
                <a16:creationId xmlns:a16="http://schemas.microsoft.com/office/drawing/2014/main" id="{CB904B43-97ED-6892-5D92-7EA4F63AB777}"/>
              </a:ext>
            </a:extLst>
          </p:cNvPr>
          <p:cNvSpPr txBox="1"/>
          <p:nvPr/>
        </p:nvSpPr>
        <p:spPr>
          <a:xfrm>
            <a:off x="9481214" y="5477694"/>
            <a:ext cx="234798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– Treat as fully subject to change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688E5463-47FD-D03C-2B3D-EAB923631B69}"/>
              </a:ext>
            </a:extLst>
          </p:cNvPr>
          <p:cNvSpPr/>
          <p:nvPr/>
        </p:nvSpPr>
        <p:spPr>
          <a:xfrm>
            <a:off x="3028641" y="190101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32D97A6-0129-B7A8-5F92-BD5586465922}"/>
              </a:ext>
            </a:extLst>
          </p:cNvPr>
          <p:cNvSpPr/>
          <p:nvPr/>
        </p:nvSpPr>
        <p:spPr>
          <a:xfrm>
            <a:off x="3220613" y="189642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071567D6-C051-FB09-B8E6-93735A7A88E6}"/>
              </a:ext>
            </a:extLst>
          </p:cNvPr>
          <p:cNvSpPr/>
          <p:nvPr/>
        </p:nvSpPr>
        <p:spPr>
          <a:xfrm>
            <a:off x="3408763" y="190560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D8B92BD7-719E-44DC-96B5-6AC9157D2670}"/>
              </a:ext>
            </a:extLst>
          </p:cNvPr>
          <p:cNvSpPr/>
          <p:nvPr/>
        </p:nvSpPr>
        <p:spPr>
          <a:xfrm>
            <a:off x="3600735" y="190101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1A432B3-8669-6453-A5DA-A32FB48C7A19}"/>
              </a:ext>
            </a:extLst>
          </p:cNvPr>
          <p:cNvSpPr/>
          <p:nvPr/>
        </p:nvSpPr>
        <p:spPr>
          <a:xfrm>
            <a:off x="3807127" y="190560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34E4AFE-D5CC-BB57-1332-8F087DBDFBF3}"/>
              </a:ext>
            </a:extLst>
          </p:cNvPr>
          <p:cNvSpPr/>
          <p:nvPr/>
        </p:nvSpPr>
        <p:spPr>
          <a:xfrm>
            <a:off x="3999099" y="190101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A43AFF66-9F0A-7258-7F52-ECB691C6506D}"/>
              </a:ext>
            </a:extLst>
          </p:cNvPr>
          <p:cNvSpPr/>
          <p:nvPr/>
        </p:nvSpPr>
        <p:spPr>
          <a:xfrm>
            <a:off x="4187249" y="191019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9BA6E1E0-A43B-DBC7-822E-467CCA5151B7}"/>
              </a:ext>
            </a:extLst>
          </p:cNvPr>
          <p:cNvSpPr/>
          <p:nvPr/>
        </p:nvSpPr>
        <p:spPr>
          <a:xfrm>
            <a:off x="4379221" y="190560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544EC3FE-AE14-935F-01AF-EBC17F134AD7}"/>
              </a:ext>
            </a:extLst>
          </p:cNvPr>
          <p:cNvSpPr/>
          <p:nvPr/>
        </p:nvSpPr>
        <p:spPr>
          <a:xfrm>
            <a:off x="4576756" y="190560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9F9737C-9A7B-E940-053C-4476A083F357}"/>
              </a:ext>
            </a:extLst>
          </p:cNvPr>
          <p:cNvSpPr/>
          <p:nvPr/>
        </p:nvSpPr>
        <p:spPr>
          <a:xfrm>
            <a:off x="4768728" y="190101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A3ECF21-5D05-BC22-531A-AC612A4C2982}"/>
              </a:ext>
            </a:extLst>
          </p:cNvPr>
          <p:cNvSpPr/>
          <p:nvPr/>
        </p:nvSpPr>
        <p:spPr>
          <a:xfrm>
            <a:off x="4956878" y="191019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343AE8B-451F-B9A0-D1D7-1F7479994ACF}"/>
              </a:ext>
            </a:extLst>
          </p:cNvPr>
          <p:cNvSpPr/>
          <p:nvPr/>
        </p:nvSpPr>
        <p:spPr>
          <a:xfrm>
            <a:off x="5148850" y="190560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1729091-EC84-98F9-480A-97732B62E22A}"/>
              </a:ext>
            </a:extLst>
          </p:cNvPr>
          <p:cNvSpPr/>
          <p:nvPr/>
        </p:nvSpPr>
        <p:spPr>
          <a:xfrm>
            <a:off x="5355242" y="191019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0947D4A-2235-8218-0978-F324C1089151}"/>
              </a:ext>
            </a:extLst>
          </p:cNvPr>
          <p:cNvSpPr/>
          <p:nvPr/>
        </p:nvSpPr>
        <p:spPr>
          <a:xfrm>
            <a:off x="5547214" y="190560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33BAFF03-0C8D-7308-BD2F-60CDF0A6C543}"/>
              </a:ext>
            </a:extLst>
          </p:cNvPr>
          <p:cNvSpPr/>
          <p:nvPr/>
        </p:nvSpPr>
        <p:spPr>
          <a:xfrm>
            <a:off x="5735364" y="1914781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EA4B63-1EE0-DAFB-747E-E065811D688D}"/>
              </a:ext>
            </a:extLst>
          </p:cNvPr>
          <p:cNvSpPr/>
          <p:nvPr/>
        </p:nvSpPr>
        <p:spPr>
          <a:xfrm>
            <a:off x="5513550" y="4452489"/>
            <a:ext cx="143173" cy="462509"/>
          </a:xfrm>
          <a:prstGeom prst="rect">
            <a:avLst/>
          </a:prstGeom>
          <a:solidFill>
            <a:srgbClr val="FFC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D37FE38-4AA6-21A5-6A47-6D545AC50C0A}"/>
              </a:ext>
            </a:extLst>
          </p:cNvPr>
          <p:cNvSpPr/>
          <p:nvPr/>
        </p:nvSpPr>
        <p:spPr>
          <a:xfrm>
            <a:off x="5713873" y="4447899"/>
            <a:ext cx="143173" cy="462509"/>
          </a:xfrm>
          <a:prstGeom prst="rect">
            <a:avLst/>
          </a:prstGeom>
          <a:solidFill>
            <a:srgbClr val="FFC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4E6890E-B592-A875-FC05-E1057199A6EA}"/>
              </a:ext>
            </a:extLst>
          </p:cNvPr>
          <p:cNvSpPr/>
          <p:nvPr/>
        </p:nvSpPr>
        <p:spPr>
          <a:xfrm>
            <a:off x="5905845" y="4443309"/>
            <a:ext cx="143173" cy="462509"/>
          </a:xfrm>
          <a:prstGeom prst="rect">
            <a:avLst/>
          </a:prstGeom>
          <a:solidFill>
            <a:srgbClr val="FFC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1C5E073C-C1AF-A267-C5AB-1A437E6A614B}"/>
              </a:ext>
            </a:extLst>
          </p:cNvPr>
          <p:cNvSpPr/>
          <p:nvPr/>
        </p:nvSpPr>
        <p:spPr>
          <a:xfrm>
            <a:off x="6093995" y="4452489"/>
            <a:ext cx="143173" cy="462509"/>
          </a:xfrm>
          <a:prstGeom prst="rect">
            <a:avLst/>
          </a:prstGeom>
          <a:solidFill>
            <a:srgbClr val="FFC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024FD3AB-DC3D-D11A-22CE-14A9EC7D4C03}"/>
              </a:ext>
            </a:extLst>
          </p:cNvPr>
          <p:cNvSpPr/>
          <p:nvPr/>
        </p:nvSpPr>
        <p:spPr>
          <a:xfrm>
            <a:off x="6699753" y="190560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28A72BA4-D8D7-5042-A538-184909D0C123}"/>
              </a:ext>
            </a:extLst>
          </p:cNvPr>
          <p:cNvSpPr/>
          <p:nvPr/>
        </p:nvSpPr>
        <p:spPr>
          <a:xfrm>
            <a:off x="6906145" y="191019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27E8C31-DB0F-B995-6EF2-214C09407F3D}"/>
              </a:ext>
            </a:extLst>
          </p:cNvPr>
          <p:cNvSpPr/>
          <p:nvPr/>
        </p:nvSpPr>
        <p:spPr>
          <a:xfrm>
            <a:off x="7098117" y="190560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DD251C34-AC63-EE65-E025-1BEFF5CD24C2}"/>
              </a:ext>
            </a:extLst>
          </p:cNvPr>
          <p:cNvSpPr/>
          <p:nvPr/>
        </p:nvSpPr>
        <p:spPr>
          <a:xfrm>
            <a:off x="7286267" y="191478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3AB6E42-8A35-1C4A-5B4E-E5619704418B}"/>
              </a:ext>
            </a:extLst>
          </p:cNvPr>
          <p:cNvSpPr/>
          <p:nvPr/>
        </p:nvSpPr>
        <p:spPr>
          <a:xfrm>
            <a:off x="7478239" y="191019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8F3417BA-BF18-3E7E-89F4-1B45B68B19BC}"/>
              </a:ext>
            </a:extLst>
          </p:cNvPr>
          <p:cNvSpPr/>
          <p:nvPr/>
        </p:nvSpPr>
        <p:spPr>
          <a:xfrm>
            <a:off x="7675774" y="191019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177BA152-5743-406A-9F32-E30BD71E1F89}"/>
              </a:ext>
            </a:extLst>
          </p:cNvPr>
          <p:cNvSpPr/>
          <p:nvPr/>
        </p:nvSpPr>
        <p:spPr>
          <a:xfrm>
            <a:off x="7867746" y="190560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B08DAF3-0BC2-0B45-66EC-B55DBC4613A4}"/>
              </a:ext>
            </a:extLst>
          </p:cNvPr>
          <p:cNvSpPr/>
          <p:nvPr/>
        </p:nvSpPr>
        <p:spPr>
          <a:xfrm>
            <a:off x="8055896" y="191478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D34E7447-535B-B22D-4C8D-CAEBD5971B87}"/>
              </a:ext>
            </a:extLst>
          </p:cNvPr>
          <p:cNvSpPr/>
          <p:nvPr/>
        </p:nvSpPr>
        <p:spPr>
          <a:xfrm>
            <a:off x="8247868" y="191019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5704E71-783C-2C4D-35CD-0BFF0E063FC1}"/>
              </a:ext>
            </a:extLst>
          </p:cNvPr>
          <p:cNvSpPr/>
          <p:nvPr/>
        </p:nvSpPr>
        <p:spPr>
          <a:xfrm>
            <a:off x="8454260" y="191478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1E6F0FF5-C7A4-3F8C-1FA3-5A4E515F1DD2}"/>
              </a:ext>
            </a:extLst>
          </p:cNvPr>
          <p:cNvSpPr/>
          <p:nvPr/>
        </p:nvSpPr>
        <p:spPr>
          <a:xfrm>
            <a:off x="8646232" y="191019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05C1EEF6-159E-A9F1-D900-31104AD72CD3}"/>
              </a:ext>
            </a:extLst>
          </p:cNvPr>
          <p:cNvSpPr/>
          <p:nvPr/>
        </p:nvSpPr>
        <p:spPr>
          <a:xfrm>
            <a:off x="8834382" y="191937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F92A867D-D126-F72D-B650-C309A8EA7469}"/>
              </a:ext>
            </a:extLst>
          </p:cNvPr>
          <p:cNvSpPr/>
          <p:nvPr/>
        </p:nvSpPr>
        <p:spPr>
          <a:xfrm>
            <a:off x="9026354" y="1914781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82144C53-095D-F9D3-9306-CE31FF5D8058}"/>
              </a:ext>
            </a:extLst>
          </p:cNvPr>
          <p:cNvSpPr/>
          <p:nvPr/>
        </p:nvSpPr>
        <p:spPr>
          <a:xfrm>
            <a:off x="3109454" y="445707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98A9C6C4-10AB-97F1-BB78-FC60B14B4843}"/>
              </a:ext>
            </a:extLst>
          </p:cNvPr>
          <p:cNvSpPr/>
          <p:nvPr/>
        </p:nvSpPr>
        <p:spPr>
          <a:xfrm>
            <a:off x="3301426" y="445248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42F5C0B1-87CF-95B6-CCF2-4BE1B7FB9484}"/>
              </a:ext>
            </a:extLst>
          </p:cNvPr>
          <p:cNvSpPr/>
          <p:nvPr/>
        </p:nvSpPr>
        <p:spPr>
          <a:xfrm>
            <a:off x="3489576" y="446166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F39D38B2-3997-8409-BA2C-78C1FCBD377F}"/>
              </a:ext>
            </a:extLst>
          </p:cNvPr>
          <p:cNvSpPr/>
          <p:nvPr/>
        </p:nvSpPr>
        <p:spPr>
          <a:xfrm>
            <a:off x="3681548" y="445707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267102B0-A995-48FB-10C0-120F28764873}"/>
              </a:ext>
            </a:extLst>
          </p:cNvPr>
          <p:cNvSpPr/>
          <p:nvPr/>
        </p:nvSpPr>
        <p:spPr>
          <a:xfrm>
            <a:off x="3887940" y="446166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9A91A54-037C-931B-1DAB-15232DF59AEB}"/>
              </a:ext>
            </a:extLst>
          </p:cNvPr>
          <p:cNvSpPr/>
          <p:nvPr/>
        </p:nvSpPr>
        <p:spPr>
          <a:xfrm>
            <a:off x="4079912" y="445707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A79E67E4-B898-3B23-E522-0963CA700654}"/>
              </a:ext>
            </a:extLst>
          </p:cNvPr>
          <p:cNvSpPr/>
          <p:nvPr/>
        </p:nvSpPr>
        <p:spPr>
          <a:xfrm>
            <a:off x="4268062" y="446625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472AA14-99E0-0C4B-FB59-299123875895}"/>
              </a:ext>
            </a:extLst>
          </p:cNvPr>
          <p:cNvSpPr/>
          <p:nvPr/>
        </p:nvSpPr>
        <p:spPr>
          <a:xfrm>
            <a:off x="4460034" y="446166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0EED94A-F59B-540A-E7BB-9ADF36400279}"/>
              </a:ext>
            </a:extLst>
          </p:cNvPr>
          <p:cNvSpPr/>
          <p:nvPr/>
        </p:nvSpPr>
        <p:spPr>
          <a:xfrm>
            <a:off x="4657569" y="446166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A970C4D5-6686-7E2E-503A-F5FB7CE677CE}"/>
              </a:ext>
            </a:extLst>
          </p:cNvPr>
          <p:cNvSpPr/>
          <p:nvPr/>
        </p:nvSpPr>
        <p:spPr>
          <a:xfrm>
            <a:off x="4849541" y="445707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742F7055-4800-F622-E482-DFAC60C47425}"/>
              </a:ext>
            </a:extLst>
          </p:cNvPr>
          <p:cNvSpPr/>
          <p:nvPr/>
        </p:nvSpPr>
        <p:spPr>
          <a:xfrm>
            <a:off x="5037691" y="446625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0E9D6B01-C812-1070-60CB-1538DFC4190D}"/>
              </a:ext>
            </a:extLst>
          </p:cNvPr>
          <p:cNvSpPr/>
          <p:nvPr/>
        </p:nvSpPr>
        <p:spPr>
          <a:xfrm>
            <a:off x="5229663" y="4461669"/>
            <a:ext cx="143173" cy="462509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E209ACB7-9F6E-460A-199D-DBCBCE5B3865}"/>
              </a:ext>
            </a:extLst>
          </p:cNvPr>
          <p:cNvSpPr/>
          <p:nvPr/>
        </p:nvSpPr>
        <p:spPr>
          <a:xfrm>
            <a:off x="6369938" y="4466259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886126F6-39B1-E6CF-3C23-BCBC5B31D5A7}"/>
              </a:ext>
            </a:extLst>
          </p:cNvPr>
          <p:cNvSpPr/>
          <p:nvPr/>
        </p:nvSpPr>
        <p:spPr>
          <a:xfrm>
            <a:off x="6561910" y="4461669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322E3C42-B4F0-A502-925C-D059D08FA3C6}"/>
              </a:ext>
            </a:extLst>
          </p:cNvPr>
          <p:cNvSpPr/>
          <p:nvPr/>
        </p:nvSpPr>
        <p:spPr>
          <a:xfrm>
            <a:off x="6750060" y="4470849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E1B8D67A-98E5-FDF2-D92E-B9078E6366A1}"/>
              </a:ext>
            </a:extLst>
          </p:cNvPr>
          <p:cNvSpPr/>
          <p:nvPr/>
        </p:nvSpPr>
        <p:spPr>
          <a:xfrm>
            <a:off x="6942032" y="4466259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2C05D1BB-2948-8602-F941-3C2AD13AB75E}"/>
              </a:ext>
            </a:extLst>
          </p:cNvPr>
          <p:cNvSpPr/>
          <p:nvPr/>
        </p:nvSpPr>
        <p:spPr>
          <a:xfrm>
            <a:off x="7142355" y="4461669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E2BA629F-C736-BB88-8923-0FB731A66028}"/>
              </a:ext>
            </a:extLst>
          </p:cNvPr>
          <p:cNvSpPr/>
          <p:nvPr/>
        </p:nvSpPr>
        <p:spPr>
          <a:xfrm>
            <a:off x="7334327" y="4457079"/>
            <a:ext cx="143173" cy="462509"/>
          </a:xfrm>
          <a:prstGeom prst="rect">
            <a:avLst/>
          </a:prstGeom>
          <a:solidFill>
            <a:srgbClr val="247BE1">
              <a:lumMod val="75000"/>
            </a:srgbClr>
          </a:solidFill>
          <a:ln w="6350" cap="flat" cmpd="sng" algn="ctr">
            <a:solidFill>
              <a:srgbClr val="247BE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</a:t>
            </a:r>
          </a:p>
        </p:txBody>
      </p:sp>
      <p:sp>
        <p:nvSpPr>
          <p:cNvPr id="305" name="TextBox 100">
            <a:extLst>
              <a:ext uri="{FF2B5EF4-FFF2-40B4-BE49-F238E27FC236}">
                <a16:creationId xmlns:a16="http://schemas.microsoft.com/office/drawing/2014/main" id="{60D57641-41E2-6904-D838-D52A1DD29103}"/>
              </a:ext>
            </a:extLst>
          </p:cNvPr>
          <p:cNvSpPr txBox="1"/>
          <p:nvPr/>
        </p:nvSpPr>
        <p:spPr>
          <a:xfrm>
            <a:off x="3168534" y="5216064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pads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101">
            <a:extLst>
              <a:ext uri="{FF2B5EF4-FFF2-40B4-BE49-F238E27FC236}">
                <a16:creationId xmlns:a16="http://schemas.microsoft.com/office/drawing/2014/main" id="{D3F86FAA-841E-8192-31B4-319E77FCB7EC}"/>
              </a:ext>
            </a:extLst>
          </p:cNvPr>
          <p:cNvSpPr txBox="1"/>
          <p:nvPr/>
        </p:nvSpPr>
        <p:spPr>
          <a:xfrm>
            <a:off x="4087128" y="5216064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pads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IOut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TextBox 102">
            <a:extLst>
              <a:ext uri="{FF2B5EF4-FFF2-40B4-BE49-F238E27FC236}">
                <a16:creationId xmlns:a16="http://schemas.microsoft.com/office/drawing/2014/main" id="{15A1BD0D-9939-EAF6-01C9-5081005CF575}"/>
              </a:ext>
            </a:extLst>
          </p:cNvPr>
          <p:cNvSpPr txBox="1"/>
          <p:nvPr/>
        </p:nvSpPr>
        <p:spPr>
          <a:xfrm>
            <a:off x="2941469" y="1334858"/>
            <a:ext cx="7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pads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GAVDD</a:t>
            </a:r>
          </a:p>
        </p:txBody>
      </p:sp>
      <p:sp>
        <p:nvSpPr>
          <p:cNvPr id="308" name="TextBox 103">
            <a:extLst>
              <a:ext uri="{FF2B5EF4-FFF2-40B4-BE49-F238E27FC236}">
                <a16:creationId xmlns:a16="http://schemas.microsoft.com/office/drawing/2014/main" id="{C5DED2D7-27C3-7C88-F0CC-44959CFBC98B}"/>
              </a:ext>
            </a:extLst>
          </p:cNvPr>
          <p:cNvSpPr txBox="1"/>
          <p:nvPr/>
        </p:nvSpPr>
        <p:spPr>
          <a:xfrm>
            <a:off x="3550577" y="1331851"/>
            <a:ext cx="770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pads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GDVDD</a:t>
            </a:r>
          </a:p>
        </p:txBody>
      </p:sp>
      <p:sp>
        <p:nvSpPr>
          <p:cNvPr id="309" name="TextBox 104">
            <a:extLst>
              <a:ext uri="{FF2B5EF4-FFF2-40B4-BE49-F238E27FC236}">
                <a16:creationId xmlns:a16="http://schemas.microsoft.com/office/drawing/2014/main" id="{6F1C6557-2DAB-8D23-C97B-D99584C85D27}"/>
              </a:ext>
            </a:extLst>
          </p:cNvPr>
          <p:cNvSpPr txBox="1"/>
          <p:nvPr/>
        </p:nvSpPr>
        <p:spPr>
          <a:xfrm>
            <a:off x="4034621" y="1318064"/>
            <a:ext cx="101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pad GSVDD</a:t>
            </a:r>
          </a:p>
        </p:txBody>
      </p:sp>
      <p:sp>
        <p:nvSpPr>
          <p:cNvPr id="310" name="TextBox 105">
            <a:extLst>
              <a:ext uri="{FF2B5EF4-FFF2-40B4-BE49-F238E27FC236}">
                <a16:creationId xmlns:a16="http://schemas.microsoft.com/office/drawing/2014/main" id="{E150992C-A1C6-3A9D-331E-DEFD50095C66}"/>
              </a:ext>
            </a:extLst>
          </p:cNvPr>
          <p:cNvSpPr txBox="1"/>
          <p:nvPr/>
        </p:nvSpPr>
        <p:spPr>
          <a:xfrm>
            <a:off x="4573266" y="1324656"/>
            <a:ext cx="102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pads TXVDD</a:t>
            </a:r>
          </a:p>
        </p:txBody>
      </p:sp>
      <p:sp>
        <p:nvSpPr>
          <p:cNvPr id="311" name="TextBox 106">
            <a:extLst>
              <a:ext uri="{FF2B5EF4-FFF2-40B4-BE49-F238E27FC236}">
                <a16:creationId xmlns:a16="http://schemas.microsoft.com/office/drawing/2014/main" id="{8ED3948E-C0B8-B4C4-94AA-B6E499FE62DD}"/>
              </a:ext>
            </a:extLst>
          </p:cNvPr>
          <p:cNvSpPr txBox="1"/>
          <p:nvPr/>
        </p:nvSpPr>
        <p:spPr>
          <a:xfrm>
            <a:off x="6995678" y="1355766"/>
            <a:ext cx="21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pads Slow Control</a:t>
            </a:r>
          </a:p>
        </p:txBody>
      </p:sp>
      <p:sp>
        <p:nvSpPr>
          <p:cNvPr id="312" name="TextBox 107">
            <a:extLst>
              <a:ext uri="{FF2B5EF4-FFF2-40B4-BE49-F238E27FC236}">
                <a16:creationId xmlns:a16="http://schemas.microsoft.com/office/drawing/2014/main" id="{B9652109-338D-03EA-9185-80F958BC6558}"/>
              </a:ext>
            </a:extLst>
          </p:cNvPr>
          <p:cNvSpPr txBox="1"/>
          <p:nvPr/>
        </p:nvSpPr>
        <p:spPr>
          <a:xfrm>
            <a:off x="5313239" y="1319621"/>
            <a:ext cx="61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PSUB</a:t>
            </a:r>
          </a:p>
        </p:txBody>
      </p:sp>
      <p:sp>
        <p:nvSpPr>
          <p:cNvPr id="313" name="TextBox 108">
            <a:extLst>
              <a:ext uri="{FF2B5EF4-FFF2-40B4-BE49-F238E27FC236}">
                <a16:creationId xmlns:a16="http://schemas.microsoft.com/office/drawing/2014/main" id="{70C60FB1-4270-7BC9-D5EC-EB706A694045}"/>
              </a:ext>
            </a:extLst>
          </p:cNvPr>
          <p:cNvSpPr txBox="1"/>
          <p:nvPr/>
        </p:nvSpPr>
        <p:spPr>
          <a:xfrm>
            <a:off x="6092389" y="5145059"/>
            <a:ext cx="72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TextBox 109">
            <a:extLst>
              <a:ext uri="{FF2B5EF4-FFF2-40B4-BE49-F238E27FC236}">
                <a16:creationId xmlns:a16="http://schemas.microsoft.com/office/drawing/2014/main" id="{7DA73DF1-70D2-8831-BD7B-C76B42716918}"/>
              </a:ext>
            </a:extLst>
          </p:cNvPr>
          <p:cNvSpPr txBox="1"/>
          <p:nvPr/>
        </p:nvSpPr>
        <p:spPr>
          <a:xfrm>
            <a:off x="6619459" y="5145059"/>
            <a:ext cx="72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SCout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TextBox 110">
            <a:extLst>
              <a:ext uri="{FF2B5EF4-FFF2-40B4-BE49-F238E27FC236}">
                <a16:creationId xmlns:a16="http://schemas.microsoft.com/office/drawing/2014/main" id="{F88037A8-5812-9936-D2CD-DDE63BA1A0F4}"/>
              </a:ext>
            </a:extLst>
          </p:cNvPr>
          <p:cNvSpPr txBox="1"/>
          <p:nvPr/>
        </p:nvSpPr>
        <p:spPr>
          <a:xfrm>
            <a:off x="7172567" y="5145059"/>
            <a:ext cx="72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CL_in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TextBox 111">
            <a:extLst>
              <a:ext uri="{FF2B5EF4-FFF2-40B4-BE49-F238E27FC236}">
                <a16:creationId xmlns:a16="http://schemas.microsoft.com/office/drawing/2014/main" id="{1CFF27A7-B2DD-596A-CE5C-79F192101666}"/>
              </a:ext>
            </a:extLst>
          </p:cNvPr>
          <p:cNvSpPr txBox="1"/>
          <p:nvPr/>
        </p:nvSpPr>
        <p:spPr>
          <a:xfrm>
            <a:off x="9178521" y="1952189"/>
            <a:ext cx="98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Pads: 47</a:t>
            </a:r>
          </a:p>
        </p:txBody>
      </p:sp>
      <p:sp>
        <p:nvSpPr>
          <p:cNvPr id="317" name="TextBox 112">
            <a:extLst>
              <a:ext uri="{FF2B5EF4-FFF2-40B4-BE49-F238E27FC236}">
                <a16:creationId xmlns:a16="http://schemas.microsoft.com/office/drawing/2014/main" id="{5EECE874-48C8-7E05-6769-4BFF55F326EF}"/>
              </a:ext>
            </a:extLst>
          </p:cNvPr>
          <p:cNvSpPr txBox="1"/>
          <p:nvPr/>
        </p:nvSpPr>
        <p:spPr>
          <a:xfrm>
            <a:off x="9118146" y="4499077"/>
            <a:ext cx="98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Pads: 40</a:t>
            </a:r>
          </a:p>
        </p:txBody>
      </p:sp>
      <p:sp>
        <p:nvSpPr>
          <p:cNvPr id="318" name="TextBox 113">
            <a:extLst>
              <a:ext uri="{FF2B5EF4-FFF2-40B4-BE49-F238E27FC236}">
                <a16:creationId xmlns:a16="http://schemas.microsoft.com/office/drawing/2014/main" id="{8B807FCD-D144-39C4-C2AB-09BFF47125BE}"/>
              </a:ext>
            </a:extLst>
          </p:cNvPr>
          <p:cNvSpPr txBox="1"/>
          <p:nvPr/>
        </p:nvSpPr>
        <p:spPr>
          <a:xfrm>
            <a:off x="5467517" y="5833181"/>
            <a:ext cx="66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pads R3</a:t>
            </a:r>
          </a:p>
        </p:txBody>
      </p:sp>
      <p:pic>
        <p:nvPicPr>
          <p:cNvPr id="319" name="Picture 318">
            <a:extLst>
              <a:ext uri="{FF2B5EF4-FFF2-40B4-BE49-F238E27FC236}">
                <a16:creationId xmlns:a16="http://schemas.microsoft.com/office/drawing/2014/main" id="{626EC95E-AD5F-BD4F-1FF0-827492CA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413358" y="5346575"/>
            <a:ext cx="427977" cy="111078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053D1940-3FA9-A9C5-7E5F-D2C18C2CC2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537797" y="5351088"/>
            <a:ext cx="427977" cy="111078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B4AD08A5-CF26-2CE1-563C-5622FF319F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669301" y="5351149"/>
            <a:ext cx="427977" cy="111078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2252D464-C5A1-DE23-93C7-9C5D6367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766896" y="5351150"/>
            <a:ext cx="427977" cy="11107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969DB9F1-EE9A-FF3B-8E74-559B4B31C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860" y="5576585"/>
            <a:ext cx="558778" cy="470880"/>
          </a:xfrm>
          <a:prstGeom prst="rect">
            <a:avLst/>
          </a:prstGeom>
        </p:spPr>
      </p:pic>
      <p:sp>
        <p:nvSpPr>
          <p:cNvPr id="324" name="Rectangle 323">
            <a:extLst>
              <a:ext uri="{FF2B5EF4-FFF2-40B4-BE49-F238E27FC236}">
                <a16:creationId xmlns:a16="http://schemas.microsoft.com/office/drawing/2014/main" id="{F16BBF40-FF28-E3E6-D895-0F567A8182EA}"/>
              </a:ext>
            </a:extLst>
          </p:cNvPr>
          <p:cNvSpPr/>
          <p:nvPr/>
        </p:nvSpPr>
        <p:spPr>
          <a:xfrm>
            <a:off x="3252627" y="5576585"/>
            <a:ext cx="671233" cy="932843"/>
          </a:xfrm>
          <a:prstGeom prst="rect">
            <a:avLst/>
          </a:prstGeom>
          <a:gradFill rotWithShape="1">
            <a:gsLst>
              <a:gs pos="0">
                <a:srgbClr val="69BF49">
                  <a:lumMod val="110000"/>
                  <a:satMod val="105000"/>
                  <a:tint val="67000"/>
                </a:srgbClr>
              </a:gs>
              <a:gs pos="50000">
                <a:srgbClr val="69BF49">
                  <a:lumMod val="105000"/>
                  <a:satMod val="103000"/>
                  <a:tint val="73000"/>
                </a:srgbClr>
              </a:gs>
              <a:gs pos="100000">
                <a:srgbClr val="69BF4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9BF49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FPC Trace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D35ED0A0-2002-7232-CC78-7998C00F62D4}"/>
              </a:ext>
            </a:extLst>
          </p:cNvPr>
          <p:cNvSpPr/>
          <p:nvPr/>
        </p:nvSpPr>
        <p:spPr>
          <a:xfrm>
            <a:off x="4476842" y="5599794"/>
            <a:ext cx="671233" cy="909633"/>
          </a:xfrm>
          <a:prstGeom prst="rect">
            <a:avLst/>
          </a:prstGeom>
          <a:gradFill rotWithShape="1">
            <a:gsLst>
              <a:gs pos="0">
                <a:srgbClr val="69BF49">
                  <a:lumMod val="110000"/>
                  <a:satMod val="105000"/>
                  <a:tint val="67000"/>
                </a:srgbClr>
              </a:gs>
              <a:gs pos="50000">
                <a:srgbClr val="69BF49">
                  <a:lumMod val="105000"/>
                  <a:satMod val="103000"/>
                  <a:tint val="73000"/>
                </a:srgbClr>
              </a:gs>
              <a:gs pos="100000">
                <a:srgbClr val="69BF4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9BF49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FPC Trace</a:t>
            </a:r>
          </a:p>
        </p:txBody>
      </p:sp>
      <p:pic>
        <p:nvPicPr>
          <p:cNvPr id="326" name="Picture 325">
            <a:extLst>
              <a:ext uri="{FF2B5EF4-FFF2-40B4-BE49-F238E27FC236}">
                <a16:creationId xmlns:a16="http://schemas.microsoft.com/office/drawing/2014/main" id="{06718E70-741C-213C-962F-7757003EE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060982" y="878692"/>
            <a:ext cx="558778" cy="470880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794D8265-0914-CA29-9A35-EF2A9FB5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39606" y="884301"/>
            <a:ext cx="558778" cy="470880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3ABF0F2B-B343-0A39-403F-E42A2210D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315589" y="869599"/>
            <a:ext cx="558778" cy="47088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1A77BB82-8ADB-35B9-5349-CB7D712A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63054" y="869599"/>
            <a:ext cx="558778" cy="470880"/>
          </a:xfrm>
          <a:prstGeom prst="rect">
            <a:avLst/>
          </a:prstGeom>
        </p:spPr>
      </p:pic>
      <p:sp>
        <p:nvSpPr>
          <p:cNvPr id="330" name="TextBox 129">
            <a:extLst>
              <a:ext uri="{FF2B5EF4-FFF2-40B4-BE49-F238E27FC236}">
                <a16:creationId xmlns:a16="http://schemas.microsoft.com/office/drawing/2014/main" id="{B251483C-1058-72A7-84F1-CD945A450BAD}"/>
              </a:ext>
            </a:extLst>
          </p:cNvPr>
          <p:cNvSpPr txBox="1"/>
          <p:nvPr/>
        </p:nvSpPr>
        <p:spPr>
          <a:xfrm>
            <a:off x="3861679" y="603051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10µF</a:t>
            </a:r>
          </a:p>
        </p:txBody>
      </p:sp>
      <p:sp>
        <p:nvSpPr>
          <p:cNvPr id="331" name="TextBox 130">
            <a:extLst>
              <a:ext uri="{FF2B5EF4-FFF2-40B4-BE49-F238E27FC236}">
                <a16:creationId xmlns:a16="http://schemas.microsoft.com/office/drawing/2014/main" id="{07D2F7CD-B6EC-E8CE-1F55-438EB100E4BA}"/>
              </a:ext>
            </a:extLst>
          </p:cNvPr>
          <p:cNvSpPr txBox="1"/>
          <p:nvPr/>
        </p:nvSpPr>
        <p:spPr>
          <a:xfrm>
            <a:off x="2031314" y="918377"/>
            <a:ext cx="108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4x 100nF (sub-divided?)</a:t>
            </a:r>
          </a:p>
        </p:txBody>
      </p:sp>
      <p:sp>
        <p:nvSpPr>
          <p:cNvPr id="332" name="TextBox 131">
            <a:extLst>
              <a:ext uri="{FF2B5EF4-FFF2-40B4-BE49-F238E27FC236}">
                <a16:creationId xmlns:a16="http://schemas.microsoft.com/office/drawing/2014/main" id="{C94AE0EE-A4FD-AB7C-24CF-74D7A2504DD7}"/>
              </a:ext>
            </a:extLst>
          </p:cNvPr>
          <p:cNvSpPr txBox="1"/>
          <p:nvPr/>
        </p:nvSpPr>
        <p:spPr>
          <a:xfrm>
            <a:off x="5268077" y="5563378"/>
            <a:ext cx="108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4x 1-100k</a:t>
            </a:r>
          </a:p>
        </p:txBody>
      </p:sp>
      <p:sp>
        <p:nvSpPr>
          <p:cNvPr id="333" name="TextBox 132">
            <a:extLst>
              <a:ext uri="{FF2B5EF4-FFF2-40B4-BE49-F238E27FC236}">
                <a16:creationId xmlns:a16="http://schemas.microsoft.com/office/drawing/2014/main" id="{A3EFE364-B227-E2D6-78D0-12ED0D027252}"/>
              </a:ext>
            </a:extLst>
          </p:cNvPr>
          <p:cNvSpPr txBox="1"/>
          <p:nvPr/>
        </p:nvSpPr>
        <p:spPr>
          <a:xfrm>
            <a:off x="6383935" y="5723492"/>
            <a:ext cx="108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AC-coupling caps?</a:t>
            </a:r>
          </a:p>
        </p:txBody>
      </p:sp>
      <p:sp>
        <p:nvSpPr>
          <p:cNvPr id="334" name="TextBox 89">
            <a:extLst>
              <a:ext uri="{FF2B5EF4-FFF2-40B4-BE49-F238E27FC236}">
                <a16:creationId xmlns:a16="http://schemas.microsoft.com/office/drawing/2014/main" id="{44DCF3D5-A264-7245-BBE2-3DBD5FC7FCCE}"/>
              </a:ext>
            </a:extLst>
          </p:cNvPr>
          <p:cNvSpPr txBox="1"/>
          <p:nvPr/>
        </p:nvSpPr>
        <p:spPr>
          <a:xfrm>
            <a:off x="9143305" y="303236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530um</a:t>
            </a:r>
          </a:p>
        </p:txBody>
      </p: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97A533F9-CAA3-ACB1-818F-6F298AFD9CD0}"/>
              </a:ext>
            </a:extLst>
          </p:cNvPr>
          <p:cNvCxnSpPr>
            <a:cxnSpLocks/>
          </p:cNvCxnSpPr>
          <p:nvPr/>
        </p:nvCxnSpPr>
        <p:spPr>
          <a:xfrm flipV="1">
            <a:off x="9181497" y="2934560"/>
            <a:ext cx="0" cy="575600"/>
          </a:xfrm>
          <a:prstGeom prst="straightConnector1">
            <a:avLst/>
          </a:prstGeom>
          <a:noFill/>
          <a:ln w="19050" cap="flat" cmpd="sng" algn="ctr">
            <a:solidFill>
              <a:srgbClr val="201D3E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36" name="Slide Number Placeholder 3">
            <a:extLst>
              <a:ext uri="{FF2B5EF4-FFF2-40B4-BE49-F238E27FC236}">
                <a16:creationId xmlns:a16="http://schemas.microsoft.com/office/drawing/2014/main" id="{64C2E796-2819-FCBA-5B58-0F28B38AA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ADE3E048-8FA8-4D76-90CE-F1B34084A9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4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32A55-2287-B999-00D3-E47AFE73E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9E6E13C-EA17-9696-EA11-B2274F9FEFDC}"/>
              </a:ext>
            </a:extLst>
          </p:cNvPr>
          <p:cNvGrpSpPr/>
          <p:nvPr/>
        </p:nvGrpSpPr>
        <p:grpSpPr>
          <a:xfrm>
            <a:off x="327639" y="756705"/>
            <a:ext cx="11864361" cy="4977067"/>
            <a:chOff x="327639" y="1061507"/>
            <a:chExt cx="11624801" cy="49381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A68DEA-72D7-19BD-ADD1-866D8A5D5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39" y="1061507"/>
              <a:ext cx="9381033" cy="49381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3A5F95-3856-6EA3-DD22-E5371DED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10" r="-1156"/>
            <a:stretch/>
          </p:blipFill>
          <p:spPr>
            <a:xfrm>
              <a:off x="9575000" y="1061507"/>
              <a:ext cx="2377440" cy="49381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53CDE7-C3CD-294E-912D-B9363123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1"/>
            <a:ext cx="11049000" cy="738340"/>
          </a:xfrm>
        </p:spPr>
        <p:txBody>
          <a:bodyPr/>
          <a:lstStyle/>
          <a:p>
            <a:r>
              <a:rPr lang="en-US" dirty="0"/>
              <a:t>Plans and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D6DC6-DFAA-7936-CF30-6ABAC929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D716D6-DD35-79F0-A1A3-08DBF3758CF8}"/>
              </a:ext>
            </a:extLst>
          </p:cNvPr>
          <p:cNvSpPr txBox="1"/>
          <p:nvPr/>
        </p:nvSpPr>
        <p:spPr>
          <a:xfrm>
            <a:off x="6901466" y="1851682"/>
            <a:ext cx="5131508" cy="50398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b="1" dirty="0">
                <a:solidFill>
                  <a:srgbClr val="FFC000"/>
                </a:solidFill>
              </a:rPr>
              <a:t>initial </a:t>
            </a:r>
            <a:r>
              <a:rPr lang="en-US" sz="1700" b="1" dirty="0">
                <a:solidFill>
                  <a:srgbClr val="FFC000"/>
                </a:solidFill>
              </a:rPr>
              <a:t>plan</a:t>
            </a:r>
            <a:r>
              <a:rPr lang="en-US" b="1" dirty="0">
                <a:solidFill>
                  <a:srgbClr val="FFC000"/>
                </a:solidFill>
              </a:rPr>
              <a:t>: part of NVBG (open loop) + transistors test structures for irradiations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A73F0ED-A690-E147-8D84-647B6C003860}"/>
              </a:ext>
            </a:extLst>
          </p:cNvPr>
          <p:cNvSpPr/>
          <p:nvPr/>
        </p:nvSpPr>
        <p:spPr>
          <a:xfrm>
            <a:off x="587513" y="2708849"/>
            <a:ext cx="11312940" cy="369332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82D74-717E-9D86-D7BC-5EAE76FE084C}"/>
              </a:ext>
            </a:extLst>
          </p:cNvPr>
          <p:cNvSpPr txBox="1"/>
          <p:nvPr/>
        </p:nvSpPr>
        <p:spPr>
          <a:xfrm>
            <a:off x="6901466" y="2481429"/>
            <a:ext cx="5131508" cy="50270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closed loop of NVBG + SLDO </a:t>
            </a:r>
            <a:r>
              <a:rPr lang="en-US" sz="1700" b="1" dirty="0" err="1">
                <a:solidFill>
                  <a:srgbClr val="FFC000"/>
                </a:solidFill>
              </a:rPr>
              <a:t>preregulation</a:t>
            </a:r>
            <a:r>
              <a:rPr lang="en-US" sz="1700" b="1" dirty="0">
                <a:solidFill>
                  <a:srgbClr val="FFC000"/>
                </a:solidFill>
              </a:rPr>
              <a:t> + test structures + CML TX/RX + </a:t>
            </a:r>
            <a:r>
              <a:rPr lang="en-US" sz="1700" b="1" dirty="0" err="1">
                <a:solidFill>
                  <a:srgbClr val="FFC000"/>
                </a:solidFill>
              </a:rPr>
              <a:t>trline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EF2F82-2E39-7BE2-DFAE-E4A4DE3DE351}"/>
              </a:ext>
            </a:extLst>
          </p:cNvPr>
          <p:cNvSpPr txBox="1"/>
          <p:nvPr/>
        </p:nvSpPr>
        <p:spPr>
          <a:xfrm>
            <a:off x="1286665" y="2922073"/>
            <a:ext cx="39189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FFC000"/>
                </a:solidFill>
              </a:rPr>
              <a:t>canceled with potential of delay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FCEB0-B3D7-2425-D84A-3FABF301F8A2}"/>
              </a:ext>
            </a:extLst>
          </p:cNvPr>
          <p:cNvSpPr txBox="1"/>
          <p:nvPr/>
        </p:nvSpPr>
        <p:spPr>
          <a:xfrm>
            <a:off x="6901467" y="3087821"/>
            <a:ext cx="5131508" cy="70788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closed loop of NVBG + complete SLDO + test structures + CML TX/RX + </a:t>
            </a:r>
            <a:r>
              <a:rPr lang="en-US" sz="1700" b="1" dirty="0" err="1">
                <a:solidFill>
                  <a:srgbClr val="FFC000"/>
                </a:solidFill>
              </a:rPr>
              <a:t>trline</a:t>
            </a:r>
            <a:r>
              <a:rPr lang="en-US" sz="1700" b="1" dirty="0">
                <a:solidFill>
                  <a:srgbClr val="FFC000"/>
                </a:solidFill>
              </a:rPr>
              <a:t>+ NVBG monitoring ADC 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13842-14DD-622A-2392-4EB5665925A7}"/>
              </a:ext>
            </a:extLst>
          </p:cNvPr>
          <p:cNvSpPr txBox="1"/>
          <p:nvPr/>
        </p:nvSpPr>
        <p:spPr>
          <a:xfrm>
            <a:off x="6901466" y="3916466"/>
            <a:ext cx="5131508" cy="29751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Full AncASIC with </a:t>
            </a:r>
            <a:r>
              <a:rPr lang="en-US" sz="1700" b="1" dirty="0" err="1">
                <a:solidFill>
                  <a:srgbClr val="FFC000"/>
                </a:solidFill>
              </a:rPr>
              <a:t>AncBrain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1B838-6E08-72AA-8062-98D4A5C29B82}"/>
              </a:ext>
            </a:extLst>
          </p:cNvPr>
          <p:cNvSpPr txBox="1"/>
          <p:nvPr/>
        </p:nvSpPr>
        <p:spPr>
          <a:xfrm rot="19659595" flipH="1">
            <a:off x="6476292" y="2202712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E2C1-3377-1A25-9CE3-1F33BDC2167A}"/>
              </a:ext>
            </a:extLst>
          </p:cNvPr>
          <p:cNvSpPr txBox="1"/>
          <p:nvPr/>
        </p:nvSpPr>
        <p:spPr>
          <a:xfrm flipH="1">
            <a:off x="6504332" y="2732780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50632-F036-3CBD-1456-325461726D42}"/>
              </a:ext>
            </a:extLst>
          </p:cNvPr>
          <p:cNvSpPr txBox="1"/>
          <p:nvPr/>
        </p:nvSpPr>
        <p:spPr>
          <a:xfrm flipH="1">
            <a:off x="6504332" y="3186783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89046-20DA-A10B-A323-94038814799E}"/>
              </a:ext>
            </a:extLst>
          </p:cNvPr>
          <p:cNvSpPr txBox="1"/>
          <p:nvPr/>
        </p:nvSpPr>
        <p:spPr>
          <a:xfrm rot="2402670" flipH="1">
            <a:off x="6504332" y="3705660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C02726-B21D-BCE4-D7E4-504A4247CE40}"/>
              </a:ext>
            </a:extLst>
          </p:cNvPr>
          <p:cNvSpPr txBox="1"/>
          <p:nvPr/>
        </p:nvSpPr>
        <p:spPr>
          <a:xfrm flipH="1">
            <a:off x="6238184" y="2512218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FB8EE-78F5-1ACE-96BF-F1C5564774CA}"/>
              </a:ext>
            </a:extLst>
          </p:cNvPr>
          <p:cNvSpPr txBox="1"/>
          <p:nvPr/>
        </p:nvSpPr>
        <p:spPr>
          <a:xfrm flipH="1">
            <a:off x="6238184" y="2928820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DD85B-94E0-8F51-5C32-1694548D2B31}"/>
              </a:ext>
            </a:extLst>
          </p:cNvPr>
          <p:cNvSpPr txBox="1"/>
          <p:nvPr/>
        </p:nvSpPr>
        <p:spPr>
          <a:xfrm>
            <a:off x="6901465" y="4505903"/>
            <a:ext cx="5131508" cy="297517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B2D33C"/>
                </a:solidFill>
              </a:rPr>
              <a:t>Q1 CY 2026: Engineering Run</a:t>
            </a:r>
            <a:endParaRPr lang="en-US" sz="1700" dirty="0">
              <a:solidFill>
                <a:srgbClr val="B2D33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81EED6-9773-C706-36CD-C64B9E951347}"/>
              </a:ext>
            </a:extLst>
          </p:cNvPr>
          <p:cNvSpPr txBox="1"/>
          <p:nvPr/>
        </p:nvSpPr>
        <p:spPr>
          <a:xfrm>
            <a:off x="4590020" y="5106391"/>
            <a:ext cx="5131508" cy="29751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RAL: separate SLDO submission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33052BE-FFE8-4ABD-AAD2-1ED06139E660}"/>
              </a:ext>
            </a:extLst>
          </p:cNvPr>
          <p:cNvSpPr/>
          <p:nvPr/>
        </p:nvSpPr>
        <p:spPr>
          <a:xfrm flipV="1">
            <a:off x="7320398" y="1815547"/>
            <a:ext cx="3378787" cy="3472068"/>
          </a:xfrm>
          <a:prstGeom prst="arc">
            <a:avLst>
              <a:gd name="adj1" fmla="val 15894383"/>
              <a:gd name="adj2" fmla="val 0"/>
            </a:avLst>
          </a:prstGeom>
          <a:ln w="34925">
            <a:solidFill>
              <a:srgbClr val="FFFF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078472-F192-6E50-37B1-381FA3D5D9FF}"/>
              </a:ext>
            </a:extLst>
          </p:cNvPr>
          <p:cNvSpPr txBox="1"/>
          <p:nvPr/>
        </p:nvSpPr>
        <p:spPr>
          <a:xfrm rot="21108086">
            <a:off x="9095858" y="4964443"/>
            <a:ext cx="1612270" cy="50270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If no sharing </a:t>
            </a:r>
          </a:p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agreement</a:t>
            </a:r>
            <a:endParaRPr lang="en-US" sz="17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3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17D3E-8B11-2343-9ED7-D44EC1A0E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DACC3F-D381-FF51-6CCD-ECEAC9F0B79E}"/>
              </a:ext>
            </a:extLst>
          </p:cNvPr>
          <p:cNvSpPr txBox="1"/>
          <p:nvPr/>
        </p:nvSpPr>
        <p:spPr>
          <a:xfrm>
            <a:off x="252416" y="2506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ED0AA-F8E2-4A29-DB1A-8B7B3523F14E}"/>
              </a:ext>
            </a:extLst>
          </p:cNvPr>
          <p:cNvCxnSpPr>
            <a:cxnSpLocks/>
          </p:cNvCxnSpPr>
          <p:nvPr/>
        </p:nvCxnSpPr>
        <p:spPr>
          <a:xfrm>
            <a:off x="1990598" y="2374344"/>
            <a:ext cx="100074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3A1DC-66A3-2747-61F5-EFD85E3563E5}"/>
              </a:ext>
            </a:extLst>
          </p:cNvPr>
          <p:cNvCxnSpPr>
            <a:cxnSpLocks/>
          </p:cNvCxnSpPr>
          <p:nvPr/>
        </p:nvCxnSpPr>
        <p:spPr>
          <a:xfrm>
            <a:off x="5266092" y="1992311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ECDF1D-E608-EDFE-4A70-382C49F34257}"/>
              </a:ext>
            </a:extLst>
          </p:cNvPr>
          <p:cNvSpPr txBox="1"/>
          <p:nvPr/>
        </p:nvSpPr>
        <p:spPr>
          <a:xfrm>
            <a:off x="4732933" y="160450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3/3/2025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F0157-D7E7-ACA6-30B6-585FDEB18196}"/>
              </a:ext>
            </a:extLst>
          </p:cNvPr>
          <p:cNvSpPr/>
          <p:nvPr/>
        </p:nvSpPr>
        <p:spPr>
          <a:xfrm>
            <a:off x="4248834" y="3640413"/>
            <a:ext cx="2782661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Fab Time – MPW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4E84AC-50B9-87E1-E545-174B47CFF344}"/>
              </a:ext>
            </a:extLst>
          </p:cNvPr>
          <p:cNvCxnSpPr>
            <a:cxnSpLocks/>
          </p:cNvCxnSpPr>
          <p:nvPr/>
        </p:nvCxnSpPr>
        <p:spPr>
          <a:xfrm flipH="1">
            <a:off x="8622806" y="2365040"/>
            <a:ext cx="182418" cy="3777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E20524-3735-2865-9074-7F0FAAD553E0}"/>
              </a:ext>
            </a:extLst>
          </p:cNvPr>
          <p:cNvSpPr txBox="1"/>
          <p:nvPr/>
        </p:nvSpPr>
        <p:spPr>
          <a:xfrm>
            <a:off x="7858851" y="275097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26/09/2025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0C363A-84BB-2C58-8581-1DA4DCE211E0}"/>
              </a:ext>
            </a:extLst>
          </p:cNvPr>
          <p:cNvCxnSpPr>
            <a:cxnSpLocks/>
          </p:cNvCxnSpPr>
          <p:nvPr/>
        </p:nvCxnSpPr>
        <p:spPr>
          <a:xfrm>
            <a:off x="3769098" y="1994618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9696AE-A53B-A0C7-6AFA-07C8294CF006}"/>
              </a:ext>
            </a:extLst>
          </p:cNvPr>
          <p:cNvSpPr txBox="1"/>
          <p:nvPr/>
        </p:nvSpPr>
        <p:spPr>
          <a:xfrm>
            <a:off x="3422975" y="16252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25/11/2024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C5D147-A7DA-701B-0937-01B0C22CAF60}"/>
              </a:ext>
            </a:extLst>
          </p:cNvPr>
          <p:cNvSpPr/>
          <p:nvPr/>
        </p:nvSpPr>
        <p:spPr>
          <a:xfrm>
            <a:off x="2364671" y="3269228"/>
            <a:ext cx="2782660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Fab Time – MPW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089AFB-622C-6D7D-6A91-7E6E861E3F28}"/>
              </a:ext>
            </a:extLst>
          </p:cNvPr>
          <p:cNvCxnSpPr>
            <a:cxnSpLocks/>
          </p:cNvCxnSpPr>
          <p:nvPr/>
        </p:nvCxnSpPr>
        <p:spPr>
          <a:xfrm flipH="1">
            <a:off x="6932552" y="2369849"/>
            <a:ext cx="234128" cy="3536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94E7F8-4AB7-D08C-121F-738FC438B15C}"/>
              </a:ext>
            </a:extLst>
          </p:cNvPr>
          <p:cNvSpPr txBox="1"/>
          <p:nvPr/>
        </p:nvSpPr>
        <p:spPr>
          <a:xfrm>
            <a:off x="6094707" y="27343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16/06/2025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8AA273-2094-4217-511F-AED42D8FA25B}"/>
              </a:ext>
            </a:extLst>
          </p:cNvPr>
          <p:cNvSpPr txBox="1"/>
          <p:nvPr/>
        </p:nvSpPr>
        <p:spPr>
          <a:xfrm>
            <a:off x="153999" y="2037171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Tape-In Date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1950AF-5506-2CD6-32BF-DA3E7A8D06F3}"/>
              </a:ext>
            </a:extLst>
          </p:cNvPr>
          <p:cNvCxnSpPr>
            <a:cxnSpLocks/>
          </p:cNvCxnSpPr>
          <p:nvPr/>
        </p:nvCxnSpPr>
        <p:spPr>
          <a:xfrm>
            <a:off x="6688867" y="2005012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D5B08A-3AEB-52A7-1805-7C2B636AD8D5}"/>
              </a:ext>
            </a:extLst>
          </p:cNvPr>
          <p:cNvSpPr txBox="1"/>
          <p:nvPr/>
        </p:nvSpPr>
        <p:spPr>
          <a:xfrm>
            <a:off x="6155708" y="16172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12/05/2025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0C696C-7C5A-E050-748B-B49832FBB9D3}"/>
              </a:ext>
            </a:extLst>
          </p:cNvPr>
          <p:cNvCxnSpPr>
            <a:cxnSpLocks/>
          </p:cNvCxnSpPr>
          <p:nvPr/>
        </p:nvCxnSpPr>
        <p:spPr>
          <a:xfrm>
            <a:off x="7952556" y="1991122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415E85-FE9E-01E8-EDF1-F256D2B5AFE2}"/>
              </a:ext>
            </a:extLst>
          </p:cNvPr>
          <p:cNvSpPr txBox="1"/>
          <p:nvPr/>
        </p:nvSpPr>
        <p:spPr>
          <a:xfrm>
            <a:off x="7456064" y="160331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25/08/2025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F3F8D4-982F-4ED1-896D-52C03180F445}"/>
              </a:ext>
            </a:extLst>
          </p:cNvPr>
          <p:cNvSpPr txBox="1"/>
          <p:nvPr/>
        </p:nvSpPr>
        <p:spPr>
          <a:xfrm>
            <a:off x="153999" y="2619755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Out-of-Fab Date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6C59EB-4D48-9D53-E0FC-325D921E2CF0}"/>
              </a:ext>
            </a:extLst>
          </p:cNvPr>
          <p:cNvCxnSpPr>
            <a:cxnSpLocks/>
          </p:cNvCxnSpPr>
          <p:nvPr/>
        </p:nvCxnSpPr>
        <p:spPr>
          <a:xfrm flipH="1">
            <a:off x="9935392" y="2365040"/>
            <a:ext cx="133503" cy="3684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CDC8360-4F5B-4DEF-D7A9-6BA6CB0AA71B}"/>
              </a:ext>
            </a:extLst>
          </p:cNvPr>
          <p:cNvSpPr txBox="1"/>
          <p:nvPr/>
        </p:nvSpPr>
        <p:spPr>
          <a:xfrm>
            <a:off x="9418717" y="27343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05/12/2025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C88D71-5657-1D22-F005-62CF665AED92}"/>
              </a:ext>
            </a:extLst>
          </p:cNvPr>
          <p:cNvCxnSpPr>
            <a:cxnSpLocks/>
          </p:cNvCxnSpPr>
          <p:nvPr/>
        </p:nvCxnSpPr>
        <p:spPr>
          <a:xfrm flipH="1">
            <a:off x="11462931" y="2369849"/>
            <a:ext cx="133503" cy="3684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31C47D1-BA2D-21B4-CFF2-B96004B9A045}"/>
              </a:ext>
            </a:extLst>
          </p:cNvPr>
          <p:cNvSpPr txBox="1"/>
          <p:nvPr/>
        </p:nvSpPr>
        <p:spPr>
          <a:xfrm>
            <a:off x="10946256" y="273910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13/03/2026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847FB6-D99D-84ED-3E9F-343ACB8F3D40}"/>
              </a:ext>
            </a:extLst>
          </p:cNvPr>
          <p:cNvCxnSpPr>
            <a:cxnSpLocks/>
          </p:cNvCxnSpPr>
          <p:nvPr/>
        </p:nvCxnSpPr>
        <p:spPr>
          <a:xfrm>
            <a:off x="1990598" y="2009507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E4334C-3DA1-3261-DBC3-02E40F3CA13B}"/>
              </a:ext>
            </a:extLst>
          </p:cNvPr>
          <p:cNvSpPr txBox="1"/>
          <p:nvPr/>
        </p:nvSpPr>
        <p:spPr>
          <a:xfrm>
            <a:off x="1644475" y="164017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02/09/2024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C538F0-D31A-C210-2D4E-4E71432D8A07}"/>
              </a:ext>
            </a:extLst>
          </p:cNvPr>
          <p:cNvCxnSpPr>
            <a:cxnSpLocks/>
          </p:cNvCxnSpPr>
          <p:nvPr/>
        </p:nvCxnSpPr>
        <p:spPr>
          <a:xfrm flipH="1">
            <a:off x="5684611" y="2391847"/>
            <a:ext cx="234128" cy="3536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F9B249-31E4-AE88-A7FF-A934D46A30B9}"/>
              </a:ext>
            </a:extLst>
          </p:cNvPr>
          <p:cNvSpPr txBox="1"/>
          <p:nvPr/>
        </p:nvSpPr>
        <p:spPr>
          <a:xfrm>
            <a:off x="4771446" y="273205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24/03/2025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47BE64-57CC-652F-B6EB-637DC91280D9}"/>
              </a:ext>
            </a:extLst>
          </p:cNvPr>
          <p:cNvSpPr/>
          <p:nvPr/>
        </p:nvSpPr>
        <p:spPr>
          <a:xfrm>
            <a:off x="5836243" y="4025524"/>
            <a:ext cx="2782661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MPW 3???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4BBED-AF6A-7BE3-2F18-03203825B304}"/>
              </a:ext>
            </a:extLst>
          </p:cNvPr>
          <p:cNvSpPr txBox="1"/>
          <p:nvPr/>
        </p:nvSpPr>
        <p:spPr>
          <a:xfrm>
            <a:off x="7274412" y="4267980"/>
            <a:ext cx="266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MPW3 date uncertain due to lack of knowledge of MOSAIX Slow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FB691-C9C0-4941-43CD-C68DE9579005}"/>
              </a:ext>
            </a:extLst>
          </p:cNvPr>
          <p:cNvSpPr txBox="1"/>
          <p:nvPr/>
        </p:nvSpPr>
        <p:spPr>
          <a:xfrm>
            <a:off x="66979" y="4767116"/>
            <a:ext cx="4743560" cy="1041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>
              <a:lnSpc>
                <a:spcPts val="2600"/>
              </a:lnSpc>
            </a:pPr>
            <a:r>
              <a:rPr lang="en-US" sz="24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INITIAL:</a:t>
            </a:r>
          </a:p>
          <a:p>
            <a:pPr lvl="1">
              <a:lnSpc>
                <a:spcPts val="2600"/>
              </a:lnSpc>
            </a:pPr>
            <a:r>
              <a:rPr lang="en-US" sz="24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MORE ON THE TABLE</a:t>
            </a:r>
            <a:endParaRPr lang="en-GB" sz="2400" dirty="0">
              <a:solidFill>
                <a:srgbClr val="115C79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1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92BDD-E6CA-6B77-F1C3-432FF35AB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CA42A-198F-0A24-E9F4-386F02C64B71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C02AA8-0A0F-7BE0-277A-0FFD88510B4F}"/>
              </a:ext>
            </a:extLst>
          </p:cNvPr>
          <p:cNvCxnSpPr>
            <a:cxnSpLocks/>
          </p:cNvCxnSpPr>
          <p:nvPr/>
        </p:nvCxnSpPr>
        <p:spPr>
          <a:xfrm>
            <a:off x="1990598" y="2374344"/>
            <a:ext cx="100074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37344A-AE47-DBE7-AE04-B1955DF88A6A}"/>
              </a:ext>
            </a:extLst>
          </p:cNvPr>
          <p:cNvCxnSpPr>
            <a:cxnSpLocks/>
          </p:cNvCxnSpPr>
          <p:nvPr/>
        </p:nvCxnSpPr>
        <p:spPr>
          <a:xfrm>
            <a:off x="5266092" y="1992311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829B35-CA97-B30A-E18D-BC9E919245A2}"/>
              </a:ext>
            </a:extLst>
          </p:cNvPr>
          <p:cNvSpPr txBox="1"/>
          <p:nvPr/>
        </p:nvSpPr>
        <p:spPr>
          <a:xfrm>
            <a:off x="4732933" y="160450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3/3/2025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CF58E-20E4-A0BB-A46A-588F43B664B0}"/>
              </a:ext>
            </a:extLst>
          </p:cNvPr>
          <p:cNvSpPr/>
          <p:nvPr/>
        </p:nvSpPr>
        <p:spPr>
          <a:xfrm>
            <a:off x="5640163" y="3640413"/>
            <a:ext cx="3116257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Fab Time – MPW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0350F1-6311-4009-A1DC-C51FF0ECAE63}"/>
              </a:ext>
            </a:extLst>
          </p:cNvPr>
          <p:cNvCxnSpPr>
            <a:cxnSpLocks/>
          </p:cNvCxnSpPr>
          <p:nvPr/>
        </p:nvCxnSpPr>
        <p:spPr>
          <a:xfrm flipH="1">
            <a:off x="8622806" y="2365040"/>
            <a:ext cx="182418" cy="3777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9577C25-AB0A-501C-1D40-11674B276E76}"/>
              </a:ext>
            </a:extLst>
          </p:cNvPr>
          <p:cNvSpPr txBox="1"/>
          <p:nvPr/>
        </p:nvSpPr>
        <p:spPr>
          <a:xfrm>
            <a:off x="7858851" y="275097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26/09/2025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569824-4557-EB80-9EF8-C39FB0F4D208}"/>
              </a:ext>
            </a:extLst>
          </p:cNvPr>
          <p:cNvCxnSpPr>
            <a:cxnSpLocks/>
          </p:cNvCxnSpPr>
          <p:nvPr/>
        </p:nvCxnSpPr>
        <p:spPr>
          <a:xfrm>
            <a:off x="3769098" y="1994618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0DC567-4F34-7909-FC8E-09396D03F95B}"/>
              </a:ext>
            </a:extLst>
          </p:cNvPr>
          <p:cNvSpPr txBox="1"/>
          <p:nvPr/>
        </p:nvSpPr>
        <p:spPr>
          <a:xfrm>
            <a:off x="3422975" y="16252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25/11/2024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ADDE0-814F-AF07-BBBB-125655074E85}"/>
              </a:ext>
            </a:extLst>
          </p:cNvPr>
          <p:cNvSpPr/>
          <p:nvPr/>
        </p:nvSpPr>
        <p:spPr>
          <a:xfrm>
            <a:off x="4248834" y="3210315"/>
            <a:ext cx="2917846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Fab Time – MPW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60F7E-EDD7-79F9-7D87-21D52A724EB3}"/>
              </a:ext>
            </a:extLst>
          </p:cNvPr>
          <p:cNvCxnSpPr>
            <a:cxnSpLocks/>
          </p:cNvCxnSpPr>
          <p:nvPr/>
        </p:nvCxnSpPr>
        <p:spPr>
          <a:xfrm flipH="1">
            <a:off x="6932552" y="2369849"/>
            <a:ext cx="234128" cy="3536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83FAC8-5554-1769-E505-50607417F03E}"/>
              </a:ext>
            </a:extLst>
          </p:cNvPr>
          <p:cNvSpPr txBox="1"/>
          <p:nvPr/>
        </p:nvSpPr>
        <p:spPr>
          <a:xfrm>
            <a:off x="6094707" y="27343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16/06/2025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45C231-78F6-2FFE-5507-5CA7576788BD}"/>
              </a:ext>
            </a:extLst>
          </p:cNvPr>
          <p:cNvSpPr txBox="1"/>
          <p:nvPr/>
        </p:nvSpPr>
        <p:spPr>
          <a:xfrm>
            <a:off x="153999" y="2037171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Tape-In Date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52CD94-F2B3-7E27-2B19-B1DB46CB3FEA}"/>
              </a:ext>
            </a:extLst>
          </p:cNvPr>
          <p:cNvCxnSpPr>
            <a:cxnSpLocks/>
          </p:cNvCxnSpPr>
          <p:nvPr/>
        </p:nvCxnSpPr>
        <p:spPr>
          <a:xfrm>
            <a:off x="6688867" y="2005012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B9A893-5CE9-FBD5-44F9-E3D196292CC6}"/>
              </a:ext>
            </a:extLst>
          </p:cNvPr>
          <p:cNvSpPr txBox="1"/>
          <p:nvPr/>
        </p:nvSpPr>
        <p:spPr>
          <a:xfrm>
            <a:off x="6155708" y="16172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12/05/2025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975A11-9485-BA4E-2921-640995811995}"/>
              </a:ext>
            </a:extLst>
          </p:cNvPr>
          <p:cNvCxnSpPr>
            <a:cxnSpLocks/>
          </p:cNvCxnSpPr>
          <p:nvPr/>
        </p:nvCxnSpPr>
        <p:spPr>
          <a:xfrm>
            <a:off x="7952556" y="1991122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8937F0F-706E-21D1-8F36-663FCF78FB84}"/>
              </a:ext>
            </a:extLst>
          </p:cNvPr>
          <p:cNvSpPr txBox="1"/>
          <p:nvPr/>
        </p:nvSpPr>
        <p:spPr>
          <a:xfrm>
            <a:off x="7456064" y="160331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25/08/2025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FA1FE2-6B81-A66B-3699-C5F0848E2A97}"/>
              </a:ext>
            </a:extLst>
          </p:cNvPr>
          <p:cNvSpPr txBox="1"/>
          <p:nvPr/>
        </p:nvSpPr>
        <p:spPr>
          <a:xfrm>
            <a:off x="153999" y="2619755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Out-of-Fab Date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DFA11F-264D-5BD4-88EA-C420FEF24341}"/>
              </a:ext>
            </a:extLst>
          </p:cNvPr>
          <p:cNvCxnSpPr>
            <a:cxnSpLocks/>
          </p:cNvCxnSpPr>
          <p:nvPr/>
        </p:nvCxnSpPr>
        <p:spPr>
          <a:xfrm flipH="1">
            <a:off x="9935392" y="2365040"/>
            <a:ext cx="133503" cy="3684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11A4D69-EC70-6B3D-1487-18521F757856}"/>
              </a:ext>
            </a:extLst>
          </p:cNvPr>
          <p:cNvSpPr txBox="1"/>
          <p:nvPr/>
        </p:nvSpPr>
        <p:spPr>
          <a:xfrm>
            <a:off x="9418717" y="27343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05/12/2025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1F8906A-9BB1-B9A7-EA08-A3AB43554D16}"/>
              </a:ext>
            </a:extLst>
          </p:cNvPr>
          <p:cNvCxnSpPr>
            <a:cxnSpLocks/>
          </p:cNvCxnSpPr>
          <p:nvPr/>
        </p:nvCxnSpPr>
        <p:spPr>
          <a:xfrm flipH="1">
            <a:off x="11462931" y="2369849"/>
            <a:ext cx="133503" cy="3684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0FFC553-7F94-7724-5ABD-26A657DCC23C}"/>
              </a:ext>
            </a:extLst>
          </p:cNvPr>
          <p:cNvSpPr txBox="1"/>
          <p:nvPr/>
        </p:nvSpPr>
        <p:spPr>
          <a:xfrm>
            <a:off x="10946256" y="273910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13/03/2026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819993-1F2F-D7BF-B8CF-4AC67F3D7255}"/>
              </a:ext>
            </a:extLst>
          </p:cNvPr>
          <p:cNvCxnSpPr>
            <a:cxnSpLocks/>
          </p:cNvCxnSpPr>
          <p:nvPr/>
        </p:nvCxnSpPr>
        <p:spPr>
          <a:xfrm>
            <a:off x="1990598" y="2009507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FC73CB-8794-2363-C8FC-74C031A40A2D}"/>
              </a:ext>
            </a:extLst>
          </p:cNvPr>
          <p:cNvSpPr txBox="1"/>
          <p:nvPr/>
        </p:nvSpPr>
        <p:spPr>
          <a:xfrm>
            <a:off x="1644475" y="164017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02/09/2024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77F25B-A9FE-9208-CC72-61C39F0DD37D}"/>
              </a:ext>
            </a:extLst>
          </p:cNvPr>
          <p:cNvCxnSpPr>
            <a:cxnSpLocks/>
          </p:cNvCxnSpPr>
          <p:nvPr/>
        </p:nvCxnSpPr>
        <p:spPr>
          <a:xfrm flipH="1">
            <a:off x="5684611" y="2391847"/>
            <a:ext cx="234128" cy="3536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131D0D-051F-C463-EA25-AF72231568D6}"/>
              </a:ext>
            </a:extLst>
          </p:cNvPr>
          <p:cNvSpPr txBox="1"/>
          <p:nvPr/>
        </p:nvSpPr>
        <p:spPr>
          <a:xfrm>
            <a:off x="4771446" y="273205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24/03/2025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BD7992-E6F7-7F4A-870F-F2840A7C1D80}"/>
              </a:ext>
            </a:extLst>
          </p:cNvPr>
          <p:cNvSpPr/>
          <p:nvPr/>
        </p:nvSpPr>
        <p:spPr>
          <a:xfrm>
            <a:off x="7031493" y="4007138"/>
            <a:ext cx="2782661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MPW 3???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8733679-8F7F-E930-56EA-97335AFC31FC}"/>
              </a:ext>
            </a:extLst>
          </p:cNvPr>
          <p:cNvCxnSpPr/>
          <p:nvPr/>
        </p:nvCxnSpPr>
        <p:spPr>
          <a:xfrm>
            <a:off x="2364671" y="2619755"/>
            <a:ext cx="1708482" cy="71178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2BB19B6-7CBD-FE12-52A1-6185C7855946}"/>
              </a:ext>
            </a:extLst>
          </p:cNvPr>
          <p:cNvCxnSpPr>
            <a:cxnSpLocks/>
          </p:cNvCxnSpPr>
          <p:nvPr/>
        </p:nvCxnSpPr>
        <p:spPr>
          <a:xfrm>
            <a:off x="4228639" y="2505281"/>
            <a:ext cx="1411526" cy="1267017"/>
          </a:xfrm>
          <a:prstGeom prst="bentConnector3">
            <a:avLst>
              <a:gd name="adj1" fmla="val 2186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16E6E3-33E6-22A1-7ED7-435CCA78295B}"/>
              </a:ext>
            </a:extLst>
          </p:cNvPr>
          <p:cNvSpPr txBox="1"/>
          <p:nvPr/>
        </p:nvSpPr>
        <p:spPr>
          <a:xfrm>
            <a:off x="2278948" y="2797676"/>
            <a:ext cx="929159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Procurement issues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3311EE-8235-9C6A-93B1-A869A607F359}"/>
              </a:ext>
            </a:extLst>
          </p:cNvPr>
          <p:cNvSpPr txBox="1"/>
          <p:nvPr/>
        </p:nvSpPr>
        <p:spPr>
          <a:xfrm>
            <a:off x="3519055" y="3726918"/>
            <a:ext cx="1018677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No DSA – reduced effort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9D269-4FBC-2487-C9F2-5BAA7644F517}"/>
              </a:ext>
            </a:extLst>
          </p:cNvPr>
          <p:cNvSpPr txBox="1"/>
          <p:nvPr/>
        </p:nvSpPr>
        <p:spPr>
          <a:xfrm>
            <a:off x="66979" y="4767116"/>
            <a:ext cx="4743560" cy="1041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>
              <a:lnSpc>
                <a:spcPts val="2600"/>
              </a:lnSpc>
            </a:pPr>
            <a:r>
              <a:rPr lang="en-US" sz="24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Intermediate</a:t>
            </a:r>
          </a:p>
        </p:txBody>
      </p:sp>
    </p:spTree>
    <p:extLst>
      <p:ext uri="{BB962C8B-B14F-4D97-AF65-F5344CB8AC3E}">
        <p14:creationId xmlns:p14="http://schemas.microsoft.com/office/powerpoint/2010/main" val="94980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C5BD-12B1-F83F-B866-BBDEB6F88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2BE77-233C-4498-DFD9-2B9DE3212EEE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E08D4B-EC86-BC25-DFE6-C6E3B028D127}"/>
              </a:ext>
            </a:extLst>
          </p:cNvPr>
          <p:cNvCxnSpPr>
            <a:cxnSpLocks/>
          </p:cNvCxnSpPr>
          <p:nvPr/>
        </p:nvCxnSpPr>
        <p:spPr>
          <a:xfrm>
            <a:off x="1990598" y="2374344"/>
            <a:ext cx="100074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D69526-AE8B-8A84-B4DC-7203BA735A9A}"/>
              </a:ext>
            </a:extLst>
          </p:cNvPr>
          <p:cNvCxnSpPr>
            <a:cxnSpLocks/>
          </p:cNvCxnSpPr>
          <p:nvPr/>
        </p:nvCxnSpPr>
        <p:spPr>
          <a:xfrm>
            <a:off x="5266092" y="1992311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8A7B6F-E85A-1B2D-D91E-71016F19D96B}"/>
              </a:ext>
            </a:extLst>
          </p:cNvPr>
          <p:cNvSpPr txBox="1"/>
          <p:nvPr/>
        </p:nvSpPr>
        <p:spPr>
          <a:xfrm>
            <a:off x="4732933" y="160450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3/3/2025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825059-874B-FF04-237F-9F4A65C23782}"/>
              </a:ext>
            </a:extLst>
          </p:cNvPr>
          <p:cNvSpPr/>
          <p:nvPr/>
        </p:nvSpPr>
        <p:spPr>
          <a:xfrm>
            <a:off x="5640163" y="3640413"/>
            <a:ext cx="3116255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Fab Time – MPW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E73953-B0BF-EF2B-52D5-074D0EF6606B}"/>
              </a:ext>
            </a:extLst>
          </p:cNvPr>
          <p:cNvCxnSpPr>
            <a:cxnSpLocks/>
          </p:cNvCxnSpPr>
          <p:nvPr/>
        </p:nvCxnSpPr>
        <p:spPr>
          <a:xfrm flipH="1">
            <a:off x="8622806" y="2365040"/>
            <a:ext cx="182418" cy="3777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277E10-4354-D26D-F1B7-B60E0F82C30F}"/>
              </a:ext>
            </a:extLst>
          </p:cNvPr>
          <p:cNvSpPr txBox="1"/>
          <p:nvPr/>
        </p:nvSpPr>
        <p:spPr>
          <a:xfrm>
            <a:off x="7858851" y="275097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26/09/2025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9B194B-8F31-4F34-FB1D-8F7B607A6797}"/>
              </a:ext>
            </a:extLst>
          </p:cNvPr>
          <p:cNvCxnSpPr>
            <a:cxnSpLocks/>
          </p:cNvCxnSpPr>
          <p:nvPr/>
        </p:nvCxnSpPr>
        <p:spPr>
          <a:xfrm>
            <a:off x="3769098" y="1994618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85D696-0917-40B8-7912-2F503B177212}"/>
              </a:ext>
            </a:extLst>
          </p:cNvPr>
          <p:cNvSpPr txBox="1"/>
          <p:nvPr/>
        </p:nvSpPr>
        <p:spPr>
          <a:xfrm>
            <a:off x="3422975" y="16252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25/11/2024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B3722-330B-09FF-0C94-40E1379838A4}"/>
              </a:ext>
            </a:extLst>
          </p:cNvPr>
          <p:cNvSpPr/>
          <p:nvPr/>
        </p:nvSpPr>
        <p:spPr>
          <a:xfrm>
            <a:off x="5640164" y="3221131"/>
            <a:ext cx="3116255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Fab Time – MPW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E6AD13-D797-1783-0D72-8AC50B011452}"/>
              </a:ext>
            </a:extLst>
          </p:cNvPr>
          <p:cNvCxnSpPr>
            <a:cxnSpLocks/>
          </p:cNvCxnSpPr>
          <p:nvPr/>
        </p:nvCxnSpPr>
        <p:spPr>
          <a:xfrm flipH="1">
            <a:off x="6932552" y="2369849"/>
            <a:ext cx="234128" cy="3536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FA732C-8536-B9B8-6BB9-282C7E2C7FDB}"/>
              </a:ext>
            </a:extLst>
          </p:cNvPr>
          <p:cNvSpPr txBox="1"/>
          <p:nvPr/>
        </p:nvSpPr>
        <p:spPr>
          <a:xfrm>
            <a:off x="6094707" y="27343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16/06/2025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F89B23-B5B1-0061-733A-862071C1AC15}"/>
              </a:ext>
            </a:extLst>
          </p:cNvPr>
          <p:cNvSpPr txBox="1"/>
          <p:nvPr/>
        </p:nvSpPr>
        <p:spPr>
          <a:xfrm>
            <a:off x="153999" y="2037171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Tape-In Date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A0B98A-14E9-F062-923F-8D3AE9DE98C8}"/>
              </a:ext>
            </a:extLst>
          </p:cNvPr>
          <p:cNvCxnSpPr>
            <a:cxnSpLocks/>
          </p:cNvCxnSpPr>
          <p:nvPr/>
        </p:nvCxnSpPr>
        <p:spPr>
          <a:xfrm>
            <a:off x="6688867" y="2005012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569353-6A87-B7C2-AA70-ACE53B76B74B}"/>
              </a:ext>
            </a:extLst>
          </p:cNvPr>
          <p:cNvSpPr txBox="1"/>
          <p:nvPr/>
        </p:nvSpPr>
        <p:spPr>
          <a:xfrm>
            <a:off x="6155708" y="16172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12/05/2025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7DDDFB-BB2C-504D-8DE1-85E0CB198AAD}"/>
              </a:ext>
            </a:extLst>
          </p:cNvPr>
          <p:cNvCxnSpPr>
            <a:cxnSpLocks/>
          </p:cNvCxnSpPr>
          <p:nvPr/>
        </p:nvCxnSpPr>
        <p:spPr>
          <a:xfrm>
            <a:off x="7952556" y="1991122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5ABDE68-1D42-DBF4-52EF-ACD2763AE40D}"/>
              </a:ext>
            </a:extLst>
          </p:cNvPr>
          <p:cNvSpPr txBox="1"/>
          <p:nvPr/>
        </p:nvSpPr>
        <p:spPr>
          <a:xfrm>
            <a:off x="7456064" y="160331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25/08/2025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2E75B3-BD04-F06B-EACC-764A620958DA}"/>
              </a:ext>
            </a:extLst>
          </p:cNvPr>
          <p:cNvSpPr txBox="1"/>
          <p:nvPr/>
        </p:nvSpPr>
        <p:spPr>
          <a:xfrm>
            <a:off x="153999" y="2619755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Out-of-Fab Date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6BE87B-1D94-4F88-CC5D-39626376DBDB}"/>
              </a:ext>
            </a:extLst>
          </p:cNvPr>
          <p:cNvCxnSpPr>
            <a:cxnSpLocks/>
          </p:cNvCxnSpPr>
          <p:nvPr/>
        </p:nvCxnSpPr>
        <p:spPr>
          <a:xfrm flipH="1">
            <a:off x="9935392" y="2365040"/>
            <a:ext cx="133503" cy="3684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70386DA-92BD-F72B-648F-6587A7E4AF2B}"/>
              </a:ext>
            </a:extLst>
          </p:cNvPr>
          <p:cNvSpPr txBox="1"/>
          <p:nvPr/>
        </p:nvSpPr>
        <p:spPr>
          <a:xfrm>
            <a:off x="9418717" y="27343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05/12/2025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661909-4DC8-94F6-F49D-1CF27DA7B303}"/>
              </a:ext>
            </a:extLst>
          </p:cNvPr>
          <p:cNvCxnSpPr>
            <a:cxnSpLocks/>
          </p:cNvCxnSpPr>
          <p:nvPr/>
        </p:nvCxnSpPr>
        <p:spPr>
          <a:xfrm flipH="1">
            <a:off x="11462931" y="2369849"/>
            <a:ext cx="133503" cy="3684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0EC45B6-812E-2FC3-555C-8190BCDB10E8}"/>
              </a:ext>
            </a:extLst>
          </p:cNvPr>
          <p:cNvSpPr txBox="1"/>
          <p:nvPr/>
        </p:nvSpPr>
        <p:spPr>
          <a:xfrm>
            <a:off x="10946256" y="273910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13/03/2026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9FB4A4-28ED-BECA-7C70-7BDAF9A0D7B4}"/>
              </a:ext>
            </a:extLst>
          </p:cNvPr>
          <p:cNvCxnSpPr>
            <a:cxnSpLocks/>
          </p:cNvCxnSpPr>
          <p:nvPr/>
        </p:nvCxnSpPr>
        <p:spPr>
          <a:xfrm>
            <a:off x="1990598" y="2009507"/>
            <a:ext cx="374073" cy="364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104EDE-D5D0-66A5-D176-9C9AAFBE6020}"/>
              </a:ext>
            </a:extLst>
          </p:cNvPr>
          <p:cNvSpPr txBox="1"/>
          <p:nvPr/>
        </p:nvSpPr>
        <p:spPr>
          <a:xfrm>
            <a:off x="1644475" y="164017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02/09/2024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43C3C0-F426-340B-7820-A3F6EEF58089}"/>
              </a:ext>
            </a:extLst>
          </p:cNvPr>
          <p:cNvCxnSpPr>
            <a:cxnSpLocks/>
          </p:cNvCxnSpPr>
          <p:nvPr/>
        </p:nvCxnSpPr>
        <p:spPr>
          <a:xfrm flipH="1">
            <a:off x="5684611" y="2391847"/>
            <a:ext cx="234128" cy="3536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888F35-E261-3A4D-6499-92C63E42BC92}"/>
              </a:ext>
            </a:extLst>
          </p:cNvPr>
          <p:cNvSpPr txBox="1"/>
          <p:nvPr/>
        </p:nvSpPr>
        <p:spPr>
          <a:xfrm>
            <a:off x="4771446" y="273205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24/03/2025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4C19B1-67F6-46B4-0C9E-F51E85AC6545}"/>
              </a:ext>
            </a:extLst>
          </p:cNvPr>
          <p:cNvSpPr/>
          <p:nvPr/>
        </p:nvSpPr>
        <p:spPr>
          <a:xfrm>
            <a:off x="7031493" y="4007138"/>
            <a:ext cx="2782661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15C79"/>
                </a:solidFill>
              </a:rPr>
              <a:t>MPW 3???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E43F147-9BC9-0A36-716D-94CDBEB676CD}"/>
              </a:ext>
            </a:extLst>
          </p:cNvPr>
          <p:cNvCxnSpPr>
            <a:cxnSpLocks/>
          </p:cNvCxnSpPr>
          <p:nvPr/>
        </p:nvCxnSpPr>
        <p:spPr>
          <a:xfrm>
            <a:off x="4198915" y="2804421"/>
            <a:ext cx="1432004" cy="532563"/>
          </a:xfrm>
          <a:prstGeom prst="bentConnector3">
            <a:avLst>
              <a:gd name="adj1" fmla="val 3452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195F565-EACD-CA30-A0A1-2000EF72ADAE}"/>
              </a:ext>
            </a:extLst>
          </p:cNvPr>
          <p:cNvSpPr txBox="1"/>
          <p:nvPr/>
        </p:nvSpPr>
        <p:spPr>
          <a:xfrm>
            <a:off x="3640590" y="2970586"/>
            <a:ext cx="1018677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Run Cancelled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60D49D-F2C8-A319-24AB-52844484962D}"/>
              </a:ext>
            </a:extLst>
          </p:cNvPr>
          <p:cNvSpPr txBox="1"/>
          <p:nvPr/>
        </p:nvSpPr>
        <p:spPr>
          <a:xfrm>
            <a:off x="4684165" y="3697632"/>
            <a:ext cx="153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FF0000"/>
                </a:solidFill>
              </a:rPr>
              <a:t>MPW2 Risks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Still no DSA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Trying other route, but risk of procurement failure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14D110-B4DF-9B9E-5144-FA510A3EC611}"/>
              </a:ext>
            </a:extLst>
          </p:cNvPr>
          <p:cNvSpPr txBox="1"/>
          <p:nvPr/>
        </p:nvSpPr>
        <p:spPr>
          <a:xfrm>
            <a:off x="6994317" y="4315333"/>
            <a:ext cx="153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FF0000"/>
                </a:solidFill>
              </a:rPr>
              <a:t>MPW3 Risks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Still no DSA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Funding delays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May realistic now other </a:t>
            </a:r>
            <a:r>
              <a:rPr lang="en-GB" sz="1200"/>
              <a:t>runs have moved up?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6410C-C7AE-B203-E852-32CDDF4B1632}"/>
              </a:ext>
            </a:extLst>
          </p:cNvPr>
          <p:cNvSpPr txBox="1"/>
          <p:nvPr/>
        </p:nvSpPr>
        <p:spPr>
          <a:xfrm>
            <a:off x="191305" y="4975155"/>
            <a:ext cx="5144903" cy="4853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>
              <a:lnSpc>
                <a:spcPts val="2600"/>
              </a:lnSpc>
            </a:pPr>
            <a:r>
              <a:rPr lang="en-US" sz="24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Assumes Complete NVBG and SLDO achieved in one shot</a:t>
            </a:r>
          </a:p>
        </p:txBody>
      </p:sp>
    </p:spTree>
    <p:extLst>
      <p:ext uri="{BB962C8B-B14F-4D97-AF65-F5344CB8AC3E}">
        <p14:creationId xmlns:p14="http://schemas.microsoft.com/office/powerpoint/2010/main" val="91150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E672F-9BD3-B677-6498-4D6849F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B778-6125-3055-8374-0A95346F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702365"/>
          </a:xfrm>
        </p:spPr>
        <p:txBody>
          <a:bodyPr/>
          <a:lstStyle/>
          <a:p>
            <a:r>
              <a:rPr lang="en-US" dirty="0"/>
              <a:t>Plans and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F0754-B2CA-4154-653D-3C2891BA4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15</a:t>
            </a:fld>
            <a:endParaRPr lang="en-US"/>
          </a:p>
        </p:txBody>
      </p:sp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DF68259F-CF1C-1EC9-9D27-757C769EF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0" y="562497"/>
            <a:ext cx="11049001" cy="58533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636ECE-4D0E-E418-4441-37F66A46371F}"/>
              </a:ext>
            </a:extLst>
          </p:cNvPr>
          <p:cNvSpPr txBox="1"/>
          <p:nvPr/>
        </p:nvSpPr>
        <p:spPr>
          <a:xfrm>
            <a:off x="3176105" y="6334305"/>
            <a:ext cx="7847412" cy="4289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Support of manpower may be limiting progress</a:t>
            </a:r>
            <a:endParaRPr lang="en-US" sz="2000" b="0" i="0" u="none" strike="noStrike" baseline="0" dirty="0">
              <a:solidFill>
                <a:srgbClr val="115C79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491B3C-B56A-5CBB-1F45-668EE30A70C7}"/>
              </a:ext>
            </a:extLst>
          </p:cNvPr>
          <p:cNvSpPr txBox="1"/>
          <p:nvPr/>
        </p:nvSpPr>
        <p:spPr>
          <a:xfrm>
            <a:off x="4598505" y="2259262"/>
            <a:ext cx="6983896" cy="4289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schedule/manpower planning requires adjustments</a:t>
            </a:r>
            <a:endParaRPr lang="en-US" sz="2000" b="0" i="0" u="none" strike="noStrike" baseline="0" dirty="0">
              <a:solidFill>
                <a:srgbClr val="115C79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1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3AAD9-6FF6-7B74-4DE6-C3F3FBDDB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F73B8-A117-557D-3FDE-2F42E412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3E00C8-A0D7-0AD1-0DAB-86384C3E9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Mockups</a:t>
            </a:r>
            <a:br>
              <a:rPr lang="en-US" dirty="0"/>
            </a:br>
            <a:r>
              <a:rPr lang="en-US" dirty="0"/>
              <a:t>efforts planned in eRD113 to reduce risks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F2FCCB-7B68-71C1-50AC-DED94420A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9A9B7-97F0-E526-4896-0A61D821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788FDD-7675-EE43-C749-0CA3668F34D1}"/>
              </a:ext>
            </a:extLst>
          </p:cNvPr>
          <p:cNvSpPr/>
          <p:nvPr/>
        </p:nvSpPr>
        <p:spPr>
          <a:xfrm>
            <a:off x="470954" y="6023006"/>
            <a:ext cx="3039165" cy="8503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15428-B4AF-0350-EA64-37194E9C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" b="-1002"/>
          <a:stretch/>
        </p:blipFill>
        <p:spPr>
          <a:xfrm>
            <a:off x="548439" y="483812"/>
            <a:ext cx="11316677" cy="6411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F6A83-892D-35F8-CC47-65487662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598665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Verification – digital twin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24C3C-DEF9-822A-329E-C73C2F60A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560" y="6083055"/>
            <a:ext cx="432486" cy="365125"/>
          </a:xfrm>
        </p:spPr>
        <p:txBody>
          <a:bodyPr/>
          <a:lstStyle/>
          <a:p>
            <a:fld id="{ADE3E048-8FA8-4D76-90CE-F1B34084A9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5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49580-6B6F-5CC1-4941-9B90AB8BD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6043-130B-ADDA-92A5-EDFDAA42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671443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Verification – hardware emulation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48147-6F8C-D69F-8723-39BE4F97D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3B2AA-ECF8-6F08-1EE6-A8D6C7EC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18" y="5378100"/>
            <a:ext cx="11632551" cy="890177"/>
          </a:xfrm>
        </p:spPr>
        <p:txBody>
          <a:bodyPr>
            <a:noAutofit/>
          </a:bodyPr>
          <a:lstStyle/>
          <a:p>
            <a:pPr marL="342900" indent="-34290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Software Mockup (BNL) 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– needed for functional verification before implementation</a:t>
            </a:r>
          </a:p>
          <a:p>
            <a:pPr marL="800100" lvl="1" indent="-342900">
              <a:lnSpc>
                <a:spcPts val="1300"/>
              </a:lnSpc>
            </a:pPr>
            <a:r>
              <a:rPr lang="en-US" sz="16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 verify code coverage, find exceptional situations, and reduce risks </a:t>
            </a:r>
            <a:r>
              <a:rPr lang="en-US" sz="1600" dirty="0">
                <a:solidFill>
                  <a:srgbClr val="01ADDD"/>
                </a:solidFill>
                <a:latin typeface="Wingdings 3" panose="050401020108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Æ</a:t>
            </a:r>
            <a:r>
              <a:rPr lang="en-US" sz="16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single step implementation.</a:t>
            </a:r>
          </a:p>
          <a:p>
            <a:pPr marL="342900" indent="-34290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Hardware mockup (LBL)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– needed to perform verification in experiment like environment</a:t>
            </a:r>
            <a:endParaRPr lang="en-US" sz="2000" dirty="0">
              <a:solidFill>
                <a:srgbClr val="115C79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F3144D-1C2C-E7BE-4CD4-61D41F918CC8}"/>
              </a:ext>
            </a:extLst>
          </p:cNvPr>
          <p:cNvSpPr txBox="1">
            <a:spLocks/>
          </p:cNvSpPr>
          <p:nvPr/>
        </p:nvSpPr>
        <p:spPr>
          <a:xfrm>
            <a:off x="5901000" y="6278292"/>
            <a:ext cx="591764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Both included in FY25 eRD113’s deliverables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CFF98-19DA-7457-443A-5BC13EF5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"/>
          <a:stretch/>
        </p:blipFill>
        <p:spPr>
          <a:xfrm>
            <a:off x="242953" y="507912"/>
            <a:ext cx="118916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AE8A-FEEE-6B0E-46B8-D6E173BF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1325563"/>
          </a:xfrm>
        </p:spPr>
        <p:txBody>
          <a:bodyPr/>
          <a:lstStyle/>
          <a:p>
            <a:r>
              <a:rPr lang="en-US" dirty="0"/>
              <a:t>Design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9FBD-0FD0-1359-BF7C-96841D42C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2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9E9EF37-AEF7-50F3-83AC-4F20976BEAC4}"/>
              </a:ext>
            </a:extLst>
          </p:cNvPr>
          <p:cNvSpPr txBox="1">
            <a:spLocks/>
          </p:cNvSpPr>
          <p:nvPr/>
        </p:nvSpPr>
        <p:spPr>
          <a:xfrm>
            <a:off x="928687" y="1166318"/>
            <a:ext cx="10334625" cy="1259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BNL:</a:t>
            </a:r>
          </a:p>
          <a:p>
            <a:pPr marL="0" indent="0">
              <a:buNone/>
            </a:pPr>
            <a:r>
              <a:rPr lang="en-US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Dominik Gorni, Syed Hassan, Arif Iqbal, Joao de Melo, Soumyajit Mandal, Prafull Purohit, Sergio Rescia, Nicholas St. John, Grzegorz W. Deptuch </a:t>
            </a:r>
          </a:p>
          <a:p>
            <a:pPr marL="0" indent="0">
              <a:buNone/>
            </a:pPr>
            <a:r>
              <a:rPr lang="en-US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RAL:</a:t>
            </a:r>
          </a:p>
          <a:p>
            <a:pPr marL="0" indent="0">
              <a:buNone/>
            </a:pPr>
            <a:r>
              <a:rPr lang="en-US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Iain Sedgwick, Roy Wastie, Jaya John </a:t>
            </a:r>
            <a:r>
              <a:rPr lang="en-US" dirty="0" err="1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John</a:t>
            </a:r>
            <a:endParaRPr lang="en-US" dirty="0">
              <a:solidFill>
                <a:srgbClr val="B72467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LBL:</a:t>
            </a:r>
          </a:p>
          <a:p>
            <a:pPr marL="0" indent="0">
              <a:buNone/>
            </a:pPr>
            <a:r>
              <a:rPr lang="en-US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Amanda Krieger</a:t>
            </a:r>
          </a:p>
          <a:p>
            <a:pPr marL="0" indent="0">
              <a:buNone/>
            </a:pPr>
            <a:endParaRPr lang="en-US" dirty="0">
              <a:solidFill>
                <a:srgbClr val="B72467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3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6EF31-E0D0-2E7E-1B11-7E6362EF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625" y="2786837"/>
            <a:ext cx="7680388" cy="33343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EDB0A2-FB32-6774-62B9-B690F0FAE7CE}"/>
              </a:ext>
            </a:extLst>
          </p:cNvPr>
          <p:cNvSpPr/>
          <p:nvPr/>
        </p:nvSpPr>
        <p:spPr>
          <a:xfrm>
            <a:off x="403340" y="1150222"/>
            <a:ext cx="11382260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ITS3 to </a:t>
            </a:r>
            <a:r>
              <a:rPr lang="en-GB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are currently developing a chip (MOSAIX) to be used in the ITS3 upgrade.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performance is similar, 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(the EIC detector) would like to use this chip for its inner layers.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outer layers a smaller version is needed (yield and coverage)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072AEE-CE20-8A77-9DD2-B090DF05B731}"/>
              </a:ext>
            </a:extLst>
          </p:cNvPr>
          <p:cNvSpPr txBox="1"/>
          <p:nvPr/>
        </p:nvSpPr>
        <p:spPr>
          <a:xfrm>
            <a:off x="403341" y="2579739"/>
            <a:ext cx="3974696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MOSAIX was designed for inner layers, it has features which make it unsuitable for the outer layers: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powering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slow control 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is to design an Ancillary ASIC (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interface to MOSAIX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powering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control multiplexing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Voltage Generation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3847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3EB32-BD5B-6778-9E06-1139393A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6127-7550-BE97-A416-15F20D8D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24" y="0"/>
            <a:ext cx="11049000" cy="1325563"/>
          </a:xfrm>
        </p:spPr>
        <p:txBody>
          <a:bodyPr/>
          <a:lstStyle/>
          <a:p>
            <a:r>
              <a:rPr lang="en-US" dirty="0"/>
              <a:t>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2DC0C-782F-915D-240F-8E99DDE83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6FE0F-279F-88AA-0887-F6DA0DEC4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143" y="1134804"/>
            <a:ext cx="3354336" cy="4572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2034B-2B9E-07D7-6574-FC88FBE4B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47" r="66118" b="27656"/>
          <a:stretch/>
        </p:blipFill>
        <p:spPr>
          <a:xfrm>
            <a:off x="245994" y="1906584"/>
            <a:ext cx="3840480" cy="2560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7157AD-E9D8-9DB7-F227-73693BDF182F}"/>
              </a:ext>
            </a:extLst>
          </p:cNvPr>
          <p:cNvSpPr txBox="1"/>
          <p:nvPr/>
        </p:nvSpPr>
        <p:spPr>
          <a:xfrm>
            <a:off x="10001479" y="2245555"/>
            <a:ext cx="21223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MOSAIX (all diff. CLPS):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Clock - input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Reset - input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Sync - input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2× slow control – input/output</a:t>
            </a:r>
          </a:p>
          <a:p>
            <a:r>
              <a:rPr lang="en-US" sz="1400" dirty="0">
                <a:solidFill>
                  <a:srgbClr val="E51400"/>
                </a:solidFill>
                <a:latin typeface="Arial" panose="020B0604020202020204" pitchFamily="34" charset="0"/>
              </a:rPr>
              <a:t>Services management</a:t>
            </a:r>
          </a:p>
          <a:p>
            <a:r>
              <a:rPr lang="en-US" sz="1400" b="0" i="0" u="none" strike="noStrike" baseline="0" dirty="0">
                <a:solidFill>
                  <a:srgbClr val="6D8764"/>
                </a:solidFill>
                <a:latin typeface="Arial" panose="020B0604020202020204" pitchFamily="34" charset="0"/>
              </a:rPr>
              <a:t>Core management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1× reserved</a:t>
            </a:r>
          </a:p>
          <a:p>
            <a:endParaRPr lang="en-US" sz="1400" b="0" i="0" u="none" strike="noStrike" baseline="0" dirty="0">
              <a:solidFill>
                <a:srgbClr val="283944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1A1717"/>
                </a:solidFill>
                <a:latin typeface="Arial" panose="020B0604020202020204" pitchFamily="34" charset="0"/>
              </a:rPr>
              <a:t>– +HS </a:t>
            </a:r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Data (all differential):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8× high-speed channels 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(4 top, 4 bottom)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597F5-6F76-E7CA-CE40-6F201154B6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1" r="21330"/>
          <a:stretch/>
        </p:blipFill>
        <p:spPr>
          <a:xfrm>
            <a:off x="4443401" y="2128622"/>
            <a:ext cx="1984853" cy="2294819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A40FC531-75E0-6CEA-2F15-14366E5C4C7C}"/>
              </a:ext>
            </a:extLst>
          </p:cNvPr>
          <p:cNvSpPr/>
          <p:nvPr/>
        </p:nvSpPr>
        <p:spPr>
          <a:xfrm>
            <a:off x="4120069" y="2035962"/>
            <a:ext cx="2707062" cy="2621833"/>
          </a:xfrm>
          <a:prstGeom prst="cloud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7680C-5BDB-3DD8-7D33-2F8DB8B47FE4}"/>
              </a:ext>
            </a:extLst>
          </p:cNvPr>
          <p:cNvSpPr txBox="1"/>
          <p:nvPr/>
        </p:nvSpPr>
        <p:spPr>
          <a:xfrm>
            <a:off x="4521416" y="1738391"/>
            <a:ext cx="188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AncASIC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752789-C6FE-BFEF-D7F1-7EE8590E7AFC}"/>
              </a:ext>
            </a:extLst>
          </p:cNvPr>
          <p:cNvSpPr txBox="1"/>
          <p:nvPr/>
        </p:nvSpPr>
        <p:spPr>
          <a:xfrm>
            <a:off x="864496" y="3777110"/>
            <a:ext cx="188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slow control downlink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DAFFC8-79AE-0ADA-A62F-05E71696EA5D}"/>
              </a:ext>
            </a:extLst>
          </p:cNvPr>
          <p:cNvSpPr txBox="1"/>
          <p:nvPr/>
        </p:nvSpPr>
        <p:spPr>
          <a:xfrm>
            <a:off x="9856699" y="1439826"/>
            <a:ext cx="188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MOSAIX / EIC-LAS interface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6180B3-7E13-56D9-A0BF-1BFCB5BB4BAE}"/>
              </a:ext>
            </a:extLst>
          </p:cNvPr>
          <p:cNvSpPr txBox="1"/>
          <p:nvPr/>
        </p:nvSpPr>
        <p:spPr>
          <a:xfrm>
            <a:off x="5948494" y="4732852"/>
            <a:ext cx="188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5-10 Mbps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D905A-CF3C-7ED4-C3CC-AD420C05D7B6}"/>
              </a:ext>
            </a:extLst>
          </p:cNvPr>
          <p:cNvSpPr txBox="1"/>
          <p:nvPr/>
        </p:nvSpPr>
        <p:spPr>
          <a:xfrm>
            <a:off x="2942974" y="4728868"/>
            <a:ext cx="265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40, 160 or 320  Mbps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84C0-DB39-38B3-ED13-CCAE16579173}"/>
              </a:ext>
            </a:extLst>
          </p:cNvPr>
          <p:cNvSpPr txBox="1"/>
          <p:nvPr/>
        </p:nvSpPr>
        <p:spPr>
          <a:xfrm>
            <a:off x="6096000" y="5707800"/>
            <a:ext cx="2805043" cy="1041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MOSAIX interface needs to be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fomrlaized</a:t>
            </a:r>
            <a:endParaRPr lang="en-US" sz="2000" b="0" i="0" u="none" strike="noStrike" baseline="0" dirty="0">
              <a:solidFill>
                <a:srgbClr val="115C79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8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D6621-B049-5937-8885-66060E02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5E25-D6D4-B386-C237-71AEAA91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9" y="0"/>
            <a:ext cx="11753657" cy="912773"/>
          </a:xfrm>
        </p:spPr>
        <p:txBody>
          <a:bodyPr/>
          <a:lstStyle/>
          <a:p>
            <a:r>
              <a:rPr lang="en-US" dirty="0"/>
              <a:t>Fabrication Process XFAB XT011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D787-CD5D-681B-640C-148B9596D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C8FD6-6A25-A6B2-D638-0CD84E190AC4}"/>
              </a:ext>
            </a:extLst>
          </p:cNvPr>
          <p:cNvSpPr txBox="1"/>
          <p:nvPr/>
        </p:nvSpPr>
        <p:spPr>
          <a:xfrm>
            <a:off x="528087" y="837681"/>
            <a:ext cx="11424354" cy="19099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Automotive quality compliant with extended temperature range -40°C …. 175°C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(Bipolar, CMOS, and DMOS)-on-SOI 110nm technology 1.5V/5V  </a:t>
            </a: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ith Cu Back End of Line (metal stack) and HV devices up to 85V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TOX for 1.5V transistors: 3.5 nm / 3.5 nm and good value resistors: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rnw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1.17 k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/sq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loating capacitors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mosvcti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mosvc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9.8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fF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/um</a:t>
            </a:r>
            <a:r>
              <a:rPr lang="en-US" sz="2000" b="0" i="0" u="none" strike="noStrike" baseline="30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– 10.8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fF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/um</a:t>
            </a:r>
            <a:r>
              <a:rPr lang="en-US" sz="2000" b="0" i="0" u="none" strike="noStrike" baseline="30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Digital 244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kGE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/mm² (kilo gate equivalent/mm</a:t>
            </a:r>
            <a:r>
              <a:rPr lang="en-US" sz="2000" b="0" i="0" u="none" strike="noStrike" baseline="30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0F8F44-C00E-4F1D-1F5F-D0E326A3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26" y="2775540"/>
            <a:ext cx="7270932" cy="353852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40B021-D9D4-839B-A9D5-7F169AF3DD50}"/>
              </a:ext>
            </a:extLst>
          </p:cNvPr>
          <p:cNvSpPr txBox="1">
            <a:spLocks/>
          </p:cNvSpPr>
          <p:nvPr/>
        </p:nvSpPr>
        <p:spPr>
          <a:xfrm>
            <a:off x="2321909" y="5537379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B7D14F-174C-5CFD-CDE3-2130B59D8BFD}"/>
              </a:ext>
            </a:extLst>
          </p:cNvPr>
          <p:cNvSpPr txBox="1">
            <a:spLocks/>
          </p:cNvSpPr>
          <p:nvPr/>
        </p:nvSpPr>
        <p:spPr>
          <a:xfrm>
            <a:off x="2321909" y="5265761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2C05A8-2DCB-7071-9B8C-C9BAF0E9BAB2}"/>
              </a:ext>
            </a:extLst>
          </p:cNvPr>
          <p:cNvSpPr txBox="1">
            <a:spLocks/>
          </p:cNvSpPr>
          <p:nvPr/>
        </p:nvSpPr>
        <p:spPr>
          <a:xfrm>
            <a:off x="2321909" y="4994143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4F95AD-6959-9440-6380-A4B0DE4EAED4}"/>
              </a:ext>
            </a:extLst>
          </p:cNvPr>
          <p:cNvSpPr txBox="1">
            <a:spLocks/>
          </p:cNvSpPr>
          <p:nvPr/>
        </p:nvSpPr>
        <p:spPr>
          <a:xfrm>
            <a:off x="2321909" y="4742580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DB9DE7-0046-6475-EC1A-888708CD38BA}"/>
              </a:ext>
            </a:extLst>
          </p:cNvPr>
          <p:cNvSpPr txBox="1">
            <a:spLocks/>
          </p:cNvSpPr>
          <p:nvPr/>
        </p:nvSpPr>
        <p:spPr>
          <a:xfrm>
            <a:off x="2321909" y="4491017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E483BB8-013B-E473-C677-5B51E87BD8D9}"/>
              </a:ext>
            </a:extLst>
          </p:cNvPr>
          <p:cNvSpPr txBox="1">
            <a:spLocks/>
          </p:cNvSpPr>
          <p:nvPr/>
        </p:nvSpPr>
        <p:spPr>
          <a:xfrm>
            <a:off x="2321909" y="4239454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5B54731-F6C8-0919-F72C-46FA4891812C}"/>
              </a:ext>
            </a:extLst>
          </p:cNvPr>
          <p:cNvSpPr txBox="1">
            <a:spLocks/>
          </p:cNvSpPr>
          <p:nvPr/>
        </p:nvSpPr>
        <p:spPr>
          <a:xfrm>
            <a:off x="6240264" y="3796682"/>
            <a:ext cx="146808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3,740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61454C0-62A4-4EE0-1A6E-A3F6A556A53D}"/>
              </a:ext>
            </a:extLst>
          </p:cNvPr>
          <p:cNvSpPr txBox="1">
            <a:spLocks/>
          </p:cNvSpPr>
          <p:nvPr/>
        </p:nvSpPr>
        <p:spPr>
          <a:xfrm>
            <a:off x="5341630" y="553737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660BDD1-96A6-40F6-3090-D52D20F45872}"/>
              </a:ext>
            </a:extLst>
          </p:cNvPr>
          <p:cNvSpPr txBox="1">
            <a:spLocks/>
          </p:cNvSpPr>
          <p:nvPr/>
        </p:nvSpPr>
        <p:spPr>
          <a:xfrm>
            <a:off x="5341630" y="527301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EB55252-F359-7A8A-0E35-A0B44770AA00}"/>
              </a:ext>
            </a:extLst>
          </p:cNvPr>
          <p:cNvSpPr txBox="1">
            <a:spLocks/>
          </p:cNvSpPr>
          <p:nvPr/>
        </p:nvSpPr>
        <p:spPr>
          <a:xfrm>
            <a:off x="5341630" y="500865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A7EBAE9-F10A-DD8D-0EFF-369962020D0B}"/>
              </a:ext>
            </a:extLst>
          </p:cNvPr>
          <p:cNvSpPr txBox="1">
            <a:spLocks/>
          </p:cNvSpPr>
          <p:nvPr/>
        </p:nvSpPr>
        <p:spPr>
          <a:xfrm>
            <a:off x="5341630" y="474429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F0F8E36-27EF-9D31-2F53-5084F86C184A}"/>
              </a:ext>
            </a:extLst>
          </p:cNvPr>
          <p:cNvSpPr txBox="1">
            <a:spLocks/>
          </p:cNvSpPr>
          <p:nvPr/>
        </p:nvSpPr>
        <p:spPr>
          <a:xfrm>
            <a:off x="5341630" y="447993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0E4782F-7BDC-3CD0-5E24-EC3A940350ED}"/>
              </a:ext>
            </a:extLst>
          </p:cNvPr>
          <p:cNvSpPr txBox="1">
            <a:spLocks/>
          </p:cNvSpPr>
          <p:nvPr/>
        </p:nvSpPr>
        <p:spPr>
          <a:xfrm>
            <a:off x="5341630" y="421557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3A5BD1A-42FA-A2F5-F657-07C6C3E26566}"/>
              </a:ext>
            </a:extLst>
          </p:cNvPr>
          <p:cNvSpPr txBox="1">
            <a:spLocks/>
          </p:cNvSpPr>
          <p:nvPr/>
        </p:nvSpPr>
        <p:spPr>
          <a:xfrm>
            <a:off x="9047822" y="3798751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4.5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11B251-947A-16C1-0DF2-D366A4424142}"/>
              </a:ext>
            </a:extLst>
          </p:cNvPr>
          <p:cNvSpPr txBox="1"/>
          <p:nvPr/>
        </p:nvSpPr>
        <p:spPr>
          <a:xfrm>
            <a:off x="9227929" y="4923852"/>
            <a:ext cx="2805043" cy="1041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Suitable for high current application in voltage regulation</a:t>
            </a:r>
          </a:p>
        </p:txBody>
      </p:sp>
    </p:spTree>
    <p:extLst>
      <p:ext uri="{BB962C8B-B14F-4D97-AF65-F5344CB8AC3E}">
        <p14:creationId xmlns:p14="http://schemas.microsoft.com/office/powerpoint/2010/main" val="129385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CA61A-C17B-4DFD-77F2-289589E5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CDC8-365D-1A35-7E52-8BB166A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1325563"/>
          </a:xfrm>
        </p:spPr>
        <p:txBody>
          <a:bodyPr/>
          <a:lstStyle/>
          <a:p>
            <a:r>
              <a:rPr lang="en-US" dirty="0"/>
              <a:t>Selection of Process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8ED77-16D9-3134-8B84-27845622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6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9A481-E0F9-B341-A5B0-B83A58A2CA33}"/>
              </a:ext>
            </a:extLst>
          </p:cNvPr>
          <p:cNvSpPr txBox="1"/>
          <p:nvPr/>
        </p:nvSpPr>
        <p:spPr>
          <a:xfrm>
            <a:off x="379782" y="847586"/>
            <a:ext cx="9994669" cy="544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Aptos" panose="020B0004020202020204" pitchFamily="34" charset="0"/>
              </a:rPr>
              <a:t>process modules selected:</a:t>
            </a:r>
            <a:r>
              <a:rPr lang="en-US" dirty="0">
                <a:ea typeface="Aptos" panose="020B0004020202020204" pitchFamily="34" charset="0"/>
              </a:rPr>
              <a:t> </a:t>
            </a:r>
            <a:br>
              <a:rPr lang="en-US" dirty="0">
                <a:ea typeface="Aptos" panose="020B0004020202020204" pitchFamily="34" charset="0"/>
              </a:rPr>
            </a:br>
            <a:r>
              <a:rPr lang="en-GB" sz="1800" b="1" dirty="0">
                <a:solidFill>
                  <a:srgbClr val="B2D33C"/>
                </a:solidFill>
                <a:effectLst/>
                <a:ea typeface="Aptos" panose="020B0004020202020204" pitchFamily="34" charset="0"/>
              </a:rPr>
              <a:t>ALUCAP, COPTHK, DTI, LVT, METAL1, METAL2, METAL3, METAL4, METAL5, MOS5, MOSLP, PSUB</a:t>
            </a:r>
            <a:r>
              <a:rPr lang="en-GB" b="1" dirty="0">
                <a:solidFill>
                  <a:srgbClr val="B2D33C"/>
                </a:solidFill>
                <a:ea typeface="Aptos" panose="020B0004020202020204" pitchFamily="34" charset="0"/>
              </a:rPr>
              <a:t> </a:t>
            </a:r>
            <a:r>
              <a:rPr lang="en-GB" b="1" dirty="0">
                <a:solidFill>
                  <a:srgbClr val="115C79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Æ </a:t>
            </a:r>
            <a: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only 31-mask layer set</a:t>
            </a:r>
            <a:br>
              <a:rPr lang="en-US" dirty="0">
                <a:ea typeface="Aptos" panose="020B0004020202020204" pitchFamily="34" charset="0"/>
              </a:rPr>
            </a:br>
            <a:r>
              <a:rPr lang="en-US" dirty="0">
                <a:ea typeface="Aptos" panose="020B0004020202020204" pitchFamily="34" charset="0"/>
              </a:rPr>
              <a:t>(</a:t>
            </a:r>
            <a:r>
              <a:rPr lang="en-GB" dirty="0">
                <a:ea typeface="Aptos" panose="020B0004020202020204" pitchFamily="34" charset="0"/>
              </a:rPr>
              <a:t>i</a:t>
            </a:r>
            <a:r>
              <a:rPr lang="en-GB" sz="1800" dirty="0">
                <a:effectLst/>
                <a:ea typeface="Aptos" panose="020B0004020202020204" pitchFamily="34" charset="0"/>
              </a:rPr>
              <a:t>t is the ‘1157’ option settings)</a:t>
            </a:r>
            <a:br>
              <a:rPr lang="en-GB" sz="1800" dirty="0">
                <a:effectLst/>
                <a:ea typeface="Aptos" panose="020B0004020202020204" pitchFamily="34" charset="0"/>
              </a:rPr>
            </a:br>
            <a:r>
              <a:rPr lang="en-GB" sz="1800" dirty="0">
                <a:effectLst/>
                <a:ea typeface="Aptos" panose="020B0004020202020204" pitchFamily="34" charset="0"/>
              </a:rPr>
              <a:t>rejected </a:t>
            </a:r>
            <a:r>
              <a:rPr lang="en-GB" sz="1800" b="1" dirty="0">
                <a:solidFill>
                  <a:srgbClr val="B2D33C"/>
                </a:solidFill>
                <a:effectLst/>
                <a:ea typeface="Aptos" panose="020B0004020202020204" pitchFamily="34" charset="0"/>
              </a:rPr>
              <a:t>DEPL, NHVA, PHVA, DIODEA, NVM, OTPF</a:t>
            </a:r>
            <a:r>
              <a:rPr lang="en-GB" sz="1800" dirty="0">
                <a:effectLst/>
                <a:ea typeface="Aptos" panose="020B0004020202020204" pitchFamily="34" charset="0"/>
              </a:rPr>
              <a:t> – HV layers.</a:t>
            </a:r>
          </a:p>
          <a:p>
            <a:pPr marL="285750" marR="0" indent="-28575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Aptos" panose="020B0004020202020204" pitchFamily="34" charset="0"/>
              </a:rPr>
              <a:t>number of thin metals: 5 metal layers, (no point to impose restriction to default 3 metal layers)</a:t>
            </a:r>
          </a:p>
          <a:p>
            <a:pPr marL="285750" marR="0" indent="-28575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Aptos" panose="020B0004020202020204" pitchFamily="34" charset="0"/>
              </a:rPr>
              <a:t>XFAB provides pricing (and delivery time) based on modules selected for both options: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B2D33C"/>
                </a:solidFill>
                <a:effectLst/>
                <a:ea typeface="Aptos" panose="020B0004020202020204" pitchFamily="34" charset="0"/>
              </a:rPr>
              <a:t>MPW </a:t>
            </a:r>
            <a:r>
              <a:rPr lang="en-GB" b="1" dirty="0">
                <a:solidFill>
                  <a:srgbClr val="115C79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Æ</a:t>
            </a:r>
            <a: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 $22.5k per 10 mm^2 (minimal chip size with 45 die delivered)</a:t>
            </a:r>
            <a:endParaRPr lang="en-US" b="1" dirty="0">
              <a:solidFill>
                <a:srgbClr val="115C79"/>
              </a:solidFill>
              <a:ea typeface="Aptos" panose="020B0004020202020204" pitchFamily="34" charset="0"/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B2D33C"/>
                </a:solidFill>
                <a:effectLst/>
                <a:ea typeface="Aptos" panose="020B0004020202020204" pitchFamily="34" charset="0"/>
              </a:rPr>
              <a:t>engineering/production run </a:t>
            </a:r>
            <a:r>
              <a:rPr lang="en-GB" b="1" dirty="0">
                <a:solidFill>
                  <a:srgbClr val="115C79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Æ</a:t>
            </a:r>
            <a: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 $177.2k per with minimum 3 wafers delivered</a:t>
            </a:r>
            <a:b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</a:br>
            <a:r>
              <a:rPr lang="en-GB" b="1" dirty="0">
                <a:solidFill>
                  <a:srgbClr val="115C79"/>
                </a:solidFill>
                <a:ea typeface="Aptos" panose="020B0004020202020204" pitchFamily="34" charset="0"/>
              </a:rPr>
              <a:t>2-MLM mask-set option used</a:t>
            </a:r>
            <a: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 </a:t>
            </a:r>
            <a:endParaRPr lang="en-GB" sz="1800" b="1" dirty="0">
              <a:solidFill>
                <a:srgbClr val="115C79"/>
              </a:solidFill>
              <a:effectLst/>
              <a:ea typeface="Aptos" panose="020B0004020202020204" pitchFamily="34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Wafer thickness (725 µm +/- 15 µm) delivered unlapped; thinning can be ordered 250 µm. </a:t>
            </a:r>
            <a:endParaRPr lang="en-GB" dirty="0">
              <a:ea typeface="Aptos" panose="020B0004020202020204" pitchFamily="34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ptos" panose="020B0004020202020204" pitchFamily="34" charset="0"/>
              </a:rPr>
              <a:t>XFAB Foundry Facility in France in Corbeil – </a:t>
            </a:r>
            <a:r>
              <a:rPr lang="en-GB" dirty="0" err="1">
                <a:ea typeface="Aptos" panose="020B0004020202020204" pitchFamily="34" charset="0"/>
              </a:rPr>
              <a:t>Essonnes</a:t>
            </a:r>
            <a:endParaRPr lang="en-GB" dirty="0">
              <a:ea typeface="Aptos" panose="020B0004020202020204" pitchFamily="34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ptos" panose="020B0004020202020204" pitchFamily="34" charset="0"/>
              </a:rPr>
              <a:t>Less frequent and longer delivery than other mainstream foundries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B2D33C"/>
                </a:solidFill>
                <a:ea typeface="Aptos" panose="020B0004020202020204" pitchFamily="34" charset="0"/>
              </a:rPr>
              <a:t>Purchase Order </a:t>
            </a:r>
            <a:r>
              <a:rPr lang="en-GB" b="1" dirty="0">
                <a:solidFill>
                  <a:srgbClr val="115C79"/>
                </a:solidFill>
                <a:ea typeface="Aptos" panose="020B0004020202020204" pitchFamily="34" charset="0"/>
              </a:rPr>
              <a:t>dispatched by BNL for AncASICXT011_P1 (first 10 mm</a:t>
            </a:r>
            <a:r>
              <a:rPr lang="en-GB" b="1" baseline="30000" dirty="0">
                <a:solidFill>
                  <a:srgbClr val="115C79"/>
                </a:solidFill>
                <a:ea typeface="Aptos" panose="020B0004020202020204" pitchFamily="34" charset="0"/>
              </a:rPr>
              <a:t>2</a:t>
            </a:r>
            <a:r>
              <a:rPr lang="en-GB" b="1" dirty="0">
                <a:solidFill>
                  <a:srgbClr val="115C79"/>
                </a:solidFill>
                <a:ea typeface="Aptos" panose="020B0004020202020204" pitchFamily="34" charset="0"/>
              </a:rPr>
              <a:t> prototype) </a:t>
            </a:r>
            <a:endParaRPr lang="en-GB" b="1" dirty="0">
              <a:solidFill>
                <a:srgbClr val="B2D33C"/>
              </a:solidFill>
              <a:effectLst/>
              <a:ea typeface="Aptos" panose="020B0004020202020204" pitchFamily="34" charset="0"/>
            </a:endParaRP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2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D76F0-0130-4202-7D9E-7264C7BB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3F68-1C28-D958-912A-B2E182E2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976831"/>
          </a:xfrm>
        </p:spPr>
        <p:txBody>
          <a:bodyPr/>
          <a:lstStyle/>
          <a:p>
            <a:r>
              <a:rPr lang="en-US" dirty="0"/>
              <a:t>Common Design Repository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8B6A-6A7B-8EB6-FD1A-6B3C2275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7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1EB1B5-7C7F-C1E4-34ED-67D9982A6043}"/>
              </a:ext>
            </a:extLst>
          </p:cNvPr>
          <p:cNvSpPr txBox="1"/>
          <p:nvPr/>
        </p:nvSpPr>
        <p:spPr>
          <a:xfrm>
            <a:off x="680487" y="835477"/>
            <a:ext cx="11424354" cy="67527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Design Management Software (</a:t>
            </a:r>
            <a:r>
              <a:rPr lang="en-US" sz="2000" b="0" i="0" u="none" strike="noStrike" baseline="0" dirty="0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SOS and IP-HUB by Keysight – formerly </a:t>
            </a:r>
            <a:r>
              <a:rPr lang="en-US" sz="2000" b="0" i="0" u="none" strike="noStrike" baseline="0" dirty="0" err="1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Cliosoft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D33C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Check-out, check-in </a:t>
            </a: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process allows synchronized design within the design team  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BE8CF-31A2-52AE-AD0A-750D4D8EDFA0}"/>
              </a:ext>
            </a:extLst>
          </p:cNvPr>
          <p:cNvSpPr txBox="1"/>
          <p:nvPr/>
        </p:nvSpPr>
        <p:spPr>
          <a:xfrm>
            <a:off x="294879" y="2822417"/>
            <a:ext cx="2050577" cy="67527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4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AncASICXT011_P1</a:t>
            </a:r>
          </a:p>
          <a:p>
            <a:r>
              <a:rPr lang="en-US" sz="14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AncASICXT011_P2</a:t>
            </a:r>
          </a:p>
          <a:p>
            <a:r>
              <a:rPr lang="en-US" sz="14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AncASICXT011_F1</a:t>
            </a:r>
          </a:p>
          <a:p>
            <a:r>
              <a:rPr lang="en-US" sz="14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AncASICXT011_E1</a:t>
            </a:r>
          </a:p>
          <a:p>
            <a:endParaRPr lang="en-US" sz="1400" b="1" i="0" u="none" strike="noStrike" baseline="0" dirty="0">
              <a:solidFill>
                <a:srgbClr val="115C79"/>
              </a:solidFill>
              <a:latin typeface="Arial Narrow" panose="020B0606020202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14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EIC_LASTPSCo_P1</a:t>
            </a:r>
            <a:endParaRPr lang="en-US" sz="1400" b="1" i="0" u="none" strike="noStrike" baseline="0" dirty="0">
              <a:solidFill>
                <a:srgbClr val="115C79"/>
              </a:solidFill>
              <a:latin typeface="Arial Narrow" panose="020B0606020202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14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EIC_LASTPSCo_P2 EIC_LASTPSCo_F1</a:t>
            </a:r>
          </a:p>
          <a:p>
            <a:r>
              <a:rPr lang="en-US" sz="14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EIC_LASTPSCo_E1</a:t>
            </a:r>
          </a:p>
          <a:p>
            <a:r>
              <a:rPr lang="en-US" sz="14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EIC_LASTPSCo_M1</a:t>
            </a:r>
            <a:endParaRPr lang="en-US" sz="1400" b="1" i="0" u="none" strike="noStrike" baseline="0" dirty="0">
              <a:solidFill>
                <a:srgbClr val="115C79"/>
              </a:solidFill>
              <a:latin typeface="Arial Narrow" panose="020B0606020202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sz="1400" b="1" i="0" u="none" strike="noStrike" baseline="0" dirty="0">
              <a:solidFill>
                <a:srgbClr val="115C79"/>
              </a:solidFill>
              <a:latin typeface="Arial Narrow" panose="020B0606020202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BF6098-3700-8C0C-0583-EB3AC2E6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10" y="2799972"/>
            <a:ext cx="1237595" cy="23776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24B94-BA4F-4197-BF78-CAAD57CC8ECD}"/>
              </a:ext>
            </a:extLst>
          </p:cNvPr>
          <p:cNvGrpSpPr/>
          <p:nvPr/>
        </p:nvGrpSpPr>
        <p:grpSpPr>
          <a:xfrm>
            <a:off x="239560" y="5511233"/>
            <a:ext cx="1827848" cy="337565"/>
            <a:chOff x="3755905" y="6411817"/>
            <a:chExt cx="1827848" cy="337565"/>
          </a:xfrm>
        </p:grpSpPr>
        <p:pic>
          <p:nvPicPr>
            <p:cNvPr id="14" name="Picture 13" descr="/Users/franky/Documents/huge/Keysight/brandin/powerpoint/- Branding/Frame.svgFrame">
              <a:extLst>
                <a:ext uri="{FF2B5EF4-FFF2-40B4-BE49-F238E27FC236}">
                  <a16:creationId xmlns:a16="http://schemas.microsoft.com/office/drawing/2014/main" id="{00846DCB-4906-7F59-F477-171B5D0C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60209" y="6499157"/>
              <a:ext cx="923544" cy="16288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ACAA45-B563-2FE6-AE2E-49853B9E5CD2}"/>
                </a:ext>
              </a:extLst>
            </p:cNvPr>
            <p:cNvSpPr txBox="1"/>
            <p:nvPr/>
          </p:nvSpPr>
          <p:spPr>
            <a:xfrm>
              <a:off x="3755905" y="6411817"/>
              <a:ext cx="1302009" cy="3375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Courtesy of</a:t>
              </a:r>
              <a:endParaRPr lang="en-US" sz="1400" i="0" u="none" strike="noStrike" baseline="0" dirty="0"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  <a:p>
              <a:endParaRPr lang="en-US" sz="1400" i="0" u="none" strike="noStrike" baseline="0" dirty="0"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67817-8788-E832-F518-AF483D738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977" y="1573775"/>
            <a:ext cx="9804884" cy="48086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B88F04-D1AD-7197-DC34-E9D8A1C3202B}"/>
              </a:ext>
            </a:extLst>
          </p:cNvPr>
          <p:cNvSpPr txBox="1"/>
          <p:nvPr/>
        </p:nvSpPr>
        <p:spPr>
          <a:xfrm>
            <a:off x="3140766" y="6413360"/>
            <a:ext cx="8569738" cy="4438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Sharing agreement RAL </a:t>
            </a:r>
            <a:r>
              <a:rPr lang="en-US" sz="1800" dirty="0">
                <a:latin typeface="Wingdings 3" panose="05040102010807070707" pitchFamily="18" charset="2"/>
              </a:rPr>
              <a:t>ÆÆÆ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 institutions needs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326789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86B5-2733-C744-59E7-E8497B18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74A0-D635-7FD3-AEF1-D1C148F2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1"/>
            <a:ext cx="11049000" cy="794582"/>
          </a:xfrm>
        </p:spPr>
        <p:txBody>
          <a:bodyPr/>
          <a:lstStyle/>
          <a:p>
            <a:r>
              <a:rPr lang="en-US" dirty="0"/>
              <a:t>Plans and Schedule (AncASICXT011_P1)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36541-164D-4E72-459C-2CE4BF6A7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2E7437E-83AD-595A-1221-C1BD4836E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540" y="1443207"/>
            <a:ext cx="4644974" cy="4206875"/>
          </a:xfr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CE83C892-06A3-359F-F492-A9040A4BEBD9}"/>
              </a:ext>
            </a:extLst>
          </p:cNvPr>
          <p:cNvSpPr/>
          <p:nvPr/>
        </p:nvSpPr>
        <p:spPr>
          <a:xfrm rot="5400000" flipV="1">
            <a:off x="8673833" y="1548706"/>
            <a:ext cx="173081" cy="1596934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14FE2-6A14-8D59-4802-04160A88A339}"/>
              </a:ext>
            </a:extLst>
          </p:cNvPr>
          <p:cNvSpPr txBox="1"/>
          <p:nvPr/>
        </p:nvSpPr>
        <p:spPr>
          <a:xfrm>
            <a:off x="7874822" y="2444503"/>
            <a:ext cx="178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SLDO pre-regulator from LBL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4C8F83D-F20D-79BD-B461-A4696C70A081}"/>
              </a:ext>
            </a:extLst>
          </p:cNvPr>
          <p:cNvSpPr/>
          <p:nvPr/>
        </p:nvSpPr>
        <p:spPr>
          <a:xfrm rot="10800000">
            <a:off x="6628407" y="2064689"/>
            <a:ext cx="244926" cy="1001487"/>
          </a:xfrm>
          <a:prstGeom prst="righ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56239-A390-37A8-2460-8BDA3EE8DD62}"/>
              </a:ext>
            </a:extLst>
          </p:cNvPr>
          <p:cNvSpPr txBox="1"/>
          <p:nvPr/>
        </p:nvSpPr>
        <p:spPr>
          <a:xfrm>
            <a:off x="5392878" y="2265681"/>
            <a:ext cx="120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CML transceiver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8964F61-BF72-C105-D7B7-3F9C522E5FC6}"/>
              </a:ext>
            </a:extLst>
          </p:cNvPr>
          <p:cNvSpPr/>
          <p:nvPr/>
        </p:nvSpPr>
        <p:spPr>
          <a:xfrm rot="10800000">
            <a:off x="9908868" y="1844795"/>
            <a:ext cx="244926" cy="3383280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F881D-D61A-CF29-89DB-B308E823E1B7}"/>
              </a:ext>
            </a:extLst>
          </p:cNvPr>
          <p:cNvSpPr txBox="1"/>
          <p:nvPr/>
        </p:nvSpPr>
        <p:spPr>
          <a:xfrm>
            <a:off x="9146278" y="3337674"/>
            <a:ext cx="91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Test devices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54616F1-5CB9-BF9B-66FE-28FBD9471489}"/>
              </a:ext>
            </a:extLst>
          </p:cNvPr>
          <p:cNvSpPr/>
          <p:nvPr/>
        </p:nvSpPr>
        <p:spPr>
          <a:xfrm rot="5400000" flipV="1">
            <a:off x="8079273" y="4992872"/>
            <a:ext cx="233349" cy="1674227"/>
          </a:xfrm>
          <a:prstGeom prst="righ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26688-077B-0CBA-0D11-E572D870B597}"/>
              </a:ext>
            </a:extLst>
          </p:cNvPr>
          <p:cNvSpPr txBox="1"/>
          <p:nvPr/>
        </p:nvSpPr>
        <p:spPr>
          <a:xfrm>
            <a:off x="6833053" y="6009889"/>
            <a:ext cx="27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Negative Voltage Generator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45D9BE-87F2-4E4A-B7D2-EE218B221410}"/>
              </a:ext>
            </a:extLst>
          </p:cNvPr>
          <p:cNvCxnSpPr/>
          <p:nvPr/>
        </p:nvCxnSpPr>
        <p:spPr>
          <a:xfrm>
            <a:off x="11793680" y="1478043"/>
            <a:ext cx="0" cy="4133088"/>
          </a:xfrm>
          <a:prstGeom prst="straightConnector1">
            <a:avLst/>
          </a:prstGeom>
          <a:ln w="1905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392652-DD0E-D0DA-72CC-591E6EC29446}"/>
              </a:ext>
            </a:extLst>
          </p:cNvPr>
          <p:cNvSpPr txBox="1"/>
          <p:nvPr/>
        </p:nvSpPr>
        <p:spPr>
          <a:xfrm rot="16200000">
            <a:off x="11427920" y="3487322"/>
            <a:ext cx="7315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dirty="0"/>
              <a:t>2.9 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F017F2-8BAA-2761-4DD9-C810E9583824}"/>
              </a:ext>
            </a:extLst>
          </p:cNvPr>
          <p:cNvCxnSpPr/>
          <p:nvPr/>
        </p:nvCxnSpPr>
        <p:spPr>
          <a:xfrm>
            <a:off x="7017027" y="1306021"/>
            <a:ext cx="4572000" cy="0"/>
          </a:xfrm>
          <a:prstGeom prst="straightConnector1">
            <a:avLst/>
          </a:prstGeom>
          <a:ln w="1905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F76947-47B3-915B-02BA-EEF536396D82}"/>
              </a:ext>
            </a:extLst>
          </p:cNvPr>
          <p:cNvSpPr txBox="1"/>
          <p:nvPr/>
        </p:nvSpPr>
        <p:spPr>
          <a:xfrm>
            <a:off x="9033061" y="1164534"/>
            <a:ext cx="7315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dirty="0"/>
              <a:t>3.2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BA2203-7B86-642B-44AB-50212219B5F4}"/>
              </a:ext>
            </a:extLst>
          </p:cNvPr>
          <p:cNvSpPr txBox="1"/>
          <p:nvPr/>
        </p:nvSpPr>
        <p:spPr>
          <a:xfrm>
            <a:off x="324139" y="806212"/>
            <a:ext cx="583106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Aptos" panose="020B0004020202020204" pitchFamily="34" charset="0"/>
              </a:rPr>
              <a:t>includes:</a:t>
            </a:r>
            <a:r>
              <a:rPr lang="en-US" dirty="0">
                <a:ea typeface="Aptos" panose="020B0004020202020204" pitchFamily="34" charset="0"/>
              </a:rPr>
              <a:t> 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NVBG fir</a:t>
            </a: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</a:rPr>
              <a:t>st prototype (w/o DAC.ADC for setting/monitoring)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SLDO </a:t>
            </a:r>
            <a:r>
              <a:rPr lang="en-US" dirty="0" err="1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pre</a:t>
            </a:r>
            <a:r>
              <a:rPr lang="en-US" dirty="0" err="1">
                <a:solidFill>
                  <a:srgbClr val="115C79"/>
                </a:solidFill>
                <a:ea typeface="Aptos" panose="020B0004020202020204" pitchFamily="34" charset="0"/>
              </a:rPr>
              <a:t>regulator</a:t>
            </a: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</a:rPr>
              <a:t> stages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TX/RX stages for DC-coupling demo 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transistor test structures for irradiations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Cross chip transmission line for HS demonstration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ptos" panose="020B0004020202020204" pitchFamily="34" charset="0"/>
              </a:rPr>
              <a:t>n</a:t>
            </a:r>
            <a:r>
              <a:rPr lang="en-US" dirty="0">
                <a:effectLst/>
                <a:ea typeface="Aptos" panose="020B0004020202020204" pitchFamily="34" charset="0"/>
              </a:rPr>
              <a:t>ext steps:</a:t>
            </a:r>
            <a:r>
              <a:rPr lang="en-US" dirty="0">
                <a:ea typeface="Aptos" panose="020B0004020202020204" pitchFamily="34" charset="0"/>
              </a:rPr>
              <a:t> 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Complete NVBG and SLDO stages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</a:rPr>
              <a:t>Selection of size and aspect/form factor ratio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M</a:t>
            </a: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ounting on FPC (wire, TAB or bump bonding)</a:t>
            </a:r>
            <a:endParaRPr lang="en-GB" dirty="0">
              <a:solidFill>
                <a:srgbClr val="115C79"/>
              </a:solidFill>
              <a:ea typeface="Aptos" panose="020B00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Implement </a:t>
            </a:r>
            <a:r>
              <a:rPr lang="en-GB" dirty="0" err="1">
                <a:solidFill>
                  <a:srgbClr val="115C79"/>
                </a:solidFill>
                <a:ea typeface="Aptos" panose="020B0004020202020204" pitchFamily="34" charset="0"/>
              </a:rPr>
              <a:t>Anc</a:t>
            </a: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 Brain</a:t>
            </a:r>
            <a:endParaRPr lang="en-GB" dirty="0">
              <a:solidFill>
                <a:srgbClr val="115C79"/>
              </a:solidFill>
              <a:effectLst/>
              <a:ea typeface="Aptos" panose="020B0004020202020204" pitchFamily="34" charset="0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Development of software (digital-twin) and hardware (FPGA emulator) </a:t>
            </a:r>
            <a:r>
              <a:rPr lang="en-GB" dirty="0" err="1">
                <a:solidFill>
                  <a:srgbClr val="115C79"/>
                </a:solidFill>
                <a:ea typeface="Aptos" panose="020B0004020202020204" pitchFamily="34" charset="0"/>
              </a:rPr>
              <a:t>mockups</a:t>
            </a: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 </a:t>
            </a:r>
            <a:endParaRPr lang="en-GB" dirty="0">
              <a:solidFill>
                <a:srgbClr val="115C79"/>
              </a:solidFill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28E4EF-B00F-5529-0696-96915A7F3D08}"/>
              </a:ext>
            </a:extLst>
          </p:cNvPr>
          <p:cNvSpPr txBox="1"/>
          <p:nvPr/>
        </p:nvSpPr>
        <p:spPr>
          <a:xfrm>
            <a:off x="270023" y="53964"/>
            <a:ext cx="65663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- MPWs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8D036A-A161-9A46-76C0-4A4C7069F1A1}"/>
              </a:ext>
            </a:extLst>
          </p:cNvPr>
          <p:cNvSpPr/>
          <p:nvPr/>
        </p:nvSpPr>
        <p:spPr>
          <a:xfrm>
            <a:off x="1741902" y="1301627"/>
            <a:ext cx="1073932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15C79"/>
                </a:solidFill>
              </a:rPr>
              <a:t>MPW1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41AFF-BCC0-9385-F9E1-1A799042A417}"/>
              </a:ext>
            </a:extLst>
          </p:cNvPr>
          <p:cNvSpPr/>
          <p:nvPr/>
        </p:nvSpPr>
        <p:spPr>
          <a:xfrm>
            <a:off x="5354578" y="1301627"/>
            <a:ext cx="1073932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15C79"/>
                </a:solidFill>
              </a:rPr>
              <a:t>MPW2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25928-A7D4-949C-177A-871D7836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382"/>
            <a:ext cx="4562343" cy="3206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10406-A35B-4507-795C-40DDC0635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343" y="2485635"/>
            <a:ext cx="2702427" cy="26313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FDFD30-AD15-2658-7B85-55DFD9786979}"/>
              </a:ext>
            </a:extLst>
          </p:cNvPr>
          <p:cNvSpPr/>
          <p:nvPr/>
        </p:nvSpPr>
        <p:spPr>
          <a:xfrm>
            <a:off x="8850542" y="1301627"/>
            <a:ext cx="1073932" cy="2424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15C79"/>
                </a:solidFill>
              </a:rPr>
              <a:t>MPW3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F94B4-3875-022B-B288-497C8389C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913" y="3010237"/>
            <a:ext cx="4464941" cy="1582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3023BE-1E11-C3DB-7ACA-A6D3595BF089}"/>
              </a:ext>
            </a:extLst>
          </p:cNvPr>
          <p:cNvSpPr txBox="1"/>
          <p:nvPr/>
        </p:nvSpPr>
        <p:spPr>
          <a:xfrm>
            <a:off x="877454" y="1731087"/>
            <a:ext cx="347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NVG, Transistor Test Structures, CML, SLDO Pre-reg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6D7DE-B24D-CE9B-53DF-CED20924DA90}"/>
              </a:ext>
            </a:extLst>
          </p:cNvPr>
          <p:cNvSpPr txBox="1"/>
          <p:nvPr/>
        </p:nvSpPr>
        <p:spPr>
          <a:xfrm>
            <a:off x="4562344" y="1731086"/>
            <a:ext cx="227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SLDO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BF4AF-E401-16D1-785A-5E91AC683700}"/>
              </a:ext>
            </a:extLst>
          </p:cNvPr>
          <p:cNvSpPr txBox="1"/>
          <p:nvPr/>
        </p:nvSpPr>
        <p:spPr>
          <a:xfrm>
            <a:off x="7982946" y="1736163"/>
            <a:ext cx="347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AncASIC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1C961-29B0-6EB3-13A4-E872946A1C82}"/>
              </a:ext>
            </a:extLst>
          </p:cNvPr>
          <p:cNvSpPr txBox="1"/>
          <p:nvPr/>
        </p:nvSpPr>
        <p:spPr>
          <a:xfrm>
            <a:off x="1478873" y="5488057"/>
            <a:ext cx="159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Pads 52x52 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7E10C-E625-0CC3-D556-74EB04A58764}"/>
              </a:ext>
            </a:extLst>
          </p:cNvPr>
          <p:cNvSpPr txBox="1"/>
          <p:nvPr/>
        </p:nvSpPr>
        <p:spPr>
          <a:xfrm>
            <a:off x="5000882" y="5488057"/>
            <a:ext cx="18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Pads 125x150 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AC82C-F3A7-F52A-2283-1FCE78705F06}"/>
              </a:ext>
            </a:extLst>
          </p:cNvPr>
          <p:cNvSpPr txBox="1"/>
          <p:nvPr/>
        </p:nvSpPr>
        <p:spPr>
          <a:xfrm>
            <a:off x="8172174" y="5303746"/>
            <a:ext cx="3483411" cy="1041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>
              <a:lnSpc>
                <a:spcPts val="2600"/>
              </a:lnSpc>
            </a:pPr>
            <a:r>
              <a:rPr lang="en-US" sz="2000" dirty="0"/>
              <a:t>Selection of size and aspect/form factor ratio</a:t>
            </a:r>
          </a:p>
          <a:p>
            <a:pPr lvl="1">
              <a:lnSpc>
                <a:spcPts val="2600"/>
              </a:lnSpc>
            </a:pPr>
            <a:r>
              <a:rPr lang="en-US" sz="2000" dirty="0">
                <a:solidFill>
                  <a:srgbClr val="115C79"/>
                </a:solidFill>
                <a:ea typeface="Aptos" panose="020B0004020202020204" pitchFamily="34" charset="0"/>
              </a:rPr>
              <a:t>must happen</a:t>
            </a:r>
            <a:endParaRPr lang="en-GB" sz="2000" dirty="0">
              <a:solidFill>
                <a:srgbClr val="115C79"/>
              </a:solidFill>
              <a:ea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B4CF84-51DA-9867-8591-ECA02ED2903E}"/>
              </a:ext>
            </a:extLst>
          </p:cNvPr>
          <p:cNvSpPr txBox="1"/>
          <p:nvPr/>
        </p:nvSpPr>
        <p:spPr>
          <a:xfrm>
            <a:off x="1364638" y="1469854"/>
            <a:ext cx="204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AncASICXT011_P1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1C507-F46B-5D03-0CDB-BF848ED80168}"/>
              </a:ext>
            </a:extLst>
          </p:cNvPr>
          <p:cNvSpPr txBox="1"/>
          <p:nvPr/>
        </p:nvSpPr>
        <p:spPr>
          <a:xfrm>
            <a:off x="4997257" y="1491933"/>
            <a:ext cx="204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AncASICXT011_F1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B056D-ED60-EC0B-6B10-6ABB7949B193}"/>
              </a:ext>
            </a:extLst>
          </p:cNvPr>
          <p:cNvSpPr txBox="1"/>
          <p:nvPr/>
        </p:nvSpPr>
        <p:spPr>
          <a:xfrm>
            <a:off x="8490419" y="1491933"/>
            <a:ext cx="204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15C79"/>
                </a:solidFill>
                <a:latin typeface="Arial Narrow" panose="020B0606020202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AncASICXT011_F1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24D2B5-87E9-0EAB-D940-706FB01FAD87}"/>
              </a:ext>
            </a:extLst>
          </p:cNvPr>
          <p:cNvSpPr txBox="1"/>
          <p:nvPr/>
        </p:nvSpPr>
        <p:spPr>
          <a:xfrm>
            <a:off x="4590053" y="6021760"/>
            <a:ext cx="27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MPW2 may be two ASIC</a:t>
            </a:r>
          </a:p>
          <a:p>
            <a:pPr algn="ctr"/>
            <a:r>
              <a:rPr lang="en-GB" dirty="0"/>
              <a:t>If there is no DSA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F51A5-B30A-0669-496D-23297CDCD512}"/>
              </a:ext>
            </a:extLst>
          </p:cNvPr>
          <p:cNvSpPr txBox="1"/>
          <p:nvPr/>
        </p:nvSpPr>
        <p:spPr>
          <a:xfrm>
            <a:off x="4562343" y="2061816"/>
            <a:ext cx="227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NVBG</a:t>
            </a:r>
          </a:p>
        </p:txBody>
      </p:sp>
    </p:spTree>
    <p:extLst>
      <p:ext uri="{BB962C8B-B14F-4D97-AF65-F5344CB8AC3E}">
        <p14:creationId xmlns:p14="http://schemas.microsoft.com/office/powerpoint/2010/main" val="113329988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a176dd-81aa-4f1b-9d47-de21cb3ea3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ADD7980F7EF4E86EEBDC4EA887007" ma:contentTypeVersion="15" ma:contentTypeDescription="Create a new document." ma:contentTypeScope="" ma:versionID="f62974b8001ef7612d6b18e8dab91bb0">
  <xsd:schema xmlns:xsd="http://www.w3.org/2001/XMLSchema" xmlns:xs="http://www.w3.org/2001/XMLSchema" xmlns:p="http://schemas.microsoft.com/office/2006/metadata/properties" xmlns:ns3="4d676c88-2d1f-4070-87a0-abf9b57c702c" xmlns:ns4="29a176dd-81aa-4f1b-9d47-de21cb3ea305" targetNamespace="http://schemas.microsoft.com/office/2006/metadata/properties" ma:root="true" ma:fieldsID="cd7e1090ced84012178832675aa77b4b" ns3:_="" ns4:_="">
    <xsd:import namespace="4d676c88-2d1f-4070-87a0-abf9b57c702c"/>
    <xsd:import namespace="29a176dd-81aa-4f1b-9d47-de21cb3ea3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76c88-2d1f-4070-87a0-abf9b57c70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176dd-81aa-4f1b-9d47-de21cb3ea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4378FB-067A-4EC3-A5FA-8C404DA178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CB2CF-F85F-4D50-8E62-89C756795272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d676c88-2d1f-4070-87a0-abf9b57c702c"/>
    <ds:schemaRef ds:uri="http://schemas.openxmlformats.org/package/2006/metadata/core-properties"/>
    <ds:schemaRef ds:uri="29a176dd-81aa-4f1b-9d47-de21cb3ea30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A6AD5C-99EF-4EB1-B063-6386833D6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76c88-2d1f-4070-87a0-abf9b57c702c"/>
    <ds:schemaRef ds:uri="29a176dd-81aa-4f1b-9d47-de21cb3ea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5995</TotalTime>
  <Words>1342</Words>
  <Application>Microsoft Macintosh PowerPoint</Application>
  <PresentationFormat>Widescreen</PresentationFormat>
  <Paragraphs>325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ADLaM Display</vt:lpstr>
      <vt:lpstr>Aptos</vt:lpstr>
      <vt:lpstr>Arial</vt:lpstr>
      <vt:lpstr>Arial Narrow</vt:lpstr>
      <vt:lpstr>Calibri</vt:lpstr>
      <vt:lpstr>Helvetica</vt:lpstr>
      <vt:lpstr>Symbol</vt:lpstr>
      <vt:lpstr>Wingdings 2</vt:lpstr>
      <vt:lpstr>Wingdings 3</vt:lpstr>
      <vt:lpstr>BNL</vt:lpstr>
      <vt:lpstr>AncASIC – Ancillary ASIC for power,  bias and slow-control management in serially powered OB layers and disks - functionality - fabrication process - plans and schedules</vt:lpstr>
      <vt:lpstr>Design Team</vt:lpstr>
      <vt:lpstr>PowerPoint Presentation</vt:lpstr>
      <vt:lpstr>Functionality</vt:lpstr>
      <vt:lpstr>Fabrication Process XFAB XT011 Platform</vt:lpstr>
      <vt:lpstr>Selection of Process Features</vt:lpstr>
      <vt:lpstr>Common Design Repository</vt:lpstr>
      <vt:lpstr>Plans and Schedule (AncASICXT011_P1)</vt:lpstr>
      <vt:lpstr>PowerPoint Presentation</vt:lpstr>
      <vt:lpstr>PowerPoint Presentation</vt:lpstr>
      <vt:lpstr>Plans and Schedule</vt:lpstr>
      <vt:lpstr>PowerPoint Presentation</vt:lpstr>
      <vt:lpstr>PowerPoint Presentation</vt:lpstr>
      <vt:lpstr>PowerPoint Presentation</vt:lpstr>
      <vt:lpstr>Plans and Schedule</vt:lpstr>
      <vt:lpstr>Mockups efforts planned in eRD113 to reduce risks </vt:lpstr>
      <vt:lpstr>Design Verification – digital twin</vt:lpstr>
      <vt:lpstr>Design Verification – hardware emulation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St. John, Nicholas</dc:creator>
  <cp:lastModifiedBy>Laura Gonella (Physics and Astronomy)</cp:lastModifiedBy>
  <cp:revision>56</cp:revision>
  <dcterms:created xsi:type="dcterms:W3CDTF">2025-01-13T14:33:16Z</dcterms:created>
  <dcterms:modified xsi:type="dcterms:W3CDTF">2025-01-21T07:40:33Z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0x010100B5AADD7980F7EF4E86EEBDC4EA887007</vt:lpwstr>
  </property>
</Properties>
</file>