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256" r:id="rId5"/>
    <p:sldId id="2147375376" r:id="rId6"/>
    <p:sldId id="2147375346" r:id="rId7"/>
    <p:sldId id="3850" r:id="rId8"/>
    <p:sldId id="3704" r:id="rId9"/>
    <p:sldId id="2147375405" r:id="rId10"/>
    <p:sldId id="2147375406" r:id="rId11"/>
    <p:sldId id="2147375407" r:id="rId12"/>
    <p:sldId id="2147375385" r:id="rId13"/>
    <p:sldId id="2147375332" r:id="rId14"/>
    <p:sldId id="5866" r:id="rId15"/>
    <p:sldId id="2147375384" r:id="rId16"/>
    <p:sldId id="2147375409" r:id="rId17"/>
    <p:sldId id="2147375408" r:id="rId18"/>
    <p:sldId id="5765" r:id="rId19"/>
    <p:sldId id="2147375404" r:id="rId20"/>
    <p:sldId id="2147375352" r:id="rId21"/>
    <p:sldId id="2147375353" r:id="rId22"/>
    <p:sldId id="2147375360" r:id="rId23"/>
    <p:sldId id="2147375382" r:id="rId24"/>
    <p:sldId id="2147375383" r:id="rId25"/>
    <p:sldId id="2147375362" r:id="rId26"/>
    <p:sldId id="5864" r:id="rId27"/>
    <p:sldId id="5858" r:id="rId28"/>
    <p:sldId id="586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40FF"/>
    <a:srgbClr val="FFFC0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37"/>
    <p:restoredTop sz="95909"/>
  </p:normalViewPr>
  <p:slideViewPr>
    <p:cSldViewPr snapToGrid="0" snapToObjects="1">
      <p:cViewPr varScale="1">
        <p:scale>
          <a:sx n="105" d="100"/>
          <a:sy n="105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72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ePIC</a:t>
            </a:r>
            <a:r>
              <a:rPr lang="en-US" sz="1400" dirty="0">
                <a:solidFill>
                  <a:schemeClr val="tx1"/>
                </a:solidFill>
              </a:rPr>
              <a:t> Collaboration Meeting, January 2025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7286EC-A822-B758-ACB7-835124A9D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9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29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8EE2B-35DF-D1DC-583B-BB2801AD4856}"/>
              </a:ext>
            </a:extLst>
          </p:cNvPr>
          <p:cNvSpPr txBox="1">
            <a:spLocks/>
          </p:cNvSpPr>
          <p:nvPr userDrawn="1"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2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2308"/>
            <a:ext cx="11499925" cy="4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580215"/>
            <a:ext cx="11499925" cy="546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10468"/>
            <a:ext cx="11499925" cy="0"/>
          </a:xfrm>
          <a:prstGeom prst="line">
            <a:avLst/>
          </a:prstGeom>
          <a:ln w="508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2" y="6534374"/>
            <a:ext cx="4509516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>
                <a:solidFill>
                  <a:schemeClr val="tx1"/>
                </a:solidFill>
              </a:rPr>
              <a:t>ePIC</a:t>
            </a:r>
            <a:r>
              <a:rPr lang="en-US" sz="1400" dirty="0">
                <a:solidFill>
                  <a:schemeClr val="tx1"/>
                </a:solidFill>
              </a:rPr>
              <a:t> Collaboration Meeting, January 2025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8BF614-7E7A-93A1-7F04-C59DFC02DF91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6A1B5-1517-4022-9484-84D783556B3A}"/>
              </a:ext>
            </a:extLst>
          </p:cNvPr>
          <p:cNvSpPr txBox="1"/>
          <p:nvPr userDrawn="1"/>
        </p:nvSpPr>
        <p:spPr>
          <a:xfrm>
            <a:off x="6709893" y="6512676"/>
            <a:ext cx="3846490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 fontAlgn="base"/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E.C. Aschenauer &amp; R. 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70" r:id="rId5"/>
    <p:sldLayoutId id="2147483671" r:id="rId6"/>
    <p:sldLayoutId id="214748367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g"/><Relationship Id="rId7" Type="http://schemas.openxmlformats.org/officeDocument/2006/relationships/image" Target="../media/image20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85" y="1638066"/>
            <a:ext cx="10334625" cy="660527"/>
          </a:xfrm>
        </p:spPr>
        <p:txBody>
          <a:bodyPr>
            <a:normAutofit/>
          </a:bodyPr>
          <a:lstStyle/>
          <a:p>
            <a:r>
              <a:rPr lang="en-US" sz="3200" b="0" i="0" u="none" strike="noStrike" dirty="0">
                <a:effectLst/>
              </a:rPr>
              <a:t>Configuration and Capabilities for the Phase-1 EIC</a:t>
            </a:r>
            <a:endParaRPr lang="en-US" sz="3200" dirty="0"/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89823" y="3125654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E.C. </a:t>
            </a:r>
            <a:r>
              <a:rPr lang="en-US" sz="2800" dirty="0" err="1">
                <a:solidFill>
                  <a:schemeClr val="bg1"/>
                </a:solidFill>
              </a:rPr>
              <a:t>Aschenauer</a:t>
            </a:r>
            <a:r>
              <a:rPr lang="en-US" sz="2800" dirty="0">
                <a:solidFill>
                  <a:schemeClr val="bg1"/>
                </a:solidFill>
              </a:rPr>
              <a:t> (BNL) 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94961" y="3598972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Co-Associate Directors for the Experimental Program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592701" y="5001686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ePIC</a:t>
            </a:r>
            <a:r>
              <a:rPr lang="en-US" sz="2000" dirty="0">
                <a:solidFill>
                  <a:schemeClr val="bg1"/>
                </a:solidFill>
              </a:rPr>
              <a:t> Collaboration Meeting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January 20 - 24,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NAS Science Pillars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592823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595275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What is the relation to Confinement</a:t>
            </a:r>
            <a:endParaRPr lang="en-US" sz="1400" dirty="0">
              <a:solidFill>
                <a:srgbClr val="00B050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gluon distributed in space and momentum inside the nucleon &amp; nuclei? </a:t>
            </a:r>
            <a:endParaRPr lang="en-US" sz="800" dirty="0">
              <a:solidFill>
                <a:srgbClr val="00B050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nucleon properties emerge from them and  their interactions?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529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FF9300"/>
                </a:solidFill>
                <a:cs typeface="Comic Sans MS"/>
              </a:rPr>
              <a:t>How do the confined hadronic states emerge from quarks and gluons? </a:t>
            </a:r>
          </a:p>
          <a:p>
            <a:pPr algn="ctr">
              <a:spcBef>
                <a:spcPts val="400"/>
              </a:spcBef>
            </a:pPr>
            <a:endParaRPr lang="en-US" sz="800" dirty="0">
              <a:solidFill>
                <a:srgbClr val="292934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Is the structure of a free and bound 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quarks and gluons, 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quark-gluon 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FF0000"/>
                </a:solidFill>
                <a:cs typeface="Comic Sans MS"/>
              </a:rPr>
              <a:t>What happens to the gluon density in nuclei? Does it saturate at high energy?</a:t>
            </a:r>
          </a:p>
          <a:p>
            <a:pPr algn="ctr">
              <a:spcBef>
                <a:spcPts val="400"/>
              </a:spcBef>
            </a:pPr>
            <a:endParaRPr lang="en-US" sz="800" dirty="0">
              <a:solidFill>
                <a:srgbClr val="292934"/>
              </a:solidFill>
              <a:cs typeface="Comic Sans MS"/>
            </a:endParaRP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does a dense nuclear environment affect the quarks and gluons, their correlations, and their interactions?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33030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32903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528462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52775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64230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654029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3356474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4844-C0C0-2541-A9A0-7050F43AA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Accelerator</a:t>
            </a:r>
            <a:r>
              <a:rPr lang="en-US" dirty="0"/>
              <a:t> at Day One and Ultimate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419CB-693D-F740-8121-FF287C24CD4A}"/>
              </a:ext>
            </a:extLst>
          </p:cNvPr>
          <p:cNvSpPr txBox="1"/>
          <p:nvPr/>
        </p:nvSpPr>
        <p:spPr>
          <a:xfrm>
            <a:off x="461963" y="1297789"/>
            <a:ext cx="11730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RCS:</a:t>
            </a:r>
          </a:p>
          <a:p>
            <a:r>
              <a:rPr lang="en-US" dirty="0"/>
              <a:t>7nC / bunch	                                                     Add an accumulation ring to reach 28 </a:t>
            </a:r>
            <a:r>
              <a:rPr lang="en-US" dirty="0" err="1"/>
              <a:t>nC</a:t>
            </a:r>
            <a:r>
              <a:rPr lang="en-US" dirty="0"/>
              <a:t> / bunch </a:t>
            </a:r>
          </a:p>
          <a:p>
            <a:r>
              <a:rPr lang="en-US" dirty="0"/>
              <a:t>5 – 10 GeV polarized e-                                           and add RF to accelerate to 18 GeV electrons 				</a:t>
            </a:r>
          </a:p>
          <a:p>
            <a:r>
              <a:rPr lang="en-US" dirty="0"/>
              <a:t>	 	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60CAE-2FBD-3B4D-AB22-6253B6F8F8F4}"/>
              </a:ext>
            </a:extLst>
          </p:cNvPr>
          <p:cNvSpPr txBox="1"/>
          <p:nvPr/>
        </p:nvSpPr>
        <p:spPr>
          <a:xfrm>
            <a:off x="461962" y="3302982"/>
            <a:ext cx="11559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HSR:</a:t>
            </a:r>
          </a:p>
          <a:p>
            <a:r>
              <a:rPr lang="en-US" dirty="0"/>
              <a:t>100 – 250 GeV polarized p                                       Update PS to reach 275 GeV protons and 110 GeV/u nuclei</a:t>
            </a:r>
          </a:p>
          <a:p>
            <a:r>
              <a:rPr lang="en-US" dirty="0"/>
              <a:t>100 GeV/u nuclear beams                                        add 41 GeV bypass to get full HSR beam energy capabilities</a:t>
            </a:r>
          </a:p>
          <a:p>
            <a:r>
              <a:rPr lang="en-US" dirty="0"/>
              <a:t>cooling at injection energy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20E0E83-F64D-8944-8CF0-5AD76B9F37A5}"/>
              </a:ext>
            </a:extLst>
          </p:cNvPr>
          <p:cNvSpPr/>
          <p:nvPr/>
        </p:nvSpPr>
        <p:spPr>
          <a:xfrm>
            <a:off x="4479032" y="1609471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01CBB3A-08BC-0E46-B6F2-987F91051D97}"/>
              </a:ext>
            </a:extLst>
          </p:cNvPr>
          <p:cNvSpPr/>
          <p:nvPr/>
        </p:nvSpPr>
        <p:spPr>
          <a:xfrm>
            <a:off x="4479032" y="3660830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77772-B66F-4B4E-9276-E6527419F526}"/>
              </a:ext>
            </a:extLst>
          </p:cNvPr>
          <p:cNvSpPr txBox="1"/>
          <p:nvPr/>
        </p:nvSpPr>
        <p:spPr>
          <a:xfrm>
            <a:off x="1240681" y="4578875"/>
            <a:ext cx="10686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Proposal for the Day-One Physics and the initial years of science is driven by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Start of the promised NSAC/NAS science program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Alignment with expected order in commissioning the collider and ramp up of performance that comes with gain of operational experience</a:t>
            </a:r>
          </a:p>
          <a:p>
            <a:pPr marL="742950" lvl="1" indent="-285750">
              <a:spcAft>
                <a:spcPts val="600"/>
              </a:spcAft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Having access to new physics results early to get high impact publications, i.e. PRLs, ……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6F1B62-35E3-3045-9DA7-6C79A061EA31}"/>
              </a:ext>
            </a:extLst>
          </p:cNvPr>
          <p:cNvSpPr txBox="1"/>
          <p:nvPr/>
        </p:nvSpPr>
        <p:spPr>
          <a:xfrm>
            <a:off x="465413" y="2306685"/>
            <a:ext cx="1172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ESR:</a:t>
            </a:r>
          </a:p>
          <a:p>
            <a:r>
              <a:rPr lang="en-US" dirty="0"/>
              <a:t>7nC / bunch			                        Add more RF cavities to operate at 18 GeV electrons</a:t>
            </a:r>
          </a:p>
          <a:p>
            <a:r>
              <a:rPr lang="en-US" dirty="0"/>
              <a:t>5 – 10 GeV polarized e-	                                      and 28 </a:t>
            </a:r>
            <a:r>
              <a:rPr lang="en-US" dirty="0" err="1"/>
              <a:t>nC</a:t>
            </a:r>
            <a:r>
              <a:rPr lang="en-US" dirty="0"/>
              <a:t> / bunch 		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FDC465E-72E0-9F4E-A218-F102E7D874B1}"/>
              </a:ext>
            </a:extLst>
          </p:cNvPr>
          <p:cNvSpPr/>
          <p:nvPr/>
        </p:nvSpPr>
        <p:spPr>
          <a:xfrm>
            <a:off x="4479032" y="2594716"/>
            <a:ext cx="978408" cy="48463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43000">
                <a:schemeClr val="bg2">
                  <a:lumMod val="40000"/>
                  <a:lumOff val="60000"/>
                </a:schemeClr>
              </a:gs>
              <a:gs pos="68000">
                <a:schemeClr val="bg2">
                  <a:lumMod val="60000"/>
                  <a:lumOff val="40000"/>
                </a:schemeClr>
              </a:gs>
              <a:gs pos="99000">
                <a:schemeClr val="bg2"/>
              </a:gs>
            </a:gsLst>
            <a:lin ang="2700000" scaled="1"/>
            <a:tileRect/>
          </a:gra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3309314-9B8C-3517-DD4E-B973EB6F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CE6A1ED-1EC2-429E-4DA2-9F30AC3EF853}"/>
              </a:ext>
            </a:extLst>
          </p:cNvPr>
          <p:cNvSpPr/>
          <p:nvPr/>
        </p:nvSpPr>
        <p:spPr>
          <a:xfrm rot="10800000">
            <a:off x="571500" y="545104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E9E4447-180D-9217-CD3D-39C786EB15CA}"/>
              </a:ext>
            </a:extLst>
          </p:cNvPr>
          <p:cNvSpPr/>
          <p:nvPr/>
        </p:nvSpPr>
        <p:spPr>
          <a:xfrm rot="10800000">
            <a:off x="6135842" y="532307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D13B3E4-18E8-D0B2-20DA-AD3FAF1A4790}"/>
              </a:ext>
            </a:extLst>
          </p:cNvPr>
          <p:cNvSpPr/>
          <p:nvPr/>
        </p:nvSpPr>
        <p:spPr>
          <a:xfrm>
            <a:off x="915984" y="544845"/>
            <a:ext cx="3148918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F24B3-0E11-6395-5F3B-0B426B216782}"/>
              </a:ext>
            </a:extLst>
          </p:cNvPr>
          <p:cNvSpPr txBox="1"/>
          <p:nvPr/>
        </p:nvSpPr>
        <p:spPr>
          <a:xfrm>
            <a:off x="1010203" y="572011"/>
            <a:ext cx="2807179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Early Science Program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 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F2C2929-4211-09CA-95DF-97AD34FDEE62}"/>
              </a:ext>
            </a:extLst>
          </p:cNvPr>
          <p:cNvSpPr/>
          <p:nvPr/>
        </p:nvSpPr>
        <p:spPr>
          <a:xfrm>
            <a:off x="6486013" y="533470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DEC90B-E721-6DDF-AECA-5672F743C8C8}"/>
              </a:ext>
            </a:extLst>
          </p:cNvPr>
          <p:cNvSpPr txBox="1"/>
          <p:nvPr/>
        </p:nvSpPr>
        <p:spPr>
          <a:xfrm>
            <a:off x="6654756" y="560636"/>
            <a:ext cx="249780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422594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72DD-B570-A1CB-D695-460B4F9DE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A11C3-0EA1-E576-6918-A4C3118DF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Accelerator Performance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NAS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AA7B13-6AF9-4792-8205-EA968564307B}"/>
              </a:ext>
            </a:extLst>
          </p:cNvPr>
          <p:cNvSpPr txBox="1"/>
          <p:nvPr/>
        </p:nvSpPr>
        <p:spPr>
          <a:xfrm>
            <a:off x="428478" y="748065"/>
            <a:ext cx="9078126" cy="52322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  <a:sym typeface="Wingdings"/>
              </a:rPr>
              <a:t>span center-of-mass energy </a:t>
            </a:r>
            <a:r>
              <a:rPr lang="en-US" dirty="0">
                <a:solidFill>
                  <a:srgbClr val="3333FF"/>
                </a:solidFill>
                <a:cs typeface="Comic Sans MS"/>
              </a:rPr>
              <a:t>√s: 45 – 100 GeV </a:t>
            </a:r>
          </a:p>
          <a:p>
            <a:pPr marL="285750" indent="-285750">
              <a:buClr>
                <a:srgbClr val="FF40FF"/>
              </a:buClr>
              <a:buFont typeface="Wingdings" pitchFamily="2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FF40FF"/>
                </a:solidFill>
                <a:cs typeface="Comic Sans MS"/>
                <a:sym typeface="Wingdings"/>
              </a:rPr>
              <a:t>center-of-mass energy: </a:t>
            </a:r>
            <a:r>
              <a:rPr lang="en-US" dirty="0">
                <a:solidFill>
                  <a:srgbClr val="FF40FF"/>
                </a:solidFill>
                <a:cs typeface="Comic Sans MS"/>
              </a:rPr>
              <a:t>√s: 30 – 140 GeV </a:t>
            </a:r>
          </a:p>
          <a:p>
            <a:pPr>
              <a:buClr>
                <a:srgbClr val="0000FF"/>
              </a:buClr>
            </a:pPr>
            <a:endParaRPr lang="en-US" sz="1000" dirty="0"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quark – gluon structure of light nuclei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polarized electron and hadron (p, He-3) beams</a:t>
            </a:r>
          </a:p>
          <a:p>
            <a:pPr>
              <a:buClr>
                <a:srgbClr val="0000FF"/>
              </a:buClr>
            </a:pPr>
            <a:endParaRPr lang="en-US" sz="1000" dirty="0">
              <a:solidFill>
                <a:srgbClr val="322F31"/>
              </a:solidFill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accessing the highest gluon densities </a:t>
            </a:r>
            <a:r>
              <a:rPr lang="en-US" dirty="0"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  <a:sym typeface="Wingdings" pitchFamily="2" charset="2"/>
              </a:rPr>
              <a:t>How quarks and gluons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nuclear beams: d to Pb at √s: 45 – 63 GeV</a:t>
            </a:r>
          </a:p>
          <a:p>
            <a:pPr marL="285750" indent="-285750">
              <a:buClr>
                <a:srgbClr val="FF40FF"/>
              </a:buClr>
              <a:buFont typeface="Wingdings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nuclear beams: d to Pb at √s: 30 – 90 GeV </a:t>
            </a:r>
            <a:r>
              <a:rPr lang="en-US" dirty="0">
                <a:solidFill>
                  <a:srgbClr val="FF40FF"/>
                </a:solidFill>
                <a:cs typeface="Comic Sans MS"/>
                <a:sym typeface="Wingdings" pitchFamily="2" charset="2"/>
              </a:rPr>
              <a:t> access to highest &amp; lowest x</a:t>
            </a:r>
            <a:endParaRPr lang="en-US" dirty="0">
              <a:solidFill>
                <a:srgbClr val="FF40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000" dirty="0">
              <a:solidFill>
                <a:srgbClr val="0432FF"/>
              </a:solidFill>
              <a:cs typeface="Comic Sans MS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high luminosity ≤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33 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3333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3333FF"/>
                </a:solidFill>
                <a:cs typeface="Arial" panose="020B0604020202020204" pitchFamily="34" charset="0"/>
              </a:rPr>
              <a:t>-1 </a:t>
            </a:r>
          </a:p>
          <a:p>
            <a:pPr marL="285750" indent="-285750">
              <a:buClr>
                <a:srgbClr val="3333FF"/>
              </a:buClr>
              <a:buFont typeface="Wingdings" charset="2"/>
              <a:buChar char="Ø"/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in </a:t>
            </a:r>
            <a:r>
              <a:rPr lang="en-US" dirty="0" err="1">
                <a:solidFill>
                  <a:srgbClr val="3333FF"/>
                </a:solidFill>
                <a:cs typeface="Comic Sans MS"/>
              </a:rPr>
              <a:t>p</a:t>
            </a:r>
            <a:r>
              <a:rPr lang="en-US" baseline="-25000" dirty="0" err="1">
                <a:solidFill>
                  <a:srgbClr val="3333FF"/>
                </a:solidFill>
                <a:cs typeface="Comic Sans MS"/>
              </a:rPr>
              <a:t>T</a:t>
            </a:r>
            <a:r>
              <a:rPr lang="en-US" dirty="0">
                <a:solidFill>
                  <a:srgbClr val="3333FF"/>
                </a:solidFill>
                <a:cs typeface="Comic Sans MS"/>
              </a:rPr>
              <a:t> (0.2 – 1.3 GeV) through forward focusing IR magnets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r>
              <a:rPr lang="en-US" dirty="0">
                <a:cs typeface="Comic Sans MS"/>
              </a:rPr>
              <a:t> and BSM Physics</a:t>
            </a: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cs typeface="Comic Sans MS"/>
              </a:rPr>
              <a:t>precision mapping the spatial and momentum structure of nucleons and nuclei in 3d </a:t>
            </a:r>
          </a:p>
          <a:p>
            <a:pPr marL="285750" indent="-285750">
              <a:buClr>
                <a:srgbClr val="FF40FF"/>
              </a:buClr>
              <a:buFont typeface="Wingdings" charset="2"/>
              <a:buChar char="Ø"/>
            </a:pPr>
            <a:r>
              <a:rPr lang="en-US" dirty="0">
                <a:solidFill>
                  <a:srgbClr val="FF40FF"/>
                </a:solidFill>
                <a:cs typeface="Comic Sans MS"/>
              </a:rPr>
              <a:t>high luminosity: &gt; 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33 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FF40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FF40FF"/>
                </a:solidFill>
                <a:cs typeface="Arial" panose="020B0604020202020204" pitchFamily="34" charset="0"/>
              </a:rPr>
              <a:t>-1</a:t>
            </a:r>
            <a:endParaRPr lang="en-US" dirty="0">
              <a:solidFill>
                <a:srgbClr val="FF40FF"/>
              </a:solidFill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F46A52-53FA-4875-2A48-276AC42B3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6892859" y="663420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C80CEEE8-CA62-DC37-4DC7-EE0DF9DD0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5915" y="1738587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DC6920-9B8A-B255-E7C8-CBB323EEF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583" y="3284440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1D21FD-31E2-413C-194C-2BBEE5827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7191" y="3284440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636EE-3B7A-3BCA-CBFD-A0AF145C5BC5}"/>
              </a:ext>
            </a:extLst>
          </p:cNvPr>
          <p:cNvSpPr txBox="1"/>
          <p:nvPr/>
        </p:nvSpPr>
        <p:spPr>
          <a:xfrm>
            <a:off x="8256166" y="2960065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DB340-BA8C-581E-0682-F470C1C428C8}"/>
              </a:ext>
            </a:extLst>
          </p:cNvPr>
          <p:cNvSpPr txBox="1"/>
          <p:nvPr/>
        </p:nvSpPr>
        <p:spPr>
          <a:xfrm>
            <a:off x="9809699" y="3322540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10101B-2B0B-DEF5-4CAF-013BF13EF0A0}"/>
              </a:ext>
            </a:extLst>
          </p:cNvPr>
          <p:cNvSpPr txBox="1"/>
          <p:nvPr/>
        </p:nvSpPr>
        <p:spPr>
          <a:xfrm>
            <a:off x="9823381" y="3565665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E8BAD-61FA-9EF7-DF17-218676065D30}"/>
              </a:ext>
            </a:extLst>
          </p:cNvPr>
          <p:cNvSpPr txBox="1"/>
          <p:nvPr/>
        </p:nvSpPr>
        <p:spPr>
          <a:xfrm>
            <a:off x="10237357" y="2968024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518D5F-973D-D492-6022-D06839784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6549" y="4362190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9FA039C-1E34-DD7A-445B-FEA7024BA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4738" y="5386871"/>
            <a:ext cx="2823752" cy="1543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4037C5-22FA-6BC0-4D1C-E0E96E355BFD}"/>
              </a:ext>
            </a:extLst>
          </p:cNvPr>
          <p:cNvSpPr txBox="1"/>
          <p:nvPr/>
        </p:nvSpPr>
        <p:spPr>
          <a:xfrm>
            <a:off x="9416911" y="675914"/>
            <a:ext cx="2707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3333FF"/>
                </a:solidFill>
              </a:rPr>
              <a:t>EIC Mission Need</a:t>
            </a:r>
          </a:p>
          <a:p>
            <a:r>
              <a:rPr lang="en-US" sz="1600" dirty="0">
                <a:solidFill>
                  <a:srgbClr val="3333FF"/>
                </a:solidFill>
              </a:rPr>
              <a:t>     &amp; Early science program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F40FF"/>
                </a:solidFill>
              </a:rPr>
              <a:t>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26715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2D1F-A66B-CB51-C141-3D326F9A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installed for the early science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132DC-0900-2C8E-3046-CE7453639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BD9B7-EE46-AA86-9465-45479F44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980"/>
            <a:ext cx="12192000" cy="6912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6C144F-765E-3FCA-51C2-208B9328F165}"/>
              </a:ext>
            </a:extLst>
          </p:cNvPr>
          <p:cNvCxnSpPr>
            <a:cxnSpLocks/>
          </p:cNvCxnSpPr>
          <p:nvPr/>
        </p:nvCxnSpPr>
        <p:spPr>
          <a:xfrm>
            <a:off x="9775372" y="4859980"/>
            <a:ext cx="301187" cy="29491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4FFD8F-2971-E491-241C-90F689DEF62F}"/>
              </a:ext>
            </a:extLst>
          </p:cNvPr>
          <p:cNvSpPr txBox="1"/>
          <p:nvPr/>
        </p:nvSpPr>
        <p:spPr>
          <a:xfrm>
            <a:off x="9405257" y="4665036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Dipoles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863E03-C55B-80C7-C7F4-D4EF16CC881A}"/>
              </a:ext>
            </a:extLst>
          </p:cNvPr>
          <p:cNvCxnSpPr>
            <a:cxnSpLocks/>
          </p:cNvCxnSpPr>
          <p:nvPr/>
        </p:nvCxnSpPr>
        <p:spPr>
          <a:xfrm flipH="1">
            <a:off x="9405257" y="4859980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2EDE87-721B-4309-06CD-092896C52A8D}"/>
              </a:ext>
            </a:extLst>
          </p:cNvPr>
          <p:cNvSpPr txBox="1"/>
          <p:nvPr/>
        </p:nvSpPr>
        <p:spPr>
          <a:xfrm>
            <a:off x="10016322" y="551391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Zero Degree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130E5-8144-1678-E6A7-0D1A41966CDF}"/>
              </a:ext>
            </a:extLst>
          </p:cNvPr>
          <p:cNvCxnSpPr>
            <a:cxnSpLocks/>
          </p:cNvCxnSpPr>
          <p:nvPr/>
        </p:nvCxnSpPr>
        <p:spPr>
          <a:xfrm flipH="1" flipV="1">
            <a:off x="10016322" y="5310922"/>
            <a:ext cx="172707" cy="29627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7319F0-572E-F56C-0E7C-EBECF343D3EA}"/>
              </a:ext>
            </a:extLst>
          </p:cNvPr>
          <p:cNvSpPr txBox="1"/>
          <p:nvPr/>
        </p:nvSpPr>
        <p:spPr>
          <a:xfrm>
            <a:off x="8344370" y="5503289"/>
            <a:ext cx="1029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Off Momentum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280956-345C-4B99-4924-F9EA7D276667}"/>
              </a:ext>
            </a:extLst>
          </p:cNvPr>
          <p:cNvCxnSpPr>
            <a:cxnSpLocks/>
          </p:cNvCxnSpPr>
          <p:nvPr/>
        </p:nvCxnSpPr>
        <p:spPr>
          <a:xfrm flipV="1">
            <a:off x="8908143" y="5329319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F1203F-FBDD-1746-C3FB-0555A217A34B}"/>
              </a:ext>
            </a:extLst>
          </p:cNvPr>
          <p:cNvCxnSpPr>
            <a:cxnSpLocks/>
          </p:cNvCxnSpPr>
          <p:nvPr/>
        </p:nvCxnSpPr>
        <p:spPr>
          <a:xfrm flipH="1" flipV="1">
            <a:off x="8830926" y="5329319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A5212-B8A1-22E1-18C4-E6A82B062CE4}"/>
              </a:ext>
            </a:extLst>
          </p:cNvPr>
          <p:cNvCxnSpPr>
            <a:cxnSpLocks/>
          </p:cNvCxnSpPr>
          <p:nvPr/>
        </p:nvCxnSpPr>
        <p:spPr>
          <a:xfrm flipV="1">
            <a:off x="9808029" y="5318434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A4FB3B-005F-5EEC-E94E-EE43AFA399D0}"/>
              </a:ext>
            </a:extLst>
          </p:cNvPr>
          <p:cNvCxnSpPr>
            <a:cxnSpLocks/>
          </p:cNvCxnSpPr>
          <p:nvPr/>
        </p:nvCxnSpPr>
        <p:spPr>
          <a:xfrm flipH="1" flipV="1">
            <a:off x="9730812" y="5318434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3DB689-D9EF-D049-03DA-83B99BFB32C0}"/>
              </a:ext>
            </a:extLst>
          </p:cNvPr>
          <p:cNvSpPr txBox="1"/>
          <p:nvPr/>
        </p:nvSpPr>
        <p:spPr>
          <a:xfrm>
            <a:off x="9493754" y="5519328"/>
            <a:ext cx="596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4A0C6-7083-AA64-7ECF-776E0C3D1F98}"/>
              </a:ext>
            </a:extLst>
          </p:cNvPr>
          <p:cNvSpPr txBox="1"/>
          <p:nvPr/>
        </p:nvSpPr>
        <p:spPr>
          <a:xfrm>
            <a:off x="7805056" y="4562453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Far Forward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A61803-90B1-0B3E-1A27-64DE8C5B339F}"/>
              </a:ext>
            </a:extLst>
          </p:cNvPr>
          <p:cNvCxnSpPr>
            <a:cxnSpLocks/>
          </p:cNvCxnSpPr>
          <p:nvPr/>
        </p:nvCxnSpPr>
        <p:spPr>
          <a:xfrm flipH="1">
            <a:off x="7957457" y="4874408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5506E4-9D32-DDA3-CE21-86C9BA2B8A21}"/>
              </a:ext>
            </a:extLst>
          </p:cNvPr>
          <p:cNvSpPr txBox="1"/>
          <p:nvPr/>
        </p:nvSpPr>
        <p:spPr>
          <a:xfrm>
            <a:off x="6940717" y="443002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B0 Magnets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 Detectors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2F9D0A-356A-1E11-F56D-1DDFFD02CF4C}"/>
              </a:ext>
            </a:extLst>
          </p:cNvPr>
          <p:cNvCxnSpPr>
            <a:cxnSpLocks/>
          </p:cNvCxnSpPr>
          <p:nvPr/>
        </p:nvCxnSpPr>
        <p:spPr>
          <a:xfrm flipH="1">
            <a:off x="7202251" y="4772871"/>
            <a:ext cx="156126" cy="315889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E01EFA-8679-DE20-A91E-36823C2D23DF}"/>
              </a:ext>
            </a:extLst>
          </p:cNvPr>
          <p:cNvSpPr txBox="1"/>
          <p:nvPr/>
        </p:nvSpPr>
        <p:spPr>
          <a:xfrm>
            <a:off x="5064058" y="4491771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C0D259-1E74-6289-7D53-1611C7237DE8}"/>
              </a:ext>
            </a:extLst>
          </p:cNvPr>
          <p:cNvCxnSpPr>
            <a:cxnSpLocks/>
          </p:cNvCxnSpPr>
          <p:nvPr/>
        </p:nvCxnSpPr>
        <p:spPr>
          <a:xfrm>
            <a:off x="5482771" y="4827602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02D1B1B-880B-8383-CE7D-7B85931AF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26" y="4940808"/>
            <a:ext cx="330690" cy="237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95E80A-366A-F557-084E-BF5B7298BFBC}"/>
              </a:ext>
            </a:extLst>
          </p:cNvPr>
          <p:cNvSpPr txBox="1"/>
          <p:nvPr/>
        </p:nvSpPr>
        <p:spPr>
          <a:xfrm>
            <a:off x="3034703" y="5530026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235F64-ABF7-DEF6-342E-0C0D588E2A34}"/>
              </a:ext>
            </a:extLst>
          </p:cNvPr>
          <p:cNvCxnSpPr>
            <a:cxnSpLocks/>
          </p:cNvCxnSpPr>
          <p:nvPr/>
        </p:nvCxnSpPr>
        <p:spPr>
          <a:xfrm flipV="1">
            <a:off x="3380697" y="5302954"/>
            <a:ext cx="401154" cy="313193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CA6CD9-48FD-7494-B2E3-8B00445D06E2}"/>
              </a:ext>
            </a:extLst>
          </p:cNvPr>
          <p:cNvCxnSpPr>
            <a:cxnSpLocks/>
          </p:cNvCxnSpPr>
          <p:nvPr/>
        </p:nvCxnSpPr>
        <p:spPr>
          <a:xfrm flipH="1" flipV="1">
            <a:off x="2736233" y="5315897"/>
            <a:ext cx="599839" cy="30025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AA7B45-A10F-AAF3-5B5D-674FB8C33E15}"/>
              </a:ext>
            </a:extLst>
          </p:cNvPr>
          <p:cNvSpPr txBox="1"/>
          <p:nvPr/>
        </p:nvSpPr>
        <p:spPr>
          <a:xfrm>
            <a:off x="3167677" y="447806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Hadron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F4290-7787-815C-0B23-ABAF717BA4D5}"/>
              </a:ext>
            </a:extLst>
          </p:cNvPr>
          <p:cNvCxnSpPr>
            <a:cxnSpLocks/>
          </p:cNvCxnSpPr>
          <p:nvPr/>
        </p:nvCxnSpPr>
        <p:spPr>
          <a:xfrm>
            <a:off x="3564748" y="4813897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E55E9-F3DF-6D90-0B56-4273DA870BFF}"/>
              </a:ext>
            </a:extLst>
          </p:cNvPr>
          <p:cNvSpPr/>
          <p:nvPr/>
        </p:nvSpPr>
        <p:spPr>
          <a:xfrm>
            <a:off x="388413" y="5178721"/>
            <a:ext cx="1073901" cy="12060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AE0E17-4486-14BC-46AB-8ABB126E10D0}"/>
              </a:ext>
            </a:extLst>
          </p:cNvPr>
          <p:cNvSpPr txBox="1"/>
          <p:nvPr/>
        </p:nvSpPr>
        <p:spPr>
          <a:xfrm>
            <a:off x="495304" y="457278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Luminosity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B64A1B-FFAF-CC2F-0D21-AB5694BDCD7D}"/>
              </a:ext>
            </a:extLst>
          </p:cNvPr>
          <p:cNvCxnSpPr>
            <a:cxnSpLocks/>
          </p:cNvCxnSpPr>
          <p:nvPr/>
        </p:nvCxnSpPr>
        <p:spPr>
          <a:xfrm>
            <a:off x="888367" y="4908611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9AFEB74-C836-6586-79ED-D326A59F7005}"/>
              </a:ext>
            </a:extLst>
          </p:cNvPr>
          <p:cNvSpPr txBox="1"/>
          <p:nvPr/>
        </p:nvSpPr>
        <p:spPr>
          <a:xfrm>
            <a:off x="2010620" y="4535730"/>
            <a:ext cx="58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617AE2-595E-1F55-7ADD-EF731B5B3AAD}"/>
              </a:ext>
            </a:extLst>
          </p:cNvPr>
          <p:cNvCxnSpPr>
            <a:cxnSpLocks/>
          </p:cNvCxnSpPr>
          <p:nvPr/>
        </p:nvCxnSpPr>
        <p:spPr>
          <a:xfrm>
            <a:off x="2285832" y="4830078"/>
            <a:ext cx="83613" cy="41683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525802-4BB7-8C59-D326-43D7EE7FED43}"/>
              </a:ext>
            </a:extLst>
          </p:cNvPr>
          <p:cNvSpPr txBox="1"/>
          <p:nvPr/>
        </p:nvSpPr>
        <p:spPr>
          <a:xfrm>
            <a:off x="3849624" y="4933625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FF00"/>
                </a:solidFill>
              </a:rPr>
              <a:t>Hadron Storage 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D19BE2-987F-ED77-0F8A-A43848B68D63}"/>
              </a:ext>
            </a:extLst>
          </p:cNvPr>
          <p:cNvSpPr txBox="1"/>
          <p:nvPr/>
        </p:nvSpPr>
        <p:spPr>
          <a:xfrm>
            <a:off x="10546943" y="4915384"/>
            <a:ext cx="1367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8AD8"/>
                </a:solidFill>
              </a:rPr>
              <a:t>Electron Storage 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E69398-8EC4-DA38-AF5A-E3B614324D61}"/>
              </a:ext>
            </a:extLst>
          </p:cNvPr>
          <p:cNvSpPr txBox="1"/>
          <p:nvPr/>
        </p:nvSpPr>
        <p:spPr>
          <a:xfrm>
            <a:off x="5862235" y="39598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Inside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D401DB-EE21-A553-F69B-C9AF37A5E844}"/>
              </a:ext>
            </a:extLst>
          </p:cNvPr>
          <p:cNvSpPr txBox="1"/>
          <p:nvPr/>
        </p:nvSpPr>
        <p:spPr>
          <a:xfrm>
            <a:off x="5770015" y="58337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Outside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038F5E-C368-F56F-6578-D74E0C77673E}"/>
              </a:ext>
            </a:extLst>
          </p:cNvPr>
          <p:cNvSpPr txBox="1"/>
          <p:nvPr/>
        </p:nvSpPr>
        <p:spPr>
          <a:xfrm>
            <a:off x="9762566" y="3941241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7D860-FD2F-A65F-D427-2DA9B129D588}"/>
              </a:ext>
            </a:extLst>
          </p:cNvPr>
          <p:cNvSpPr txBox="1"/>
          <p:nvPr/>
        </p:nvSpPr>
        <p:spPr>
          <a:xfrm>
            <a:off x="2445659" y="395883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836397-E931-F1CB-0770-87FD85BE6939}"/>
              </a:ext>
            </a:extLst>
          </p:cNvPr>
          <p:cNvCxnSpPr/>
          <p:nvPr/>
        </p:nvCxnSpPr>
        <p:spPr>
          <a:xfrm flipH="1">
            <a:off x="9780766" y="4279795"/>
            <a:ext cx="9280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4989A6-1E65-2CE1-FCDA-6F925A755FA7}"/>
              </a:ext>
            </a:extLst>
          </p:cNvPr>
          <p:cNvCxnSpPr/>
          <p:nvPr/>
        </p:nvCxnSpPr>
        <p:spPr>
          <a:xfrm>
            <a:off x="2439668" y="4297385"/>
            <a:ext cx="9350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F91D05C-8959-CC94-9536-B5D560113109}"/>
              </a:ext>
            </a:extLst>
          </p:cNvPr>
          <p:cNvSpPr txBox="1"/>
          <p:nvPr/>
        </p:nvSpPr>
        <p:spPr>
          <a:xfrm>
            <a:off x="571501" y="576350"/>
            <a:ext cx="11620500" cy="32932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b="1" dirty="0">
                <a:solidFill>
                  <a:srgbClr val="0432FF"/>
                </a:solidFill>
              </a:rPr>
              <a:t>Goal: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central </a:t>
            </a:r>
            <a:r>
              <a:rPr lang="en-US" sz="2000" dirty="0" err="1"/>
              <a:t>ePIC</a:t>
            </a:r>
            <a:r>
              <a:rPr lang="en-US" sz="2000" dirty="0"/>
              <a:t> has all subsystems installed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8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Ancillary detectors all supports are installed, but some of the detector packages are not installed for safety reason </a:t>
            </a:r>
            <a:r>
              <a:rPr lang="en-US" sz="2000" dirty="0">
                <a:solidFill>
                  <a:srgbClr val="0432FF"/>
                </a:solidFill>
              </a:rPr>
              <a:t>for year 1</a:t>
            </a:r>
            <a:r>
              <a:rPr lang="en-US" sz="2000" dirty="0"/>
              <a:t>.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ZDC and Lumi-detector are fully installed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Off-Momentum detectors should be in save position, so they can be used if beam is stable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Roman Pots will not be installed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low Q2 Tagger should be discussed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hadron and electron polarimetry will be installed from day-1 operating EIC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2711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8D11D1-297B-0673-517A-619807ED9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E4A375-2145-CF50-FE33-CE0202BC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need to commission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5CF48-87A7-B887-D143-F26AB5AAA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8"/>
            <a:ext cx="11499925" cy="597702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/>
              <a:t>RCS:</a:t>
            </a:r>
          </a:p>
          <a:p>
            <a:pPr lvl="1"/>
            <a:r>
              <a:rPr lang="en-US" dirty="0"/>
              <a:t>operate the RCS</a:t>
            </a:r>
          </a:p>
          <a:p>
            <a:pPr lvl="1"/>
            <a:r>
              <a:rPr lang="en-US" dirty="0"/>
              <a:t>get polarization in the RCS</a:t>
            </a:r>
          </a:p>
          <a:p>
            <a:pPr lvl="1"/>
            <a:r>
              <a:rPr lang="en-US" dirty="0"/>
              <a:t>swap out of electron bunches in the ESR</a:t>
            </a:r>
          </a:p>
          <a:p>
            <a:r>
              <a:rPr lang="en-US" dirty="0"/>
              <a:t>ESR:</a:t>
            </a:r>
          </a:p>
          <a:p>
            <a:pPr lvl="1"/>
            <a:r>
              <a:rPr lang="en-US" dirty="0"/>
              <a:t>operating with spin rotator to get longitudinal polarization</a:t>
            </a:r>
          </a:p>
          <a:p>
            <a:pPr lvl="1"/>
            <a:r>
              <a:rPr lang="en-US" dirty="0"/>
              <a:t>swap out of electron bunches to preserve polarization, needed because Sokolov </a:t>
            </a:r>
            <a:r>
              <a:rPr lang="en-US" dirty="0" err="1"/>
              <a:t>Ternov</a:t>
            </a:r>
            <a:r>
              <a:rPr lang="en-US" dirty="0"/>
              <a:t> depolarizes ”up” spin direction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HSR:</a:t>
            </a:r>
          </a:p>
          <a:p>
            <a:pPr lvl="1"/>
            <a:r>
              <a:rPr lang="en-US" dirty="0"/>
              <a:t>operating beams off center</a:t>
            </a:r>
          </a:p>
          <a:p>
            <a:pPr lvl="1"/>
            <a:r>
              <a:rPr lang="en-US" dirty="0"/>
              <a:t>transverse and longitudinal beam polarization (needs spin rotator) for protons and He-3</a:t>
            </a:r>
          </a:p>
          <a:p>
            <a:pPr lvl="1"/>
            <a:r>
              <a:rPr lang="en-US" dirty="0"/>
              <a:t>pre-cooling of hadron beams</a:t>
            </a:r>
          </a:p>
          <a:p>
            <a:pPr lvl="1"/>
            <a:r>
              <a:rPr lang="en-US" dirty="0"/>
              <a:t>operating with crab cavities</a:t>
            </a:r>
          </a:p>
        </p:txBody>
      </p:sp>
      <p:pic>
        <p:nvPicPr>
          <p:cNvPr id="5" name="Picture 4" descr="A close-up of a white card&#10;&#10;Description automatically generated">
            <a:extLst>
              <a:ext uri="{FF2B5EF4-FFF2-40B4-BE49-F238E27FC236}">
                <a16:creationId xmlns:a16="http://schemas.microsoft.com/office/drawing/2014/main" id="{AE8FA6BF-E241-18EC-F3C8-2F6CCE515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" y="3488836"/>
            <a:ext cx="5653189" cy="1164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FE914E-6128-0C59-0A25-4AF9FF404C4D}"/>
              </a:ext>
            </a:extLst>
          </p:cNvPr>
          <p:cNvSpPr/>
          <p:nvPr/>
        </p:nvSpPr>
        <p:spPr>
          <a:xfrm>
            <a:off x="461963" y="4072769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75E6E-30F3-3536-B931-D5A8C0A10CE1}"/>
              </a:ext>
            </a:extLst>
          </p:cNvPr>
          <p:cNvSpPr txBox="1"/>
          <p:nvPr/>
        </p:nvSpPr>
        <p:spPr>
          <a:xfrm>
            <a:off x="6230946" y="4006185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</p:spTree>
    <p:extLst>
      <p:ext uri="{BB962C8B-B14F-4D97-AF65-F5344CB8AC3E}">
        <p14:creationId xmlns:p14="http://schemas.microsoft.com/office/powerpoint/2010/main" val="2469421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0B6E-8469-4C32-F83F-02E58D61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55" y="-130809"/>
            <a:ext cx="11602378" cy="766840"/>
          </a:xfrm>
        </p:spPr>
        <p:txBody>
          <a:bodyPr>
            <a:noAutofit/>
          </a:bodyPr>
          <a:lstStyle/>
          <a:p>
            <a:r>
              <a:rPr lang="en-US" sz="3600" dirty="0"/>
              <a:t>Beam Energy and Average Orbit Radius in the HSR</a:t>
            </a:r>
            <a:endParaRPr lang="en-US" sz="3600" dirty="0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2ECA5-6861-1CDB-D337-E4C4507BC907}"/>
              </a:ext>
            </a:extLst>
          </p:cNvPr>
          <p:cNvSpPr txBox="1"/>
          <p:nvPr/>
        </p:nvSpPr>
        <p:spPr>
          <a:xfrm>
            <a:off x="7751736" y="3717412"/>
            <a:ext cx="433059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/>
              <a:t>Since the electron revolution frequency is fixed, the hadron orbit must be adjusted with energy to keep the collisions in sync.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305C79-C24B-43A4-C02C-05B2ED3397F5}"/>
              </a:ext>
            </a:extLst>
          </p:cNvPr>
          <p:cNvGrpSpPr/>
          <p:nvPr/>
        </p:nvGrpSpPr>
        <p:grpSpPr>
          <a:xfrm>
            <a:off x="8680409" y="913193"/>
            <a:ext cx="2331720" cy="2732329"/>
            <a:chOff x="566924" y="1430671"/>
            <a:chExt cx="3108960" cy="3643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EE7C67-4F57-EC25-ECA8-D0B08F577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66924" y="1430671"/>
              <a:ext cx="3108960" cy="3108960"/>
              <a:chOff x="7748260" y="804828"/>
              <a:chExt cx="1005840" cy="100584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DE5C0D-A21F-73BC-F41A-E6B87E9578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748260" y="804828"/>
                <a:ext cx="1005840" cy="1005840"/>
                <a:chOff x="8168345" y="52276"/>
                <a:chExt cx="640080" cy="640080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D5C001A-E9CA-9791-05AD-AE7C98F3F13E}"/>
                    </a:ext>
                  </a:extLst>
                </p:cNvPr>
                <p:cNvSpPr/>
                <p:nvPr/>
              </p:nvSpPr>
              <p:spPr>
                <a:xfrm>
                  <a:off x="8168345" y="52276"/>
                  <a:ext cx="640080" cy="6400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6C5A15D-4F82-66B4-56F2-5838E7A99AB9}"/>
                    </a:ext>
                  </a:extLst>
                </p:cNvPr>
                <p:cNvSpPr/>
                <p:nvPr/>
              </p:nvSpPr>
              <p:spPr>
                <a:xfrm>
                  <a:off x="8305505" y="189436"/>
                  <a:ext cx="365760" cy="36576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/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027177C-5528-A06C-38F2-1346066EA5D0}"/>
                  </a:ext>
                </a:extLst>
              </p:cNvPr>
              <p:cNvCxnSpPr>
                <a:stCxn id="32" idx="0"/>
                <a:endCxn id="32" idx="4"/>
              </p:cNvCxnSpPr>
              <p:nvPr/>
            </p:nvCxnSpPr>
            <p:spPr>
              <a:xfrm>
                <a:off x="8251180" y="804828"/>
                <a:ext cx="0" cy="100584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1AE808-DB4D-872E-9D00-2EE48570DE67}"/>
                  </a:ext>
                </a:extLst>
              </p:cNvPr>
              <p:cNvCxnSpPr>
                <a:cxnSpLocks/>
                <a:stCxn id="32" idx="6"/>
                <a:endCxn id="32" idx="2"/>
              </p:cNvCxnSpPr>
              <p:nvPr/>
            </p:nvCxnSpPr>
            <p:spPr>
              <a:xfrm flipH="1">
                <a:off x="7748260" y="1307748"/>
                <a:ext cx="100584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1B9CB58E-2372-FE65-D484-88F6DEF0EF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468885" y="1232649"/>
                <a:ext cx="143691" cy="143691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13A125-51E7-247D-6B27-5BFF5F5FB6A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39" y="4624329"/>
              <a:ext cx="3087145" cy="12664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/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70 mm </a:t>
                  </a:r>
                  <a14:m>
                    <m:oMath xmlns:m="http://schemas.openxmlformats.org/officeDocument/2006/math">
                      <m:r>
                        <a:rPr lang="en-US" sz="135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 Narrow" panose="020B0604020202020204" pitchFamily="34" charset="0"/>
                        </a:rPr>
                        <m:t>∅</m:t>
                      </m:r>
                    </m:oMath>
                  </a14:m>
                  <a:r>
                    <a:rPr lang="en-US" sz="1350">
                      <a:latin typeface="Arial Narrow" panose="020B0604020202020204" pitchFamily="34" charset="0"/>
                      <a:cs typeface="Arial Narrow" panose="020B0604020202020204" pitchFamily="34" charset="0"/>
                    </a:rPr>
                    <a:t> beam pipe </a:t>
                  </a:r>
                </a:p>
              </p:txBody>
            </p:sp>
          </mc:Choice>
          <mc:Fallback xmlns="">
            <p:sp>
              <p:nvSpPr>
                <p:cNvPr id="20" name="TextBox 13">
                  <a:extLst>
                    <a:ext uri="{FF2B5EF4-FFF2-40B4-BE49-F238E27FC236}">
                      <a16:creationId xmlns:a16="http://schemas.microsoft.com/office/drawing/2014/main" id="{996B4AAF-8629-0B2F-418B-2F2CB7128F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504" y="4673665"/>
                  <a:ext cx="2013800" cy="400109"/>
                </a:xfrm>
                <a:prstGeom prst="rect">
                  <a:avLst/>
                </a:prstGeom>
                <a:blipFill>
                  <a:blip r:embed="rId2"/>
                  <a:stretch>
                    <a:fillRect l="-8871" t="-4082" r="-9677" b="-204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14">
              <a:extLst>
                <a:ext uri="{FF2B5EF4-FFF2-40B4-BE49-F238E27FC236}">
                  <a16:creationId xmlns:a16="http://schemas.microsoft.com/office/drawing/2014/main" id="{1A8EF3A7-B4F2-C6E7-7E89-5966F1E40C02}"/>
                </a:ext>
              </a:extLst>
            </p:cNvPr>
            <p:cNvSpPr txBox="1"/>
            <p:nvPr/>
          </p:nvSpPr>
          <p:spPr>
            <a:xfrm>
              <a:off x="2215003" y="2449491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>
                  <a:latin typeface="Arial Narrow" panose="020B0604020202020204" pitchFamily="34" charset="0"/>
                  <a:cs typeface="Arial Narrow" panose="020B0604020202020204" pitchFamily="34" charset="0"/>
                </a:rPr>
                <a:t>20 mm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C1507AD-AA33-B8C0-D1B9-99F3548E3F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6037" y="2734628"/>
              <a:ext cx="444136" cy="444136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4FD3A0-4946-026C-80CD-6404C939EF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252" y="2751478"/>
              <a:ext cx="444136" cy="444136"/>
            </a:xfrm>
            <a:prstGeom prst="ellipse">
              <a:avLst/>
            </a:prstGeom>
            <a:solidFill>
              <a:srgbClr val="30519D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7CE27C8-FCF0-40B3-9E88-929FF9656F7D}"/>
                </a:ext>
              </a:extLst>
            </p:cNvPr>
            <p:cNvCxnSpPr>
              <a:cxnSpLocks/>
            </p:cNvCxnSpPr>
            <p:nvPr/>
          </p:nvCxnSpPr>
          <p:spPr>
            <a:xfrm>
              <a:off x="2128105" y="2967215"/>
              <a:ext cx="974426" cy="633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oval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8B9E7D2E-0EED-D40A-F342-2B80930EBE13}"/>
                </a:ext>
              </a:extLst>
            </p:cNvPr>
            <p:cNvSpPr txBox="1"/>
            <p:nvPr/>
          </p:nvSpPr>
          <p:spPr>
            <a:xfrm>
              <a:off x="2599880" y="3220068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chemeClr val="accent2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275 GeV</a:t>
              </a:r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7618AEAF-57D3-86B3-9631-8B66894F159E}"/>
                </a:ext>
              </a:extLst>
            </p:cNvPr>
            <p:cNvSpPr txBox="1"/>
            <p:nvPr/>
          </p:nvSpPr>
          <p:spPr>
            <a:xfrm>
              <a:off x="768207" y="3223623"/>
              <a:ext cx="929847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>
                  <a:solidFill>
                    <a:srgbClr val="30519D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100 GeV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6E5BF642-6183-2C25-EB8B-FDCD476C5F6D}"/>
                </a:ext>
              </a:extLst>
            </p:cNvPr>
            <p:cNvSpPr txBox="1"/>
            <p:nvPr/>
          </p:nvSpPr>
          <p:spPr>
            <a:xfrm>
              <a:off x="1649871" y="3212017"/>
              <a:ext cx="929847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>
                  <a:solidFill>
                    <a:schemeClr val="accent6">
                      <a:lumMod val="75000"/>
                    </a:schemeClr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store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62DE5B-6099-B342-E0B4-BFE34C017CFB}"/>
              </a:ext>
            </a:extLst>
          </p:cNvPr>
          <p:cNvSpPr txBox="1"/>
          <p:nvPr/>
        </p:nvSpPr>
        <p:spPr>
          <a:xfrm>
            <a:off x="9524252" y="2240591"/>
            <a:ext cx="7409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/>
              <a:t>130 GeV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91BF57-3A91-512C-A0B1-BEBE2670AA41}"/>
              </a:ext>
            </a:extLst>
          </p:cNvPr>
          <p:cNvGrpSpPr/>
          <p:nvPr/>
        </p:nvGrpSpPr>
        <p:grpSpPr>
          <a:xfrm>
            <a:off x="568748" y="625489"/>
            <a:ext cx="6929697" cy="4469009"/>
            <a:chOff x="1577533" y="1454309"/>
            <a:chExt cx="6244792" cy="3337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57FE1-7F5D-5C75-A5DD-BC5453292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8561"/>
            <a:stretch/>
          </p:blipFill>
          <p:spPr>
            <a:xfrm>
              <a:off x="1577533" y="1454309"/>
              <a:ext cx="6244792" cy="33376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185B9A-A726-FE36-20D5-7B08597E8673}"/>
                </a:ext>
              </a:extLst>
            </p:cNvPr>
            <p:cNvSpPr txBox="1"/>
            <p:nvPr/>
          </p:nvSpPr>
          <p:spPr>
            <a:xfrm>
              <a:off x="2450665" y="4254092"/>
              <a:ext cx="303662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U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F5C743-70FF-274F-3B7B-5A8325A16296}"/>
                </a:ext>
              </a:extLst>
            </p:cNvPr>
            <p:cNvSpPr txBox="1"/>
            <p:nvPr/>
          </p:nvSpPr>
          <p:spPr>
            <a:xfrm>
              <a:off x="2559198" y="4254091"/>
              <a:ext cx="405367" cy="398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Au,</a:t>
              </a:r>
            </a:p>
            <a:p>
              <a:pPr algn="ctr"/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6553C1-6B0E-4B0A-8623-7EEB962A7E55}"/>
                </a:ext>
              </a:extLst>
            </p:cNvPr>
            <p:cNvSpPr txBox="1"/>
            <p:nvPr/>
          </p:nvSpPr>
          <p:spPr>
            <a:xfrm>
              <a:off x="2766551" y="4254090"/>
              <a:ext cx="332721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Zr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A47C8D-4E98-5E06-9D44-55139D35E3F0}"/>
                </a:ext>
              </a:extLst>
            </p:cNvPr>
            <p:cNvSpPr txBox="1"/>
            <p:nvPr/>
          </p:nvSpPr>
          <p:spPr>
            <a:xfrm>
              <a:off x="2938414" y="4257112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Ru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A9F18B-5BD9-EAAC-0C94-4FA802C883CC}"/>
                </a:ext>
              </a:extLst>
            </p:cNvPr>
            <p:cNvSpPr txBox="1"/>
            <p:nvPr/>
          </p:nvSpPr>
          <p:spPr>
            <a:xfrm>
              <a:off x="2997768" y="4372863"/>
              <a:ext cx="376309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Cu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0FDC76-254A-1F38-AC94-03A76D66AA0E}"/>
                </a:ext>
              </a:extLst>
            </p:cNvPr>
            <p:cNvSpPr txBox="1"/>
            <p:nvPr/>
          </p:nvSpPr>
          <p:spPr>
            <a:xfrm>
              <a:off x="3284827" y="4247115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A61C8-5422-A102-9396-6F0DF23F35F1}"/>
                </a:ext>
              </a:extLst>
            </p:cNvPr>
            <p:cNvSpPr txBox="1"/>
            <p:nvPr/>
          </p:nvSpPr>
          <p:spPr>
            <a:xfrm>
              <a:off x="4324544" y="1762770"/>
              <a:ext cx="448955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3He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513750B-8849-7655-89AF-7C8104D23E41}"/>
                </a:ext>
              </a:extLst>
            </p:cNvPr>
            <p:cNvSpPr txBox="1"/>
            <p:nvPr/>
          </p:nvSpPr>
          <p:spPr>
            <a:xfrm>
              <a:off x="6591709" y="1762771"/>
              <a:ext cx="281868" cy="249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CBFBEB-5167-04BD-AAA1-6F77456210EA}"/>
              </a:ext>
            </a:extLst>
          </p:cNvPr>
          <p:cNvSpPr txBox="1"/>
          <p:nvPr/>
        </p:nvSpPr>
        <p:spPr>
          <a:xfrm>
            <a:off x="468076" y="4985846"/>
            <a:ext cx="11152424" cy="163121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Prefer ~130 GeV/u, which corresponds to a ‘centered’ hadron beam (path length difference 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R ~ 0, this is achieved for a beam where Z ~ 0.5A) </a:t>
            </a:r>
            <a:r>
              <a:rPr lang="en-US" sz="2000" dirty="0">
                <a:sym typeface="Wingdings" pitchFamily="2" charset="2"/>
              </a:rPr>
              <a:t> Ru, Cu, Ag, …..</a:t>
            </a:r>
            <a:endParaRPr lang="en-US" sz="2000" dirty="0"/>
          </a:p>
          <a:p>
            <a:pPr marL="385763" indent="-385763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+mj-lt"/>
              <a:buAutoNum type="arabicPeriod"/>
            </a:pPr>
            <a:r>
              <a:rPr lang="en-US" sz="2000" dirty="0"/>
              <a:t>Do not want to exceed the present RHIC maximum dipole fields (corresponds to 250 GeV protons or 833 T-m)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861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E73C55-0CB6-0C50-E6FD-EB287EC66304}"/>
              </a:ext>
            </a:extLst>
          </p:cNvPr>
          <p:cNvSpPr txBox="1"/>
          <p:nvPr/>
        </p:nvSpPr>
        <p:spPr>
          <a:xfrm>
            <a:off x="835589" y="708188"/>
            <a:ext cx="10520829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Proposal to bring EIC online got feedback from</a:t>
            </a:r>
            <a:endParaRPr lang="en-US" sz="2800" dirty="0"/>
          </a:p>
          <a:p>
            <a:pPr algn="ctr"/>
            <a:r>
              <a:rPr lang="en-US" sz="2800" dirty="0" err="1"/>
              <a:t>ePIC</a:t>
            </a:r>
            <a:r>
              <a:rPr lang="en-US" sz="2800" dirty="0"/>
              <a:t> Leadership </a:t>
            </a:r>
            <a:r>
              <a:rPr lang="en-US" sz="1400" dirty="0"/>
              <a:t>June 2024</a:t>
            </a:r>
          </a:p>
          <a:p>
            <a:pPr algn="ctr"/>
            <a:r>
              <a:rPr lang="en-US" sz="2800" dirty="0"/>
              <a:t>Detector Advisory Committee Meeting </a:t>
            </a:r>
            <a:r>
              <a:rPr lang="en-US" sz="1400" dirty="0"/>
              <a:t>June 2024</a:t>
            </a:r>
          </a:p>
          <a:p>
            <a:pPr algn="ctr"/>
            <a:r>
              <a:rPr lang="en-US" sz="2800" dirty="0"/>
              <a:t>Users during EIC-UG/</a:t>
            </a:r>
            <a:r>
              <a:rPr lang="en-US" sz="2800" dirty="0" err="1"/>
              <a:t>ePIC</a:t>
            </a:r>
            <a:r>
              <a:rPr lang="en-US" sz="2800" dirty="0"/>
              <a:t> Summer Meeting </a:t>
            </a:r>
            <a:r>
              <a:rPr lang="en-US" sz="1400" dirty="0"/>
              <a:t>July 2024</a:t>
            </a:r>
          </a:p>
          <a:p>
            <a:pPr algn="ctr"/>
            <a:r>
              <a:rPr lang="en-US" sz="2800" dirty="0">
                <a:effectLst/>
              </a:rPr>
              <a:t>EIC Project Strategy Workshop </a:t>
            </a:r>
            <a:r>
              <a:rPr lang="en-US" sz="1400" dirty="0">
                <a:effectLst/>
              </a:rPr>
              <a:t>August 2024</a:t>
            </a:r>
            <a:endParaRPr lang="en-US" sz="1400" dirty="0"/>
          </a:p>
          <a:p>
            <a:pPr algn="ctr"/>
            <a:r>
              <a:rPr lang="en-US" sz="2800" dirty="0" err="1"/>
              <a:t>EIC@JLab</a:t>
            </a:r>
            <a:r>
              <a:rPr lang="en-US" sz="2800" dirty="0"/>
              <a:t> Friday meeting </a:t>
            </a:r>
            <a:r>
              <a:rPr lang="en-US" sz="1400" dirty="0"/>
              <a:t>September 2024</a:t>
            </a:r>
            <a:endParaRPr lang="en-US" sz="2800" dirty="0"/>
          </a:p>
          <a:p>
            <a:pPr algn="ctr"/>
            <a:r>
              <a:rPr lang="en-US" sz="2800" dirty="0" err="1"/>
              <a:t>ePIC</a:t>
            </a:r>
            <a:r>
              <a:rPr lang="en-US" sz="2800" dirty="0"/>
              <a:t> dedicated meeting on early science </a:t>
            </a:r>
            <a:r>
              <a:rPr lang="en-US" sz="1400" dirty="0"/>
              <a:t>September 2024</a:t>
            </a:r>
          </a:p>
          <a:p>
            <a:pPr algn="ctr"/>
            <a:r>
              <a:rPr lang="en-US" sz="2800" dirty="0"/>
              <a:t>Machine Advisory Committee Meeting </a:t>
            </a:r>
            <a:r>
              <a:rPr lang="en-US" sz="1400" dirty="0"/>
              <a:t>September 2024</a:t>
            </a:r>
          </a:p>
          <a:p>
            <a:pPr algn="ctr"/>
            <a:r>
              <a:rPr lang="en-US" sz="2800" dirty="0"/>
              <a:t>EIC CD-3B and Status Directors review </a:t>
            </a:r>
            <a:r>
              <a:rPr lang="en-US" sz="1400" dirty="0"/>
              <a:t>October 2024</a:t>
            </a:r>
          </a:p>
          <a:p>
            <a:pPr algn="ctr"/>
            <a:r>
              <a:rPr lang="en-US" sz="2800" dirty="0"/>
              <a:t>EIC RRB Meeting </a:t>
            </a:r>
            <a:r>
              <a:rPr lang="en-US" sz="1400" dirty="0"/>
              <a:t>November 2024</a:t>
            </a:r>
          </a:p>
          <a:p>
            <a:pPr marL="0" indent="0" algn="ctr">
              <a:buNone/>
            </a:pPr>
            <a:r>
              <a:rPr lang="en-US" sz="2800" dirty="0"/>
              <a:t>EIC DOE OPA CD-3B LLP Review </a:t>
            </a:r>
            <a:r>
              <a:rPr lang="en-US" dirty="0"/>
              <a:t>January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2595A-D9AE-5B7B-4729-A8819DB8B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5169"/>
            <a:ext cx="11499234" cy="480349"/>
          </a:xfrm>
        </p:spPr>
        <p:txBody>
          <a:bodyPr>
            <a:noAutofit/>
          </a:bodyPr>
          <a:lstStyle/>
          <a:p>
            <a:r>
              <a:rPr lang="en-US" sz="3200" dirty="0"/>
              <a:t>EIC Science Program in the early Years of EIC</a:t>
            </a:r>
          </a:p>
        </p:txBody>
      </p:sp>
    </p:spTree>
    <p:extLst>
      <p:ext uri="{BB962C8B-B14F-4D97-AF65-F5344CB8AC3E}">
        <p14:creationId xmlns:p14="http://schemas.microsoft.com/office/powerpoint/2010/main" val="2271242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750277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247545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5E0D4-F16B-F941-B737-056020471C69}"/>
              </a:ext>
            </a:extLst>
          </p:cNvPr>
          <p:cNvSpPr txBox="1"/>
          <p:nvPr/>
        </p:nvSpPr>
        <p:spPr>
          <a:xfrm>
            <a:off x="244286" y="1500963"/>
            <a:ext cx="22292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Start with Phase 1 EIC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electron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115 GeV/u heavy ion beams  (Ru or Cu) 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3133989" y="574542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2631257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CD4B23-8A38-F34D-99F3-3BB78FC8A621}"/>
              </a:ext>
            </a:extLst>
          </p:cNvPr>
          <p:cNvSpPr txBox="1"/>
          <p:nvPr/>
        </p:nvSpPr>
        <p:spPr>
          <a:xfrm>
            <a:off x="2331258" y="1442570"/>
            <a:ext cx="222927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electron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proton polarization in parallel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polarized electrons on 130 GeV/u Deuterium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FF40FF"/>
              </a:solidFill>
              <a:sym typeface="Wingdings" pitchFamily="2" charset="2"/>
            </a:endParaRPr>
          </a:p>
          <a:p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10 GeV electrons and 130 GeV polarized protons 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5345775" y="539373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4843043" y="1102081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7E07A-0DBE-E642-AACE-87EC180EBA10}"/>
              </a:ext>
            </a:extLst>
          </p:cNvPr>
          <p:cNvSpPr txBox="1"/>
          <p:nvPr/>
        </p:nvSpPr>
        <p:spPr>
          <a:xfrm>
            <a:off x="4534987" y="1465905"/>
            <a:ext cx="22292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running with hadron spin rotators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polarized electrons on 130 GeV transverse polarized protons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pPr>
              <a:buClr>
                <a:schemeClr val="bg2"/>
              </a:buClr>
            </a:pPr>
            <a:endParaRPr lang="en-US" sz="1100" b="1" dirty="0">
              <a:solidFill>
                <a:srgbClr val="3333FF"/>
              </a:solidFill>
              <a:sym typeface="Wingdings" pitchFamily="2" charset="2"/>
            </a:endParaRPr>
          </a:p>
          <a:p>
            <a:pPr>
              <a:buClr>
                <a:schemeClr val="bg2"/>
              </a:buClr>
            </a:pPr>
            <a:r>
              <a:rPr lang="en-US" sz="1100" b="1" dirty="0">
                <a:solidFill>
                  <a:srgbClr val="3333FF"/>
                </a:solidFill>
                <a:sym typeface="Wingdings" pitchFamily="2" charset="2"/>
              </a:rPr>
              <a:t>Run:</a:t>
            </a:r>
          </a:p>
          <a:p>
            <a:r>
              <a:rPr lang="en-US" sz="1100" dirty="0"/>
              <a:t>Last weeks switch to longitudinal proton polarization</a:t>
            </a:r>
          </a:p>
          <a:p>
            <a:r>
              <a:rPr lang="en-US" sz="1100" b="1" dirty="0">
                <a:solidFill>
                  <a:srgbClr val="FF40FF"/>
                </a:solidFill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DE94F1-5BAC-A146-B68D-852606A4A65A}"/>
              </a:ext>
            </a:extLst>
          </p:cNvPr>
          <p:cNvCxnSpPr/>
          <p:nvPr/>
        </p:nvCxnSpPr>
        <p:spPr bwMode="auto">
          <a:xfrm>
            <a:off x="7467032" y="564888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F28E9E9-4BD2-1543-A780-64123BD911FF}"/>
              </a:ext>
            </a:extLst>
          </p:cNvPr>
          <p:cNvSpPr txBox="1"/>
          <p:nvPr/>
        </p:nvSpPr>
        <p:spPr>
          <a:xfrm>
            <a:off x="6964300" y="1127596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FE867-F6E4-ED4F-8A4D-AD652ED19B20}"/>
              </a:ext>
            </a:extLst>
          </p:cNvPr>
          <p:cNvSpPr txBox="1"/>
          <p:nvPr/>
        </p:nvSpPr>
        <p:spPr>
          <a:xfrm>
            <a:off x="6730686" y="1491420"/>
            <a:ext cx="234117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100" dirty="0"/>
              <a:t>Commission hadron accelerator to operate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polarized electrons on 100 GeV Au</a:t>
            </a:r>
          </a:p>
          <a:p>
            <a:r>
              <a:rPr lang="en-US" sz="1100" b="1" dirty="0"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250 GeV transverse and longitudinal polarized protons</a:t>
            </a:r>
          </a:p>
          <a:p>
            <a:r>
              <a:rPr lang="en-US" sz="1100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7288E5-ED9B-7048-8BA8-495C7496E309}"/>
              </a:ext>
            </a:extLst>
          </p:cNvPr>
          <p:cNvCxnSpPr/>
          <p:nvPr/>
        </p:nvCxnSpPr>
        <p:spPr bwMode="auto">
          <a:xfrm>
            <a:off x="9963422" y="562345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5E531B-41F8-DB40-9B81-740A9C75BD44}"/>
              </a:ext>
            </a:extLst>
          </p:cNvPr>
          <p:cNvSpPr txBox="1"/>
          <p:nvPr/>
        </p:nvSpPr>
        <p:spPr>
          <a:xfrm>
            <a:off x="9460690" y="1125053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2A075-1D2D-9E46-8B19-84F6FFE27713}"/>
              </a:ext>
            </a:extLst>
          </p:cNvPr>
          <p:cNvSpPr txBox="1"/>
          <p:nvPr/>
        </p:nvSpPr>
        <p:spPr>
          <a:xfrm>
            <a:off x="9071864" y="1442570"/>
            <a:ext cx="273326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chemeClr val="bg2"/>
                </a:solidFill>
              </a:rPr>
              <a:t>Run:</a:t>
            </a:r>
          </a:p>
          <a:p>
            <a:r>
              <a:rPr lang="en-US" sz="1100" dirty="0"/>
              <a:t>10 GeV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dirty="0"/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7CE2647B-4539-A449-81CF-F58CFF2F2389}"/>
              </a:ext>
            </a:extLst>
          </p:cNvPr>
          <p:cNvSpPr/>
          <p:nvPr/>
        </p:nvSpPr>
        <p:spPr>
          <a:xfrm rot="5400000">
            <a:off x="9225423" y="2905428"/>
            <a:ext cx="276858" cy="5020005"/>
          </a:xfrm>
          <a:prstGeom prst="rightBrac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5DEC0A-E68C-154F-BEF2-2B22DAC2D1EC}"/>
              </a:ext>
            </a:extLst>
          </p:cNvPr>
          <p:cNvSpPr txBox="1"/>
          <p:nvPr/>
        </p:nvSpPr>
        <p:spPr>
          <a:xfrm>
            <a:off x="6768720" y="5662412"/>
            <a:ext cx="519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 to install additional ESR RF and HSR PS to</a:t>
            </a:r>
          </a:p>
          <a:p>
            <a:pPr algn="ctr"/>
            <a:r>
              <a:rPr lang="en-US" dirty="0"/>
              <a:t>reach design Current and max. Energies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35FF666-E198-9C01-0A1B-33C0016A2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47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A193-98D5-9047-85ED-99C5179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Proposal for EIC Science Program in the First Years </a:t>
            </a:r>
            <a:endParaRPr lang="en-US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0760064-9766-7948-AAD6-7133A0CFE818}"/>
              </a:ext>
            </a:extLst>
          </p:cNvPr>
          <p:cNvSpPr/>
          <p:nvPr/>
        </p:nvSpPr>
        <p:spPr>
          <a:xfrm>
            <a:off x="461963" y="612189"/>
            <a:ext cx="11499234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956EF-CFB7-D040-821F-CC908DB51AC2}"/>
              </a:ext>
            </a:extLst>
          </p:cNvPr>
          <p:cNvCxnSpPr/>
          <p:nvPr/>
        </p:nvCxnSpPr>
        <p:spPr bwMode="auto">
          <a:xfrm>
            <a:off x="1277812" y="609600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A230823-90F4-FA43-BCBE-BD67CA0AA6BF}"/>
              </a:ext>
            </a:extLst>
          </p:cNvPr>
          <p:cNvSpPr txBox="1"/>
          <p:nvPr/>
        </p:nvSpPr>
        <p:spPr>
          <a:xfrm>
            <a:off x="775080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D9231-4CE4-F548-8B28-E048AC6418C4}"/>
              </a:ext>
            </a:extLst>
          </p:cNvPr>
          <p:cNvCxnSpPr/>
          <p:nvPr/>
        </p:nvCxnSpPr>
        <p:spPr bwMode="auto">
          <a:xfrm>
            <a:off x="4880728" y="60960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C87AED3-7B9E-534F-918A-17475D229209}"/>
              </a:ext>
            </a:extLst>
          </p:cNvPr>
          <p:cNvSpPr txBox="1"/>
          <p:nvPr/>
        </p:nvSpPr>
        <p:spPr>
          <a:xfrm>
            <a:off x="4377996" y="1137140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- 6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76410-07ED-0149-88FA-924EE72E786B}"/>
              </a:ext>
            </a:extLst>
          </p:cNvPr>
          <p:cNvCxnSpPr/>
          <p:nvPr/>
        </p:nvCxnSpPr>
        <p:spPr bwMode="auto">
          <a:xfrm>
            <a:off x="8923696" y="574431"/>
            <a:ext cx="0" cy="6096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321531-A91E-5B45-A726-3BDA04710A43}"/>
              </a:ext>
            </a:extLst>
          </p:cNvPr>
          <p:cNvSpPr txBox="1"/>
          <p:nvPr/>
        </p:nvSpPr>
        <p:spPr>
          <a:xfrm>
            <a:off x="8420964" y="1137139"/>
            <a:ext cx="100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Year - 7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C173D-B47B-D449-9386-94D0D4B87DAF}"/>
              </a:ext>
            </a:extLst>
          </p:cNvPr>
          <p:cNvSpPr txBox="1"/>
          <p:nvPr/>
        </p:nvSpPr>
        <p:spPr>
          <a:xfrm>
            <a:off x="3508347" y="1451226"/>
            <a:ext cx="41179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EIC</a:t>
            </a:r>
          </a:p>
          <a:p>
            <a:r>
              <a:rPr lang="en-US" sz="1600" dirty="0"/>
              <a:t>+ electron polarization</a:t>
            </a:r>
          </a:p>
          <a:p>
            <a:r>
              <a:rPr lang="en-US" sz="1600" dirty="0"/>
              <a:t>+ proton polarization</a:t>
            </a:r>
          </a:p>
          <a:p>
            <a:r>
              <a:rPr lang="en-US" sz="1600" dirty="0"/>
              <a:t>+ operation of hadron spin rotators</a:t>
            </a:r>
          </a:p>
          <a:p>
            <a:r>
              <a:rPr lang="en-US" sz="1600" dirty="0"/>
              <a:t>+ operation of hadron beams with not centered orbits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Commission ESR &amp; HSR at max. energy and beam currents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18 GeV polarized electrons on 275 GeV/u polarized (longitudinal &amp; transverse) proton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600" dirty="0"/>
              <a:t>Add your preferred science topic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D83A85-DE43-A14B-9860-E18D39A29296}"/>
              </a:ext>
            </a:extLst>
          </p:cNvPr>
          <p:cNvCxnSpPr/>
          <p:nvPr/>
        </p:nvCxnSpPr>
        <p:spPr>
          <a:xfrm>
            <a:off x="3305908" y="546269"/>
            <a:ext cx="0" cy="5765462"/>
          </a:xfrm>
          <a:prstGeom prst="line">
            <a:avLst/>
          </a:prstGeom>
          <a:ln w="635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9CF679C-0F36-BA45-9DAC-EB8A5D517310}"/>
              </a:ext>
            </a:extLst>
          </p:cNvPr>
          <p:cNvSpPr txBox="1"/>
          <p:nvPr/>
        </p:nvSpPr>
        <p:spPr>
          <a:xfrm>
            <a:off x="7771918" y="1451226"/>
            <a:ext cx="4049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 1 EIC</a:t>
            </a:r>
          </a:p>
          <a:p>
            <a:r>
              <a:rPr lang="en-US" sz="1600" dirty="0"/>
              <a:t>+ electron polarization</a:t>
            </a:r>
          </a:p>
          <a:p>
            <a:r>
              <a:rPr lang="en-US" sz="1600" dirty="0"/>
              <a:t>+ proton polarization</a:t>
            </a:r>
          </a:p>
          <a:p>
            <a:r>
              <a:rPr lang="en-US" sz="1600" dirty="0"/>
              <a:t>+ operation of hadron spin rotators</a:t>
            </a:r>
          </a:p>
          <a:p>
            <a:r>
              <a:rPr lang="en-US" sz="1600" dirty="0"/>
              <a:t>+ operation of hadron beams with not centered orbits</a:t>
            </a:r>
          </a:p>
          <a:p>
            <a:r>
              <a:rPr lang="en-US" sz="1600" dirty="0"/>
              <a:t>+ operation of  ESR &amp; HSR at max. energy and beam currents</a:t>
            </a:r>
          </a:p>
          <a:p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New Capability:</a:t>
            </a:r>
          </a:p>
          <a:p>
            <a:r>
              <a:rPr lang="en-US" sz="1600" dirty="0"/>
              <a:t>Operate HSR with 41 GeV bypass</a:t>
            </a:r>
          </a:p>
          <a:p>
            <a:r>
              <a:rPr lang="en-US" sz="16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600" dirty="0"/>
              <a:t>5 GeV polarized electrons on 41 GeV transverse polarized proton beams</a:t>
            </a:r>
          </a:p>
          <a:p>
            <a:r>
              <a:rPr lang="en-US" sz="16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600" dirty="0"/>
              <a:t>Add your preferred science topic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E9C5BB-E121-574B-A9DB-94450A28024F}"/>
              </a:ext>
            </a:extLst>
          </p:cNvPr>
          <p:cNvSpPr txBox="1"/>
          <p:nvPr/>
        </p:nvSpPr>
        <p:spPr>
          <a:xfrm>
            <a:off x="340076" y="1506471"/>
            <a:ext cx="273326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Phase 1 EIC</a:t>
            </a:r>
          </a:p>
          <a:p>
            <a:r>
              <a:rPr lang="en-US" sz="1100" dirty="0"/>
              <a:t>+ electron polarization</a:t>
            </a:r>
          </a:p>
          <a:p>
            <a:r>
              <a:rPr lang="en-US" sz="1100" dirty="0"/>
              <a:t>+ proton polarization</a:t>
            </a:r>
          </a:p>
          <a:p>
            <a:r>
              <a:rPr lang="en-US" sz="1100" dirty="0"/>
              <a:t>+ operation of hadron spin rotators</a:t>
            </a:r>
          </a:p>
          <a:p>
            <a:r>
              <a:rPr lang="en-US" sz="1100" dirty="0"/>
              <a:t>+ operation of hadron beams with not centered orbits</a:t>
            </a: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polarized electrons on 100 GeV Au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  <a:p>
            <a:endParaRPr lang="en-US" sz="1100" b="1" dirty="0">
              <a:solidFill>
                <a:srgbClr val="3333FF"/>
              </a:solidFill>
            </a:endParaRPr>
          </a:p>
          <a:p>
            <a:r>
              <a:rPr lang="en-US" sz="1100" b="1" dirty="0">
                <a:solidFill>
                  <a:srgbClr val="3333FF"/>
                </a:solidFill>
              </a:rPr>
              <a:t>Run:</a:t>
            </a:r>
          </a:p>
          <a:p>
            <a:r>
              <a:rPr lang="en-US" sz="1100" dirty="0"/>
              <a:t>10 GeV electrons on 166 GeV transverse and longitudinal polarized He-3</a:t>
            </a:r>
          </a:p>
          <a:p>
            <a:r>
              <a:rPr lang="en-US" sz="1100" b="1" dirty="0">
                <a:solidFill>
                  <a:srgbClr val="FF40FF"/>
                </a:solidFill>
                <a:sym typeface="Wingdings" pitchFamily="2" charset="2"/>
              </a:rPr>
              <a:t>Physics:</a:t>
            </a:r>
          </a:p>
          <a:p>
            <a:r>
              <a:rPr lang="en-US" sz="1100" dirty="0"/>
              <a:t>Add your preferred science topic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0AD2E-BF2A-9EFD-D1F3-501242C27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09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Luminosity Calculation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0338DF-0632-DF16-C6C9-16911C8E3281}"/>
              </a:ext>
            </a:extLst>
          </p:cNvPr>
          <p:cNvSpPr txBox="1"/>
          <p:nvPr/>
        </p:nvSpPr>
        <p:spPr>
          <a:xfrm>
            <a:off x="461963" y="819462"/>
            <a:ext cx="1149923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7 </a:t>
            </a:r>
            <a:r>
              <a:rPr lang="en-US" sz="1600" dirty="0" err="1"/>
              <a:t>nC</a:t>
            </a:r>
            <a:r>
              <a:rPr lang="en-US" sz="1600" dirty="0"/>
              <a:t> electron bunch charge compared to 28 </a:t>
            </a:r>
            <a:r>
              <a:rPr lang="en-US" sz="1600" dirty="0" err="1"/>
              <a:t>nC</a:t>
            </a:r>
            <a:r>
              <a:rPr lang="en-US" sz="1600" dirty="0"/>
              <a:t> (CDR)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Constant proton beam IP divergencies are maintained throughout the store by gradual increase of proton IP beta-functions as the beam emittance increases.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The electron IP beta-functions are adjusted accordingly to match electron and proton transverse beam size.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Ion beam is cooled at low energy (24 GeV/u) but no stochastic cooling is used in the store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1 Run is ½ year operation at 80% uptime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2 h store turnaround time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30 min at the beginning of the store is taken by the ESR fill and detector turn-on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Not yet included a ramp of of luminosity through the Run</a:t>
            </a:r>
          </a:p>
          <a:p>
            <a:pPr>
              <a:buClr>
                <a:schemeClr val="bg2"/>
              </a:buClr>
            </a:pPr>
            <a:r>
              <a:rPr lang="en-US" dirty="0"/>
              <a:t>   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at RHIC: 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week 25%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                 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week 50%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	          3</a:t>
            </a:r>
            <a:r>
              <a:rPr lang="en-US" baseline="30000" dirty="0">
                <a:sym typeface="Wingdings" pitchFamily="2" charset="2"/>
              </a:rPr>
              <a:t>rd</a:t>
            </a:r>
            <a:r>
              <a:rPr lang="en-US" dirty="0">
                <a:sym typeface="Wingdings" pitchFamily="2" charset="2"/>
              </a:rPr>
              <a:t> week 75%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                  4</a:t>
            </a:r>
            <a:r>
              <a:rPr lang="en-US" baseline="30000" dirty="0">
                <a:sym typeface="Wingdings" pitchFamily="2" charset="2"/>
              </a:rPr>
              <a:t>th</a:t>
            </a:r>
            <a:r>
              <a:rPr lang="en-US" dirty="0">
                <a:sym typeface="Wingdings" pitchFamily="2" charset="2"/>
              </a:rPr>
              <a:t> week to X week 100%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</a:t>
            </a:r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guess for EIC early years</a:t>
            </a:r>
          </a:p>
          <a:p>
            <a:pPr>
              <a:buClr>
                <a:schemeClr val="bg2"/>
              </a:buClr>
            </a:pPr>
            <a:r>
              <a:rPr lang="en-US" dirty="0"/>
              <a:t>     </a:t>
            </a:r>
            <a:r>
              <a:rPr lang="en-US" dirty="0">
                <a:sym typeface="Wingdings" pitchFamily="2" charset="2"/>
              </a:rPr>
              <a:t>1</a:t>
            </a:r>
            <a:r>
              <a:rPr lang="en-US" baseline="30000" dirty="0">
                <a:sym typeface="Wingdings" pitchFamily="2" charset="2"/>
              </a:rPr>
              <a:t>st</a:t>
            </a:r>
            <a:r>
              <a:rPr lang="en-US" dirty="0">
                <a:sym typeface="Wingdings" pitchFamily="2" charset="2"/>
              </a:rPr>
              <a:t> week 10% of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of the run / week </a:t>
            </a:r>
          </a:p>
          <a:p>
            <a:pPr>
              <a:buClr>
                <a:schemeClr val="bg2"/>
              </a:buClr>
            </a:pPr>
            <a:r>
              <a:rPr lang="en-US" dirty="0">
                <a:sym typeface="Wingdings" pitchFamily="2" charset="2"/>
              </a:rPr>
              <a:t>      increase by 10% every  10 weeks to reach projected </a:t>
            </a:r>
            <a:r>
              <a:rPr lang="en-US" dirty="0" err="1">
                <a:sym typeface="Wingdings" pitchFamily="2" charset="2"/>
              </a:rPr>
              <a:t>lumi</a:t>
            </a:r>
            <a:r>
              <a:rPr lang="en-US" dirty="0">
                <a:sym typeface="Wingdings" pitchFamily="2" charset="2"/>
              </a:rPr>
              <a:t> / week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91E6A8E-3020-8996-A973-AAE959E6B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295985"/>
              </p:ext>
            </p:extLst>
          </p:nvPr>
        </p:nvGraphicFramePr>
        <p:xfrm>
          <a:off x="1980660" y="3043974"/>
          <a:ext cx="4089214" cy="84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82600" imgH="431640" progId="Equation.DSMT4">
                  <p:embed/>
                </p:oleObj>
              </mc:Choice>
              <mc:Fallback>
                <p:oleObj name="Equation" r:id="rId2" imgW="2082600" imgH="4316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06F614D-AD17-5CCB-5986-5D50A9C123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0660" y="3043974"/>
                        <a:ext cx="4089214" cy="848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2068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6D96C-31A1-5951-68CE-584064297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738576-14D9-868B-3C93-4E8ACDD4FC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012D1-C009-7CBC-80A4-4521B81657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F107C-BEAE-2595-891F-D79BD801A191}"/>
              </a:ext>
            </a:extLst>
          </p:cNvPr>
          <p:cNvSpPr txBox="1"/>
          <p:nvPr/>
        </p:nvSpPr>
        <p:spPr>
          <a:xfrm>
            <a:off x="2520368" y="3141851"/>
            <a:ext cx="7151317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Lessons from recent other colliders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53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55446-0242-A7FE-0C71-FE964E65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and Luminosity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782AE09-C5B2-7C7A-B2F5-9B3F56D85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989266"/>
              </p:ext>
            </p:extLst>
          </p:nvPr>
        </p:nvGraphicFramePr>
        <p:xfrm>
          <a:off x="622898" y="2597030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115 GeV 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933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100 GeV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0.84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32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130 GeV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11.4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534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 GeV e x 166 GeV </a:t>
                      </a:r>
                      <a:r>
                        <a:rPr lang="en-US" baseline="30000" dirty="0"/>
                        <a:t>3</a:t>
                      </a:r>
                      <a:r>
                        <a:rPr lang="en-US" dirty="0"/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8.65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0709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61C690-6055-1D2C-6260-EBE31B184F47}"/>
              </a:ext>
            </a:extLst>
          </p:cNvPr>
          <p:cNvSpPr txBox="1"/>
          <p:nvPr/>
        </p:nvSpPr>
        <p:spPr>
          <a:xfrm>
            <a:off x="622898" y="4936821"/>
            <a:ext cx="3108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Note: </a:t>
            </a:r>
          </a:p>
          <a:p>
            <a:r>
              <a:rPr lang="en-US" dirty="0" err="1"/>
              <a:t>eA</a:t>
            </a:r>
            <a:r>
              <a:rPr lang="en-US" dirty="0"/>
              <a:t> luminosity is per nucleon </a:t>
            </a:r>
          </a:p>
        </p:txBody>
      </p:sp>
      <p:pic>
        <p:nvPicPr>
          <p:cNvPr id="6" name="Picture 5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352D0FA-842A-8BEE-DE54-E5642772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373" y="2495897"/>
            <a:ext cx="3958668" cy="3035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13FCA3-323D-2F4E-1A59-44829A6574D5}"/>
              </a:ext>
            </a:extLst>
          </p:cNvPr>
          <p:cNvSpPr txBox="1"/>
          <p:nvPr/>
        </p:nvSpPr>
        <p:spPr>
          <a:xfrm>
            <a:off x="571500" y="2233747"/>
            <a:ext cx="3138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eA</a:t>
            </a:r>
            <a:r>
              <a:rPr lang="en-US" b="1" dirty="0"/>
              <a:t> luminosities for Phase-I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F0944-B0D6-6BD0-6460-8900484814E1}"/>
              </a:ext>
            </a:extLst>
          </p:cNvPr>
          <p:cNvSpPr txBox="1"/>
          <p:nvPr/>
        </p:nvSpPr>
        <p:spPr>
          <a:xfrm>
            <a:off x="571500" y="706533"/>
            <a:ext cx="67037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Possible Beam energies:</a:t>
            </a:r>
          </a:p>
          <a:p>
            <a:r>
              <a:rPr lang="en-US" dirty="0"/>
              <a:t>electron: 5 GeV, 10 GeV and ultimately 18 GeV</a:t>
            </a:r>
          </a:p>
          <a:p>
            <a:r>
              <a:rPr lang="en-US" dirty="0"/>
              <a:t>proton: 41 GeV, 100 GeV to 255 GeV ultimately 275 GeV</a:t>
            </a:r>
          </a:p>
          <a:p>
            <a:r>
              <a:rPr lang="en-US" dirty="0"/>
              <a:t>Au: 41 GeV, 100 GeV to 110 GeV ultimately</a:t>
            </a:r>
          </a:p>
          <a:p>
            <a:r>
              <a:rPr lang="en-US" dirty="0"/>
              <a:t>A: 41 GeV, 100 GeV to Max ~255 / (A/Z) ultimately ~275 / (A/Z) </a:t>
            </a:r>
          </a:p>
        </p:txBody>
      </p:sp>
    </p:spTree>
    <p:extLst>
      <p:ext uri="{BB962C8B-B14F-4D97-AF65-F5344CB8AC3E}">
        <p14:creationId xmlns:p14="http://schemas.microsoft.com/office/powerpoint/2010/main" val="154198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BA23D-954C-8F1A-AEC6-3E400AA4C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4D18B-6CD3-697F-44F8-DA04AA28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 Luminosity for Phase-1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B3960A-111F-3E59-88A7-786317D56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988591"/>
              </p:ext>
            </p:extLst>
          </p:nvPr>
        </p:nvGraphicFramePr>
        <p:xfrm>
          <a:off x="432512" y="733927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High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9.26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6.48 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13.12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9.18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6.3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4.36 fb-1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7.6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5.33 fb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8543F5-0050-54AC-F0F1-312E1DBFB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432448"/>
              </p:ext>
            </p:extLst>
          </p:nvPr>
        </p:nvGraphicFramePr>
        <p:xfrm>
          <a:off x="6297709" y="733927"/>
          <a:ext cx="5637623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9322">
                  <a:extLst>
                    <a:ext uri="{9D8B030D-6E8A-4147-A177-3AD203B41FA5}">
                      <a16:colId xmlns:a16="http://schemas.microsoft.com/office/drawing/2014/main" val="2742942954"/>
                    </a:ext>
                  </a:extLst>
                </a:gridCol>
                <a:gridCol w="1521929">
                  <a:extLst>
                    <a:ext uri="{9D8B030D-6E8A-4147-A177-3AD203B41FA5}">
                      <a16:colId xmlns:a16="http://schemas.microsoft.com/office/drawing/2014/main" val="1610229198"/>
                    </a:ext>
                  </a:extLst>
                </a:gridCol>
                <a:gridCol w="1226372">
                  <a:extLst>
                    <a:ext uri="{9D8B030D-6E8A-4147-A177-3AD203B41FA5}">
                      <a16:colId xmlns:a16="http://schemas.microsoft.com/office/drawing/2014/main" val="3157545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Low Divergence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Fill (5 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Lumi per 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79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6.81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4.78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696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250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8.8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6.19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021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5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5.8 pb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 fb</a:t>
                      </a:r>
                      <a:r>
                        <a:rPr lang="en-US" baseline="30000" dirty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711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 GeV e x 130 GeV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7.1 pb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4.95 fb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6185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3A71B3D-1359-F157-E093-35838378F1DD}"/>
              </a:ext>
            </a:extLst>
          </p:cNvPr>
          <p:cNvSpPr txBox="1"/>
          <p:nvPr/>
        </p:nvSpPr>
        <p:spPr>
          <a:xfrm>
            <a:off x="486936" y="3413575"/>
            <a:ext cx="57246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Remember:</a:t>
            </a:r>
          </a:p>
          <a:p>
            <a:r>
              <a:rPr lang="en-US" dirty="0"/>
              <a:t>high divergence: higher </a:t>
            </a:r>
            <a:r>
              <a:rPr lang="en-US" dirty="0" err="1"/>
              <a:t>lumi</a:t>
            </a:r>
            <a:r>
              <a:rPr lang="en-US" dirty="0"/>
              <a:t>, but reduced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r>
              <a:rPr lang="en-US" dirty="0"/>
              <a:t> </a:t>
            </a:r>
          </a:p>
          <a:p>
            <a:r>
              <a:rPr lang="en-US" dirty="0"/>
              <a:t>low divergence: lower </a:t>
            </a:r>
            <a:r>
              <a:rPr lang="en-US" dirty="0" err="1"/>
              <a:t>lumi</a:t>
            </a:r>
            <a:r>
              <a:rPr lang="en-US" dirty="0"/>
              <a:t>, but increased acceptance </a:t>
            </a:r>
          </a:p>
          <a:p>
            <a:r>
              <a:rPr lang="en-US" dirty="0"/>
              <a:t>for low forward particle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err="1"/>
              <a:t>min</a:t>
            </a:r>
            <a:endParaRPr lang="en-US" baseline="30000" dirty="0"/>
          </a:p>
          <a:p>
            <a:r>
              <a:rPr lang="en-US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important for exclusive processes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5FCF8E-2A27-051E-64C9-1E7D666364B3}"/>
              </a:ext>
            </a:extLst>
          </p:cNvPr>
          <p:cNvGrpSpPr/>
          <p:nvPr/>
        </p:nvGrpSpPr>
        <p:grpSpPr>
          <a:xfrm>
            <a:off x="6735117" y="3491953"/>
            <a:ext cx="3717357" cy="2504160"/>
            <a:chOff x="6735117" y="3413575"/>
            <a:chExt cx="3717357" cy="2504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F1E1B3C-A99A-005D-EE8C-6C80C61D987D}"/>
                </a:ext>
              </a:extLst>
            </p:cNvPr>
            <p:cNvGrpSpPr/>
            <p:nvPr/>
          </p:nvGrpSpPr>
          <p:grpSpPr>
            <a:xfrm>
              <a:off x="6735117" y="3413575"/>
              <a:ext cx="3717357" cy="2504160"/>
              <a:chOff x="6745045" y="4353840"/>
              <a:chExt cx="3717357" cy="250416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2A5428-5594-0DBA-8238-27C91166E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45045" y="4353840"/>
                <a:ext cx="3717357" cy="250416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B56B11-E140-E110-21F8-C27A4521F645}"/>
                  </a:ext>
                </a:extLst>
              </p:cNvPr>
              <p:cNvSpPr txBox="1"/>
              <p:nvPr/>
            </p:nvSpPr>
            <p:spPr>
              <a:xfrm>
                <a:off x="8183452" y="6026595"/>
                <a:ext cx="144783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Low-divergence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029487-F6DA-966E-FA44-290459AE6026}"/>
                </a:ext>
              </a:extLst>
            </p:cNvPr>
            <p:cNvSpPr txBox="1"/>
            <p:nvPr/>
          </p:nvSpPr>
          <p:spPr>
            <a:xfrm>
              <a:off x="7233656" y="3680203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Illustration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930E4A-633F-6E8F-BCB2-99742BCFB48B}"/>
              </a:ext>
            </a:extLst>
          </p:cNvPr>
          <p:cNvSpPr txBox="1"/>
          <p:nvPr/>
        </p:nvSpPr>
        <p:spPr>
          <a:xfrm>
            <a:off x="2756902" y="3060219"/>
            <a:ext cx="6707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432FF"/>
                </a:solidFill>
              </a:rPr>
              <a:t>Compare to HERA integrated luminosity 1992 – 2007: 0.6 fb</a:t>
            </a:r>
            <a:r>
              <a:rPr lang="en-US" sz="1800" baseline="30000" dirty="0">
                <a:solidFill>
                  <a:srgbClr val="0432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114436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A136-06C7-5FC4-D7C4-AC5B96C9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ep for Phase-1</a:t>
            </a:r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0741AFE-CE4A-E2EC-ED08-B6611543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68" y="742931"/>
            <a:ext cx="4422328" cy="3204504"/>
          </a:xfrm>
          <a:prstGeom prst="rect">
            <a:avLst/>
          </a:prstGeom>
        </p:spPr>
      </p:pic>
      <p:pic>
        <p:nvPicPr>
          <p:cNvPr id="7" name="Picture 6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D7351C90-B8AA-81E7-0273-CEC28B72F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57" y="742931"/>
            <a:ext cx="4879441" cy="3556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8AAEB-9666-42B6-7B1F-B1063E8C579F}"/>
              </a:ext>
            </a:extLst>
          </p:cNvPr>
          <p:cNvSpPr txBox="1"/>
          <p:nvPr/>
        </p:nvSpPr>
        <p:spPr>
          <a:xfrm>
            <a:off x="461963" y="4432151"/>
            <a:ext cx="3801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Compare to HERA peak luminosity </a:t>
            </a:r>
          </a:p>
          <a:p>
            <a:pPr algn="ctr"/>
            <a:r>
              <a:rPr lang="en-US" sz="1800" dirty="0"/>
              <a:t>of 5x10</a:t>
            </a:r>
            <a:r>
              <a:rPr lang="en-US" sz="1800" baseline="30000" dirty="0"/>
              <a:t>31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750EA-B08F-2479-18F9-5D098C3963AB}"/>
              </a:ext>
            </a:extLst>
          </p:cNvPr>
          <p:cNvPicPr/>
          <p:nvPr/>
        </p:nvPicPr>
        <p:blipFill>
          <a:blip r:embed="rId4"/>
          <a:srcRect t="3996" r="8427"/>
          <a:stretch/>
        </p:blipFill>
        <p:spPr>
          <a:xfrm>
            <a:off x="8140033" y="3929935"/>
            <a:ext cx="3965825" cy="2609256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8E4F6-8EA4-4437-18BB-8CF1EFB7B33C}"/>
              </a:ext>
            </a:extLst>
          </p:cNvPr>
          <p:cNvSpPr txBox="1"/>
          <p:nvPr/>
        </p:nvSpPr>
        <p:spPr>
          <a:xfrm>
            <a:off x="4133580" y="4914740"/>
            <a:ext cx="3924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" dirty="0">
                <a:latin typeface="Arial"/>
              </a:rPr>
              <a:t>Max</a:t>
            </a:r>
            <a:r>
              <a:rPr lang="en-US" sz="1800" b="0" strike="noStrike" spc="-1" dirty="0">
                <a:latin typeface="Arial"/>
              </a:rPr>
              <a:t> average luminosity without SHC: 0.8 x 10</a:t>
            </a:r>
            <a:r>
              <a:rPr lang="en-US" sz="1800" b="0" strike="noStrike" spc="-1" baseline="33000" dirty="0">
                <a:latin typeface="Arial"/>
              </a:rPr>
              <a:t>33</a:t>
            </a:r>
            <a:r>
              <a:rPr lang="en-US" sz="1800" b="0" strike="noStrike" spc="-1" dirty="0">
                <a:latin typeface="Arial"/>
              </a:rPr>
              <a:t> cm</a:t>
            </a:r>
            <a:r>
              <a:rPr lang="en-US" sz="1800" b="0" strike="noStrike" spc="-1" baseline="33000" dirty="0">
                <a:latin typeface="Arial"/>
              </a:rPr>
              <a:t>-2</a:t>
            </a:r>
            <a:r>
              <a:rPr lang="en-US" sz="1800" b="0" strike="noStrike" spc="-1" dirty="0">
                <a:latin typeface="Arial"/>
              </a:rPr>
              <a:t> s</a:t>
            </a:r>
            <a:r>
              <a:rPr lang="en-US" sz="1800" b="0" strike="noStrike" spc="-1" baseline="33000" dirty="0">
                <a:latin typeface="Arial"/>
              </a:rPr>
              <a:t>-1</a:t>
            </a:r>
            <a:r>
              <a:rPr lang="en-US" sz="1800" b="0" strike="noStrike" spc="-1" dirty="0">
                <a:latin typeface="Arial"/>
              </a:rPr>
              <a:t> with 5.9 </a:t>
            </a:r>
            <a:r>
              <a:rPr lang="en-US" sz="1800" b="0" strike="noStrike" spc="-1" dirty="0" err="1">
                <a:latin typeface="Arial"/>
              </a:rPr>
              <a:t>hr</a:t>
            </a:r>
            <a:r>
              <a:rPr lang="en-US" sz="1800" b="0" strike="noStrike" spc="-1" dirty="0">
                <a:latin typeface="Arial"/>
              </a:rPr>
              <a:t> store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0B82-06E5-D8BC-5E78-B240E8492CEC}"/>
              </a:ext>
            </a:extLst>
          </p:cNvPr>
          <p:cNvSpPr txBox="1"/>
          <p:nvPr/>
        </p:nvSpPr>
        <p:spPr>
          <a:xfrm>
            <a:off x="9922808" y="574573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 GeV x 10 GeV</a:t>
            </a:r>
          </a:p>
        </p:txBody>
      </p:sp>
    </p:spTree>
    <p:extLst>
      <p:ext uri="{BB962C8B-B14F-4D97-AF65-F5344CB8AC3E}">
        <p14:creationId xmlns:p14="http://schemas.microsoft.com/office/powerpoint/2010/main" val="375781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E16B-560F-09C9-AC73-9160E76FF9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1355EC-4B56-CCD8-54DC-EA2530BA1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257A2-E150-1A54-5F17-4B1339176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5C9F9B-1F2F-8A22-5642-E0AADFBBF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5519-0E6F-754E-8AB2-26C99787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Initial thoughts on the EIC Commissioning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E134E-2C65-1B43-A510-1DD3978AF0A1}"/>
              </a:ext>
            </a:extLst>
          </p:cNvPr>
          <p:cNvSpPr txBox="1"/>
          <p:nvPr/>
        </p:nvSpPr>
        <p:spPr>
          <a:xfrm>
            <a:off x="461963" y="595126"/>
            <a:ext cx="1149923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Science Requirement for </a:t>
            </a:r>
            <a:r>
              <a:rPr lang="en-US" dirty="0" err="1">
                <a:solidFill>
                  <a:schemeClr val="bg2"/>
                </a:solidFill>
              </a:rPr>
              <a:t>Polarisation</a:t>
            </a:r>
            <a:r>
              <a:rPr lang="en-US" dirty="0">
                <a:solidFill>
                  <a:schemeClr val="bg2"/>
                </a:solidFill>
              </a:rPr>
              <a:t>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need high polarization (~70%)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experimental uncertainties proportional to 1/(P</a:t>
            </a:r>
            <a:r>
              <a:rPr lang="en-US" sz="1600" baseline="-25000" dirty="0"/>
              <a:t>e</a:t>
            </a:r>
            <a:r>
              <a:rPr lang="en-US" sz="1600" baseline="30000" dirty="0">
                <a:solidFill>
                  <a:schemeClr val="bg2"/>
                </a:solidFill>
              </a:rPr>
              <a:t>2</a:t>
            </a:r>
            <a:r>
              <a:rPr lang="en-US" sz="1600" dirty="0"/>
              <a:t>P</a:t>
            </a:r>
            <a:r>
              <a:rPr lang="en-US" sz="1600" baseline="-25000" dirty="0"/>
              <a:t>A</a:t>
            </a:r>
            <a:r>
              <a:rPr lang="en-US" sz="1600" baseline="30000" dirty="0">
                <a:solidFill>
                  <a:schemeClr val="bg2"/>
                </a:solidFill>
              </a:rPr>
              <a:t>2</a:t>
            </a:r>
            <a:r>
              <a:rPr lang="en-US" sz="1600" dirty="0"/>
              <a:t>L) or 1/(P</a:t>
            </a:r>
            <a:r>
              <a:rPr lang="en-US" sz="1600" baseline="-25000" dirty="0"/>
              <a:t>e/A</a:t>
            </a:r>
            <a:r>
              <a:rPr lang="en-US" sz="1600" baseline="30000" dirty="0">
                <a:solidFill>
                  <a:schemeClr val="bg2"/>
                </a:solidFill>
              </a:rPr>
              <a:t>2</a:t>
            </a:r>
            <a:r>
              <a:rPr lang="en-US" sz="1600" dirty="0"/>
              <a:t>L) depending on measurements (single or double spin dependent observables)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if electron polarization is required, it needs to be always longitudinal  </a:t>
            </a:r>
            <a:r>
              <a:rPr lang="en-US" sz="16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requires ESR spin rotators</a:t>
            </a:r>
            <a:endParaRPr lang="en-US" sz="1600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to limit systematics </a:t>
            </a:r>
            <a:r>
              <a:rPr lang="en-US" sz="1600" dirty="0">
                <a:sym typeface="Wingdings" pitchFamily="2" charset="2"/>
              </a:rPr>
              <a:t></a:t>
            </a:r>
            <a:r>
              <a:rPr lang="en-US" sz="1600" dirty="0"/>
              <a:t> optimum would be to have </a:t>
            </a:r>
            <a:r>
              <a:rPr lang="en-US" sz="1600" dirty="0">
                <a:effectLst/>
              </a:rPr>
              <a:t>arbitrary</a:t>
            </a:r>
            <a:r>
              <a:rPr lang="en-US" sz="1600" dirty="0">
                <a:effectLst/>
                <a:latin typeface="URWPalladioL"/>
              </a:rPr>
              <a:t> </a:t>
            </a:r>
            <a:r>
              <a:rPr lang="en-US" sz="1600" dirty="0"/>
              <a:t>spin patters for both HSR and ESR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endParaRPr lang="en-US" sz="800" dirty="0"/>
          </a:p>
          <a:p>
            <a:pPr algn="l" rtl="0" fontAlgn="base"/>
            <a:r>
              <a:rPr lang="en-US" sz="1600" dirty="0"/>
              <a:t>     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HSR: have trains of 4 bunches with the same spin direction​</a:t>
            </a:r>
            <a:endParaRPr lang="en-US" sz="16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ESR: using RCS allows for arbitrary spin patters in the ESR through replacements</a:t>
            </a:r>
          </a:p>
          <a:p>
            <a:pPr algn="l" rtl="0" fontAlgn="base"/>
            <a:endParaRPr lang="en-US" sz="1600" b="0" i="0" u="none" strike="noStrike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r>
              <a:rPr lang="en-US" dirty="0">
                <a:solidFill>
                  <a:schemeClr val="bg2"/>
                </a:solidFill>
              </a:rPr>
              <a:t>Running at 5 and 10 GeV electrons: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we want polarization as early as possible, 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dirty="0"/>
              <a:t>depolarization is small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max allowable replacement time for 10 GeV 360 mins (85% </a:t>
            </a:r>
            <a:r>
              <a:rPr lang="en-US" sz="1600" dirty="0">
                <a:sym typeface="Wingdings" pitchFamily="2" charset="2"/>
              </a:rPr>
              <a:t> 70%) </a:t>
            </a:r>
            <a:r>
              <a:rPr lang="en-US" sz="1600" dirty="0"/>
              <a:t>for the preferred polarization state and 96 mins for opposite direction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olidFill>
                  <a:srgbClr val="3333FF"/>
                </a:solidFill>
              </a:rPr>
              <a:t>    </a:t>
            </a:r>
            <a:r>
              <a:rPr lang="en-US" sz="1600" dirty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3333FF"/>
                </a:solidFill>
              </a:rPr>
              <a:t>proposal run only the preferred spin state per fill </a:t>
            </a:r>
            <a:r>
              <a:rPr lang="en-US" sz="1600" dirty="0">
                <a:solidFill>
                  <a:srgbClr val="3333FF"/>
                </a:solidFill>
                <a:sym typeface="Wingdings" pitchFamily="2" charset="2"/>
              </a:rPr>
              <a:t> backup to swap out option in case backgrounds at detector </a:t>
            </a:r>
          </a:p>
          <a:p>
            <a:pPr>
              <a:buClr>
                <a:schemeClr val="bg2"/>
              </a:buClr>
            </a:pPr>
            <a:r>
              <a:rPr lang="en-US" sz="1600" dirty="0">
                <a:solidFill>
                  <a:srgbClr val="3333FF"/>
                </a:solidFill>
                <a:sym typeface="Wingdings" pitchFamily="2" charset="2"/>
              </a:rPr>
              <a:t>        would be high</a:t>
            </a:r>
            <a:endParaRPr lang="en-US" sz="1600" dirty="0">
              <a:solidFill>
                <a:srgbClr val="3333FF"/>
              </a:solidFill>
            </a:endParaRPr>
          </a:p>
          <a:p>
            <a:pPr lvl="1">
              <a:buClr>
                <a:schemeClr val="bg2"/>
              </a:buClr>
            </a:pPr>
            <a:r>
              <a:rPr lang="en-US" sz="1600" dirty="0">
                <a:solidFill>
                  <a:srgbClr val="FF40FF"/>
                </a:solidFill>
              </a:rPr>
              <a:t>Consequence: </a:t>
            </a:r>
            <a:r>
              <a:rPr lang="en-US" sz="1600" dirty="0"/>
              <a:t>need to flip the ESR spin rotators between fills to keep systematics small 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/>
              <a:t>possible; optics does not depend on spin rotator polarity and in the shadow of filling the HSR we change spin rotator polarity in ESR</a:t>
            </a:r>
          </a:p>
        </p:txBody>
      </p:sp>
      <p:pic>
        <p:nvPicPr>
          <p:cNvPr id="4" name="Picture 3" descr="A close-up of a white card&#10;&#10;Description automatically generated">
            <a:extLst>
              <a:ext uri="{FF2B5EF4-FFF2-40B4-BE49-F238E27FC236}">
                <a16:creationId xmlns:a16="http://schemas.microsoft.com/office/drawing/2014/main" id="{E5538E45-359E-7D42-80C1-DFF97F49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91" y="4991072"/>
            <a:ext cx="5653189" cy="1164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272A10-7AED-284B-BB50-CD92D26DECD7}"/>
              </a:ext>
            </a:extLst>
          </p:cNvPr>
          <p:cNvSpPr/>
          <p:nvPr/>
        </p:nvSpPr>
        <p:spPr>
          <a:xfrm>
            <a:off x="461963" y="5575005"/>
            <a:ext cx="5653189" cy="16424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E45AEF-E522-5847-8765-2C78CA000DDF}"/>
              </a:ext>
            </a:extLst>
          </p:cNvPr>
          <p:cNvSpPr txBox="1"/>
          <p:nvPr/>
        </p:nvSpPr>
        <p:spPr>
          <a:xfrm>
            <a:off x="6308008" y="5426296"/>
            <a:ext cx="565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Maximum replacement times (= max. allowable storage times in ESR) are based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85% injected polarization and 70% time averaged polarization</a:t>
            </a:r>
          </a:p>
        </p:txBody>
      </p:sp>
      <p:pic>
        <p:nvPicPr>
          <p:cNvPr id="8" name="Picture 7" descr="A group of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7AEE3C41-E359-5B89-2728-DD5378A9A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75" y="1843226"/>
            <a:ext cx="2918522" cy="45652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8410FC-80E8-A6FD-718B-B4304AD58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1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3FF6-91D5-A84F-852A-671F66C88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ramping up KEKB and </a:t>
            </a:r>
            <a:r>
              <a:rPr lang="en-US" dirty="0" err="1"/>
              <a:t>SuperKEKB</a:t>
            </a:r>
            <a:endParaRPr lang="en-US" dirty="0"/>
          </a:p>
        </p:txBody>
      </p:sp>
      <p:pic>
        <p:nvPicPr>
          <p:cNvPr id="1025" name="Picture 1" descr="page3image27232288">
            <a:extLst>
              <a:ext uri="{FF2B5EF4-FFF2-40B4-BE49-F238E27FC236}">
                <a16:creationId xmlns:a16="http://schemas.microsoft.com/office/drawing/2014/main" id="{7E104506-7A49-5C46-81E3-B06258BD8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" b="9172"/>
          <a:stretch/>
        </p:blipFill>
        <p:spPr bwMode="auto">
          <a:xfrm>
            <a:off x="571500" y="705523"/>
            <a:ext cx="7528558" cy="513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3EC872-E214-6872-D37C-0102415A759E}"/>
              </a:ext>
            </a:extLst>
          </p:cNvPr>
          <p:cNvSpPr txBox="1"/>
          <p:nvPr/>
        </p:nvSpPr>
        <p:spPr>
          <a:xfrm>
            <a:off x="8100058" y="2137558"/>
            <a:ext cx="3719722" cy="31700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KEKB took ~5 years to reach design luminosity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 err="1"/>
              <a:t>SuperKEKB</a:t>
            </a:r>
            <a:r>
              <a:rPr lang="en-US" sz="2000" dirty="0"/>
              <a:t> has not yet reached design luminosity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&gt; 20 below goal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operating since 2019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Several reasons, beam instabilities and beam backgrounds</a:t>
            </a:r>
          </a:p>
        </p:txBody>
      </p:sp>
    </p:spTree>
    <p:extLst>
      <p:ext uri="{BB962C8B-B14F-4D97-AF65-F5344CB8AC3E}">
        <p14:creationId xmlns:p14="http://schemas.microsoft.com/office/powerpoint/2010/main" val="241272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1500" y="813285"/>
            <a:ext cx="11049000" cy="4575933"/>
          </a:xfrm>
        </p:spPr>
        <p:txBody>
          <a:bodyPr>
            <a:noAutofit/>
          </a:bodyPr>
          <a:lstStyle/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HERA performed an upgrade to increase luminosity by a factor of 5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Mainly by squeezing the beam more at the IP by redesign of the IR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The upgrade increased backgrounds dramatically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</a:t>
            </a:r>
            <a:r>
              <a:rPr lang="en-US" sz="2000" dirty="0"/>
              <a:t>Several month shutdown to implement improvements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Electron beam polarization never reached HERA-I levels, H1 and Zeus solenoids (~1T) not well compensated 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Main culprits: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no careful simulations prior to the upgrade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Proton beam-gas interactions most severe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Needed an extremely good vacuum to mitigate this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Synchrotron radiation background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Background to detectors</a:t>
            </a:r>
          </a:p>
          <a:p>
            <a:pPr lvl="2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/>
              <a:t>Excess heating of beam pipe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/>
              <a:t>Can damage flanges, etc.</a:t>
            </a:r>
          </a:p>
          <a:p>
            <a:pPr lvl="3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/>
              <a:t>Can heat beam pipe, decreasing vacuum</a:t>
            </a:r>
          </a:p>
          <a:p>
            <a:pPr lvl="1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800" dirty="0"/>
              <a:t> Electron beam-gas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FD9C9-552F-794C-B3B7-3132BCE0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9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29" y="971269"/>
            <a:ext cx="4406900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8276" y="493748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Dynamic pressure increase due </a:t>
            </a:r>
          </a:p>
          <a:p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to thermal and photo desorption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47499"/>
            <a:ext cx="4419600" cy="293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3803" y="519065"/>
            <a:ext cx="350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Pressure vs. integrated electron </a:t>
            </a:r>
          </a:p>
          <a:p>
            <a:pPr algn="ctr"/>
            <a:r>
              <a:rPr lang="en-US" dirty="0">
                <a:solidFill>
                  <a:srgbClr val="0000FF"/>
                </a:solidFill>
                <a:cs typeface="Times New Roman" panose="02020603050405020304" pitchFamily="18" charset="0"/>
              </a:rPr>
              <a:t>current 2002 - 03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4006850"/>
            <a:ext cx="5124450" cy="2851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4428436"/>
            <a:ext cx="4063933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cs typeface="Times New Roman" panose="02020603050405020304" pitchFamily="18" charset="0"/>
              </a:rPr>
              <a:t>Proton Beam Gas Background</a:t>
            </a:r>
          </a:p>
          <a:p>
            <a:endParaRPr lang="en-US" sz="900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Two time constants for vacuum </a:t>
            </a:r>
          </a:p>
          <a:p>
            <a:r>
              <a:rPr lang="en-US" dirty="0">
                <a:cs typeface="Times New Roman" panose="02020603050405020304" pitchFamily="18" charset="0"/>
              </a:rPr>
              <a:t>conditioning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Short term after leaks 20 – 30 days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Times New Roman" panose="02020603050405020304" pitchFamily="18" charset="0"/>
              </a:rPr>
              <a:t>Long term 600 days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B2D57-4F64-9846-A3B4-637283D0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93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BBE83-6431-388C-FAB5-27C24B63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HERA II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FF3032-368E-7C3D-7E09-BFAA23538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1340A-214B-A1A1-D9D7-E7AB5470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93" y="35169"/>
            <a:ext cx="5297569" cy="5531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7DEE74-1304-5DEE-A3E0-B91FF5EA2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94097"/>
            <a:ext cx="5050725" cy="52735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11E583-9D2F-5F52-E5B6-1468D3FEBAAA}"/>
              </a:ext>
            </a:extLst>
          </p:cNvPr>
          <p:cNvSpPr txBox="1"/>
          <p:nvPr/>
        </p:nvSpPr>
        <p:spPr>
          <a:xfrm>
            <a:off x="2506469" y="5166344"/>
            <a:ext cx="718177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Electron polarization through Sokolov </a:t>
            </a:r>
            <a:r>
              <a:rPr lang="en-US" sz="2000" dirty="0" err="1"/>
              <a:t>Ternov</a:t>
            </a:r>
            <a:endParaRPr lang="en-US" sz="2000" dirty="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Luminosity and Polarization have been strongly anti-corelated</a:t>
            </a:r>
          </a:p>
        </p:txBody>
      </p:sp>
    </p:spTree>
    <p:extLst>
      <p:ext uri="{BB962C8B-B14F-4D97-AF65-F5344CB8AC3E}">
        <p14:creationId xmlns:p14="http://schemas.microsoft.com/office/powerpoint/2010/main" val="3636914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B683-9720-A647-EC15-F53D45C0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learnt from pp Colliders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605FB-A509-3386-4017-2CAC00143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0600F-8744-DCF4-0C4B-807E68130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56" y="1732767"/>
            <a:ext cx="3810000" cy="25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F942B-7605-9CEC-432A-4ED2ED431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635" y="1570181"/>
            <a:ext cx="3906437" cy="2642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728BC4-F6FB-F5BE-41E9-222E11EDB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079" y="1427673"/>
            <a:ext cx="2936421" cy="2936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3E1639-3812-66D3-9E6E-28CE72DF7ECC}"/>
              </a:ext>
            </a:extLst>
          </p:cNvPr>
          <p:cNvSpPr txBox="1"/>
          <p:nvPr/>
        </p:nvSpPr>
        <p:spPr>
          <a:xfrm>
            <a:off x="1828800" y="1045029"/>
            <a:ext cx="1167756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Tevatron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32259-7659-2D25-05B3-BA1B576133A1}"/>
              </a:ext>
            </a:extLst>
          </p:cNvPr>
          <p:cNvSpPr txBox="1"/>
          <p:nvPr/>
        </p:nvSpPr>
        <p:spPr>
          <a:xfrm>
            <a:off x="6191804" y="1054926"/>
            <a:ext cx="69923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LHC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89BE3-2322-29CC-A0B6-D086BD236C49}"/>
              </a:ext>
            </a:extLst>
          </p:cNvPr>
          <p:cNvSpPr txBox="1"/>
          <p:nvPr/>
        </p:nvSpPr>
        <p:spPr>
          <a:xfrm>
            <a:off x="9894926" y="981639"/>
            <a:ext cx="813043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RHIC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BE2AD-8B7B-61AF-CBEA-CDFC5C34CFF3}"/>
              </a:ext>
            </a:extLst>
          </p:cNvPr>
          <p:cNvSpPr txBox="1"/>
          <p:nvPr/>
        </p:nvSpPr>
        <p:spPr>
          <a:xfrm>
            <a:off x="890649" y="4560395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The pbar electron cooler was added in July of 2005.  The initial luminosity increased by ~50% at first and then it took many years to take advantage of the cooler by optimizing the store length, beam-beam interactions, etc.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4E810A-49FE-0500-726F-D2981630FA3C}"/>
              </a:ext>
            </a:extLst>
          </p:cNvPr>
          <p:cNvSpPr txBox="1"/>
          <p:nvPr/>
        </p:nvSpPr>
        <p:spPr>
          <a:xfrm>
            <a:off x="8684079" y="4583751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First Beam in 2000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Polarization and Luminosity often anti-corelated.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/>
              <a:t>Took in 2015 in one year the integrated luminosity from all the years before at √s=100 GeV and for √s=250 GeV in 2017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2A0A0-3224-5405-7914-256A1BC1742B}"/>
              </a:ext>
            </a:extLst>
          </p:cNvPr>
          <p:cNvSpPr txBox="1"/>
          <p:nvPr/>
        </p:nvSpPr>
        <p:spPr>
          <a:xfrm>
            <a:off x="5057780" y="4583750"/>
            <a:ext cx="3666507" cy="138499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First beam September 10</a:t>
            </a:r>
            <a:r>
              <a:rPr lang="en-US" sz="1400" b="0" i="0" u="none" strike="noStrike" baseline="30000" dirty="0">
                <a:effectLst/>
              </a:rPr>
              <a:t>th</a:t>
            </a:r>
            <a:r>
              <a:rPr lang="en-US" sz="1400" b="0" i="0" u="none" strike="noStrike" dirty="0">
                <a:effectLst/>
              </a:rPr>
              <a:t>,</a:t>
            </a:r>
            <a:r>
              <a:rPr lang="en-US" sz="1400" b="0" i="0" u="none" strike="noStrike" baseline="30000" dirty="0">
                <a:effectLst/>
              </a:rPr>
              <a:t> </a:t>
            </a:r>
            <a:r>
              <a:rPr lang="en-US" sz="1400" b="0" i="0" u="none" strike="noStrike" dirty="0">
                <a:effectLst/>
              </a:rPr>
              <a:t>2008, malfunction 9 days later no beam for experiments till 2010, March 19</a:t>
            </a:r>
            <a:r>
              <a:rPr lang="en-US" sz="1400" b="0" i="0" u="none" strike="noStrike" baseline="30000" dirty="0">
                <a:effectLst/>
              </a:rPr>
              <a:t>th</a:t>
            </a:r>
            <a:r>
              <a:rPr lang="en-US" sz="1400" b="0" i="0" u="none" strike="noStrike" dirty="0">
                <a:effectLst/>
              </a:rPr>
              <a:t>, 2010 collisions at 7 TeV</a:t>
            </a:r>
          </a:p>
          <a:p>
            <a:pPr>
              <a:buClr>
                <a:srgbClr val="0096FF"/>
              </a:buClr>
            </a:pPr>
            <a:r>
              <a:rPr lang="en-US" sz="1400" b="0" i="0" u="none" strike="noStrike" dirty="0">
                <a:effectLst/>
              </a:rPr>
              <a:t>Design Lumi was reached June 2016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400" dirty="0"/>
              <a:t>13.6 TeV reached April 2022</a:t>
            </a:r>
          </a:p>
        </p:txBody>
      </p:sp>
    </p:spTree>
    <p:extLst>
      <p:ext uri="{BB962C8B-B14F-4D97-AF65-F5344CB8AC3E}">
        <p14:creationId xmlns:p14="http://schemas.microsoft.com/office/powerpoint/2010/main" val="2039488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097C0-AA2F-7C19-FA8E-0BACA43F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0B0AB-A9FE-F0B5-9951-6A0D3473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F2F0-2DCE-1220-6349-0D49672FD3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96C22B-FBFF-27D9-38F6-C3B20B37D06B}"/>
              </a:ext>
            </a:extLst>
          </p:cNvPr>
          <p:cNvSpPr txBox="1"/>
          <p:nvPr/>
        </p:nvSpPr>
        <p:spPr>
          <a:xfrm>
            <a:off x="3122299" y="3141851"/>
            <a:ext cx="5947462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cs typeface="Arial" panose="020B0604020202020204" pitchFamily="34" charset="0"/>
              </a:rPr>
              <a:t>Ramping up EIC performance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6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05E17-5834-94F8-9EAF-713856A57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and Subprojects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7F33CF-871E-122A-524D-0F3B09A34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DCE15DD-CBE1-871E-F5B5-BDC9D18601A4}"/>
              </a:ext>
            </a:extLst>
          </p:cNvPr>
          <p:cNvSpPr/>
          <p:nvPr/>
        </p:nvSpPr>
        <p:spPr>
          <a:xfrm>
            <a:off x="571500" y="627927"/>
            <a:ext cx="3945909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C7451DC-A690-7C8D-74E3-5F62F62F65CA}"/>
              </a:ext>
            </a:extLst>
          </p:cNvPr>
          <p:cNvSpPr/>
          <p:nvPr/>
        </p:nvSpPr>
        <p:spPr>
          <a:xfrm>
            <a:off x="6546382" y="616552"/>
            <a:ext cx="3028227" cy="477760"/>
          </a:xfrm>
          <a:prstGeom prst="rightArrow">
            <a:avLst>
              <a:gd name="adj1" fmla="val 50000"/>
              <a:gd name="adj2" fmla="val 70000"/>
            </a:avLst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A8043-E3EF-269C-9C02-49A065120B1F}"/>
              </a:ext>
            </a:extLst>
          </p:cNvPr>
          <p:cNvSpPr txBox="1"/>
          <p:nvPr/>
        </p:nvSpPr>
        <p:spPr>
          <a:xfrm>
            <a:off x="5026547" y="504967"/>
            <a:ext cx="1281120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Early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E403F-7CBF-E06E-5505-EE7719EE4CD9}"/>
              </a:ext>
            </a:extLst>
          </p:cNvPr>
          <p:cNvSpPr txBox="1"/>
          <p:nvPr/>
        </p:nvSpPr>
        <p:spPr>
          <a:xfrm>
            <a:off x="9497339" y="520889"/>
            <a:ext cx="2361545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EIC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400" dirty="0"/>
              <a:t>Full Capabilities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4D511-6127-508A-8CF7-D02484602FD0}"/>
              </a:ext>
            </a:extLst>
          </p:cNvPr>
          <p:cNvSpPr/>
          <p:nvPr/>
        </p:nvSpPr>
        <p:spPr>
          <a:xfrm>
            <a:off x="1203460" y="1296538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AB2C1D-B6C6-45D6-7811-76206CA23E08}"/>
              </a:ext>
            </a:extLst>
          </p:cNvPr>
          <p:cNvSpPr txBox="1"/>
          <p:nvPr/>
        </p:nvSpPr>
        <p:spPr>
          <a:xfrm rot="5400000">
            <a:off x="-469025" y="3057102"/>
            <a:ext cx="3902030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Collider </a:t>
            </a:r>
            <a:r>
              <a:rPr lang="en-US" sz="1400" dirty="0"/>
              <a:t>(ESR + HSR) </a:t>
            </a:r>
            <a:r>
              <a:rPr lang="en-US" sz="2000" dirty="0"/>
              <a:t>– Subproject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53B2B2-1D72-A974-5B5C-59E623B2073D}"/>
              </a:ext>
            </a:extLst>
          </p:cNvPr>
          <p:cNvSpPr/>
          <p:nvPr/>
        </p:nvSpPr>
        <p:spPr>
          <a:xfrm>
            <a:off x="3112824" y="1257847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5CB550-54B1-119D-B1BA-25A9C4623DFE}"/>
              </a:ext>
            </a:extLst>
          </p:cNvPr>
          <p:cNvSpPr txBox="1"/>
          <p:nvPr/>
        </p:nvSpPr>
        <p:spPr>
          <a:xfrm rot="5400000">
            <a:off x="1483621" y="3087635"/>
            <a:ext cx="381546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Electron Injector – Subproject 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37E216-55C1-96F1-58FB-CBC0B10B567A}"/>
              </a:ext>
            </a:extLst>
          </p:cNvPr>
          <p:cNvSpPr/>
          <p:nvPr/>
        </p:nvSpPr>
        <p:spPr>
          <a:xfrm>
            <a:off x="2196199" y="1296538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AD59A2-06D7-3EF7-C9E7-9D7B97FFEC5B}"/>
              </a:ext>
            </a:extLst>
          </p:cNvPr>
          <p:cNvSpPr txBox="1"/>
          <p:nvPr/>
        </p:nvSpPr>
        <p:spPr>
          <a:xfrm rot="5400000">
            <a:off x="763364" y="2961566"/>
            <a:ext cx="342273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Detector + IR – Subproject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A43D5F-C964-5A6C-07D7-92555BCD74BD}"/>
              </a:ext>
            </a:extLst>
          </p:cNvPr>
          <p:cNvSpPr txBox="1"/>
          <p:nvPr/>
        </p:nvSpPr>
        <p:spPr>
          <a:xfrm>
            <a:off x="2666042" y="3015773"/>
            <a:ext cx="543739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AB2ACB-1D11-576E-E998-B620EEC1EE28}"/>
              </a:ext>
            </a:extLst>
          </p:cNvPr>
          <p:cNvSpPr txBox="1"/>
          <p:nvPr/>
        </p:nvSpPr>
        <p:spPr>
          <a:xfrm>
            <a:off x="1712970" y="3018045"/>
            <a:ext cx="543739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DF1216-77C8-3884-F09B-387315EDD0E4}"/>
              </a:ext>
            </a:extLst>
          </p:cNvPr>
          <p:cNvSpPr/>
          <p:nvPr/>
        </p:nvSpPr>
        <p:spPr>
          <a:xfrm>
            <a:off x="7615900" y="1215196"/>
            <a:ext cx="573206" cy="39578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FFF65-3915-6C61-3E69-9DAE0E15187E}"/>
              </a:ext>
            </a:extLst>
          </p:cNvPr>
          <p:cNvSpPr txBox="1"/>
          <p:nvPr/>
        </p:nvSpPr>
        <p:spPr>
          <a:xfrm rot="5400000">
            <a:off x="6108454" y="3036717"/>
            <a:ext cx="3588098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Accelerator, … – Subproject 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04F29E-C81C-6270-912E-E1CF3F499C21}"/>
              </a:ext>
            </a:extLst>
          </p:cNvPr>
          <p:cNvSpPr txBox="1"/>
          <p:nvPr/>
        </p:nvSpPr>
        <p:spPr>
          <a:xfrm>
            <a:off x="965342" y="5348572"/>
            <a:ext cx="3018775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All the scope needed for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mission need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3596BB-E0D7-4F10-3B63-69907D064664}"/>
              </a:ext>
            </a:extLst>
          </p:cNvPr>
          <p:cNvSpPr txBox="1"/>
          <p:nvPr/>
        </p:nvSpPr>
        <p:spPr>
          <a:xfrm>
            <a:off x="6429007" y="5435768"/>
            <a:ext cx="3065263" cy="70788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All the scope needed to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reach full EIC capabilities</a:t>
            </a:r>
          </a:p>
        </p:txBody>
      </p:sp>
    </p:spTree>
    <p:extLst>
      <p:ext uri="{BB962C8B-B14F-4D97-AF65-F5344CB8AC3E}">
        <p14:creationId xmlns:p14="http://schemas.microsoft.com/office/powerpoint/2010/main" val="393228810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spAutoFit/>
      </a:bodyPr>
      <a:lstStyle>
        <a:defPPr algn="l">
          <a:spcBef>
            <a:spcPts val="0"/>
          </a:spcBef>
          <a:buClr>
            <a:srgbClr val="0096FF"/>
          </a:buCl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quence xmlns="3b6a705c-5149-41b7-ae9a-732190ba5a52">01</Sequence>
    <Status xmlns="3b6a705c-5149-41b7-ae9a-732190ba5a52">Final Changes Complete</Status>
    <Day xmlns="3b6a705c-5149-41b7-ae9a-732190ba5a52">2025-01-07T05:00:00+00:00</Da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C34C91B90C1548A4C3AA992774E13A" ma:contentTypeVersion="7" ma:contentTypeDescription="Create a new document." ma:contentTypeScope="" ma:versionID="7a61f8cd703a7205ecb4e678dec18d87">
  <xsd:schema xmlns:xsd="http://www.w3.org/2001/XMLSchema" xmlns:xs="http://www.w3.org/2001/XMLSchema" xmlns:p="http://schemas.microsoft.com/office/2006/metadata/properties" xmlns:ns2="3b6a705c-5149-41b7-ae9a-732190ba5a52" targetNamespace="http://schemas.microsoft.com/office/2006/metadata/properties" ma:root="true" ma:fieldsID="c225db4bd17ba7aa7935a5a4ed95403e" ns2:_="">
    <xsd:import namespace="3b6a705c-5149-41b7-ae9a-732190ba5a52"/>
    <xsd:element name="properties">
      <xsd:complexType>
        <xsd:sequence>
          <xsd:element name="documentManagement">
            <xsd:complexType>
              <xsd:all>
                <xsd:element ref="ns2:Day" minOccurs="0"/>
                <xsd:element ref="ns2:Status" minOccurs="0"/>
                <xsd:element ref="ns2:Sequence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6a705c-5149-41b7-ae9a-732190ba5a52" elementFormDefault="qualified">
    <xsd:import namespace="http://schemas.microsoft.com/office/2006/documentManagement/types"/>
    <xsd:import namespace="http://schemas.microsoft.com/office/infopath/2007/PartnerControls"/>
    <xsd:element name="Day" ma:index="8" nillable="true" ma:displayName="Day" ma:format="DateOnly" ma:internalName="Day">
      <xsd:simpleType>
        <xsd:restriction base="dms:DateTime"/>
      </xsd:simpleType>
    </xsd:element>
    <xsd:element name="Status" ma:index="9" nillable="true" ma:displayName="Status" ma:format="Dropdown" ma:internalName="Status">
      <xsd:simpleType>
        <xsd:restriction base="dms:Choice">
          <xsd:enumeration value="Draft in Progress"/>
          <xsd:enumeration value="Read for Page Turns"/>
          <xsd:enumeration value="Ready For Dry Run"/>
          <xsd:enumeration value="Final Changes Complete"/>
          <xsd:enumeration value="Ready to Post"/>
          <xsd:enumeration value="Posted"/>
        </xsd:restriction>
      </xsd:simpleType>
    </xsd:element>
    <xsd:element name="Sequence" ma:index="10" nillable="true" ma:displayName="Sequence" ma:format="Dropdown" ma:internalName="Sequence">
      <xsd:simpleType>
        <xsd:restriction base="dms:Text">
          <xsd:maxLength value="255"/>
        </xsd:restrict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9E88647-562A-460A-88A0-13D05ABABF01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3b6a705c-5149-41b7-ae9a-732190ba5a52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CE82E08-C36A-4352-A2D1-2ECF9A8A35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6a705c-5149-41b7-ae9a-732190ba5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6062</TotalTime>
  <Words>2863</Words>
  <Application>Microsoft Macintosh PowerPoint</Application>
  <PresentationFormat>Widescreen</PresentationFormat>
  <Paragraphs>474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Narrow</vt:lpstr>
      <vt:lpstr>Calibri</vt:lpstr>
      <vt:lpstr>Cambria Math</vt:lpstr>
      <vt:lpstr>Comic Sans MS</vt:lpstr>
      <vt:lpstr>Segoe UI</vt:lpstr>
      <vt:lpstr>Symbol</vt:lpstr>
      <vt:lpstr>Times New Roman</vt:lpstr>
      <vt:lpstr>URWPalladioL</vt:lpstr>
      <vt:lpstr>Wingdings</vt:lpstr>
      <vt:lpstr>BNL</vt:lpstr>
      <vt:lpstr>Equation</vt:lpstr>
      <vt:lpstr>Configuration and Capabilities for the Phase-1 EIC</vt:lpstr>
      <vt:lpstr>PowerPoint Presentation</vt:lpstr>
      <vt:lpstr>Experience ramping up KEKB and SuperKEKB</vt:lpstr>
      <vt:lpstr>Lessons from HERA II upgrade</vt:lpstr>
      <vt:lpstr>Lessons from HERA II upgrade</vt:lpstr>
      <vt:lpstr>Lessons from HERA II upgrade</vt:lpstr>
      <vt:lpstr>Lessons learnt from pp Colliders</vt:lpstr>
      <vt:lpstr>PowerPoint Presentation</vt:lpstr>
      <vt:lpstr>EIC and Subprojects</vt:lpstr>
      <vt:lpstr>EIC NAS Science Pillars</vt:lpstr>
      <vt:lpstr>Accelerator at Day One and Ultimate</vt:lpstr>
      <vt:lpstr>Accelerator Performance for NAS Science</vt:lpstr>
      <vt:lpstr>What will be installed for the early science program</vt:lpstr>
      <vt:lpstr>What do we need to commission</vt:lpstr>
      <vt:lpstr>Beam Energy and Average Orbit Radius in the HSR</vt:lpstr>
      <vt:lpstr>EIC Science Program in the early Years of EIC</vt:lpstr>
      <vt:lpstr>Proposal for EIC Science Program in the First Years </vt:lpstr>
      <vt:lpstr>Proposal for EIC Science Program in the First Years </vt:lpstr>
      <vt:lpstr>Assumptions and Luminosity Calculation</vt:lpstr>
      <vt:lpstr>Assumptions and Luminosity</vt:lpstr>
      <vt:lpstr>ep Luminosity for Phase-1</vt:lpstr>
      <vt:lpstr>Luminosity ep for Phase-1</vt:lpstr>
      <vt:lpstr>PowerPoint Presentation</vt:lpstr>
      <vt:lpstr>PowerPoint Presentation</vt:lpstr>
      <vt:lpstr>Initial thoughts on the EIC Commissioning Strategy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and ePIC Overview</dc:title>
  <dc:subject/>
  <dc:creator>Elke-Caroline Aschenauer</dc:creator>
  <cp:keywords/>
  <dc:description/>
  <cp:lastModifiedBy>Elke-Caroline Aschenauer</cp:lastModifiedBy>
  <cp:revision>82</cp:revision>
  <dcterms:created xsi:type="dcterms:W3CDTF">2024-09-19T01:46:49Z</dcterms:created>
  <dcterms:modified xsi:type="dcterms:W3CDTF">2025-01-22T08:56:39Z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0x010100B8C34C91B90C1548A4C3AA992774E13A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omments">
    <vt:lpwstr>Names added to footer.  Fixed tag colors throughout. Slide 10 covered footer for visual. Slide 12 corrected spelling "Forward". Minor formatting.</vt:lpwstr>
  </property>
  <property fmtid="{D5CDD505-2E9C-101B-9397-08002B2CF9AE}" pid="12" name="xd_Signature">
    <vt:lpwstr/>
  </property>
  <property fmtid="{D5CDD505-2E9C-101B-9397-08002B2CF9AE}" pid="13" name="Status">
    <vt:lpwstr>Ready To Post</vt:lpwstr>
  </property>
</Properties>
</file>