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5911" r:id="rId3"/>
    <p:sldId id="5915" r:id="rId4"/>
    <p:sldId id="269" r:id="rId5"/>
    <p:sldId id="5912" r:id="rId6"/>
    <p:sldId id="5913" r:id="rId7"/>
    <p:sldId id="5769" r:id="rId8"/>
    <p:sldId id="4770" r:id="rId9"/>
    <p:sldId id="5821" r:id="rId10"/>
    <p:sldId id="57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94632" autoAdjust="0"/>
  </p:normalViewPr>
  <p:slideViewPr>
    <p:cSldViewPr snapToGrid="0">
      <p:cViewPr varScale="1">
        <p:scale>
          <a:sx n="107" d="100"/>
          <a:sy n="107" d="100"/>
        </p:scale>
        <p:origin x="240" y="96"/>
      </p:cViewPr>
      <p:guideLst/>
    </p:cSldViewPr>
  </p:slideViewPr>
  <p:notesTextViewPr>
    <p:cViewPr>
      <p:scale>
        <a:sx n="1" d="1"/>
        <a:sy n="1" d="1"/>
      </p:scale>
      <p:origin x="0" y="0"/>
    </p:cViewPr>
  </p:notesTextViewPr>
  <p:sorterViewPr>
    <p:cViewPr>
      <p:scale>
        <a:sx n="100" d="100"/>
        <a:sy n="100" d="100"/>
      </p:scale>
      <p:origin x="0" y="-2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1/20/2025</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Jan 2025 Collaboration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1/20/2025</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Jan 2025 Collaboration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1/20/2025</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Jan 2025 Collaboration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1/20/2025</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Jan 2025 Collaboration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1/20/2025</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Jan 2025 Collaboration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1/20/2025</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Jan 2025 Collaboration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1/20/2025</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Jan 2025 Collaboration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3.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1806834"/>
          </a:xfrm>
        </p:spPr>
        <p:txBody>
          <a:bodyPr/>
          <a:lstStyle/>
          <a:p>
            <a:r>
              <a:rPr lang="en-US" b="1" dirty="0">
                <a:solidFill>
                  <a:schemeClr val="accent1"/>
                </a:solidFill>
              </a:rPr>
              <a:t>ePIC Collaboration Priorities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351129"/>
            <a:ext cx="9144000" cy="1113282"/>
          </a:xfrm>
        </p:spPr>
        <p:txBody>
          <a:bodyPr/>
          <a:lstStyle/>
          <a:p>
            <a:r>
              <a:rPr lang="en-US" i="1" u="sng" dirty="0"/>
              <a:t>J. Lajoie</a:t>
            </a:r>
            <a:r>
              <a:rPr lang="en-US" i="1" dirty="0"/>
              <a:t>, S. Dalla Torre</a:t>
            </a:r>
          </a:p>
          <a:p>
            <a:r>
              <a:rPr lang="en-US" dirty="0"/>
              <a:t>January 20, 2025</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1/20/2025</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8E534B80-BB04-3CBD-93A7-992D65281F97}"/>
              </a:ext>
            </a:extLst>
          </p:cNvPr>
          <p:cNvSpPr>
            <a:spLocks noGrp="1"/>
          </p:cNvSpPr>
          <p:nvPr>
            <p:ph type="sldNum" sz="quarter" idx="12"/>
          </p:nvPr>
        </p:nvSpPr>
        <p:spPr/>
        <p:txBody>
          <a:bodyPr/>
          <a:lstStyle/>
          <a:p>
            <a:fld id="{588949A8-7CCD-4D90-AA9A-1451BFC6FB3A}" type="slidenum">
              <a:rPr lang="en-US" smtClean="0"/>
              <a:t>10</a:t>
            </a:fld>
            <a:endParaRPr lang="en-US"/>
          </a:p>
        </p:txBody>
      </p:sp>
    </p:spTree>
    <p:extLst>
      <p:ext uri="{BB962C8B-B14F-4D97-AF65-F5344CB8AC3E}">
        <p14:creationId xmlns:p14="http://schemas.microsoft.com/office/powerpoint/2010/main" val="302824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C4C6-90F6-F934-89D9-825E31BAE623}"/>
              </a:ext>
            </a:extLst>
          </p:cNvPr>
          <p:cNvSpPr>
            <a:spLocks noGrp="1"/>
          </p:cNvSpPr>
          <p:nvPr>
            <p:ph type="title"/>
          </p:nvPr>
        </p:nvSpPr>
        <p:spPr/>
        <p:txBody>
          <a:bodyPr/>
          <a:lstStyle/>
          <a:p>
            <a:r>
              <a:rPr lang="en-US" b="1" dirty="0">
                <a:solidFill>
                  <a:schemeClr val="accent1"/>
                </a:solidFill>
              </a:rPr>
              <a:t>Theme of the Collaboration Meeting</a:t>
            </a:r>
          </a:p>
        </p:txBody>
      </p:sp>
      <p:sp>
        <p:nvSpPr>
          <p:cNvPr id="3" name="Content Placeholder 2">
            <a:extLst>
              <a:ext uri="{FF2B5EF4-FFF2-40B4-BE49-F238E27FC236}">
                <a16:creationId xmlns:a16="http://schemas.microsoft.com/office/drawing/2014/main" id="{E8839F57-9BCE-BB77-E354-33CCF55F3217}"/>
              </a:ext>
            </a:extLst>
          </p:cNvPr>
          <p:cNvSpPr>
            <a:spLocks noGrp="1"/>
          </p:cNvSpPr>
          <p:nvPr>
            <p:ph idx="1"/>
          </p:nvPr>
        </p:nvSpPr>
        <p:spPr>
          <a:xfrm>
            <a:off x="838200" y="1530220"/>
            <a:ext cx="10515600" cy="4646743"/>
          </a:xfrm>
        </p:spPr>
        <p:txBody>
          <a:bodyPr/>
          <a:lstStyle/>
          <a:p>
            <a:r>
              <a:rPr lang="en-US" dirty="0"/>
              <a:t>The Jan 2024 meeting at ANL established the goals and priorities for the collaboration for the coming year. </a:t>
            </a:r>
          </a:p>
          <a:p>
            <a:r>
              <a:rPr lang="en-US" dirty="0"/>
              <a:t>At the Summer 2024 meeting at Lehigh we took stock of where we were on the roadmap, made adjustments, and began the early science discussions.</a:t>
            </a:r>
          </a:p>
          <a:p>
            <a:endParaRPr lang="en-US" dirty="0"/>
          </a:p>
          <a:p>
            <a:r>
              <a:rPr lang="en-US" dirty="0"/>
              <a:t>The meeting in Frascati in Jan 2025 will come immediately after the EIC Project CD-3B review. We will again </a:t>
            </a:r>
            <a:r>
              <a:rPr lang="en-US" b="1" dirty="0">
                <a:solidFill>
                  <a:schemeClr val="accent1"/>
                </a:solidFill>
              </a:rPr>
              <a:t>discuss the goals</a:t>
            </a:r>
            <a:r>
              <a:rPr lang="en-US" dirty="0">
                <a:solidFill>
                  <a:schemeClr val="accent1"/>
                </a:solidFill>
              </a:rPr>
              <a:t> </a:t>
            </a:r>
            <a:r>
              <a:rPr lang="en-US" dirty="0"/>
              <a:t>and </a:t>
            </a:r>
            <a:br>
              <a:rPr lang="en-US" dirty="0"/>
            </a:br>
            <a:r>
              <a:rPr lang="en-US" b="1" dirty="0">
                <a:solidFill>
                  <a:schemeClr val="accent1"/>
                </a:solidFill>
              </a:rPr>
              <a:t>set priorities</a:t>
            </a:r>
            <a:r>
              <a:rPr lang="en-US" dirty="0">
                <a:solidFill>
                  <a:schemeClr val="accent1"/>
                </a:solidFill>
              </a:rPr>
              <a:t> </a:t>
            </a:r>
            <a:r>
              <a:rPr lang="en-US" dirty="0"/>
              <a:t>for the collaboration in the coming year.  </a:t>
            </a:r>
          </a:p>
        </p:txBody>
      </p:sp>
      <p:sp>
        <p:nvSpPr>
          <p:cNvPr id="4" name="Date Placeholder 3">
            <a:extLst>
              <a:ext uri="{FF2B5EF4-FFF2-40B4-BE49-F238E27FC236}">
                <a16:creationId xmlns:a16="http://schemas.microsoft.com/office/drawing/2014/main" id="{B8D43E84-EAD5-799F-FC4F-D0EF97A8CFBF}"/>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DC4A8B84-0B7C-92A9-6568-0E67DB53BA17}"/>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12C74814-8EFE-1034-E2A1-5D6FD83FC013}"/>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9212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F850-266D-A02F-28EF-5ED1EE866A97}"/>
              </a:ext>
            </a:extLst>
          </p:cNvPr>
          <p:cNvSpPr>
            <a:spLocks noGrp="1"/>
          </p:cNvSpPr>
          <p:nvPr>
            <p:ph type="title"/>
          </p:nvPr>
        </p:nvSpPr>
        <p:spPr/>
        <p:txBody>
          <a:bodyPr/>
          <a:lstStyle/>
          <a:p>
            <a:r>
              <a:rPr lang="en-US" b="1" dirty="0">
                <a:solidFill>
                  <a:schemeClr val="accent1"/>
                </a:solidFill>
              </a:rPr>
              <a:t>Why are we doing this? </a:t>
            </a:r>
          </a:p>
        </p:txBody>
      </p:sp>
      <p:sp>
        <p:nvSpPr>
          <p:cNvPr id="3" name="Content Placeholder 2">
            <a:extLst>
              <a:ext uri="{FF2B5EF4-FFF2-40B4-BE49-F238E27FC236}">
                <a16:creationId xmlns:a16="http://schemas.microsoft.com/office/drawing/2014/main" id="{CE977FAA-5664-2F14-B491-F333359E3950}"/>
              </a:ext>
            </a:extLst>
          </p:cNvPr>
          <p:cNvSpPr>
            <a:spLocks noGrp="1"/>
          </p:cNvSpPr>
          <p:nvPr>
            <p:ph idx="1"/>
          </p:nvPr>
        </p:nvSpPr>
        <p:spPr>
          <a:xfrm>
            <a:off x="838200" y="1690688"/>
            <a:ext cx="10515600" cy="4486275"/>
          </a:xfrm>
        </p:spPr>
        <p:txBody>
          <a:bodyPr/>
          <a:lstStyle/>
          <a:p>
            <a:r>
              <a:rPr lang="en-US" dirty="0"/>
              <a:t>Shouldn’t collaboration leadership just TELL the collaboration what the priorities are? </a:t>
            </a:r>
          </a:p>
          <a:p>
            <a:r>
              <a:rPr lang="en-US" sz="4400" dirty="0"/>
              <a:t>NO</a:t>
            </a:r>
          </a:p>
          <a:p>
            <a:pPr marL="0" indent="0">
              <a:buNone/>
            </a:pPr>
            <a:endParaRPr lang="en-US" dirty="0"/>
          </a:p>
          <a:p>
            <a:r>
              <a:rPr lang="en-US" dirty="0" err="1"/>
              <a:t>ePIC</a:t>
            </a:r>
            <a:r>
              <a:rPr lang="en-US" dirty="0"/>
              <a:t> is YOUR collaboration. No one is engaged by being told what to do. People get engaged when they are both a part of </a:t>
            </a:r>
            <a:r>
              <a:rPr lang="en-US" i="1" dirty="0"/>
              <a:t>defining the problem</a:t>
            </a:r>
            <a:r>
              <a:rPr lang="en-US" dirty="0"/>
              <a:t> and </a:t>
            </a:r>
            <a:r>
              <a:rPr lang="en-US" i="1" dirty="0"/>
              <a:t>finding the solution</a:t>
            </a:r>
            <a:r>
              <a:rPr lang="en-US" dirty="0"/>
              <a:t>!</a:t>
            </a:r>
          </a:p>
          <a:p>
            <a:r>
              <a:rPr lang="en-US" dirty="0"/>
              <a:t>It’s the job of collaboration leadership to </a:t>
            </a:r>
            <a:r>
              <a:rPr lang="en-US" i="1" dirty="0"/>
              <a:t>execute on the collaboration priorities. </a:t>
            </a:r>
          </a:p>
        </p:txBody>
      </p:sp>
      <p:sp>
        <p:nvSpPr>
          <p:cNvPr id="4" name="Date Placeholder 3">
            <a:extLst>
              <a:ext uri="{FF2B5EF4-FFF2-40B4-BE49-F238E27FC236}">
                <a16:creationId xmlns:a16="http://schemas.microsoft.com/office/drawing/2014/main" id="{D3BF0E83-613F-E6A8-A4B4-E08068E607F4}"/>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91014CD2-21B8-A020-6C18-BEADF727267D}"/>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8ADE17A7-EB54-CD47-013B-969C793B9616}"/>
              </a:ext>
            </a:extLst>
          </p:cNvPr>
          <p:cNvSpPr>
            <a:spLocks noGrp="1"/>
          </p:cNvSpPr>
          <p:nvPr>
            <p:ph type="sldNum" sz="quarter" idx="12"/>
          </p:nvPr>
        </p:nvSpPr>
        <p:spPr/>
        <p:txBody>
          <a:bodyPr/>
          <a:lstStyle/>
          <a:p>
            <a:fld id="{588949A8-7CCD-4D90-AA9A-1451BFC6FB3A}" type="slidenum">
              <a:rPr lang="en-US" smtClean="0"/>
              <a:t>3</a:t>
            </a:fld>
            <a:endParaRPr lang="en-US"/>
          </a:p>
        </p:txBody>
      </p:sp>
    </p:spTree>
    <p:extLst>
      <p:ext uri="{BB962C8B-B14F-4D97-AF65-F5344CB8AC3E}">
        <p14:creationId xmlns:p14="http://schemas.microsoft.com/office/powerpoint/2010/main" val="28542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73C5-43A7-7253-68E4-CC6726F274FD}"/>
              </a:ext>
            </a:extLst>
          </p:cNvPr>
          <p:cNvSpPr>
            <a:spLocks noGrp="1"/>
          </p:cNvSpPr>
          <p:nvPr>
            <p:ph type="title"/>
          </p:nvPr>
        </p:nvSpPr>
        <p:spPr>
          <a:xfrm>
            <a:off x="838200" y="365126"/>
            <a:ext cx="10515600" cy="770948"/>
          </a:xfrm>
        </p:spPr>
        <p:txBody>
          <a:bodyPr/>
          <a:lstStyle/>
          <a:p>
            <a:r>
              <a:rPr lang="en-US" b="1" dirty="0">
                <a:solidFill>
                  <a:schemeClr val="accent1"/>
                </a:solidFill>
              </a:rPr>
              <a:t>How do we set priorities?</a:t>
            </a:r>
          </a:p>
        </p:txBody>
      </p:sp>
      <p:sp>
        <p:nvSpPr>
          <p:cNvPr id="3" name="Content Placeholder 2">
            <a:extLst>
              <a:ext uri="{FF2B5EF4-FFF2-40B4-BE49-F238E27FC236}">
                <a16:creationId xmlns:a16="http://schemas.microsoft.com/office/drawing/2014/main" id="{88A190DD-68B8-AAB6-506B-32773B77556D}"/>
              </a:ext>
            </a:extLst>
          </p:cNvPr>
          <p:cNvSpPr>
            <a:spLocks noGrp="1"/>
          </p:cNvSpPr>
          <p:nvPr>
            <p:ph idx="1"/>
          </p:nvPr>
        </p:nvSpPr>
        <p:spPr>
          <a:xfrm>
            <a:off x="838200" y="1209964"/>
            <a:ext cx="5932055" cy="4966999"/>
          </a:xfrm>
        </p:spPr>
        <p:txBody>
          <a:bodyPr>
            <a:normAutofit fontScale="92500" lnSpcReduction="10000"/>
          </a:bodyPr>
          <a:lstStyle/>
          <a:p>
            <a:r>
              <a:rPr lang="en-US" dirty="0"/>
              <a:t>Priorities should be defined at the collaboration level and flow down to more specific actions/priorities at the coordinator office levels.</a:t>
            </a:r>
          </a:p>
          <a:p>
            <a:pPr lvl="1"/>
            <a:r>
              <a:rPr lang="en-US" dirty="0"/>
              <a:t>These need to be a bit refined/specific, can’t just be global like “Integration”</a:t>
            </a:r>
          </a:p>
          <a:p>
            <a:pPr lvl="1"/>
            <a:r>
              <a:rPr lang="en-US" dirty="0"/>
              <a:t>Ideally, they have a deliverable, like a document or a specific result that removes </a:t>
            </a:r>
            <a:br>
              <a:rPr lang="en-US" dirty="0"/>
            </a:br>
            <a:r>
              <a:rPr lang="en-US" dirty="0"/>
              <a:t>a block to progress, etc.</a:t>
            </a:r>
          </a:p>
          <a:p>
            <a:r>
              <a:rPr lang="en-US" dirty="0"/>
              <a:t>Coordinator actions/goals/tasks support collaboration priorities </a:t>
            </a:r>
          </a:p>
          <a:p>
            <a:r>
              <a:rPr lang="en-US" dirty="0"/>
              <a:t>Avoid stove piping!</a:t>
            </a:r>
          </a:p>
          <a:p>
            <a:pPr lvl="1"/>
            <a:r>
              <a:rPr lang="en-US" dirty="0"/>
              <a:t>Coordination facilitated by starting with the top-level priority</a:t>
            </a:r>
          </a:p>
        </p:txBody>
      </p:sp>
      <p:sp>
        <p:nvSpPr>
          <p:cNvPr id="4" name="Date Placeholder 3">
            <a:extLst>
              <a:ext uri="{FF2B5EF4-FFF2-40B4-BE49-F238E27FC236}">
                <a16:creationId xmlns:a16="http://schemas.microsoft.com/office/drawing/2014/main" id="{70BDBCE5-CA5C-C9DF-FD19-D20968774D58}"/>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49072CC3-0632-88A0-294D-3000D08ABA43}"/>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F5541A0B-4CAF-C807-45DD-B57ABFB64DD2}"/>
              </a:ext>
            </a:extLst>
          </p:cNvPr>
          <p:cNvSpPr>
            <a:spLocks noGrp="1"/>
          </p:cNvSpPr>
          <p:nvPr>
            <p:ph type="sldNum" sz="quarter" idx="12"/>
          </p:nvPr>
        </p:nvSpPr>
        <p:spPr/>
        <p:txBody>
          <a:bodyPr/>
          <a:lstStyle/>
          <a:p>
            <a:fld id="{D9FAB26B-3BCC-4527-98A9-CD8F0230F602}" type="slidenum">
              <a:rPr lang="en-US" smtClean="0"/>
              <a:t>4</a:t>
            </a:fld>
            <a:endParaRPr lang="en-US"/>
          </a:p>
        </p:txBody>
      </p:sp>
      <p:sp>
        <p:nvSpPr>
          <p:cNvPr id="7" name="Rectangle 6">
            <a:extLst>
              <a:ext uri="{FF2B5EF4-FFF2-40B4-BE49-F238E27FC236}">
                <a16:creationId xmlns:a16="http://schemas.microsoft.com/office/drawing/2014/main" id="{7241B287-7BA2-C450-DB5D-14ECD359258E}"/>
              </a:ext>
            </a:extLst>
          </p:cNvPr>
          <p:cNvSpPr/>
          <p:nvPr/>
        </p:nvSpPr>
        <p:spPr>
          <a:xfrm>
            <a:off x="7269018" y="868218"/>
            <a:ext cx="3879273" cy="16348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t>Collaboration Priorities: </a:t>
            </a:r>
          </a:p>
          <a:p>
            <a:pPr algn="ctr"/>
            <a:r>
              <a:rPr lang="en-US" dirty="0"/>
              <a:t>e.g.: TDR, machine backgrounds, track projection resolution,  early physics projections,  AI integration, streaming computing model, …</a:t>
            </a:r>
          </a:p>
        </p:txBody>
      </p:sp>
      <p:cxnSp>
        <p:nvCxnSpPr>
          <p:cNvPr id="9" name="Straight Arrow Connector 8">
            <a:extLst>
              <a:ext uri="{FF2B5EF4-FFF2-40B4-BE49-F238E27FC236}">
                <a16:creationId xmlns:a16="http://schemas.microsoft.com/office/drawing/2014/main" id="{851E9C47-C620-6CA9-3469-4E9E183CEBEE}"/>
              </a:ext>
            </a:extLst>
          </p:cNvPr>
          <p:cNvCxnSpPr>
            <a:stCxn id="7" idx="2"/>
          </p:cNvCxnSpPr>
          <p:nvPr/>
        </p:nvCxnSpPr>
        <p:spPr>
          <a:xfrm flipH="1">
            <a:off x="7620000" y="2503055"/>
            <a:ext cx="1588655" cy="925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28EB28B-49C0-2E40-57F7-5E750FD9B5DD}"/>
              </a:ext>
            </a:extLst>
          </p:cNvPr>
          <p:cNvSpPr/>
          <p:nvPr/>
        </p:nvSpPr>
        <p:spPr>
          <a:xfrm>
            <a:off x="6627091" y="3445453"/>
            <a:ext cx="1985818" cy="92594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TC </a:t>
            </a:r>
            <a:br>
              <a:rPr lang="en-US" dirty="0">
                <a:solidFill>
                  <a:schemeClr val="tx1"/>
                </a:solidFill>
              </a:rPr>
            </a:br>
            <a:r>
              <a:rPr lang="en-US" dirty="0">
                <a:solidFill>
                  <a:schemeClr val="tx1"/>
                </a:solidFill>
              </a:rPr>
              <a:t>Actions/Goals/</a:t>
            </a:r>
            <a:br>
              <a:rPr lang="en-US" dirty="0">
                <a:solidFill>
                  <a:schemeClr val="tx1"/>
                </a:solidFill>
              </a:rPr>
            </a:br>
            <a:r>
              <a:rPr lang="en-US" dirty="0">
                <a:solidFill>
                  <a:schemeClr val="tx1"/>
                </a:solidFill>
              </a:rPr>
              <a:t>Tasks</a:t>
            </a:r>
          </a:p>
        </p:txBody>
      </p:sp>
      <p:cxnSp>
        <p:nvCxnSpPr>
          <p:cNvPr id="11" name="Straight Arrow Connector 10">
            <a:extLst>
              <a:ext uri="{FF2B5EF4-FFF2-40B4-BE49-F238E27FC236}">
                <a16:creationId xmlns:a16="http://schemas.microsoft.com/office/drawing/2014/main" id="{AA35C76F-D04E-A32D-D250-19DDAABBF8A8}"/>
              </a:ext>
            </a:extLst>
          </p:cNvPr>
          <p:cNvCxnSpPr>
            <a:cxnSpLocks/>
            <a:stCxn id="7" idx="2"/>
          </p:cNvCxnSpPr>
          <p:nvPr/>
        </p:nvCxnSpPr>
        <p:spPr>
          <a:xfrm>
            <a:off x="9208655" y="2503055"/>
            <a:ext cx="1468581" cy="925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0090C0-A516-EFC0-8A20-DF946054C825}"/>
              </a:ext>
            </a:extLst>
          </p:cNvPr>
          <p:cNvSpPr/>
          <p:nvPr/>
        </p:nvSpPr>
        <p:spPr>
          <a:xfrm>
            <a:off x="9919855" y="3429000"/>
            <a:ext cx="1985818" cy="84716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SCC </a:t>
            </a:r>
            <a:br>
              <a:rPr lang="en-US" dirty="0">
                <a:solidFill>
                  <a:schemeClr val="tx1"/>
                </a:solidFill>
              </a:rPr>
            </a:br>
            <a:r>
              <a:rPr lang="en-US" dirty="0">
                <a:solidFill>
                  <a:schemeClr val="tx1"/>
                </a:solidFill>
              </a:rPr>
              <a:t>Actions/Goals/</a:t>
            </a:r>
            <a:br>
              <a:rPr lang="en-US" dirty="0">
                <a:solidFill>
                  <a:schemeClr val="tx1"/>
                </a:solidFill>
              </a:rPr>
            </a:br>
            <a:r>
              <a:rPr lang="en-US" dirty="0">
                <a:solidFill>
                  <a:schemeClr val="tx1"/>
                </a:solidFill>
              </a:rPr>
              <a:t>Tasks</a:t>
            </a:r>
          </a:p>
        </p:txBody>
      </p:sp>
      <p:cxnSp>
        <p:nvCxnSpPr>
          <p:cNvPr id="15" name="Straight Arrow Connector 14">
            <a:extLst>
              <a:ext uri="{FF2B5EF4-FFF2-40B4-BE49-F238E27FC236}">
                <a16:creationId xmlns:a16="http://schemas.microsoft.com/office/drawing/2014/main" id="{9E1B0444-0A5B-F729-E608-F809446EBC64}"/>
              </a:ext>
            </a:extLst>
          </p:cNvPr>
          <p:cNvCxnSpPr>
            <a:cxnSpLocks/>
            <a:stCxn id="7" idx="2"/>
          </p:cNvCxnSpPr>
          <p:nvPr/>
        </p:nvCxnSpPr>
        <p:spPr>
          <a:xfrm>
            <a:off x="9208655" y="2503055"/>
            <a:ext cx="0" cy="201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D53C467-ED81-0BC0-B191-F2A25F5F6B12}"/>
              </a:ext>
            </a:extLst>
          </p:cNvPr>
          <p:cNvSpPr/>
          <p:nvPr/>
        </p:nvSpPr>
        <p:spPr>
          <a:xfrm>
            <a:off x="8215745" y="4551146"/>
            <a:ext cx="1985818" cy="95803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 </a:t>
            </a:r>
            <a:br>
              <a:rPr lang="en-US" dirty="0">
                <a:solidFill>
                  <a:schemeClr val="tx1"/>
                </a:solidFill>
              </a:rPr>
            </a:br>
            <a:r>
              <a:rPr lang="en-US" dirty="0">
                <a:solidFill>
                  <a:schemeClr val="tx1"/>
                </a:solidFill>
              </a:rPr>
              <a:t>Actions/Goals/</a:t>
            </a:r>
            <a:br>
              <a:rPr lang="en-US" dirty="0">
                <a:solidFill>
                  <a:schemeClr val="tx1"/>
                </a:solidFill>
              </a:rPr>
            </a:br>
            <a:r>
              <a:rPr lang="en-US" dirty="0">
                <a:solidFill>
                  <a:schemeClr val="tx1"/>
                </a:solidFill>
              </a:rPr>
              <a:t>Tasks</a:t>
            </a:r>
          </a:p>
        </p:txBody>
      </p:sp>
    </p:spTree>
    <p:extLst>
      <p:ext uri="{BB962C8B-B14F-4D97-AF65-F5344CB8AC3E}">
        <p14:creationId xmlns:p14="http://schemas.microsoft.com/office/powerpoint/2010/main" val="263653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0FA6-94EA-52FE-B8C2-D7E1F7187E89}"/>
              </a:ext>
            </a:extLst>
          </p:cNvPr>
          <p:cNvSpPr>
            <a:spLocks noGrp="1"/>
          </p:cNvSpPr>
          <p:nvPr>
            <p:ph type="title"/>
          </p:nvPr>
        </p:nvSpPr>
        <p:spPr/>
        <p:txBody>
          <a:bodyPr/>
          <a:lstStyle/>
          <a:p>
            <a:r>
              <a:rPr lang="en-US" b="1" dirty="0">
                <a:solidFill>
                  <a:schemeClr val="accent1"/>
                </a:solidFill>
              </a:rPr>
              <a:t>Examples of Possible Collaboration Priorities? </a:t>
            </a:r>
          </a:p>
        </p:txBody>
      </p:sp>
      <p:sp>
        <p:nvSpPr>
          <p:cNvPr id="3" name="Content Placeholder 2">
            <a:extLst>
              <a:ext uri="{FF2B5EF4-FFF2-40B4-BE49-F238E27FC236}">
                <a16:creationId xmlns:a16="http://schemas.microsoft.com/office/drawing/2014/main" id="{5BF32B57-ADB8-5CF0-51CE-314EC302146A}"/>
              </a:ext>
            </a:extLst>
          </p:cNvPr>
          <p:cNvSpPr>
            <a:spLocks noGrp="1"/>
          </p:cNvSpPr>
          <p:nvPr>
            <p:ph idx="1"/>
          </p:nvPr>
        </p:nvSpPr>
        <p:spPr>
          <a:xfrm>
            <a:off x="838200" y="1577788"/>
            <a:ext cx="10515600" cy="4599175"/>
          </a:xfrm>
        </p:spPr>
        <p:txBody>
          <a:bodyPr>
            <a:normAutofit lnSpcReduction="10000"/>
          </a:bodyPr>
          <a:lstStyle/>
          <a:p>
            <a:r>
              <a:rPr lang="en-US" dirty="0"/>
              <a:t>Version 1 of the </a:t>
            </a:r>
            <a:r>
              <a:rPr lang="en-US" dirty="0" err="1"/>
              <a:t>ePIC</a:t>
            </a:r>
            <a:r>
              <a:rPr lang="en-US" dirty="0"/>
              <a:t> </a:t>
            </a:r>
            <a:r>
              <a:rPr lang="en-US" dirty="0" err="1"/>
              <a:t>preTDR</a:t>
            </a:r>
            <a:r>
              <a:rPr lang="en-US" dirty="0"/>
              <a:t> </a:t>
            </a:r>
          </a:p>
          <a:p>
            <a:r>
              <a:rPr lang="en-US" dirty="0"/>
              <a:t>A version of the </a:t>
            </a:r>
            <a:r>
              <a:rPr lang="en-US" dirty="0" err="1"/>
              <a:t>preTDR</a:t>
            </a:r>
            <a:r>
              <a:rPr lang="en-US" dirty="0"/>
              <a:t> ready for CD-2</a:t>
            </a:r>
          </a:p>
          <a:p>
            <a:r>
              <a:rPr lang="en-US" dirty="0"/>
              <a:t>A version of the </a:t>
            </a:r>
            <a:r>
              <a:rPr lang="en-US" dirty="0" err="1"/>
              <a:t>preTDR</a:t>
            </a:r>
            <a:r>
              <a:rPr lang="en-US" dirty="0"/>
              <a:t> ready for CD-2/3</a:t>
            </a:r>
          </a:p>
          <a:p>
            <a:r>
              <a:rPr lang="en-US" dirty="0"/>
              <a:t>A detector-wide cooling strategy</a:t>
            </a:r>
          </a:p>
          <a:p>
            <a:r>
              <a:rPr lang="en-US" dirty="0"/>
              <a:t>Tracking studies with realistic backgrounds</a:t>
            </a:r>
          </a:p>
          <a:p>
            <a:r>
              <a:rPr lang="en-US" dirty="0"/>
              <a:t>Physics studies with realistic backgrounds</a:t>
            </a:r>
          </a:p>
          <a:p>
            <a:r>
              <a:rPr lang="en-US" dirty="0"/>
              <a:t>Demonstrate streaming workflow with reconstruction from timeframes (… with realistic backgrounds)</a:t>
            </a:r>
          </a:p>
          <a:p>
            <a:r>
              <a:rPr lang="en-US" dirty="0"/>
              <a:t>Outreach and engagement</a:t>
            </a:r>
          </a:p>
          <a:p>
            <a:r>
              <a:rPr lang="en-US" dirty="0"/>
              <a:t>…</a:t>
            </a:r>
          </a:p>
          <a:p>
            <a:pPr marL="0" indent="0">
              <a:buNone/>
            </a:pPr>
            <a:endParaRPr lang="en-US" dirty="0"/>
          </a:p>
        </p:txBody>
      </p:sp>
      <p:sp>
        <p:nvSpPr>
          <p:cNvPr id="4" name="Date Placeholder 3">
            <a:extLst>
              <a:ext uri="{FF2B5EF4-FFF2-40B4-BE49-F238E27FC236}">
                <a16:creationId xmlns:a16="http://schemas.microsoft.com/office/drawing/2014/main" id="{D481FFE0-4313-AD78-4460-AD8F8AEF2568}"/>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A0AB38FD-D74F-3C4C-613D-1547224BAD5A}"/>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2AC482B1-769C-3734-9670-6849D8B94FE8}"/>
              </a:ext>
            </a:extLst>
          </p:cNvPr>
          <p:cNvSpPr>
            <a:spLocks noGrp="1"/>
          </p:cNvSpPr>
          <p:nvPr>
            <p:ph type="sldNum" sz="quarter" idx="12"/>
          </p:nvPr>
        </p:nvSpPr>
        <p:spPr/>
        <p:txBody>
          <a:bodyPr/>
          <a:lstStyle/>
          <a:p>
            <a:fld id="{588949A8-7CCD-4D90-AA9A-1451BFC6FB3A}" type="slidenum">
              <a:rPr lang="en-US" smtClean="0"/>
              <a:t>5</a:t>
            </a:fld>
            <a:endParaRPr lang="en-US"/>
          </a:p>
        </p:txBody>
      </p:sp>
    </p:spTree>
    <p:extLst>
      <p:ext uri="{BB962C8B-B14F-4D97-AF65-F5344CB8AC3E}">
        <p14:creationId xmlns:p14="http://schemas.microsoft.com/office/powerpoint/2010/main" val="43873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59D5-E585-BAC7-E693-DA055713CDE0}"/>
              </a:ext>
            </a:extLst>
          </p:cNvPr>
          <p:cNvSpPr>
            <a:spLocks noGrp="1"/>
          </p:cNvSpPr>
          <p:nvPr>
            <p:ph type="title"/>
          </p:nvPr>
        </p:nvSpPr>
        <p:spPr/>
        <p:txBody>
          <a:bodyPr/>
          <a:lstStyle/>
          <a:p>
            <a:r>
              <a:rPr lang="en-US" b="1" dirty="0">
                <a:solidFill>
                  <a:schemeClr val="accent1"/>
                </a:solidFill>
              </a:rPr>
              <a:t>Charge to Small Groups</a:t>
            </a:r>
          </a:p>
        </p:txBody>
      </p:sp>
      <p:sp>
        <p:nvSpPr>
          <p:cNvPr id="4" name="Date Placeholder 3">
            <a:extLst>
              <a:ext uri="{FF2B5EF4-FFF2-40B4-BE49-F238E27FC236}">
                <a16:creationId xmlns:a16="http://schemas.microsoft.com/office/drawing/2014/main" id="{C42E0A24-C4C1-83A5-4D2B-3064973C3798}"/>
              </a:ext>
            </a:extLst>
          </p:cNvPr>
          <p:cNvSpPr>
            <a:spLocks noGrp="1"/>
          </p:cNvSpPr>
          <p:nvPr>
            <p:ph type="dt" sz="half" idx="10"/>
          </p:nvPr>
        </p:nvSpPr>
        <p:spPr/>
        <p:txBody>
          <a:bodyPr/>
          <a:lstStyle/>
          <a:p>
            <a:r>
              <a:rPr lang="en-US"/>
              <a:t>1/20/2025</a:t>
            </a:r>
          </a:p>
        </p:txBody>
      </p:sp>
      <p:sp>
        <p:nvSpPr>
          <p:cNvPr id="5" name="Footer Placeholder 4">
            <a:extLst>
              <a:ext uri="{FF2B5EF4-FFF2-40B4-BE49-F238E27FC236}">
                <a16:creationId xmlns:a16="http://schemas.microsoft.com/office/drawing/2014/main" id="{94FF8880-BA48-360A-D446-694D60940B29}"/>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CE2546C7-3995-9742-AD9E-7451CC192346}"/>
              </a:ext>
            </a:extLst>
          </p:cNvPr>
          <p:cNvSpPr>
            <a:spLocks noGrp="1"/>
          </p:cNvSpPr>
          <p:nvPr>
            <p:ph type="sldNum" sz="quarter" idx="12"/>
          </p:nvPr>
        </p:nvSpPr>
        <p:spPr/>
        <p:txBody>
          <a:bodyPr/>
          <a:lstStyle/>
          <a:p>
            <a:fld id="{588949A8-7CCD-4D90-AA9A-1451BFC6FB3A}" type="slidenum">
              <a:rPr lang="en-US" smtClean="0"/>
              <a:t>6</a:t>
            </a:fld>
            <a:endParaRPr lang="en-US"/>
          </a:p>
        </p:txBody>
      </p:sp>
      <p:sp>
        <p:nvSpPr>
          <p:cNvPr id="9" name="TextBox 8">
            <a:extLst>
              <a:ext uri="{FF2B5EF4-FFF2-40B4-BE49-F238E27FC236}">
                <a16:creationId xmlns:a16="http://schemas.microsoft.com/office/drawing/2014/main" id="{D1C50626-2F1E-DF86-569E-6D054875CE22}"/>
              </a:ext>
            </a:extLst>
          </p:cNvPr>
          <p:cNvSpPr txBox="1"/>
          <p:nvPr/>
        </p:nvSpPr>
        <p:spPr>
          <a:xfrm>
            <a:off x="838200" y="1502430"/>
            <a:ext cx="10309411" cy="4616648"/>
          </a:xfrm>
          <a:prstGeom prst="rect">
            <a:avLst/>
          </a:prstGeom>
          <a:noFill/>
        </p:spPr>
        <p:txBody>
          <a:bodyPr wrap="square" rtlCol="0">
            <a:spAutoFit/>
          </a:bodyPr>
          <a:lstStyle/>
          <a:p>
            <a:pPr marL="0" marR="0">
              <a:lnSpc>
                <a:spcPct val="115000"/>
              </a:lnSpc>
            </a:pPr>
            <a:r>
              <a:rPr lang="en-US" sz="1200" dirty="0">
                <a:effectLst/>
                <a:latin typeface="Arial" panose="020B0604020202020204" pitchFamily="34" charset="0"/>
                <a:ea typeface="Arial" panose="020B0604020202020204" pitchFamily="34" charset="0"/>
              </a:rPr>
              <a:t>We ask each group to discuss the collaboration-wide priorities for 2025 and list them in this document. The list can be detailed, but high-level deliverables, such as the 2024 focus on releasing version 1 of the </a:t>
            </a:r>
            <a:r>
              <a:rPr lang="en-US" sz="1200" dirty="0" err="1">
                <a:effectLst/>
                <a:latin typeface="Arial" panose="020B0604020202020204" pitchFamily="34" charset="0"/>
                <a:ea typeface="Arial" panose="020B0604020202020204" pitchFamily="34" charset="0"/>
              </a:rPr>
              <a:t>preTDR</a:t>
            </a:r>
            <a:r>
              <a:rPr lang="en-US" sz="1200" dirty="0">
                <a:effectLst/>
                <a:latin typeface="Arial" panose="020B0604020202020204" pitchFamily="34" charset="0"/>
                <a:ea typeface="Arial" panose="020B0604020202020204" pitchFamily="34" charset="0"/>
              </a:rPr>
              <a:t>. They should be clearly identifiable and easy to distinguish and should be overarching of the three coordination offices (AC/SCC/TC). The priorities for the coordination offices should flow down from these high-level priorities, and we welcome more detailed comments on how the coordination offices will need to support your selected priorities. </a:t>
            </a:r>
          </a:p>
          <a:p>
            <a:pPr marL="0" marR="0">
              <a:lnSpc>
                <a:spcPct val="115000"/>
              </a:lnSpc>
            </a:pPr>
            <a:r>
              <a:rPr lang="en-US" sz="1200" dirty="0">
                <a:solidFill>
                  <a:srgbClr val="6AA84F"/>
                </a:solidFill>
                <a:effectLst/>
                <a:latin typeface="Arial" panose="020B0604020202020204" pitchFamily="34" charset="0"/>
                <a:ea typeface="Arial" panose="020B0604020202020204" pitchFamily="34" charset="0"/>
              </a:rPr>
              <a:t> </a:t>
            </a:r>
            <a:endParaRPr lang="en-US" sz="1200" dirty="0">
              <a:effectLst/>
              <a:latin typeface="Arial" panose="020B0604020202020204" pitchFamily="34" charset="0"/>
              <a:ea typeface="Arial" panose="020B0604020202020204" pitchFamily="34" charset="0"/>
            </a:endParaRPr>
          </a:p>
          <a:p>
            <a:pPr marL="0" marR="0">
              <a:lnSpc>
                <a:spcPct val="115000"/>
              </a:lnSpc>
            </a:pPr>
            <a:r>
              <a:rPr lang="en-US" sz="1200" dirty="0">
                <a:effectLst/>
                <a:latin typeface="Arial" panose="020B0604020202020204" pitchFamily="34" charset="0"/>
                <a:ea typeface="Arial" panose="020B0604020202020204" pitchFamily="34" charset="0"/>
              </a:rPr>
              <a:t>The priorities should relate to these six aspects of the collaboration: </a:t>
            </a:r>
          </a:p>
          <a:p>
            <a:pPr marL="0" marR="0">
              <a:lnSpc>
                <a:spcPct val="115000"/>
              </a:lnSpc>
            </a:pPr>
            <a:r>
              <a:rPr lang="en-US" sz="1200" dirty="0">
                <a:effectLst/>
                <a:latin typeface="Arial" panose="020B0604020202020204" pitchFamily="34" charset="0"/>
                <a:ea typeface="Arial" panose="020B0604020202020204" pitchFamily="34" charset="0"/>
              </a:rPr>
              <a:t> </a:t>
            </a:r>
          </a:p>
          <a:p>
            <a:pPr marL="342900" marR="0" lvl="0" indent="-342900">
              <a:lnSpc>
                <a:spcPct val="115000"/>
              </a:lnSpc>
              <a:buFont typeface="+mj-lt"/>
              <a:buAutoNum type="arabicPeriod"/>
            </a:pPr>
            <a:r>
              <a:rPr lang="en-US" sz="1200" b="1" u="none" strike="noStrike" dirty="0">
                <a:effectLst/>
                <a:latin typeface="Arial" panose="020B0604020202020204" pitchFamily="34" charset="0"/>
                <a:ea typeface="Arial" panose="020B0604020202020204" pitchFamily="34" charset="0"/>
              </a:rPr>
              <a:t>Detector Design</a:t>
            </a:r>
            <a:r>
              <a:rPr lang="en-US" sz="1200" u="none" strike="noStrike" dirty="0">
                <a:effectLst/>
                <a:latin typeface="Arial" panose="020B0604020202020204" pitchFamily="34" charset="0"/>
                <a:ea typeface="Arial" panose="020B0604020202020204" pitchFamily="34" charset="0"/>
              </a:rPr>
              <a:t>: What are the priorities for further developing the </a:t>
            </a:r>
            <a:r>
              <a:rPr lang="en-US" sz="1200" u="none" strike="noStrike" dirty="0" err="1">
                <a:effectLst/>
                <a:latin typeface="Arial" panose="020B0604020202020204" pitchFamily="34" charset="0"/>
                <a:ea typeface="Arial" panose="020B0604020202020204" pitchFamily="34" charset="0"/>
              </a:rPr>
              <a:t>ePIC</a:t>
            </a:r>
            <a:r>
              <a:rPr lang="en-US" sz="1200" u="none" strike="noStrike" dirty="0">
                <a:effectLst/>
                <a:latin typeface="Arial" panose="020B0604020202020204" pitchFamily="34" charset="0"/>
                <a:ea typeface="Arial" panose="020B0604020202020204" pitchFamily="34" charset="0"/>
              </a:rPr>
              <a:t> Detector and documenting it as a (pre)TDR?</a:t>
            </a:r>
          </a:p>
          <a:p>
            <a:pPr marL="342900" marR="0" lvl="0" indent="-342900">
              <a:lnSpc>
                <a:spcPct val="115000"/>
              </a:lnSpc>
              <a:buFont typeface="+mj-lt"/>
              <a:buAutoNum type="arabicPeriod"/>
            </a:pPr>
            <a:r>
              <a:rPr lang="en-US" sz="1200" b="1" u="none" strike="noStrike" dirty="0">
                <a:effectLst/>
                <a:latin typeface="Arial" panose="020B0604020202020204" pitchFamily="34" charset="0"/>
                <a:ea typeface="Arial" panose="020B0604020202020204" pitchFamily="34" charset="0"/>
              </a:rPr>
              <a:t>Physics Reach</a:t>
            </a:r>
            <a:r>
              <a:rPr lang="en-US" sz="1200" u="none" strike="noStrike" dirty="0">
                <a:effectLst/>
                <a:latin typeface="Arial" panose="020B0604020202020204" pitchFamily="34" charset="0"/>
                <a:ea typeface="Arial" panose="020B0604020202020204" pitchFamily="34" charset="0"/>
              </a:rPr>
              <a:t>: What are the priorities for studying the physics capabilities of the </a:t>
            </a:r>
            <a:r>
              <a:rPr lang="en-US" sz="1200" u="none" strike="noStrike" dirty="0" err="1">
                <a:effectLst/>
                <a:latin typeface="Arial" panose="020B0604020202020204" pitchFamily="34" charset="0"/>
                <a:ea typeface="Arial" panose="020B0604020202020204" pitchFamily="34" charset="0"/>
              </a:rPr>
              <a:t>ePIC</a:t>
            </a:r>
            <a:r>
              <a:rPr lang="en-US" sz="1200" u="none" strike="noStrike" dirty="0">
                <a:effectLst/>
                <a:latin typeface="Arial" panose="020B0604020202020204" pitchFamily="34" charset="0"/>
                <a:ea typeface="Arial" panose="020B0604020202020204" pitchFamily="34" charset="0"/>
              </a:rPr>
              <a:t> Detector, developing its early science program, and documenting these physics studies?</a:t>
            </a:r>
          </a:p>
          <a:p>
            <a:pPr marL="342900" marR="0" lvl="0" indent="-342900">
              <a:lnSpc>
                <a:spcPct val="115000"/>
              </a:lnSpc>
              <a:buFont typeface="+mj-lt"/>
              <a:buAutoNum type="arabicPeriod"/>
            </a:pPr>
            <a:r>
              <a:rPr lang="en-US" sz="1200" b="1" u="none" strike="noStrike" dirty="0">
                <a:effectLst/>
                <a:latin typeface="Arial" panose="020B0604020202020204" pitchFamily="34" charset="0"/>
                <a:ea typeface="Arial" panose="020B0604020202020204" pitchFamily="34" charset="0"/>
              </a:rPr>
              <a:t>Compute-Detector Integratio</a:t>
            </a:r>
            <a:r>
              <a:rPr lang="en-US" sz="1200" u="none" strike="noStrike" dirty="0">
                <a:effectLst/>
                <a:latin typeface="Arial" panose="020B0604020202020204" pitchFamily="34" charset="0"/>
                <a:ea typeface="Arial" panose="020B0604020202020204" pitchFamily="34" charset="0"/>
              </a:rPr>
              <a:t>n: What are the priorities for further developing the </a:t>
            </a:r>
            <a:r>
              <a:rPr lang="en-US" sz="1200" u="none" strike="noStrike" dirty="0" err="1">
                <a:effectLst/>
                <a:latin typeface="Arial" panose="020B0604020202020204" pitchFamily="34" charset="0"/>
                <a:ea typeface="Arial" panose="020B0604020202020204" pitchFamily="34" charset="0"/>
              </a:rPr>
              <a:t>ePIC</a:t>
            </a:r>
            <a:r>
              <a:rPr lang="en-US" sz="1200" u="none" strike="noStrike" dirty="0">
                <a:effectLst/>
                <a:latin typeface="Arial" panose="020B0604020202020204" pitchFamily="34" charset="0"/>
                <a:ea typeface="Arial" panose="020B0604020202020204" pitchFamily="34" charset="0"/>
              </a:rPr>
              <a:t> computing model to maximize and accelerate our scientific output, and for documenting it? What are our priorities for the computing, detector, and analysis development for a seamless data processing from detector readout to analysis? </a:t>
            </a:r>
          </a:p>
          <a:p>
            <a:pPr marL="342900" marR="0" lvl="0" indent="-342900">
              <a:lnSpc>
                <a:spcPct val="115000"/>
              </a:lnSpc>
              <a:buFont typeface="+mj-lt"/>
              <a:buAutoNum type="arabicPeriod"/>
            </a:pPr>
            <a:r>
              <a:rPr lang="en-US" sz="1200" b="1" u="none" strike="noStrike" dirty="0">
                <a:effectLst/>
                <a:latin typeface="Arial" panose="020B0604020202020204" pitchFamily="34" charset="0"/>
                <a:ea typeface="Arial" panose="020B0604020202020204" pitchFamily="34" charset="0"/>
              </a:rPr>
              <a:t>Workforce and Engagement</a:t>
            </a:r>
            <a:r>
              <a:rPr lang="en-US" sz="1200" u="none" strike="noStrike" dirty="0">
                <a:effectLst/>
                <a:latin typeface="Arial" panose="020B0604020202020204" pitchFamily="34" charset="0"/>
                <a:ea typeface="Arial" panose="020B0604020202020204" pitchFamily="34" charset="0"/>
              </a:rPr>
              <a:t>: What are the priorities for ensuring the sustainability of the collaboration's workforce and enhancing engagement? </a:t>
            </a:r>
          </a:p>
          <a:p>
            <a:pPr marL="342900" marR="0" lvl="0" indent="-342900">
              <a:lnSpc>
                <a:spcPct val="115000"/>
              </a:lnSpc>
              <a:buFont typeface="+mj-lt"/>
              <a:buAutoNum type="arabicPeriod"/>
            </a:pPr>
            <a:r>
              <a:rPr lang="en-US" sz="1200" b="1" u="none" strike="noStrike" dirty="0">
                <a:effectLst/>
                <a:latin typeface="Arial" panose="020B0604020202020204" pitchFamily="34" charset="0"/>
                <a:ea typeface="Arial" panose="020B0604020202020204" pitchFamily="34" charset="0"/>
              </a:rPr>
              <a:t>Culture</a:t>
            </a:r>
            <a:r>
              <a:rPr lang="en-US" sz="1200" u="none" strike="noStrike" dirty="0">
                <a:effectLst/>
                <a:latin typeface="Arial" panose="020B0604020202020204" pitchFamily="34" charset="0"/>
                <a:ea typeface="Arial" panose="020B0604020202020204" pitchFamily="34" charset="0"/>
              </a:rPr>
              <a:t>: The </a:t>
            </a:r>
            <a:r>
              <a:rPr lang="en-US" sz="1200" u="none" strike="noStrike" dirty="0" err="1">
                <a:effectLst/>
                <a:latin typeface="Arial" panose="020B0604020202020204" pitchFamily="34" charset="0"/>
                <a:ea typeface="Arial" panose="020B0604020202020204" pitchFamily="34" charset="0"/>
              </a:rPr>
              <a:t>ePIC</a:t>
            </a:r>
            <a:r>
              <a:rPr lang="en-US" sz="1200" u="none" strike="noStrike" dirty="0">
                <a:effectLst/>
                <a:latin typeface="Arial" panose="020B0604020202020204" pitchFamily="34" charset="0"/>
                <a:ea typeface="Arial" panose="020B0604020202020204" pitchFamily="34" charset="0"/>
              </a:rPr>
              <a:t> collaboration is diverse in many ways. As an international collaboration spanning four generations, what are the priorities for fostering an inclusive environment where everyone can contribute to the success of the collaboration?</a:t>
            </a:r>
          </a:p>
          <a:p>
            <a:pPr marL="342900" marR="0" lvl="0" indent="-342900">
              <a:lnSpc>
                <a:spcPct val="115000"/>
              </a:lnSpc>
              <a:buFont typeface="+mj-lt"/>
              <a:buAutoNum type="arabicPeriod"/>
            </a:pPr>
            <a:r>
              <a:rPr lang="en-US" sz="1200" b="1" u="none" strike="noStrike" dirty="0">
                <a:effectLst/>
                <a:latin typeface="Arial" panose="020B0604020202020204" pitchFamily="34" charset="0"/>
                <a:ea typeface="Arial" panose="020B0604020202020204" pitchFamily="34" charset="0"/>
              </a:rPr>
              <a:t>Communication</a:t>
            </a:r>
            <a:r>
              <a:rPr lang="en-US" sz="1200" u="none" strike="noStrike" dirty="0">
                <a:effectLst/>
                <a:latin typeface="Arial" panose="020B0604020202020204" pitchFamily="34" charset="0"/>
                <a:ea typeface="Arial" panose="020B0604020202020204" pitchFamily="34" charset="0"/>
              </a:rPr>
              <a:t>: What are the priorities for enhancing effective communication within the </a:t>
            </a:r>
            <a:r>
              <a:rPr lang="en-US" sz="1200" u="none" strike="noStrike" dirty="0" err="1">
                <a:effectLst/>
                <a:latin typeface="Arial" panose="020B0604020202020204" pitchFamily="34" charset="0"/>
                <a:ea typeface="Arial" panose="020B0604020202020204" pitchFamily="34" charset="0"/>
              </a:rPr>
              <a:t>ePIC</a:t>
            </a:r>
            <a:r>
              <a:rPr lang="en-US" sz="1200" u="none" strike="noStrike" dirty="0">
                <a:effectLst/>
                <a:latin typeface="Arial" panose="020B0604020202020204" pitchFamily="34" charset="0"/>
                <a:ea typeface="Arial" panose="020B0604020202020204" pitchFamily="34" charset="0"/>
              </a:rPr>
              <a:t> Collaboration? How can we make it easier to actively participate in the DSCs and WGs and contribute to discussions? </a:t>
            </a:r>
          </a:p>
          <a:p>
            <a:pPr marL="457200" marR="0">
              <a:lnSpc>
                <a:spcPct val="115000"/>
              </a:lnSpc>
            </a:pPr>
            <a:r>
              <a:rPr lang="en-US" sz="1200" dirty="0">
                <a:effectLst/>
                <a:latin typeface="Arial" panose="020B0604020202020204" pitchFamily="34" charset="0"/>
                <a:ea typeface="Arial" panose="020B0604020202020204" pitchFamily="34" charset="0"/>
              </a:rPr>
              <a:t> </a:t>
            </a:r>
          </a:p>
          <a:p>
            <a:pPr marL="0" marR="0">
              <a:lnSpc>
                <a:spcPct val="115000"/>
              </a:lnSpc>
            </a:pPr>
            <a:r>
              <a:rPr lang="en-US" sz="1200" dirty="0">
                <a:effectLst/>
                <a:latin typeface="Arial" panose="020B0604020202020204" pitchFamily="34" charset="0"/>
                <a:ea typeface="Arial" panose="020B0604020202020204" pitchFamily="34" charset="0"/>
              </a:rPr>
              <a:t>Other than these six aspects, what additional considerations do you view as vital for </a:t>
            </a:r>
            <a:r>
              <a:rPr lang="en-US" sz="1200" dirty="0" err="1">
                <a:effectLst/>
                <a:latin typeface="Arial" panose="020B0604020202020204" pitchFamily="34" charset="0"/>
                <a:ea typeface="Arial" panose="020B0604020202020204" pitchFamily="34" charset="0"/>
              </a:rPr>
              <a:t>ePIC's</a:t>
            </a:r>
            <a:r>
              <a:rPr lang="en-US" sz="1200" dirty="0">
                <a:effectLst/>
                <a:latin typeface="Arial" panose="020B0604020202020204" pitchFamily="34" charset="0"/>
                <a:ea typeface="Arial" panose="020B0604020202020204" pitchFamily="34" charset="0"/>
              </a:rPr>
              <a:t> progress?</a:t>
            </a:r>
          </a:p>
          <a:p>
            <a:endParaRPr lang="en-US" dirty="0"/>
          </a:p>
        </p:txBody>
      </p:sp>
    </p:spTree>
    <p:extLst>
      <p:ext uri="{BB962C8B-B14F-4D97-AF65-F5344CB8AC3E}">
        <p14:creationId xmlns:p14="http://schemas.microsoft.com/office/powerpoint/2010/main" val="342889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a:xfrm>
            <a:off x="838200" y="365126"/>
            <a:ext cx="10515600" cy="851116"/>
          </a:xfrm>
        </p:spPr>
        <p:txBody>
          <a:bodyPr/>
          <a:lstStyle/>
          <a:p>
            <a:r>
              <a:rPr lang="en-US" b="1" dirty="0">
                <a:solidFill>
                  <a:schemeClr val="accent1"/>
                </a:solidFill>
              </a:rPr>
              <a:t>Here’s What’s Next…</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154097"/>
            <a:ext cx="10515600" cy="5022866"/>
          </a:xfrm>
        </p:spPr>
        <p:txBody>
          <a:bodyPr>
            <a:normAutofit/>
          </a:bodyPr>
          <a:lstStyle/>
          <a:p>
            <a:r>
              <a:rPr lang="en-US" dirty="0"/>
              <a:t>Break out into small groups – coordinators have group numbers in different parts of the room to help organize</a:t>
            </a:r>
          </a:p>
          <a:p>
            <a:r>
              <a:rPr lang="en-US" dirty="0"/>
              <a:t>Discuss </a:t>
            </a:r>
            <a:r>
              <a:rPr lang="en-US" dirty="0" err="1"/>
              <a:t>ePIC</a:t>
            </a:r>
            <a:r>
              <a:rPr lang="en-US" dirty="0"/>
              <a:t> priorities – at a high level at first, but think also about what this implies for activities within </a:t>
            </a:r>
            <a:r>
              <a:rPr lang="en-US" dirty="0" err="1"/>
              <a:t>ePIC</a:t>
            </a:r>
            <a:endParaRPr lang="en-US" dirty="0"/>
          </a:p>
          <a:p>
            <a:pPr lvl="1"/>
            <a:r>
              <a:rPr lang="en-US" dirty="0"/>
              <a:t>Don’t get bogged down in how hard something might be. If </a:t>
            </a:r>
            <a:r>
              <a:rPr lang="en-US" dirty="0" err="1"/>
              <a:t>ePIC</a:t>
            </a:r>
            <a:r>
              <a:rPr lang="en-US" dirty="0"/>
              <a:t> decides it is a priority </a:t>
            </a:r>
            <a:r>
              <a:rPr lang="en-US" i="1" dirty="0"/>
              <a:t>then we will mobilize and do it!</a:t>
            </a:r>
          </a:p>
          <a:p>
            <a:r>
              <a:rPr lang="en-US" dirty="0"/>
              <a:t>Add your group’s thoughts to your Google Doc (make sure to select the correct one for your group!)</a:t>
            </a:r>
          </a:p>
          <a:p>
            <a:r>
              <a:rPr lang="en-US" dirty="0"/>
              <a:t>Decide who will present the results of</a:t>
            </a:r>
            <a:br>
              <a:rPr lang="en-US" dirty="0"/>
            </a:br>
            <a:r>
              <a:rPr lang="en-US" dirty="0"/>
              <a:t>your group’s </a:t>
            </a:r>
            <a:r>
              <a:rPr lang="en-US"/>
              <a:t>discussion.</a:t>
            </a:r>
            <a:endParaRPr lang="en-US" dirty="0"/>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1/20/2025</a:t>
            </a:r>
          </a:p>
        </p:txBody>
      </p:sp>
      <p:sp>
        <p:nvSpPr>
          <p:cNvPr id="9" name="Rectangle 5">
            <a:extLst>
              <a:ext uri="{FF2B5EF4-FFF2-40B4-BE49-F238E27FC236}">
                <a16:creationId xmlns:a16="http://schemas.microsoft.com/office/drawing/2014/main" id="{499A4514-4849-DB57-66A8-701208B37A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a:extLst>
              <a:ext uri="{FF2B5EF4-FFF2-40B4-BE49-F238E27FC236}">
                <a16:creationId xmlns:a16="http://schemas.microsoft.com/office/drawing/2014/main" id="{D791C3B2-E8EB-A59D-3230-513A679F1E61}"/>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AFEED201-4CA9-020A-B119-B1BD1B8D4B8E}"/>
              </a:ext>
            </a:extLst>
          </p:cNvPr>
          <p:cNvSpPr>
            <a:spLocks noGrp="1"/>
          </p:cNvSpPr>
          <p:nvPr>
            <p:ph type="sldNum" sz="quarter" idx="12"/>
          </p:nvPr>
        </p:nvSpPr>
        <p:spPr/>
        <p:txBody>
          <a:bodyPr/>
          <a:lstStyle/>
          <a:p>
            <a:fld id="{588949A8-7CCD-4D90-AA9A-1451BFC6FB3A}" type="slidenum">
              <a:rPr lang="en-US" smtClean="0"/>
              <a:t>7</a:t>
            </a:fld>
            <a:endParaRPr lang="en-US"/>
          </a:p>
        </p:txBody>
      </p:sp>
      <p:pic>
        <p:nvPicPr>
          <p:cNvPr id="7" name="Picture 6" descr="Logo&#10;&#10;Description automatically generated">
            <a:extLst>
              <a:ext uri="{FF2B5EF4-FFF2-40B4-BE49-F238E27FC236}">
                <a16:creationId xmlns:a16="http://schemas.microsoft.com/office/drawing/2014/main" id="{DA2B306E-FE73-23C4-74FC-10004A785BD7}"/>
              </a:ext>
            </a:extLst>
          </p:cNvPr>
          <p:cNvPicPr>
            <a:picLocks noChangeAspect="1"/>
          </p:cNvPicPr>
          <p:nvPr/>
        </p:nvPicPr>
        <p:blipFill>
          <a:blip r:embed="rId2"/>
          <a:stretch>
            <a:fillRect/>
          </a:stretch>
        </p:blipFill>
        <p:spPr>
          <a:xfrm>
            <a:off x="7060714" y="4020423"/>
            <a:ext cx="3648075" cy="2626016"/>
          </a:xfrm>
          <a:prstGeom prst="rect">
            <a:avLst/>
          </a:prstGeom>
        </p:spPr>
      </p:pic>
    </p:spTree>
    <p:extLst>
      <p:ext uri="{BB962C8B-B14F-4D97-AF65-F5344CB8AC3E}">
        <p14:creationId xmlns:p14="http://schemas.microsoft.com/office/powerpoint/2010/main" val="261518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1/20/2025</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Jan 2025 Collaboration Meeting </a:t>
            </a:r>
          </a:p>
        </p:txBody>
      </p:sp>
      <p:sp>
        <p:nvSpPr>
          <p:cNvPr id="4" name="Slide Number Placeholder 3">
            <a:extLst>
              <a:ext uri="{FF2B5EF4-FFF2-40B4-BE49-F238E27FC236}">
                <a16:creationId xmlns:a16="http://schemas.microsoft.com/office/drawing/2014/main" id="{B37D2E3C-5F8A-E914-EF79-8697EABC6667}"/>
              </a:ext>
            </a:extLst>
          </p:cNvPr>
          <p:cNvSpPr>
            <a:spLocks noGrp="1"/>
          </p:cNvSpPr>
          <p:nvPr>
            <p:ph type="sldNum" sz="quarter" idx="12"/>
          </p:nvPr>
        </p:nvSpPr>
        <p:spPr/>
        <p:txBody>
          <a:bodyPr/>
          <a:lstStyle/>
          <a:p>
            <a:fld id="{588949A8-7CCD-4D90-AA9A-1451BFC6FB3A}" type="slidenum">
              <a:rPr lang="en-US" smtClean="0"/>
              <a:t>8</a:t>
            </a:fld>
            <a:endParaRPr lang="en-US"/>
          </a:p>
        </p:txBody>
      </p:sp>
    </p:spTree>
    <p:extLst>
      <p:ext uri="{BB962C8B-B14F-4D97-AF65-F5344CB8AC3E}">
        <p14:creationId xmlns:p14="http://schemas.microsoft.com/office/powerpoint/2010/main" val="304230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1/20/2025</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Jan 2025 Collaboration Meeting </a:t>
            </a:r>
          </a:p>
        </p:txBody>
      </p:sp>
      <p:sp>
        <p:nvSpPr>
          <p:cNvPr id="6" name="Slide Number Placeholder 5">
            <a:extLst>
              <a:ext uri="{FF2B5EF4-FFF2-40B4-BE49-F238E27FC236}">
                <a16:creationId xmlns:a16="http://schemas.microsoft.com/office/drawing/2014/main" id="{D91E84BD-BD1C-C201-3156-A3A8761462D8}"/>
              </a:ext>
            </a:extLst>
          </p:cNvPr>
          <p:cNvSpPr>
            <a:spLocks noGrp="1"/>
          </p:cNvSpPr>
          <p:nvPr>
            <p:ph type="sldNum" sz="quarter" idx="12"/>
          </p:nvPr>
        </p:nvSpPr>
        <p:spPr/>
        <p:txBody>
          <a:bodyPr/>
          <a:lstStyle/>
          <a:p>
            <a:fld id="{588949A8-7CCD-4D90-AA9A-1451BFC6FB3A}" type="slidenum">
              <a:rPr lang="en-US" smtClean="0"/>
              <a:t>9</a:t>
            </a:fld>
            <a:endParaRPr lang="en-US"/>
          </a:p>
        </p:txBody>
      </p:sp>
    </p:spTree>
    <p:extLst>
      <p:ext uri="{BB962C8B-B14F-4D97-AF65-F5344CB8AC3E}">
        <p14:creationId xmlns:p14="http://schemas.microsoft.com/office/powerpoint/2010/main" val="4121275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5341</TotalTime>
  <Words>1061</Words>
  <Application>Microsoft Office PowerPoint</Application>
  <PresentationFormat>Widescreen</PresentationFormat>
  <Paragraphs>102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ePIC Collaboration Priorities</vt:lpstr>
      <vt:lpstr>Theme of the Collaboration Meeting</vt:lpstr>
      <vt:lpstr>Why are we doing this? </vt:lpstr>
      <vt:lpstr>How do we set priorities?</vt:lpstr>
      <vt:lpstr>Examples of Possible Collaboration Priorities? </vt:lpstr>
      <vt:lpstr>Charge to Small Groups</vt:lpstr>
      <vt:lpstr>Here’s What’s Next…</vt:lpstr>
      <vt:lpstr>PowerPoint Presentation</vt:lpstr>
      <vt:lpstr>ePIC Resources</vt:lpstr>
      <vt:lpstr>EICUG Membership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1775</cp:revision>
  <dcterms:created xsi:type="dcterms:W3CDTF">2023-04-13T13:35:08Z</dcterms:created>
  <dcterms:modified xsi:type="dcterms:W3CDTF">2025-01-17T20:05:05Z</dcterms:modified>
</cp:coreProperties>
</file>