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6" r:id="rId3"/>
  </p:sldMasterIdLst>
  <p:notesMasterIdLst>
    <p:notesMasterId r:id="rId32"/>
  </p:notesMasterIdLst>
  <p:sldIdLst>
    <p:sldId id="256" r:id="rId4"/>
    <p:sldId id="5872" r:id="rId5"/>
    <p:sldId id="5894" r:id="rId6"/>
    <p:sldId id="5911" r:id="rId7"/>
    <p:sldId id="2147375350" r:id="rId8"/>
    <p:sldId id="5841" r:id="rId9"/>
    <p:sldId id="2147375352" r:id="rId10"/>
    <p:sldId id="2147375351" r:id="rId11"/>
    <p:sldId id="2147375353" r:id="rId12"/>
    <p:sldId id="2147375361" r:id="rId13"/>
    <p:sldId id="2147375354" r:id="rId14"/>
    <p:sldId id="2147375357" r:id="rId15"/>
    <p:sldId id="2147375339" r:id="rId16"/>
    <p:sldId id="2147375340" r:id="rId17"/>
    <p:sldId id="5916" r:id="rId18"/>
    <p:sldId id="5905" r:id="rId19"/>
    <p:sldId id="5854" r:id="rId20"/>
    <p:sldId id="2147375347" r:id="rId21"/>
    <p:sldId id="5849" r:id="rId22"/>
    <p:sldId id="2147375360" r:id="rId23"/>
    <p:sldId id="470" r:id="rId24"/>
    <p:sldId id="2147375362" r:id="rId25"/>
    <p:sldId id="2147375363" r:id="rId26"/>
    <p:sldId id="259" r:id="rId27"/>
    <p:sldId id="2147375358" r:id="rId28"/>
    <p:sldId id="4770" r:id="rId29"/>
    <p:sldId id="5821" r:id="rId30"/>
    <p:sldId id="575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3" autoAdjust="0"/>
    <p:restoredTop sz="94632" autoAdjust="0"/>
  </p:normalViewPr>
  <p:slideViewPr>
    <p:cSldViewPr snapToGrid="0">
      <p:cViewPr varScale="1">
        <p:scale>
          <a:sx n="120" d="100"/>
          <a:sy n="120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891577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55874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4318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19138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573811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0116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31610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138282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3454585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L2 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B1CA04-87E2-D953-3DF8-10B743CAB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8236" y="0"/>
            <a:ext cx="2514600" cy="814388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pPr lvl="0"/>
            <a:r>
              <a:rPr lang="en-US" dirty="0"/>
              <a:t>Accelerator</a:t>
            </a:r>
          </a:p>
          <a:p>
            <a:pPr lvl="0"/>
            <a:r>
              <a:rPr lang="en-US" dirty="0"/>
              <a:t>SC-x Breakout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Breakout Session Reference</a:t>
            </a:r>
          </a:p>
        </p:txBody>
      </p:sp>
    </p:spTree>
    <p:extLst>
      <p:ext uri="{BB962C8B-B14F-4D97-AF65-F5344CB8AC3E}">
        <p14:creationId xmlns:p14="http://schemas.microsoft.com/office/powerpoint/2010/main" val="1879669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50840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Section Separator – Title Line 1</a:t>
            </a:r>
          </a:p>
          <a:p>
            <a:pPr lvl="0"/>
            <a:r>
              <a:rPr lang="en-US" dirty="0"/>
              <a:t>Section Separator – Title Line 2</a:t>
            </a:r>
          </a:p>
          <a:p>
            <a:pPr lvl="0"/>
            <a:r>
              <a:rPr lang="en-US" dirty="0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2892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298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1590496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88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5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68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9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7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67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89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14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55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44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EIC OPA CD-3B LLP Review, January 7-9,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L. </a:t>
            </a:r>
            <a:r>
              <a:rPr lang="en-US" sz="1400" dirty="0" err="1"/>
              <a:t>Lari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271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  <p15:guide id="9" pos="36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732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0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genda.infn.it/event/43344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europeanstrategy.cern/" TargetMode="Externa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3344/page/9444-workfest-description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874D-5DB9-9CBE-A8C4-555A50D6B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668"/>
            <a:ext cx="9144000" cy="180683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ePIC Collaboration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9A3C8-9C9D-F634-EB04-A0FF3ED0F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392582"/>
            <a:ext cx="9144000" cy="1113282"/>
          </a:xfrm>
        </p:spPr>
        <p:txBody>
          <a:bodyPr/>
          <a:lstStyle/>
          <a:p>
            <a:r>
              <a:rPr lang="en-US" i="1" u="sng" dirty="0"/>
              <a:t>J. Lajoie</a:t>
            </a:r>
            <a:r>
              <a:rPr lang="en-US" i="1" dirty="0"/>
              <a:t>, S. Dalla Torre</a:t>
            </a:r>
          </a:p>
          <a:p>
            <a:r>
              <a:rPr lang="en-US" dirty="0"/>
              <a:t>January 20,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7A6D8-9A7C-6D2D-9F0D-91E3899FA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959" y="3429000"/>
            <a:ext cx="2640079" cy="30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76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A1F-EC45-EC9D-46B0-A0DDFA3E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725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CC Meeting – Thursday Afternoon Jan 23</a:t>
            </a:r>
            <a:r>
              <a:rPr lang="en-US" b="1" baseline="30000" dirty="0">
                <a:solidFill>
                  <a:schemeClr val="accent1"/>
                </a:solidFill>
              </a:rPr>
              <a:t>rd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0479D-C4A8-C7D2-91CF-D0B46ECC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3AC06-FB0B-3CB8-8130-C5FCA999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72D68-E5B0-F2CA-20BD-8B49F008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CBF345-47FF-8324-16F5-E2BC1300E921}"/>
              </a:ext>
            </a:extLst>
          </p:cNvPr>
          <p:cNvSpPr txBox="1"/>
          <p:nvPr/>
        </p:nvSpPr>
        <p:spPr>
          <a:xfrm>
            <a:off x="838200" y="2327564"/>
            <a:ext cx="32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CC meeting is open to the whole collaboration (with exception of closed session). </a:t>
            </a:r>
          </a:p>
          <a:p>
            <a:endParaRPr lang="en-US" dirty="0"/>
          </a:p>
          <a:p>
            <a:r>
              <a:rPr lang="en-US" dirty="0"/>
              <a:t>There will be important discussions of the Results and Publications policies and an update on the Membership Survey.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78F84-3B93-F815-AAA7-E2D83948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445" y="1307773"/>
            <a:ext cx="5688586" cy="5413702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5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timeline&#10;&#10;Description automatically generated">
            <a:extLst>
              <a:ext uri="{FF2B5EF4-FFF2-40B4-BE49-F238E27FC236}">
                <a16:creationId xmlns:a16="http://schemas.microsoft.com/office/drawing/2014/main" id="{E514529D-AD4B-EC1E-0086-BFF574A4E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0" y="1484828"/>
            <a:ext cx="6459776" cy="4506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4272B0-E96D-9133-2BF5-44702941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 Friday, Jan. 24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6C6AE-BC2D-5EAA-F80D-DF4AEA7E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5023E-8098-0C3C-432A-A17D4B17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2286E-35A9-B4DD-7492-FF01FD00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52C1C-5AAC-B0CF-4310-BFDDDD26E59B}"/>
              </a:ext>
            </a:extLst>
          </p:cNvPr>
          <p:cNvSpPr txBox="1"/>
          <p:nvPr/>
        </p:nvSpPr>
        <p:spPr>
          <a:xfrm>
            <a:off x="7134431" y="429036"/>
            <a:ext cx="4549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Friday afternoon, we will return to the discussion of priorities and goals. </a:t>
            </a:r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workfest</a:t>
            </a:r>
            <a:r>
              <a:rPr lang="en-US" dirty="0"/>
              <a:t> summaries! We’ll schedule a special online session for </a:t>
            </a:r>
            <a:r>
              <a:rPr lang="en-US" dirty="0" err="1"/>
              <a:t>workfest</a:t>
            </a:r>
            <a:r>
              <a:rPr lang="en-US" dirty="0"/>
              <a:t> summaries in the weeks following the collaboration meeting (split between TIC and General Meetings).  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54FAE7-CDF9-767A-0B18-CD2E23CB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42" y="3198446"/>
            <a:ext cx="6754168" cy="35628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95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47D38-9226-D0FB-1F98-D9780071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2118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Contests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6C6C1-ABF3-BDCA-5864-708EABDA3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421"/>
            <a:ext cx="10515600" cy="4727542"/>
          </a:xfrm>
        </p:spPr>
        <p:txBody>
          <a:bodyPr/>
          <a:lstStyle/>
          <a:p>
            <a:r>
              <a:rPr lang="en-US" dirty="0"/>
              <a:t>Several contests are ongoing: </a:t>
            </a:r>
          </a:p>
          <a:p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Photo Contest: </a:t>
            </a:r>
          </a:p>
          <a:p>
            <a:pPr lvl="1"/>
            <a:r>
              <a:rPr lang="en-US" dirty="0"/>
              <a:t>Organized with the support of the </a:t>
            </a:r>
            <a:r>
              <a:rPr lang="en-US" dirty="0" err="1"/>
              <a:t>ePIC</a:t>
            </a:r>
            <a:r>
              <a:rPr lang="en-US" dirty="0"/>
              <a:t>-EICUG </a:t>
            </a:r>
            <a:br>
              <a:rPr lang="en-US" dirty="0"/>
            </a:br>
            <a:r>
              <a:rPr lang="en-US" dirty="0"/>
              <a:t>outreach group</a:t>
            </a:r>
          </a:p>
          <a:p>
            <a:pPr lvl="1"/>
            <a:r>
              <a:rPr lang="en-US" dirty="0"/>
              <a:t>Contact Marta Ruspa (ruspa@to.infn.it)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Poster Contest: </a:t>
            </a:r>
          </a:p>
          <a:p>
            <a:pPr lvl="1"/>
            <a:r>
              <a:rPr lang="en-US" dirty="0"/>
              <a:t>Organized by the </a:t>
            </a:r>
            <a:r>
              <a:rPr lang="en-US" dirty="0" err="1"/>
              <a:t>ePIC</a:t>
            </a:r>
            <a:r>
              <a:rPr lang="en-US" dirty="0"/>
              <a:t> Early Career Group with Elke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1A793-0148-ABB0-D538-008556899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97A48-E1CA-279C-4648-75DD1009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1D792-879B-3443-493B-C609B8D7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Contest Stock Illustrations – 146,135 Contest Stock Illustrations, Vectors  &amp; Clipart - Dreamstime">
            <a:extLst>
              <a:ext uri="{FF2B5EF4-FFF2-40B4-BE49-F238E27FC236}">
                <a16:creationId xmlns:a16="http://schemas.microsoft.com/office/drawing/2014/main" id="{C40554F6-21B1-10A3-7F4C-92BAF1CFB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04" y="2242897"/>
            <a:ext cx="3595991" cy="32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57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BC10A-0B09-F822-CE73-9020826B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F6C5C-B93D-A700-0E76-05800513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37ACF-CCFD-EEA1-23B0-B6CCDFF4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70" y="343289"/>
            <a:ext cx="10515600" cy="8529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            Collaboration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51F23E86-2ACC-81AC-BC99-B3E7A91F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70" y="208670"/>
            <a:ext cx="1314575" cy="9462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9D4638-EAD6-2458-11EE-1B2B363BB6EE}"/>
              </a:ext>
            </a:extLst>
          </p:cNvPr>
          <p:cNvSpPr txBox="1"/>
          <p:nvPr/>
        </p:nvSpPr>
        <p:spPr>
          <a:xfrm>
            <a:off x="10798586" y="3973051"/>
            <a:ext cx="120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ANL, </a:t>
            </a:r>
            <a:br>
              <a:rPr lang="en-US" dirty="0"/>
            </a:br>
            <a:r>
              <a:rPr lang="en-US" dirty="0"/>
              <a:t>Jan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B62BB5-A789-9D56-D1AB-7BB35283EFBA}"/>
              </a:ext>
            </a:extLst>
          </p:cNvPr>
          <p:cNvGrpSpPr/>
          <p:nvPr/>
        </p:nvGrpSpPr>
        <p:grpSpPr>
          <a:xfrm>
            <a:off x="419100" y="1732117"/>
            <a:ext cx="11353800" cy="4005762"/>
            <a:chOff x="419100" y="1615440"/>
            <a:chExt cx="11353800" cy="4005762"/>
          </a:xfrm>
        </p:grpSpPr>
        <p:pic>
          <p:nvPicPr>
            <p:cNvPr id="7" name="Picture 6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9B6016D1-C9E8-A898-6F24-2AEE310F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100" y="1615440"/>
              <a:ext cx="11353800" cy="4005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CD9EE6-C4D8-BC0F-F3DE-1CBF2C4D63AF}"/>
                </a:ext>
              </a:extLst>
            </p:cNvPr>
            <p:cNvSpPr txBox="1"/>
            <p:nvPr/>
          </p:nvSpPr>
          <p:spPr>
            <a:xfrm>
              <a:off x="7573423" y="5206241"/>
              <a:ext cx="395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EICUG/ePIC Meeting – Lehigh, July 2024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8B5E42-3256-5B34-F7CA-E8537A574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0D4C8F6-1AB5-BF0D-64FF-2F994D00F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08670"/>
            <a:ext cx="1610116" cy="120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6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4CF0BE5-E4C0-3A4D-2BD1-3BD6C301E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76" y="0"/>
            <a:ext cx="10376424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FD0F76-7E02-E9F6-B68D-2CF6CF16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6" y="939284"/>
            <a:ext cx="302141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International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C4D00-15A5-EFFC-31EF-61E3306CB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A8211-5F62-D4C3-6FE4-26824F37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BE5FA54-1B2F-49A0-EA26-D89AE092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01" y="136525"/>
            <a:ext cx="1721204" cy="12389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AA95BF-203F-101F-F8E7-39AE53E0C52A}"/>
              </a:ext>
            </a:extLst>
          </p:cNvPr>
          <p:cNvSpPr txBox="1"/>
          <p:nvPr/>
        </p:nvSpPr>
        <p:spPr>
          <a:xfrm>
            <a:off x="161278" y="2159533"/>
            <a:ext cx="19325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ePIC Initiated in </a:t>
            </a:r>
            <a:b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July 2022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897 collaborators (from 2024 Institutional Survey)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collaboration survey ongoing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87E95-0CAB-560B-DEBC-0025D8F5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E3B14-583F-26E4-48E1-2B48D8AC4B85}"/>
              </a:ext>
            </a:extLst>
          </p:cNvPr>
          <p:cNvSpPr txBox="1"/>
          <p:nvPr/>
        </p:nvSpPr>
        <p:spPr>
          <a:xfrm>
            <a:off x="3330886" y="222368"/>
            <a:ext cx="591709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>
                <a:solidFill>
                  <a:schemeClr val="bg1">
                    <a:lumMod val="50000"/>
                  </a:schemeClr>
                </a:solidFill>
              </a:rPr>
              <a:t>178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46CA0C-FB46-AAD9-5387-CE261B8C7B16}"/>
              </a:ext>
            </a:extLst>
          </p:cNvPr>
          <p:cNvGrpSpPr/>
          <p:nvPr/>
        </p:nvGrpSpPr>
        <p:grpSpPr>
          <a:xfrm>
            <a:off x="348988" y="737124"/>
            <a:ext cx="11494024" cy="5765851"/>
            <a:chOff x="348988" y="681178"/>
            <a:chExt cx="11494024" cy="57658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664081-AF83-63A5-D76B-DCED3535C9E3}"/>
                </a:ext>
              </a:extLst>
            </p:cNvPr>
            <p:cNvGrpSpPr/>
            <p:nvPr/>
          </p:nvGrpSpPr>
          <p:grpSpPr>
            <a:xfrm>
              <a:off x="348988" y="681178"/>
              <a:ext cx="11494024" cy="5765851"/>
              <a:chOff x="477041" y="619752"/>
              <a:chExt cx="11494024" cy="576585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094FCC0-E6E1-21FA-056C-FEFE1D79D93E}"/>
                  </a:ext>
                </a:extLst>
              </p:cNvPr>
              <p:cNvGrpSpPr/>
              <p:nvPr/>
            </p:nvGrpSpPr>
            <p:grpSpPr>
              <a:xfrm>
                <a:off x="477041" y="619752"/>
                <a:ext cx="11494024" cy="5765851"/>
                <a:chOff x="1804486" y="2178554"/>
                <a:chExt cx="10205725" cy="454072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CB0EB43-DB63-BFDA-6FAE-46A72FA68E63}"/>
                    </a:ext>
                  </a:extLst>
                </p:cNvPr>
                <p:cNvSpPr/>
                <p:nvPr/>
              </p:nvSpPr>
              <p:spPr>
                <a:xfrm>
                  <a:off x="1804486" y="2178554"/>
                  <a:ext cx="10205725" cy="4540722"/>
                </a:xfrm>
                <a:prstGeom prst="rect">
                  <a:avLst/>
                </a:prstGeom>
                <a:solidFill>
                  <a:schemeClr val="bg1"/>
                </a:solidFill>
                <a:ln w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BB1B159-763B-9946-10FD-3995ACCF70B3}"/>
                    </a:ext>
                  </a:extLst>
                </p:cNvPr>
                <p:cNvGrpSpPr/>
                <p:nvPr/>
              </p:nvGrpSpPr>
              <p:grpSpPr>
                <a:xfrm>
                  <a:off x="2072265" y="2691405"/>
                  <a:ext cx="5282091" cy="3850678"/>
                  <a:chOff x="2072265" y="2691405"/>
                  <a:chExt cx="5282091" cy="3850678"/>
                </a:xfrm>
              </p:grpSpPr>
              <p:sp>
                <p:nvSpPr>
                  <p:cNvPr id="18" name="Content Placeholder 5">
                    <a:extLst>
                      <a:ext uri="{FF2B5EF4-FFF2-40B4-BE49-F238E27FC236}">
                        <a16:creationId xmlns:a16="http://schemas.microsoft.com/office/drawing/2014/main" id="{DB4B622F-4B70-00C2-BAAF-AB24CF375FB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72265" y="2783518"/>
                    <a:ext cx="5282091" cy="3758565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/>
                      <a:t>Univ. of Texas at Austin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V in Rabat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Ibn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Tofail</a:t>
                    </a: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in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Kénitra</a:t>
                    </a: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</a:t>
                    </a:r>
                    <a:b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Premier in Oujda 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Tohoku University</a:t>
                    </a:r>
                  </a:p>
                  <a:p>
                    <a:pPr marL="0" marR="0">
                      <a:spcBef>
                        <a:spcPts val="0"/>
                      </a:spcBef>
                      <a:spcAft>
                        <a:spcPts val="2400"/>
                      </a:spcAft>
                    </a:pP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Univ. Mohammed VI </a:t>
                    </a:r>
                    <a:b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</a:br>
                    <a:r>
                      <a:rPr lang="en-US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   in </a:t>
                    </a:r>
                    <a:r>
                      <a:rPr lang="en-US" dirty="0" err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rPr>
                      <a:t>Bengurir</a:t>
                    </a:r>
                    <a:endParaRPr lang="en-US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  <p:pic>
                <p:nvPicPr>
                  <p:cNvPr id="19" name="Picture 2" descr="University of Texas at Austin - Wikipedia">
                    <a:extLst>
                      <a:ext uri="{FF2B5EF4-FFF2-40B4-BE49-F238E27FC236}">
                        <a16:creationId xmlns:a16="http://schemas.microsoft.com/office/drawing/2014/main" id="{E9B255A2-1B6D-97CF-7365-FE73C573622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85851" y="2691405"/>
                    <a:ext cx="795185" cy="71300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1" name="Picture 6" descr="Ibn tofaïl university - Kénitra Employees, Location, Alumni | LinkedIn">
                    <a:extLst>
                      <a:ext uri="{FF2B5EF4-FFF2-40B4-BE49-F238E27FC236}">
                        <a16:creationId xmlns:a16="http://schemas.microsoft.com/office/drawing/2014/main" id="{2AED6BF9-FF7B-00C9-A693-963E9B1459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84606" y="3629262"/>
                    <a:ext cx="823319" cy="82331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2" name="Picture 8" descr="Université Mohammed Premier UMP : Rankings, Fees &amp; Courses Details | Top  Universities">
                    <a:extLst>
                      <a:ext uri="{FF2B5EF4-FFF2-40B4-BE49-F238E27FC236}">
                        <a16:creationId xmlns:a16="http://schemas.microsoft.com/office/drawing/2014/main" id="{EFCA11D7-E745-6739-CA73-528C88AAEB0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83683" y="4303935"/>
                    <a:ext cx="733217" cy="7332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3" name="Picture 10">
                    <a:extLst>
                      <a:ext uri="{FF2B5EF4-FFF2-40B4-BE49-F238E27FC236}">
                        <a16:creationId xmlns:a16="http://schemas.microsoft.com/office/drawing/2014/main" id="{DC57A8CA-48EC-52D7-3C33-0CB8239F60F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49778" y="5834594"/>
                    <a:ext cx="954644" cy="6352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4" descr="Université Mohamed V - Rabat - Maroc Logo PNG Vector (AI) Free Download">
                    <a:extLst>
                      <a:ext uri="{FF2B5EF4-FFF2-40B4-BE49-F238E27FC236}">
                        <a16:creationId xmlns:a16="http://schemas.microsoft.com/office/drawing/2014/main" id="{7F798340-306F-F46B-F3FC-6040DD0B042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00564" y="3118598"/>
                    <a:ext cx="1067788" cy="7558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FEC4C7-3A80-E0C2-35E2-005C1A2BE8F0}"/>
                    </a:ext>
                  </a:extLst>
                </p:cNvPr>
                <p:cNvSpPr txBox="1"/>
                <p:nvPr/>
              </p:nvSpPr>
              <p:spPr>
                <a:xfrm>
                  <a:off x="1950665" y="2331324"/>
                  <a:ext cx="719460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u="sng" dirty="0"/>
                    <a:t>New Institutions Joining ePIC in 2024: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5EAE8B9-D366-F2AA-B241-300DC0C76B6D}"/>
                  </a:ext>
                </a:extLst>
              </p:cNvPr>
              <p:cNvGrpSpPr/>
              <p:nvPr/>
            </p:nvGrpSpPr>
            <p:grpSpPr>
              <a:xfrm>
                <a:off x="6877139" y="1141929"/>
                <a:ext cx="4847012" cy="5087896"/>
                <a:chOff x="6900697" y="1296463"/>
                <a:chExt cx="4847012" cy="5087896"/>
              </a:xfrm>
            </p:grpSpPr>
            <p:sp>
              <p:nvSpPr>
                <p:cNvPr id="27" name="Content Placeholder 5">
                  <a:extLst>
                    <a:ext uri="{FF2B5EF4-FFF2-40B4-BE49-F238E27FC236}">
                      <a16:creationId xmlns:a16="http://schemas.microsoft.com/office/drawing/2014/main" id="{C4B6F609-BE6A-5504-54B8-CDB9193C118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900697" y="1489617"/>
                  <a:ext cx="4754766" cy="489474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Kent State Univ.</a:t>
                  </a:r>
                </a:p>
                <a:p>
                  <a:r>
                    <a:rPr lang="en-US" dirty="0" err="1"/>
                    <a:t>Laboratoire</a:t>
                  </a:r>
                  <a:r>
                    <a:rPr lang="en-US" dirty="0"/>
                    <a:t> </a:t>
                  </a:r>
                  <a:br>
                    <a:rPr lang="en-US" dirty="0"/>
                  </a:br>
                  <a:r>
                    <a:rPr lang="en-US" dirty="0" err="1"/>
                    <a:t>Leprince-Ringuet</a:t>
                  </a:r>
                  <a:r>
                    <a:rPr lang="en-US" dirty="0"/>
                    <a:t> (LLR)</a:t>
                  </a:r>
                </a:p>
                <a:p>
                  <a:r>
                    <a:rPr lang="en-US" dirty="0"/>
                    <a:t>American University </a:t>
                  </a:r>
                  <a:br>
                    <a:rPr lang="en-US" dirty="0"/>
                  </a:br>
                  <a:r>
                    <a:rPr lang="en-US" dirty="0"/>
                    <a:t>in Cairo</a:t>
                  </a:r>
                </a:p>
                <a:p>
                  <a:r>
                    <a:rPr lang="en-US" dirty="0"/>
                    <a:t>Central University </a:t>
                  </a:r>
                  <a:br>
                    <a:rPr lang="en-US" dirty="0"/>
                  </a:br>
                  <a:r>
                    <a:rPr lang="en-US" dirty="0"/>
                    <a:t>of Haryana</a:t>
                  </a:r>
                </a:p>
                <a:p>
                  <a:r>
                    <a:rPr lang="en-US" dirty="0"/>
                    <a:t>Indian Institute of </a:t>
                  </a:r>
                  <a:br>
                    <a:rPr lang="en-US" dirty="0"/>
                  </a:br>
                  <a:r>
                    <a:rPr lang="en-US" dirty="0"/>
                    <a:t>Technology Mandi</a:t>
                  </a:r>
                </a:p>
                <a:p>
                  <a:r>
                    <a:rPr lang="en-US" dirty="0"/>
                    <a:t>UPES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en-US" sz="2000" dirty="0"/>
                </a:p>
              </p:txBody>
            </p:sp>
            <p:pic>
              <p:nvPicPr>
                <p:cNvPr id="30" name="Picture 2" descr="EFOMP :: Researcher in Instrumentation and Beam diagnostics for FLASH  modalities">
                  <a:extLst>
                    <a:ext uri="{FF2B5EF4-FFF2-40B4-BE49-F238E27FC236}">
                      <a16:creationId xmlns:a16="http://schemas.microsoft.com/office/drawing/2014/main" id="{3AF18F82-C5A3-01EA-7C77-B06331CCB2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865" y="2204941"/>
                  <a:ext cx="1026622" cy="70609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7" name="Picture 6" descr="A close-up of a logo&#10;&#10;Description automatically generated">
                  <a:extLst>
                    <a:ext uri="{FF2B5EF4-FFF2-40B4-BE49-F238E27FC236}">
                      <a16:creationId xmlns:a16="http://schemas.microsoft.com/office/drawing/2014/main" id="{3B510AD7-C6CD-4C82-E3D7-78867396D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08336" y="3152654"/>
                  <a:ext cx="1539373" cy="434378"/>
                </a:xfrm>
                <a:prstGeom prst="rect">
                  <a:avLst/>
                </a:prstGeom>
              </p:spPr>
            </p:pic>
            <p:pic>
              <p:nvPicPr>
                <p:cNvPr id="33" name="Picture 8" descr="Central University of Haryana - Wikipedia">
                  <a:extLst>
                    <a:ext uri="{FF2B5EF4-FFF2-40B4-BE49-F238E27FC236}">
                      <a16:creationId xmlns:a16="http://schemas.microsoft.com/office/drawing/2014/main" id="{EB1E4520-9A4F-ACA1-37A1-D17B68265D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87280" y="3705715"/>
                  <a:ext cx="876609" cy="999334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31" name="Picture 4" descr="IIT Mandi - Wikipedia">
                  <a:extLst>
                    <a:ext uri="{FF2B5EF4-FFF2-40B4-BE49-F238E27FC236}">
                      <a16:creationId xmlns:a16="http://schemas.microsoft.com/office/drawing/2014/main" id="{052446E2-ABA0-44D6-5DF6-F38BBD59B6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144887" y="4712706"/>
                  <a:ext cx="1111957" cy="89207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14" name="Picture 13" descr="Kent State Golden Flashes - Wikipedia">
                  <a:extLst>
                    <a:ext uri="{FF2B5EF4-FFF2-40B4-BE49-F238E27FC236}">
                      <a16:creationId xmlns:a16="http://schemas.microsoft.com/office/drawing/2014/main" id="{73FA2A2A-524A-5FF0-23A3-EB2CA5742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21551" y="1296463"/>
                  <a:ext cx="1083865" cy="730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A66A1FB-1408-6B58-D2DF-09525EC9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49137" y="5492153"/>
              <a:ext cx="1932534" cy="684669"/>
            </a:xfrm>
            <a:prstGeom prst="rect">
              <a:avLst/>
            </a:prstGeom>
          </p:spPr>
        </p:pic>
        <p:pic>
          <p:nvPicPr>
            <p:cNvPr id="25" name="Picture 24" descr="Logo, company name&#10;&#10;Description automatically generated">
              <a:extLst>
                <a:ext uri="{FF2B5EF4-FFF2-40B4-BE49-F238E27FC236}">
                  <a16:creationId xmlns:a16="http://schemas.microsoft.com/office/drawing/2014/main" id="{D43D8B64-66E7-7D80-C7B8-0CFF59FF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98592" y="4384057"/>
              <a:ext cx="775279" cy="9799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97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Vectors | 3D Arrow Right Green">
            <a:extLst>
              <a:ext uri="{FF2B5EF4-FFF2-40B4-BE49-F238E27FC236}">
                <a16:creationId xmlns:a16="http://schemas.microsoft.com/office/drawing/2014/main" id="{EA86CB8E-9667-813F-6534-F5A66824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2337228"/>
            <a:ext cx="1187577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58D90-69F9-4840-D220-8445B32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85" y="258427"/>
            <a:ext cx="10515600" cy="10329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   2024 -2025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0A67C-16C0-412A-289E-C666EA36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CFCC-4652-2695-9153-B8C2717F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F65D60-FF65-A57E-6384-53ED19785CCC}"/>
              </a:ext>
            </a:extLst>
          </p:cNvPr>
          <p:cNvGrpSpPr/>
          <p:nvPr/>
        </p:nvGrpSpPr>
        <p:grpSpPr>
          <a:xfrm>
            <a:off x="6634801" y="1380768"/>
            <a:ext cx="1237691" cy="2384858"/>
            <a:chOff x="7534031" y="1196286"/>
            <a:chExt cx="1237691" cy="2384858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3CC3DC5-294F-C15D-9B7C-184F7441BDB5}"/>
                </a:ext>
              </a:extLst>
            </p:cNvPr>
            <p:cNvCxnSpPr>
              <a:cxnSpLocks/>
            </p:cNvCxnSpPr>
            <p:nvPr/>
          </p:nvCxnSpPr>
          <p:spPr>
            <a:xfrm>
              <a:off x="7850350" y="1766799"/>
              <a:ext cx="0" cy="1814345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795986-B893-FFE2-60C1-92CAEB953B68}"/>
                </a:ext>
              </a:extLst>
            </p:cNvPr>
            <p:cNvSpPr txBox="1"/>
            <p:nvPr/>
          </p:nvSpPr>
          <p:spPr>
            <a:xfrm>
              <a:off x="7534031" y="1196286"/>
              <a:ext cx="1237691" cy="577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1"/>
                  </a:solidFill>
                </a:rPr>
                <a:t>ePIC</a:t>
              </a:r>
              <a:r>
                <a:rPr lang="en-US" sz="1050" b="1" dirty="0">
                  <a:solidFill>
                    <a:schemeClr val="accent1"/>
                  </a:solidFill>
                </a:rPr>
                <a:t> Early Physics Workshop </a:t>
              </a:r>
              <a:br>
                <a:rPr lang="en-US" sz="1050" b="1" dirty="0">
                  <a:solidFill>
                    <a:schemeClr val="accent1"/>
                  </a:solidFill>
                </a:rPr>
              </a:br>
              <a:r>
                <a:rPr lang="en-US" sz="1050" b="1" dirty="0">
                  <a:solidFill>
                    <a:schemeClr val="accent1"/>
                  </a:solidFill>
                </a:rPr>
                <a:t>Sept. 13, 2024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078D79-2E79-BFE5-1FFF-B680745D5D9F}"/>
              </a:ext>
            </a:extLst>
          </p:cNvPr>
          <p:cNvGrpSpPr/>
          <p:nvPr/>
        </p:nvGrpSpPr>
        <p:grpSpPr>
          <a:xfrm>
            <a:off x="6760970" y="3840124"/>
            <a:ext cx="1352580" cy="1589845"/>
            <a:chOff x="1032689" y="1591073"/>
            <a:chExt cx="1352580" cy="15898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A262C7-11E4-BCA1-821F-BB61D6FEB68D}"/>
                </a:ext>
              </a:extLst>
            </p:cNvPr>
            <p:cNvSpPr txBox="1"/>
            <p:nvPr/>
          </p:nvSpPr>
          <p:spPr>
            <a:xfrm>
              <a:off x="1032689" y="2765420"/>
              <a:ext cx="135258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Barrel </a:t>
              </a:r>
              <a:r>
                <a:rPr lang="en-US" sz="1050" dirty="0" err="1"/>
                <a:t>EMCal</a:t>
              </a:r>
              <a:endParaRPr lang="en-US" sz="1050" dirty="0"/>
            </a:p>
            <a:p>
              <a:r>
                <a:rPr lang="en-US" sz="1050" dirty="0"/>
                <a:t>September 19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85AC4F9-4523-58A7-32FA-D05A4C9FD4F6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81" y="1591073"/>
              <a:ext cx="0" cy="113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30783E-5627-E6D5-6EC5-95B65DBC5B4C}"/>
              </a:ext>
            </a:extLst>
          </p:cNvPr>
          <p:cNvGrpSpPr/>
          <p:nvPr/>
        </p:nvGrpSpPr>
        <p:grpSpPr>
          <a:xfrm>
            <a:off x="7359615" y="1887566"/>
            <a:ext cx="1266104" cy="1905057"/>
            <a:chOff x="1811703" y="2147517"/>
            <a:chExt cx="787682" cy="159798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B02CA8-B607-1E93-B22B-5D6D446A9FB8}"/>
                </a:ext>
              </a:extLst>
            </p:cNvPr>
            <p:cNvSpPr txBox="1"/>
            <p:nvPr/>
          </p:nvSpPr>
          <p:spPr>
            <a:xfrm>
              <a:off x="1811703" y="2147517"/>
              <a:ext cx="787682" cy="484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1"/>
                  </a:solidFill>
                </a:rPr>
                <a:t>ePIC</a:t>
              </a:r>
              <a:r>
                <a:rPr lang="en-US" sz="1050" b="1" dirty="0">
                  <a:solidFill>
                    <a:schemeClr val="accent1"/>
                  </a:solidFill>
                </a:rPr>
                <a:t> Software and </a:t>
              </a:r>
              <a:br>
                <a:rPr lang="en-US" sz="1050" b="1" dirty="0">
                  <a:solidFill>
                    <a:schemeClr val="accent1"/>
                  </a:solidFill>
                </a:rPr>
              </a:br>
              <a:r>
                <a:rPr lang="en-US" sz="1050" b="1" dirty="0">
                  <a:solidFill>
                    <a:schemeClr val="accent1"/>
                  </a:solidFill>
                </a:rPr>
                <a:t>Computing Review</a:t>
              </a:r>
              <a:br>
                <a:rPr lang="en-US" sz="1050" b="1" dirty="0">
                  <a:solidFill>
                    <a:schemeClr val="accent1"/>
                  </a:solidFill>
                </a:rPr>
              </a:br>
              <a:r>
                <a:rPr lang="en-US" sz="1050" b="1" dirty="0">
                  <a:solidFill>
                    <a:schemeClr val="accent1"/>
                  </a:solidFill>
                </a:rPr>
                <a:t>Sept. 26-27</a:t>
              </a:r>
              <a:r>
                <a:rPr lang="en-US" sz="1050" b="1" baseline="30000" dirty="0">
                  <a:solidFill>
                    <a:schemeClr val="accent1"/>
                  </a:solidFill>
                </a:rPr>
                <a:t>th</a:t>
              </a:r>
              <a:r>
                <a:rPr lang="en-US" sz="1050" b="1" dirty="0">
                  <a:solidFill>
                    <a:schemeClr val="accent1"/>
                  </a:solidFill>
                </a:rPr>
                <a:t> 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8140A9-5213-5160-95F7-DF20AE808FD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2205544" y="2631580"/>
              <a:ext cx="2698" cy="1113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B33313-A679-FFE7-AFC1-214EB8F1DA05}"/>
              </a:ext>
            </a:extLst>
          </p:cNvPr>
          <p:cNvGrpSpPr/>
          <p:nvPr/>
        </p:nvGrpSpPr>
        <p:grpSpPr>
          <a:xfrm>
            <a:off x="5875586" y="1976133"/>
            <a:ext cx="1006779" cy="1863991"/>
            <a:chOff x="3483347" y="4636025"/>
            <a:chExt cx="1006779" cy="171019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2CBAA6-05D6-1B7C-E30C-A5F360110FB6}"/>
                </a:ext>
              </a:extLst>
            </p:cNvPr>
            <p:cNvSpPr txBox="1"/>
            <p:nvPr/>
          </p:nvSpPr>
          <p:spPr>
            <a:xfrm>
              <a:off x="3483347" y="4636025"/>
              <a:ext cx="1006779" cy="974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9</a:t>
              </a:r>
              <a:r>
                <a:rPr lang="en-US" sz="1050" baseline="30000" dirty="0"/>
                <a:t>th</a:t>
              </a:r>
              <a:r>
                <a:rPr lang="en-US" sz="1050" dirty="0"/>
                <a:t> Detector Advisory </a:t>
              </a:r>
              <a:br>
                <a:rPr lang="en-US" sz="1050" dirty="0"/>
              </a:br>
              <a:r>
                <a:rPr lang="en-US" sz="1050" dirty="0"/>
                <a:t>Committee R&amp;D </a:t>
              </a:r>
              <a:br>
                <a:rPr lang="en-US" sz="1050" dirty="0"/>
              </a:br>
              <a:r>
                <a:rPr lang="en-US" sz="1050" dirty="0"/>
                <a:t>Meeting</a:t>
              </a:r>
            </a:p>
            <a:p>
              <a:r>
                <a:rPr lang="en-US" sz="1050" dirty="0"/>
                <a:t>August 28-28</a:t>
              </a:r>
              <a:r>
                <a:rPr lang="en-US" sz="1050" baseline="30000" dirty="0"/>
                <a:t>th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F287D76-299E-7248-21B0-3C597DB824A5}"/>
                </a:ext>
              </a:extLst>
            </p:cNvPr>
            <p:cNvCxnSpPr>
              <a:cxnSpLocks/>
            </p:cNvCxnSpPr>
            <p:nvPr/>
          </p:nvCxnSpPr>
          <p:spPr>
            <a:xfrm>
              <a:off x="3937667" y="5633540"/>
              <a:ext cx="0" cy="712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DD8A6B-35D8-5BE5-E331-8FDAA282D8BB}"/>
              </a:ext>
            </a:extLst>
          </p:cNvPr>
          <p:cNvGrpSpPr/>
          <p:nvPr/>
        </p:nvGrpSpPr>
        <p:grpSpPr>
          <a:xfrm>
            <a:off x="7540080" y="3832533"/>
            <a:ext cx="1266104" cy="2900056"/>
            <a:chOff x="1660451" y="2272831"/>
            <a:chExt cx="787682" cy="163389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072158-E392-AA6D-0D1E-AC7F4A12F9EA}"/>
                </a:ext>
              </a:extLst>
            </p:cNvPr>
            <p:cNvSpPr txBox="1"/>
            <p:nvPr/>
          </p:nvSpPr>
          <p:spPr>
            <a:xfrm>
              <a:off x="1660451" y="3581595"/>
              <a:ext cx="787682" cy="325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 err="1">
                  <a:solidFill>
                    <a:schemeClr val="accent1"/>
                  </a:solidFill>
                </a:rPr>
                <a:t>ePIC</a:t>
              </a:r>
              <a:r>
                <a:rPr lang="en-US" sz="1050" b="1" dirty="0">
                  <a:solidFill>
                    <a:schemeClr val="accent1"/>
                  </a:solidFill>
                </a:rPr>
                <a:t> draft pre-TDR Version 0.1</a:t>
              </a:r>
              <a:br>
                <a:rPr lang="en-US" sz="1050" b="1" dirty="0">
                  <a:solidFill>
                    <a:schemeClr val="accent1"/>
                  </a:solidFill>
                </a:rPr>
              </a:br>
              <a:r>
                <a:rPr lang="en-US" sz="1050" b="1" dirty="0">
                  <a:solidFill>
                    <a:schemeClr val="accent1"/>
                  </a:solidFill>
                </a:rPr>
                <a:t>Sept. 30, 2024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A3CE011-206A-BED2-7BC5-D0753A1879A6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2054292" y="2272831"/>
              <a:ext cx="0" cy="13087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F94952-285D-48A0-9825-AE654B5773C8}"/>
              </a:ext>
            </a:extLst>
          </p:cNvPr>
          <p:cNvGrpSpPr/>
          <p:nvPr/>
        </p:nvGrpSpPr>
        <p:grpSpPr>
          <a:xfrm>
            <a:off x="5797159" y="3832533"/>
            <a:ext cx="1220340" cy="2028161"/>
            <a:chOff x="5804376" y="2979957"/>
            <a:chExt cx="1220340" cy="202816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4353A4-6D27-F921-3D17-7C54BA11A1BC}"/>
                </a:ext>
              </a:extLst>
            </p:cNvPr>
            <p:cNvCxnSpPr>
              <a:cxnSpLocks/>
            </p:cNvCxnSpPr>
            <p:nvPr/>
          </p:nvCxnSpPr>
          <p:spPr>
            <a:xfrm>
              <a:off x="6163804" y="2979957"/>
              <a:ext cx="14354" cy="1215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765597-B9B3-0D38-5A8D-A5CA9E29C2A1}"/>
                </a:ext>
              </a:extLst>
            </p:cNvPr>
            <p:cNvSpPr txBox="1"/>
            <p:nvPr/>
          </p:nvSpPr>
          <p:spPr>
            <a:xfrm>
              <a:off x="5804376" y="4269454"/>
              <a:ext cx="12203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EIC “Host” Lab User Experience Workshop</a:t>
              </a:r>
            </a:p>
            <a:p>
              <a:r>
                <a:rPr lang="en-US" sz="1050" dirty="0"/>
                <a:t>August 26th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A6558E-336E-F7B0-A3B3-110366CDE69D}"/>
              </a:ext>
            </a:extLst>
          </p:cNvPr>
          <p:cNvGrpSpPr/>
          <p:nvPr/>
        </p:nvGrpSpPr>
        <p:grpSpPr>
          <a:xfrm>
            <a:off x="9647731" y="750594"/>
            <a:ext cx="1608797" cy="3072172"/>
            <a:chOff x="1872572" y="2416029"/>
            <a:chExt cx="892716" cy="169224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01AD7F-DDE1-F6FA-5384-A1FF51E96FB6}"/>
                </a:ext>
              </a:extLst>
            </p:cNvPr>
            <p:cNvSpPr txBox="1"/>
            <p:nvPr/>
          </p:nvSpPr>
          <p:spPr>
            <a:xfrm>
              <a:off x="1872572" y="2416029"/>
              <a:ext cx="892716" cy="406877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</a:rPr>
                <a:t>ePIC</a:t>
              </a:r>
              <a:r>
                <a:rPr lang="en-US" sz="1400" b="1" dirty="0">
                  <a:solidFill>
                    <a:schemeClr val="accent1"/>
                  </a:solidFill>
                </a:rPr>
                <a:t> draft pre-TDR Version 1.0</a:t>
              </a:r>
              <a:br>
                <a:rPr lang="en-US" sz="1400" b="1" dirty="0">
                  <a:solidFill>
                    <a:schemeClr val="accent1"/>
                  </a:solidFill>
                </a:rPr>
              </a:br>
              <a:r>
                <a:rPr lang="en-US" sz="1400" b="1" dirty="0">
                  <a:solidFill>
                    <a:schemeClr val="accent1"/>
                  </a:solidFill>
                </a:rPr>
                <a:t>December 6, 2024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FBF5BE-C3C5-9760-3D1A-3304B9A9871B}"/>
                </a:ext>
              </a:extLst>
            </p:cNvPr>
            <p:cNvCxnSpPr>
              <a:cxnSpLocks/>
            </p:cNvCxnSpPr>
            <p:nvPr/>
          </p:nvCxnSpPr>
          <p:spPr>
            <a:xfrm>
              <a:off x="2071062" y="2826421"/>
              <a:ext cx="5763" cy="12818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B91C24-9A8A-24D5-7911-F198CB536CF2}"/>
              </a:ext>
            </a:extLst>
          </p:cNvPr>
          <p:cNvGrpSpPr/>
          <p:nvPr/>
        </p:nvGrpSpPr>
        <p:grpSpPr>
          <a:xfrm>
            <a:off x="9016149" y="3794275"/>
            <a:ext cx="1644324" cy="2994451"/>
            <a:chOff x="1586613" y="2246775"/>
            <a:chExt cx="1022984" cy="138344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7779740-6F8E-ADDB-911D-406E9BBCFC59}"/>
                </a:ext>
              </a:extLst>
            </p:cNvPr>
            <p:cNvSpPr txBox="1"/>
            <p:nvPr/>
          </p:nvSpPr>
          <p:spPr>
            <a:xfrm>
              <a:off x="1586613" y="3337305"/>
              <a:ext cx="1022984" cy="2929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Directors Review for CD-3B/Status Review</a:t>
              </a:r>
            </a:p>
            <a:p>
              <a:r>
                <a:rPr lang="en-US" sz="1100" dirty="0"/>
                <a:t>October 22-24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6005E6-600E-449C-C9E3-CF17165F4FED}"/>
                </a:ext>
              </a:extLst>
            </p:cNvPr>
            <p:cNvCxnSpPr>
              <a:cxnSpLocks/>
            </p:cNvCxnSpPr>
            <p:nvPr/>
          </p:nvCxnSpPr>
          <p:spPr>
            <a:xfrm>
              <a:off x="1831559" y="2246775"/>
              <a:ext cx="0" cy="1062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A3D427B-E578-BF6F-0798-BDD3DC27A671}"/>
              </a:ext>
            </a:extLst>
          </p:cNvPr>
          <p:cNvSpPr/>
          <p:nvPr/>
        </p:nvSpPr>
        <p:spPr>
          <a:xfrm>
            <a:off x="6003241" y="5390016"/>
            <a:ext cx="1816283" cy="121455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58975-A478-213F-0F20-B35E68B1EC59}"/>
              </a:ext>
            </a:extLst>
          </p:cNvPr>
          <p:cNvSpPr/>
          <p:nvPr/>
        </p:nvSpPr>
        <p:spPr>
          <a:xfrm>
            <a:off x="6694474" y="2258654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AE4B43-AD77-DAE4-4EAC-ECA61DE19D7A}"/>
              </a:ext>
            </a:extLst>
          </p:cNvPr>
          <p:cNvSpPr/>
          <p:nvPr/>
        </p:nvSpPr>
        <p:spPr>
          <a:xfrm>
            <a:off x="5870937" y="1378248"/>
            <a:ext cx="1140244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0D92E5-ACE9-8689-5150-C5B0F4C05949}"/>
              </a:ext>
            </a:extLst>
          </p:cNvPr>
          <p:cNvSpPr/>
          <p:nvPr/>
        </p:nvSpPr>
        <p:spPr>
          <a:xfrm>
            <a:off x="5065457" y="4968697"/>
            <a:ext cx="1264449" cy="58430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ECDF197B-75E0-5449-6DC1-615F21763EA7}"/>
              </a:ext>
            </a:extLst>
          </p:cNvPr>
          <p:cNvGrpSpPr/>
          <p:nvPr/>
        </p:nvGrpSpPr>
        <p:grpSpPr>
          <a:xfrm>
            <a:off x="7863673" y="1194319"/>
            <a:ext cx="1220339" cy="2598303"/>
            <a:chOff x="8337046" y="1464178"/>
            <a:chExt cx="1220339" cy="259830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C87443-332A-BD77-E89B-9D3C01E2CD12}"/>
                </a:ext>
              </a:extLst>
            </p:cNvPr>
            <p:cNvSpPr txBox="1"/>
            <p:nvPr/>
          </p:nvSpPr>
          <p:spPr>
            <a:xfrm>
              <a:off x="8337046" y="1464178"/>
              <a:ext cx="1220339" cy="577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FDR: Magnet Flux Return Steel </a:t>
              </a:r>
              <a:br>
                <a:rPr lang="en-US" sz="1050" dirty="0"/>
              </a:br>
              <a:r>
                <a:rPr lang="en-US" sz="1050" dirty="0"/>
                <a:t>October 16, 2024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59F7074-4BB2-9477-3D55-8D602B433184}"/>
                </a:ext>
              </a:extLst>
            </p:cNvPr>
            <p:cNvCxnSpPr>
              <a:cxnSpLocks/>
            </p:cNvCxnSpPr>
            <p:nvPr/>
          </p:nvCxnSpPr>
          <p:spPr>
            <a:xfrm>
              <a:off x="9016147" y="2096523"/>
              <a:ext cx="0" cy="19659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613C8-1640-8544-4B25-14E11B29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15</a:t>
            </a:fld>
            <a:endParaRPr lang="en-US"/>
          </a:p>
        </p:txBody>
      </p:sp>
      <p:grpSp>
        <p:nvGrpSpPr>
          <p:cNvPr id="1126" name="Group 1125">
            <a:extLst>
              <a:ext uri="{FF2B5EF4-FFF2-40B4-BE49-F238E27FC236}">
                <a16:creationId xmlns:a16="http://schemas.microsoft.com/office/drawing/2014/main" id="{5A33CBBE-49C2-1703-DBFD-D07A5E1CC106}"/>
              </a:ext>
            </a:extLst>
          </p:cNvPr>
          <p:cNvGrpSpPr/>
          <p:nvPr/>
        </p:nvGrpSpPr>
        <p:grpSpPr>
          <a:xfrm>
            <a:off x="4332757" y="3840124"/>
            <a:ext cx="1337187" cy="1975697"/>
            <a:chOff x="4332757" y="3840124"/>
            <a:chExt cx="1337187" cy="1975697"/>
          </a:xfrm>
        </p:grpSpPr>
        <p:grpSp>
          <p:nvGrpSpPr>
            <p:cNvPr id="1109" name="Group 1108">
              <a:extLst>
                <a:ext uri="{FF2B5EF4-FFF2-40B4-BE49-F238E27FC236}">
                  <a16:creationId xmlns:a16="http://schemas.microsoft.com/office/drawing/2014/main" id="{7978949E-A761-3A9D-94FF-8E5EFAAA5B68}"/>
                </a:ext>
              </a:extLst>
            </p:cNvPr>
            <p:cNvGrpSpPr/>
            <p:nvPr/>
          </p:nvGrpSpPr>
          <p:grpSpPr>
            <a:xfrm>
              <a:off x="4332757" y="4338528"/>
              <a:ext cx="1337187" cy="1477293"/>
              <a:chOff x="4332757" y="4338528"/>
              <a:chExt cx="1337187" cy="147729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1EE819-0FF0-9036-0C8D-F93D9E5D21B8}"/>
                  </a:ext>
                </a:extLst>
              </p:cNvPr>
              <p:cNvSpPr txBox="1"/>
              <p:nvPr/>
            </p:nvSpPr>
            <p:spPr>
              <a:xfrm>
                <a:off x="4332757" y="5077157"/>
                <a:ext cx="1337187" cy="7386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EICUG/</a:t>
                </a:r>
                <a:r>
                  <a:rPr lang="en-US" sz="1400" dirty="0" err="1"/>
                  <a:t>ePIC</a:t>
                </a:r>
                <a:r>
                  <a:rPr lang="en-US" sz="1400" dirty="0"/>
                  <a:t> Collab. Mtg. July 22-27</a:t>
                </a:r>
              </a:p>
            </p:txBody>
          </p:sp>
          <p:pic>
            <p:nvPicPr>
              <p:cNvPr id="55" name="Picture 5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7050AE6-64A8-2653-2DD3-B2B8558E1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68743" y="4338528"/>
                <a:ext cx="1001965" cy="751474"/>
              </a:xfrm>
              <a:prstGeom prst="rect">
                <a:avLst/>
              </a:prstGeom>
            </p:spPr>
          </p:pic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BFF325E-EDCA-FD01-8C5B-F473AED78D4C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42" y="3840124"/>
              <a:ext cx="0" cy="4984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30" name="Group 1129">
            <a:extLst>
              <a:ext uri="{FF2B5EF4-FFF2-40B4-BE49-F238E27FC236}">
                <a16:creationId xmlns:a16="http://schemas.microsoft.com/office/drawing/2014/main" id="{85EAD17D-D537-C9B9-5611-F910C7F300DB}"/>
              </a:ext>
            </a:extLst>
          </p:cNvPr>
          <p:cNvGrpSpPr/>
          <p:nvPr/>
        </p:nvGrpSpPr>
        <p:grpSpPr>
          <a:xfrm>
            <a:off x="9509456" y="3771386"/>
            <a:ext cx="1276184" cy="2195905"/>
            <a:chOff x="9509456" y="3771386"/>
            <a:chExt cx="1276184" cy="219590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36AF918-05F4-1360-F75B-FBD96E47F52B}"/>
                </a:ext>
              </a:extLst>
            </p:cNvPr>
            <p:cNvCxnSpPr>
              <a:cxnSpLocks/>
            </p:cNvCxnSpPr>
            <p:nvPr/>
          </p:nvCxnSpPr>
          <p:spPr>
            <a:xfrm>
              <a:off x="9670682" y="3771386"/>
              <a:ext cx="0" cy="15957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1E4C629-3185-0040-2F52-B1C76BFC90E8}"/>
                </a:ext>
              </a:extLst>
            </p:cNvPr>
            <p:cNvSpPr txBox="1"/>
            <p:nvPr/>
          </p:nvSpPr>
          <p:spPr>
            <a:xfrm>
              <a:off x="9509456" y="5367127"/>
              <a:ext cx="127618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4</a:t>
              </a:r>
              <a:r>
                <a:rPr lang="en-US" sz="1100" baseline="30000" dirty="0"/>
                <a:t>th</a:t>
              </a:r>
              <a:r>
                <a:rPr lang="en-US" sz="1100" dirty="0"/>
                <a:t> EIC RRB Meeting </a:t>
              </a:r>
              <a:br>
                <a:rPr lang="en-US" sz="1100" dirty="0"/>
              </a:br>
              <a:r>
                <a:rPr lang="en-US" sz="1100" dirty="0"/>
                <a:t>Nov 12-13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6A2A44E-60E5-19B9-777B-7BB9752B7D12}"/>
              </a:ext>
            </a:extLst>
          </p:cNvPr>
          <p:cNvGrpSpPr/>
          <p:nvPr/>
        </p:nvGrpSpPr>
        <p:grpSpPr>
          <a:xfrm>
            <a:off x="346559" y="3832533"/>
            <a:ext cx="963617" cy="1484170"/>
            <a:chOff x="528370" y="3655266"/>
            <a:chExt cx="963617" cy="294436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F4BE93-0F73-3255-6DA8-3764C04583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234" y="3655266"/>
              <a:ext cx="0" cy="1181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D4C218-B8E0-288C-A187-C2FB96DC0FD9}"/>
                </a:ext>
              </a:extLst>
            </p:cNvPr>
            <p:cNvSpPr txBox="1"/>
            <p:nvPr/>
          </p:nvSpPr>
          <p:spPr>
            <a:xfrm>
              <a:off x="528370" y="4813682"/>
              <a:ext cx="963617" cy="17859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IR Integration and Auxiliary Detectors – </a:t>
              </a:r>
              <a:br>
                <a:rPr lang="en-US" sz="1050" dirty="0"/>
              </a:br>
              <a:r>
                <a:rPr lang="en-US" sz="1050" dirty="0"/>
                <a:t>Feb 12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2425E3E-B7DC-D3BC-260C-BA9A1FAF9FD2}"/>
              </a:ext>
            </a:extLst>
          </p:cNvPr>
          <p:cNvGrpSpPr/>
          <p:nvPr/>
        </p:nvGrpSpPr>
        <p:grpSpPr>
          <a:xfrm>
            <a:off x="1269837" y="3840121"/>
            <a:ext cx="860752" cy="1017038"/>
            <a:chOff x="1811008" y="3935618"/>
            <a:chExt cx="860752" cy="1017038"/>
          </a:xfrm>
        </p:grpSpPr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06BC7440-14D5-CAB0-2145-C64F117C0BA5}"/>
                </a:ext>
              </a:extLst>
            </p:cNvPr>
            <p:cNvSpPr txBox="1"/>
            <p:nvPr/>
          </p:nvSpPr>
          <p:spPr>
            <a:xfrm>
              <a:off x="1811008" y="4213992"/>
              <a:ext cx="8607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/EIC Det. R&amp;D Day</a:t>
              </a:r>
              <a:br>
                <a:rPr lang="en-US" sz="1050" dirty="0"/>
              </a:br>
              <a:r>
                <a:rPr lang="en-US" sz="1050" dirty="0"/>
                <a:t>March 25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C93BF535-B893-11F0-CF9D-05EEACC613C7}"/>
                </a:ext>
              </a:extLst>
            </p:cNvPr>
            <p:cNvCxnSpPr>
              <a:cxnSpLocks/>
            </p:cNvCxnSpPr>
            <p:nvPr/>
          </p:nvCxnSpPr>
          <p:spPr>
            <a:xfrm>
              <a:off x="2094272" y="3935618"/>
              <a:ext cx="0" cy="2803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5F50065-4265-A4F1-4D08-7448F34A9856}"/>
              </a:ext>
            </a:extLst>
          </p:cNvPr>
          <p:cNvGrpSpPr/>
          <p:nvPr/>
        </p:nvGrpSpPr>
        <p:grpSpPr>
          <a:xfrm>
            <a:off x="2891572" y="3803912"/>
            <a:ext cx="1048881" cy="2186120"/>
            <a:chOff x="3748181" y="3584667"/>
            <a:chExt cx="1048881" cy="1708493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A08CF25F-69F2-7940-16C5-3E719A28F093}"/>
                </a:ext>
              </a:extLst>
            </p:cNvPr>
            <p:cNvCxnSpPr>
              <a:cxnSpLocks/>
            </p:cNvCxnSpPr>
            <p:nvPr/>
          </p:nvCxnSpPr>
          <p:spPr>
            <a:xfrm>
              <a:off x="4213076" y="3584667"/>
              <a:ext cx="9880" cy="5833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38AD4E9-0E62-A649-4FDA-11DDE0D5F021}"/>
                </a:ext>
              </a:extLst>
            </p:cNvPr>
            <p:cNvSpPr txBox="1"/>
            <p:nvPr/>
          </p:nvSpPr>
          <p:spPr>
            <a:xfrm>
              <a:off x="3748181" y="4231331"/>
              <a:ext cx="1048881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PDR2: Electronics &amp; DAQ</a:t>
              </a:r>
            </a:p>
            <a:p>
              <a:r>
                <a:rPr lang="en-US" sz="1050" dirty="0"/>
                <a:t>FDR for </a:t>
              </a:r>
              <a:r>
                <a:rPr lang="en-US" sz="1050" dirty="0" err="1"/>
                <a:t>VTRx</a:t>
              </a:r>
              <a:r>
                <a:rPr lang="en-US" sz="1050" dirty="0"/>
                <a:t>+/</a:t>
              </a:r>
              <a:r>
                <a:rPr lang="en-US" sz="1050" dirty="0" err="1"/>
                <a:t>lpGBT</a:t>
              </a:r>
              <a:br>
                <a:rPr lang="en-US" sz="1050" dirty="0"/>
              </a:br>
              <a:r>
                <a:rPr lang="en-US" sz="1050" dirty="0"/>
                <a:t>June 10-11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FBE8E766-3453-E9C5-7FC8-AD338A8203A9}"/>
              </a:ext>
            </a:extLst>
          </p:cNvPr>
          <p:cNvGrpSpPr/>
          <p:nvPr/>
        </p:nvGrpSpPr>
        <p:grpSpPr>
          <a:xfrm>
            <a:off x="4641202" y="2205588"/>
            <a:ext cx="962612" cy="1587034"/>
            <a:chOff x="3503507" y="2245128"/>
            <a:chExt cx="962612" cy="1587034"/>
          </a:xfrm>
        </p:grpSpPr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A55D02ED-04FB-3E13-C071-9A8014B9DAC0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56" y="3225082"/>
              <a:ext cx="0" cy="607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F1F52E58-220B-1D1C-9D0A-A7654604A113}"/>
                </a:ext>
              </a:extLst>
            </p:cNvPr>
            <p:cNvSpPr txBox="1"/>
            <p:nvPr/>
          </p:nvSpPr>
          <p:spPr>
            <a:xfrm>
              <a:off x="3503507" y="2245128"/>
              <a:ext cx="962612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PDR: Integration, Installation </a:t>
              </a:r>
            </a:p>
            <a:p>
              <a:r>
                <a:rPr lang="en-US" sz="1050" dirty="0"/>
                <a:t>and Infrastructure</a:t>
              </a:r>
              <a:br>
                <a:rPr lang="en-US" sz="1050" dirty="0"/>
              </a:br>
              <a:r>
                <a:rPr lang="en-US" sz="1050" dirty="0"/>
                <a:t>July 15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C0E345D3-5FA1-3DD2-8980-772C93C9F803}"/>
              </a:ext>
            </a:extLst>
          </p:cNvPr>
          <p:cNvGrpSpPr/>
          <p:nvPr/>
        </p:nvGrpSpPr>
        <p:grpSpPr>
          <a:xfrm>
            <a:off x="1077783" y="2047773"/>
            <a:ext cx="1626323" cy="1744849"/>
            <a:chOff x="2187274" y="2240056"/>
            <a:chExt cx="1626323" cy="1744849"/>
          </a:xfrm>
        </p:grpSpPr>
        <p:sp>
          <p:nvSpPr>
            <p:cNvPr id="1038" name="TextBox 1037">
              <a:extLst>
                <a:ext uri="{FF2B5EF4-FFF2-40B4-BE49-F238E27FC236}">
                  <a16:creationId xmlns:a16="http://schemas.microsoft.com/office/drawing/2014/main" id="{E66F1FF8-10CB-C25A-9F9A-7FF494A807A1}"/>
                </a:ext>
              </a:extLst>
            </p:cNvPr>
            <p:cNvSpPr txBox="1"/>
            <p:nvPr/>
          </p:nvSpPr>
          <p:spPr>
            <a:xfrm>
              <a:off x="2187274" y="2240056"/>
              <a:ext cx="1626323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ePIC</a:t>
              </a:r>
              <a:r>
                <a:rPr lang="en-US" sz="1050" dirty="0"/>
                <a:t> Software and Computing Meeting</a:t>
              </a:r>
              <a:br>
                <a:rPr lang="en-US" sz="1050" dirty="0"/>
              </a:br>
              <a:r>
                <a:rPr lang="en-US" sz="1050" dirty="0"/>
                <a:t> @ CERN– Apr 22-26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1039" name="Straight Connector 1038">
              <a:extLst>
                <a:ext uri="{FF2B5EF4-FFF2-40B4-BE49-F238E27FC236}">
                  <a16:creationId xmlns:a16="http://schemas.microsoft.com/office/drawing/2014/main" id="{C755CCD8-E39A-D42D-688C-AACA20C64AA9}"/>
                </a:ext>
              </a:extLst>
            </p:cNvPr>
            <p:cNvCxnSpPr>
              <a:cxnSpLocks/>
            </p:cNvCxnSpPr>
            <p:nvPr/>
          </p:nvCxnSpPr>
          <p:spPr>
            <a:xfrm>
              <a:off x="2966353" y="2817137"/>
              <a:ext cx="0" cy="11677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B3103BE4-A6D9-86E6-2C40-98863F1A534D}"/>
              </a:ext>
            </a:extLst>
          </p:cNvPr>
          <p:cNvGrpSpPr/>
          <p:nvPr/>
        </p:nvGrpSpPr>
        <p:grpSpPr>
          <a:xfrm>
            <a:off x="2506903" y="2241124"/>
            <a:ext cx="1048881" cy="1553851"/>
            <a:chOff x="1873255" y="2818665"/>
            <a:chExt cx="1556681" cy="1215782"/>
          </a:xfrm>
        </p:grpSpPr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F7D22A90-9FDE-45F6-7249-2D4800904ED8}"/>
                </a:ext>
              </a:extLst>
            </p:cNvPr>
            <p:cNvSpPr txBox="1"/>
            <p:nvPr/>
          </p:nvSpPr>
          <p:spPr>
            <a:xfrm>
              <a:off x="1873255" y="2818665"/>
              <a:ext cx="1556681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 err="1"/>
                <a:t>hpDIRC</a:t>
              </a:r>
              <a:r>
                <a:rPr lang="en-US" sz="1050" dirty="0"/>
                <a:t> Annual Meeting</a:t>
              </a:r>
              <a:br>
                <a:rPr lang="en-US" sz="1050" dirty="0"/>
              </a:br>
              <a:r>
                <a:rPr lang="en-US" sz="1050" dirty="0"/>
                <a:t>May 16-22</a:t>
              </a:r>
              <a:r>
                <a:rPr lang="en-US" sz="1050" baseline="30000" dirty="0"/>
                <a:t>nd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1042" name="Straight Connector 1041">
              <a:extLst>
                <a:ext uri="{FF2B5EF4-FFF2-40B4-BE49-F238E27FC236}">
                  <a16:creationId xmlns:a16="http://schemas.microsoft.com/office/drawing/2014/main" id="{2946A388-F6A3-8EDC-0AFF-23EA0C7F4D77}"/>
                </a:ext>
              </a:extLst>
            </p:cNvPr>
            <p:cNvCxnSpPr>
              <a:cxnSpLocks/>
            </p:cNvCxnSpPr>
            <p:nvPr/>
          </p:nvCxnSpPr>
          <p:spPr>
            <a:xfrm>
              <a:off x="2046358" y="3275253"/>
              <a:ext cx="0" cy="7591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B86E7352-3EBB-64AC-8196-EF238B1EEAB5}"/>
              </a:ext>
            </a:extLst>
          </p:cNvPr>
          <p:cNvGrpSpPr/>
          <p:nvPr/>
        </p:nvGrpSpPr>
        <p:grpSpPr>
          <a:xfrm>
            <a:off x="3499905" y="2751760"/>
            <a:ext cx="992211" cy="1061090"/>
            <a:chOff x="2230213" y="2376630"/>
            <a:chExt cx="992211" cy="1061090"/>
          </a:xfrm>
        </p:grpSpPr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203D87D8-B94E-46EA-1AE3-4845554D033A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5757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054F7C27-0693-F679-828B-AD5EA35EDEB6}"/>
                </a:ext>
              </a:extLst>
            </p:cNvPr>
            <p:cNvSpPr txBox="1"/>
            <p:nvPr/>
          </p:nvSpPr>
          <p:spPr>
            <a:xfrm>
              <a:off x="2230213" y="2376630"/>
              <a:ext cx="992211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INFN </a:t>
              </a:r>
              <a:r>
                <a:rPr lang="en-US" sz="1050" dirty="0" err="1"/>
                <a:t>ePIC</a:t>
              </a:r>
              <a:r>
                <a:rPr lang="en-US" sz="1050" dirty="0"/>
                <a:t> Meeting</a:t>
              </a:r>
              <a:br>
                <a:rPr lang="en-US" sz="1050" dirty="0"/>
              </a:br>
              <a:r>
                <a:rPr lang="en-US" sz="1050" dirty="0"/>
                <a:t>June 27-28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5C7EAC12-7E78-C0E5-0415-7C82D82B1AC1}"/>
              </a:ext>
            </a:extLst>
          </p:cNvPr>
          <p:cNvGrpSpPr/>
          <p:nvPr/>
        </p:nvGrpSpPr>
        <p:grpSpPr>
          <a:xfrm>
            <a:off x="437624" y="1330279"/>
            <a:ext cx="1414076" cy="2482654"/>
            <a:chOff x="415798" y="1346028"/>
            <a:chExt cx="1414076" cy="2482654"/>
          </a:xfrm>
        </p:grpSpPr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B3F083BA-8934-351C-34B8-B87B3785EB4C}"/>
                </a:ext>
              </a:extLst>
            </p:cNvPr>
            <p:cNvCxnSpPr>
              <a:cxnSpLocks/>
            </p:cNvCxnSpPr>
            <p:nvPr/>
          </p:nvCxnSpPr>
          <p:spPr>
            <a:xfrm>
              <a:off x="865240" y="1822024"/>
              <a:ext cx="0" cy="20066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D016575-D469-F2A5-B750-B2821D25C389}"/>
                </a:ext>
              </a:extLst>
            </p:cNvPr>
            <p:cNvSpPr txBox="1"/>
            <p:nvPr/>
          </p:nvSpPr>
          <p:spPr>
            <a:xfrm>
              <a:off x="415798" y="1346028"/>
              <a:ext cx="141407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3</a:t>
              </a:r>
              <a:r>
                <a:rPr lang="en-US" sz="1050" baseline="30000" dirty="0"/>
                <a:t>rd</a:t>
              </a:r>
              <a:r>
                <a:rPr lang="en-US" sz="1050" dirty="0"/>
                <a:t>  EIC-Asia Workshop</a:t>
              </a:r>
              <a:br>
                <a:rPr lang="en-US" sz="1050" dirty="0"/>
              </a:br>
              <a:r>
                <a:rPr lang="en-US" sz="1050" dirty="0"/>
                <a:t>Jan 29-31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D111C398-E4BE-0A9C-7B9B-D0CB4A2E643B}"/>
              </a:ext>
            </a:extLst>
          </p:cNvPr>
          <p:cNvGrpSpPr/>
          <p:nvPr/>
        </p:nvGrpSpPr>
        <p:grpSpPr>
          <a:xfrm>
            <a:off x="2302895" y="3840120"/>
            <a:ext cx="1167955" cy="2788715"/>
            <a:chOff x="2951269" y="3774934"/>
            <a:chExt cx="1167955" cy="1440515"/>
          </a:xfrm>
        </p:grpSpPr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5AEFFAD5-83E3-C64F-07AF-8B2316195455}"/>
                </a:ext>
              </a:extLst>
            </p:cNvPr>
            <p:cNvCxnSpPr>
              <a:cxnSpLocks/>
            </p:cNvCxnSpPr>
            <p:nvPr/>
          </p:nvCxnSpPr>
          <p:spPr>
            <a:xfrm>
              <a:off x="3391683" y="3774934"/>
              <a:ext cx="0" cy="10667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FB4430F3-7319-6BFC-CBB0-DE0C14C33840}"/>
                </a:ext>
              </a:extLst>
            </p:cNvPr>
            <p:cNvSpPr txBox="1"/>
            <p:nvPr/>
          </p:nvSpPr>
          <p:spPr>
            <a:xfrm>
              <a:off x="2951269" y="4860687"/>
              <a:ext cx="1167955" cy="354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FDR: Magnet Power Supply</a:t>
              </a:r>
              <a:br>
                <a:rPr lang="en-US" sz="1050" dirty="0"/>
              </a:br>
              <a:r>
                <a:rPr lang="en-US" sz="1050" dirty="0"/>
                <a:t>May 28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2F83714-076C-D19B-9A47-BB1F954631E7}"/>
              </a:ext>
            </a:extLst>
          </p:cNvPr>
          <p:cNvGrpSpPr/>
          <p:nvPr/>
        </p:nvGrpSpPr>
        <p:grpSpPr>
          <a:xfrm>
            <a:off x="1963812" y="1326338"/>
            <a:ext cx="987393" cy="2377967"/>
            <a:chOff x="2880767" y="1881115"/>
            <a:chExt cx="987393" cy="2158037"/>
          </a:xfrm>
        </p:grpSpPr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1F0637D7-CA12-051C-58DB-230FED3584A2}"/>
                </a:ext>
              </a:extLst>
            </p:cNvPr>
            <p:cNvCxnSpPr>
              <a:cxnSpLocks/>
            </p:cNvCxnSpPr>
            <p:nvPr/>
          </p:nvCxnSpPr>
          <p:spPr>
            <a:xfrm>
              <a:off x="3382808" y="2276446"/>
              <a:ext cx="0" cy="17627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40587E83-C7BB-BA99-4CBD-A2C36F3702AC}"/>
                </a:ext>
              </a:extLst>
            </p:cNvPr>
            <p:cNvSpPr txBox="1"/>
            <p:nvPr/>
          </p:nvSpPr>
          <p:spPr>
            <a:xfrm>
              <a:off x="2880767" y="1881115"/>
              <a:ext cx="987393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BIC Workshop</a:t>
              </a:r>
              <a:br>
                <a:rPr lang="en-US" sz="1050" dirty="0"/>
              </a:br>
              <a:r>
                <a:rPr lang="en-US" sz="1050" dirty="0"/>
                <a:t>May 14-17</a:t>
              </a:r>
              <a:r>
                <a:rPr lang="en-US" sz="1050" baseline="30000" dirty="0"/>
                <a:t>th</a:t>
              </a:r>
              <a:r>
                <a:rPr lang="en-US" sz="1050" dirty="0"/>
                <a:t>   </a:t>
              </a:r>
            </a:p>
          </p:txBody>
        </p:sp>
      </p:grpSp>
      <p:cxnSp>
        <p:nvCxnSpPr>
          <p:cNvPr id="1067" name="Straight Connector 1066">
            <a:extLst>
              <a:ext uri="{FF2B5EF4-FFF2-40B4-BE49-F238E27FC236}">
                <a16:creationId xmlns:a16="http://schemas.microsoft.com/office/drawing/2014/main" id="{572927D0-CAE3-A09F-C8A5-3AABF7B4D693}"/>
              </a:ext>
            </a:extLst>
          </p:cNvPr>
          <p:cNvCxnSpPr>
            <a:cxnSpLocks/>
          </p:cNvCxnSpPr>
          <p:nvPr/>
        </p:nvCxnSpPr>
        <p:spPr>
          <a:xfrm flipV="1">
            <a:off x="89838" y="3803912"/>
            <a:ext cx="11912497" cy="8938"/>
          </a:xfrm>
          <a:prstGeom prst="line">
            <a:avLst/>
          </a:prstGeom>
          <a:ln w="158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771473-F8D0-159C-23B3-AC3708EAF9AD}"/>
              </a:ext>
            </a:extLst>
          </p:cNvPr>
          <p:cNvGrpSpPr/>
          <p:nvPr/>
        </p:nvGrpSpPr>
        <p:grpSpPr>
          <a:xfrm>
            <a:off x="4836610" y="1340321"/>
            <a:ext cx="1220340" cy="2478910"/>
            <a:chOff x="5862095" y="1184997"/>
            <a:chExt cx="1220340" cy="247891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3243F8-4822-076D-14E9-29F621CB798A}"/>
                </a:ext>
              </a:extLst>
            </p:cNvPr>
            <p:cNvCxnSpPr>
              <a:cxnSpLocks/>
            </p:cNvCxnSpPr>
            <p:nvPr/>
          </p:nvCxnSpPr>
          <p:spPr>
            <a:xfrm>
              <a:off x="6560543" y="1584130"/>
              <a:ext cx="0" cy="2079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17F94C-E113-0252-1E18-06A44320216C}"/>
                </a:ext>
              </a:extLst>
            </p:cNvPr>
            <p:cNvSpPr txBox="1"/>
            <p:nvPr/>
          </p:nvSpPr>
          <p:spPr>
            <a:xfrm>
              <a:off x="5862095" y="1184997"/>
              <a:ext cx="122034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EIC Strategy Mtg</a:t>
              </a:r>
              <a:br>
                <a:rPr lang="en-US" sz="1050" dirty="0"/>
              </a:br>
              <a:r>
                <a:rPr lang="en-US" sz="1050" dirty="0"/>
                <a:t>August 21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8E8F4D-8EE9-55CB-58B3-CAFA4A0824EC}"/>
              </a:ext>
            </a:extLst>
          </p:cNvPr>
          <p:cNvGrpSpPr/>
          <p:nvPr/>
        </p:nvGrpSpPr>
        <p:grpSpPr>
          <a:xfrm>
            <a:off x="348768" y="3803912"/>
            <a:ext cx="1799304" cy="2353224"/>
            <a:chOff x="1022555" y="4274741"/>
            <a:chExt cx="1799304" cy="155259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5E5CE08-3455-A0CA-D98F-3AF965FF143E}"/>
                </a:ext>
              </a:extLst>
            </p:cNvPr>
            <p:cNvSpPr txBox="1"/>
            <p:nvPr/>
          </p:nvSpPr>
          <p:spPr>
            <a:xfrm>
              <a:off x="1022555" y="5411838"/>
              <a:ext cx="179930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PDR1: Tracking Detectors</a:t>
              </a:r>
              <a:br>
                <a:rPr lang="en-US" sz="1050" dirty="0"/>
              </a:br>
              <a:r>
                <a:rPr lang="en-US" sz="1050" dirty="0"/>
                <a:t>March 20-21</a:t>
              </a:r>
              <a:r>
                <a:rPr lang="en-US" sz="1050" baseline="30000" dirty="0"/>
                <a:t>st</a:t>
              </a:r>
              <a:r>
                <a:rPr lang="en-US" sz="1050" dirty="0"/>
                <a:t>  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18DD82-A9FE-103F-C645-C1648EF4E06C}"/>
                </a:ext>
              </a:extLst>
            </p:cNvPr>
            <p:cNvCxnSpPr>
              <a:cxnSpLocks/>
            </p:cNvCxnSpPr>
            <p:nvPr/>
          </p:nvCxnSpPr>
          <p:spPr>
            <a:xfrm>
              <a:off x="1843549" y="4274741"/>
              <a:ext cx="0" cy="11370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281DCDB6-D2BA-D747-F2E7-348FE5158C69}"/>
              </a:ext>
            </a:extLst>
          </p:cNvPr>
          <p:cNvGrpSpPr/>
          <p:nvPr/>
        </p:nvGrpSpPr>
        <p:grpSpPr>
          <a:xfrm>
            <a:off x="10649797" y="3285382"/>
            <a:ext cx="1471769" cy="1948380"/>
            <a:chOff x="10649797" y="3285382"/>
            <a:chExt cx="1471769" cy="194838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F39B412-6948-6B08-7159-0DB26F0AD119}"/>
                </a:ext>
              </a:extLst>
            </p:cNvPr>
            <p:cNvSpPr txBox="1"/>
            <p:nvPr/>
          </p:nvSpPr>
          <p:spPr>
            <a:xfrm>
              <a:off x="10649797" y="4648987"/>
              <a:ext cx="1471769" cy="584775"/>
            </a:xfrm>
            <a:prstGeom prst="rect">
              <a:avLst/>
            </a:prstGeom>
            <a:noFill/>
            <a:ln>
              <a:solidFill>
                <a:schemeClr val="accent1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Frascati</a:t>
              </a:r>
            </a:p>
            <a:p>
              <a:pPr algn="ctr"/>
              <a:r>
                <a:rPr lang="en-US" sz="1600" b="1" dirty="0"/>
                <a:t>Jan 20-24,2025</a:t>
              </a:r>
            </a:p>
          </p:txBody>
        </p:sp>
        <p:pic>
          <p:nvPicPr>
            <p:cNvPr id="1080" name="Picture 1079">
              <a:extLst>
                <a:ext uri="{FF2B5EF4-FFF2-40B4-BE49-F238E27FC236}">
                  <a16:creationId xmlns:a16="http://schemas.microsoft.com/office/drawing/2014/main" id="{D1240A29-7AFE-DB0C-4CB4-E53CC0D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23811" y="3285382"/>
              <a:ext cx="1103716" cy="1295881"/>
            </a:xfrm>
            <a:prstGeom prst="rect">
              <a:avLst/>
            </a:prstGeom>
          </p:spPr>
        </p:pic>
      </p:grpSp>
      <p:grpSp>
        <p:nvGrpSpPr>
          <p:cNvPr id="1129" name="Group 1128">
            <a:extLst>
              <a:ext uri="{FF2B5EF4-FFF2-40B4-BE49-F238E27FC236}">
                <a16:creationId xmlns:a16="http://schemas.microsoft.com/office/drawing/2014/main" id="{D5B22BE1-38E6-0B63-1315-6E7652881A2E}"/>
              </a:ext>
            </a:extLst>
          </p:cNvPr>
          <p:cNvGrpSpPr/>
          <p:nvPr/>
        </p:nvGrpSpPr>
        <p:grpSpPr>
          <a:xfrm>
            <a:off x="1795533" y="3822767"/>
            <a:ext cx="859902" cy="1771815"/>
            <a:chOff x="1795533" y="3822767"/>
            <a:chExt cx="859902" cy="1771815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EF9008-DFE5-A24A-B259-359E0B4CCAA3}"/>
                </a:ext>
              </a:extLst>
            </p:cNvPr>
            <p:cNvSpPr txBox="1"/>
            <p:nvPr/>
          </p:nvSpPr>
          <p:spPr>
            <a:xfrm>
              <a:off x="1795533" y="4994418"/>
              <a:ext cx="859902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</a:t>
              </a:r>
              <a:r>
                <a:rPr lang="en-US" sz="1100" baseline="30000" dirty="0"/>
                <a:t>rd</a:t>
              </a:r>
              <a:r>
                <a:rPr lang="en-US" sz="1100" dirty="0"/>
                <a:t> EIC RRB Meeting </a:t>
              </a:r>
              <a:br>
                <a:rPr lang="en-US" sz="1100" dirty="0"/>
              </a:br>
              <a:r>
                <a:rPr lang="en-US" sz="1100" dirty="0"/>
                <a:t>May 6-7</a:t>
              </a:r>
            </a:p>
          </p:txBody>
        </p:sp>
        <p:cxnSp>
          <p:nvCxnSpPr>
            <p:cNvPr id="1084" name="Straight Connector 1083">
              <a:extLst>
                <a:ext uri="{FF2B5EF4-FFF2-40B4-BE49-F238E27FC236}">
                  <a16:creationId xmlns:a16="http://schemas.microsoft.com/office/drawing/2014/main" id="{F982EE87-43B0-3710-CF0A-99B96737CBCC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822767"/>
              <a:ext cx="0" cy="11927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0191080-32B9-4041-109E-B57E40DE1FEA}"/>
              </a:ext>
            </a:extLst>
          </p:cNvPr>
          <p:cNvGrpSpPr/>
          <p:nvPr/>
        </p:nvGrpSpPr>
        <p:grpSpPr>
          <a:xfrm>
            <a:off x="3634087" y="3812850"/>
            <a:ext cx="1007114" cy="2708038"/>
            <a:chOff x="3811375" y="3225098"/>
            <a:chExt cx="1007114" cy="2708038"/>
          </a:xfrm>
        </p:grpSpPr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5CC3C030-1F63-2A96-6523-FAE7E7E179C7}"/>
                </a:ext>
              </a:extLst>
            </p:cNvPr>
            <p:cNvSpPr txBox="1"/>
            <p:nvPr/>
          </p:nvSpPr>
          <p:spPr>
            <a:xfrm>
              <a:off x="3811375" y="5194472"/>
              <a:ext cx="10071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8</a:t>
              </a:r>
              <a:r>
                <a:rPr lang="en-US" sz="1050" baseline="30000" dirty="0"/>
                <a:t>th</a:t>
              </a:r>
              <a:r>
                <a:rPr lang="en-US" sz="1050" dirty="0"/>
                <a:t> Detector Advisory Committee</a:t>
              </a:r>
              <a:br>
                <a:rPr lang="en-US" sz="1050" dirty="0"/>
              </a:br>
              <a:r>
                <a:rPr lang="en-US" sz="1050" dirty="0"/>
                <a:t>June 21</a:t>
              </a:r>
              <a:r>
                <a:rPr lang="en-US" sz="1050" baseline="30000" dirty="0"/>
                <a:t>st</a:t>
              </a:r>
              <a:r>
                <a:rPr lang="en-US" sz="1050" dirty="0"/>
                <a:t> </a:t>
              </a:r>
            </a:p>
          </p:txBody>
        </p: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BFDC8A9E-1A7C-715F-2653-73CA99CF5C83}"/>
                </a:ext>
              </a:extLst>
            </p:cNvPr>
            <p:cNvCxnSpPr>
              <a:cxnSpLocks/>
            </p:cNvCxnSpPr>
            <p:nvPr/>
          </p:nvCxnSpPr>
          <p:spPr>
            <a:xfrm>
              <a:off x="4200843" y="3225098"/>
              <a:ext cx="15045" cy="18856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3" name="Group 1092">
            <a:extLst>
              <a:ext uri="{FF2B5EF4-FFF2-40B4-BE49-F238E27FC236}">
                <a16:creationId xmlns:a16="http://schemas.microsoft.com/office/drawing/2014/main" id="{1F4CF411-D6D2-766C-47BB-7E20ECF6EA5E}"/>
              </a:ext>
            </a:extLst>
          </p:cNvPr>
          <p:cNvGrpSpPr/>
          <p:nvPr/>
        </p:nvGrpSpPr>
        <p:grpSpPr>
          <a:xfrm>
            <a:off x="10188475" y="2047773"/>
            <a:ext cx="1785474" cy="1765077"/>
            <a:chOff x="10188475" y="2047773"/>
            <a:chExt cx="1785474" cy="176507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99355F-B7F9-CA3B-E76D-DB7EC103A150}"/>
                </a:ext>
              </a:extLst>
            </p:cNvPr>
            <p:cNvSpPr txBox="1"/>
            <p:nvPr/>
          </p:nvSpPr>
          <p:spPr>
            <a:xfrm>
              <a:off x="10188475" y="2047773"/>
              <a:ext cx="1785474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EIC Project CD-3B/Status Review</a:t>
              </a:r>
              <a:br>
                <a:rPr lang="en-US" sz="1600" dirty="0"/>
              </a:br>
              <a:r>
                <a:rPr lang="en-US" sz="1600" dirty="0"/>
                <a:t>January 7-9</a:t>
              </a:r>
              <a:r>
                <a:rPr lang="en-US" sz="1600" baseline="30000" dirty="0"/>
                <a:t>th</a:t>
              </a:r>
              <a:r>
                <a:rPr lang="en-US" sz="1600" dirty="0"/>
                <a:t>, 2025</a:t>
              </a:r>
            </a:p>
          </p:txBody>
        </p:sp>
        <p:cxnSp>
          <p:nvCxnSpPr>
            <p:cNvPr id="1091" name="Straight Connector 1090">
              <a:extLst>
                <a:ext uri="{FF2B5EF4-FFF2-40B4-BE49-F238E27FC236}">
                  <a16:creationId xmlns:a16="http://schemas.microsoft.com/office/drawing/2014/main" id="{1B797519-1254-1B5D-50FC-B5BB2336F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660473" y="2878770"/>
              <a:ext cx="0" cy="934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6" name="TextBox 1095">
            <a:extLst>
              <a:ext uri="{FF2B5EF4-FFF2-40B4-BE49-F238E27FC236}">
                <a16:creationId xmlns:a16="http://schemas.microsoft.com/office/drawing/2014/main" id="{1C9697DF-B142-E048-5DAC-7DB323F5DE39}"/>
              </a:ext>
            </a:extLst>
          </p:cNvPr>
          <p:cNvSpPr txBox="1"/>
          <p:nvPr/>
        </p:nvSpPr>
        <p:spPr>
          <a:xfrm>
            <a:off x="-53885" y="3821795"/>
            <a:ext cx="7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2024</a:t>
            </a:r>
          </a:p>
        </p:txBody>
      </p:sp>
      <p:sp>
        <p:nvSpPr>
          <p:cNvPr id="1097" name="TextBox 1096">
            <a:extLst>
              <a:ext uri="{FF2B5EF4-FFF2-40B4-BE49-F238E27FC236}">
                <a16:creationId xmlns:a16="http://schemas.microsoft.com/office/drawing/2014/main" id="{3A84F010-5F97-9B97-3580-EBC503089FC3}"/>
              </a:ext>
            </a:extLst>
          </p:cNvPr>
          <p:cNvSpPr txBox="1"/>
          <p:nvPr/>
        </p:nvSpPr>
        <p:spPr>
          <a:xfrm>
            <a:off x="9931494" y="3819231"/>
            <a:ext cx="7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2025</a:t>
            </a:r>
          </a:p>
        </p:txBody>
      </p:sp>
      <p:pic>
        <p:nvPicPr>
          <p:cNvPr id="1099" name="Picture 1098" descr="Logo&#10;&#10;Description automatically generated">
            <a:extLst>
              <a:ext uri="{FF2B5EF4-FFF2-40B4-BE49-F238E27FC236}">
                <a16:creationId xmlns:a16="http://schemas.microsoft.com/office/drawing/2014/main" id="{50FFC686-45E9-F919-AC75-28860ED5A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85" y="37396"/>
            <a:ext cx="1804597" cy="1299014"/>
          </a:xfrm>
          <a:prstGeom prst="rect">
            <a:avLst/>
          </a:prstGeom>
        </p:spPr>
      </p:pic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197D0E05-1A8B-330E-1D36-D9D47170C556}"/>
              </a:ext>
            </a:extLst>
          </p:cNvPr>
          <p:cNvGrpSpPr/>
          <p:nvPr/>
        </p:nvGrpSpPr>
        <p:grpSpPr>
          <a:xfrm>
            <a:off x="8302331" y="3819231"/>
            <a:ext cx="802212" cy="2292992"/>
            <a:chOff x="2232955" y="858770"/>
            <a:chExt cx="802212" cy="2292992"/>
          </a:xfrm>
        </p:grpSpPr>
        <p:cxnSp>
          <p:nvCxnSpPr>
            <p:cNvPr id="1102" name="Straight Connector 1101">
              <a:extLst>
                <a:ext uri="{FF2B5EF4-FFF2-40B4-BE49-F238E27FC236}">
                  <a16:creationId xmlns:a16="http://schemas.microsoft.com/office/drawing/2014/main" id="{F9B3168D-3E17-33FF-A080-C9AAB2D580DA}"/>
                </a:ext>
              </a:extLst>
            </p:cNvPr>
            <p:cNvCxnSpPr>
              <a:cxnSpLocks/>
            </p:cNvCxnSpPr>
            <p:nvPr/>
          </p:nvCxnSpPr>
          <p:spPr>
            <a:xfrm>
              <a:off x="2541224" y="858770"/>
              <a:ext cx="15119" cy="16448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3" name="TextBox 1102">
              <a:extLst>
                <a:ext uri="{FF2B5EF4-FFF2-40B4-BE49-F238E27FC236}">
                  <a16:creationId xmlns:a16="http://schemas.microsoft.com/office/drawing/2014/main" id="{1B21280C-0422-137F-E4F9-C25596506EAA}"/>
                </a:ext>
              </a:extLst>
            </p:cNvPr>
            <p:cNvSpPr txBox="1"/>
            <p:nvPr/>
          </p:nvSpPr>
          <p:spPr>
            <a:xfrm>
              <a:off x="2232955" y="2574681"/>
              <a:ext cx="802212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EIC-France Meeting</a:t>
              </a:r>
              <a:br>
                <a:rPr lang="en-US" sz="1050" dirty="0"/>
              </a:br>
              <a:r>
                <a:rPr lang="en-US" sz="1050" dirty="0"/>
                <a:t>Oct 9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1107" name="TextBox 1106">
            <a:extLst>
              <a:ext uri="{FF2B5EF4-FFF2-40B4-BE49-F238E27FC236}">
                <a16:creationId xmlns:a16="http://schemas.microsoft.com/office/drawing/2014/main" id="{2C722A3D-7363-CE4B-18CE-B61C43371A3F}"/>
              </a:ext>
            </a:extLst>
          </p:cNvPr>
          <p:cNvSpPr txBox="1"/>
          <p:nvPr/>
        </p:nvSpPr>
        <p:spPr>
          <a:xfrm>
            <a:off x="5797159" y="80508"/>
            <a:ext cx="2163574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PLUS:</a:t>
            </a:r>
            <a:r>
              <a:rPr lang="en-US" sz="1400" dirty="0"/>
              <a:t> </a:t>
            </a:r>
          </a:p>
          <a:p>
            <a:r>
              <a:rPr lang="en-US" sz="1400" dirty="0"/>
              <a:t>18 General Meetings</a:t>
            </a:r>
          </a:p>
          <a:p>
            <a:r>
              <a:rPr lang="en-US" sz="1400" dirty="0"/>
              <a:t>39 TIC Meetings</a:t>
            </a:r>
          </a:p>
          <a:p>
            <a:r>
              <a:rPr lang="en-US" sz="1400" dirty="0"/>
              <a:t>100’s of DSC and WG Mtgs</a:t>
            </a:r>
          </a:p>
          <a:p>
            <a:r>
              <a:rPr lang="en-US" sz="1400" dirty="0"/>
              <a:t>Test beams, etc.</a:t>
            </a:r>
          </a:p>
        </p:txBody>
      </p:sp>
      <p:grpSp>
        <p:nvGrpSpPr>
          <p:cNvPr id="1113" name="Group 1112">
            <a:extLst>
              <a:ext uri="{FF2B5EF4-FFF2-40B4-BE49-F238E27FC236}">
                <a16:creationId xmlns:a16="http://schemas.microsoft.com/office/drawing/2014/main" id="{16B16263-404C-8309-4D15-004584AE21A5}"/>
              </a:ext>
            </a:extLst>
          </p:cNvPr>
          <p:cNvGrpSpPr/>
          <p:nvPr/>
        </p:nvGrpSpPr>
        <p:grpSpPr>
          <a:xfrm>
            <a:off x="-117450" y="2234186"/>
            <a:ext cx="1204837" cy="1264971"/>
            <a:chOff x="-117450" y="2234186"/>
            <a:chExt cx="1204837" cy="1264971"/>
          </a:xfrm>
        </p:grpSpPr>
        <p:pic>
          <p:nvPicPr>
            <p:cNvPr id="1111" name="Picture 1110" descr="Logo&#10;&#10;Description automatically generated">
              <a:extLst>
                <a:ext uri="{FF2B5EF4-FFF2-40B4-BE49-F238E27FC236}">
                  <a16:creationId xmlns:a16="http://schemas.microsoft.com/office/drawing/2014/main" id="{581F6795-E240-01DD-0AF3-BCC8D82AD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0" y="2234186"/>
              <a:ext cx="800189" cy="676448"/>
            </a:xfrm>
            <a:prstGeom prst="rect">
              <a:avLst/>
            </a:prstGeom>
          </p:spPr>
        </p:pic>
        <p:sp>
          <p:nvSpPr>
            <p:cNvPr id="1112" name="TextBox 1111">
              <a:extLst>
                <a:ext uri="{FF2B5EF4-FFF2-40B4-BE49-F238E27FC236}">
                  <a16:creationId xmlns:a16="http://schemas.microsoft.com/office/drawing/2014/main" id="{15B97255-6CFE-3288-21E4-D3FB7875BFCC}"/>
                </a:ext>
              </a:extLst>
            </p:cNvPr>
            <p:cNvSpPr txBox="1"/>
            <p:nvPr/>
          </p:nvSpPr>
          <p:spPr>
            <a:xfrm>
              <a:off x="-117450" y="2975937"/>
              <a:ext cx="12048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ePIC</a:t>
              </a:r>
              <a:r>
                <a:rPr lang="en-US" sz="1400" dirty="0"/>
                <a:t> Collab. Jan 9-13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C638D3-F0E7-286D-0D16-4DA4F15BB265}"/>
              </a:ext>
            </a:extLst>
          </p:cNvPr>
          <p:cNvGrpSpPr/>
          <p:nvPr/>
        </p:nvGrpSpPr>
        <p:grpSpPr>
          <a:xfrm>
            <a:off x="3885813" y="1778198"/>
            <a:ext cx="840479" cy="2044569"/>
            <a:chOff x="2317355" y="2413501"/>
            <a:chExt cx="840479" cy="2044569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F817C7-0AC8-393E-FB34-0DE2A4D49EB7}"/>
                </a:ext>
              </a:extLst>
            </p:cNvPr>
            <p:cNvCxnSpPr>
              <a:cxnSpLocks/>
            </p:cNvCxnSpPr>
            <p:nvPr/>
          </p:nvCxnSpPr>
          <p:spPr>
            <a:xfrm>
              <a:off x="2910369" y="2862004"/>
              <a:ext cx="0" cy="1596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7671FC-F20B-C8E1-4C11-1CF9C3FCE3B0}"/>
                </a:ext>
              </a:extLst>
            </p:cNvPr>
            <p:cNvSpPr txBox="1"/>
            <p:nvPr/>
          </p:nvSpPr>
          <p:spPr>
            <a:xfrm>
              <a:off x="2317355" y="2413501"/>
              <a:ext cx="840479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4</a:t>
              </a:r>
              <a:r>
                <a:rPr lang="en-US" sz="1050" baseline="30000" dirty="0"/>
                <a:t>th</a:t>
              </a:r>
              <a:r>
                <a:rPr lang="en-US" sz="1050" dirty="0"/>
                <a:t> EIC-Asia Workshop</a:t>
              </a:r>
              <a:br>
                <a:rPr lang="en-US" sz="1050" dirty="0"/>
              </a:br>
              <a:r>
                <a:rPr lang="en-US" sz="1050" dirty="0"/>
                <a:t>July 1-5</a:t>
              </a:r>
              <a:r>
                <a:rPr lang="en-US" sz="1050" baseline="30000" dirty="0"/>
                <a:t>th</a:t>
              </a:r>
              <a:r>
                <a:rPr lang="en-US" sz="1050" dirty="0"/>
                <a:t> </a:t>
              </a:r>
            </a:p>
          </p:txBody>
        </p:sp>
      </p:grpSp>
      <p:grpSp>
        <p:nvGrpSpPr>
          <p:cNvPr id="1116" name="Group 1115">
            <a:extLst>
              <a:ext uri="{FF2B5EF4-FFF2-40B4-BE49-F238E27FC236}">
                <a16:creationId xmlns:a16="http://schemas.microsoft.com/office/drawing/2014/main" id="{F134AA1E-CF24-1831-10B3-8A3DDACAA1FB}"/>
              </a:ext>
            </a:extLst>
          </p:cNvPr>
          <p:cNvGrpSpPr/>
          <p:nvPr/>
        </p:nvGrpSpPr>
        <p:grpSpPr>
          <a:xfrm>
            <a:off x="5366202" y="3832533"/>
            <a:ext cx="1466196" cy="2568108"/>
            <a:chOff x="5804376" y="2278427"/>
            <a:chExt cx="1466196" cy="2568108"/>
          </a:xfrm>
        </p:grpSpPr>
        <p:cxnSp>
          <p:nvCxnSpPr>
            <p:cNvPr id="1117" name="Straight Connector 1116">
              <a:extLst>
                <a:ext uri="{FF2B5EF4-FFF2-40B4-BE49-F238E27FC236}">
                  <a16:creationId xmlns:a16="http://schemas.microsoft.com/office/drawing/2014/main" id="{8B7B963A-C8F1-16FE-BBE4-3896CB6AA1C6}"/>
                </a:ext>
              </a:extLst>
            </p:cNvPr>
            <p:cNvCxnSpPr>
              <a:cxnSpLocks/>
            </p:cNvCxnSpPr>
            <p:nvPr/>
          </p:nvCxnSpPr>
          <p:spPr>
            <a:xfrm>
              <a:off x="6157293" y="2278427"/>
              <a:ext cx="20864" cy="19832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8" name="TextBox 1117">
              <a:extLst>
                <a:ext uri="{FF2B5EF4-FFF2-40B4-BE49-F238E27FC236}">
                  <a16:creationId xmlns:a16="http://schemas.microsoft.com/office/drawing/2014/main" id="{7B57B38F-9CA1-C332-A0C7-8E6D2E99E191}"/>
                </a:ext>
              </a:extLst>
            </p:cNvPr>
            <p:cNvSpPr txBox="1"/>
            <p:nvPr/>
          </p:nvSpPr>
          <p:spPr>
            <a:xfrm>
              <a:off x="5804376" y="4269454"/>
              <a:ext cx="146619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BNL Off-Project Dep.  Review Experimental Program Aug 22-23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60CCE5-B3CC-73CC-1110-0A7C2AAE6A0D}"/>
              </a:ext>
            </a:extLst>
          </p:cNvPr>
          <p:cNvGrpSpPr/>
          <p:nvPr/>
        </p:nvGrpSpPr>
        <p:grpSpPr>
          <a:xfrm>
            <a:off x="8846387" y="1694840"/>
            <a:ext cx="971536" cy="2109072"/>
            <a:chOff x="8846387" y="1694840"/>
            <a:chExt cx="971536" cy="2109072"/>
          </a:xfrm>
        </p:grpSpPr>
        <p:pic>
          <p:nvPicPr>
            <p:cNvPr id="1026" name="Picture 2" descr="CERN Logo and symbol, meaning, history, PNG, brand">
              <a:extLst>
                <a:ext uri="{FF2B5EF4-FFF2-40B4-BE49-F238E27FC236}">
                  <a16:creationId xmlns:a16="http://schemas.microsoft.com/office/drawing/2014/main" id="{D09A6D6F-D5C1-1774-98E8-92E40E28B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9714" y="1694840"/>
              <a:ext cx="592574" cy="50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E316A6-11E2-1581-39D1-EE2A7968B4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7381" y="2646152"/>
              <a:ext cx="12904" cy="11577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0CAD13-D55F-5051-570E-D54D798D2126}"/>
                </a:ext>
              </a:extLst>
            </p:cNvPr>
            <p:cNvSpPr txBox="1"/>
            <p:nvPr/>
          </p:nvSpPr>
          <p:spPr>
            <a:xfrm>
              <a:off x="8846387" y="2150590"/>
              <a:ext cx="9715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Recognized 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8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CB40-EC54-53C8-A5E1-84680F68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59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preTDR</a:t>
            </a:r>
            <a:r>
              <a:rPr lang="en-US" b="1" dirty="0">
                <a:solidFill>
                  <a:schemeClr val="accent1"/>
                </a:solidFill>
              </a:rPr>
              <a:t> Version 1.0!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76359-5562-531F-72CB-AA2599A9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0DE7E-9C8F-DABD-A48F-A1229171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803AC-4ED6-33E8-8826-43849AFE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FE5E6-BB11-B4C7-0E45-260FCE12E252}"/>
              </a:ext>
            </a:extLst>
          </p:cNvPr>
          <p:cNvSpPr txBox="1"/>
          <p:nvPr/>
        </p:nvSpPr>
        <p:spPr>
          <a:xfrm>
            <a:off x="1457066" y="4386168"/>
            <a:ext cx="91468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think about how the landscape had changed since the ANL collaboration meeting it really is quite stunning. Despite all this the collaboration set a goal and worked steadily towards that goal all year.</a:t>
            </a:r>
          </a:p>
          <a:p>
            <a:endParaRPr lang="en-US" dirty="0"/>
          </a:p>
          <a:p>
            <a:r>
              <a:rPr lang="en-US" dirty="0"/>
              <a:t>Version 1.0 has been made available to the CD-3B/Status Review Committee. </a:t>
            </a:r>
          </a:p>
          <a:p>
            <a:endParaRPr lang="en-US" dirty="0"/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Congratulations and thank you to all those involved in preparing the pre-TDR this year!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C953FE1-BD90-48DD-ACE1-773C1E526B0F}"/>
              </a:ext>
            </a:extLst>
          </p:cNvPr>
          <p:cNvSpPr/>
          <p:nvPr/>
        </p:nvSpPr>
        <p:spPr>
          <a:xfrm>
            <a:off x="6522648" y="2529065"/>
            <a:ext cx="4484643" cy="899935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D293B939-20FE-19CC-286C-A2DCC10E25FC}"/>
              </a:ext>
            </a:extLst>
          </p:cNvPr>
          <p:cNvSpPr/>
          <p:nvPr/>
        </p:nvSpPr>
        <p:spPr>
          <a:xfrm>
            <a:off x="6707935" y="1700694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65D52237-84ED-2BE2-509E-327541BC9696}"/>
              </a:ext>
            </a:extLst>
          </p:cNvPr>
          <p:cNvSpPr/>
          <p:nvPr/>
        </p:nvSpPr>
        <p:spPr>
          <a:xfrm>
            <a:off x="531316" y="1723977"/>
            <a:ext cx="1931451" cy="899936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6FC8302B-B8EA-C752-773B-683A9DF5A4CE}"/>
              </a:ext>
            </a:extLst>
          </p:cNvPr>
          <p:cNvSpPr/>
          <p:nvPr/>
        </p:nvSpPr>
        <p:spPr>
          <a:xfrm>
            <a:off x="2004937" y="1723977"/>
            <a:ext cx="2050691" cy="899937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125433EB-9137-5450-9FF3-D54C37873D11}"/>
              </a:ext>
            </a:extLst>
          </p:cNvPr>
          <p:cNvSpPr/>
          <p:nvPr/>
        </p:nvSpPr>
        <p:spPr>
          <a:xfrm>
            <a:off x="3153791" y="2457787"/>
            <a:ext cx="2923266" cy="899935"/>
          </a:xfrm>
          <a:prstGeom prst="chevr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DA44B5F5-DCCB-10A5-24CA-2107E8ABBF6D}"/>
              </a:ext>
            </a:extLst>
          </p:cNvPr>
          <p:cNvSpPr/>
          <p:nvPr/>
        </p:nvSpPr>
        <p:spPr>
          <a:xfrm>
            <a:off x="4914264" y="1717696"/>
            <a:ext cx="2112952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554A2-B084-84B6-3E48-6946C4B0724E}"/>
              </a:ext>
            </a:extLst>
          </p:cNvPr>
          <p:cNvSpPr txBox="1"/>
          <p:nvPr/>
        </p:nvSpPr>
        <p:spPr>
          <a:xfrm>
            <a:off x="1132674" y="1775830"/>
            <a:ext cx="1323565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 design phase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B07A8-9E7B-D7F6-A6B2-9A9C16ED9F78}"/>
              </a:ext>
            </a:extLst>
          </p:cNvPr>
          <p:cNvSpPr txBox="1"/>
          <p:nvPr/>
        </p:nvSpPr>
        <p:spPr>
          <a:xfrm>
            <a:off x="2424362" y="1893790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structuring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28DAF0-4179-2D53-B3A9-CDD79885AD76}"/>
              </a:ext>
            </a:extLst>
          </p:cNvPr>
          <p:cNvSpPr txBox="1"/>
          <p:nvPr/>
        </p:nvSpPr>
        <p:spPr>
          <a:xfrm>
            <a:off x="3725300" y="2570817"/>
            <a:ext cx="1607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(TDR/notes)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E6A66-A396-057D-1D08-2FE04E69808D}"/>
              </a:ext>
            </a:extLst>
          </p:cNvPr>
          <p:cNvSpPr txBox="1"/>
          <p:nvPr/>
        </p:nvSpPr>
        <p:spPr>
          <a:xfrm>
            <a:off x="5430340" y="1900568"/>
            <a:ext cx="1200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draft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328821-3068-E405-0DA1-95988B976258}"/>
              </a:ext>
            </a:extLst>
          </p:cNvPr>
          <p:cNvSpPr txBox="1"/>
          <p:nvPr/>
        </p:nvSpPr>
        <p:spPr>
          <a:xfrm>
            <a:off x="7809220" y="2580918"/>
            <a:ext cx="1607232" cy="79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Preparing papers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A70F64-40E4-2AFD-E339-9C0C7228817E}"/>
              </a:ext>
            </a:extLst>
          </p:cNvPr>
          <p:cNvGrpSpPr/>
          <p:nvPr/>
        </p:nvGrpSpPr>
        <p:grpSpPr>
          <a:xfrm>
            <a:off x="1341562" y="2716877"/>
            <a:ext cx="1199925" cy="590641"/>
            <a:chOff x="2381475" y="5248468"/>
            <a:chExt cx="1199925" cy="6164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3E3571-459A-6DC6-9EBF-749BF9761EED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Jan.24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00E24C2-C906-2109-5688-6334F18936F6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5CCB180-59A6-03F7-9029-9FB59D453A22}"/>
              </a:ext>
            </a:extLst>
          </p:cNvPr>
          <p:cNvSpPr txBox="1"/>
          <p:nvPr/>
        </p:nvSpPr>
        <p:spPr>
          <a:xfrm>
            <a:off x="6180963" y="3600363"/>
            <a:ext cx="154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Version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6, 2024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480D87-4CAF-5AB1-E7D7-9B2425607788}"/>
              </a:ext>
            </a:extLst>
          </p:cNvPr>
          <p:cNvGrpSpPr/>
          <p:nvPr/>
        </p:nvGrpSpPr>
        <p:grpSpPr>
          <a:xfrm>
            <a:off x="4373449" y="2600627"/>
            <a:ext cx="1671790" cy="1584510"/>
            <a:chOff x="5076617" y="4821134"/>
            <a:chExt cx="1671790" cy="6055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CCEE2A-218B-F7AE-779E-C6AAF015291F}"/>
                </a:ext>
              </a:extLst>
            </p:cNvPr>
            <p:cNvSpPr txBox="1"/>
            <p:nvPr/>
          </p:nvSpPr>
          <p:spPr>
            <a:xfrm>
              <a:off x="5076617" y="5203229"/>
              <a:ext cx="1671790" cy="223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Version 0.1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Sept. 30, 2024</a:t>
              </a:r>
              <a:endParaRPr kumimoji="0" lang="en-US" sz="16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7DC9A56-5583-73CE-7D31-C6EAE1FEF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0960" y="4821134"/>
              <a:ext cx="0" cy="393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498B4D-D7B7-B622-E9C9-69A1B8812B9F}"/>
              </a:ext>
            </a:extLst>
          </p:cNvPr>
          <p:cNvGrpSpPr/>
          <p:nvPr/>
        </p:nvGrpSpPr>
        <p:grpSpPr>
          <a:xfrm>
            <a:off x="2955729" y="3062401"/>
            <a:ext cx="1199925" cy="590641"/>
            <a:chOff x="2381475" y="5248468"/>
            <a:chExt cx="1199925" cy="61643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0EB9A6-5CC8-55A1-E2B5-AC03D7B0349D}"/>
                </a:ext>
              </a:extLst>
            </p:cNvPr>
            <p:cNvSpPr txBox="1"/>
            <p:nvPr/>
          </p:nvSpPr>
          <p:spPr>
            <a:xfrm>
              <a:off x="2381475" y="5526347"/>
              <a:ext cx="1199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Mid Mar.24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5FB87FE-9C5E-3E38-FEFE-BF3EC4990469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981438" y="5248468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B71DAFA-97E7-782B-D90B-3726A7A028E7}"/>
              </a:ext>
            </a:extLst>
          </p:cNvPr>
          <p:cNvSpPr/>
          <p:nvPr/>
        </p:nvSpPr>
        <p:spPr>
          <a:xfrm>
            <a:off x="8512300" y="1706997"/>
            <a:ext cx="2050691" cy="899935"/>
          </a:xfrm>
          <a:prstGeom prst="chevr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4810C5-54D5-0BCC-E8ED-E3831A6BB326}"/>
              </a:ext>
            </a:extLst>
          </p:cNvPr>
          <p:cNvGrpSpPr/>
          <p:nvPr/>
        </p:nvGrpSpPr>
        <p:grpSpPr>
          <a:xfrm>
            <a:off x="9048430" y="3223911"/>
            <a:ext cx="1654594" cy="574523"/>
            <a:chOff x="7314830" y="5112567"/>
            <a:chExt cx="1312835" cy="59961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6661C7-29D7-198E-168C-B35DDAA06323}"/>
                </a:ext>
              </a:extLst>
            </p:cNvPr>
            <p:cNvSpPr txBox="1"/>
            <p:nvPr/>
          </p:nvSpPr>
          <p:spPr>
            <a:xfrm>
              <a:off x="7314830" y="5358840"/>
              <a:ext cx="1312835" cy="353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2025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EC634CC-F7A9-D057-2E69-A6B52AA3D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158" y="5112567"/>
              <a:ext cx="0" cy="2778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F55F10-AA6C-8C72-27D4-323B893B77E1}"/>
              </a:ext>
            </a:extLst>
          </p:cNvPr>
          <p:cNvSpPr txBox="1"/>
          <p:nvPr/>
        </p:nvSpPr>
        <p:spPr>
          <a:xfrm>
            <a:off x="8954607" y="1835823"/>
            <a:ext cx="1302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pre-TDR (CD-2)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892D09-2C1B-B677-2BF2-D6EA8B412BC0}"/>
              </a:ext>
            </a:extLst>
          </p:cNvPr>
          <p:cNvCxnSpPr/>
          <p:nvPr/>
        </p:nvCxnSpPr>
        <p:spPr>
          <a:xfrm>
            <a:off x="7331080" y="2156964"/>
            <a:ext cx="10558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A5E535-66E5-6D91-B9EA-214DFA685258}"/>
              </a:ext>
            </a:extLst>
          </p:cNvPr>
          <p:cNvCxnSpPr>
            <a:cxnSpLocks/>
          </p:cNvCxnSpPr>
          <p:nvPr/>
        </p:nvCxnSpPr>
        <p:spPr>
          <a:xfrm flipV="1">
            <a:off x="6784388" y="2591307"/>
            <a:ext cx="0" cy="1009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00B282B-76C8-75D0-CBD2-78F81D965D81}"/>
              </a:ext>
            </a:extLst>
          </p:cNvPr>
          <p:cNvSpPr/>
          <p:nvPr/>
        </p:nvSpPr>
        <p:spPr>
          <a:xfrm>
            <a:off x="5161729" y="1710191"/>
            <a:ext cx="1655887" cy="9275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3A4D7-51D9-EC55-C4F0-5BCA20FB05D1}"/>
              </a:ext>
            </a:extLst>
          </p:cNvPr>
          <p:cNvSpPr txBox="1"/>
          <p:nvPr/>
        </p:nvSpPr>
        <p:spPr>
          <a:xfrm>
            <a:off x="5640015" y="558939"/>
            <a:ext cx="624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Executing the plan from the Jan. 2024 Collaboration Meeting:</a:t>
            </a:r>
          </a:p>
          <a:p>
            <a:r>
              <a:rPr lang="en-US" dirty="0"/>
              <a:t>More in the Coordinator reports – this was a coordinated effort!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5BACA8-B333-0208-BB4E-691BE111C05D}"/>
              </a:ext>
            </a:extLst>
          </p:cNvPr>
          <p:cNvSpPr txBox="1"/>
          <p:nvPr/>
        </p:nvSpPr>
        <p:spPr>
          <a:xfrm>
            <a:off x="5401859" y="2664713"/>
            <a:ext cx="10821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Internal Review</a:t>
            </a:r>
          </a:p>
          <a:p>
            <a:pPr algn="ctr"/>
            <a:r>
              <a:rPr lang="en-US" dirty="0"/>
              <a:t>(October)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3FC08E7-DA23-1BE9-12DC-47DAA2265247}"/>
              </a:ext>
            </a:extLst>
          </p:cNvPr>
          <p:cNvSpPr/>
          <p:nvPr/>
        </p:nvSpPr>
        <p:spPr>
          <a:xfrm>
            <a:off x="6559553" y="2897683"/>
            <a:ext cx="157834" cy="3135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0708482-314C-FF28-EC3A-CA0ED159FA36}"/>
              </a:ext>
            </a:extLst>
          </p:cNvPr>
          <p:cNvSpPr/>
          <p:nvPr/>
        </p:nvSpPr>
        <p:spPr>
          <a:xfrm>
            <a:off x="5203487" y="2907914"/>
            <a:ext cx="157834" cy="3135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5A6C2-9CC2-8D84-DA34-3463560957F6}"/>
              </a:ext>
            </a:extLst>
          </p:cNvPr>
          <p:cNvGrpSpPr/>
          <p:nvPr/>
        </p:nvGrpSpPr>
        <p:grpSpPr>
          <a:xfrm>
            <a:off x="603123" y="536847"/>
            <a:ext cx="11155680" cy="5819503"/>
            <a:chOff x="463731" y="398417"/>
            <a:chExt cx="11155680" cy="581950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1713103-AA1E-EE8A-4062-AE61954EB191}"/>
                </a:ext>
              </a:extLst>
            </p:cNvPr>
            <p:cNvSpPr/>
            <p:nvPr/>
          </p:nvSpPr>
          <p:spPr>
            <a:xfrm>
              <a:off x="463731" y="398417"/>
              <a:ext cx="11155680" cy="58195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DED8A7-60EA-C391-D6C5-56642E0D417D}"/>
                </a:ext>
              </a:extLst>
            </p:cNvPr>
            <p:cNvGrpSpPr/>
            <p:nvPr/>
          </p:nvGrpSpPr>
          <p:grpSpPr>
            <a:xfrm>
              <a:off x="543013" y="495119"/>
              <a:ext cx="10967451" cy="5622308"/>
              <a:chOff x="543013" y="495119"/>
              <a:chExt cx="10967451" cy="562230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75E04787-A992-88FE-00F2-1575D86DB4E6}"/>
                  </a:ext>
                </a:extLst>
              </p:cNvPr>
              <p:cNvGrpSpPr/>
              <p:nvPr/>
            </p:nvGrpSpPr>
            <p:grpSpPr>
              <a:xfrm>
                <a:off x="589105" y="495119"/>
                <a:ext cx="10921359" cy="5622308"/>
                <a:chOff x="589105" y="495119"/>
                <a:chExt cx="10921359" cy="5622308"/>
              </a:xfrm>
              <a:solidFill>
                <a:schemeClr val="bg1"/>
              </a:solidFill>
            </p:grpSpPr>
            <p:pic>
              <p:nvPicPr>
                <p:cNvPr id="55" name="Picture 54" descr="A black and white documen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A4DDD9B9-3DD6-29DE-9491-EBCC475EA3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51875" y="2998506"/>
                  <a:ext cx="3214777" cy="2766204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CC9370A-AA07-6B10-FC7D-CC9F4D067C17}"/>
                    </a:ext>
                  </a:extLst>
                </p:cNvPr>
                <p:cNvSpPr txBox="1"/>
                <p:nvPr/>
              </p:nvSpPr>
              <p:spPr>
                <a:xfrm>
                  <a:off x="10266652" y="2966064"/>
                  <a:ext cx="1243812" cy="646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381</a:t>
                  </a:r>
                  <a:r>
                    <a:rPr lang="en-US" sz="1800" b="0" i="0" u="none" strike="noStrike" baseline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pages, </a:t>
                  </a:r>
                  <a:br>
                    <a:rPr lang="en-US" sz="1800" b="0" i="0" u="none" strike="noStrike" baseline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</a:br>
                  <a:r>
                    <a:rPr lang="en-US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290</a:t>
                  </a:r>
                  <a:r>
                    <a:rPr lang="en-US" sz="1800" b="0" i="0" u="none" strike="noStrike" baseline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en-US" sz="1800" b="0" i="0" u="none" strike="noStrike" baseline="0" dirty="0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figures </a:t>
                  </a:r>
                  <a:endParaRPr lang="en-US" dirty="0"/>
                </a:p>
              </p:txBody>
            </p:sp>
            <p:pic>
              <p:nvPicPr>
                <p:cNvPr id="57" name="Picture 56" descr="Table&#10;&#10;Description automatically generated">
                  <a:extLst>
                    <a:ext uri="{FF2B5EF4-FFF2-40B4-BE49-F238E27FC236}">
                      <a16:creationId xmlns:a16="http://schemas.microsoft.com/office/drawing/2014/main" id="{B31E1741-B272-E1FB-E521-C752899E8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931" y="2496702"/>
                  <a:ext cx="3419669" cy="160953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8" name="Picture 57" descr="Table&#10;&#10;Description automatically generated">
                  <a:extLst>
                    <a:ext uri="{FF2B5EF4-FFF2-40B4-BE49-F238E27FC236}">
                      <a16:creationId xmlns:a16="http://schemas.microsoft.com/office/drawing/2014/main" id="{1E4F69E2-28C0-2D88-E4D7-74298FF81D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8931" y="725849"/>
                  <a:ext cx="3291840" cy="165038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9" name="Picture 58" descr="Table&#10;&#10;Description automatically generated">
                  <a:extLst>
                    <a:ext uri="{FF2B5EF4-FFF2-40B4-BE49-F238E27FC236}">
                      <a16:creationId xmlns:a16="http://schemas.microsoft.com/office/drawing/2014/main" id="{183737B4-A20D-7D4F-BA52-F15C6FC585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89105" y="4164361"/>
                  <a:ext cx="3449495" cy="1765738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0" name="Picture 59" descr="Table&#10;&#10;Description automatically generated">
                  <a:extLst>
                    <a:ext uri="{FF2B5EF4-FFF2-40B4-BE49-F238E27FC236}">
                      <a16:creationId xmlns:a16="http://schemas.microsoft.com/office/drawing/2014/main" id="{909BA7E1-1BFE-02B9-E5D7-41E1E9918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21183" y="495119"/>
                  <a:ext cx="3191664" cy="324990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1" name="Picture 60" descr="Table&#10;&#10;Description automatically generated">
                  <a:extLst>
                    <a:ext uri="{FF2B5EF4-FFF2-40B4-BE49-F238E27FC236}">
                      <a16:creationId xmlns:a16="http://schemas.microsoft.com/office/drawing/2014/main" id="{41D23741-77FD-43B4-9AF2-E7250B01BE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67136" y="3822801"/>
                  <a:ext cx="3099758" cy="229462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2" name="Picture 61" descr="Table&#10;&#10;Description automatically generated">
                  <a:extLst>
                    <a:ext uri="{FF2B5EF4-FFF2-40B4-BE49-F238E27FC236}">
                      <a16:creationId xmlns:a16="http://schemas.microsoft.com/office/drawing/2014/main" id="{FF0BDED1-749C-E481-4944-949DB01858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66894" y="541990"/>
                  <a:ext cx="3099758" cy="2409645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2E88CB68-7FBC-A935-F513-86B9E49FB86C}"/>
                  </a:ext>
                </a:extLst>
              </p:cNvPr>
              <p:cNvSpPr/>
              <p:nvPr/>
            </p:nvSpPr>
            <p:spPr>
              <a:xfrm>
                <a:off x="589105" y="679269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B319B976-C66B-B2C7-2406-B4880010DB23}"/>
                  </a:ext>
                </a:extLst>
              </p:cNvPr>
              <p:cNvSpPr/>
              <p:nvPr/>
            </p:nvSpPr>
            <p:spPr>
              <a:xfrm>
                <a:off x="589105" y="2482049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FA291613-8557-DAC1-7AAD-4E4AF8151709}"/>
                  </a:ext>
                </a:extLst>
              </p:cNvPr>
              <p:cNvSpPr/>
              <p:nvPr/>
            </p:nvSpPr>
            <p:spPr>
              <a:xfrm>
                <a:off x="560569" y="5390712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FBC0841C-B013-1CF3-31FB-9AE0DDB1C164}"/>
                  </a:ext>
                </a:extLst>
              </p:cNvPr>
              <p:cNvSpPr/>
              <p:nvPr/>
            </p:nvSpPr>
            <p:spPr>
              <a:xfrm>
                <a:off x="543013" y="3975605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4E1D79B-C927-DB40-1EB1-019F70FC698F}"/>
                  </a:ext>
                </a:extLst>
              </p:cNvPr>
              <p:cNvSpPr/>
              <p:nvPr/>
            </p:nvSpPr>
            <p:spPr>
              <a:xfrm>
                <a:off x="4040430" y="1794924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52C57D96-282D-9878-446F-8205C9ABBE61}"/>
                  </a:ext>
                </a:extLst>
              </p:cNvPr>
              <p:cNvSpPr/>
              <p:nvPr/>
            </p:nvSpPr>
            <p:spPr>
              <a:xfrm>
                <a:off x="4021183" y="2998506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267315FD-66FC-39E0-3CDD-A9F9CB73A347}"/>
                  </a:ext>
                </a:extLst>
              </p:cNvPr>
              <p:cNvSpPr/>
              <p:nvPr/>
            </p:nvSpPr>
            <p:spPr>
              <a:xfrm>
                <a:off x="4021183" y="4632559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65398C5D-827E-A124-6C3D-628FD7A40883}"/>
                  </a:ext>
                </a:extLst>
              </p:cNvPr>
              <p:cNvSpPr/>
              <p:nvPr/>
            </p:nvSpPr>
            <p:spPr>
              <a:xfrm>
                <a:off x="7144743" y="548641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F637E248-71BE-01CF-CB3C-15176E8504DD}"/>
                  </a:ext>
                </a:extLst>
              </p:cNvPr>
              <p:cNvSpPr/>
              <p:nvPr/>
            </p:nvSpPr>
            <p:spPr>
              <a:xfrm>
                <a:off x="7144743" y="2207118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B7150BC3-3D64-52F5-14AD-3F749338D45F}"/>
                  </a:ext>
                </a:extLst>
              </p:cNvPr>
              <p:cNvSpPr/>
              <p:nvPr/>
            </p:nvSpPr>
            <p:spPr>
              <a:xfrm>
                <a:off x="7178794" y="3252651"/>
                <a:ext cx="1782325" cy="114130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8A8784B2-3995-82A3-2250-B18716A1A1E9}"/>
                  </a:ext>
                </a:extLst>
              </p:cNvPr>
              <p:cNvSpPr/>
              <p:nvPr/>
            </p:nvSpPr>
            <p:spPr>
              <a:xfrm>
                <a:off x="7144743" y="4981916"/>
                <a:ext cx="1435638" cy="130628"/>
              </a:xfrm>
              <a:prstGeom prst="roundRect">
                <a:avLst/>
              </a:prstGeom>
              <a:solidFill>
                <a:srgbClr val="00FFFF">
                  <a:alpha val="42000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09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571BE1-3F61-269F-FED7-4FB6ACC04A80}"/>
              </a:ext>
            </a:extLst>
          </p:cNvPr>
          <p:cNvGrpSpPr/>
          <p:nvPr/>
        </p:nvGrpSpPr>
        <p:grpSpPr>
          <a:xfrm>
            <a:off x="462456" y="1293233"/>
            <a:ext cx="4722920" cy="2995491"/>
            <a:chOff x="462456" y="1293233"/>
            <a:chExt cx="4722920" cy="29954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0144B-1BE5-6F7E-026A-BB4BCBCE4F7F}"/>
                </a:ext>
              </a:extLst>
            </p:cNvPr>
            <p:cNvSpPr/>
            <p:nvPr/>
          </p:nvSpPr>
          <p:spPr>
            <a:xfrm>
              <a:off x="462456" y="1293233"/>
              <a:ext cx="4722920" cy="1065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Collaboration Council</a:t>
              </a:r>
            </a:p>
            <a:p>
              <a:pPr algn="ctr"/>
              <a:r>
                <a:rPr lang="en-US" dirty="0"/>
                <a:t>Institutional Representatives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C11A62-C702-FC3B-D41D-936178E40DF6}"/>
                </a:ext>
              </a:extLst>
            </p:cNvPr>
            <p:cNvSpPr/>
            <p:nvPr/>
          </p:nvSpPr>
          <p:spPr>
            <a:xfrm>
              <a:off x="3112130" y="2768268"/>
              <a:ext cx="2073246" cy="414669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Ad-Hoc Committees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712B4-FCCB-F228-2202-43ED5C16E962}"/>
                </a:ext>
              </a:extLst>
            </p:cNvPr>
            <p:cNvSpPr/>
            <p:nvPr/>
          </p:nvSpPr>
          <p:spPr>
            <a:xfrm>
              <a:off x="462456" y="2768268"/>
              <a:ext cx="2320065" cy="152045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Standing Committees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DE&amp;I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Conferences and Talks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Membership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Elections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Publications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701D6CA-C57D-06E6-D3D2-A5DC91C92E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614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62D57E-D372-5966-E075-A3EDB83B6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7116" y="2358553"/>
              <a:ext cx="0" cy="40971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FBD00E-1DAD-572E-A243-D68BDA8F5E56}"/>
              </a:ext>
            </a:extLst>
          </p:cNvPr>
          <p:cNvGrpSpPr/>
          <p:nvPr/>
        </p:nvGrpSpPr>
        <p:grpSpPr>
          <a:xfrm>
            <a:off x="6476902" y="1928577"/>
            <a:ext cx="4534371" cy="2000548"/>
            <a:chOff x="4802708" y="451461"/>
            <a:chExt cx="4534371" cy="20005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283936-38D1-5E3D-A9C4-3378D26CAB89}"/>
                </a:ext>
              </a:extLst>
            </p:cNvPr>
            <p:cNvSpPr txBox="1"/>
            <p:nvPr/>
          </p:nvSpPr>
          <p:spPr>
            <a:xfrm>
              <a:off x="4802708" y="451461"/>
              <a:ext cx="4333264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DE&amp;I Committee: </a:t>
              </a:r>
            </a:p>
            <a:p>
              <a:r>
                <a:rPr lang="en-US" sz="1600" dirty="0"/>
                <a:t>Chair: Megan Connors (GSU)</a:t>
              </a:r>
            </a:p>
            <a:p>
              <a:r>
                <a:rPr lang="en-US" sz="1600" dirty="0"/>
                <a:t>Vice-Chair: Christine </a:t>
              </a:r>
              <a:r>
                <a:rPr lang="en-US" sz="1600" dirty="0" err="1"/>
                <a:t>Nattrass</a:t>
              </a:r>
              <a:r>
                <a:rPr lang="en-US" sz="1600" dirty="0"/>
                <a:t> (UTK)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Francesco </a:t>
              </a:r>
              <a:r>
                <a:rPr lang="en-US" sz="1400" dirty="0" err="1">
                  <a:solidFill>
                    <a:srgbClr val="FF0000"/>
                  </a:solidFill>
                </a:rPr>
                <a:t>Bossù</a:t>
              </a:r>
              <a:r>
                <a:rPr lang="en-US" sz="1400" dirty="0">
                  <a:solidFill>
                    <a:srgbClr val="FF0000"/>
                  </a:solidFill>
                </a:rPr>
                <a:t> (CEA-</a:t>
              </a:r>
              <a:r>
                <a:rPr lang="en-US" sz="1400" dirty="0" err="1">
                  <a:solidFill>
                    <a:srgbClr val="FF0000"/>
                  </a:solidFill>
                </a:rPr>
                <a:t>Saclay</a:t>
              </a:r>
              <a:r>
                <a:rPr lang="en-US" sz="1400" dirty="0">
                  <a:solidFill>
                    <a:srgbClr val="FF0000"/>
                  </a:solidFill>
                </a:rPr>
                <a:t>), Wouter Deconinck (University of Manitoba)</a:t>
              </a:r>
              <a:r>
                <a:rPr lang="en-US" sz="1400" dirty="0"/>
                <a:t>, </a:t>
              </a:r>
              <a:r>
                <a:rPr lang="en-US" sz="1400" dirty="0" err="1"/>
                <a:t>Narbe</a:t>
              </a:r>
              <a:r>
                <a:rPr lang="en-US" sz="1400" dirty="0"/>
                <a:t> </a:t>
              </a:r>
              <a:r>
                <a:rPr lang="en-US" sz="1400" dirty="0" err="1"/>
                <a:t>Kalantarians</a:t>
              </a:r>
              <a:r>
                <a:rPr lang="en-US" sz="1400" dirty="0"/>
                <a:t> (Virginia Union University) , Iris Ponce Pinto (Yale University) , </a:t>
              </a:r>
              <a:r>
                <a:rPr lang="en-US" sz="1400" dirty="0">
                  <a:solidFill>
                    <a:srgbClr val="FF0000"/>
                  </a:solidFill>
                </a:rPr>
                <a:t>Maya Shimomura (Nara Women’s University) </a:t>
              </a:r>
              <a:r>
                <a:rPr lang="en-US" sz="1400" dirty="0"/>
                <a:t>, Allison Zec (University of New Hampshire)</a:t>
              </a:r>
            </a:p>
          </p:txBody>
        </p:sp>
        <p:pic>
          <p:nvPicPr>
            <p:cNvPr id="30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A3825491-5C8F-659A-00C4-4967E466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363383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id="{1EAFD271-A5C2-50BD-48DA-0555387B8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4267" y="1043109"/>
              <a:ext cx="383410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Flag of Japan - Wikipedia">
              <a:extLst>
                <a:ext uri="{FF2B5EF4-FFF2-40B4-BE49-F238E27FC236}">
                  <a16:creationId xmlns:a16="http://schemas.microsoft.com/office/drawing/2014/main" id="{08C01FFD-4314-9DE1-32FE-00CD7E0F3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90" y="1689656"/>
              <a:ext cx="399189" cy="2661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C8B879-0E49-3A6B-DDFE-FB37046A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994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Committees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F3449-46DD-2D87-DA72-28589CBF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2DD97-FC0D-E728-BED7-49E1291C2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C92D4-2C45-2823-A3FF-4B247E2C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17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E99AB53-7A97-8BE0-E3EE-7B37B01F1A0B}"/>
              </a:ext>
            </a:extLst>
          </p:cNvPr>
          <p:cNvGrpSpPr/>
          <p:nvPr/>
        </p:nvGrpSpPr>
        <p:grpSpPr>
          <a:xfrm>
            <a:off x="838200" y="3177983"/>
            <a:ext cx="4936750" cy="1563686"/>
            <a:chOff x="5881912" y="1003023"/>
            <a:chExt cx="4936750" cy="15636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88510A-9933-7828-1DB2-8CBE1AED6BBA}"/>
                </a:ext>
              </a:extLst>
            </p:cNvPr>
            <p:cNvSpPr txBox="1"/>
            <p:nvPr/>
          </p:nvSpPr>
          <p:spPr>
            <a:xfrm>
              <a:off x="5881912" y="1003023"/>
              <a:ext cx="4786888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Conferences and Talks: </a:t>
              </a:r>
            </a:p>
            <a:p>
              <a:r>
                <a:rPr lang="en-US" sz="1600" dirty="0"/>
                <a:t>Chair: Maria Zurek (ANL)</a:t>
              </a:r>
            </a:p>
            <a:p>
              <a:r>
                <a:rPr lang="en-US" sz="1600" dirty="0"/>
                <a:t>Vice-Chair: Brian Page (BNL)</a:t>
              </a:r>
            </a:p>
            <a:p>
              <a:r>
                <a:rPr lang="en-US" sz="1400" dirty="0"/>
                <a:t>Barbara Jacak (Berkeley), Daniel Brandenburg (OSU), Dmitry </a:t>
              </a:r>
              <a:r>
                <a:rPr lang="en-US" sz="1400" dirty="0" err="1"/>
                <a:t>Kalinkin</a:t>
              </a:r>
              <a:r>
                <a:rPr lang="en-US" sz="1400" dirty="0"/>
                <a:t> (Kentucky), </a:t>
              </a:r>
              <a:r>
                <a:rPr lang="en-US" sz="1400" dirty="0">
                  <a:solidFill>
                    <a:srgbClr val="FF0000"/>
                  </a:solidFill>
                </a:rPr>
                <a:t>Nick </a:t>
              </a:r>
              <a:r>
                <a:rPr lang="en-US" sz="1400" dirty="0" err="1">
                  <a:solidFill>
                    <a:srgbClr val="FF0000"/>
                  </a:solidFill>
                </a:rPr>
                <a:t>Zachariou</a:t>
              </a:r>
              <a:r>
                <a:rPr lang="en-US" sz="1400" dirty="0">
                  <a:solidFill>
                    <a:srgbClr val="FF0000"/>
                  </a:solidFill>
                </a:rPr>
                <a:t> (York), </a:t>
              </a:r>
              <a:r>
                <a:rPr lang="en-US" sz="1400" dirty="0"/>
                <a:t>Xuan Li (LANL), </a:t>
              </a:r>
              <a:r>
                <a:rPr lang="en-US" sz="1400" dirty="0">
                  <a:solidFill>
                    <a:srgbClr val="FF0000"/>
                  </a:solidFill>
                </a:rPr>
                <a:t>Nicola Rubini (Bologna), Wouter Deconinck (Manitoba)</a:t>
              </a:r>
            </a:p>
          </p:txBody>
        </p:sp>
        <p:pic>
          <p:nvPicPr>
            <p:cNvPr id="21" name="Picture 10" descr="Flag of the United Kingdom - Wikipedia">
              <a:extLst>
                <a:ext uri="{FF2B5EF4-FFF2-40B4-BE49-F238E27FC236}">
                  <a16:creationId xmlns:a16="http://schemas.microsoft.com/office/drawing/2014/main" id="{E373D4F2-B2DD-E197-27F7-6903EA5C1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676318"/>
              <a:ext cx="365195" cy="2358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Flag of Italy - Wikipedia">
              <a:extLst>
                <a:ext uri="{FF2B5EF4-FFF2-40B4-BE49-F238E27FC236}">
                  <a16:creationId xmlns:a16="http://schemas.microsoft.com/office/drawing/2014/main" id="{82A57529-E1F3-A4A5-05B2-699C6A82E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2298523"/>
              <a:ext cx="401367" cy="268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0" descr="Flags, Symbols &amp; Currency of Canada - World Atlas">
              <a:extLst>
                <a:ext uri="{FF2B5EF4-FFF2-40B4-BE49-F238E27FC236}">
                  <a16:creationId xmlns:a16="http://schemas.microsoft.com/office/drawing/2014/main" id="{B1CE9D2A-4D51-DC3D-0C5B-8825FC3D1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95" y="1990192"/>
              <a:ext cx="399189" cy="2399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045900-80EA-826A-3B13-E78E77674D9B}"/>
              </a:ext>
            </a:extLst>
          </p:cNvPr>
          <p:cNvGrpSpPr/>
          <p:nvPr/>
        </p:nvGrpSpPr>
        <p:grpSpPr>
          <a:xfrm>
            <a:off x="5545402" y="279758"/>
            <a:ext cx="4826103" cy="1508105"/>
            <a:chOff x="256626" y="5768983"/>
            <a:chExt cx="4826103" cy="15081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638174-18E3-85AF-859A-9DD332F77E4A}"/>
                </a:ext>
              </a:extLst>
            </p:cNvPr>
            <p:cNvSpPr txBox="1"/>
            <p:nvPr/>
          </p:nvSpPr>
          <p:spPr>
            <a:xfrm>
              <a:off x="256626" y="5768983"/>
              <a:ext cx="4588346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Membership Committee: </a:t>
              </a:r>
            </a:p>
            <a:p>
              <a:r>
                <a:rPr lang="en-US" sz="1600" dirty="0"/>
                <a:t>Chair: Peter Steinberg (BNL)</a:t>
              </a:r>
            </a:p>
            <a:p>
              <a:r>
                <a:rPr lang="en-US" sz="1600" dirty="0"/>
                <a:t>Vice-Chair: </a:t>
              </a:r>
              <a:r>
                <a:rPr lang="en-US" sz="1600" dirty="0">
                  <a:solidFill>
                    <a:srgbClr val="FF0000"/>
                  </a:solidFill>
                </a:rPr>
                <a:t>Pietro Antonioli (INFN-Bologna)</a:t>
              </a:r>
            </a:p>
            <a:p>
              <a:r>
                <a:rPr lang="en-US" sz="1400" dirty="0"/>
                <a:t>Friederike Bock (ORNL), Helen Caines (Yale), Doug Higinbotham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>
                  <a:solidFill>
                    <a:srgbClr val="FF0000"/>
                  </a:solidFill>
                </a:rPr>
                <a:t>Bedhanga</a:t>
              </a:r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1400" dirty="0" err="1">
                  <a:solidFill>
                    <a:srgbClr val="FF0000"/>
                  </a:solidFill>
                </a:rPr>
                <a:t>Moharty</a:t>
              </a:r>
              <a:r>
                <a:rPr lang="en-US" sz="1400" dirty="0">
                  <a:solidFill>
                    <a:srgbClr val="FF0000"/>
                  </a:solidFill>
                </a:rPr>
                <a:t> (NISER), Silvia </a:t>
              </a:r>
              <a:r>
                <a:rPr lang="en-US" sz="1400" dirty="0" err="1">
                  <a:solidFill>
                    <a:srgbClr val="FF0000"/>
                  </a:solidFill>
                </a:rPr>
                <a:t>Niccolai</a:t>
              </a:r>
              <a:r>
                <a:rPr lang="en-US" sz="1400" dirty="0">
                  <a:solidFill>
                    <a:srgbClr val="FF0000"/>
                  </a:solidFill>
                </a:rPr>
                <a:t> (IJCLAB)</a:t>
              </a:r>
              <a:r>
                <a:rPr lang="en-US" sz="1400" dirty="0"/>
                <a:t>, Marzia Rosati (ISU)</a:t>
              </a: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910FA58D-81A8-8C6E-84FF-76D2C4C6D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417" y="6890393"/>
              <a:ext cx="367508" cy="2554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10480F5-4018-8608-A71A-D2726CD43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16" y="6547759"/>
              <a:ext cx="405113" cy="281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Flag of Italy - Wikipedia">
              <a:extLst>
                <a:ext uri="{FF2B5EF4-FFF2-40B4-BE49-F238E27FC236}">
                  <a16:creationId xmlns:a16="http://schemas.microsoft.com/office/drawing/2014/main" id="{A768EC34-9D28-DE77-BF59-5352C7A7E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84" y="6232084"/>
              <a:ext cx="381401" cy="2548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8F2669-9519-4CC0-52E1-D6A4231A3FC0}"/>
              </a:ext>
            </a:extLst>
          </p:cNvPr>
          <p:cNvGrpSpPr/>
          <p:nvPr/>
        </p:nvGrpSpPr>
        <p:grpSpPr>
          <a:xfrm>
            <a:off x="2515972" y="4887290"/>
            <a:ext cx="3960930" cy="1323439"/>
            <a:chOff x="6692527" y="3747811"/>
            <a:chExt cx="3960930" cy="13234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37EC9C-D3F0-B79B-DAAD-E31732000489}"/>
                </a:ext>
              </a:extLst>
            </p:cNvPr>
            <p:cNvSpPr txBox="1"/>
            <p:nvPr/>
          </p:nvSpPr>
          <p:spPr>
            <a:xfrm>
              <a:off x="6692527" y="3747811"/>
              <a:ext cx="3812375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Elections Committee: </a:t>
              </a:r>
            </a:p>
            <a:p>
              <a:r>
                <a:rPr lang="en-US" sz="1600" dirty="0"/>
                <a:t>Chair: Helen Caines (Yale)</a:t>
              </a:r>
            </a:p>
            <a:p>
              <a:r>
                <a:rPr lang="en-US" sz="1600" dirty="0"/>
                <a:t>Vice-Chair: Ken </a:t>
              </a:r>
              <a:r>
                <a:rPr lang="en-US" sz="1600" dirty="0" err="1"/>
                <a:t>Barish</a:t>
              </a:r>
              <a:r>
                <a:rPr lang="en-US" sz="1600" dirty="0"/>
                <a:t> (UCR)</a:t>
              </a:r>
            </a:p>
            <a:p>
              <a:r>
                <a:rPr lang="en-US" sz="1600" dirty="0"/>
                <a:t>Past-Chair: John Arrington (LBNL)</a:t>
              </a:r>
            </a:p>
            <a:p>
              <a:r>
                <a:rPr lang="en-US" sz="1400" dirty="0"/>
                <a:t>Maria </a:t>
              </a:r>
              <a:r>
                <a:rPr lang="en-US" sz="1400" dirty="0" err="1"/>
                <a:t>Stefaniak</a:t>
              </a:r>
              <a:r>
                <a:rPr lang="en-US" sz="1400" dirty="0"/>
                <a:t> (OSU), </a:t>
              </a:r>
              <a:r>
                <a:rPr lang="en-US" sz="1400" dirty="0">
                  <a:solidFill>
                    <a:srgbClr val="FF0000"/>
                  </a:solidFill>
                </a:rPr>
                <a:t>Domenico Elia (INFN)</a:t>
              </a:r>
            </a:p>
          </p:txBody>
        </p:sp>
        <p:pic>
          <p:nvPicPr>
            <p:cNvPr id="35" name="Picture 34" descr="Flag of Italy - Wikipedia">
              <a:extLst>
                <a:ext uri="{FF2B5EF4-FFF2-40B4-BE49-F238E27FC236}">
                  <a16:creationId xmlns:a16="http://schemas.microsoft.com/office/drawing/2014/main" id="{F9CE648F-4A2B-D895-92D4-C1F2C9DFA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9972" y="4728076"/>
              <a:ext cx="403485" cy="2696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785847-769F-ADA2-7BC9-E134AA0ED5C0}"/>
              </a:ext>
            </a:extLst>
          </p:cNvPr>
          <p:cNvGrpSpPr/>
          <p:nvPr/>
        </p:nvGrpSpPr>
        <p:grpSpPr>
          <a:xfrm>
            <a:off x="6847790" y="4165152"/>
            <a:ext cx="4581619" cy="2000548"/>
            <a:chOff x="6071892" y="2915559"/>
            <a:chExt cx="4581619" cy="200054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874601-C283-AFCC-1790-BAED15EF1CEB}"/>
                </a:ext>
              </a:extLst>
            </p:cNvPr>
            <p:cNvSpPr txBox="1"/>
            <p:nvPr/>
          </p:nvSpPr>
          <p:spPr>
            <a:xfrm>
              <a:off x="6071892" y="2915559"/>
              <a:ext cx="4540468" cy="2000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Publications Committee: </a:t>
              </a:r>
            </a:p>
            <a:p>
              <a:r>
                <a:rPr lang="en-US" sz="1600" dirty="0"/>
                <a:t>Chair: Rene </a:t>
              </a:r>
              <a:r>
                <a:rPr lang="en-US" sz="1600" dirty="0" err="1"/>
                <a:t>Bellwied</a:t>
              </a:r>
              <a:r>
                <a:rPr lang="en-US" sz="1600" dirty="0"/>
                <a:t> (U. Houston)</a:t>
              </a:r>
            </a:p>
            <a:p>
              <a:r>
                <a:rPr lang="en-US" sz="1600" dirty="0"/>
                <a:t>Vice –Chair: </a:t>
              </a:r>
              <a:r>
                <a:rPr lang="en-US" sz="1600" dirty="0">
                  <a:solidFill>
                    <a:srgbClr val="FF0000"/>
                  </a:solidFill>
                </a:rPr>
                <a:t>Annalisa </a:t>
              </a:r>
              <a:r>
                <a:rPr lang="en-US" sz="1600" dirty="0" err="1">
                  <a:solidFill>
                    <a:srgbClr val="FF0000"/>
                  </a:solidFill>
                </a:rPr>
                <a:t>Mastroserio</a:t>
              </a:r>
              <a:r>
                <a:rPr lang="en-US" sz="1600" dirty="0">
                  <a:solidFill>
                    <a:srgbClr val="FF0000"/>
                  </a:solidFill>
                </a:rPr>
                <a:t> (INFN Bari)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Lokesh Kumar (Panjab U.), Michela </a:t>
              </a:r>
              <a:r>
                <a:rPr lang="en-US" sz="1400" dirty="0" err="1">
                  <a:solidFill>
                    <a:srgbClr val="FF0000"/>
                  </a:solidFill>
                </a:rPr>
                <a:t>Chiosso</a:t>
              </a:r>
              <a:r>
                <a:rPr lang="en-US" sz="1400" dirty="0">
                  <a:solidFill>
                    <a:srgbClr val="FF0000"/>
                  </a:solidFill>
                </a:rPr>
                <a:t> (Torino), </a:t>
              </a:r>
              <a:r>
                <a:rPr lang="en-US" sz="1400" dirty="0" err="1"/>
                <a:t>Prithwish</a:t>
              </a:r>
              <a:r>
                <a:rPr lang="en-US" sz="1400" dirty="0"/>
                <a:t> </a:t>
              </a:r>
              <a:r>
                <a:rPr lang="en-US" sz="1400" dirty="0" err="1"/>
                <a:t>Tribedy</a:t>
              </a:r>
              <a:r>
                <a:rPr lang="en-US" sz="1400" dirty="0"/>
                <a:t> (BNL), Markus Diefenthaler (</a:t>
              </a:r>
              <a:r>
                <a:rPr lang="en-US" sz="1400" dirty="0" err="1"/>
                <a:t>JLab</a:t>
              </a:r>
              <a:r>
                <a:rPr lang="en-US" sz="1400" dirty="0"/>
                <a:t>), </a:t>
              </a:r>
              <a:r>
                <a:rPr lang="en-US" sz="1400" dirty="0" err="1"/>
                <a:t>Sevil</a:t>
              </a:r>
              <a:r>
                <a:rPr lang="en-US" sz="1400" dirty="0"/>
                <a:t> </a:t>
              </a:r>
              <a:r>
                <a:rPr lang="en-US" sz="1400" dirty="0" err="1"/>
                <a:t>Salur</a:t>
              </a:r>
              <a:r>
                <a:rPr lang="en-US" sz="1400" dirty="0"/>
                <a:t> (Rutgers),</a:t>
              </a:r>
            </a:p>
            <a:p>
              <a:r>
                <a:rPr lang="en-US" sz="1400" dirty="0"/>
                <a:t>ex-officio w. Conferences and Talks Committee: </a:t>
              </a:r>
              <a:br>
                <a:rPr lang="en-US" sz="1400" dirty="0"/>
              </a:br>
              <a:r>
                <a:rPr lang="en-US" sz="1400" dirty="0"/>
                <a:t>Daniel Brandenburg (OSU)</a:t>
              </a:r>
            </a:p>
          </p:txBody>
        </p:sp>
        <p:pic>
          <p:nvPicPr>
            <p:cNvPr id="23" name="Picture 22" descr="Flag of Italy - Wikipedia">
              <a:extLst>
                <a:ext uri="{FF2B5EF4-FFF2-40B4-BE49-F238E27FC236}">
                  <a16:creationId xmlns:a16="http://schemas.microsoft.com/office/drawing/2014/main" id="{D820587E-84A9-91F4-373D-109C2A73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991999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 descr="Flag of Italy - Wikipedia">
              <a:extLst>
                <a:ext uri="{FF2B5EF4-FFF2-40B4-BE49-F238E27FC236}">
                  <a16:creationId xmlns:a16="http://schemas.microsoft.com/office/drawing/2014/main" id="{91A7ABB7-9483-7B10-186F-1741EB9C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4303" y="3414624"/>
              <a:ext cx="329207" cy="2199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48AFEA63-88AA-A1F6-8B35-716D761A8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3075" y="3684342"/>
              <a:ext cx="340436" cy="22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728BC0-D56E-D0BC-3A6A-6ED962DA6AD9}"/>
              </a:ext>
            </a:extLst>
          </p:cNvPr>
          <p:cNvGrpSpPr/>
          <p:nvPr/>
        </p:nvGrpSpPr>
        <p:grpSpPr>
          <a:xfrm>
            <a:off x="8333413" y="45384"/>
            <a:ext cx="2828132" cy="1904639"/>
            <a:chOff x="8333413" y="45384"/>
            <a:chExt cx="2828132" cy="1904639"/>
          </a:xfrm>
        </p:grpSpPr>
        <p:pic>
          <p:nvPicPr>
            <p:cNvPr id="26" name="Picture 25" descr="Text, letter&#10;&#10;Description automatically generated">
              <a:extLst>
                <a:ext uri="{FF2B5EF4-FFF2-40B4-BE49-F238E27FC236}">
                  <a16:creationId xmlns:a16="http://schemas.microsoft.com/office/drawing/2014/main" id="{D0ADDE78-EE98-968F-EEE0-C0B96976E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33413" y="45384"/>
              <a:ext cx="1471767" cy="190463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E90EFE-D7E8-8FF8-9D1D-D96BAFCC7F8B}"/>
                </a:ext>
              </a:extLst>
            </p:cNvPr>
            <p:cNvSpPr txBox="1"/>
            <p:nvPr/>
          </p:nvSpPr>
          <p:spPr>
            <a:xfrm>
              <a:off x="9689778" y="99924"/>
              <a:ext cx="147176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August 2024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453E4B-E0A5-4837-3C09-61A7CA0A271B}"/>
                </a:ext>
              </a:extLst>
            </p:cNvPr>
            <p:cNvSpPr txBox="1"/>
            <p:nvPr/>
          </p:nvSpPr>
          <p:spPr>
            <a:xfrm rot="18347398">
              <a:off x="8423762" y="739121"/>
              <a:ext cx="132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APPROVED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808ACF-AF18-22D7-31A4-0CBD6BC4D0D9}"/>
              </a:ext>
            </a:extLst>
          </p:cNvPr>
          <p:cNvGrpSpPr/>
          <p:nvPr/>
        </p:nvGrpSpPr>
        <p:grpSpPr>
          <a:xfrm>
            <a:off x="3053306" y="2882045"/>
            <a:ext cx="3042694" cy="1859624"/>
            <a:chOff x="3053306" y="2882045"/>
            <a:chExt cx="3042694" cy="1859624"/>
          </a:xfrm>
        </p:grpSpPr>
        <p:pic>
          <p:nvPicPr>
            <p:cNvPr id="40" name="Picture 39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4B6F0FAF-5F76-0D4B-2AC9-92D529C1F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53306" y="2882045"/>
              <a:ext cx="1436983" cy="185962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5C3E486-E17B-33BD-F7C4-F4D15C57D394}"/>
                </a:ext>
              </a:extLst>
            </p:cNvPr>
            <p:cNvSpPr txBox="1"/>
            <p:nvPr/>
          </p:nvSpPr>
          <p:spPr>
            <a:xfrm>
              <a:off x="4373177" y="3053892"/>
              <a:ext cx="172282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November 2024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8B3F69-2A8C-2DAC-C250-16B3AB59DF24}"/>
                </a:ext>
              </a:extLst>
            </p:cNvPr>
            <p:cNvSpPr txBox="1"/>
            <p:nvPr/>
          </p:nvSpPr>
          <p:spPr>
            <a:xfrm rot="18347398">
              <a:off x="3081112" y="3574251"/>
              <a:ext cx="132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APPROVED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CB4FD5-23C8-A2D8-436F-33BBB0FF1859}"/>
              </a:ext>
            </a:extLst>
          </p:cNvPr>
          <p:cNvGrpSpPr/>
          <p:nvPr/>
        </p:nvGrpSpPr>
        <p:grpSpPr>
          <a:xfrm>
            <a:off x="9563754" y="2022237"/>
            <a:ext cx="2511770" cy="1973813"/>
            <a:chOff x="9563754" y="2022237"/>
            <a:chExt cx="2511770" cy="1973813"/>
          </a:xfrm>
        </p:grpSpPr>
        <p:pic>
          <p:nvPicPr>
            <p:cNvPr id="45" name="Picture 44" descr="Text, letter&#10;&#10;Description automatically generated">
              <a:extLst>
                <a:ext uri="{FF2B5EF4-FFF2-40B4-BE49-F238E27FC236}">
                  <a16:creationId xmlns:a16="http://schemas.microsoft.com/office/drawing/2014/main" id="{8E828E21-A96C-4DFF-2356-37176C472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63754" y="2022237"/>
              <a:ext cx="1525219" cy="197381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A837DEE-424F-EFE2-32A3-AC8C3238B138}"/>
                </a:ext>
              </a:extLst>
            </p:cNvPr>
            <p:cNvSpPr txBox="1"/>
            <p:nvPr/>
          </p:nvSpPr>
          <p:spPr>
            <a:xfrm>
              <a:off x="10352701" y="3570822"/>
              <a:ext cx="172282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December 2024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A4C72A-4340-9B71-A446-ED604752A865}"/>
                </a:ext>
              </a:extLst>
            </p:cNvPr>
            <p:cNvSpPr txBox="1"/>
            <p:nvPr/>
          </p:nvSpPr>
          <p:spPr>
            <a:xfrm rot="18347398">
              <a:off x="9753695" y="2726720"/>
              <a:ext cx="132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APPROVED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5FEF32-0001-2F20-7AC3-0529252C8A22}"/>
              </a:ext>
            </a:extLst>
          </p:cNvPr>
          <p:cNvGrpSpPr/>
          <p:nvPr/>
        </p:nvGrpSpPr>
        <p:grpSpPr>
          <a:xfrm>
            <a:off x="7333867" y="4072413"/>
            <a:ext cx="4472792" cy="2556549"/>
            <a:chOff x="7333867" y="4072413"/>
            <a:chExt cx="4472792" cy="2556549"/>
          </a:xfrm>
        </p:grpSpPr>
        <p:pic>
          <p:nvPicPr>
            <p:cNvPr id="50" name="Picture 49" descr="Text, letter&#10;&#10;Description automatically generated">
              <a:extLst>
                <a:ext uri="{FF2B5EF4-FFF2-40B4-BE49-F238E27FC236}">
                  <a16:creationId xmlns:a16="http://schemas.microsoft.com/office/drawing/2014/main" id="{ACB4CC81-1515-0AFF-59E2-5F6E00A0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3867" y="4072413"/>
              <a:ext cx="1571638" cy="222221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51" descr="Text, letter&#10;&#10;Description automatically generated">
              <a:extLst>
                <a:ext uri="{FF2B5EF4-FFF2-40B4-BE49-F238E27FC236}">
                  <a16:creationId xmlns:a16="http://schemas.microsoft.com/office/drawing/2014/main" id="{D1EB0580-C652-67C6-963F-404E0A7D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54102" y="4517363"/>
              <a:ext cx="1631690" cy="21115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80412E-8ED3-D614-706D-27790F3B9DAE}"/>
                </a:ext>
              </a:extLst>
            </p:cNvPr>
            <p:cNvSpPr txBox="1"/>
            <p:nvPr/>
          </p:nvSpPr>
          <p:spPr>
            <a:xfrm>
              <a:off x="9737504" y="4313770"/>
              <a:ext cx="206915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Thursday’s CC Mtg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25027C-9ECB-332E-FDBE-49967262A507}"/>
                </a:ext>
              </a:extLst>
            </p:cNvPr>
            <p:cNvSpPr txBox="1"/>
            <p:nvPr/>
          </p:nvSpPr>
          <p:spPr>
            <a:xfrm rot="18347398">
              <a:off x="7493336" y="4957187"/>
              <a:ext cx="132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DRAFT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B101B9-4722-1375-C2F6-30F70E6E4F4B}"/>
                </a:ext>
              </a:extLst>
            </p:cNvPr>
            <p:cNvSpPr txBox="1"/>
            <p:nvPr/>
          </p:nvSpPr>
          <p:spPr>
            <a:xfrm rot="18347398">
              <a:off x="8480153" y="5252787"/>
              <a:ext cx="1320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DRAFT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3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8A47-0B71-6F76-3875-C04B9B493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831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Statements of Service 2025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FB720-498A-7E64-A0EA-130503B9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77935-21F3-9780-335E-64141F2A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6EA4C-FACF-EF9A-1CF5-9670DCEF4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EFDEC-32CB-ACF2-2C04-D6183E25CE5D}"/>
              </a:ext>
            </a:extLst>
          </p:cNvPr>
          <p:cNvSpPr txBox="1"/>
          <p:nvPr/>
        </p:nvSpPr>
        <p:spPr>
          <a:xfrm>
            <a:off x="984954" y="1628093"/>
            <a:ext cx="10044289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rialMT"/>
              </a:rPr>
              <a:t>Continued authorship in the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Collaboration requires membership in a signing institution and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inclusion in an annual institutional “statement of service”.</a:t>
            </a:r>
          </a:p>
          <a:p>
            <a:pPr algn="l"/>
            <a:endParaRPr lang="en-US" sz="1800" b="0" i="0" u="none" strike="noStrike" baseline="0" dirty="0">
              <a:latin typeface="ArialMT"/>
            </a:endParaRP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The annual statement of service is intended to reflect institutional commitments for the coming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year, and document contributions to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 carried out during the previous year. It is expected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that the majority of institutions will maintain signing status, once obtained, while they are active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members of </a:t>
            </a:r>
            <a:r>
              <a:rPr lang="en-US" sz="1800" b="0" i="0" u="none" strike="noStrike" baseline="0" dirty="0" err="1">
                <a:latin typeface="ArialMT"/>
              </a:rPr>
              <a:t>ePIC</a:t>
            </a:r>
            <a:r>
              <a:rPr lang="en-US" sz="1800" b="0" i="0" u="none" strike="noStrike" baseline="0" dirty="0">
                <a:latin typeface="ArialMT"/>
              </a:rPr>
              <a:t>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35DC5-2A85-2198-26B4-277A4AE923FD}"/>
              </a:ext>
            </a:extLst>
          </p:cNvPr>
          <p:cNvSpPr txBox="1"/>
          <p:nvPr/>
        </p:nvSpPr>
        <p:spPr>
          <a:xfrm>
            <a:off x="316992" y="1177472"/>
            <a:ext cx="34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</a:t>
            </a:r>
            <a:r>
              <a:rPr lang="en-US" dirty="0" err="1"/>
              <a:t>ePIC</a:t>
            </a:r>
            <a:r>
              <a:rPr lang="en-US" dirty="0"/>
              <a:t> Membership Policy: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C3942-24C2-EA13-1950-2AC6BEFD9088}"/>
              </a:ext>
            </a:extLst>
          </p:cNvPr>
          <p:cNvSpPr txBox="1"/>
          <p:nvPr/>
        </p:nvSpPr>
        <p:spPr>
          <a:xfrm>
            <a:off x="567225" y="3822944"/>
            <a:ext cx="1064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2025 commitments will be reviewed in ~1 year as part of the 2026 survey process. The </a:t>
            </a:r>
            <a:r>
              <a:rPr lang="en-US" dirty="0" err="1"/>
              <a:t>ePIC</a:t>
            </a:r>
            <a:r>
              <a:rPr lang="en-US" dirty="0"/>
              <a:t> Membership Policy requires a 0.15 FTE group member average to maintain “signing institution” status. </a:t>
            </a:r>
            <a:r>
              <a:rPr lang="en-US" dirty="0">
                <a:solidFill>
                  <a:schemeClr val="accent1"/>
                </a:solidFill>
              </a:rPr>
              <a:t>Commitments to </a:t>
            </a:r>
            <a:r>
              <a:rPr lang="en-US" dirty="0" err="1">
                <a:solidFill>
                  <a:schemeClr val="accent1"/>
                </a:solidFill>
              </a:rPr>
              <a:t>ePIC</a:t>
            </a:r>
            <a:r>
              <a:rPr lang="en-US" dirty="0">
                <a:solidFill>
                  <a:schemeClr val="accent1"/>
                </a:solidFill>
              </a:rPr>
              <a:t> strengthen the collaboration both internally and in our standing with funding agencies and the community.  </a:t>
            </a:r>
          </a:p>
          <a:p>
            <a:endParaRPr lang="en-US" dirty="0"/>
          </a:p>
          <a:p>
            <a:r>
              <a:rPr lang="en-US" dirty="0"/>
              <a:t>In addition, the form includes a request for non-binding projections out to 2034. This information will help the SP Office understand workforce in </a:t>
            </a:r>
            <a:r>
              <a:rPr lang="en-US" dirty="0" err="1"/>
              <a:t>ePIC</a:t>
            </a:r>
            <a:r>
              <a:rPr lang="en-US" dirty="0"/>
              <a:t> and allow informed discussions with funding agencies.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F3414-D38F-3B7C-A33A-046BB0930B8E}"/>
              </a:ext>
            </a:extLst>
          </p:cNvPr>
          <p:cNvSpPr txBox="1"/>
          <p:nvPr/>
        </p:nvSpPr>
        <p:spPr>
          <a:xfrm>
            <a:off x="2131796" y="5735977"/>
            <a:ext cx="751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Report from Peter and Pietro in Thursday’s CC Meeting</a:t>
            </a:r>
          </a:p>
        </p:txBody>
      </p:sp>
    </p:spTree>
    <p:extLst>
      <p:ext uri="{BB962C8B-B14F-4D97-AF65-F5344CB8AC3E}">
        <p14:creationId xmlns:p14="http://schemas.microsoft.com/office/powerpoint/2010/main" val="152458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CC57-0650-A5F2-A7CA-E576BFA56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Regular Cadence Collaboration Governance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36E3E-8291-DED7-DA5C-A8CB45B40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171"/>
            <a:ext cx="10515600" cy="4859792"/>
          </a:xfrm>
        </p:spPr>
        <p:txBody>
          <a:bodyPr>
            <a:normAutofit/>
          </a:bodyPr>
          <a:lstStyle/>
          <a:p>
            <a:r>
              <a:rPr lang="en-US" dirty="0"/>
              <a:t>Collaboration Council Vice-Chair Elections: </a:t>
            </a:r>
          </a:p>
          <a:p>
            <a:pPr lvl="1"/>
            <a:r>
              <a:rPr lang="en-US" dirty="0"/>
              <a:t>Thomas Ullrich (BNL) elected </a:t>
            </a:r>
          </a:p>
          <a:p>
            <a:r>
              <a:rPr lang="en-US" dirty="0"/>
              <a:t>Physics Working Group Convener Rotations</a:t>
            </a:r>
          </a:p>
          <a:p>
            <a:pPr lvl="1"/>
            <a:r>
              <a:rPr lang="en-US" dirty="0"/>
              <a:t>PWG Co-conveners serve staggered two-year terms</a:t>
            </a:r>
          </a:p>
          <a:p>
            <a:pPr lvl="1"/>
            <a:r>
              <a:rPr lang="en-US" dirty="0"/>
              <a:t>New PWG conveners submitted for CC endorsement at July </a:t>
            </a:r>
            <a:br>
              <a:rPr lang="en-US" dirty="0"/>
            </a:br>
            <a:r>
              <a:rPr lang="en-US" dirty="0"/>
              <a:t>collaboration meeting, endorsed and active </a:t>
            </a:r>
          </a:p>
          <a:p>
            <a:r>
              <a:rPr lang="en-US" dirty="0"/>
              <a:t> Spokesperson election in February 2025</a:t>
            </a:r>
          </a:p>
          <a:p>
            <a:pPr lvl="1"/>
            <a:r>
              <a:rPr lang="en-US" dirty="0"/>
              <a:t>Open call for nominations went out Oct.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Candidate presentation at Thursday’s CC Meeting </a:t>
            </a:r>
          </a:p>
          <a:p>
            <a:pPr lvl="1"/>
            <a:r>
              <a:rPr lang="en-US" dirty="0"/>
              <a:t>Election results at February 2025 CC Meeting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0DF1F-188C-0693-8983-26A3ADD9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F82C6-75AB-FD83-38AA-40A637E2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07A88-1A4F-DDCC-6DEA-D4537DC8A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6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5B2F-E18B-3162-9094-26478FF70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49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Welcome to Frascati!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5F6B7-0966-C576-A7AC-151BCE4C1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211" y="1649986"/>
            <a:ext cx="6304708" cy="14773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Hosted by University of Rome </a:t>
            </a:r>
            <a:br>
              <a:rPr lang="en-US" dirty="0"/>
            </a:br>
            <a:r>
              <a:rPr lang="en-US" dirty="0"/>
              <a:t>Tor </a:t>
            </a:r>
            <a:r>
              <a:rPr lang="en-US" dirty="0" err="1"/>
              <a:t>Vergata</a:t>
            </a:r>
            <a:r>
              <a:rPr lang="en-US" dirty="0"/>
              <a:t> &amp; INFN</a:t>
            </a:r>
          </a:p>
          <a:p>
            <a:pPr lvl="1"/>
            <a:r>
              <a:rPr lang="en-US" dirty="0"/>
              <a:t>January 20-24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lvl="1"/>
            <a:r>
              <a:rPr lang="en-US" dirty="0"/>
              <a:t>Via Frascati (Roman Hills)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3B702-23A4-7AA9-3973-713D561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03EEC-48C1-6697-3D68-94B4C105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E568D-8769-D8B1-D790-EEDACF31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0FE241A9-AA97-7DF5-C104-7551D6AB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56" y="3729737"/>
            <a:ext cx="41131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https://agenda.infn.it/event/43344/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F3A712-238C-DB88-462B-D608DD29981D}"/>
              </a:ext>
            </a:extLst>
          </p:cNvPr>
          <p:cNvSpPr txBox="1"/>
          <p:nvPr/>
        </p:nvSpPr>
        <p:spPr>
          <a:xfrm>
            <a:off x="338601" y="5565677"/>
            <a:ext cx="493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224+ </a:t>
            </a:r>
            <a:r>
              <a:rPr lang="en-US" dirty="0"/>
              <a:t>registered participants (</a:t>
            </a:r>
            <a:r>
              <a:rPr lang="en-US" dirty="0">
                <a:solidFill>
                  <a:srgbClr val="FF0000"/>
                </a:solidFill>
              </a:rPr>
              <a:t>170</a:t>
            </a:r>
            <a:r>
              <a:rPr lang="en-US" dirty="0"/>
              <a:t> in person)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6EF9AB-1342-8B5E-0C57-924A64BF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413" y="0"/>
            <a:ext cx="4849998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894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2091-11E4-5B23-0EC6-6768A097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Looking Forward to 2025+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E749-87D2-3EB1-A8AE-AC91D6ECE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121275"/>
          </a:xfrm>
        </p:spPr>
        <p:txBody>
          <a:bodyPr>
            <a:normAutofit/>
          </a:bodyPr>
          <a:lstStyle/>
          <a:p>
            <a:r>
              <a:rPr lang="en-US" dirty="0" err="1"/>
              <a:t>ePIC</a:t>
            </a:r>
            <a:r>
              <a:rPr lang="en-US" dirty="0"/>
              <a:t> faces significant challenges in the coming years: </a:t>
            </a:r>
          </a:p>
          <a:p>
            <a:r>
              <a:rPr lang="en-US" dirty="0"/>
              <a:t>External Challenges: </a:t>
            </a:r>
          </a:p>
          <a:p>
            <a:pPr lvl="1"/>
            <a:r>
              <a:rPr lang="en-US" dirty="0"/>
              <a:t>New US Administration with new programs and priorities</a:t>
            </a:r>
          </a:p>
          <a:p>
            <a:pPr lvl="1"/>
            <a:r>
              <a:rPr lang="en-US" dirty="0"/>
              <a:t>The EIC project has made design changes for the electron injector complex and is reorganizing the project plan around subprojects – schedule is </a:t>
            </a:r>
            <a:r>
              <a:rPr lang="en-US"/>
              <a:t>an issue</a:t>
            </a:r>
            <a:endParaRPr lang="en-US" dirty="0"/>
          </a:p>
          <a:p>
            <a:pPr lvl="1"/>
            <a:r>
              <a:rPr lang="en-US" dirty="0"/>
              <a:t>Funding and support for groups working in the EIC/</a:t>
            </a:r>
            <a:r>
              <a:rPr lang="en-US" dirty="0" err="1"/>
              <a:t>ePIC</a:t>
            </a:r>
            <a:endParaRPr lang="en-US" dirty="0"/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Internal Challenges: </a:t>
            </a:r>
          </a:p>
          <a:p>
            <a:pPr lvl="1"/>
            <a:r>
              <a:rPr lang="en-US" dirty="0"/>
              <a:t>Engagement and workforce continue to be issues</a:t>
            </a:r>
          </a:p>
          <a:p>
            <a:pPr lvl="1"/>
            <a:r>
              <a:rPr lang="en-US" dirty="0"/>
              <a:t>Detector integration and performance</a:t>
            </a:r>
          </a:p>
          <a:p>
            <a:pPr lvl="1"/>
            <a:r>
              <a:rPr lang="en-US" dirty="0"/>
              <a:t>Still an enormous amount of work to do to reach 90% design maturity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076E-2A40-9CDE-2203-7E703633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93034-E297-AF3C-CE16-63F12E25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85BD2-12C0-997B-2AA2-47A97749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3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FB7E43-EA58-8662-0490-A1FD121E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2" y="1456855"/>
            <a:ext cx="10360480" cy="4405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5662-DFDC-10B0-D6F8-1D8664F7F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30274"/>
            <a:ext cx="11521440" cy="1064064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Under finalization; Mostly Technically Driven after FY2027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E58F5E-FFE0-33FB-5034-BC899C9C1782}"/>
              </a:ext>
            </a:extLst>
          </p:cNvPr>
          <p:cNvSpPr txBox="1">
            <a:spLocks/>
          </p:cNvSpPr>
          <p:nvPr/>
        </p:nvSpPr>
        <p:spPr>
          <a:xfrm>
            <a:off x="393138" y="5822045"/>
            <a:ext cx="11659090" cy="91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Since CD-1, the critical path is on the Accelerator systems.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14350" marR="0" lvl="1" indent="-171450" algn="ctr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F12FA-BCF6-C353-C3A8-E9C80ED273BE}"/>
              </a:ext>
            </a:extLst>
          </p:cNvPr>
          <p:cNvSpPr txBox="1"/>
          <p:nvPr/>
        </p:nvSpPr>
        <p:spPr>
          <a:xfrm rot="16200000">
            <a:off x="3625351" y="3735594"/>
            <a:ext cx="3236310" cy="246221"/>
          </a:xfrm>
          <a:prstGeom prst="rect">
            <a:avLst/>
          </a:prstGeom>
          <a:noFill/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RHIC Operations is planned for the </a:t>
            </a:r>
            <a:r>
              <a:rPr kumimoji="0" lang="en-US" sz="1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 of CY2025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80DF4-866A-3F97-738D-DE892F15C1FB}"/>
              </a:ext>
            </a:extLst>
          </p:cNvPr>
          <p:cNvSpPr txBox="1"/>
          <p:nvPr/>
        </p:nvSpPr>
        <p:spPr>
          <a:xfrm>
            <a:off x="7295949" y="2516798"/>
            <a:ext cx="4665248" cy="1384995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Sub-Projects (SP) delivery strategy  is planning to help the start the Early Science program @ Early CD-4 timeframe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0E7AFC2-9B21-05BA-AFC1-99F320384809}"/>
              </a:ext>
            </a:extLst>
          </p:cNvPr>
          <p:cNvSpPr/>
          <p:nvPr/>
        </p:nvSpPr>
        <p:spPr>
          <a:xfrm>
            <a:off x="5565344" y="2190776"/>
            <a:ext cx="195714" cy="358275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05D127C9-92EB-489D-8429-52C2D5354BCB}"/>
              </a:ext>
            </a:extLst>
          </p:cNvPr>
          <p:cNvSpPr/>
          <p:nvPr/>
        </p:nvSpPr>
        <p:spPr>
          <a:xfrm>
            <a:off x="5980642" y="2195380"/>
            <a:ext cx="195714" cy="358275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B849FE5E-CF8A-3533-96DE-E6F8CC965717}"/>
              </a:ext>
            </a:extLst>
          </p:cNvPr>
          <p:cNvSpPr/>
          <p:nvPr/>
        </p:nvSpPr>
        <p:spPr>
          <a:xfrm>
            <a:off x="6381409" y="2190776"/>
            <a:ext cx="195714" cy="358275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CF8B48-FC18-9396-2F0D-EF9047D1D648}"/>
              </a:ext>
            </a:extLst>
          </p:cNvPr>
          <p:cNvSpPr txBox="1"/>
          <p:nvPr/>
        </p:nvSpPr>
        <p:spPr>
          <a:xfrm>
            <a:off x="5194224" y="2585436"/>
            <a:ext cx="82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CD2/3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0E2D6A-916B-B43C-A0EB-996DC568F923}"/>
              </a:ext>
            </a:extLst>
          </p:cNvPr>
          <p:cNvSpPr txBox="1"/>
          <p:nvPr/>
        </p:nvSpPr>
        <p:spPr>
          <a:xfrm>
            <a:off x="5664613" y="2588395"/>
            <a:ext cx="82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CD2/3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10CF7F-5AEC-5C31-0250-71AC904CA9A9}"/>
              </a:ext>
            </a:extLst>
          </p:cNvPr>
          <p:cNvSpPr txBox="1"/>
          <p:nvPr/>
        </p:nvSpPr>
        <p:spPr>
          <a:xfrm>
            <a:off x="6144039" y="2585225"/>
            <a:ext cx="82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CD2/3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E1854-4B30-10FF-27FC-DBFC2B62A27D}"/>
              </a:ext>
            </a:extLst>
          </p:cNvPr>
          <p:cNvSpPr txBox="1"/>
          <p:nvPr/>
        </p:nvSpPr>
        <p:spPr>
          <a:xfrm>
            <a:off x="3017864" y="233613"/>
            <a:ext cx="44497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From L. Lari CD-3B Plenary Presentation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24CC4C-B338-6C6D-75B6-A9D459601067}"/>
              </a:ext>
            </a:extLst>
          </p:cNvPr>
          <p:cNvGrpSpPr/>
          <p:nvPr/>
        </p:nvGrpSpPr>
        <p:grpSpPr>
          <a:xfrm>
            <a:off x="5131334" y="173564"/>
            <a:ext cx="6595112" cy="2896959"/>
            <a:chOff x="5131334" y="173564"/>
            <a:chExt cx="6595112" cy="289695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5AE75E-1B21-B9C0-0385-2384401095CF}"/>
                </a:ext>
              </a:extLst>
            </p:cNvPr>
            <p:cNvSpPr/>
            <p:nvPr/>
          </p:nvSpPr>
          <p:spPr>
            <a:xfrm>
              <a:off x="5131334" y="1963073"/>
              <a:ext cx="1929332" cy="1107450"/>
            </a:xfrm>
            <a:prstGeom prst="ellipse">
              <a:avLst/>
            </a:prstGeom>
            <a:noFill/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C928FF-4764-29A1-14CF-0ADF2F447BE6}"/>
                </a:ext>
              </a:extLst>
            </p:cNvPr>
            <p:cNvCxnSpPr/>
            <p:nvPr/>
          </p:nvCxnSpPr>
          <p:spPr>
            <a:xfrm flipH="1">
              <a:off x="6764482" y="602945"/>
              <a:ext cx="1330036" cy="13913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9A819C-072D-39DB-D0C0-60EFECD44820}"/>
                </a:ext>
              </a:extLst>
            </p:cNvPr>
            <p:cNvSpPr txBox="1"/>
            <p:nvPr/>
          </p:nvSpPr>
          <p:spPr>
            <a:xfrm>
              <a:off x="8109149" y="173564"/>
              <a:ext cx="3617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Notional – project plan to be defined and reviewed in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8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D4CD7-9894-75B0-5B11-6162DDF0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61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European Particle Physics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B20D-E5F8-77CC-16AB-87E235669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198"/>
            <a:ext cx="10515600" cy="463503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https://europeanstrategy.cern/</a:t>
            </a:r>
            <a:endParaRPr lang="en-US" dirty="0"/>
          </a:p>
          <a:p>
            <a:r>
              <a:rPr lang="en-US" dirty="0"/>
              <a:t>Mandated and organized by the CERN council</a:t>
            </a:r>
          </a:p>
          <a:p>
            <a:r>
              <a:rPr lang="en-US" dirty="0"/>
              <a:t>Seeks broad consultation with the grass-roots European community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036B-DD2F-8CC1-4B4B-081E204E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C95E0-A9B6-A0F1-88DD-642E53F2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FB0A0-E5D4-D28C-2A91-AF0DD106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4D84395D-7A4C-D0B4-6A58-D7E7DD3D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03536"/>
            <a:ext cx="10374173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C8D9-42AD-967C-E138-250F13FC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511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EPPSU Timeline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82C45-7793-EF3A-D2DD-69C4B2B0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1/14/2025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435C4-D54A-4109-8486-E8473B7E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Analysis Coordination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2C47-C75A-2090-4CDC-F1F3AD39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B0136521-E87C-78BB-78C1-46DA9543B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44" y="1763711"/>
            <a:ext cx="10488489" cy="4039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125F2A-49FA-08F9-A94D-F14E781696C7}"/>
              </a:ext>
            </a:extLst>
          </p:cNvPr>
          <p:cNvSpPr txBox="1"/>
          <p:nvPr/>
        </p:nvSpPr>
        <p:spPr>
          <a:xfrm>
            <a:off x="5356707" y="455795"/>
            <a:ext cx="4513157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Contributions emphasizing the EIC/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due here.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working on two contributions: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Detector Technologies and R&amp;D (TC Office)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Syner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gies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Update  (EICUG/Analysis)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DAD4EE-227E-2820-A09D-9C2D7D000F3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912123" y="1332958"/>
            <a:ext cx="1444584" cy="627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100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176C1-CB0D-2D06-BCE4-3999B982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95" y="1222219"/>
            <a:ext cx="11249810" cy="51357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ePIC Collaboration is strong, active and growing!</a:t>
            </a:r>
          </a:p>
          <a:p>
            <a:pPr lvl="1"/>
            <a:r>
              <a:rPr lang="en-US" dirty="0"/>
              <a:t>The collaboration has made excellent progress on contributions to the EIC </a:t>
            </a:r>
            <a:r>
              <a:rPr lang="en-US" dirty="0" err="1"/>
              <a:t>preTDR</a:t>
            </a:r>
            <a:endParaRPr lang="en-US" dirty="0"/>
          </a:p>
          <a:p>
            <a:pPr lvl="1"/>
            <a:r>
              <a:rPr lang="en-US" dirty="0"/>
              <a:t>International participation is key to the success of </a:t>
            </a:r>
            <a:r>
              <a:rPr lang="en-US" dirty="0" err="1"/>
              <a:t>ePIC</a:t>
            </a:r>
            <a:endParaRPr lang="en-US" dirty="0"/>
          </a:p>
          <a:p>
            <a:pPr lvl="2"/>
            <a:r>
              <a:rPr lang="en-US" dirty="0"/>
              <a:t>International collaborators play key roles in collaboration leadership </a:t>
            </a:r>
          </a:p>
          <a:p>
            <a:pPr lvl="2"/>
            <a:r>
              <a:rPr lang="en-US" dirty="0"/>
              <a:t>10/12 new institutions added in 2024 were international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is now a CERN Recognized Experiment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is engaged in developing the Early Science program at the EIC  </a:t>
            </a:r>
          </a:p>
          <a:p>
            <a:pPr lvl="1"/>
            <a:r>
              <a:rPr lang="en-US" dirty="0"/>
              <a:t>Very successful review of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lvl="1"/>
            <a:r>
              <a:rPr lang="en-US" dirty="0"/>
              <a:t>Collaboration committees are fully formed, </a:t>
            </a:r>
            <a:r>
              <a:rPr lang="en-US" dirty="0" err="1"/>
              <a:t>ePIC</a:t>
            </a:r>
            <a:r>
              <a:rPr lang="en-US" dirty="0"/>
              <a:t> policies nearing completion </a:t>
            </a:r>
          </a:p>
          <a:p>
            <a:pPr lvl="1"/>
            <a:r>
              <a:rPr lang="en-US" dirty="0"/>
              <a:t>The collaboration has established a regular election schedule and convener rotation</a:t>
            </a:r>
          </a:p>
          <a:p>
            <a:pPr lvl="1"/>
            <a:r>
              <a:rPr lang="en-US" dirty="0"/>
              <a:t>Developing contributions to the European Particle Physics Strategy Update</a:t>
            </a:r>
          </a:p>
          <a:p>
            <a:pPr lvl="1"/>
            <a:r>
              <a:rPr lang="en-US" dirty="0"/>
              <a:t>Very productive Collaboration Meetings with strong participation</a:t>
            </a:r>
          </a:p>
          <a:p>
            <a:r>
              <a:rPr lang="en-US" dirty="0" err="1"/>
              <a:t>ePIC</a:t>
            </a:r>
            <a:r>
              <a:rPr lang="en-US" dirty="0"/>
              <a:t> is ready to face the challenges of 2025 (and beyond)!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D8884-F5DD-D65C-4834-A85BD236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Status of the Collaboration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B50A5E6-0FFB-4E41-B30E-50FF017D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DB5E36F-C8BC-4320-BAB9-A9ACDD72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3A8B265-690C-4DEB-A4CA-413A081B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9EB9ED8-E1CA-CD72-4B2F-7DE39424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616" y="136525"/>
            <a:ext cx="1894108" cy="13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4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0022-7E56-94B5-D198-8C883C87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Meeting Sticker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AF602-6BB4-C8B8-2443-49EE848F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5EC-0BB9-D58C-D81C-222FEF23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BFB94-8803-2B17-4ADD-CC034E1B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7FA60-A212-C7F9-DB00-58E0AE0A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394" y="365124"/>
            <a:ext cx="4927724" cy="578567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F1C9E53-E9C9-E367-60F5-128276734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620" y="2303929"/>
            <a:ext cx="2221180" cy="1598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02E4FE-B3C1-C27B-661F-6A3A18E6BD3A}"/>
              </a:ext>
            </a:extLst>
          </p:cNvPr>
          <p:cNvSpPr txBox="1"/>
          <p:nvPr/>
        </p:nvSpPr>
        <p:spPr>
          <a:xfrm>
            <a:off x="770965" y="4192889"/>
            <a:ext cx="4309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request we also have a reprint of the “standard” </a:t>
            </a:r>
            <a:r>
              <a:rPr lang="en-US" dirty="0" err="1"/>
              <a:t>ePIC</a:t>
            </a:r>
            <a:r>
              <a:rPr lang="en-US" dirty="0"/>
              <a:t> sticker as well. </a:t>
            </a:r>
          </a:p>
        </p:txBody>
      </p:sp>
    </p:spTree>
    <p:extLst>
      <p:ext uri="{BB962C8B-B14F-4D97-AF65-F5344CB8AC3E}">
        <p14:creationId xmlns:p14="http://schemas.microsoft.com/office/powerpoint/2010/main" val="736894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D2E3C-5F8A-E914-EF79-8697EABC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E84BD-BD1C-C201-3156-A3A87614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34B80-BB04-3CBD-93A7-992D6528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237D46-370D-42CA-0543-7C85D7697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917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January 2025 Collab. Meeting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759E2-FF54-5598-2253-F6DB9E2D6C0E}"/>
              </a:ext>
            </a:extLst>
          </p:cNvPr>
          <p:cNvSpPr txBox="1"/>
          <p:nvPr/>
        </p:nvSpPr>
        <p:spPr>
          <a:xfrm>
            <a:off x="497305" y="2542674"/>
            <a:ext cx="158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85E8D-3A5F-8740-A6D3-AEFD689140BC}"/>
              </a:ext>
            </a:extLst>
          </p:cNvPr>
          <p:cNvSpPr txBox="1"/>
          <p:nvPr/>
        </p:nvSpPr>
        <p:spPr>
          <a:xfrm>
            <a:off x="497305" y="4379495"/>
            <a:ext cx="158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Afternoon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3EEC6B-A569-59F9-B76A-5CA2AD67B87E}"/>
              </a:ext>
            </a:extLst>
          </p:cNvPr>
          <p:cNvCxnSpPr/>
          <p:nvPr/>
        </p:nvCxnSpPr>
        <p:spPr>
          <a:xfrm>
            <a:off x="1740568" y="3649579"/>
            <a:ext cx="915202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40AAF03-EF3D-315C-34C5-9FC450E3C044}"/>
              </a:ext>
            </a:extLst>
          </p:cNvPr>
          <p:cNvSpPr txBox="1"/>
          <p:nvPr/>
        </p:nvSpPr>
        <p:spPr>
          <a:xfrm>
            <a:off x="2309060" y="1306020"/>
            <a:ext cx="97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Monday</a:t>
            </a:r>
          </a:p>
          <a:p>
            <a:r>
              <a:rPr lang="en-US" dirty="0"/>
              <a:t>Jan. 20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16E8E-E51E-2031-785C-5764377EA0CA}"/>
              </a:ext>
            </a:extLst>
          </p:cNvPr>
          <p:cNvSpPr txBox="1"/>
          <p:nvPr/>
        </p:nvSpPr>
        <p:spPr>
          <a:xfrm>
            <a:off x="4033838" y="1302738"/>
            <a:ext cx="97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Tuesday</a:t>
            </a:r>
          </a:p>
          <a:p>
            <a:r>
              <a:rPr lang="en-US" dirty="0"/>
              <a:t>Jan. 21</a:t>
            </a:r>
            <a:r>
              <a:rPr lang="en-US" baseline="30000" dirty="0"/>
              <a:t>st</a:t>
            </a:r>
            <a:r>
              <a:rPr lang="en-US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1B9B7-4929-DAC2-9392-B79AE704C6AA}"/>
              </a:ext>
            </a:extLst>
          </p:cNvPr>
          <p:cNvSpPr txBox="1"/>
          <p:nvPr/>
        </p:nvSpPr>
        <p:spPr>
          <a:xfrm>
            <a:off x="5984832" y="1302738"/>
            <a:ext cx="128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Wednesday</a:t>
            </a:r>
          </a:p>
          <a:p>
            <a:r>
              <a:rPr lang="en-US" dirty="0"/>
              <a:t>Jan. 22</a:t>
            </a:r>
            <a:r>
              <a:rPr lang="en-US" baseline="30000" dirty="0"/>
              <a:t>nd</a:t>
            </a:r>
            <a:r>
              <a:rPr lang="en-US" dirty="0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74F24-F1AD-B63C-DDF2-CF558C21092E}"/>
              </a:ext>
            </a:extLst>
          </p:cNvPr>
          <p:cNvSpPr txBox="1"/>
          <p:nvPr/>
        </p:nvSpPr>
        <p:spPr>
          <a:xfrm>
            <a:off x="7941589" y="1290663"/>
            <a:ext cx="110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Thursday</a:t>
            </a:r>
          </a:p>
          <a:p>
            <a:r>
              <a:rPr lang="en-US" dirty="0"/>
              <a:t>Jan. 23</a:t>
            </a:r>
            <a:r>
              <a:rPr lang="en-US" baseline="30000" dirty="0"/>
              <a:t>rd</a:t>
            </a:r>
            <a:r>
              <a:rPr lang="en-US" dirty="0"/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F20EE-4E37-0818-708F-7A508DCC9A25}"/>
              </a:ext>
            </a:extLst>
          </p:cNvPr>
          <p:cNvSpPr txBox="1"/>
          <p:nvPr/>
        </p:nvSpPr>
        <p:spPr>
          <a:xfrm>
            <a:off x="9719376" y="1280219"/>
            <a:ext cx="110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Friday</a:t>
            </a:r>
          </a:p>
          <a:p>
            <a:r>
              <a:rPr lang="en-US" dirty="0"/>
              <a:t>Jan. 24</a:t>
            </a:r>
            <a:r>
              <a:rPr lang="en-US" baseline="30000" dirty="0"/>
              <a:t>th</a:t>
            </a:r>
            <a:r>
              <a:rPr lang="en-US" dirty="0"/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582A7-9C3F-1FCC-3BAF-F6E6C9707128}"/>
              </a:ext>
            </a:extLst>
          </p:cNvPr>
          <p:cNvSpPr/>
          <p:nvPr/>
        </p:nvSpPr>
        <p:spPr>
          <a:xfrm>
            <a:off x="2060282" y="2114206"/>
            <a:ext cx="1476626" cy="13563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Plenary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8DE44-031B-097F-93CF-D0D136898913}"/>
              </a:ext>
            </a:extLst>
          </p:cNvPr>
          <p:cNvSpPr/>
          <p:nvPr/>
        </p:nvSpPr>
        <p:spPr>
          <a:xfrm>
            <a:off x="2060282" y="3985783"/>
            <a:ext cx="1476626" cy="13563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Plenary 2</a:t>
            </a:r>
          </a:p>
          <a:p>
            <a:pPr algn="ctr"/>
            <a:r>
              <a:rPr lang="en-US" dirty="0"/>
              <a:t>(incl. Contributed)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2DEB02-5737-4D27-9E24-7B6D5BA024D0}"/>
              </a:ext>
            </a:extLst>
          </p:cNvPr>
          <p:cNvSpPr/>
          <p:nvPr/>
        </p:nvSpPr>
        <p:spPr>
          <a:xfrm>
            <a:off x="5861381" y="2114205"/>
            <a:ext cx="1476626" cy="13563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Early Science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30782E-7592-D8C2-79F7-249FD1CB5F8A}"/>
              </a:ext>
            </a:extLst>
          </p:cNvPr>
          <p:cNvSpPr/>
          <p:nvPr/>
        </p:nvSpPr>
        <p:spPr>
          <a:xfrm>
            <a:off x="5861381" y="3985782"/>
            <a:ext cx="1476626" cy="13563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Excursion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120D37-20D5-F576-DC9D-D859B9EEBF1F}"/>
              </a:ext>
            </a:extLst>
          </p:cNvPr>
          <p:cNvSpPr/>
          <p:nvPr/>
        </p:nvSpPr>
        <p:spPr>
          <a:xfrm>
            <a:off x="7731849" y="3985779"/>
            <a:ext cx="1476626" cy="135633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Collaboration Council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FE995D-808A-5C86-1EC0-E87F7F73C610}"/>
              </a:ext>
            </a:extLst>
          </p:cNvPr>
          <p:cNvSpPr/>
          <p:nvPr/>
        </p:nvSpPr>
        <p:spPr>
          <a:xfrm>
            <a:off x="3900550" y="3985781"/>
            <a:ext cx="1476626" cy="1356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Parallel/</a:t>
            </a:r>
            <a:br>
              <a:rPr lang="en-US" dirty="0"/>
            </a:br>
            <a:r>
              <a:rPr lang="en-US" dirty="0" err="1"/>
              <a:t>Workfest</a:t>
            </a:r>
            <a:r>
              <a:rPr lang="en-US" dirty="0"/>
              <a:t>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1864CC-F356-AD1D-2280-C65CFDE34503}"/>
              </a:ext>
            </a:extLst>
          </p:cNvPr>
          <p:cNvSpPr/>
          <p:nvPr/>
        </p:nvSpPr>
        <p:spPr>
          <a:xfrm>
            <a:off x="3900550" y="2114205"/>
            <a:ext cx="1476626" cy="1356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Parallel/</a:t>
            </a:r>
            <a:br>
              <a:rPr lang="en-US" dirty="0"/>
            </a:br>
            <a:r>
              <a:rPr lang="en-US" dirty="0" err="1"/>
              <a:t>Workfest</a:t>
            </a:r>
            <a:r>
              <a:rPr lang="en-US" dirty="0"/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BB5C3-03C1-041E-002A-C48C39267580}"/>
              </a:ext>
            </a:extLst>
          </p:cNvPr>
          <p:cNvSpPr/>
          <p:nvPr/>
        </p:nvSpPr>
        <p:spPr>
          <a:xfrm>
            <a:off x="9572117" y="3985780"/>
            <a:ext cx="1476626" cy="13563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Plenary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1BB3BB-CEBD-DF1E-6FBA-AE38DAAD00D5}"/>
              </a:ext>
            </a:extLst>
          </p:cNvPr>
          <p:cNvSpPr/>
          <p:nvPr/>
        </p:nvSpPr>
        <p:spPr>
          <a:xfrm>
            <a:off x="7691495" y="2106103"/>
            <a:ext cx="1476626" cy="1356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Parallel/</a:t>
            </a:r>
            <a:br>
              <a:rPr lang="en-US" dirty="0"/>
            </a:br>
            <a:r>
              <a:rPr lang="en-US" dirty="0" err="1"/>
              <a:t>Workfest</a:t>
            </a:r>
            <a:r>
              <a:rPr lang="en-US" dirty="0"/>
              <a:t> 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B6B636-9C3C-C383-5E1E-F265E6A67685}"/>
              </a:ext>
            </a:extLst>
          </p:cNvPr>
          <p:cNvSpPr/>
          <p:nvPr/>
        </p:nvSpPr>
        <p:spPr>
          <a:xfrm>
            <a:off x="9521610" y="2106104"/>
            <a:ext cx="1476626" cy="1356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Parallel/</a:t>
            </a:r>
            <a:br>
              <a:rPr lang="en-US" dirty="0"/>
            </a:br>
            <a:r>
              <a:rPr lang="en-US" dirty="0" err="1"/>
              <a:t>Workfest</a:t>
            </a:r>
            <a:r>
              <a:rPr lang="en-US" dirty="0"/>
              <a:t> 4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BE9C07-B730-DDCD-275D-3735D7B8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18312-644C-3A8A-EDF1-9E960D04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C537D1F-B6C5-4811-91BE-AA6285F13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40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C4C6-90F6-F934-89D9-825E31BA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Theme of the Collaboration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39F57-9BCE-BB77-E354-33CCF55F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220"/>
            <a:ext cx="10515600" cy="4646743"/>
          </a:xfrm>
        </p:spPr>
        <p:txBody>
          <a:bodyPr/>
          <a:lstStyle/>
          <a:p>
            <a:r>
              <a:rPr lang="en-US" dirty="0"/>
              <a:t>The Jan 2024 meeting at ANL established the goals and priorities for the collaboration for the coming year. </a:t>
            </a:r>
          </a:p>
          <a:p>
            <a:r>
              <a:rPr lang="en-US" dirty="0"/>
              <a:t>At the Summer 2024 meeting at Lehigh we took stock of where we were on the roadmap, made adjustments, and began the early science discussions.</a:t>
            </a:r>
          </a:p>
          <a:p>
            <a:endParaRPr lang="en-US" dirty="0"/>
          </a:p>
          <a:p>
            <a:r>
              <a:rPr lang="en-US" dirty="0"/>
              <a:t>The meeting in Frascati in Jan 2025 will come immediately after the EIC Project CD-3B review. We will again </a:t>
            </a:r>
            <a:r>
              <a:rPr lang="en-US" b="1" dirty="0">
                <a:solidFill>
                  <a:schemeClr val="accent1"/>
                </a:solidFill>
              </a:rPr>
              <a:t>discuss the goals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and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set priorities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the collaboration in the coming year.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3E84-EAD5-799F-FC4F-D0EF97A8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8B84-0B7C-92A9-6568-0E67DB53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74814-8EFE-1034-E2A1-5D6FD83F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1F-C120-C9A4-E242-34F88181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 – Monday, Jan. 20</a:t>
            </a:r>
            <a:r>
              <a:rPr lang="en-US" b="1" baseline="30000" dirty="0">
                <a:solidFill>
                  <a:schemeClr val="accent1"/>
                </a:solidFill>
              </a:rPr>
              <a:t>th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22B7C-67C7-7D8A-E86D-EB0A8856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B0A78-7F07-6D44-1041-F2B19D94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31D9-2939-7B65-92F7-EFD32863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Application, table&#10;&#10;Description automatically generated">
            <a:extLst>
              <a:ext uri="{FF2B5EF4-FFF2-40B4-BE49-F238E27FC236}">
                <a16:creationId xmlns:a16="http://schemas.microsoft.com/office/drawing/2014/main" id="{F6B0C580-5FBA-C2C3-0A4B-3778BBC6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6" y="1266940"/>
            <a:ext cx="6754168" cy="54109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74CE565-E4EB-5222-D549-8EA0022B1DF8}"/>
              </a:ext>
            </a:extLst>
          </p:cNvPr>
          <p:cNvGrpSpPr/>
          <p:nvPr/>
        </p:nvGrpSpPr>
        <p:grpSpPr>
          <a:xfrm>
            <a:off x="5243043" y="180105"/>
            <a:ext cx="6744641" cy="6497790"/>
            <a:chOff x="5243043" y="180105"/>
            <a:chExt cx="6744641" cy="649779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992D2-4665-4EBC-0B35-F150A69148DB}"/>
                </a:ext>
              </a:extLst>
            </p:cNvPr>
            <p:cNvSpPr txBox="1"/>
            <p:nvPr/>
          </p:nvSpPr>
          <p:spPr>
            <a:xfrm>
              <a:off x="7507762" y="180105"/>
              <a:ext cx="4219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discussions on Monday afternoon will be extremely important! Come with your thoughts and ideas.</a:t>
              </a:r>
            </a:p>
            <a:p>
              <a:r>
                <a:rPr lang="en-US" dirty="0"/>
                <a:t>We’ll follow up with presentations from the coordinators and more discussion in Friday’s plenary session.  </a:t>
              </a:r>
            </a:p>
          </p:txBody>
        </p:sp>
        <p:pic>
          <p:nvPicPr>
            <p:cNvPr id="12" name="Picture 11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7A52B18-0493-7FE5-E4CA-0256C52F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3043" y="2095731"/>
              <a:ext cx="6744641" cy="45821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09E47A60-1536-0A37-712C-AAC0E121FCCE}"/>
              </a:ext>
            </a:extLst>
          </p:cNvPr>
          <p:cNvSpPr/>
          <p:nvPr/>
        </p:nvSpPr>
        <p:spPr>
          <a:xfrm>
            <a:off x="5642264" y="6037118"/>
            <a:ext cx="1773420" cy="3651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2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761C-9F16-6248-250D-76EAA450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77" y="207172"/>
            <a:ext cx="10515600" cy="8540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Science with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FEF60-ACB7-3CCE-9788-DB760B4F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483A9-0588-985A-1167-47D97DEC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4C2F8-5401-44EC-2F77-42C977E7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9CBE0C8-2D28-9367-B606-A760A1512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136525"/>
            <a:ext cx="1804597" cy="129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83727F-A045-F8E3-ADFE-BC1E368A2099}"/>
              </a:ext>
            </a:extLst>
          </p:cNvPr>
          <p:cNvSpPr txBox="1"/>
          <p:nvPr/>
        </p:nvSpPr>
        <p:spPr>
          <a:xfrm>
            <a:off x="167233" y="1435539"/>
            <a:ext cx="31550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summer EICUG/</a:t>
            </a:r>
            <a:r>
              <a:rPr lang="en-US" dirty="0" err="1"/>
              <a:t>ePIC</a:t>
            </a:r>
            <a:r>
              <a:rPr lang="en-US" dirty="0"/>
              <a:t> meeting, the discussion of what phasing the EIC might mean to an early science program was initiated.</a:t>
            </a:r>
          </a:p>
          <a:p>
            <a:endParaRPr lang="en-US" dirty="0"/>
          </a:p>
          <a:p>
            <a:r>
              <a:rPr lang="en-US" dirty="0"/>
              <a:t>This starting point has generated a growing discussion within the collaboration - the collaboration is motivated to define a </a:t>
            </a:r>
            <a:r>
              <a:rPr lang="en-US" i="1" dirty="0"/>
              <a:t>meaningful and impactful </a:t>
            </a:r>
            <a:r>
              <a:rPr lang="en-US" dirty="0"/>
              <a:t>early science program within the EIC. </a:t>
            </a:r>
          </a:p>
          <a:p>
            <a:endParaRPr lang="en-US" dirty="0"/>
          </a:p>
          <a:p>
            <a:r>
              <a:rPr lang="en-US" dirty="0"/>
              <a:t>This led to an </a:t>
            </a:r>
            <a:r>
              <a:rPr lang="en-US" dirty="0" err="1"/>
              <a:t>ePIC</a:t>
            </a:r>
            <a:r>
              <a:rPr lang="en-US" dirty="0"/>
              <a:t> Early Science Workshop in September, 2024.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6E6BC-2B0B-782B-94AA-F9CC8EE908FC}"/>
              </a:ext>
            </a:extLst>
          </p:cNvPr>
          <p:cNvSpPr txBox="1"/>
          <p:nvPr/>
        </p:nvSpPr>
        <p:spPr>
          <a:xfrm>
            <a:off x="6279881" y="1084206"/>
            <a:ext cx="556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Elke’s talk @ Strategy Workshop</a:t>
            </a:r>
          </a:p>
        </p:txBody>
      </p:sp>
      <p:pic>
        <p:nvPicPr>
          <p:cNvPr id="8" name="Picture 7" descr="A diagram of a science program&#10;&#10;Description automatically generated">
            <a:extLst>
              <a:ext uri="{FF2B5EF4-FFF2-40B4-BE49-F238E27FC236}">
                <a16:creationId xmlns:a16="http://schemas.microsoft.com/office/drawing/2014/main" id="{45885E4D-3FEE-CB40-8464-C2004E39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868" y="1546210"/>
            <a:ext cx="8713746" cy="49014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15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54491-96F4-47E2-261D-25858C50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Early Science – Wednesday, Jan 22</a:t>
            </a:r>
            <a:r>
              <a:rPr lang="en-US" b="1" baseline="30000" dirty="0">
                <a:solidFill>
                  <a:schemeClr val="accent1"/>
                </a:solidFill>
              </a:rPr>
              <a:t>nd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0438ED-9A20-071A-FB62-1625EED94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CC42C-C8A7-875B-8DA7-B9348545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50B26-3848-1DCB-E5B3-8CBE2BDE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B608C3-8D2F-4C35-96A1-8A4AD5860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5" y="1443681"/>
            <a:ext cx="2411128" cy="173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A3894F-9F77-BD62-7FFF-88C6C5835359}"/>
              </a:ext>
            </a:extLst>
          </p:cNvPr>
          <p:cNvSpPr txBox="1"/>
          <p:nvPr/>
        </p:nvSpPr>
        <p:spPr>
          <a:xfrm>
            <a:off x="599915" y="3429000"/>
            <a:ext cx="411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Science Workshop organized by Salvatore Fazio and Rosi Reed.</a:t>
            </a:r>
          </a:p>
          <a:p>
            <a:endParaRPr lang="en-US" dirty="0"/>
          </a:p>
          <a:p>
            <a:r>
              <a:rPr lang="en-US" dirty="0"/>
              <a:t>Two invited theory talks!</a:t>
            </a:r>
          </a:p>
          <a:p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3B7679E-C21D-B847-A496-A8ACD07B8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85" y="1418683"/>
            <a:ext cx="6169915" cy="493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5CE1618-7C50-F410-FF71-EB203C3B4191}"/>
              </a:ext>
            </a:extLst>
          </p:cNvPr>
          <p:cNvGrpSpPr/>
          <p:nvPr/>
        </p:nvGrpSpPr>
        <p:grpSpPr>
          <a:xfrm>
            <a:off x="599915" y="5264077"/>
            <a:ext cx="6410484" cy="646331"/>
            <a:chOff x="599915" y="5264077"/>
            <a:chExt cx="6410484" cy="6463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216969-1CFC-0891-52B4-AA087D33C3E5}"/>
                </a:ext>
              </a:extLst>
            </p:cNvPr>
            <p:cNvSpPr/>
            <p:nvPr/>
          </p:nvSpPr>
          <p:spPr>
            <a:xfrm>
              <a:off x="5656728" y="5264077"/>
              <a:ext cx="1353671" cy="23735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FDB41B-DDE9-EBB3-E375-B16DA0FE5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5361709"/>
              <a:ext cx="2019300" cy="1941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6B56D0-6C24-153C-DDC9-DE7A5F65C4A2}"/>
                </a:ext>
              </a:extLst>
            </p:cNvPr>
            <p:cNvSpPr txBox="1"/>
            <p:nvPr/>
          </p:nvSpPr>
          <p:spPr>
            <a:xfrm>
              <a:off x="599915" y="5264077"/>
              <a:ext cx="2981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Contributions welcome!!</a:t>
              </a:r>
              <a:br>
                <a:rPr lang="en-US" dirty="0"/>
              </a:br>
              <a:r>
                <a:rPr lang="en-US" dirty="0"/>
                <a:t>Contact Rosi and Sal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951B3CF-991F-7DAF-275D-A91B1D37EF57}"/>
              </a:ext>
            </a:extLst>
          </p:cNvPr>
          <p:cNvSpPr txBox="1"/>
          <p:nvPr/>
        </p:nvSpPr>
        <p:spPr>
          <a:xfrm>
            <a:off x="5640309" y="29740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6D7700-529D-F622-72A5-116052F70A8F}"/>
              </a:ext>
            </a:extLst>
          </p:cNvPr>
          <p:cNvGrpSpPr/>
          <p:nvPr/>
        </p:nvGrpSpPr>
        <p:grpSpPr>
          <a:xfrm>
            <a:off x="3011043" y="2653952"/>
            <a:ext cx="2694442" cy="1755086"/>
            <a:chOff x="3011043" y="2653952"/>
            <a:chExt cx="2694442" cy="175508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1DD17F-A699-B05A-B0F4-F634E941B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1043" y="2653952"/>
              <a:ext cx="2694442" cy="17336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DD0DEE2-A0FE-4BA4-8924-B9FF493E9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1043" y="3252827"/>
              <a:ext cx="2645685" cy="11562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55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3FB0-0C1B-B53A-BA8F-5A9BB773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18" y="341153"/>
            <a:ext cx="10515600" cy="956899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– Tuesday, Jan. 21</a:t>
            </a:r>
            <a:r>
              <a:rPr lang="en-US" b="1" baseline="30000" dirty="0">
                <a:solidFill>
                  <a:schemeClr val="accent1"/>
                </a:solidFill>
              </a:rPr>
              <a:t>st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5FAC6-F135-CBCC-9672-AE64454F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38DFF-60F2-3EAB-92D1-2F78C96F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F4133-6DE4-6D61-6BFA-C11548B3D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1A7DD-EF55-501A-F610-E3433E699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18" y="1498295"/>
            <a:ext cx="6066582" cy="42812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170669-92E1-AB45-7391-A5360CC5997F}"/>
              </a:ext>
            </a:extLst>
          </p:cNvPr>
          <p:cNvSpPr txBox="1"/>
          <p:nvPr/>
        </p:nvSpPr>
        <p:spPr>
          <a:xfrm>
            <a:off x="7182998" y="561860"/>
            <a:ext cx="4549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Workfest</a:t>
            </a:r>
            <a:r>
              <a:rPr lang="en-US" dirty="0"/>
              <a:t> descriptions at: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https://agenda.infn.it/event/43344/page/9444-workfest-descriptions</a:t>
            </a:r>
            <a:endParaRPr lang="en-US" dirty="0"/>
          </a:p>
        </p:txBody>
      </p:sp>
      <p:pic>
        <p:nvPicPr>
          <p:cNvPr id="12" name="Picture 11" descr="Timeline&#10;&#10;Description automatically generated with low confidence">
            <a:extLst>
              <a:ext uri="{FF2B5EF4-FFF2-40B4-BE49-F238E27FC236}">
                <a16:creationId xmlns:a16="http://schemas.microsoft.com/office/drawing/2014/main" id="{67AFC560-785D-EC11-6135-225829E9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335" y="1898781"/>
            <a:ext cx="6404447" cy="4537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28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DD60-7E28-D8C9-9A51-D6DF7E89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Workfests</a:t>
            </a:r>
            <a:r>
              <a:rPr lang="en-US" b="1" dirty="0">
                <a:solidFill>
                  <a:schemeClr val="accent1"/>
                </a:solidFill>
              </a:rPr>
              <a:t> – Thursday Jan. 23</a:t>
            </a:r>
            <a:r>
              <a:rPr lang="en-US" b="1" baseline="30000" dirty="0">
                <a:solidFill>
                  <a:schemeClr val="accent1"/>
                </a:solidFill>
              </a:rPr>
              <a:t>rd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3C4F2-E550-4C38-8C76-69D80D03B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1/20/2025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C30CC-5079-0ECF-2CB8-C0BC799B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Jan 2025 Collaboration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0946A-36BC-D12E-A2D8-37847AF4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0ED58-A2F6-48EA-A6B4-17EA59999B95}"/>
              </a:ext>
            </a:extLst>
          </p:cNvPr>
          <p:cNvSpPr txBox="1"/>
          <p:nvPr/>
        </p:nvSpPr>
        <p:spPr>
          <a:xfrm>
            <a:off x="7660640" y="2519680"/>
            <a:ext cx="4011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Council Meeting </a:t>
            </a:r>
          </a:p>
          <a:p>
            <a:r>
              <a:rPr lang="en-US" dirty="0"/>
              <a:t>Thursday afternoon.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Conference dinner Thursday evening “will be enriched with high quality wines”</a:t>
            </a:r>
          </a:p>
        </p:txBody>
      </p:sp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D1097756-8180-5EF0-3248-F444C24A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5" y="1508765"/>
            <a:ext cx="6735115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91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5583</TotalTime>
  <Words>2389</Words>
  <Application>Microsoft Office PowerPoint</Application>
  <PresentationFormat>Widescreen</PresentationFormat>
  <Paragraphs>392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Office Theme</vt:lpstr>
      <vt:lpstr>BNL</vt:lpstr>
      <vt:lpstr>1_Office Theme</vt:lpstr>
      <vt:lpstr>ePIC Collaboration Status</vt:lpstr>
      <vt:lpstr>Welcome to Frascati!</vt:lpstr>
      <vt:lpstr>January 2025 Collab. Meeting Plan</vt:lpstr>
      <vt:lpstr>Theme of the Collaboration Meeting</vt:lpstr>
      <vt:lpstr>Agenda – Monday, Jan. 20th </vt:lpstr>
      <vt:lpstr>Early Science with ePIC</vt:lpstr>
      <vt:lpstr>Early Science – Wednesday, Jan 22nd </vt:lpstr>
      <vt:lpstr>Workfests – Tuesday, Jan. 21st </vt:lpstr>
      <vt:lpstr>Workfests – Thursday Jan. 23rd </vt:lpstr>
      <vt:lpstr>CC Meeting – Thursday Afternoon Jan 23rd </vt:lpstr>
      <vt:lpstr>Agenda Friday, Jan. 24th </vt:lpstr>
      <vt:lpstr>ePIC Contests</vt:lpstr>
      <vt:lpstr>The             Collaboration</vt:lpstr>
      <vt:lpstr>International</vt:lpstr>
      <vt:lpstr>               2024 -2025</vt:lpstr>
      <vt:lpstr>preTDR Version 1.0!</vt:lpstr>
      <vt:lpstr>ePIC Committees </vt:lpstr>
      <vt:lpstr>ePIC Statements of Service 2025</vt:lpstr>
      <vt:lpstr>Regular Cadence Collaboration Governance</vt:lpstr>
      <vt:lpstr>Looking Forward to 2025+</vt:lpstr>
      <vt:lpstr>Schedule</vt:lpstr>
      <vt:lpstr>European Particle Physics Strategy</vt:lpstr>
      <vt:lpstr>EPPSU Timeline</vt:lpstr>
      <vt:lpstr>The Status of the Collaboration</vt:lpstr>
      <vt:lpstr>Meeting Sticker</vt:lpstr>
      <vt:lpstr>PowerPoint Presentation</vt:lpstr>
      <vt:lpstr>ePIC Resources</vt:lpstr>
      <vt:lpstr>EICUG Membership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1852</cp:revision>
  <dcterms:created xsi:type="dcterms:W3CDTF">2023-04-13T13:35:08Z</dcterms:created>
  <dcterms:modified xsi:type="dcterms:W3CDTF">2025-01-23T09:56:01Z</dcterms:modified>
</cp:coreProperties>
</file>