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4" r:id="rId2"/>
    <p:sldMasterId id="2147483678" r:id="rId3"/>
  </p:sldMasterIdLst>
  <p:notesMasterIdLst>
    <p:notesMasterId r:id="rId57"/>
  </p:notesMasterIdLst>
  <p:sldIdLst>
    <p:sldId id="256" r:id="rId4"/>
    <p:sldId id="1377" r:id="rId5"/>
    <p:sldId id="1382" r:id="rId6"/>
    <p:sldId id="1346" r:id="rId7"/>
    <p:sldId id="720" r:id="rId8"/>
    <p:sldId id="727" r:id="rId9"/>
    <p:sldId id="1347" r:id="rId10"/>
    <p:sldId id="1345" r:id="rId11"/>
    <p:sldId id="735" r:id="rId12"/>
    <p:sldId id="723" r:id="rId13"/>
    <p:sldId id="752" r:id="rId14"/>
    <p:sldId id="1352" r:id="rId15"/>
    <p:sldId id="1371" r:id="rId16"/>
    <p:sldId id="1368" r:id="rId17"/>
    <p:sldId id="1369" r:id="rId18"/>
    <p:sldId id="1349" r:id="rId19"/>
    <p:sldId id="1359" r:id="rId20"/>
    <p:sldId id="1367" r:id="rId21"/>
    <p:sldId id="1364" r:id="rId22"/>
    <p:sldId id="1370" r:id="rId23"/>
    <p:sldId id="738" r:id="rId24"/>
    <p:sldId id="1358" r:id="rId25"/>
    <p:sldId id="1383" r:id="rId26"/>
    <p:sldId id="1379" r:id="rId27"/>
    <p:sldId id="771" r:id="rId28"/>
    <p:sldId id="1372" r:id="rId29"/>
    <p:sldId id="1374" r:id="rId30"/>
    <p:sldId id="745" r:id="rId31"/>
    <p:sldId id="1360" r:id="rId32"/>
    <p:sldId id="1375" r:id="rId33"/>
    <p:sldId id="1361" r:id="rId34"/>
    <p:sldId id="1384" r:id="rId35"/>
    <p:sldId id="275" r:id="rId36"/>
    <p:sldId id="1350" r:id="rId37"/>
    <p:sldId id="753" r:id="rId38"/>
    <p:sldId id="719" r:id="rId39"/>
    <p:sldId id="1353" r:id="rId40"/>
    <p:sldId id="755" r:id="rId41"/>
    <p:sldId id="1357" r:id="rId42"/>
    <p:sldId id="1363" r:id="rId43"/>
    <p:sldId id="750" r:id="rId44"/>
    <p:sldId id="761" r:id="rId45"/>
    <p:sldId id="272" r:id="rId46"/>
    <p:sldId id="273" r:id="rId47"/>
    <p:sldId id="1362" r:id="rId48"/>
    <p:sldId id="1354" r:id="rId49"/>
    <p:sldId id="1355" r:id="rId50"/>
    <p:sldId id="278" r:id="rId51"/>
    <p:sldId id="1356" r:id="rId52"/>
    <p:sldId id="754" r:id="rId53"/>
    <p:sldId id="730" r:id="rId54"/>
    <p:sldId id="732" r:id="rId55"/>
    <p:sldId id="73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C3F9"/>
    <a:srgbClr val="FDE3EC"/>
    <a:srgbClr val="FF6699"/>
    <a:srgbClr val="F0F0F0"/>
    <a:srgbClr val="F38C81"/>
    <a:srgbClr val="F6D066"/>
    <a:srgbClr val="F6ECC2"/>
    <a:srgbClr val="6905A7"/>
    <a:srgbClr val="FFCDCD"/>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412" autoAdjust="0"/>
    <p:restoredTop sz="96247" autoAdjust="0"/>
  </p:normalViewPr>
  <p:slideViewPr>
    <p:cSldViewPr snapToGrid="0">
      <p:cViewPr varScale="1">
        <p:scale>
          <a:sx n="90" d="100"/>
          <a:sy n="90" d="100"/>
        </p:scale>
        <p:origin x="102" y="492"/>
      </p:cViewPr>
      <p:guideLst/>
    </p:cSldViewPr>
  </p:slideViewPr>
  <p:notesTextViewPr>
    <p:cViewPr>
      <p:scale>
        <a:sx n="1" d="1"/>
        <a:sy n="1" d="1"/>
      </p:scale>
      <p:origin x="0" y="0"/>
    </p:cViewPr>
  </p:notesTextViewPr>
  <p:sorterViewPr>
    <p:cViewPr>
      <p:scale>
        <a:sx n="110" d="100"/>
        <a:sy n="110" d="100"/>
      </p:scale>
      <p:origin x="0" y="-105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C264B6-1784-46FF-BB51-236D5B10D8F8}"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9B0CC-FB34-4083-9D30-74A08B23EF32}" type="slidenum">
              <a:rPr lang="en-US" smtClean="0"/>
              <a:t>‹#›</a:t>
            </a:fld>
            <a:endParaRPr lang="en-US"/>
          </a:p>
        </p:txBody>
      </p:sp>
    </p:spTree>
    <p:extLst>
      <p:ext uri="{BB962C8B-B14F-4D97-AF65-F5344CB8AC3E}">
        <p14:creationId xmlns:p14="http://schemas.microsoft.com/office/powerpoint/2010/main" val="376834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7A67DBE-D3BB-F74E-84C1-4CEDFE4037FA}" type="slidenum">
              <a:rPr lang="it-IT" smtClean="0"/>
              <a:t>1</a:t>
            </a:fld>
            <a:endParaRPr lang="it-IT"/>
          </a:p>
        </p:txBody>
      </p:sp>
    </p:spTree>
    <p:extLst>
      <p:ext uri="{BB962C8B-B14F-4D97-AF65-F5344CB8AC3E}">
        <p14:creationId xmlns:p14="http://schemas.microsoft.com/office/powerpoint/2010/main" val="327847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11</a:t>
            </a:fld>
            <a:endParaRPr lang="it-IT"/>
          </a:p>
        </p:txBody>
      </p:sp>
    </p:spTree>
    <p:extLst>
      <p:ext uri="{BB962C8B-B14F-4D97-AF65-F5344CB8AC3E}">
        <p14:creationId xmlns:p14="http://schemas.microsoft.com/office/powerpoint/2010/main" val="2130744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2416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b="1" dirty="0"/>
          </a:p>
        </p:txBody>
      </p:sp>
      <p:sp>
        <p:nvSpPr>
          <p:cNvPr id="4" name="Slide Number Placeholder 3"/>
          <p:cNvSpPr>
            <a:spLocks noGrp="1"/>
          </p:cNvSpPr>
          <p:nvPr>
            <p:ph type="sldNum" sz="quarter" idx="5"/>
          </p:nvPr>
        </p:nvSpPr>
        <p:spPr/>
        <p:txBody>
          <a:bodyPr/>
          <a:lstStyle/>
          <a:p>
            <a:fld id="{67A67DBE-D3BB-F74E-84C1-4CEDFE4037FA}" type="slidenum">
              <a:rPr lang="it-IT" smtClean="0"/>
              <a:t>13</a:t>
            </a:fld>
            <a:endParaRPr lang="it-IT"/>
          </a:p>
        </p:txBody>
      </p:sp>
    </p:spTree>
    <p:extLst>
      <p:ext uri="{BB962C8B-B14F-4D97-AF65-F5344CB8AC3E}">
        <p14:creationId xmlns:p14="http://schemas.microsoft.com/office/powerpoint/2010/main" val="3418937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8350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887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4939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345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095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6060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5472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3</a:t>
            </a:fld>
            <a:endParaRPr lang="it-IT"/>
          </a:p>
        </p:txBody>
      </p:sp>
    </p:spTree>
    <p:extLst>
      <p:ext uri="{BB962C8B-B14F-4D97-AF65-F5344CB8AC3E}">
        <p14:creationId xmlns:p14="http://schemas.microsoft.com/office/powerpoint/2010/main" val="1925376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769B0CC-FB34-4083-9D30-74A08B23EF32}" type="slidenum">
              <a:rPr lang="en-US" smtClean="0"/>
              <a:t>21</a:t>
            </a:fld>
            <a:endParaRPr lang="en-US"/>
          </a:p>
        </p:txBody>
      </p:sp>
    </p:spTree>
    <p:extLst>
      <p:ext uri="{BB962C8B-B14F-4D97-AF65-F5344CB8AC3E}">
        <p14:creationId xmlns:p14="http://schemas.microsoft.com/office/powerpoint/2010/main" val="1185835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6837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23</a:t>
            </a:fld>
            <a:endParaRPr lang="it-IT"/>
          </a:p>
        </p:txBody>
      </p:sp>
    </p:spTree>
    <p:extLst>
      <p:ext uri="{BB962C8B-B14F-4D97-AF65-F5344CB8AC3E}">
        <p14:creationId xmlns:p14="http://schemas.microsoft.com/office/powerpoint/2010/main" val="2021099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9B0CC-FB34-4083-9D30-74A08B23EF32}" type="slidenum">
              <a:rPr lang="en-US" smtClean="0"/>
              <a:t>24</a:t>
            </a:fld>
            <a:endParaRPr lang="en-US"/>
          </a:p>
        </p:txBody>
      </p:sp>
    </p:spTree>
    <p:extLst>
      <p:ext uri="{BB962C8B-B14F-4D97-AF65-F5344CB8AC3E}">
        <p14:creationId xmlns:p14="http://schemas.microsoft.com/office/powerpoint/2010/main" val="2935171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9B0CC-FB34-4083-9D30-74A08B23EF32}" type="slidenum">
              <a:rPr lang="en-US" smtClean="0"/>
              <a:t>25</a:t>
            </a:fld>
            <a:endParaRPr lang="en-US"/>
          </a:p>
        </p:txBody>
      </p:sp>
    </p:spTree>
    <p:extLst>
      <p:ext uri="{BB962C8B-B14F-4D97-AF65-F5344CB8AC3E}">
        <p14:creationId xmlns:p14="http://schemas.microsoft.com/office/powerpoint/2010/main" val="3624847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The code takes </a:t>
                </a: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as</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input the </a:t>
                </a: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proton</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spectrum</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200" b="0" i="0"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a:t>(𝑑^2 𝑁_𝑝)/𝑑𝐸𝑑Ω(𝐸_𝐾)</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the </a:t>
                </a: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cone</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half</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-angle </a:t>
                </a: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divergence</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200" b="0" i="0"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a:t>𝜎_𝜃 (𝐸_𝐾)</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and the </a:t>
                </a: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virtual</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point source position (</a:t>
                </a:r>
                <a:r>
                  <a:rPr kumimoji="0" lang="it-IT" sz="1200" b="0" i="0"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a:t>𝑑_𝑣𝑖𝑟𝑡𝑢𝑎𝑙 (𝐸_𝐾)</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t>
                </a:r>
              </a:p>
              <a:p>
                <a:endParaRPr lang="en-US" dirty="0"/>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472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9B0CC-FB34-4083-9D30-74A08B23EF3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8854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9B0CC-FB34-4083-9D30-74A08B23EF3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8083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9337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32</a:t>
            </a:fld>
            <a:endParaRPr lang="it-IT"/>
          </a:p>
        </p:txBody>
      </p:sp>
    </p:spTree>
    <p:extLst>
      <p:ext uri="{BB962C8B-B14F-4D97-AF65-F5344CB8AC3E}">
        <p14:creationId xmlns:p14="http://schemas.microsoft.com/office/powerpoint/2010/main" val="356051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7A67DBE-D3BB-F74E-84C1-4CEDFE4037FA}" type="slidenum">
              <a:rPr lang="it-IT" smtClean="0"/>
              <a:t>4</a:t>
            </a:fld>
            <a:endParaRPr lang="it-IT"/>
          </a:p>
        </p:txBody>
      </p:sp>
    </p:spTree>
    <p:extLst>
      <p:ext uri="{BB962C8B-B14F-4D97-AF65-F5344CB8AC3E}">
        <p14:creationId xmlns:p14="http://schemas.microsoft.com/office/powerpoint/2010/main" val="4283905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7A67DBE-D3BB-F74E-84C1-4CEDFE4037FA}" type="slidenum">
              <a:rPr lang="it-IT" smtClean="0"/>
              <a:t>33</a:t>
            </a:fld>
            <a:endParaRPr lang="it-IT"/>
          </a:p>
        </p:txBody>
      </p:sp>
    </p:spTree>
    <p:extLst>
      <p:ext uri="{BB962C8B-B14F-4D97-AF65-F5344CB8AC3E}">
        <p14:creationId xmlns:p14="http://schemas.microsoft.com/office/powerpoint/2010/main" val="2598685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9B0CC-FB34-4083-9D30-74A08B23EF32}" type="slidenum">
              <a:rPr lang="en-US" smtClean="0"/>
              <a:t>34</a:t>
            </a:fld>
            <a:endParaRPr lang="en-US"/>
          </a:p>
        </p:txBody>
      </p:sp>
    </p:spTree>
    <p:extLst>
      <p:ext uri="{BB962C8B-B14F-4D97-AF65-F5344CB8AC3E}">
        <p14:creationId xmlns:p14="http://schemas.microsoft.com/office/powerpoint/2010/main" val="3452377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35</a:t>
            </a:fld>
            <a:endParaRPr lang="it-IT"/>
          </a:p>
        </p:txBody>
      </p:sp>
    </p:spTree>
    <p:extLst>
      <p:ext uri="{BB962C8B-B14F-4D97-AF65-F5344CB8AC3E}">
        <p14:creationId xmlns:p14="http://schemas.microsoft.com/office/powerpoint/2010/main" val="3604528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36</a:t>
            </a:fld>
            <a:endParaRPr lang="it-IT"/>
          </a:p>
        </p:txBody>
      </p:sp>
    </p:spTree>
    <p:extLst>
      <p:ext uri="{BB962C8B-B14F-4D97-AF65-F5344CB8AC3E}">
        <p14:creationId xmlns:p14="http://schemas.microsoft.com/office/powerpoint/2010/main" val="2391771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37</a:t>
            </a:fld>
            <a:endParaRPr lang="it-IT"/>
          </a:p>
        </p:txBody>
      </p:sp>
    </p:spTree>
    <p:extLst>
      <p:ext uri="{BB962C8B-B14F-4D97-AF65-F5344CB8AC3E}">
        <p14:creationId xmlns:p14="http://schemas.microsoft.com/office/powerpoint/2010/main" val="1224414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38</a:t>
            </a:fld>
            <a:endParaRPr lang="it-IT"/>
          </a:p>
        </p:txBody>
      </p:sp>
    </p:spTree>
    <p:extLst>
      <p:ext uri="{BB962C8B-B14F-4D97-AF65-F5344CB8AC3E}">
        <p14:creationId xmlns:p14="http://schemas.microsoft.com/office/powerpoint/2010/main" val="1245297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610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a typeface="Calibri" panose="020F0502020204030204" pitchFamily="34" charset="0"/>
                <a:cs typeface="Arial" panose="020B0604020202020204" pitchFamily="34" charset="0"/>
              </a:rPr>
              <a:t>It comprises a commercial injector, by ACCSYS-Hitachi, and 8 Side Coupled DTL structures (SCDTL), patented by ENEA, accelerating the proton beam to a </a:t>
            </a:r>
            <a:r>
              <a:rPr lang="en-GB" b="1" dirty="0">
                <a:ea typeface="Calibri" panose="020F0502020204030204" pitchFamily="34" charset="0"/>
                <a:cs typeface="Arial" panose="020B0604020202020204" pitchFamily="34" charset="0"/>
              </a:rPr>
              <a:t>maximum energy of 71 MeV </a:t>
            </a:r>
            <a:r>
              <a:rPr lang="en-GB" dirty="0">
                <a:ea typeface="Calibri" panose="020F0502020204030204" pitchFamily="34" charset="0"/>
                <a:cs typeface="Arial" panose="020B0604020202020204" pitchFamily="34" charset="0"/>
              </a:rPr>
              <a:t>and </a:t>
            </a:r>
            <a:r>
              <a:rPr lang="en-US" dirty="0">
                <a:ea typeface="Times New Roman" panose="02020603050405020304" pitchFamily="18" charset="0"/>
              </a:rPr>
              <a:t>maximum intensities of </a:t>
            </a:r>
            <a:r>
              <a:rPr lang="en-US" b="1" dirty="0">
                <a:ea typeface="Times New Roman" panose="02020603050405020304" pitchFamily="18" charset="0"/>
              </a:rPr>
              <a:t>4.5 10</a:t>
            </a:r>
            <a:r>
              <a:rPr lang="en-US" b="1" baseline="30000" dirty="0">
                <a:ea typeface="Times New Roman" panose="02020603050405020304" pitchFamily="18" charset="0"/>
              </a:rPr>
              <a:t>8</a:t>
            </a:r>
            <a:r>
              <a:rPr lang="en-US" b="1" dirty="0">
                <a:ea typeface="Times New Roman" panose="02020603050405020304" pitchFamily="18" charset="0"/>
              </a:rPr>
              <a:t> protons </a:t>
            </a:r>
            <a:r>
              <a:rPr lang="en-GB" b="1" dirty="0">
                <a:ea typeface="Calibri" panose="020F0502020204030204" pitchFamily="34" charset="0"/>
                <a:cs typeface="Arial" panose="020B0604020202020204" pitchFamily="34" charset="0"/>
              </a:rPr>
              <a:t>per pulse</a:t>
            </a:r>
            <a:r>
              <a:rPr lang="en-GB" dirty="0">
                <a:ea typeface="Calibri" panose="020F0502020204030204" pitchFamily="34" charset="0"/>
                <a:cs typeface="Arial" panose="020B0604020202020204" pitchFamily="34" charset="0"/>
              </a:rPr>
              <a:t>. </a:t>
            </a:r>
          </a:p>
          <a:p>
            <a:r>
              <a:rPr lang="en-US" dirty="0"/>
              <a:t> </a:t>
            </a:r>
          </a:p>
          <a:p>
            <a:endParaRPr lang="en-US" dirty="0"/>
          </a:p>
          <a:p>
            <a:pPr algn="l"/>
            <a:r>
              <a:rPr lang="en-US" sz="1800" b="0" i="0" u="none" strike="noStrike" baseline="0" dirty="0">
                <a:latin typeface="LMRoman10-Regular"/>
              </a:rPr>
              <a:t>The TOP-IMPLART (Oncological Therapy with Protons - Intensity Modulated</a:t>
            </a:r>
          </a:p>
          <a:p>
            <a:pPr algn="l"/>
            <a:r>
              <a:rPr lang="en-US" sz="1800" b="0" i="0" u="none" strike="noStrike" baseline="0" dirty="0">
                <a:latin typeface="LMRoman10-Regular"/>
              </a:rPr>
              <a:t>Proton Linear Accelerator for Therapy) facility at the ENEA Frascati Research Center</a:t>
            </a:r>
          </a:p>
          <a:p>
            <a:pPr algn="l"/>
            <a:r>
              <a:rPr lang="en-US" sz="1800" b="0" i="0" u="none" strike="noStrike" baseline="0" dirty="0">
                <a:latin typeface="LMRoman10-Regular"/>
              </a:rPr>
              <a:t>is equipped with a multipurpose Radio Frequency (RF) proton linear accelerator,</a:t>
            </a:r>
          </a:p>
          <a:p>
            <a:pPr algn="l"/>
            <a:r>
              <a:rPr lang="en-US" sz="1800" b="0" i="0" u="none" strike="noStrike" baseline="0" dirty="0">
                <a:latin typeface="LMRoman10-Regular"/>
              </a:rPr>
              <a:t>developed by ENEA in collaboration with the Italian National Institute of Health</a:t>
            </a:r>
          </a:p>
          <a:p>
            <a:pPr algn="l"/>
            <a:r>
              <a:rPr lang="en-US" sz="1800" b="0" i="0" u="none" strike="noStrike" baseline="0" dirty="0">
                <a:latin typeface="LMRoman10-Regular"/>
              </a:rPr>
              <a:t>(ISS) and the Regina Elena National Cancer Institute (IFO) of Rome [127, 128]. It</a:t>
            </a:r>
          </a:p>
          <a:p>
            <a:pPr algn="l"/>
            <a:r>
              <a:rPr lang="en-US" sz="1800" b="0" i="0" u="none" strike="noStrike" baseline="0" dirty="0">
                <a:latin typeface="LMRoman10-Regular"/>
              </a:rPr>
              <a:t>was designed for proton therapy applications, it boasts features that enable precise</a:t>
            </a:r>
          </a:p>
          <a:p>
            <a:pPr algn="l"/>
            <a:r>
              <a:rPr lang="en-US" sz="1800" b="0" i="0" u="none" strike="noStrike" baseline="0" dirty="0">
                <a:latin typeface="LMRoman10-Regular"/>
              </a:rPr>
              <a:t>control of the intensity and energy released from pulse to pulse.</a:t>
            </a:r>
          </a:p>
          <a:p>
            <a:pPr algn="l"/>
            <a:r>
              <a:rPr lang="en-US" sz="1800" b="0" i="0" u="none" strike="noStrike" baseline="0" dirty="0">
                <a:latin typeface="LMRoman10-Regular"/>
              </a:rPr>
              <a:t>Situated within a bunker measuring 27 meters in length and 3 meters in width, the</a:t>
            </a:r>
          </a:p>
          <a:p>
            <a:pPr algn="l"/>
            <a:r>
              <a:rPr lang="en-US" sz="1800" b="0" i="0" u="none" strike="noStrike" baseline="0" dirty="0">
                <a:latin typeface="LMRoman10-Regular"/>
              </a:rPr>
              <a:t>TOP-IMPLART facility is depicted in Figure 3.16.</a:t>
            </a:r>
          </a:p>
          <a:p>
            <a:pPr algn="l"/>
            <a:r>
              <a:rPr lang="en-US" sz="1800" b="0" i="0" u="none" strike="noStrike" baseline="0" dirty="0">
                <a:latin typeface="LMRoman10-Regular"/>
              </a:rPr>
              <a:t>The TOP-IMPLART </a:t>
            </a:r>
            <a:r>
              <a:rPr lang="en-US" sz="1800" b="0" i="0" u="none" strike="noStrike" baseline="0" dirty="0" err="1">
                <a:latin typeface="LMRoman10-Regular"/>
              </a:rPr>
              <a:t>linac</a:t>
            </a:r>
            <a:r>
              <a:rPr lang="en-US" sz="1800" b="0" i="0" u="none" strike="noStrike" baseline="0" dirty="0">
                <a:latin typeface="LMRoman10-Regular"/>
              </a:rPr>
              <a:t> consists of a 7 MeV commercial injector (</a:t>
            </a:r>
            <a:r>
              <a:rPr lang="en-US" sz="1800" b="0" i="0" u="none" strike="noStrike" baseline="0" dirty="0" err="1">
                <a:latin typeface="LMRoman10-Regular"/>
              </a:rPr>
              <a:t>Duoplasmatron</a:t>
            </a:r>
            <a:endParaRPr lang="en-US" sz="1800" b="0" i="0" u="none" strike="noStrike" baseline="0" dirty="0">
              <a:latin typeface="LMRoman10-Regular"/>
            </a:endParaRPr>
          </a:p>
          <a:p>
            <a:pPr algn="l"/>
            <a:r>
              <a:rPr lang="en-US" sz="1800" b="0" i="0" u="none" strike="noStrike" baseline="0" dirty="0">
                <a:latin typeface="LMRoman10-Regular"/>
              </a:rPr>
              <a:t>Source, Radio Frequency Quadrupole (RFQ), and Drift Tube </a:t>
            </a:r>
            <a:r>
              <a:rPr lang="en-US" sz="1800" b="0" i="0" u="none" strike="noStrike" baseline="0" dirty="0" err="1">
                <a:latin typeface="LMRoman10-Regular"/>
              </a:rPr>
              <a:t>Linac</a:t>
            </a:r>
            <a:r>
              <a:rPr lang="en-US" sz="1800" b="0" i="0" u="none" strike="noStrike" baseline="0" dirty="0">
                <a:latin typeface="LMRoman10-Regular"/>
              </a:rPr>
              <a:t> (DTL)) produced</a:t>
            </a:r>
          </a:p>
          <a:p>
            <a:pPr algn="l"/>
            <a:r>
              <a:rPr lang="en-US" sz="1800" b="0" i="0" u="none" strike="noStrike" baseline="0" dirty="0">
                <a:latin typeface="LMRoman10-Regular"/>
              </a:rPr>
              <a:t>by ACCSYS-Hitachi (PL7 model) operating at 425 MHz, and a high-frequency linear segment is composed of Side Coupled Drift Tube </a:t>
            </a:r>
            <a:r>
              <a:rPr lang="en-US" sz="1800" b="0" i="0" u="none" strike="noStrike" baseline="0" dirty="0" err="1">
                <a:latin typeface="LMRoman10-Regular"/>
              </a:rPr>
              <a:t>Linac</a:t>
            </a:r>
            <a:r>
              <a:rPr lang="en-US" sz="1800" b="0" i="0" u="none" strike="noStrike" baseline="0" dirty="0">
                <a:latin typeface="LMRoman10-Regular"/>
              </a:rPr>
              <a:t> (SCDTL) structures up to</a:t>
            </a:r>
          </a:p>
          <a:p>
            <a:pPr algn="l"/>
            <a:r>
              <a:rPr lang="en-US" sz="1800" b="0" i="0" u="none" strike="noStrike" baseline="0" dirty="0">
                <a:latin typeface="LMRoman10-Regular"/>
              </a:rPr>
              <a:t>71 MeV.</a:t>
            </a:r>
          </a:p>
          <a:p>
            <a:pPr algn="l"/>
            <a:r>
              <a:rPr lang="en-US" sz="1800" b="0" i="0" u="none" strike="noStrike" baseline="0" dirty="0">
                <a:latin typeface="LMRoman10-Regular"/>
              </a:rPr>
              <a:t>Exiting the injector, there is a low-energy vertical extraction line with an energy</a:t>
            </a:r>
          </a:p>
          <a:p>
            <a:pPr algn="l"/>
            <a:r>
              <a:rPr lang="en-US" sz="1800" b="0" i="0" u="none" strike="noStrike" baseline="0" dirty="0">
                <a:latin typeface="LMRoman10-Regular"/>
              </a:rPr>
              <a:t>range of 1 to 6 MeV. The minimum energy is obtained by powering only the RFQ</a:t>
            </a:r>
          </a:p>
          <a:p>
            <a:pPr algn="l"/>
            <a:r>
              <a:rPr lang="en-US" sz="1800" b="0" i="0" u="none" strike="noStrike" baseline="0" dirty="0">
                <a:latin typeface="LMRoman10-Regular"/>
              </a:rPr>
              <a:t>and transporting the beam through the DTL. Intermediate energies (1 to 6 MeV) are</a:t>
            </a:r>
          </a:p>
          <a:p>
            <a:pPr algn="l"/>
            <a:r>
              <a:rPr lang="en-US" sz="1800" b="0" i="0" u="none" strike="noStrike" baseline="0" dirty="0">
                <a:latin typeface="LMRoman10-Regular"/>
              </a:rPr>
              <a:t>achieved by varying the relative phase and/or the input RF power level of the DTL.</a:t>
            </a:r>
          </a:p>
          <a:p>
            <a:pPr algn="l"/>
            <a:r>
              <a:rPr lang="en-US" sz="1800" b="0" i="0" u="none" strike="noStrike" baseline="0" dirty="0">
                <a:latin typeface="LMRoman10-Regular"/>
              </a:rPr>
              <a:t>These energies are selected using a 90° dipole magnet that acts as a spectrometer.</a:t>
            </a:r>
          </a:p>
          <a:p>
            <a:pPr algn="l"/>
            <a:r>
              <a:rPr lang="en-US" sz="1800" b="0" i="0" u="none" strike="noStrike" baseline="0" dirty="0">
                <a:latin typeface="LMRoman10-Regular"/>
              </a:rPr>
              <a:t>The effective energy on a target placed outside the 50 </a:t>
            </a:r>
            <a:r>
              <a:rPr lang="en-US" sz="1800" b="0" i="1" u="none" strike="noStrike" baseline="0" dirty="0" err="1">
                <a:latin typeface="LMMathItalic10-Regular"/>
              </a:rPr>
              <a:t>μ</a:t>
            </a:r>
            <a:r>
              <a:rPr lang="en-US" sz="1800" b="0" i="0" u="none" strike="noStrike" baseline="0" dirty="0" err="1">
                <a:latin typeface="LMRoman10-Regular"/>
              </a:rPr>
              <a:t>m</a:t>
            </a:r>
            <a:r>
              <a:rPr lang="en-US" sz="1800" b="0" i="0" u="none" strike="noStrike" baseline="0" dirty="0">
                <a:latin typeface="LMRoman10-Regular"/>
              </a:rPr>
              <a:t> Kapton window is in the</a:t>
            </a:r>
          </a:p>
          <a:p>
            <a:pPr algn="l"/>
            <a:r>
              <a:rPr lang="en-US" sz="1800" b="0" i="0" u="none" strike="noStrike" baseline="0" dirty="0">
                <a:latin typeface="LMRoman10-Regular"/>
              </a:rPr>
              <a:t>1 to 6 MeV range. The beam spot size is 16 mm in diameter with a homogeneity of</a:t>
            </a:r>
          </a:p>
          <a:p>
            <a:pPr algn="l"/>
            <a:r>
              <a:rPr lang="en-US" sz="1800" b="0" i="0" u="none" strike="noStrike" baseline="0" dirty="0">
                <a:latin typeface="LMRoman10-Regular"/>
              </a:rPr>
              <a:t>The resultant beam, characterized by an energy spread (FWHM of the Gaussian</a:t>
            </a:r>
          </a:p>
          <a:p>
            <a:pPr algn="l"/>
            <a:r>
              <a:rPr lang="en-US" sz="1800" b="0" i="0" u="none" strike="noStrike" baseline="0" dirty="0">
                <a:latin typeface="LMRoman10-Regular"/>
              </a:rPr>
              <a:t>energy distribution) of 600 keV, is bunched into pulses lasting 2.5 </a:t>
            </a:r>
            <a:r>
              <a:rPr lang="en-US" sz="1800" b="0" i="1" u="none" strike="noStrike" baseline="0" dirty="0" err="1">
                <a:latin typeface="LMMathItalic10-Regular"/>
              </a:rPr>
              <a:t>μ</a:t>
            </a:r>
            <a:r>
              <a:rPr lang="en-US" sz="1800" b="0" i="0" u="none" strike="noStrike" baseline="0" dirty="0" err="1">
                <a:latin typeface="LMRoman10-Regular"/>
              </a:rPr>
              <a:t>s</a:t>
            </a:r>
            <a:r>
              <a:rPr lang="en-US" sz="1800" b="0" i="0" u="none" strike="noStrike" baseline="0" dirty="0">
                <a:latin typeface="LMRoman10-Regular"/>
              </a:rPr>
              <a:t>, each containing</a:t>
            </a:r>
          </a:p>
          <a:p>
            <a:pPr algn="l"/>
            <a:r>
              <a:rPr lang="en-US" sz="1800" b="0" i="0" u="none" strike="noStrike" baseline="0" dirty="0">
                <a:latin typeface="LMRoman10-Regular"/>
              </a:rPr>
              <a:t>approximately 3 </a:t>
            </a:r>
            <a:r>
              <a:rPr lang="en-US" sz="1800" b="0" i="0" u="none" strike="noStrike" baseline="0" dirty="0">
                <a:latin typeface="LMMathSymbols10-Regular"/>
              </a:rPr>
              <a:t>・ </a:t>
            </a:r>
            <a:r>
              <a:rPr lang="en-US" sz="1800" b="0" i="0" u="none" strike="noStrike" baseline="0" dirty="0">
                <a:latin typeface="LMRoman10-Regular"/>
              </a:rPr>
              <a:t>10</a:t>
            </a:r>
            <a:r>
              <a:rPr lang="en-US" sz="1800" b="0" i="0" u="none" strike="noStrike" baseline="0" dirty="0">
                <a:latin typeface="LMRoman8-Regular"/>
              </a:rPr>
              <a:t>8 </a:t>
            </a:r>
            <a:r>
              <a:rPr lang="en-US" sz="1800" b="0" i="0" u="none" strike="noStrike" baseline="0" dirty="0">
                <a:latin typeface="LMRoman10-Regular"/>
              </a:rPr>
              <a:t>protons, operating at a repetition frequency of 25 Hz. The</a:t>
            </a:r>
          </a:p>
          <a:p>
            <a:pPr algn="l"/>
            <a:r>
              <a:rPr lang="en-US" sz="1800" b="0" i="0" u="none" strike="noStrike" baseline="0" dirty="0">
                <a:latin typeface="LMRoman10-Regular"/>
              </a:rPr>
              <a:t>number of pulses can be selected based on the desired proton fluence. The beam spot</a:t>
            </a:r>
          </a:p>
          <a:p>
            <a:pPr algn="l"/>
            <a:r>
              <a:rPr lang="en-US" sz="1800" b="0" i="0" u="none" strike="noStrike" baseline="0" dirty="0">
                <a:latin typeface="LMRoman10-Regular"/>
              </a:rPr>
              <a:t>diameter is less than 3 mm at the exit of the last SCDTL structure, but it increases</a:t>
            </a:r>
          </a:p>
          <a:p>
            <a:pPr algn="l"/>
            <a:r>
              <a:rPr lang="en-US" sz="1800" b="0" i="0" u="none" strike="noStrike" baseline="0" dirty="0">
                <a:latin typeface="LMRoman10-Regular"/>
              </a:rPr>
              <a:t>to 17 mm FWHM at the end of the beam high energy transport line. Utilizing a</a:t>
            </a:r>
          </a:p>
          <a:p>
            <a:pPr algn="l"/>
            <a:r>
              <a:rPr lang="en-US" sz="1800" b="0" i="0" u="none" strike="noStrike" baseline="0" dirty="0">
                <a:latin typeface="LMRoman10-Regular"/>
              </a:rPr>
              <a:t>pair of X-Y scanning magnets, it becomes feasible to irradiate samples over an area</a:t>
            </a:r>
          </a:p>
          <a:p>
            <a:pPr algn="l"/>
            <a:r>
              <a:rPr lang="en-US" sz="1800" b="0" i="0" u="none" strike="noStrike" baseline="0" dirty="0">
                <a:latin typeface="LMRoman10-Regular"/>
              </a:rPr>
              <a:t>of up to 10 x 10 cm</a:t>
            </a:r>
            <a:r>
              <a:rPr lang="en-US" sz="1800" b="0" i="0" u="none" strike="noStrike" baseline="0" dirty="0">
                <a:latin typeface="LMRoman8-Regular"/>
              </a:rPr>
              <a:t>2 </a:t>
            </a:r>
            <a:r>
              <a:rPr lang="en-US" sz="1800" b="0" i="0" u="none" strike="noStrike" baseline="0" dirty="0">
                <a:latin typeface="LMRoman10-Regular"/>
              </a:rPr>
              <a:t>at a nominal target distance of 2.60 m from the </a:t>
            </a:r>
            <a:r>
              <a:rPr lang="en-US" sz="1800" b="0" i="0" u="none" strike="noStrike" baseline="0" dirty="0" err="1">
                <a:latin typeface="LMRoman10-Regular"/>
              </a:rPr>
              <a:t>linac</a:t>
            </a:r>
            <a:r>
              <a:rPr lang="en-US" sz="1800" b="0" i="0" u="none" strike="noStrike" baseline="0" dirty="0">
                <a:latin typeface="LMRoman10-Regular"/>
              </a:rPr>
              <a:t> exit. The</a:t>
            </a:r>
          </a:p>
          <a:p>
            <a:pPr algn="l"/>
            <a:r>
              <a:rPr lang="en-US" sz="1800" b="0" i="0" u="none" strike="noStrike" baseline="0" dirty="0">
                <a:latin typeface="LMRoman10-Regular"/>
              </a:rPr>
              <a:t>homogeneity on the target is a function of the spot mesh resolution: the higher the</a:t>
            </a:r>
          </a:p>
          <a:p>
            <a:pPr algn="l"/>
            <a:r>
              <a:rPr lang="en-US" sz="1800" b="0" i="0" u="none" strike="noStrike" baseline="0" dirty="0">
                <a:latin typeface="LMRoman10-Regular"/>
              </a:rPr>
              <a:t>number of spots, the higher the homogeneity. The main parameters of the horizontal</a:t>
            </a:r>
          </a:p>
          <a:p>
            <a:pPr algn="l"/>
            <a:r>
              <a:rPr lang="en-US" sz="1800" b="0" i="0" u="none" strike="noStrike" baseline="0" dirty="0">
                <a:latin typeface="LMRoman10-Regular"/>
              </a:rPr>
              <a:t>and vertical extraction lines of the TOP-IMPLART accelerator are summarized in</a:t>
            </a:r>
          </a:p>
          <a:p>
            <a:pPr algn="l"/>
            <a:r>
              <a:rPr lang="en-US" sz="1800" b="0" i="0" u="none" strike="noStrike" baseline="0" dirty="0">
                <a:latin typeface="LMRoman10-Regular"/>
              </a:rPr>
              <a:t>Table 3.2 and Table 3.3, respectively.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7510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t>The beam has a peak power of 750 TW and can be focused on targets with an extremely high-field intensity. In such conditions, the laser-matter interactions lead to the generation of secondary sources. </a:t>
            </a:r>
            <a:r>
              <a:rPr lang="en-GB" sz="1200" b="0" i="0" dirty="0">
                <a:solidFill>
                  <a:srgbClr val="000000"/>
                </a:solidFill>
                <a:effectLst/>
              </a:rPr>
              <a:t>The ion acceleration beamline (laser-irradiation of solid targets via the Target Normal Sheath Acceleration mechanism) features a multiple target holder with 800 targets that can be shot automatically. The 100 mm-wide laser beam is focused down to an intensity of 1.3 x 1020 W/cm</a:t>
            </a:r>
            <a:r>
              <a:rPr lang="en-GB" sz="1200" b="0" i="0" baseline="30000" dirty="0">
                <a:solidFill>
                  <a:srgbClr val="000000"/>
                </a:solidFill>
                <a:effectLst/>
              </a:rPr>
              <a:t>2</a:t>
            </a:r>
            <a:r>
              <a:rPr lang="en-GB" sz="1200" b="0" i="0" dirty="0">
                <a:solidFill>
                  <a:srgbClr val="000000"/>
                </a:solidFill>
                <a:effectLst/>
              </a:rPr>
              <a:t>. The main ion detector is a Thomson Parabola with a </a:t>
            </a:r>
            <a:r>
              <a:rPr lang="en-GB" sz="1200" b="0" i="0" dirty="0" err="1">
                <a:solidFill>
                  <a:srgbClr val="000000"/>
                </a:solidFill>
                <a:effectLst/>
              </a:rPr>
              <a:t>MicroChannel</a:t>
            </a:r>
            <a:r>
              <a:rPr lang="en-GB" sz="1200" b="0" i="0" dirty="0">
                <a:solidFill>
                  <a:srgbClr val="000000"/>
                </a:solidFill>
                <a:effectLst/>
              </a:rPr>
              <a:t> Plate that enables high repetition-rate shots. On the proton axis, a mini-chamber allows experiments interacting with the protons, e.g. for laser-PIXE experiments. </a:t>
            </a:r>
            <a:endParaRPr lang="en-US" sz="1200" dirty="0"/>
          </a:p>
        </p:txBody>
      </p:sp>
      <p:sp>
        <p:nvSpPr>
          <p:cNvPr id="4" name="Slide Number Placeholder 3"/>
          <p:cNvSpPr>
            <a:spLocks noGrp="1"/>
          </p:cNvSpPr>
          <p:nvPr>
            <p:ph type="sldNum" sz="quarter" idx="5"/>
          </p:nvPr>
        </p:nvSpPr>
        <p:spPr/>
        <p:txBody>
          <a:bodyPr/>
          <a:lstStyle/>
          <a:p>
            <a:fld id="{67A67DBE-D3BB-F74E-84C1-4CEDFE4037FA}" type="slidenum">
              <a:rPr lang="it-IT" smtClean="0"/>
              <a:t>41</a:t>
            </a:fld>
            <a:endParaRPr lang="it-IT"/>
          </a:p>
        </p:txBody>
      </p:sp>
    </p:spTree>
    <p:extLst>
      <p:ext uri="{BB962C8B-B14F-4D97-AF65-F5344CB8AC3E}">
        <p14:creationId xmlns:p14="http://schemas.microsoft.com/office/powerpoint/2010/main" val="356788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When</a:t>
            </a:r>
            <a:r>
              <a:rPr lang="it-IT" dirty="0"/>
              <a:t> a </a:t>
            </a:r>
            <a:r>
              <a:rPr lang="en-US" dirty="0"/>
              <a:t>Thin target irradiated by an intense laser pulse, a </a:t>
            </a:r>
            <a:r>
              <a:rPr lang="en-US" dirty="0" err="1"/>
              <a:t>preplasma</a:t>
            </a:r>
            <a:r>
              <a:rPr lang="en-US" dirty="0"/>
              <a:t> is created at the front side of the target by the laser </a:t>
            </a:r>
            <a:r>
              <a:rPr lang="en-US" dirty="0" err="1"/>
              <a:t>prepulse</a:t>
            </a:r>
            <a:r>
              <a:rPr lang="en-US" dirty="0"/>
              <a:t>. Thus, the main high-intensity laser pulse interacts with the plasma and accelerates hot electrons, mainly in the forward direction. The electrons propagate through the target.</a:t>
            </a:r>
          </a:p>
          <a:p>
            <a:r>
              <a:rPr lang="en-US" dirty="0"/>
              <a:t>When the electrons leave the target, generate a dense sheath at its rear side and, as a results of the charge separation, an electric field is created. </a:t>
            </a:r>
          </a:p>
          <a:p>
            <a:endParaRPr lang="en-US" dirty="0"/>
          </a:p>
        </p:txBody>
      </p:sp>
      <p:sp>
        <p:nvSpPr>
          <p:cNvPr id="4" name="Slide Number Placeholder 3"/>
          <p:cNvSpPr>
            <a:spLocks noGrp="1"/>
          </p:cNvSpPr>
          <p:nvPr>
            <p:ph type="sldNum" sz="quarter" idx="5"/>
          </p:nvPr>
        </p:nvSpPr>
        <p:spPr/>
        <p:txBody>
          <a:bodyPr/>
          <a:lstStyle/>
          <a:p>
            <a:fld id="{D769B0CC-FB34-4083-9D30-74A08B23EF32}" type="slidenum">
              <a:rPr lang="en-US" smtClean="0"/>
              <a:t>42</a:t>
            </a:fld>
            <a:endParaRPr lang="en-US"/>
          </a:p>
        </p:txBody>
      </p:sp>
    </p:spTree>
    <p:extLst>
      <p:ext uri="{BB962C8B-B14F-4D97-AF65-F5344CB8AC3E}">
        <p14:creationId xmlns:p14="http://schemas.microsoft.com/office/powerpoint/2010/main" val="231632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b="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A67DBE-D3BB-F74E-84C1-4CEDFE4037FA}" type="slidenum">
              <a:rPr lang="it-IT" smtClean="0"/>
              <a:t>5</a:t>
            </a:fld>
            <a:endParaRPr lang="it-IT"/>
          </a:p>
        </p:txBody>
      </p:sp>
    </p:spTree>
    <p:extLst>
      <p:ext uri="{BB962C8B-B14F-4D97-AF65-F5344CB8AC3E}">
        <p14:creationId xmlns:p14="http://schemas.microsoft.com/office/powerpoint/2010/main" val="281748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007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791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408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1"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390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727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580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67DBE-D3BB-F74E-84C1-4CEDFE4037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23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LEDs produce light by means of radiative recombination of injected minority charge carriers with majority carriers in the depletion region.  As such, any damage that decreases the efficiency of radiative recombination or introduces competing processes will degrade device performance.  Irradiation by heavy particles such as protons and neutrons can displace nuclei from the crystalline lattice, causing DDD.  These defects can serve as sites for nonradiative recombination, decreasing the efficiency of the light source</a:t>
            </a:r>
          </a:p>
        </p:txBody>
      </p:sp>
      <p:sp>
        <p:nvSpPr>
          <p:cNvPr id="4" name="Slide Number Placeholder 3"/>
          <p:cNvSpPr>
            <a:spLocks noGrp="1"/>
          </p:cNvSpPr>
          <p:nvPr>
            <p:ph type="sldNum" sz="quarter" idx="5"/>
          </p:nvPr>
        </p:nvSpPr>
        <p:spPr/>
        <p:txBody>
          <a:bodyPr/>
          <a:lstStyle/>
          <a:p>
            <a:fld id="{67A67DBE-D3BB-F74E-84C1-4CEDFE4037FA}" type="slidenum">
              <a:rPr lang="it-IT" smtClean="0"/>
              <a:t>50</a:t>
            </a:fld>
            <a:endParaRPr lang="it-IT"/>
          </a:p>
        </p:txBody>
      </p:sp>
    </p:spTree>
    <p:extLst>
      <p:ext uri="{BB962C8B-B14F-4D97-AF65-F5344CB8AC3E}">
        <p14:creationId xmlns:p14="http://schemas.microsoft.com/office/powerpoint/2010/main" val="1641354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Chiedi</a:t>
            </a:r>
            <a:r>
              <a:rPr lang="en-US" dirty="0"/>
              <a:t> </a:t>
            </a:r>
            <a:r>
              <a:rPr lang="en-US" dirty="0" err="1"/>
              <a:t>foto</a:t>
            </a:r>
            <a:r>
              <a:rPr lang="en-US" dirty="0"/>
              <a:t> </a:t>
            </a:r>
            <a:r>
              <a:rPr lang="en-US" dirty="0" err="1"/>
              <a:t>irraggiamento</a:t>
            </a:r>
            <a:endParaRPr lang="en-US" dirty="0"/>
          </a:p>
          <a:p>
            <a:endParaRPr lang="en-US" dirty="0"/>
          </a:p>
          <a:p>
            <a:r>
              <a:rPr lang="en-US" dirty="0" err="1"/>
              <a:t>Anche</a:t>
            </a:r>
            <a:r>
              <a:rPr lang="en-US" dirty="0"/>
              <a:t> </a:t>
            </a:r>
            <a:r>
              <a:rPr lang="en-US" dirty="0" err="1"/>
              <a:t>nelle</a:t>
            </a:r>
            <a:r>
              <a:rPr lang="en-US" dirty="0"/>
              <a:t> </a:t>
            </a:r>
            <a:r>
              <a:rPr lang="en-US" dirty="0" err="1"/>
              <a:t>missioni</a:t>
            </a:r>
            <a:r>
              <a:rPr lang="en-US" dirty="0"/>
              <a:t> unbiased e biased </a:t>
            </a:r>
            <a:r>
              <a:rPr lang="en-US" dirty="0" err="1"/>
              <a:t>perché</a:t>
            </a:r>
            <a:r>
              <a:rPr lang="en-US" dirty="0"/>
              <a:t> se un </a:t>
            </a:r>
            <a:r>
              <a:rPr lang="en-US" dirty="0" err="1"/>
              <a:t>componente</a:t>
            </a:r>
            <a:r>
              <a:rPr lang="en-US" dirty="0"/>
              <a:t> è </a:t>
            </a:r>
            <a:r>
              <a:rPr lang="en-US" dirty="0" err="1"/>
              <a:t>spento</a:t>
            </a:r>
            <a:r>
              <a:rPr lang="en-US" dirty="0"/>
              <a:t> è unbiased</a:t>
            </a:r>
          </a:p>
          <a:p>
            <a:endParaRPr lang="en-US" dirty="0"/>
          </a:p>
          <a:p>
            <a:r>
              <a:rPr lang="en-US" dirty="0" err="1"/>
              <a:t>Controlla</a:t>
            </a:r>
            <a:r>
              <a:rPr lang="en-US" dirty="0"/>
              <a:t> carattere </a:t>
            </a:r>
            <a:r>
              <a:rPr lang="en-US" dirty="0" err="1"/>
              <a:t>titolo</a:t>
            </a:r>
            <a:r>
              <a:rPr lang="en-US" dirty="0"/>
              <a:t> e </a:t>
            </a:r>
            <a:r>
              <a:rPr lang="en-US" dirty="0" err="1"/>
              <a:t>aggiungi</a:t>
            </a:r>
            <a:r>
              <a:rPr lang="en-US" dirty="0"/>
              <a:t> box con radiation tolerant</a:t>
            </a:r>
          </a:p>
          <a:p>
            <a:endParaRPr lang="en-US" dirty="0"/>
          </a:p>
          <a:p>
            <a:r>
              <a:rPr lang="en-US" b="1" dirty="0"/>
              <a:t>Optoelectronic components are the most sensitive devices of systems exposed to radiation environments</a:t>
            </a:r>
          </a:p>
        </p:txBody>
      </p:sp>
      <p:sp>
        <p:nvSpPr>
          <p:cNvPr id="4" name="Slide Number Placeholder 3"/>
          <p:cNvSpPr>
            <a:spLocks noGrp="1"/>
          </p:cNvSpPr>
          <p:nvPr>
            <p:ph type="sldNum" sz="quarter" idx="5"/>
          </p:nvPr>
        </p:nvSpPr>
        <p:spPr/>
        <p:txBody>
          <a:bodyPr/>
          <a:lstStyle/>
          <a:p>
            <a:fld id="{67A67DBE-D3BB-F74E-84C1-4CEDFE4037FA}" type="slidenum">
              <a:rPr lang="it-IT" smtClean="0"/>
              <a:t>51</a:t>
            </a:fld>
            <a:endParaRPr lang="it-IT"/>
          </a:p>
        </p:txBody>
      </p:sp>
    </p:spTree>
    <p:extLst>
      <p:ext uri="{BB962C8B-B14F-4D97-AF65-F5344CB8AC3E}">
        <p14:creationId xmlns:p14="http://schemas.microsoft.com/office/powerpoint/2010/main" val="4163939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0" dirty="0"/>
                  <a:t>Prima di </a:t>
                </a:r>
                <a:r>
                  <a:rPr lang="en-US" b="0" dirty="0" err="1"/>
                  <a:t>iniziare</a:t>
                </a:r>
                <a:r>
                  <a:rPr lang="en-US" b="0" dirty="0"/>
                  <a:t> </a:t>
                </a:r>
                <a:r>
                  <a:rPr lang="en-US" b="0" dirty="0" err="1"/>
                  <a:t>l’irraggiamento</a:t>
                </a:r>
                <a:r>
                  <a:rPr lang="en-US" b="0" dirty="0"/>
                  <a:t> </a:t>
                </a:r>
                <a:r>
                  <a:rPr lang="en-US" b="0" dirty="0" err="1"/>
                  <a:t>sono</a:t>
                </a:r>
                <a:r>
                  <a:rPr lang="en-US" b="0" dirty="0"/>
                  <a:t> state </a:t>
                </a:r>
                <a:r>
                  <a:rPr lang="en-US" b="0" dirty="0" err="1"/>
                  <a:t>effettuate</a:t>
                </a:r>
                <a:r>
                  <a:rPr lang="en-US" b="0" dirty="0"/>
                  <a:t> le </a:t>
                </a:r>
                <a:r>
                  <a:rPr lang="en-US" b="0" dirty="0" err="1"/>
                  <a:t>misure</a:t>
                </a:r>
                <a:r>
                  <a:rPr lang="en-US" b="0" dirty="0"/>
                  <a:t> di </a:t>
                </a:r>
                <a:r>
                  <a:rPr lang="en-US" b="0" dirty="0" err="1"/>
                  <a:t>alcuni</a:t>
                </a:r>
                <a:r>
                  <a:rPr lang="en-US" b="0" dirty="0"/>
                  <a:t> </a:t>
                </a:r>
                <a:r>
                  <a:rPr lang="en-US" b="0" dirty="0" err="1"/>
                  <a:t>parametri</a:t>
                </a:r>
                <a:r>
                  <a:rPr lang="en-US" b="0" dirty="0"/>
                  <a:t> </a:t>
                </a:r>
                <a:r>
                  <a:rPr lang="en-US" b="0" dirty="0" err="1"/>
                  <a:t>caratteristici</a:t>
                </a:r>
                <a:r>
                  <a:rPr lang="en-US" b="0" dirty="0"/>
                  <a:t> del </a:t>
                </a:r>
                <a:r>
                  <a:rPr lang="en-US" b="0" dirty="0" err="1"/>
                  <a:t>componente</a:t>
                </a:r>
                <a:r>
                  <a:rPr lang="en-US" b="0" dirty="0"/>
                  <a:t> </a:t>
                </a:r>
                <a:r>
                  <a:rPr lang="en-US" b="0" dirty="0" err="1"/>
                  <a:t>elettronico</a:t>
                </a:r>
                <a:r>
                  <a:rPr lang="en-US" b="0" dirty="0"/>
                  <a:t>. </a:t>
                </a:r>
                <a:r>
                  <a:rPr lang="en-US" b="0" dirty="0" err="1"/>
                  <a:t>Tali</a:t>
                </a:r>
                <a:r>
                  <a:rPr lang="en-US" b="0" dirty="0"/>
                  <a:t> </a:t>
                </a:r>
                <a:r>
                  <a:rPr lang="en-US" b="0" dirty="0" err="1"/>
                  <a:t>misure</a:t>
                </a:r>
                <a:r>
                  <a:rPr lang="en-US" b="0" dirty="0"/>
                  <a:t> </a:t>
                </a:r>
                <a:r>
                  <a:rPr lang="en-US" b="0" dirty="0" err="1"/>
                  <a:t>sono</a:t>
                </a:r>
                <a:r>
                  <a:rPr lang="en-US" b="0" dirty="0"/>
                  <a:t> state </a:t>
                </a:r>
                <a:r>
                  <a:rPr lang="en-US" b="0" dirty="0" err="1"/>
                  <a:t>ripetute</a:t>
                </a:r>
                <a:r>
                  <a:rPr lang="en-US" b="0" dirty="0"/>
                  <a:t> dopo </a:t>
                </a:r>
                <a:r>
                  <a:rPr lang="en-US" b="0" dirty="0" err="1"/>
                  <a:t>ogni</a:t>
                </a:r>
                <a:r>
                  <a:rPr lang="en-US" b="0" dirty="0"/>
                  <a:t> step di </a:t>
                </a:r>
                <a:r>
                  <a:rPr lang="en-US" b="0" dirty="0" err="1"/>
                  <a:t>irraggiamento</a:t>
                </a:r>
                <a:r>
                  <a:rPr lang="en-US" b="0" dirty="0"/>
                  <a:t> per </a:t>
                </a:r>
                <a:r>
                  <a:rPr lang="en-US" b="0" dirty="0" err="1"/>
                  <a:t>valutare</a:t>
                </a:r>
                <a:r>
                  <a:rPr lang="en-US" b="0" dirty="0"/>
                  <a:t> </a:t>
                </a:r>
                <a:r>
                  <a:rPr lang="en-US" b="0" dirty="0" err="1"/>
                  <a:t>l’andamento</a:t>
                </a:r>
                <a:r>
                  <a:rPr lang="en-US" b="0" dirty="0"/>
                  <a:t> </a:t>
                </a:r>
                <a:r>
                  <a:rPr lang="en-US" b="0" dirty="0" err="1"/>
                  <a:t>dei</a:t>
                </a:r>
                <a:r>
                  <a:rPr lang="en-US" b="0" dirty="0"/>
                  <a:t> </a:t>
                </a:r>
                <a:r>
                  <a:rPr lang="en-US" b="0" dirty="0" err="1"/>
                  <a:t>parametri</a:t>
                </a:r>
                <a:r>
                  <a:rPr lang="en-US" b="0" dirty="0"/>
                  <a:t>.</a:t>
                </a:r>
              </a:p>
              <a:p>
                <a:endParaRPr lang="en-US" b="1" dirty="0"/>
              </a:p>
              <a:p>
                <a:r>
                  <a:rPr lang="en-US" b="1" dirty="0" err="1"/>
                  <a:t>Quando</a:t>
                </a:r>
                <a:r>
                  <a:rPr lang="en-US" b="1" dirty="0"/>
                  <a:t> il transistor è in </a:t>
                </a:r>
                <a:r>
                  <a:rPr lang="en-US" b="1" dirty="0" err="1"/>
                  <a:t>saturazione</a:t>
                </a:r>
                <a:r>
                  <a:rPr lang="en-US" b="1" dirty="0"/>
                  <a:t> la </a:t>
                </a:r>
                <a:r>
                  <a:rPr lang="en-US" b="1" dirty="0" err="1"/>
                  <a:t>Vcesat</a:t>
                </a:r>
                <a:r>
                  <a:rPr lang="en-US" b="1" dirty="0"/>
                  <a:t> è definite come la </a:t>
                </a:r>
                <a:r>
                  <a:rPr lang="en-US" b="1" dirty="0" err="1"/>
                  <a:t>differenza</a:t>
                </a:r>
                <a:r>
                  <a:rPr lang="en-US" b="1" dirty="0"/>
                  <a:t> </a:t>
                </a:r>
                <a:r>
                  <a:rPr lang="en-US" b="1" dirty="0" err="1"/>
                  <a:t>tra</a:t>
                </a:r>
                <a:r>
                  <a:rPr lang="en-US" b="1" dirty="0"/>
                  <a:t> la </a:t>
                </a:r>
                <a:r>
                  <a:rPr lang="en-US" b="1" dirty="0" err="1"/>
                  <a:t>tensione</a:t>
                </a:r>
                <a:r>
                  <a:rPr lang="en-US" b="1" dirty="0"/>
                  <a:t> di </a:t>
                </a:r>
                <a:r>
                  <a:rPr lang="en-US" b="1" dirty="0" err="1"/>
                  <a:t>collettore</a:t>
                </a:r>
                <a:r>
                  <a:rPr lang="en-US" b="1" dirty="0"/>
                  <a:t> e </a:t>
                </a:r>
                <a:r>
                  <a:rPr lang="en-US" b="1" dirty="0" err="1"/>
                  <a:t>quella</a:t>
                </a:r>
                <a:r>
                  <a:rPr lang="en-US" b="1" dirty="0"/>
                  <a:t> di </a:t>
                </a:r>
                <a:r>
                  <a:rPr lang="en-US" b="1" dirty="0" err="1"/>
                  <a:t>emettitore</a:t>
                </a:r>
                <a:r>
                  <a:rPr lang="en-US" b="1" dirty="0"/>
                  <a:t> per </a:t>
                </a:r>
                <a:r>
                  <a:rPr lang="en-US" b="1" dirty="0" err="1"/>
                  <a:t>una</a:t>
                </a:r>
                <a:r>
                  <a:rPr lang="en-US" b="1" dirty="0"/>
                  <a:t> </a:t>
                </a:r>
                <a:r>
                  <a:rPr lang="en-US" b="1" dirty="0" err="1"/>
                  <a:t>specifica</a:t>
                </a:r>
                <a:r>
                  <a:rPr lang="en-US" b="1" dirty="0"/>
                  <a:t> </a:t>
                </a:r>
                <a:r>
                  <a:rPr lang="en-US" b="1" dirty="0" err="1"/>
                  <a:t>corrente</a:t>
                </a:r>
                <a:r>
                  <a:rPr lang="en-US" b="1" dirty="0"/>
                  <a:t> di </a:t>
                </a:r>
                <a:r>
                  <a:rPr lang="en-US" b="1" dirty="0" err="1"/>
                  <a:t>collettore</a:t>
                </a:r>
                <a:r>
                  <a:rPr lang="en-US" b="1" dirty="0"/>
                  <a:t> (</a:t>
                </a:r>
                <a:r>
                  <a:rPr lang="en-US" b="1" dirty="0" err="1"/>
                  <a:t>massima</a:t>
                </a:r>
                <a:r>
                  <a:rPr lang="en-US" b="1" dirty="0"/>
                  <a:t>)</a:t>
                </a:r>
              </a:p>
              <a:p>
                <a:endParaRPr lang="en-US" b="1" dirty="0"/>
              </a:p>
              <a:p>
                <a:r>
                  <a:rPr lang="en-US" sz="1800" dirty="0">
                    <a:effectLst/>
                    <a:latin typeface="Calibri" panose="020F0502020204030204" pitchFamily="34" charset="0"/>
                    <a:ea typeface="Calibri" panose="020F0502020204030204" pitchFamily="34" charset="0"/>
                  </a:rPr>
                  <a:t>, it is defined as the collector to emitter voltage </a:t>
                </a:r>
                <a14:m>
                  <m:oMath xmlns:m="http://schemas.openxmlformats.org/officeDocument/2006/math">
                    <m:sSub>
                      <m:sSubPr>
                        <m:ctrlPr>
                          <a:rPr lang="en-US" sz="1800" i="1">
                            <a:effectLst/>
                            <a:latin typeface="Cambria Math" panose="02040503050406030204" pitchFamily="18" charset="0"/>
                            <a:cs typeface="Calibri" panose="020F0502020204030204" pitchFamily="34" charset="0"/>
                          </a:rPr>
                        </m:ctrlPr>
                      </m:sSubPr>
                      <m:e>
                        <m:r>
                          <a:rPr lang="it-IT" sz="1800" i="1">
                            <a:effectLst/>
                            <a:latin typeface="Cambria Math" panose="02040503050406030204" pitchFamily="18" charset="0"/>
                            <a:ea typeface="Calibri" panose="020F0502020204030204" pitchFamily="34" charset="0"/>
                            <a:cs typeface="Calibri" panose="020F0502020204030204" pitchFamily="34" charset="0"/>
                          </a:rPr>
                          <m:t>𝑉</m:t>
                        </m:r>
                      </m:e>
                      <m:sub>
                        <m:r>
                          <a:rPr lang="it-IT" sz="1800" i="1">
                            <a:effectLst/>
                            <a:latin typeface="Cambria Math" panose="02040503050406030204" pitchFamily="18" charset="0"/>
                            <a:ea typeface="Calibri" panose="020F0502020204030204" pitchFamily="34" charset="0"/>
                            <a:cs typeface="Calibri" panose="020F0502020204030204" pitchFamily="34" charset="0"/>
                          </a:rPr>
                          <m:t>𝐶𝐸</m:t>
                        </m:r>
                      </m:sub>
                    </m:sSub>
                  </m:oMath>
                </a14:m>
                <a:r>
                  <a:rPr lang="en-US" sz="1800" dirty="0">
                    <a:effectLst/>
                    <a:latin typeface="Calibri" panose="020F0502020204030204" pitchFamily="34" charset="0"/>
                    <a:ea typeface="Calibri" panose="020F0502020204030204" pitchFamily="34" charset="0"/>
                  </a:rPr>
                  <a:t> when the transistor is in saturation mode, i.e. </a:t>
                </a:r>
                <a14:m>
                  <m:oMath xmlns:m="http://schemas.openxmlformats.org/officeDocument/2006/math">
                    <m:sSub>
                      <m:sSubPr>
                        <m:ctrlPr>
                          <a:rPr lang="en-US" sz="1800" i="1">
                            <a:effectLst/>
                            <a:latin typeface="Cambria Math" panose="02040503050406030204" pitchFamily="18" charset="0"/>
                            <a:cs typeface="Calibri" panose="020F0502020204030204" pitchFamily="34" charset="0"/>
                          </a:rPr>
                        </m:ctrlPr>
                      </m:sSubPr>
                      <m:e>
                        <m:r>
                          <a:rPr lang="it-IT" sz="1800" i="1">
                            <a:effectLst/>
                            <a:latin typeface="Cambria Math" panose="02040503050406030204" pitchFamily="18" charset="0"/>
                            <a:ea typeface="Calibri" panose="020F0502020204030204" pitchFamily="34" charset="0"/>
                            <a:cs typeface="Calibri" panose="020F0502020204030204" pitchFamily="34" charset="0"/>
                          </a:rPr>
                          <m:t>𝐼</m:t>
                        </m:r>
                      </m:e>
                      <m:sub>
                        <m:r>
                          <a:rPr lang="it-IT" sz="1800" i="1">
                            <a:effectLst/>
                            <a:latin typeface="Cambria Math" panose="02040503050406030204" pitchFamily="18" charset="0"/>
                            <a:ea typeface="Calibri" panose="020F0502020204030204" pitchFamily="34" charset="0"/>
                            <a:cs typeface="Calibri" panose="020F0502020204030204" pitchFamily="34" charset="0"/>
                          </a:rPr>
                          <m:t>𝐶</m:t>
                        </m:r>
                      </m:sub>
                    </m:sSub>
                  </m:oMath>
                </a14:m>
                <a:r>
                  <a:rPr lang="en-US" sz="1800" dirty="0">
                    <a:effectLst/>
                    <a:latin typeface="Calibri" panose="020F0502020204030204" pitchFamily="34" charset="0"/>
                    <a:ea typeface="Calibri" panose="020F0502020204030204" pitchFamily="34" charset="0"/>
                  </a:rPr>
                  <a:t> is maximum and does not depend on </a:t>
                </a:r>
                <a14:m>
                  <m:oMath xmlns:m="http://schemas.openxmlformats.org/officeDocument/2006/math">
                    <m:sSub>
                      <m:sSubPr>
                        <m:ctrlPr>
                          <a:rPr lang="en-US" sz="1800" i="1">
                            <a:effectLst/>
                            <a:latin typeface="Cambria Math" panose="02040503050406030204" pitchFamily="18" charset="0"/>
                            <a:cs typeface="Calibri" panose="020F0502020204030204" pitchFamily="34" charset="0"/>
                          </a:rPr>
                        </m:ctrlPr>
                      </m:sSubPr>
                      <m:e>
                        <m:r>
                          <a:rPr lang="it-IT" sz="1800" i="1">
                            <a:effectLst/>
                            <a:latin typeface="Cambria Math" panose="02040503050406030204" pitchFamily="18" charset="0"/>
                            <a:ea typeface="Calibri" panose="020F0502020204030204" pitchFamily="34" charset="0"/>
                            <a:cs typeface="Calibri" panose="020F0502020204030204" pitchFamily="34" charset="0"/>
                          </a:rPr>
                          <m:t>𝐼</m:t>
                        </m:r>
                      </m:e>
                      <m:sub>
                        <m:r>
                          <a:rPr lang="it-IT" sz="1800" i="1">
                            <a:effectLst/>
                            <a:latin typeface="Cambria Math" panose="02040503050406030204" pitchFamily="18" charset="0"/>
                            <a:ea typeface="Calibri" panose="020F0502020204030204" pitchFamily="34" charset="0"/>
                            <a:cs typeface="Calibri" panose="020F0502020204030204" pitchFamily="34" charset="0"/>
                          </a:rPr>
                          <m:t>𝐵</m:t>
                        </m:r>
                      </m:sub>
                    </m:sSub>
                  </m:oMath>
                </a14:m>
                <a:r>
                  <a:rPr lang="en-US" sz="1800" dirty="0">
                    <a:effectLst/>
                    <a:latin typeface="Calibri" panose="020F0502020204030204" pitchFamily="34" charset="0"/>
                    <a:ea typeface="Calibri" panose="020F0502020204030204" pitchFamily="34" charset="0"/>
                  </a:rPr>
                  <a:t>. </a:t>
                </a:r>
                <a:endParaRPr lang="en-US" b="1" dirty="0"/>
              </a:p>
            </p:txBody>
          </p:sp>
        </mc:Choice>
        <mc:Fallback xmlns="">
          <p:sp>
            <p:nvSpPr>
              <p:cNvPr id="3" name="Notes Placeholder 2"/>
              <p:cNvSpPr>
                <a:spLocks noGrp="1"/>
              </p:cNvSpPr>
              <p:nvPr>
                <p:ph type="body" idx="1"/>
              </p:nvPr>
            </p:nvSpPr>
            <p:spPr/>
            <p:txBody>
              <a:bodyPr/>
              <a:lstStyle/>
              <a:p>
                <a:r>
                  <a:rPr lang="en-US" b="0" dirty="0"/>
                  <a:t>Prima di </a:t>
                </a:r>
                <a:r>
                  <a:rPr lang="en-US" b="0" dirty="0" err="1"/>
                  <a:t>iniziare</a:t>
                </a:r>
                <a:r>
                  <a:rPr lang="en-US" b="0" dirty="0"/>
                  <a:t> </a:t>
                </a:r>
                <a:r>
                  <a:rPr lang="en-US" b="0" dirty="0" err="1"/>
                  <a:t>l’irraggiamento</a:t>
                </a:r>
                <a:r>
                  <a:rPr lang="en-US" b="0" dirty="0"/>
                  <a:t> </a:t>
                </a:r>
                <a:r>
                  <a:rPr lang="en-US" b="0" dirty="0" err="1"/>
                  <a:t>sono</a:t>
                </a:r>
                <a:r>
                  <a:rPr lang="en-US" b="0" dirty="0"/>
                  <a:t> state </a:t>
                </a:r>
                <a:r>
                  <a:rPr lang="en-US" b="0" dirty="0" err="1"/>
                  <a:t>effettuate</a:t>
                </a:r>
                <a:r>
                  <a:rPr lang="en-US" b="0" dirty="0"/>
                  <a:t> le </a:t>
                </a:r>
                <a:r>
                  <a:rPr lang="en-US" b="0" dirty="0" err="1"/>
                  <a:t>misure</a:t>
                </a:r>
                <a:r>
                  <a:rPr lang="en-US" b="0" dirty="0"/>
                  <a:t> di </a:t>
                </a:r>
                <a:r>
                  <a:rPr lang="en-US" b="0" dirty="0" err="1"/>
                  <a:t>alcuni</a:t>
                </a:r>
                <a:r>
                  <a:rPr lang="en-US" b="0" dirty="0"/>
                  <a:t> </a:t>
                </a:r>
                <a:r>
                  <a:rPr lang="en-US" b="0" dirty="0" err="1"/>
                  <a:t>parametri</a:t>
                </a:r>
                <a:r>
                  <a:rPr lang="en-US" b="0" dirty="0"/>
                  <a:t> </a:t>
                </a:r>
                <a:r>
                  <a:rPr lang="en-US" b="0" dirty="0" err="1"/>
                  <a:t>caratteristici</a:t>
                </a:r>
                <a:r>
                  <a:rPr lang="en-US" b="0" dirty="0"/>
                  <a:t> del </a:t>
                </a:r>
                <a:r>
                  <a:rPr lang="en-US" b="0" dirty="0" err="1"/>
                  <a:t>componente</a:t>
                </a:r>
                <a:r>
                  <a:rPr lang="en-US" b="0" dirty="0"/>
                  <a:t> </a:t>
                </a:r>
                <a:r>
                  <a:rPr lang="en-US" b="0" dirty="0" err="1"/>
                  <a:t>elettronico</a:t>
                </a:r>
                <a:r>
                  <a:rPr lang="en-US" b="0" dirty="0"/>
                  <a:t>. </a:t>
                </a:r>
                <a:r>
                  <a:rPr lang="en-US" b="0" dirty="0" err="1"/>
                  <a:t>Tali</a:t>
                </a:r>
                <a:r>
                  <a:rPr lang="en-US" b="0" dirty="0"/>
                  <a:t> </a:t>
                </a:r>
                <a:r>
                  <a:rPr lang="en-US" b="0" dirty="0" err="1"/>
                  <a:t>misure</a:t>
                </a:r>
                <a:r>
                  <a:rPr lang="en-US" b="0" dirty="0"/>
                  <a:t> </a:t>
                </a:r>
                <a:r>
                  <a:rPr lang="en-US" b="0" dirty="0" err="1"/>
                  <a:t>sono</a:t>
                </a:r>
                <a:r>
                  <a:rPr lang="en-US" b="0" dirty="0"/>
                  <a:t> state </a:t>
                </a:r>
                <a:r>
                  <a:rPr lang="en-US" b="0" dirty="0" err="1"/>
                  <a:t>ripetute</a:t>
                </a:r>
                <a:r>
                  <a:rPr lang="en-US" b="0" dirty="0"/>
                  <a:t> dopo </a:t>
                </a:r>
                <a:r>
                  <a:rPr lang="en-US" b="0" dirty="0" err="1"/>
                  <a:t>ogni</a:t>
                </a:r>
                <a:r>
                  <a:rPr lang="en-US" b="0" dirty="0"/>
                  <a:t> step di </a:t>
                </a:r>
                <a:r>
                  <a:rPr lang="en-US" b="0" dirty="0" err="1"/>
                  <a:t>irraggiamento</a:t>
                </a:r>
                <a:r>
                  <a:rPr lang="en-US" b="0" dirty="0"/>
                  <a:t> per </a:t>
                </a:r>
                <a:r>
                  <a:rPr lang="en-US" b="0" dirty="0" err="1"/>
                  <a:t>valutare</a:t>
                </a:r>
                <a:r>
                  <a:rPr lang="en-US" b="0" dirty="0"/>
                  <a:t> </a:t>
                </a:r>
                <a:r>
                  <a:rPr lang="en-US" b="0" dirty="0" err="1"/>
                  <a:t>l’andamento</a:t>
                </a:r>
                <a:r>
                  <a:rPr lang="en-US" b="0" dirty="0"/>
                  <a:t> </a:t>
                </a:r>
                <a:r>
                  <a:rPr lang="en-US" b="0" dirty="0" err="1"/>
                  <a:t>dei</a:t>
                </a:r>
                <a:r>
                  <a:rPr lang="en-US" b="0" dirty="0"/>
                  <a:t> </a:t>
                </a:r>
                <a:r>
                  <a:rPr lang="en-US" b="0" dirty="0" err="1"/>
                  <a:t>parametri</a:t>
                </a:r>
                <a:r>
                  <a:rPr lang="en-US" b="0" dirty="0"/>
                  <a:t>.</a:t>
                </a:r>
              </a:p>
              <a:p>
                <a:endParaRPr lang="en-US" b="1" dirty="0"/>
              </a:p>
              <a:p>
                <a:r>
                  <a:rPr lang="en-US" b="1" dirty="0" err="1"/>
                  <a:t>Quando</a:t>
                </a:r>
                <a:r>
                  <a:rPr lang="en-US" b="1" dirty="0"/>
                  <a:t> il transistor è in </a:t>
                </a:r>
                <a:r>
                  <a:rPr lang="en-US" b="1" dirty="0" err="1"/>
                  <a:t>saturazione</a:t>
                </a:r>
                <a:r>
                  <a:rPr lang="en-US" b="1" dirty="0"/>
                  <a:t> la </a:t>
                </a:r>
                <a:r>
                  <a:rPr lang="en-US" b="1" dirty="0" err="1"/>
                  <a:t>Vcesat</a:t>
                </a:r>
                <a:r>
                  <a:rPr lang="en-US" b="1" dirty="0"/>
                  <a:t> è definite come la </a:t>
                </a:r>
                <a:r>
                  <a:rPr lang="en-US" b="1" dirty="0" err="1"/>
                  <a:t>differenza</a:t>
                </a:r>
                <a:r>
                  <a:rPr lang="en-US" b="1" dirty="0"/>
                  <a:t> </a:t>
                </a:r>
                <a:r>
                  <a:rPr lang="en-US" b="1" dirty="0" err="1"/>
                  <a:t>tra</a:t>
                </a:r>
                <a:r>
                  <a:rPr lang="en-US" b="1" dirty="0"/>
                  <a:t> la </a:t>
                </a:r>
                <a:r>
                  <a:rPr lang="en-US" b="1" dirty="0" err="1"/>
                  <a:t>tensione</a:t>
                </a:r>
                <a:r>
                  <a:rPr lang="en-US" b="1" dirty="0"/>
                  <a:t> di </a:t>
                </a:r>
                <a:r>
                  <a:rPr lang="en-US" b="1" dirty="0" err="1"/>
                  <a:t>collettore</a:t>
                </a:r>
                <a:r>
                  <a:rPr lang="en-US" b="1" dirty="0"/>
                  <a:t> e </a:t>
                </a:r>
                <a:r>
                  <a:rPr lang="en-US" b="1" dirty="0" err="1"/>
                  <a:t>quella</a:t>
                </a:r>
                <a:r>
                  <a:rPr lang="en-US" b="1" dirty="0"/>
                  <a:t> di </a:t>
                </a:r>
                <a:r>
                  <a:rPr lang="en-US" b="1" dirty="0" err="1"/>
                  <a:t>emettitore</a:t>
                </a:r>
                <a:r>
                  <a:rPr lang="en-US" b="1" dirty="0"/>
                  <a:t> per </a:t>
                </a:r>
                <a:r>
                  <a:rPr lang="en-US" b="1" dirty="0" err="1"/>
                  <a:t>una</a:t>
                </a:r>
                <a:r>
                  <a:rPr lang="en-US" b="1" dirty="0"/>
                  <a:t> </a:t>
                </a:r>
                <a:r>
                  <a:rPr lang="en-US" b="1" dirty="0" err="1"/>
                  <a:t>specifica</a:t>
                </a:r>
                <a:r>
                  <a:rPr lang="en-US" b="1" dirty="0"/>
                  <a:t> </a:t>
                </a:r>
                <a:r>
                  <a:rPr lang="en-US" b="1" dirty="0" err="1"/>
                  <a:t>corrente</a:t>
                </a:r>
                <a:r>
                  <a:rPr lang="en-US" b="1" dirty="0"/>
                  <a:t> di </a:t>
                </a:r>
                <a:r>
                  <a:rPr lang="en-US" b="1" dirty="0" err="1"/>
                  <a:t>collettore</a:t>
                </a:r>
                <a:r>
                  <a:rPr lang="en-US" b="1" dirty="0"/>
                  <a:t> (</a:t>
                </a:r>
                <a:r>
                  <a:rPr lang="en-US" b="1" dirty="0" err="1"/>
                  <a:t>massima</a:t>
                </a:r>
                <a:r>
                  <a:rPr lang="en-US" b="1" dirty="0"/>
                  <a:t>)</a:t>
                </a:r>
              </a:p>
              <a:p>
                <a:endParaRPr lang="en-US" b="1" dirty="0"/>
              </a:p>
              <a:p>
                <a:r>
                  <a:rPr lang="en-US" sz="1800" dirty="0">
                    <a:effectLst/>
                    <a:latin typeface="Calibri" panose="020F0502020204030204" pitchFamily="34" charset="0"/>
                    <a:ea typeface="Calibri" panose="020F0502020204030204" pitchFamily="34" charset="0"/>
                  </a:rPr>
                  <a:t>, it is defined as the collector to emitter voltage </a:t>
                </a:r>
                <a:r>
                  <a:rPr lang="it-IT" sz="1800" i="0">
                    <a:effectLst/>
                    <a:latin typeface="Cambria Math" panose="02040503050406030204" pitchFamily="18" charset="0"/>
                    <a:ea typeface="Calibri" panose="020F0502020204030204" pitchFamily="34" charset="0"/>
                    <a:cs typeface="Calibri" panose="020F0502020204030204" pitchFamily="34" charset="0"/>
                  </a:rPr>
                  <a:t>𝑉</a:t>
                </a:r>
                <a:r>
                  <a:rPr lang="en-US" sz="1800" i="0">
                    <a:effectLst/>
                    <a:latin typeface="Cambria Math" panose="02040503050406030204" pitchFamily="18" charset="0"/>
                    <a:ea typeface="Calibri" panose="020F0502020204030204" pitchFamily="34" charset="0"/>
                    <a:cs typeface="Calibri" panose="020F0502020204030204" pitchFamily="34" charset="0"/>
                  </a:rPr>
                  <a:t>_</a:t>
                </a:r>
                <a:r>
                  <a:rPr lang="it-IT" sz="1800" i="0">
                    <a:effectLst/>
                    <a:latin typeface="Cambria Math" panose="02040503050406030204" pitchFamily="18" charset="0"/>
                    <a:ea typeface="Calibri" panose="020F0502020204030204" pitchFamily="34" charset="0"/>
                    <a:cs typeface="Calibri" panose="020F0502020204030204" pitchFamily="34" charset="0"/>
                  </a:rPr>
                  <a:t>𝐶𝐸</a:t>
                </a:r>
                <a:r>
                  <a:rPr lang="en-US" sz="1800" dirty="0">
                    <a:effectLst/>
                    <a:latin typeface="Calibri" panose="020F0502020204030204" pitchFamily="34" charset="0"/>
                    <a:ea typeface="Calibri" panose="020F0502020204030204" pitchFamily="34" charset="0"/>
                  </a:rPr>
                  <a:t> when the transistor is in saturation mode, i.e. </a:t>
                </a:r>
                <a:r>
                  <a:rPr lang="it-IT" sz="1800" i="0">
                    <a:effectLst/>
                    <a:latin typeface="Cambria Math" panose="02040503050406030204" pitchFamily="18" charset="0"/>
                    <a:ea typeface="Calibri" panose="020F0502020204030204" pitchFamily="34" charset="0"/>
                    <a:cs typeface="Calibri" panose="020F0502020204030204" pitchFamily="34" charset="0"/>
                  </a:rPr>
                  <a:t>𝐼</a:t>
                </a:r>
                <a:r>
                  <a:rPr lang="en-US" sz="1800" i="0">
                    <a:effectLst/>
                    <a:latin typeface="Cambria Math" panose="02040503050406030204" pitchFamily="18" charset="0"/>
                    <a:ea typeface="Calibri" panose="020F0502020204030204" pitchFamily="34" charset="0"/>
                    <a:cs typeface="Calibri" panose="020F0502020204030204" pitchFamily="34" charset="0"/>
                  </a:rPr>
                  <a:t>_</a:t>
                </a:r>
                <a:r>
                  <a:rPr lang="it-IT" sz="1800" i="0">
                    <a:effectLst/>
                    <a:latin typeface="Cambria Math" panose="02040503050406030204" pitchFamily="18" charset="0"/>
                    <a:ea typeface="Calibri" panose="020F0502020204030204" pitchFamily="34" charset="0"/>
                    <a:cs typeface="Calibri" panose="020F0502020204030204" pitchFamily="34" charset="0"/>
                  </a:rPr>
                  <a:t>𝐶</a:t>
                </a:r>
                <a:r>
                  <a:rPr lang="en-US" sz="1800" dirty="0">
                    <a:effectLst/>
                    <a:latin typeface="Calibri" panose="020F0502020204030204" pitchFamily="34" charset="0"/>
                    <a:ea typeface="Calibri" panose="020F0502020204030204" pitchFamily="34" charset="0"/>
                  </a:rPr>
                  <a:t> is maximum and does not depend on </a:t>
                </a:r>
                <a:r>
                  <a:rPr lang="it-IT" sz="1800" i="0">
                    <a:effectLst/>
                    <a:latin typeface="Cambria Math" panose="02040503050406030204" pitchFamily="18" charset="0"/>
                    <a:ea typeface="Calibri" panose="020F0502020204030204" pitchFamily="34" charset="0"/>
                    <a:cs typeface="Calibri" panose="020F0502020204030204" pitchFamily="34" charset="0"/>
                  </a:rPr>
                  <a:t>𝐼</a:t>
                </a:r>
                <a:r>
                  <a:rPr lang="en-US" sz="1800" i="0">
                    <a:effectLst/>
                    <a:latin typeface="Cambria Math" panose="02040503050406030204" pitchFamily="18" charset="0"/>
                    <a:ea typeface="Calibri" panose="020F0502020204030204" pitchFamily="34" charset="0"/>
                    <a:cs typeface="Calibri" panose="020F0502020204030204" pitchFamily="34" charset="0"/>
                  </a:rPr>
                  <a:t>_</a:t>
                </a:r>
                <a:r>
                  <a:rPr lang="it-IT" sz="1800" i="0">
                    <a:effectLst/>
                    <a:latin typeface="Cambria Math" panose="02040503050406030204" pitchFamily="18" charset="0"/>
                    <a:ea typeface="Calibri" panose="020F0502020204030204" pitchFamily="34" charset="0"/>
                    <a:cs typeface="Calibri" panose="020F0502020204030204" pitchFamily="34" charset="0"/>
                  </a:rPr>
                  <a:t>𝐵</a:t>
                </a:r>
                <a:r>
                  <a:rPr lang="en-US" sz="1800" dirty="0">
                    <a:effectLst/>
                    <a:latin typeface="Calibri" panose="020F0502020204030204" pitchFamily="34" charset="0"/>
                    <a:ea typeface="Calibri" panose="020F0502020204030204" pitchFamily="34" charset="0"/>
                  </a:rPr>
                  <a:t>. </a:t>
                </a:r>
                <a:endParaRPr lang="en-US" b="1" dirty="0"/>
              </a:p>
            </p:txBody>
          </p:sp>
        </mc:Fallback>
      </mc:AlternateContent>
      <p:sp>
        <p:nvSpPr>
          <p:cNvPr id="4" name="Slide Number Placeholder 3"/>
          <p:cNvSpPr>
            <a:spLocks noGrp="1"/>
          </p:cNvSpPr>
          <p:nvPr>
            <p:ph type="sldNum" sz="quarter" idx="5"/>
          </p:nvPr>
        </p:nvSpPr>
        <p:spPr/>
        <p:txBody>
          <a:bodyPr/>
          <a:lstStyle/>
          <a:p>
            <a:fld id="{67A67DBE-D3BB-F74E-84C1-4CEDFE4037FA}" type="slidenum">
              <a:rPr lang="it-IT" smtClean="0"/>
              <a:t>52</a:t>
            </a:fld>
            <a:endParaRPr lang="it-IT"/>
          </a:p>
        </p:txBody>
      </p:sp>
    </p:spTree>
    <p:extLst>
      <p:ext uri="{BB962C8B-B14F-4D97-AF65-F5344CB8AC3E}">
        <p14:creationId xmlns:p14="http://schemas.microsoft.com/office/powerpoint/2010/main" val="508448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6</a:t>
            </a:fld>
            <a:endParaRPr lang="it-IT"/>
          </a:p>
        </p:txBody>
      </p:sp>
    </p:spTree>
    <p:extLst>
      <p:ext uri="{BB962C8B-B14F-4D97-AF65-F5344CB8AC3E}">
        <p14:creationId xmlns:p14="http://schemas.microsoft.com/office/powerpoint/2010/main" val="2805385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VCEsat</a:t>
            </a:r>
            <a:r>
              <a:rPr lang="en-US" dirty="0"/>
              <a:t> </a:t>
            </a:r>
            <a:r>
              <a:rPr lang="en-US" dirty="0" err="1"/>
              <a:t>viene</a:t>
            </a:r>
            <a:r>
              <a:rPr lang="en-US" dirty="0"/>
              <a:t> </a:t>
            </a:r>
            <a:r>
              <a:rPr lang="en-US" dirty="0" err="1"/>
              <a:t>impostata</a:t>
            </a:r>
            <a:r>
              <a:rPr lang="en-US" dirty="0"/>
              <a:t> </a:t>
            </a:r>
            <a:r>
              <a:rPr lang="en-US" dirty="0" err="1"/>
              <a:t>una</a:t>
            </a:r>
            <a:r>
              <a:rPr lang="en-US" dirty="0"/>
              <a:t> </a:t>
            </a:r>
            <a:r>
              <a:rPr lang="en-US" dirty="0" err="1"/>
              <a:t>corrente</a:t>
            </a:r>
            <a:r>
              <a:rPr lang="en-US" dirty="0"/>
              <a:t> I_F </a:t>
            </a:r>
            <a:r>
              <a:rPr lang="en-US" dirty="0" err="1"/>
              <a:t>vengono</a:t>
            </a:r>
            <a:r>
              <a:rPr lang="en-US" dirty="0"/>
              <a:t> </a:t>
            </a:r>
            <a:r>
              <a:rPr lang="en-US" dirty="0" err="1"/>
              <a:t>polarizzati</a:t>
            </a:r>
            <a:r>
              <a:rPr lang="en-US" dirty="0"/>
              <a:t> </a:t>
            </a:r>
            <a:r>
              <a:rPr lang="en-US" dirty="0" err="1"/>
              <a:t>diodo</a:t>
            </a:r>
            <a:r>
              <a:rPr lang="en-US" dirty="0"/>
              <a:t> con 30mA e </a:t>
            </a:r>
            <a:r>
              <a:rPr lang="en-US" dirty="0" err="1"/>
              <a:t>Ic</a:t>
            </a:r>
            <a:r>
              <a:rPr lang="en-US" dirty="0"/>
              <a:t> 1mA in </a:t>
            </a:r>
            <a:r>
              <a:rPr lang="en-US" dirty="0" err="1"/>
              <a:t>uscita</a:t>
            </a:r>
            <a:r>
              <a:rPr lang="en-US" dirty="0"/>
              <a:t> VCE</a:t>
            </a:r>
          </a:p>
          <a:p>
            <a:endParaRPr lang="en-US" dirty="0"/>
          </a:p>
          <a:p>
            <a:r>
              <a:rPr lang="en-US" dirty="0" err="1"/>
              <a:t>tensiona</a:t>
            </a:r>
            <a:r>
              <a:rPr lang="en-US" dirty="0"/>
              <a:t> di </a:t>
            </a:r>
            <a:r>
              <a:rPr lang="en-US" dirty="0" err="1"/>
              <a:t>polarizz</a:t>
            </a:r>
            <a:r>
              <a:rPr lang="en-US" dirty="0"/>
              <a:t> </a:t>
            </a:r>
            <a:r>
              <a:rPr lang="en-US" dirty="0" err="1"/>
              <a:t>della</a:t>
            </a:r>
            <a:r>
              <a:rPr lang="en-US" dirty="0"/>
              <a:t> </a:t>
            </a:r>
            <a:r>
              <a:rPr lang="en-US" dirty="0" err="1"/>
              <a:t>giunzione</a:t>
            </a:r>
            <a:r>
              <a:rPr lang="en-US" dirty="0"/>
              <a:t> CE e </a:t>
            </a:r>
            <a:r>
              <a:rPr lang="en-US" dirty="0" err="1"/>
              <a:t>questa</a:t>
            </a:r>
            <a:r>
              <a:rPr lang="en-US" dirty="0"/>
              <a:t> </a:t>
            </a:r>
            <a:r>
              <a:rPr lang="en-US" dirty="0" err="1"/>
              <a:t>tensione</a:t>
            </a:r>
            <a:r>
              <a:rPr lang="en-US" dirty="0"/>
              <a:t> </a:t>
            </a:r>
            <a:r>
              <a:rPr lang="en-US" dirty="0" err="1"/>
              <a:t>si</a:t>
            </a:r>
            <a:r>
              <a:rPr lang="en-US" dirty="0"/>
              <a:t> </a:t>
            </a:r>
            <a:r>
              <a:rPr lang="en-US" dirty="0" err="1"/>
              <a:t>abbassa</a:t>
            </a:r>
            <a:r>
              <a:rPr lang="en-US" dirty="0"/>
              <a:t> </a:t>
            </a:r>
            <a:r>
              <a:rPr lang="en-US" dirty="0" err="1"/>
              <a:t>fino</a:t>
            </a:r>
            <a:r>
              <a:rPr lang="en-US" dirty="0"/>
              <a:t> ad un </a:t>
            </a:r>
            <a:r>
              <a:rPr lang="en-US" dirty="0" err="1"/>
              <a:t>certo</a:t>
            </a:r>
            <a:r>
              <a:rPr lang="en-US" dirty="0"/>
              <a:t> punto e </a:t>
            </a:r>
            <a:r>
              <a:rPr lang="en-US" dirty="0" err="1"/>
              <a:t>questo</a:t>
            </a:r>
            <a:r>
              <a:rPr lang="en-US" dirty="0"/>
              <a:t> </a:t>
            </a:r>
            <a:r>
              <a:rPr lang="en-US" dirty="0" err="1"/>
              <a:t>deve</a:t>
            </a:r>
            <a:r>
              <a:rPr lang="en-US" dirty="0"/>
              <a:t> stare sotto un </a:t>
            </a:r>
            <a:r>
              <a:rPr lang="en-US" dirty="0" err="1"/>
              <a:t>certo</a:t>
            </a:r>
            <a:r>
              <a:rPr lang="en-US" dirty="0"/>
              <a:t> </a:t>
            </a:r>
            <a:r>
              <a:rPr lang="en-US" dirty="0" err="1"/>
              <a:t>valore</a:t>
            </a:r>
            <a:endParaRPr lang="en-US" dirty="0"/>
          </a:p>
          <a:p>
            <a:endParaRPr lang="en-US" dirty="0"/>
          </a:p>
          <a:p>
            <a:r>
              <a:rPr lang="en-US" dirty="0"/>
              <a:t>Il </a:t>
            </a:r>
            <a:r>
              <a:rPr lang="en-US" dirty="0" err="1"/>
              <a:t>valore</a:t>
            </a:r>
            <a:r>
              <a:rPr lang="en-US" dirty="0"/>
              <a:t> </a:t>
            </a:r>
            <a:r>
              <a:rPr lang="en-US" dirty="0" err="1"/>
              <a:t>della</a:t>
            </a:r>
            <a:r>
              <a:rPr lang="en-US" dirty="0"/>
              <a:t> dose </a:t>
            </a:r>
            <a:r>
              <a:rPr lang="en-US" dirty="0" err="1"/>
              <a:t>dipende</a:t>
            </a:r>
            <a:r>
              <a:rPr lang="en-US" dirty="0"/>
              <a:t> </a:t>
            </a:r>
            <a:r>
              <a:rPr lang="en-US" dirty="0" err="1"/>
              <a:t>dall’orbita</a:t>
            </a:r>
            <a:r>
              <a:rPr lang="en-US" dirty="0"/>
              <a:t> </a:t>
            </a:r>
            <a:r>
              <a:rPr lang="en-US" dirty="0" err="1"/>
              <a:t>della</a:t>
            </a:r>
            <a:r>
              <a:rPr lang="en-US" dirty="0"/>
              <a:t> </a:t>
            </a:r>
            <a:r>
              <a:rPr lang="en-US" dirty="0" err="1"/>
              <a:t>missione</a:t>
            </a:r>
            <a:r>
              <a:rPr lang="en-US" dirty="0"/>
              <a:t>, a </a:t>
            </a:r>
            <a:r>
              <a:rPr lang="en-US" dirty="0" err="1"/>
              <a:t>seconda</a:t>
            </a:r>
            <a:r>
              <a:rPr lang="en-US" dirty="0"/>
              <a:t> </a:t>
            </a:r>
            <a:r>
              <a:rPr lang="en-US" dirty="0" err="1"/>
              <a:t>dell’altezza</a:t>
            </a:r>
            <a:r>
              <a:rPr lang="en-US" dirty="0"/>
              <a:t> il </a:t>
            </a:r>
            <a:r>
              <a:rPr lang="en-US" dirty="0" err="1"/>
              <a:t>campione</a:t>
            </a:r>
            <a:r>
              <a:rPr lang="en-US" dirty="0"/>
              <a:t> è </a:t>
            </a:r>
            <a:r>
              <a:rPr lang="en-US" dirty="0" err="1"/>
              <a:t>più</a:t>
            </a:r>
            <a:r>
              <a:rPr lang="en-US" dirty="0"/>
              <a:t> </a:t>
            </a:r>
            <a:r>
              <a:rPr lang="en-US" dirty="0" err="1"/>
              <a:t>sensibile</a:t>
            </a:r>
            <a:r>
              <a:rPr lang="en-US" dirty="0"/>
              <a:t> ad </a:t>
            </a:r>
            <a:r>
              <a:rPr lang="en-US" dirty="0" err="1"/>
              <a:t>una</a:t>
            </a:r>
            <a:r>
              <a:rPr lang="en-US" dirty="0"/>
              <a:t> </a:t>
            </a:r>
            <a:r>
              <a:rPr lang="en-US" dirty="0" err="1"/>
              <a:t>certa</a:t>
            </a:r>
            <a:r>
              <a:rPr lang="en-US" dirty="0"/>
              <a:t> </a:t>
            </a:r>
            <a:r>
              <a:rPr lang="en-US" dirty="0" err="1"/>
              <a:t>radiazione</a:t>
            </a:r>
            <a:r>
              <a:rPr lang="en-US" dirty="0"/>
              <a:t> e ad </a:t>
            </a:r>
            <a:r>
              <a:rPr lang="en-US" dirty="0" err="1"/>
              <a:t>una</a:t>
            </a:r>
            <a:r>
              <a:rPr lang="en-US" dirty="0"/>
              <a:t> determinate </a:t>
            </a:r>
            <a:r>
              <a:rPr lang="en-US" dirty="0" err="1"/>
              <a:t>energia</a:t>
            </a:r>
            <a:r>
              <a:rPr lang="en-US" dirty="0"/>
              <a:t> (</a:t>
            </a:r>
            <a:r>
              <a:rPr lang="en-US" dirty="0" err="1"/>
              <a:t>dipende</a:t>
            </a:r>
            <a:r>
              <a:rPr lang="en-US" dirty="0"/>
              <a:t> </a:t>
            </a:r>
            <a:r>
              <a:rPr lang="en-US" dirty="0" err="1"/>
              <a:t>dall’orbita</a:t>
            </a:r>
            <a:r>
              <a:rPr lang="en-US" dirty="0"/>
              <a:t> del satellite)</a:t>
            </a:r>
          </a:p>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53</a:t>
            </a:fld>
            <a:endParaRPr lang="it-IT"/>
          </a:p>
        </p:txBody>
      </p:sp>
    </p:spTree>
    <p:extLst>
      <p:ext uri="{BB962C8B-B14F-4D97-AF65-F5344CB8AC3E}">
        <p14:creationId xmlns:p14="http://schemas.microsoft.com/office/powerpoint/2010/main" val="2927472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7</a:t>
            </a:fld>
            <a:endParaRPr lang="it-IT"/>
          </a:p>
        </p:txBody>
      </p:sp>
    </p:spTree>
    <p:extLst>
      <p:ext uri="{BB962C8B-B14F-4D97-AF65-F5344CB8AC3E}">
        <p14:creationId xmlns:p14="http://schemas.microsoft.com/office/powerpoint/2010/main" val="106822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p:txBody>
          </p:sp>
        </mc:Choice>
        <mc:Fallback xmlns="">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active</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material of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electronic</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devices is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often</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made of silicon and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according</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the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occurring</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radiation</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matter</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interaction, the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radiation</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effects</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can be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divided</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into</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TID, SEE, DD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SEE can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occur</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any</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moment of the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operation</a:t>
                </a:r>
                <a:endPar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TID and DD cumulative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effects</a:t>
                </a:r>
                <a:endPar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Gamma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radiation</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is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used</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simulate TID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damage</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since</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 displacement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damage</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is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negligible</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with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respect</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TID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until</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large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value</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of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absorbed</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doses</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(dipende dalla fluenza di elettroni che a loro volta dip da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config</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campione, non c’è un valore di dose)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Protons</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neutrons</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are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useful</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evaluate</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displacement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damage</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heavy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ion</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beams</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a:t>
                </a:r>
                <a:r>
                  <a:rPr lang="it-IT"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evaluate</a:t>
                </a:r>
                <a:r>
                  <a:rPr lang="it-IT"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SEE. </a:t>
                </a:r>
              </a:p>
              <a:p>
                <a:pPr algn="l"/>
                <a:r>
                  <a:rPr lang="en-US" sz="1800" b="0" i="0" u="none" strike="noStrike" baseline="0" dirty="0">
                    <a:latin typeface="CMR10"/>
                  </a:rPr>
                  <a:t>---------------------------------------------------------------------------------</a:t>
                </a:r>
              </a:p>
              <a:p>
                <a:pPr algn="l"/>
                <a:endParaRPr lang="en-US" sz="1800" b="0" i="0" u="none" strike="noStrike" baseline="0" dirty="0">
                  <a:latin typeface="CMR10"/>
                </a:endParaRPr>
              </a:p>
              <a:p>
                <a:pPr algn="l"/>
                <a:r>
                  <a:rPr lang="en-US" sz="1800" b="0" i="0" u="none" strike="noStrike" baseline="0" dirty="0">
                    <a:latin typeface="CMR10"/>
                  </a:rPr>
                  <a:t>Electronic components used for the fabrication of electronic systems are fundamental in many fields of application. Many of them are characterized by adverse radiation environment, for example high luminosity machines, nuclear facilities, Space environment and thus can be a threat for the devices operation since they can cause radiation induced damage.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MR10"/>
                  </a:rPr>
                  <a:t>The interaction of incoming particles with matter results in two major effects: the collision energy loss and the atomic displacement. The interactions which result in the excitation or emission of atomic electrons are referred to as energy loss by ionization (or by collision) and cause the so called ionization damage. The </a:t>
                </a:r>
                <a:r>
                  <a:rPr lang="it-IT" sz="2800" dirty="0">
                    <a:ln>
                      <a:solidFill>
                        <a:srgbClr val="92D050"/>
                      </a:solidFill>
                    </a:ln>
                  </a:rPr>
                  <a:t>Non </a:t>
                </a:r>
                <a:r>
                  <a:rPr lang="it-IT" sz="2800" dirty="0" err="1">
                    <a:ln>
                      <a:solidFill>
                        <a:srgbClr val="92D050"/>
                      </a:solidFill>
                    </a:ln>
                  </a:rPr>
                  <a:t>Ionizing</a:t>
                </a:r>
                <a:r>
                  <a:rPr lang="it-IT" sz="2800" dirty="0">
                    <a:ln>
                      <a:solidFill>
                        <a:srgbClr val="92D050"/>
                      </a:solidFill>
                    </a:ln>
                  </a:rPr>
                  <a:t> Energy Loss (NIEL) </a:t>
                </a:r>
                <a:r>
                  <a:rPr lang="it-IT" sz="2800" dirty="0" err="1">
                    <a:ln>
                      <a:solidFill>
                        <a:srgbClr val="92D050"/>
                      </a:solidFill>
                    </a:ln>
                  </a:rPr>
                  <a:t>processes</a:t>
                </a:r>
                <a:r>
                  <a:rPr lang="it-IT" sz="2800" dirty="0">
                    <a:ln>
                      <a:solidFill>
                        <a:srgbClr val="92D050"/>
                      </a:solidFill>
                    </a:ln>
                  </a:rPr>
                  <a:t> are</a:t>
                </a:r>
                <a:r>
                  <a:rPr lang="it-IT" sz="2800" dirty="0"/>
                  <a:t> interactions in </a:t>
                </a:r>
                <a:r>
                  <a:rPr lang="it-IT" sz="2800" dirty="0" err="1"/>
                  <a:t>which</a:t>
                </a:r>
                <a:r>
                  <a:rPr lang="it-IT" sz="2800" dirty="0"/>
                  <a:t> the energy </a:t>
                </a:r>
                <a:r>
                  <a:rPr lang="it-IT" sz="2800" dirty="0" err="1"/>
                  <a:t>imparted</a:t>
                </a:r>
                <a:r>
                  <a:rPr lang="it-IT" sz="2800" dirty="0"/>
                  <a:t> by the incoming </a:t>
                </a:r>
                <a:r>
                  <a:rPr lang="it-IT" sz="2800" dirty="0" err="1"/>
                  <a:t>particle</a:t>
                </a:r>
                <a:r>
                  <a:rPr lang="it-IT" sz="2800" dirty="0"/>
                  <a:t> </a:t>
                </a:r>
                <a:r>
                  <a:rPr lang="it-IT" sz="2800" dirty="0" err="1"/>
                  <a:t>result</a:t>
                </a:r>
                <a:r>
                  <a:rPr lang="it-IT" sz="2800" dirty="0"/>
                  <a:t> in </a:t>
                </a:r>
                <a:r>
                  <a:rPr lang="it-IT" sz="2800" i="1" dirty="0" err="1"/>
                  <a:t>atomic</a:t>
                </a:r>
                <a:r>
                  <a:rPr lang="it-IT" sz="2800" i="1" dirty="0"/>
                  <a:t> displacement </a:t>
                </a:r>
                <a:r>
                  <a:rPr lang="it-IT" sz="2800" i="0" dirty="0"/>
                  <a:t>or in </a:t>
                </a:r>
                <a:r>
                  <a:rPr lang="it-IT" sz="2800" i="0" dirty="0" err="1"/>
                  <a:t>collisions</a:t>
                </a:r>
                <a:r>
                  <a:rPr lang="it-IT" sz="2800" i="0" dirty="0"/>
                  <a:t> </a:t>
                </a:r>
                <a:r>
                  <a:rPr lang="it-IT" sz="2800" i="0" dirty="0" err="1"/>
                  <a:t>where</a:t>
                </a:r>
                <a:r>
                  <a:rPr lang="it-IT" sz="2800" i="0" dirty="0"/>
                  <a:t> the knock on </a:t>
                </a:r>
                <a:r>
                  <a:rPr lang="it-IT" sz="2800" i="0" dirty="0" err="1"/>
                  <a:t>atom</a:t>
                </a:r>
                <a:r>
                  <a:rPr lang="it-IT" sz="2800" i="0" dirty="0"/>
                  <a:t> </a:t>
                </a:r>
                <a:r>
                  <a:rPr lang="it-IT" sz="2800" i="0" dirty="0" err="1"/>
                  <a:t>does</a:t>
                </a:r>
                <a:r>
                  <a:rPr lang="it-IT" sz="2800" i="0" dirty="0"/>
                  <a:t> </a:t>
                </a:r>
                <a:r>
                  <a:rPr lang="it-IT" sz="2800" i="0" dirty="0" err="1"/>
                  <a:t>not</a:t>
                </a:r>
                <a:r>
                  <a:rPr lang="it-IT" sz="2800" i="0" dirty="0"/>
                  <a:t> </a:t>
                </a:r>
                <a:r>
                  <a:rPr lang="it-IT" sz="2800" i="0" dirty="0" err="1"/>
                  <a:t>move</a:t>
                </a:r>
                <a:r>
                  <a:rPr lang="it-IT" sz="2800" i="0" dirty="0"/>
                  <a:t> from </a:t>
                </a:r>
                <a:r>
                  <a:rPr lang="it-IT" sz="2800" i="0" dirty="0" err="1"/>
                  <a:t>its</a:t>
                </a:r>
                <a:r>
                  <a:rPr lang="it-IT" sz="2800" i="0" dirty="0"/>
                  <a:t> lattice location end the energy is </a:t>
                </a:r>
                <a:r>
                  <a:rPr lang="it-IT" sz="2800" i="0" dirty="0" err="1"/>
                  <a:t>dissipated</a:t>
                </a:r>
                <a:r>
                  <a:rPr lang="it-IT" sz="2800" i="0" dirty="0"/>
                  <a:t> </a:t>
                </a:r>
                <a:r>
                  <a:rPr lang="it-IT" sz="2800" i="0" dirty="0" err="1"/>
                  <a:t>through</a:t>
                </a:r>
                <a:r>
                  <a:rPr lang="it-IT" sz="2800" i="0" dirty="0"/>
                  <a:t> lattice </a:t>
                </a:r>
                <a:r>
                  <a:rPr lang="it-IT" sz="2800" i="0" dirty="0" err="1"/>
                  <a:t>vibrations</a:t>
                </a:r>
                <a:r>
                  <a:rPr lang="it-IT" sz="2800" i="0" dirty="0"/>
                  <a:t> and cause displacement </a:t>
                </a:r>
                <a:r>
                  <a:rPr lang="it-IT" sz="2800" i="0" dirty="0" err="1"/>
                  <a:t>damage</a:t>
                </a:r>
                <a:r>
                  <a:rPr lang="it-IT" sz="2800" i="0" dirty="0"/>
                  <a:t>.</a:t>
                </a:r>
              </a:p>
              <a:p>
                <a:pPr algn="l"/>
                <a:r>
                  <a:rPr lang="en-US" sz="1800" b="0" i="0" u="none" strike="noStrike" baseline="0" dirty="0">
                    <a:latin typeface="Times-Roman"/>
                  </a:rPr>
                  <a:t>The energy deposition by non-ionization processes is much lower (except for neutrons) than that by ionization.</a:t>
                </a:r>
                <a:endParaRPr lang="it-IT" sz="2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The employed electronics must be able to withstand high radiation environments and must be tested before operation.</a:t>
                </a:r>
                <a:endParaRPr lang="en-US" sz="1800" b="0" i="0" u="none" strike="noStrike" baseline="0" dirty="0">
                  <a:latin typeface="CMR10"/>
                </a:endParaRPr>
              </a:p>
              <a:p>
                <a:pPr algn="l"/>
                <a:r>
                  <a:rPr lang="en-US" sz="1800" b="0" i="0" u="none" strike="noStrike" baseline="0" dirty="0">
                    <a:latin typeface="CMR1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800" b="1" i="0">
                    <a:solidFill>
                      <a:schemeClr val="accent2">
                        <a:lumMod val="50000"/>
                      </a:schemeClr>
                    </a:solidFill>
                    <a:latin typeface="Cambria Math" panose="02040503050406030204" pitchFamily="18" charset="0"/>
                  </a:rPr>
                  <a:t>→ </a:t>
                </a:r>
                <a:r>
                  <a:rPr lang="it-IT" sz="2800" b="1" dirty="0">
                    <a:solidFill>
                      <a:schemeClr val="accent2">
                        <a:lumMod val="50000"/>
                      </a:schemeClr>
                    </a:solidFill>
                  </a:rPr>
                  <a:t>single event </a:t>
                </a:r>
                <a:r>
                  <a:rPr lang="it-IT" sz="2800" b="1" dirty="0" err="1">
                    <a:solidFill>
                      <a:schemeClr val="accent2">
                        <a:lumMod val="50000"/>
                      </a:schemeClr>
                    </a:solidFill>
                  </a:rPr>
                  <a:t>latchup</a:t>
                </a:r>
                <a:r>
                  <a:rPr lang="it-IT" sz="2800" b="1" dirty="0">
                    <a:solidFill>
                      <a:schemeClr val="accent2">
                        <a:lumMod val="50000"/>
                      </a:schemeClr>
                    </a:solidFill>
                  </a:rPr>
                  <a:t> (SEL)</a:t>
                </a:r>
                <a:r>
                  <a:rPr lang="it-IT" sz="2800" dirty="0"/>
                  <a:t>: </a:t>
                </a:r>
                <a:r>
                  <a:rPr lang="it-IT" sz="2800" dirty="0" err="1"/>
                  <a:t>locally</a:t>
                </a:r>
                <a:r>
                  <a:rPr lang="it-IT" sz="2800" dirty="0"/>
                  <a:t> </a:t>
                </a:r>
                <a:r>
                  <a:rPr lang="it-IT" sz="2800" dirty="0" err="1"/>
                  <a:t>deposited</a:t>
                </a:r>
                <a:r>
                  <a:rPr lang="it-IT" sz="2800" dirty="0"/>
                  <a:t> </a:t>
                </a:r>
                <a:r>
                  <a:rPr lang="it-IT" sz="2800" dirty="0" err="1"/>
                  <a:t>charge</a:t>
                </a:r>
                <a:r>
                  <a:rPr lang="it-IT" sz="2800" dirty="0"/>
                  <a:t> </a:t>
                </a:r>
                <a:r>
                  <a:rPr lang="it-IT" sz="2800" dirty="0" err="1"/>
                  <a:t>which</a:t>
                </a:r>
                <a:r>
                  <a:rPr lang="it-IT" sz="2800" dirty="0"/>
                  <a:t> can generate a </a:t>
                </a:r>
                <a:r>
                  <a:rPr lang="it-IT" sz="2800" dirty="0" err="1"/>
                  <a:t>kind</a:t>
                </a:r>
                <a:r>
                  <a:rPr lang="it-IT" sz="2800" dirty="0"/>
                  <a:t> of short </a:t>
                </a:r>
                <a:r>
                  <a:rPr lang="it-IT" sz="2800" dirty="0" err="1"/>
                  <a:t>circuit</a:t>
                </a:r>
                <a:r>
                  <a:rPr lang="it-IT" sz="2800" dirty="0"/>
                  <a:t> </a:t>
                </a:r>
                <a:r>
                  <a:rPr lang="it-IT" sz="2800" dirty="0" err="1"/>
                  <a:t>between</a:t>
                </a:r>
                <a:r>
                  <a:rPr lang="it-IT" sz="2800" dirty="0"/>
                  <a:t> the power supply and the ground (</a:t>
                </a:r>
                <a:r>
                  <a:rPr lang="it-IT" sz="2800" dirty="0" err="1"/>
                  <a:t>causing</a:t>
                </a:r>
                <a:r>
                  <a:rPr lang="it-IT" sz="2800" dirty="0"/>
                  <a:t> power </a:t>
                </a:r>
                <a:r>
                  <a:rPr lang="it-IT" sz="2800" dirty="0" err="1"/>
                  <a:t>dissipation</a:t>
                </a:r>
                <a:r>
                  <a:rPr lang="it-IT" sz="2800" dirty="0"/>
                  <a:t>);</a:t>
                </a:r>
                <a:endParaRPr lang="en-US" sz="2800" dirty="0"/>
              </a:p>
              <a:p>
                <a:pPr algn="l"/>
                <a:endParaRPr lang="en-US" sz="1800" b="0" i="0" u="none" strike="noStrike" baseline="0" dirty="0">
                  <a:latin typeface="CMR10"/>
                </a:endParaRPr>
              </a:p>
              <a:p>
                <a:pPr algn="l"/>
                <a:r>
                  <a:rPr lang="en-US" sz="1800" b="0" i="0" u="none" strike="noStrike" baseline="0" dirty="0">
                    <a:latin typeface="CMR10"/>
                  </a:rPr>
                  <a:t>---------------------------------------------------------------------------------</a:t>
                </a:r>
              </a:p>
              <a:p>
                <a:pPr algn="l"/>
                <a:endParaRPr lang="en-US" sz="1800" b="0" i="0" u="none" strike="noStrike" baseline="0" dirty="0">
                  <a:latin typeface="CMR10"/>
                </a:endParaRPr>
              </a:p>
              <a:p>
                <a:pPr algn="l"/>
                <a:r>
                  <a:rPr lang="en-US" sz="1800" b="0" i="0" u="none" strike="noStrike" baseline="0" dirty="0">
                    <a:latin typeface="CMR10"/>
                  </a:rPr>
                  <a:t>The </a:t>
                </a:r>
                <a:r>
                  <a:rPr lang="en-GB" sz="1800" b="0" i="0" u="none" strike="noStrike" baseline="0" dirty="0">
                    <a:latin typeface="CMR10"/>
                  </a:rPr>
                  <a:t>incoming radiation may also inflict temporary or permanent damage to the detectors</a:t>
                </a:r>
              </a:p>
              <a:p>
                <a:pPr algn="l"/>
                <a:r>
                  <a:rPr lang="en-GB" sz="1800" b="0" i="0" u="none" strike="noStrike" baseline="0" dirty="0">
                    <a:latin typeface="CMR10"/>
                  </a:rPr>
                  <a:t>material and readout electronics. In most cases - for moderate exposure to</a:t>
                </a:r>
              </a:p>
              <a:p>
                <a:pPr algn="l"/>
                <a:r>
                  <a:rPr lang="en-GB" sz="1800" b="0" i="0" u="none" strike="noStrike" baseline="0" dirty="0">
                    <a:latin typeface="CMR10"/>
                  </a:rPr>
                  <a:t>irradiation fields -, detectors are not prevented from operating normally, but - in</a:t>
                </a:r>
              </a:p>
              <a:p>
                <a:pPr algn="l"/>
                <a:r>
                  <a:rPr lang="en-GB" sz="1800" b="0" i="0" u="none" strike="noStrike" baseline="0" dirty="0">
                    <a:latin typeface="CMR10"/>
                  </a:rPr>
                  <a:t>presence of large irradiation fields and/or as a result of exposure to large accumulated</a:t>
                </a:r>
              </a:p>
              <a:p>
                <a:pPr algn="l"/>
                <a:r>
                  <a:rPr lang="en-GB" sz="1800" b="0" i="0" u="none" strike="noStrike" baseline="0" dirty="0">
                    <a:latin typeface="CMR10"/>
                  </a:rPr>
                  <a:t>fluences - induced radiation effects may degrade devices performance.</a:t>
                </a:r>
              </a:p>
              <a:p>
                <a:pPr algn="l"/>
                <a:r>
                  <a:rPr lang="en-GB" sz="1800" b="0" i="0" u="none" strike="noStrike" baseline="0" dirty="0">
                    <a:latin typeface="CMR10"/>
                  </a:rPr>
                  <a:t>This edition presents a comprehensive treatment of the Coulomb scattering on</a:t>
                </a:r>
              </a:p>
              <a:p>
                <a:pPr algn="l"/>
                <a:r>
                  <a:rPr lang="en-GB" sz="1800" b="0" i="0" u="none" strike="noStrike" baseline="0" dirty="0">
                    <a:latin typeface="CMR10"/>
                  </a:rPr>
                  <a:t>screened nuclear potentials resulting from electrons, positrons, protons, light- and</a:t>
                </a:r>
              </a:p>
              <a:p>
                <a:pPr algn="l"/>
                <a:r>
                  <a:rPr lang="en-GB" sz="1800" b="0" i="0" u="none" strike="noStrike" baseline="0" dirty="0">
                    <a:latin typeface="CMR10"/>
                  </a:rPr>
                  <a:t>heavy-ions - ranging from (very) low up to ultra-relativistic kinetic energies - and</a:t>
                </a:r>
              </a:p>
              <a:p>
                <a:pPr algn="l"/>
                <a:r>
                  <a:rPr lang="en-GB" sz="1800" b="0" i="0" u="none" strike="noStrike" baseline="0" dirty="0">
                    <a:latin typeface="CMR10"/>
                  </a:rPr>
                  <a:t>allowing the derivation of the corresponding NIEL (non-ionizing energy-loss) </a:t>
                </a:r>
                <a:r>
                  <a:rPr lang="en-US" sz="1800" b="0" i="0" u="none" strike="noStrike" baseline="0" dirty="0">
                    <a:latin typeface="CMR10"/>
                  </a:rPr>
                  <a:t>doses</a:t>
                </a:r>
              </a:p>
              <a:p>
                <a:pPr algn="l"/>
                <a:r>
                  <a:rPr lang="en-GB" sz="1800" b="0" i="0" u="none" strike="noStrike" baseline="0" dirty="0">
                    <a:latin typeface="CMR10"/>
                  </a:rPr>
                  <a:t>deposited in any material, because of atomic displacements caused by the interaction.</a:t>
                </a:r>
              </a:p>
              <a:p>
                <a:pPr algn="l"/>
                <a:endParaRPr lang="en-GB" sz="1800" b="0" i="0" u="none" strike="noStrike" baseline="0" dirty="0">
                  <a:latin typeface="CMR10"/>
                </a:endParaRPr>
              </a:p>
              <a:p>
                <a:pPr algn="l"/>
                <a:r>
                  <a:rPr lang="en-GB" sz="1800" b="0" i="0" u="none" strike="noStrike" baseline="0" dirty="0">
                    <a:latin typeface="CMR10"/>
                  </a:rPr>
                  <a:t>Silicon is the active material of radiation detectors and in electronic devices used</a:t>
                </a:r>
              </a:p>
              <a:p>
                <a:pPr algn="l"/>
                <a:r>
                  <a:rPr lang="en-GB" sz="1800" b="0" i="0" u="none" strike="noStrike" baseline="0" dirty="0">
                    <a:latin typeface="CMR10"/>
                  </a:rPr>
                  <a:t>in the fabrication and development of electronic circuits of large to very large scale</a:t>
                </a:r>
              </a:p>
              <a:p>
                <a:pPr algn="l"/>
                <a:r>
                  <a:rPr lang="en-GB" sz="1800" b="0" i="0" u="none" strike="noStrike" baseline="0" dirty="0">
                    <a:latin typeface="CMR10"/>
                  </a:rPr>
                  <a:t>integration (VLSI) applications. As discussed in the previous section, these devices</a:t>
                </a:r>
              </a:p>
              <a:p>
                <a:pPr algn="l"/>
                <a:r>
                  <a:rPr lang="en-GB" sz="1800" b="0" i="0" u="none" strike="noStrike" baseline="0" dirty="0">
                    <a:latin typeface="CMR10"/>
                  </a:rPr>
                  <a:t>are commonly used for a large variety of applications in many fields including particle</a:t>
                </a:r>
              </a:p>
              <a:p>
                <a:pPr algn="l"/>
                <a:r>
                  <a:rPr lang="en-GB" sz="1800" b="0" i="0" u="none" strike="noStrike" baseline="0" dirty="0">
                    <a:latin typeface="CMR10"/>
                  </a:rPr>
                  <a:t>physics experiments, reactor physics, nuclear medicine, and space. These fields</a:t>
                </a:r>
              </a:p>
              <a:p>
                <a:pPr algn="l"/>
                <a:r>
                  <a:rPr lang="en-GB" sz="1800" b="0" i="0" u="none" strike="noStrike" baseline="0" dirty="0">
                    <a:latin typeface="CMR10"/>
                  </a:rPr>
                  <a:t>generally present adverse (or, even, very adverse) radiation environments that may</a:t>
                </a:r>
              </a:p>
              <a:p>
                <a:pPr algn="l"/>
                <a:r>
                  <a:rPr lang="en-GB" sz="1800" b="0" i="0" u="none" strike="noStrike" baseline="0" dirty="0">
                    <a:latin typeface="CMR10"/>
                  </a:rPr>
                  <a:t>affect the operation of the devices and are described in the chapters on </a:t>
                </a:r>
                <a:r>
                  <a:rPr lang="en-GB" sz="1800" b="0" i="0" u="none" strike="noStrike" baseline="0" dirty="0">
                    <a:latin typeface="CMTI10"/>
                  </a:rPr>
                  <a:t>Radiation</a:t>
                </a:r>
              </a:p>
              <a:p>
                <a:pPr algn="l"/>
                <a:r>
                  <a:rPr lang="en-GB" sz="1800" b="0" i="0" u="none" strike="noStrike" baseline="0" dirty="0">
                    <a:latin typeface="CMTI10"/>
                  </a:rPr>
                  <a:t>Effects and Displacement Damage in Semiconductors, Radiation Environments and</a:t>
                </a:r>
              </a:p>
              <a:p>
                <a:pPr algn="l"/>
                <a:r>
                  <a:rPr lang="en-GB" sz="1800" b="0" i="0" u="none" strike="noStrike" baseline="0" dirty="0">
                    <a:latin typeface="CMTI10"/>
                  </a:rPr>
                  <a:t>Damage in Semiconductors </a:t>
                </a:r>
                <a:r>
                  <a:rPr lang="en-GB" sz="1800" b="0" i="0" u="none" strike="noStrike" baseline="0" dirty="0">
                    <a:latin typeface="CMR10"/>
                  </a:rPr>
                  <a:t>and </a:t>
                </a:r>
                <a:r>
                  <a:rPr lang="en-GB" sz="1800" b="0" i="0" u="none" strike="noStrike" baseline="0" dirty="0">
                    <a:latin typeface="CMTI10"/>
                  </a:rPr>
                  <a:t>Displacement Damages and Interactions in Semiconductor</a:t>
                </a:r>
              </a:p>
              <a:p>
                <a:pPr algn="l"/>
                <a:r>
                  <a:rPr lang="en-GB" sz="1800" b="0" i="0" u="none" strike="noStrike" baseline="0" dirty="0">
                    <a:latin typeface="CMTI10"/>
                  </a:rPr>
                  <a:t>Devices</a:t>
                </a:r>
                <a:r>
                  <a:rPr lang="en-GB" sz="1800" b="0" i="0" u="none" strike="noStrike" baseline="0" dirty="0">
                    <a:latin typeface="CMR10"/>
                  </a:rPr>
                  <a:t>. These environments are generated by </a:t>
                </a:r>
                <a:r>
                  <a:rPr lang="en-GB" sz="1800" b="0" i="0" u="none" strike="noStrike" baseline="0" dirty="0" err="1">
                    <a:latin typeface="CMR10"/>
                  </a:rPr>
                  <a:t>i</a:t>
                </a:r>
                <a:r>
                  <a:rPr lang="en-GB" sz="1800" b="0" i="0" u="none" strike="noStrike" baseline="0" dirty="0">
                    <a:latin typeface="CMR10"/>
                  </a:rPr>
                  <a:t>) the operation of the</a:t>
                </a:r>
              </a:p>
              <a:p>
                <a:pPr algn="l"/>
                <a:r>
                  <a:rPr lang="en-GB" sz="1800" b="0" i="0" u="none" strike="noStrike" baseline="0" dirty="0">
                    <a:latin typeface="CMR10"/>
                  </a:rPr>
                  <a:t>high-luminosity machines [e.g., the Large Hadron Collider</a:t>
                </a:r>
                <a:r>
                  <a:rPr lang="en-GB" sz="1800" b="0" i="0" u="none" strike="noStrike" baseline="0" dirty="0">
                    <a:latin typeface="CMSY7"/>
                  </a:rPr>
                  <a:t>¶ </a:t>
                </a:r>
                <a:r>
                  <a:rPr lang="en-GB" sz="1800" b="0" i="0" u="none" strike="noStrike" baseline="0" dirty="0">
                    <a:latin typeface="CMR10"/>
                  </a:rPr>
                  <a:t>(LHC)] for particles</a:t>
                </a:r>
              </a:p>
              <a:p>
                <a:pPr algn="l"/>
                <a:r>
                  <a:rPr lang="en-GB" sz="1800" b="0" i="0" u="none" strike="noStrike" baseline="0" dirty="0">
                    <a:latin typeface="CMR10"/>
                  </a:rPr>
                  <a:t>physics experiments , ii) the cosmic rays and trapped particles of various origins in</a:t>
                </a:r>
              </a:p>
              <a:p>
                <a:pPr algn="l"/>
                <a:r>
                  <a:rPr lang="en-GB" sz="1800" b="0" i="0" u="none" strike="noStrike" baseline="0" dirty="0">
                    <a:latin typeface="CMR10"/>
                  </a:rPr>
                  <a:t>interplanetary space and/or Earth magnetosphere and iii) the operation of nuclear</a:t>
                </a:r>
              </a:p>
              <a:p>
                <a:pPr algn="l"/>
                <a:r>
                  <a:rPr lang="en-GB" sz="1800" b="0" i="0" u="none" strike="noStrike" baseline="0" dirty="0">
                    <a:latin typeface="CMR10"/>
                  </a:rPr>
                  <a:t>reactors. Their potential threats to the devices operation, in terms of </a:t>
                </a:r>
                <a:r>
                  <a:rPr lang="en-GB" sz="1800" b="0" i="0" u="none" strike="noStrike" baseline="0" dirty="0" err="1">
                    <a:latin typeface="CMR10"/>
                  </a:rPr>
                  <a:t>radiationinduced</a:t>
                </a:r>
                <a:endParaRPr lang="en-GB" sz="1800" b="0" i="0" u="none" strike="noStrike" baseline="0" dirty="0">
                  <a:latin typeface="CMR10"/>
                </a:endParaRPr>
              </a:p>
              <a:p>
                <a:pPr algn="l"/>
                <a:r>
                  <a:rPr lang="en-GB" sz="1800" b="0" i="0" u="none" strike="noStrike" baseline="0" dirty="0">
                    <a:latin typeface="CMR10"/>
                  </a:rPr>
                  <a:t>damage by displacement are also described in that chapter. Furthermore</a:t>
                </a:r>
              </a:p>
              <a:p>
                <a:pPr algn="l"/>
                <a:r>
                  <a:rPr lang="en-GB" sz="1800" b="0" i="0" u="none" strike="noStrike" baseline="0" dirty="0">
                    <a:latin typeface="CMR10"/>
                  </a:rPr>
                  <a:t>to understand the way it may affect the devices operation, the particles energy</a:t>
                </a:r>
              </a:p>
              <a:p>
                <a:pPr algn="l"/>
                <a:r>
                  <a:rPr lang="en-GB" sz="1800" b="0" i="0" u="none" strike="noStrike" baseline="0" dirty="0">
                    <a:latin typeface="CMR10"/>
                  </a:rPr>
                  <a:t>deposition mechanisms are discussed with </a:t>
                </a:r>
                <a:r>
                  <a:rPr lang="en-GB" sz="1800" b="0" i="0" u="none" strike="noStrike" baseline="0" dirty="0" err="1">
                    <a:latin typeface="CMR10"/>
                  </a:rPr>
                  <a:t>i</a:t>
                </a:r>
                <a:r>
                  <a:rPr lang="en-GB" sz="1800" b="0" i="0" u="none" strike="noStrike" baseline="0" dirty="0">
                    <a:latin typeface="CMR10"/>
                  </a:rPr>
                  <a:t>) the radiation-induced damage and ii)</a:t>
                </a:r>
              </a:p>
              <a:p>
                <a:pPr algn="l"/>
                <a:r>
                  <a:rPr lang="en-GB" sz="1800" b="0" i="0" u="none" strike="noStrike" baseline="0" dirty="0">
                    <a:latin typeface="CMR10"/>
                  </a:rPr>
                  <a:t>resulting effect on bulk and device parameters evolution. </a:t>
                </a:r>
                <a:r>
                  <a:rPr lang="en-US" sz="1800" b="0" i="0" u="none" strike="noStrike" baseline="0" dirty="0">
                    <a:latin typeface="CMR10"/>
                  </a:rPr>
                  <a:t>These latter modifications</a:t>
                </a:r>
              </a:p>
              <a:p>
                <a:pPr algn="l"/>
                <a:r>
                  <a:rPr lang="en-GB" sz="1800" b="0" i="0" u="none" strike="noStrike" baseline="0" dirty="0">
                    <a:latin typeface="CMR10"/>
                  </a:rPr>
                  <a:t>depend on the type of irradiation particles, their energy and irradiation fluence. A</a:t>
                </a:r>
              </a:p>
              <a:p>
                <a:pPr algn="l"/>
                <a:r>
                  <a:rPr lang="en-GB" sz="1800" b="0" i="0" u="none" strike="noStrike" baseline="0" dirty="0">
                    <a:latin typeface="CMR10"/>
                  </a:rPr>
                  <a:t>treatment is done of damage inflicted by total ionizing dose and non-ionizing </a:t>
                </a:r>
                <a:r>
                  <a:rPr lang="en-GB" sz="1800" b="0" i="0" u="none" strike="noStrike" baseline="0" dirty="0" err="1">
                    <a:latin typeface="CMR10"/>
                  </a:rPr>
                  <a:t>energyloss</a:t>
                </a:r>
                <a:endParaRPr lang="en-GB" sz="1800" b="0" i="0" u="none" strike="noStrike" baseline="0" dirty="0">
                  <a:latin typeface="CMR10"/>
                </a:endParaRPr>
              </a:p>
              <a:p>
                <a:pPr algn="l"/>
                <a:r>
                  <a:rPr lang="en-GB" sz="1800" b="0" i="0" u="none" strike="noStrike" baseline="0" dirty="0">
                    <a:latin typeface="CMR10"/>
                  </a:rPr>
                  <a:t>(NIEL) effects for which the accumulated fluence causes permanent degradation</a:t>
                </a:r>
              </a:p>
              <a:p>
                <a:pPr algn="l"/>
                <a:r>
                  <a:rPr lang="en-GB" sz="1800" b="0" i="0" u="none" strike="noStrike" baseline="0" dirty="0">
                    <a:latin typeface="CMR10"/>
                  </a:rPr>
                  <a:t>because of the induced displacement damage.</a:t>
                </a:r>
              </a:p>
              <a:p>
                <a:pPr algn="l"/>
                <a:endParaRPr lang="en-GB" sz="1800" b="0" i="0" u="none" strike="noStrike" baseline="0" dirty="0">
                  <a:latin typeface="CMR10"/>
                </a:endParaRPr>
              </a:p>
              <a:p>
                <a:pPr algn="l"/>
                <a:r>
                  <a:rPr lang="en-GB" sz="1800" b="0" i="0" u="none" strike="noStrike" baseline="0" dirty="0">
                    <a:latin typeface="CMR10"/>
                  </a:rPr>
                  <a:t>The experimental data obtained with silicon</a:t>
                </a:r>
              </a:p>
              <a:p>
                <a:pPr algn="l"/>
                <a:r>
                  <a:rPr lang="en-GB" sz="1800" b="0" i="0" u="none" strike="noStrike" baseline="0" dirty="0">
                    <a:latin typeface="CMR10"/>
                  </a:rPr>
                  <a:t>radiation detectors demonstrate that the non-ionizing energy-loss (NIEL) must account for </a:t>
                </a:r>
                <a:r>
                  <a:rPr lang="en-GB" sz="1800" b="0" i="0" u="none" strike="noStrike" baseline="0" dirty="0" err="1">
                    <a:latin typeface="CMR10"/>
                  </a:rPr>
                  <a:t>i</a:t>
                </a:r>
                <a:r>
                  <a:rPr lang="en-GB" sz="1800" b="0" i="0" u="none" strike="noStrike" baseline="0" dirty="0">
                    <a:latin typeface="CMR10"/>
                  </a:rPr>
                  <a:t>) the relativistic Coulomb cross section and ii) hadronic interactions -</a:t>
                </a:r>
              </a:p>
              <a:p>
                <a:pPr algn="l"/>
                <a:r>
                  <a:rPr lang="en-GB" sz="1800" b="0" i="0" u="none" strike="noStrike" baseline="0" dirty="0">
                    <a:latin typeface="CMR10"/>
                  </a:rPr>
                  <a:t>which are not included in the SRIM code [Ziegler, </a:t>
                </a:r>
                <a:r>
                  <a:rPr lang="en-GB" sz="1800" b="0" i="0" u="none" strike="noStrike" baseline="0" dirty="0" err="1">
                    <a:latin typeface="CMR10"/>
                  </a:rPr>
                  <a:t>Biersack</a:t>
                </a:r>
                <a:r>
                  <a:rPr lang="en-GB" sz="1800" b="0" i="0" u="none" strike="noStrike" baseline="0" dirty="0">
                    <a:latin typeface="CMR10"/>
                  </a:rPr>
                  <a:t> and </a:t>
                </a:r>
                <a:r>
                  <a:rPr lang="en-GB" sz="1800" b="0" i="0" u="none" strike="noStrike" baseline="0" dirty="0" err="1">
                    <a:latin typeface="CMR10"/>
                  </a:rPr>
                  <a:t>Littmark</a:t>
                </a:r>
                <a:r>
                  <a:rPr lang="en-GB" sz="1800" b="0" i="0" u="none" strike="noStrike" baseline="0" dirty="0">
                    <a:latin typeface="CMR10"/>
                  </a:rPr>
                  <a:t> (1985a)]</a:t>
                </a:r>
              </a:p>
              <a:p>
                <a:pPr algn="l"/>
                <a:r>
                  <a:rPr lang="en-GB" sz="1800" b="0" i="0" u="none" strike="noStrike" baseline="0" dirty="0">
                    <a:latin typeface="CMR10"/>
                  </a:rPr>
                  <a:t>- also for low energy protons (</a:t>
                </a:r>
                <a:r>
                  <a:rPr lang="en-GB" sz="1800" b="0" i="0" u="none" strike="noStrike" baseline="0" dirty="0">
                    <a:latin typeface="MSAM10"/>
                  </a:rPr>
                  <a:t> </a:t>
                </a:r>
                <a:r>
                  <a:rPr lang="en-GB" sz="1800" b="0" i="0" u="none" strike="noStrike" baseline="0" dirty="0">
                    <a:latin typeface="CMR10"/>
                  </a:rPr>
                  <a:t>10MeV).</a:t>
                </a:r>
                <a:endParaRPr lang="en-US" b="1" dirty="0"/>
              </a:p>
            </p:txBody>
          </p:sp>
        </mc:Fallback>
      </mc:AlternateContent>
      <p:sp>
        <p:nvSpPr>
          <p:cNvPr id="4" name="Slide Number Placeholder 3"/>
          <p:cNvSpPr>
            <a:spLocks noGrp="1"/>
          </p:cNvSpPr>
          <p:nvPr>
            <p:ph type="sldNum" sz="quarter" idx="5"/>
          </p:nvPr>
        </p:nvSpPr>
        <p:spPr/>
        <p:txBody>
          <a:bodyPr/>
          <a:lstStyle/>
          <a:p>
            <a:fld id="{67A67DBE-D3BB-F74E-84C1-4CEDFE4037FA}" type="slidenum">
              <a:rPr lang="it-IT" smtClean="0"/>
              <a:t>8</a:t>
            </a:fld>
            <a:endParaRPr lang="it-IT"/>
          </a:p>
        </p:txBody>
      </p:sp>
    </p:spTree>
    <p:extLst>
      <p:ext uri="{BB962C8B-B14F-4D97-AF65-F5344CB8AC3E}">
        <p14:creationId xmlns:p14="http://schemas.microsoft.com/office/powerpoint/2010/main" val="2081218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67DBE-D3BB-F74E-84C1-4CEDFE4037FA}" type="slidenum">
              <a:rPr lang="it-IT" smtClean="0"/>
              <a:t>9</a:t>
            </a:fld>
            <a:endParaRPr lang="it-IT"/>
          </a:p>
        </p:txBody>
      </p:sp>
    </p:spTree>
    <p:extLst>
      <p:ext uri="{BB962C8B-B14F-4D97-AF65-F5344CB8AC3E}">
        <p14:creationId xmlns:p14="http://schemas.microsoft.com/office/powerpoint/2010/main" val="3831867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7A67DBE-D3BB-F74E-84C1-4CEDFE4037FA}" type="slidenum">
              <a:rPr lang="it-IT" smtClean="0"/>
              <a:t>10</a:t>
            </a:fld>
            <a:endParaRPr lang="it-IT"/>
          </a:p>
        </p:txBody>
      </p:sp>
    </p:spTree>
    <p:extLst>
      <p:ext uri="{BB962C8B-B14F-4D97-AF65-F5344CB8AC3E}">
        <p14:creationId xmlns:p14="http://schemas.microsoft.com/office/powerpoint/2010/main" val="2092114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D490-59AD-B9B1-79CB-1A6661E93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0276B8-86CC-C787-3777-A159DF4FC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B322D-5D9A-8FA6-7179-FF32DDDA6BC1}"/>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5" name="Footer Placeholder 4">
            <a:extLst>
              <a:ext uri="{FF2B5EF4-FFF2-40B4-BE49-F238E27FC236}">
                <a16:creationId xmlns:a16="http://schemas.microsoft.com/office/drawing/2014/main" id="{427B93B1-2F5F-A5ED-CFBF-5A04A9083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90677-2D4B-C800-9537-C8CEDB873FA8}"/>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1963754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49C3-3F39-02A8-EDD7-626C26D6B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2DB530-1293-9B05-5C17-8A4A0EE997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FF054-5A6B-33A1-5EA4-EFA562A0ABBD}"/>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5" name="Footer Placeholder 4">
            <a:extLst>
              <a:ext uri="{FF2B5EF4-FFF2-40B4-BE49-F238E27FC236}">
                <a16:creationId xmlns:a16="http://schemas.microsoft.com/office/drawing/2014/main" id="{EAC1444C-BDD4-73FF-F5D9-303E6755F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C0108-770C-7B30-74E3-DBB09D2D7B93}"/>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310610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32FA46-7FDF-1A8E-E1AB-0D6D2C9D3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474D5-2302-B5D6-A7B5-9C5D3A931D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86579-FFC2-B97C-2796-6D75A14B16E0}"/>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5" name="Footer Placeholder 4">
            <a:extLst>
              <a:ext uri="{FF2B5EF4-FFF2-40B4-BE49-F238E27FC236}">
                <a16:creationId xmlns:a16="http://schemas.microsoft.com/office/drawing/2014/main" id="{2F0FCC90-4501-996E-5073-D090BE4BD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949E9-C572-325C-E5AD-158A543A27FD}"/>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1015762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7" name="Rettangolo 6"/>
          <p:cNvSpPr/>
          <p:nvPr userDrawn="1"/>
        </p:nvSpPr>
        <p:spPr>
          <a:xfrm>
            <a:off x="0" y="2"/>
            <a:ext cx="12192000" cy="105107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 name="Titolo 1"/>
          <p:cNvSpPr>
            <a:spLocks noGrp="1"/>
          </p:cNvSpPr>
          <p:nvPr>
            <p:ph type="title" hasCustomPrompt="1"/>
          </p:nvPr>
        </p:nvSpPr>
        <p:spPr>
          <a:xfrm>
            <a:off x="551219" y="303802"/>
            <a:ext cx="10972800" cy="400110"/>
          </a:xfrm>
        </p:spPr>
        <p:txBody>
          <a:bodyPr/>
          <a:lstStyle>
            <a:lvl1pPr>
              <a:defRPr sz="2600">
                <a:solidFill>
                  <a:srgbClr val="FFFFFF"/>
                </a:solidFill>
              </a:defRPr>
            </a:lvl1pPr>
          </a:lstStyle>
          <a:p>
            <a:r>
              <a:rPr lang="it-IT"/>
              <a:t>Titolo della slide – </a:t>
            </a:r>
            <a:r>
              <a:rPr lang="it-IT" err="1"/>
              <a:t>Arial</a:t>
            </a:r>
            <a:r>
              <a:rPr lang="it-IT"/>
              <a:t> 26pt </a:t>
            </a:r>
          </a:p>
        </p:txBody>
      </p:sp>
      <p:sp>
        <p:nvSpPr>
          <p:cNvPr id="15" name="Segnaposto testo 14"/>
          <p:cNvSpPr>
            <a:spLocks noGrp="1"/>
          </p:cNvSpPr>
          <p:nvPr>
            <p:ph type="body" sz="quarter" idx="13" hasCustomPrompt="1"/>
          </p:nvPr>
        </p:nvSpPr>
        <p:spPr>
          <a:xfrm>
            <a:off x="551219" y="1253067"/>
            <a:ext cx="10972800" cy="369332"/>
          </a:xfrm>
        </p:spPr>
        <p:txBody>
          <a:bodyPr>
            <a:spAutoFit/>
          </a:bodyPr>
          <a:lstStyle>
            <a:lvl1pPr marL="0" indent="0">
              <a:buNone/>
              <a:defRPr sz="2000" b="1" baseline="0">
                <a:solidFill>
                  <a:srgbClr val="7F7F7F"/>
                </a:solidFill>
              </a:defRPr>
            </a:lvl1pPr>
            <a:lvl2pPr>
              <a:defRPr sz="2000" b="1">
                <a:solidFill>
                  <a:srgbClr val="7F7F7F"/>
                </a:solidFill>
              </a:defRPr>
            </a:lvl2pPr>
            <a:lvl3pPr>
              <a:defRPr sz="2000" b="1">
                <a:solidFill>
                  <a:srgbClr val="7F7F7F"/>
                </a:solidFill>
              </a:defRPr>
            </a:lvl3pPr>
            <a:lvl4pPr>
              <a:defRPr sz="2000" b="1">
                <a:solidFill>
                  <a:srgbClr val="7F7F7F"/>
                </a:solidFill>
              </a:defRPr>
            </a:lvl4pPr>
            <a:lvl5pPr>
              <a:defRPr sz="2000" b="1">
                <a:solidFill>
                  <a:srgbClr val="7F7F7F"/>
                </a:solidFill>
              </a:defRPr>
            </a:lvl5pPr>
          </a:lstStyle>
          <a:p>
            <a:pPr lvl="0"/>
            <a:r>
              <a:rPr lang="it-IT"/>
              <a:t>Titolo di secondo livello 20pt </a:t>
            </a:r>
            <a:r>
              <a:rPr lang="it-IT" err="1"/>
              <a:t>Arial</a:t>
            </a:r>
            <a:r>
              <a:rPr lang="it-IT"/>
              <a:t> </a:t>
            </a:r>
            <a:r>
              <a:rPr lang="it-IT" err="1"/>
              <a:t>bold</a:t>
            </a:r>
            <a:endParaRPr lang="it-IT"/>
          </a:p>
        </p:txBody>
      </p:sp>
      <p:sp>
        <p:nvSpPr>
          <p:cNvPr id="17" name="Segnaposto testo 16"/>
          <p:cNvSpPr>
            <a:spLocks noGrp="1"/>
          </p:cNvSpPr>
          <p:nvPr>
            <p:ph type="body" sz="quarter" idx="14" hasCustomPrompt="1"/>
          </p:nvPr>
        </p:nvSpPr>
        <p:spPr>
          <a:xfrm>
            <a:off x="551219" y="2017398"/>
            <a:ext cx="10972799" cy="769441"/>
          </a:xfrm>
        </p:spPr>
        <p:txBody>
          <a:bodyPr wrap="square">
            <a:spAutoFit/>
          </a:bodyPr>
          <a:lstStyle>
            <a:lvl1pPr marL="457200" indent="-457200">
              <a:buFont typeface="+mj-lt"/>
              <a:buAutoNum type="arabicPeriod"/>
              <a:defRPr sz="2000" baseline="0"/>
            </a:lvl1pPr>
            <a:lvl2pPr marL="457200" indent="0">
              <a:buNone/>
              <a:defRPr sz="2000"/>
            </a:lvl2pPr>
            <a:lvl3pPr>
              <a:defRPr sz="2000"/>
            </a:lvl3pPr>
            <a:lvl4pPr>
              <a:defRPr sz="2000"/>
            </a:lvl4pPr>
            <a:lvl5pPr>
              <a:defRPr sz="2000"/>
            </a:lvl5pPr>
          </a:lstStyle>
          <a:p>
            <a:pPr lvl="0"/>
            <a:r>
              <a:rPr lang="it-IT"/>
              <a:t>Corpo del testo 20pt </a:t>
            </a:r>
            <a:r>
              <a:rPr lang="it-IT" err="1"/>
              <a:t>Arial</a:t>
            </a:r>
            <a:r>
              <a:rPr lang="it-IT"/>
              <a:t> regular</a:t>
            </a:r>
          </a:p>
          <a:p>
            <a:pPr lvl="0"/>
            <a:r>
              <a:rPr lang="it-IT" err="1"/>
              <a:t>Lorem</a:t>
            </a:r>
            <a:r>
              <a:rPr lang="it-IT"/>
              <a:t> </a:t>
            </a:r>
            <a:r>
              <a:rPr lang="it-IT" err="1"/>
              <a:t>ipsum</a:t>
            </a:r>
            <a:r>
              <a:rPr lang="it-IT"/>
              <a:t> </a:t>
            </a:r>
            <a:r>
              <a:rPr lang="it-IT" err="1"/>
              <a:t>dolor</a:t>
            </a:r>
            <a:r>
              <a:rPr lang="it-IT"/>
              <a:t> sic </a:t>
            </a:r>
            <a:r>
              <a:rPr lang="it-IT" err="1"/>
              <a:t>amet</a:t>
            </a:r>
            <a:endParaRPr lang="it-IT"/>
          </a:p>
        </p:txBody>
      </p:sp>
      <p:sp>
        <p:nvSpPr>
          <p:cNvPr id="19" name="Segnaposto testo 18"/>
          <p:cNvSpPr>
            <a:spLocks noGrp="1"/>
          </p:cNvSpPr>
          <p:nvPr>
            <p:ph type="body" sz="quarter" idx="15" hasCustomPrompt="1"/>
          </p:nvPr>
        </p:nvSpPr>
        <p:spPr>
          <a:xfrm>
            <a:off x="551219" y="3409089"/>
            <a:ext cx="10972799" cy="1013611"/>
          </a:xfrm>
        </p:spPr>
        <p:txBody>
          <a:bodyPr wrap="square">
            <a:spAutoFit/>
          </a:bodyPr>
          <a:lstStyle>
            <a:lvl1pPr>
              <a:defRPr sz="1600" baseline="0"/>
            </a:lvl1pPr>
            <a:lvl2pPr>
              <a:defRPr sz="1800"/>
            </a:lvl2pPr>
            <a:lvl3pPr>
              <a:defRPr sz="1800"/>
            </a:lvl3pPr>
            <a:lvl4pPr>
              <a:defRPr sz="1800"/>
            </a:lvl4pPr>
            <a:lvl5pPr>
              <a:defRPr sz="1800"/>
            </a:lvl5pPr>
          </a:lstStyle>
          <a:p>
            <a:pPr lvl="0"/>
            <a:r>
              <a:rPr lang="it-IT"/>
              <a:t>Lista 16pt </a:t>
            </a:r>
            <a:r>
              <a:rPr lang="it-IT" err="1"/>
              <a:t>Arial</a:t>
            </a:r>
            <a:r>
              <a:rPr lang="it-IT"/>
              <a:t> regular</a:t>
            </a:r>
          </a:p>
          <a:p>
            <a:pPr lvl="0"/>
            <a:r>
              <a:rPr lang="it-IT" err="1"/>
              <a:t>Lorem</a:t>
            </a:r>
            <a:r>
              <a:rPr lang="it-IT"/>
              <a:t> </a:t>
            </a:r>
            <a:r>
              <a:rPr lang="it-IT" err="1"/>
              <a:t>ipsum</a:t>
            </a:r>
            <a:endParaRPr lang="it-IT"/>
          </a:p>
          <a:p>
            <a:pPr lvl="0"/>
            <a:r>
              <a:rPr lang="it-IT" err="1"/>
              <a:t>Lorem</a:t>
            </a:r>
            <a:r>
              <a:rPr lang="it-IT"/>
              <a:t> </a:t>
            </a:r>
            <a:r>
              <a:rPr lang="it-IT" err="1"/>
              <a:t>ipusm</a:t>
            </a:r>
            <a:endParaRPr lang="it-IT"/>
          </a:p>
        </p:txBody>
      </p:sp>
      <p:sp>
        <p:nvSpPr>
          <p:cNvPr id="10" name="Segnaposto numero diapositiva 5"/>
          <p:cNvSpPr>
            <a:spLocks noGrp="1"/>
          </p:cNvSpPr>
          <p:nvPr>
            <p:ph type="sldNum" sz="quarter" idx="4"/>
          </p:nvPr>
        </p:nvSpPr>
        <p:spPr>
          <a:xfrm>
            <a:off x="10929697" y="6356353"/>
            <a:ext cx="6527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11" name="Segnaposto piè di pagina 3"/>
          <p:cNvSpPr>
            <a:spLocks noGrp="1"/>
          </p:cNvSpPr>
          <p:nvPr>
            <p:ph type="ftr" sz="quarter" idx="3"/>
          </p:nvPr>
        </p:nvSpPr>
        <p:spPr>
          <a:xfrm>
            <a:off x="2338919" y="6356351"/>
            <a:ext cx="8702707"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Packaging schermante innovativo per sistemi e componenti elettronici, Roma, 1-3 Febbraio 2022</a:t>
            </a:r>
          </a:p>
        </p:txBody>
      </p:sp>
    </p:spTree>
    <p:extLst>
      <p:ext uri="{BB962C8B-B14F-4D97-AF65-F5344CB8AC3E}">
        <p14:creationId xmlns:p14="http://schemas.microsoft.com/office/powerpoint/2010/main" val="175456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iniziale">
    <p:bg>
      <p:bgPr>
        <a:solidFill>
          <a:schemeClr val="bg1"/>
        </a:solidFill>
        <a:effectLst/>
      </p:bgPr>
    </p:bg>
    <p:spTree>
      <p:nvGrpSpPr>
        <p:cNvPr id="1" name=""/>
        <p:cNvGrpSpPr/>
        <p:nvPr/>
      </p:nvGrpSpPr>
      <p:grpSpPr>
        <a:xfrm>
          <a:off x="0" y="0"/>
          <a:ext cx="0" cy="0"/>
          <a:chOff x="0" y="0"/>
          <a:chExt cx="0" cy="0"/>
        </a:xfrm>
      </p:grpSpPr>
      <p:sp>
        <p:nvSpPr>
          <p:cNvPr id="12" name="Rettangolo 11"/>
          <p:cNvSpPr/>
          <p:nvPr userDrawn="1"/>
        </p:nvSpPr>
        <p:spPr>
          <a:xfrm>
            <a:off x="1163" y="1730108"/>
            <a:ext cx="12221195" cy="374555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4" name="Rettangolo 13"/>
          <p:cNvSpPr/>
          <p:nvPr userDrawn="1"/>
        </p:nvSpPr>
        <p:spPr>
          <a:xfrm>
            <a:off x="0" y="6572393"/>
            <a:ext cx="12221195" cy="305011"/>
          </a:xfrm>
          <a:prstGeom prst="rect">
            <a:avLst/>
          </a:prstGeom>
          <a:solidFill>
            <a:srgbClr val="2D7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1" name="Rettangolo 20"/>
          <p:cNvSpPr/>
          <p:nvPr userDrawn="1"/>
        </p:nvSpPr>
        <p:spPr>
          <a:xfrm>
            <a:off x="1163" y="5054747"/>
            <a:ext cx="12221195" cy="957692"/>
          </a:xfrm>
          <a:prstGeom prst="rect">
            <a:avLst/>
          </a:prstGeom>
          <a:solidFill>
            <a:srgbClr val="0048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7" name="Rettangolo 6"/>
          <p:cNvSpPr/>
          <p:nvPr userDrawn="1"/>
        </p:nvSpPr>
        <p:spPr>
          <a:xfrm>
            <a:off x="0" y="1"/>
            <a:ext cx="12192000" cy="1740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 name="Sottotitolo 2"/>
          <p:cNvSpPr>
            <a:spLocks noGrp="1"/>
          </p:cNvSpPr>
          <p:nvPr userDrawn="1">
            <p:ph type="subTitle" idx="1" hasCustomPrompt="1"/>
          </p:nvPr>
        </p:nvSpPr>
        <p:spPr>
          <a:xfrm>
            <a:off x="685781" y="3152004"/>
            <a:ext cx="11254425" cy="387798"/>
          </a:xfrm>
        </p:spPr>
        <p:txBody>
          <a:bodyPr wrap="square" lIns="0" tIns="0" bIns="0">
            <a:spAutoFit/>
          </a:bodyPr>
          <a:lstStyle>
            <a:lvl1pPr marL="0" indent="0" algn="l">
              <a:buNone/>
              <a:defRPr sz="2800" b="0" i="0" baseline="0">
                <a:ln>
                  <a:noFill/>
                </a:ln>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Sottotitolo della presentazione – </a:t>
            </a:r>
            <a:r>
              <a:rPr lang="it-IT" err="1"/>
              <a:t>Arial</a:t>
            </a:r>
            <a:r>
              <a:rPr lang="it-IT"/>
              <a:t> 30pt</a:t>
            </a:r>
          </a:p>
        </p:txBody>
      </p:sp>
      <p:sp>
        <p:nvSpPr>
          <p:cNvPr id="5" name="Segnaposto testo 4"/>
          <p:cNvSpPr>
            <a:spLocks noGrp="1"/>
          </p:cNvSpPr>
          <p:nvPr userDrawn="1">
            <p:ph type="body" sz="quarter" idx="10" hasCustomPrompt="1"/>
          </p:nvPr>
        </p:nvSpPr>
        <p:spPr>
          <a:xfrm>
            <a:off x="685779" y="5149831"/>
            <a:ext cx="11254424" cy="341632"/>
          </a:xfrm>
        </p:spPr>
        <p:txBody>
          <a:bodyPr wrap="square" lIns="0">
            <a:spAutoFit/>
          </a:bodyPr>
          <a:lstStyle>
            <a:lvl1pPr marL="0" indent="0" algn="l">
              <a:spcBef>
                <a:spcPts val="0"/>
              </a:spcBef>
              <a:buNone/>
              <a:defRPr sz="1800" b="1" i="0" baseline="0">
                <a:solidFill>
                  <a:schemeClr val="bg1"/>
                </a:solidFill>
                <a:latin typeface="+mj-lt"/>
              </a:defRPr>
            </a:lvl1pPr>
            <a:lvl2pPr algn="l">
              <a:spcBef>
                <a:spcPts val="0"/>
              </a:spcBef>
              <a:defRPr sz="1800" b="1" i="0" baseline="0">
                <a:solidFill>
                  <a:schemeClr val="bg1"/>
                </a:solidFill>
                <a:latin typeface="+mj-lt"/>
              </a:defRPr>
            </a:lvl2pPr>
            <a:lvl3pPr algn="l">
              <a:spcBef>
                <a:spcPts val="0"/>
              </a:spcBef>
              <a:defRPr sz="1800" b="1" i="0" baseline="0">
                <a:solidFill>
                  <a:schemeClr val="bg1"/>
                </a:solidFill>
                <a:latin typeface="+mj-lt"/>
              </a:defRPr>
            </a:lvl3pPr>
            <a:lvl4pPr algn="l">
              <a:spcBef>
                <a:spcPts val="0"/>
              </a:spcBef>
              <a:defRPr sz="1800" b="1" i="0" baseline="0">
                <a:solidFill>
                  <a:schemeClr val="bg1"/>
                </a:solidFill>
                <a:latin typeface="+mj-lt"/>
              </a:defRPr>
            </a:lvl4pPr>
            <a:lvl5pPr algn="l">
              <a:spcBef>
                <a:spcPts val="0"/>
              </a:spcBef>
              <a:defRPr sz="1800" b="1" i="0" baseline="0">
                <a:solidFill>
                  <a:schemeClr val="bg1"/>
                </a:solidFill>
                <a:latin typeface="+mj-lt"/>
              </a:defRPr>
            </a:lvl5pPr>
          </a:lstStyle>
          <a:p>
            <a:pPr lvl="0"/>
            <a:r>
              <a:rPr lang="it-IT"/>
              <a:t>Autore Dipartimento/Unità – </a:t>
            </a:r>
            <a:r>
              <a:rPr lang="it-IT" err="1"/>
              <a:t>Arial</a:t>
            </a:r>
            <a:r>
              <a:rPr lang="it-IT"/>
              <a:t> 18 </a:t>
            </a:r>
            <a:r>
              <a:rPr lang="it-IT" err="1"/>
              <a:t>pt</a:t>
            </a:r>
            <a:endParaRPr lang="it-IT"/>
          </a:p>
        </p:txBody>
      </p:sp>
      <p:sp>
        <p:nvSpPr>
          <p:cNvPr id="9" name="Titolo 8"/>
          <p:cNvSpPr>
            <a:spLocks noGrp="1"/>
          </p:cNvSpPr>
          <p:nvPr userDrawn="1">
            <p:ph type="title" hasCustomPrompt="1"/>
          </p:nvPr>
        </p:nvSpPr>
        <p:spPr>
          <a:xfrm>
            <a:off x="685781" y="2228410"/>
            <a:ext cx="11254425" cy="492443"/>
          </a:xfrm>
        </p:spPr>
        <p:txBody>
          <a:bodyPr lIns="0"/>
          <a:lstStyle>
            <a:lvl1pPr>
              <a:defRPr sz="3200" baseline="0">
                <a:ln>
                  <a:noFill/>
                </a:ln>
                <a:solidFill>
                  <a:schemeClr val="bg1"/>
                </a:solidFill>
              </a:defRPr>
            </a:lvl1pPr>
          </a:lstStyle>
          <a:p>
            <a:r>
              <a:rPr lang="it-IT"/>
              <a:t>Titolo della presentazione – </a:t>
            </a:r>
            <a:r>
              <a:rPr lang="it-IT" err="1"/>
              <a:t>Arial</a:t>
            </a:r>
            <a:r>
              <a:rPr lang="it-IT"/>
              <a:t> 30pt</a:t>
            </a:r>
          </a:p>
        </p:txBody>
      </p:sp>
      <p:pic>
        <p:nvPicPr>
          <p:cNvPr id="2" name="Immagine 1" descr="BAN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12439"/>
            <a:ext cx="12192000" cy="574536"/>
          </a:xfrm>
          <a:prstGeom prst="rect">
            <a:avLst/>
          </a:prstGeom>
        </p:spPr>
      </p:pic>
      <p:sp>
        <p:nvSpPr>
          <p:cNvPr id="10" name="Segnaposto testo 9"/>
          <p:cNvSpPr>
            <a:spLocks noGrp="1"/>
          </p:cNvSpPr>
          <p:nvPr>
            <p:ph type="body" sz="quarter" idx="11" hasCustomPrompt="1"/>
          </p:nvPr>
        </p:nvSpPr>
        <p:spPr>
          <a:xfrm>
            <a:off x="685800" y="4214797"/>
            <a:ext cx="11254317" cy="369332"/>
          </a:xfrm>
        </p:spPr>
        <p:txBody>
          <a:bodyPr lIns="0" anchor="t" anchorCtr="0">
            <a:spAutoFit/>
          </a:bodyPr>
          <a:lstStyle>
            <a:lvl1pPr marL="0" indent="0">
              <a:buNone/>
              <a:defRPr sz="2000" i="1" baseline="0">
                <a:solidFill>
                  <a:schemeClr val="bg1"/>
                </a:solidFill>
              </a:defRPr>
            </a:lvl1pPr>
            <a:lvl2pPr>
              <a:defRPr sz="1800" i="1">
                <a:solidFill>
                  <a:schemeClr val="bg1"/>
                </a:solidFill>
              </a:defRPr>
            </a:lvl2pPr>
            <a:lvl3pPr>
              <a:defRPr sz="1800" i="1">
                <a:solidFill>
                  <a:schemeClr val="bg1"/>
                </a:solidFill>
              </a:defRPr>
            </a:lvl3pPr>
            <a:lvl4pPr>
              <a:defRPr sz="1800" i="1">
                <a:solidFill>
                  <a:schemeClr val="bg1"/>
                </a:solidFill>
              </a:defRPr>
            </a:lvl4pPr>
            <a:lvl5pPr>
              <a:defRPr sz="1800" i="1">
                <a:solidFill>
                  <a:schemeClr val="bg1"/>
                </a:solidFill>
              </a:defRPr>
            </a:lvl5pPr>
          </a:lstStyle>
          <a:p>
            <a:pPr lvl="0"/>
            <a:r>
              <a:rPr lang="it-IT"/>
              <a:t>Luogo e data – </a:t>
            </a:r>
            <a:r>
              <a:rPr lang="it-IT" err="1"/>
              <a:t>Arial</a:t>
            </a:r>
            <a:r>
              <a:rPr lang="it-IT"/>
              <a:t> 20pt </a:t>
            </a:r>
          </a:p>
        </p:txBody>
      </p:sp>
      <p:pic>
        <p:nvPicPr>
          <p:cNvPr id="4" name="Picture 3" descr="LogoENEAcompletoITA.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327924"/>
            <a:ext cx="3332480" cy="792480"/>
          </a:xfrm>
          <a:prstGeom prst="rect">
            <a:avLst/>
          </a:prstGeom>
        </p:spPr>
      </p:pic>
    </p:spTree>
    <p:extLst>
      <p:ext uri="{BB962C8B-B14F-4D97-AF65-F5344CB8AC3E}">
        <p14:creationId xmlns:p14="http://schemas.microsoft.com/office/powerpoint/2010/main" val="4130837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di chiusura">
    <p:spTree>
      <p:nvGrpSpPr>
        <p:cNvPr id="1" name=""/>
        <p:cNvGrpSpPr/>
        <p:nvPr/>
      </p:nvGrpSpPr>
      <p:grpSpPr>
        <a:xfrm>
          <a:off x="0" y="0"/>
          <a:ext cx="0" cy="0"/>
          <a:chOff x="0" y="0"/>
          <a:chExt cx="0" cy="0"/>
        </a:xfrm>
      </p:grpSpPr>
      <p:sp>
        <p:nvSpPr>
          <p:cNvPr id="2" name="Ovale 1"/>
          <p:cNvSpPr/>
          <p:nvPr userDrawn="1"/>
        </p:nvSpPr>
        <p:spPr>
          <a:xfrm>
            <a:off x="4116635" y="1538329"/>
            <a:ext cx="4320000" cy="3240000"/>
          </a:xfrm>
          <a:prstGeom prst="ellipse">
            <a:avLst/>
          </a:prstGeom>
          <a:solidFill>
            <a:srgbClr val="00488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8" name="Rettangolo 7"/>
          <p:cNvSpPr/>
          <p:nvPr userDrawn="1"/>
        </p:nvSpPr>
        <p:spPr>
          <a:xfrm>
            <a:off x="0" y="3295534"/>
            <a:ext cx="12192000" cy="7516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2" name="Segnaposto testo 11"/>
          <p:cNvSpPr>
            <a:spLocks noGrp="1"/>
          </p:cNvSpPr>
          <p:nvPr>
            <p:ph type="body" sz="quarter" idx="10" hasCustomPrompt="1"/>
          </p:nvPr>
        </p:nvSpPr>
        <p:spPr>
          <a:xfrm>
            <a:off x="3809771" y="1775802"/>
            <a:ext cx="4933728" cy="1508738"/>
          </a:xfrm>
          <a:ln>
            <a:noFill/>
          </a:ln>
        </p:spPr>
        <p:txBody>
          <a:bodyPr anchor="b" anchorCtr="1"/>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Autore e </a:t>
            </a:r>
          </a:p>
          <a:p>
            <a:pPr lvl="0"/>
            <a:r>
              <a:rPr lang="it-IT"/>
              <a:t>contatti</a:t>
            </a:r>
          </a:p>
        </p:txBody>
      </p:sp>
      <p:pic>
        <p:nvPicPr>
          <p:cNvPr id="3" name="Immagine 2" descr="BAN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1901"/>
            <a:ext cx="12192000" cy="572030"/>
          </a:xfrm>
          <a:prstGeom prst="rect">
            <a:avLst/>
          </a:prstGeom>
        </p:spPr>
      </p:pic>
      <p:sp>
        <p:nvSpPr>
          <p:cNvPr id="9" name="Segnaposto piè di pagina 3"/>
          <p:cNvSpPr>
            <a:spLocks noGrp="1"/>
          </p:cNvSpPr>
          <p:nvPr>
            <p:ph type="ftr" sz="quarter" idx="3"/>
          </p:nvPr>
        </p:nvSpPr>
        <p:spPr>
          <a:xfrm>
            <a:off x="2338919" y="6356351"/>
            <a:ext cx="842144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Titolo della presentazione - luogo - data (piè pagina - vedi istruzioni per visualizzazione in tutta la presentazione) </a:t>
            </a:r>
          </a:p>
        </p:txBody>
      </p:sp>
    </p:spTree>
    <p:extLst>
      <p:ext uri="{BB962C8B-B14F-4D97-AF65-F5344CB8AC3E}">
        <p14:creationId xmlns:p14="http://schemas.microsoft.com/office/powerpoint/2010/main" val="95242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7" name="Rettangolo 6"/>
          <p:cNvSpPr/>
          <p:nvPr userDrawn="1"/>
        </p:nvSpPr>
        <p:spPr>
          <a:xfrm>
            <a:off x="0" y="1"/>
            <a:ext cx="12192000" cy="105107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2" name="Titolo 1"/>
          <p:cNvSpPr>
            <a:spLocks noGrp="1"/>
          </p:cNvSpPr>
          <p:nvPr>
            <p:ph type="title" hasCustomPrompt="1"/>
          </p:nvPr>
        </p:nvSpPr>
        <p:spPr>
          <a:xfrm>
            <a:off x="551219" y="237117"/>
            <a:ext cx="10972800" cy="533480"/>
          </a:xfrm>
        </p:spPr>
        <p:txBody>
          <a:bodyPr/>
          <a:lstStyle>
            <a:lvl1pPr>
              <a:defRPr sz="3467">
                <a:solidFill>
                  <a:srgbClr val="FFFFFF"/>
                </a:solidFill>
              </a:defRPr>
            </a:lvl1pPr>
          </a:lstStyle>
          <a:p>
            <a:r>
              <a:rPr lang="it-IT" dirty="0"/>
              <a:t>Titolo della slide – </a:t>
            </a:r>
            <a:r>
              <a:rPr lang="it-IT" dirty="0" err="1"/>
              <a:t>Arial</a:t>
            </a:r>
            <a:r>
              <a:rPr lang="it-IT" dirty="0"/>
              <a:t> 26pt </a:t>
            </a:r>
          </a:p>
        </p:txBody>
      </p:sp>
      <p:sp>
        <p:nvSpPr>
          <p:cNvPr id="15" name="Segnaposto testo 14"/>
          <p:cNvSpPr>
            <a:spLocks noGrp="1"/>
          </p:cNvSpPr>
          <p:nvPr>
            <p:ph type="body" sz="quarter" idx="13" hasCustomPrompt="1"/>
          </p:nvPr>
        </p:nvSpPr>
        <p:spPr>
          <a:xfrm>
            <a:off x="551219" y="1253067"/>
            <a:ext cx="10972800" cy="461729"/>
          </a:xfrm>
        </p:spPr>
        <p:txBody>
          <a:bodyPr>
            <a:spAutoFit/>
          </a:bodyPr>
          <a:lstStyle>
            <a:lvl1pPr marL="0" indent="0">
              <a:buNone/>
              <a:defRPr sz="2667" b="1" baseline="0">
                <a:solidFill>
                  <a:srgbClr val="7F7F7F"/>
                </a:solidFill>
              </a:defRPr>
            </a:lvl1pPr>
            <a:lvl2pPr>
              <a:defRPr sz="2667" b="1">
                <a:solidFill>
                  <a:srgbClr val="7F7F7F"/>
                </a:solidFill>
              </a:defRPr>
            </a:lvl2pPr>
            <a:lvl3pPr>
              <a:defRPr sz="2667" b="1">
                <a:solidFill>
                  <a:srgbClr val="7F7F7F"/>
                </a:solidFill>
              </a:defRPr>
            </a:lvl3pPr>
            <a:lvl4pPr>
              <a:defRPr sz="2667" b="1">
                <a:solidFill>
                  <a:srgbClr val="7F7F7F"/>
                </a:solidFill>
              </a:defRPr>
            </a:lvl4pPr>
            <a:lvl5pPr>
              <a:defRPr sz="2667" b="1">
                <a:solidFill>
                  <a:srgbClr val="7F7F7F"/>
                </a:solidFill>
              </a:defRPr>
            </a:lvl5pPr>
          </a:lstStyle>
          <a:p>
            <a:pPr lvl="0"/>
            <a:r>
              <a:rPr lang="it-IT" dirty="0"/>
              <a:t>Titolo di secondo livello 20pt </a:t>
            </a:r>
            <a:r>
              <a:rPr lang="it-IT" dirty="0" err="1"/>
              <a:t>Arial</a:t>
            </a:r>
            <a:r>
              <a:rPr lang="it-IT" dirty="0"/>
              <a:t> </a:t>
            </a:r>
            <a:r>
              <a:rPr lang="it-IT" dirty="0" err="1"/>
              <a:t>bold</a:t>
            </a:r>
            <a:endParaRPr lang="it-IT" dirty="0"/>
          </a:p>
        </p:txBody>
      </p:sp>
      <p:sp>
        <p:nvSpPr>
          <p:cNvPr id="17" name="Segnaposto testo 16"/>
          <p:cNvSpPr>
            <a:spLocks noGrp="1"/>
          </p:cNvSpPr>
          <p:nvPr>
            <p:ph type="body" sz="quarter" idx="14" hasCustomPrompt="1"/>
          </p:nvPr>
        </p:nvSpPr>
        <p:spPr>
          <a:xfrm>
            <a:off x="551218" y="2017397"/>
            <a:ext cx="10972799" cy="959365"/>
          </a:xfrm>
        </p:spPr>
        <p:txBody>
          <a:bodyPr wrap="square">
            <a:spAutoFit/>
          </a:bodyPr>
          <a:lstStyle>
            <a:lvl1pPr marL="609585" indent="-609585">
              <a:buFont typeface="+mj-lt"/>
              <a:buAutoNum type="arabicPeriod"/>
              <a:defRPr sz="2667" baseline="0"/>
            </a:lvl1pPr>
            <a:lvl2pPr marL="609585" indent="0">
              <a:buNone/>
              <a:defRPr sz="2667"/>
            </a:lvl2pPr>
            <a:lvl3pPr>
              <a:defRPr sz="2667"/>
            </a:lvl3pPr>
            <a:lvl4pPr>
              <a:defRPr sz="2667"/>
            </a:lvl4pPr>
            <a:lvl5pPr>
              <a:defRPr sz="2667"/>
            </a:lvl5pPr>
          </a:lstStyle>
          <a:p>
            <a:pPr lvl="0"/>
            <a:r>
              <a:rPr lang="it-IT" dirty="0"/>
              <a:t>Corpo del testo 20pt </a:t>
            </a:r>
            <a:r>
              <a:rPr lang="it-IT" dirty="0" err="1"/>
              <a:t>Arial</a:t>
            </a:r>
            <a:r>
              <a:rPr lang="it-IT" dirty="0"/>
              <a:t> regular</a:t>
            </a:r>
          </a:p>
          <a:p>
            <a:pPr lvl="0"/>
            <a:r>
              <a:rPr lang="it-IT" dirty="0" err="1"/>
              <a:t>Lorem</a:t>
            </a:r>
            <a:r>
              <a:rPr lang="it-IT" dirty="0"/>
              <a:t> </a:t>
            </a:r>
            <a:r>
              <a:rPr lang="it-IT" dirty="0" err="1"/>
              <a:t>ipsum</a:t>
            </a:r>
            <a:r>
              <a:rPr lang="it-IT" dirty="0"/>
              <a:t> </a:t>
            </a:r>
            <a:r>
              <a:rPr lang="it-IT" dirty="0" err="1"/>
              <a:t>dolor</a:t>
            </a:r>
            <a:r>
              <a:rPr lang="it-IT" dirty="0"/>
              <a:t> sic </a:t>
            </a:r>
            <a:r>
              <a:rPr lang="it-IT" dirty="0" err="1"/>
              <a:t>amet</a:t>
            </a:r>
            <a:endParaRPr lang="it-IT" dirty="0"/>
          </a:p>
        </p:txBody>
      </p:sp>
      <p:sp>
        <p:nvSpPr>
          <p:cNvPr id="19" name="Segnaposto testo 18"/>
          <p:cNvSpPr>
            <a:spLocks noGrp="1"/>
          </p:cNvSpPr>
          <p:nvPr>
            <p:ph type="body" sz="quarter" idx="15" hasCustomPrompt="1"/>
          </p:nvPr>
        </p:nvSpPr>
        <p:spPr>
          <a:xfrm>
            <a:off x="551218" y="3409088"/>
            <a:ext cx="10972799" cy="1239313"/>
          </a:xfrm>
        </p:spPr>
        <p:txBody>
          <a:bodyPr wrap="square">
            <a:spAutoFit/>
          </a:bodyPr>
          <a:lstStyle>
            <a:lvl1pPr>
              <a:defRPr sz="2133" baseline="0"/>
            </a:lvl1pPr>
            <a:lvl2pPr>
              <a:defRPr sz="2400"/>
            </a:lvl2pPr>
            <a:lvl3pPr>
              <a:defRPr sz="2400"/>
            </a:lvl3pPr>
            <a:lvl4pPr>
              <a:defRPr sz="2400"/>
            </a:lvl4pPr>
            <a:lvl5pPr>
              <a:defRPr sz="2400"/>
            </a:lvl5pPr>
          </a:lstStyle>
          <a:p>
            <a:pPr lvl="0"/>
            <a:r>
              <a:rPr lang="it-IT" dirty="0"/>
              <a:t>Lista 16pt </a:t>
            </a:r>
            <a:r>
              <a:rPr lang="it-IT" dirty="0" err="1"/>
              <a:t>Arial</a:t>
            </a:r>
            <a:r>
              <a:rPr lang="it-IT" dirty="0"/>
              <a:t> regular</a:t>
            </a:r>
          </a:p>
          <a:p>
            <a:pPr lvl="0"/>
            <a:r>
              <a:rPr lang="it-IT" dirty="0" err="1"/>
              <a:t>Lorem</a:t>
            </a:r>
            <a:r>
              <a:rPr lang="it-IT" dirty="0"/>
              <a:t> </a:t>
            </a:r>
            <a:r>
              <a:rPr lang="it-IT" dirty="0" err="1"/>
              <a:t>ipsum</a:t>
            </a:r>
            <a:endParaRPr lang="it-IT" dirty="0"/>
          </a:p>
          <a:p>
            <a:pPr lvl="0"/>
            <a:r>
              <a:rPr lang="it-IT" dirty="0" err="1"/>
              <a:t>Lorem</a:t>
            </a:r>
            <a:r>
              <a:rPr lang="it-IT" dirty="0"/>
              <a:t> </a:t>
            </a:r>
            <a:r>
              <a:rPr lang="it-IT" dirty="0" err="1"/>
              <a:t>ipusm</a:t>
            </a:r>
            <a:endParaRPr lang="it-IT" dirty="0"/>
          </a:p>
        </p:txBody>
      </p:sp>
      <p:sp>
        <p:nvSpPr>
          <p:cNvPr id="10" name="Segnaposto numero diapositiva 5"/>
          <p:cNvSpPr>
            <a:spLocks noGrp="1"/>
          </p:cNvSpPr>
          <p:nvPr>
            <p:ph type="sldNum" sz="quarter" idx="4"/>
          </p:nvPr>
        </p:nvSpPr>
        <p:spPr>
          <a:xfrm>
            <a:off x="10920531" y="6356352"/>
            <a:ext cx="661869"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2C7C199-0D0D-7840-A88D-785280B31CF7}" type="slidenum">
              <a:rPr lang="it-IT" smtClean="0"/>
              <a:t>‹#›</a:t>
            </a:fld>
            <a:endParaRPr lang="it-IT"/>
          </a:p>
        </p:txBody>
      </p:sp>
      <p:sp>
        <p:nvSpPr>
          <p:cNvPr id="11" name="Segnaposto piè di pagina 4"/>
          <p:cNvSpPr>
            <a:spLocks noGrp="1"/>
          </p:cNvSpPr>
          <p:nvPr>
            <p:ph type="ftr" sz="quarter" idx="3"/>
          </p:nvPr>
        </p:nvSpPr>
        <p:spPr>
          <a:xfrm>
            <a:off x="1981362" y="6356351"/>
            <a:ext cx="8800935"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it-IT"/>
              <a:t>Titolo della presentazione - luogo - data (piè pagina - vedi istruzioni per visualizzazione in tutta la presentazione)</a:t>
            </a:r>
            <a:endParaRPr lang="it-IT" dirty="0"/>
          </a:p>
        </p:txBody>
      </p:sp>
    </p:spTree>
    <p:extLst>
      <p:ext uri="{BB962C8B-B14F-4D97-AF65-F5344CB8AC3E}">
        <p14:creationId xmlns:p14="http://schemas.microsoft.com/office/powerpoint/2010/main" val="2689587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D4751-F371-99FD-F809-7DBD1F4A9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1A0DD-69DC-DDB5-0319-D1379DC3E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5C2E78-9F75-A37A-D9E1-AA161CD13D8B}"/>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5" name="Footer Placeholder 4">
            <a:extLst>
              <a:ext uri="{FF2B5EF4-FFF2-40B4-BE49-F238E27FC236}">
                <a16:creationId xmlns:a16="http://schemas.microsoft.com/office/drawing/2014/main" id="{3DFB0DE8-4B5E-1B57-9C2A-79F102926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440FA-CA04-1124-4F1A-E6C64142DA8A}"/>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3737367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3B1B-5728-8469-8234-DF802A99F7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9D9CE-CCD0-8298-4315-6C0D442C50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02D84-BE9A-FB5C-ABDF-3EE719B2E35B}"/>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5" name="Footer Placeholder 4">
            <a:extLst>
              <a:ext uri="{FF2B5EF4-FFF2-40B4-BE49-F238E27FC236}">
                <a16:creationId xmlns:a16="http://schemas.microsoft.com/office/drawing/2014/main" id="{F2CF2DB2-4C07-D10E-76BC-F88546028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6A395-D9C1-D8AE-2296-639901C6D7C8}"/>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841444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CD674-2DFC-8ED8-6B1C-9E13384F9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F688AE-8E52-62FE-4562-2BC75DCFFC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203DC1-7327-8CB1-67FE-DDE59C6D300F}"/>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5" name="Footer Placeholder 4">
            <a:extLst>
              <a:ext uri="{FF2B5EF4-FFF2-40B4-BE49-F238E27FC236}">
                <a16:creationId xmlns:a16="http://schemas.microsoft.com/office/drawing/2014/main" id="{C6398F22-82EE-53A6-E69D-030D7B899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D5F26-48F6-597F-909F-BC5C62966184}"/>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1688530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D7E81-E93A-6E83-E331-9739E351E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36FCA-335F-B793-E1E6-574A244E03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F2496A-DF79-709D-B7B4-5EB64CB56A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99269F-8456-FD12-582B-9686992A8DB3}"/>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6" name="Footer Placeholder 5">
            <a:extLst>
              <a:ext uri="{FF2B5EF4-FFF2-40B4-BE49-F238E27FC236}">
                <a16:creationId xmlns:a16="http://schemas.microsoft.com/office/drawing/2014/main" id="{00331E72-878D-368B-6032-F5E59F599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FF9FD-DFBF-9878-10A3-B4A329ADE00E}"/>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357466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34256-F87E-C200-A995-0FA306E55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520C6-85DE-3A9F-0323-EFEEAE434F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9942B-3F46-607D-F5F5-348891FB0BA2}"/>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5" name="Footer Placeholder 4">
            <a:extLst>
              <a:ext uri="{FF2B5EF4-FFF2-40B4-BE49-F238E27FC236}">
                <a16:creationId xmlns:a16="http://schemas.microsoft.com/office/drawing/2014/main" id="{9A58CEAA-7138-F164-3364-07C3043AE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68B2E-3291-EE5A-1786-D9FCDD2300DE}"/>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3858224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0383-AD07-4E17-7188-71EB48A558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AD33E-E0A5-8E6F-26B1-D1B485376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1F69CF-9A95-19D1-D671-6B2DFC7C68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92828A-525E-ACA8-B67D-3F813AAB1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6F21F6-BA82-FF35-C67C-1E6BA7AC60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1741F-C115-4F8B-3D8E-7443708E4434}"/>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8" name="Footer Placeholder 7">
            <a:extLst>
              <a:ext uri="{FF2B5EF4-FFF2-40B4-BE49-F238E27FC236}">
                <a16:creationId xmlns:a16="http://schemas.microsoft.com/office/drawing/2014/main" id="{C875E84A-D085-F95B-663F-E9FEB7FBEC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2B1FDF-8EAD-5F32-7034-DBF84BA3FABE}"/>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3866478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284D-08AF-0B3D-8E66-D14E0D41E6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0BB159-E851-4DDE-7AA1-C0B235CAA75C}"/>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4" name="Footer Placeholder 3">
            <a:extLst>
              <a:ext uri="{FF2B5EF4-FFF2-40B4-BE49-F238E27FC236}">
                <a16:creationId xmlns:a16="http://schemas.microsoft.com/office/drawing/2014/main" id="{203AE2E6-957D-EC22-7B1C-74459243D4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14E2C-B979-04B6-5C91-6EA7109632F0}"/>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3793389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31AAB7-7ACB-4C20-4479-27D4FB81263E}"/>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3" name="Footer Placeholder 2">
            <a:extLst>
              <a:ext uri="{FF2B5EF4-FFF2-40B4-BE49-F238E27FC236}">
                <a16:creationId xmlns:a16="http://schemas.microsoft.com/office/drawing/2014/main" id="{2912EC04-BD44-80FA-B666-BAD00BE08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52669C-9C99-7439-3C6B-611A6F6A340C}"/>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2731775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6E12-469B-9C1B-7CB6-2442BC98D8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F9AB58-1C61-9504-EC5B-DED054118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C972BD-C31A-C820-19A7-B25AB40E4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D7205-BF46-57AF-5F7E-F27E815AF635}"/>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6" name="Footer Placeholder 5">
            <a:extLst>
              <a:ext uri="{FF2B5EF4-FFF2-40B4-BE49-F238E27FC236}">
                <a16:creationId xmlns:a16="http://schemas.microsoft.com/office/drawing/2014/main" id="{49C1A3B5-C925-608F-88E6-AEF70626E1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13EBE9-8833-0C14-0466-3A82D0C2DD9D}"/>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405824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E685B-1E63-1505-995E-D9A1C80C8E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326C14-B87C-835A-4E16-DDAB47A8B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0D1666-C6B4-F9C7-357A-A7AF5D631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14BF73-871F-9D69-92E7-326A69C64526}"/>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6" name="Footer Placeholder 5">
            <a:extLst>
              <a:ext uri="{FF2B5EF4-FFF2-40B4-BE49-F238E27FC236}">
                <a16:creationId xmlns:a16="http://schemas.microsoft.com/office/drawing/2014/main" id="{C6802035-BF60-29F4-1041-C0A9FA387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4BEC0-D84C-0D1D-E80A-C393393BA9EB}"/>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426658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07A5-AEE0-6451-D53D-169CB1E106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C91B78-3272-D50E-CAA3-28F76BA64B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B4287-C8F8-1C85-EF5B-0C99951DF7C4}"/>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5" name="Footer Placeholder 4">
            <a:extLst>
              <a:ext uri="{FF2B5EF4-FFF2-40B4-BE49-F238E27FC236}">
                <a16:creationId xmlns:a16="http://schemas.microsoft.com/office/drawing/2014/main" id="{63F9B15C-1EC4-0F2C-153A-48E05A3F3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BCDAF-5272-8A52-3EB7-F6916EFC1FA7}"/>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4252808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858997-F581-2D93-442C-60F40B80F3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EA33FD-A367-B576-207F-000857FCC2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492C0-1118-5074-F442-FF0FE73C040D}"/>
              </a:ext>
            </a:extLst>
          </p:cNvPr>
          <p:cNvSpPr>
            <a:spLocks noGrp="1"/>
          </p:cNvSpPr>
          <p:nvPr>
            <p:ph type="dt" sz="half" idx="10"/>
          </p:nvPr>
        </p:nvSpPr>
        <p:spPr/>
        <p:txBody>
          <a:bodyPr/>
          <a:lstStyle/>
          <a:p>
            <a:fld id="{B031BE3A-2C29-491C-847A-631F69A02463}" type="datetimeFigureOut">
              <a:rPr lang="en-US" smtClean="0"/>
              <a:t>9/30/2024</a:t>
            </a:fld>
            <a:endParaRPr lang="en-US"/>
          </a:p>
        </p:txBody>
      </p:sp>
      <p:sp>
        <p:nvSpPr>
          <p:cNvPr id="5" name="Footer Placeholder 4">
            <a:extLst>
              <a:ext uri="{FF2B5EF4-FFF2-40B4-BE49-F238E27FC236}">
                <a16:creationId xmlns:a16="http://schemas.microsoft.com/office/drawing/2014/main" id="{7877EB3D-B254-13C4-E6A6-0CD053B90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FFECF-4323-4AAA-16D8-0E28909CA418}"/>
              </a:ext>
            </a:extLst>
          </p:cNvPr>
          <p:cNvSpPr>
            <a:spLocks noGrp="1"/>
          </p:cNvSpPr>
          <p:nvPr>
            <p:ph type="sldNum" sz="quarter" idx="12"/>
          </p:nvPr>
        </p:nvSpPr>
        <p:spPr/>
        <p:txBody>
          <a:bodyPr/>
          <a:lstStyle/>
          <a:p>
            <a:fld id="{7BC88409-98E4-457C-BDC7-60F0987B7295}" type="slidenum">
              <a:rPr lang="en-US" smtClean="0"/>
              <a:t>‹#›</a:t>
            </a:fld>
            <a:endParaRPr lang="en-US"/>
          </a:p>
        </p:txBody>
      </p:sp>
    </p:spTree>
    <p:extLst>
      <p:ext uri="{BB962C8B-B14F-4D97-AF65-F5344CB8AC3E}">
        <p14:creationId xmlns:p14="http://schemas.microsoft.com/office/powerpoint/2010/main" val="481980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apositiva iniziale">
    <p:bg>
      <p:bgPr>
        <a:solidFill>
          <a:schemeClr val="bg1"/>
        </a:solidFill>
        <a:effectLst/>
      </p:bgPr>
    </p:bg>
    <p:spTree>
      <p:nvGrpSpPr>
        <p:cNvPr id="1" name=""/>
        <p:cNvGrpSpPr/>
        <p:nvPr/>
      </p:nvGrpSpPr>
      <p:grpSpPr>
        <a:xfrm>
          <a:off x="0" y="0"/>
          <a:ext cx="0" cy="0"/>
          <a:chOff x="0" y="0"/>
          <a:chExt cx="0" cy="0"/>
        </a:xfrm>
      </p:grpSpPr>
      <p:sp>
        <p:nvSpPr>
          <p:cNvPr id="12" name="Rettangolo 11"/>
          <p:cNvSpPr/>
          <p:nvPr userDrawn="1"/>
        </p:nvSpPr>
        <p:spPr>
          <a:xfrm>
            <a:off x="1163" y="1730108"/>
            <a:ext cx="12221195" cy="374555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4" name="Rettangolo 13"/>
          <p:cNvSpPr/>
          <p:nvPr userDrawn="1"/>
        </p:nvSpPr>
        <p:spPr>
          <a:xfrm>
            <a:off x="0" y="6572393"/>
            <a:ext cx="12221195" cy="305011"/>
          </a:xfrm>
          <a:prstGeom prst="rect">
            <a:avLst/>
          </a:prstGeom>
          <a:solidFill>
            <a:srgbClr val="2D7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1" name="Rettangolo 20"/>
          <p:cNvSpPr/>
          <p:nvPr userDrawn="1"/>
        </p:nvSpPr>
        <p:spPr>
          <a:xfrm>
            <a:off x="1163" y="5054747"/>
            <a:ext cx="12221195" cy="957692"/>
          </a:xfrm>
          <a:prstGeom prst="rect">
            <a:avLst/>
          </a:prstGeom>
          <a:solidFill>
            <a:srgbClr val="0048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7" name="Rettangolo 6"/>
          <p:cNvSpPr/>
          <p:nvPr userDrawn="1"/>
        </p:nvSpPr>
        <p:spPr>
          <a:xfrm>
            <a:off x="0" y="1"/>
            <a:ext cx="12192000" cy="1740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 name="Sottotitolo 2"/>
          <p:cNvSpPr>
            <a:spLocks noGrp="1"/>
          </p:cNvSpPr>
          <p:nvPr userDrawn="1">
            <p:ph type="subTitle" idx="1" hasCustomPrompt="1"/>
          </p:nvPr>
        </p:nvSpPr>
        <p:spPr>
          <a:xfrm>
            <a:off x="685781" y="3152004"/>
            <a:ext cx="11254425" cy="387798"/>
          </a:xfrm>
        </p:spPr>
        <p:txBody>
          <a:bodyPr wrap="square" lIns="0" tIns="0" bIns="0">
            <a:spAutoFit/>
          </a:bodyPr>
          <a:lstStyle>
            <a:lvl1pPr marL="0" indent="0" algn="l">
              <a:buNone/>
              <a:defRPr sz="2800" b="0" i="0" baseline="0">
                <a:ln>
                  <a:noFill/>
                </a:ln>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Sottotitolo della presentazione – </a:t>
            </a:r>
            <a:r>
              <a:rPr lang="it-IT" err="1"/>
              <a:t>Arial</a:t>
            </a:r>
            <a:r>
              <a:rPr lang="it-IT"/>
              <a:t> 30pt</a:t>
            </a:r>
          </a:p>
        </p:txBody>
      </p:sp>
      <p:sp>
        <p:nvSpPr>
          <p:cNvPr id="5" name="Segnaposto testo 4"/>
          <p:cNvSpPr>
            <a:spLocks noGrp="1"/>
          </p:cNvSpPr>
          <p:nvPr userDrawn="1">
            <p:ph type="body" sz="quarter" idx="10" hasCustomPrompt="1"/>
          </p:nvPr>
        </p:nvSpPr>
        <p:spPr>
          <a:xfrm>
            <a:off x="685779" y="5149831"/>
            <a:ext cx="11254424" cy="341632"/>
          </a:xfrm>
        </p:spPr>
        <p:txBody>
          <a:bodyPr wrap="square" lIns="0">
            <a:spAutoFit/>
          </a:bodyPr>
          <a:lstStyle>
            <a:lvl1pPr marL="0" indent="0" algn="l">
              <a:spcBef>
                <a:spcPts val="0"/>
              </a:spcBef>
              <a:buNone/>
              <a:defRPr sz="1800" b="1" i="0" baseline="0">
                <a:solidFill>
                  <a:schemeClr val="bg1"/>
                </a:solidFill>
                <a:latin typeface="+mj-lt"/>
              </a:defRPr>
            </a:lvl1pPr>
            <a:lvl2pPr algn="l">
              <a:spcBef>
                <a:spcPts val="0"/>
              </a:spcBef>
              <a:defRPr sz="1800" b="1" i="0" baseline="0">
                <a:solidFill>
                  <a:schemeClr val="bg1"/>
                </a:solidFill>
                <a:latin typeface="+mj-lt"/>
              </a:defRPr>
            </a:lvl2pPr>
            <a:lvl3pPr algn="l">
              <a:spcBef>
                <a:spcPts val="0"/>
              </a:spcBef>
              <a:defRPr sz="1800" b="1" i="0" baseline="0">
                <a:solidFill>
                  <a:schemeClr val="bg1"/>
                </a:solidFill>
                <a:latin typeface="+mj-lt"/>
              </a:defRPr>
            </a:lvl3pPr>
            <a:lvl4pPr algn="l">
              <a:spcBef>
                <a:spcPts val="0"/>
              </a:spcBef>
              <a:defRPr sz="1800" b="1" i="0" baseline="0">
                <a:solidFill>
                  <a:schemeClr val="bg1"/>
                </a:solidFill>
                <a:latin typeface="+mj-lt"/>
              </a:defRPr>
            </a:lvl4pPr>
            <a:lvl5pPr algn="l">
              <a:spcBef>
                <a:spcPts val="0"/>
              </a:spcBef>
              <a:defRPr sz="1800" b="1" i="0" baseline="0">
                <a:solidFill>
                  <a:schemeClr val="bg1"/>
                </a:solidFill>
                <a:latin typeface="+mj-lt"/>
              </a:defRPr>
            </a:lvl5pPr>
          </a:lstStyle>
          <a:p>
            <a:pPr lvl="0"/>
            <a:r>
              <a:rPr lang="it-IT"/>
              <a:t>Autore Dipartimento/Unità – </a:t>
            </a:r>
            <a:r>
              <a:rPr lang="it-IT" err="1"/>
              <a:t>Arial</a:t>
            </a:r>
            <a:r>
              <a:rPr lang="it-IT"/>
              <a:t> 18 </a:t>
            </a:r>
            <a:r>
              <a:rPr lang="it-IT" err="1"/>
              <a:t>pt</a:t>
            </a:r>
            <a:endParaRPr lang="it-IT"/>
          </a:p>
        </p:txBody>
      </p:sp>
      <p:sp>
        <p:nvSpPr>
          <p:cNvPr id="9" name="Titolo 8"/>
          <p:cNvSpPr>
            <a:spLocks noGrp="1"/>
          </p:cNvSpPr>
          <p:nvPr userDrawn="1">
            <p:ph type="title" hasCustomPrompt="1"/>
          </p:nvPr>
        </p:nvSpPr>
        <p:spPr>
          <a:xfrm>
            <a:off x="685781" y="2228410"/>
            <a:ext cx="11254425" cy="492443"/>
          </a:xfrm>
        </p:spPr>
        <p:txBody>
          <a:bodyPr lIns="0"/>
          <a:lstStyle>
            <a:lvl1pPr>
              <a:defRPr sz="3200" baseline="0">
                <a:ln>
                  <a:noFill/>
                </a:ln>
                <a:solidFill>
                  <a:schemeClr val="bg1"/>
                </a:solidFill>
              </a:defRPr>
            </a:lvl1pPr>
          </a:lstStyle>
          <a:p>
            <a:r>
              <a:rPr lang="it-IT"/>
              <a:t>Titolo della presentazione – </a:t>
            </a:r>
            <a:r>
              <a:rPr lang="it-IT" err="1"/>
              <a:t>Arial</a:t>
            </a:r>
            <a:r>
              <a:rPr lang="it-IT"/>
              <a:t> 30pt</a:t>
            </a:r>
          </a:p>
        </p:txBody>
      </p:sp>
      <p:pic>
        <p:nvPicPr>
          <p:cNvPr id="2" name="Immagine 1" descr="BAN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12439"/>
            <a:ext cx="12192000" cy="574536"/>
          </a:xfrm>
          <a:prstGeom prst="rect">
            <a:avLst/>
          </a:prstGeom>
        </p:spPr>
      </p:pic>
      <p:sp>
        <p:nvSpPr>
          <p:cNvPr id="10" name="Segnaposto testo 9"/>
          <p:cNvSpPr>
            <a:spLocks noGrp="1"/>
          </p:cNvSpPr>
          <p:nvPr>
            <p:ph type="body" sz="quarter" idx="11" hasCustomPrompt="1"/>
          </p:nvPr>
        </p:nvSpPr>
        <p:spPr>
          <a:xfrm>
            <a:off x="685800" y="4214797"/>
            <a:ext cx="11254317" cy="369332"/>
          </a:xfrm>
        </p:spPr>
        <p:txBody>
          <a:bodyPr lIns="0" anchor="t" anchorCtr="0">
            <a:spAutoFit/>
          </a:bodyPr>
          <a:lstStyle>
            <a:lvl1pPr marL="0" indent="0">
              <a:buNone/>
              <a:defRPr sz="2000" i="1" baseline="0">
                <a:solidFill>
                  <a:schemeClr val="bg1"/>
                </a:solidFill>
              </a:defRPr>
            </a:lvl1pPr>
            <a:lvl2pPr>
              <a:defRPr sz="1800" i="1">
                <a:solidFill>
                  <a:schemeClr val="bg1"/>
                </a:solidFill>
              </a:defRPr>
            </a:lvl2pPr>
            <a:lvl3pPr>
              <a:defRPr sz="1800" i="1">
                <a:solidFill>
                  <a:schemeClr val="bg1"/>
                </a:solidFill>
              </a:defRPr>
            </a:lvl3pPr>
            <a:lvl4pPr>
              <a:defRPr sz="1800" i="1">
                <a:solidFill>
                  <a:schemeClr val="bg1"/>
                </a:solidFill>
              </a:defRPr>
            </a:lvl4pPr>
            <a:lvl5pPr>
              <a:defRPr sz="1800" i="1">
                <a:solidFill>
                  <a:schemeClr val="bg1"/>
                </a:solidFill>
              </a:defRPr>
            </a:lvl5pPr>
          </a:lstStyle>
          <a:p>
            <a:pPr lvl="0"/>
            <a:r>
              <a:rPr lang="it-IT"/>
              <a:t>Luogo e data – </a:t>
            </a:r>
            <a:r>
              <a:rPr lang="it-IT" err="1"/>
              <a:t>Arial</a:t>
            </a:r>
            <a:r>
              <a:rPr lang="it-IT"/>
              <a:t> 20pt </a:t>
            </a:r>
          </a:p>
        </p:txBody>
      </p:sp>
      <p:pic>
        <p:nvPicPr>
          <p:cNvPr id="4" name="Picture 3" descr="LogoENEAcompletoITA.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327924"/>
            <a:ext cx="3332480" cy="792480"/>
          </a:xfrm>
          <a:prstGeom prst="rect">
            <a:avLst/>
          </a:prstGeom>
        </p:spPr>
      </p:pic>
    </p:spTree>
    <p:extLst>
      <p:ext uri="{BB962C8B-B14F-4D97-AF65-F5344CB8AC3E}">
        <p14:creationId xmlns:p14="http://schemas.microsoft.com/office/powerpoint/2010/main" val="1339594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7" name="Rettangolo 6"/>
          <p:cNvSpPr/>
          <p:nvPr userDrawn="1"/>
        </p:nvSpPr>
        <p:spPr>
          <a:xfrm>
            <a:off x="0" y="2"/>
            <a:ext cx="12192000" cy="105107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 name="Titolo 1"/>
          <p:cNvSpPr>
            <a:spLocks noGrp="1"/>
          </p:cNvSpPr>
          <p:nvPr>
            <p:ph type="title" hasCustomPrompt="1"/>
          </p:nvPr>
        </p:nvSpPr>
        <p:spPr>
          <a:xfrm>
            <a:off x="551219" y="303802"/>
            <a:ext cx="10972800" cy="400110"/>
          </a:xfrm>
        </p:spPr>
        <p:txBody>
          <a:bodyPr/>
          <a:lstStyle>
            <a:lvl1pPr>
              <a:defRPr sz="2600">
                <a:solidFill>
                  <a:srgbClr val="FFFFFF"/>
                </a:solidFill>
              </a:defRPr>
            </a:lvl1pPr>
          </a:lstStyle>
          <a:p>
            <a:r>
              <a:rPr lang="it-IT"/>
              <a:t>Titolo della slide – </a:t>
            </a:r>
            <a:r>
              <a:rPr lang="it-IT" err="1"/>
              <a:t>Arial</a:t>
            </a:r>
            <a:r>
              <a:rPr lang="it-IT"/>
              <a:t> 26pt </a:t>
            </a:r>
          </a:p>
        </p:txBody>
      </p:sp>
      <p:sp>
        <p:nvSpPr>
          <p:cNvPr id="15" name="Segnaposto testo 14"/>
          <p:cNvSpPr>
            <a:spLocks noGrp="1"/>
          </p:cNvSpPr>
          <p:nvPr>
            <p:ph type="body" sz="quarter" idx="13" hasCustomPrompt="1"/>
          </p:nvPr>
        </p:nvSpPr>
        <p:spPr>
          <a:xfrm>
            <a:off x="551219" y="1253067"/>
            <a:ext cx="10972800" cy="369332"/>
          </a:xfrm>
        </p:spPr>
        <p:txBody>
          <a:bodyPr>
            <a:spAutoFit/>
          </a:bodyPr>
          <a:lstStyle>
            <a:lvl1pPr marL="0" indent="0">
              <a:buNone/>
              <a:defRPr sz="2000" b="1" baseline="0">
                <a:solidFill>
                  <a:srgbClr val="7F7F7F"/>
                </a:solidFill>
              </a:defRPr>
            </a:lvl1pPr>
            <a:lvl2pPr>
              <a:defRPr sz="2000" b="1">
                <a:solidFill>
                  <a:srgbClr val="7F7F7F"/>
                </a:solidFill>
              </a:defRPr>
            </a:lvl2pPr>
            <a:lvl3pPr>
              <a:defRPr sz="2000" b="1">
                <a:solidFill>
                  <a:srgbClr val="7F7F7F"/>
                </a:solidFill>
              </a:defRPr>
            </a:lvl3pPr>
            <a:lvl4pPr>
              <a:defRPr sz="2000" b="1">
                <a:solidFill>
                  <a:srgbClr val="7F7F7F"/>
                </a:solidFill>
              </a:defRPr>
            </a:lvl4pPr>
            <a:lvl5pPr>
              <a:defRPr sz="2000" b="1">
                <a:solidFill>
                  <a:srgbClr val="7F7F7F"/>
                </a:solidFill>
              </a:defRPr>
            </a:lvl5pPr>
          </a:lstStyle>
          <a:p>
            <a:pPr lvl="0"/>
            <a:r>
              <a:rPr lang="it-IT"/>
              <a:t>Titolo di secondo livello 20pt </a:t>
            </a:r>
            <a:r>
              <a:rPr lang="it-IT" err="1"/>
              <a:t>Arial</a:t>
            </a:r>
            <a:r>
              <a:rPr lang="it-IT"/>
              <a:t> </a:t>
            </a:r>
            <a:r>
              <a:rPr lang="it-IT" err="1"/>
              <a:t>bold</a:t>
            </a:r>
            <a:endParaRPr lang="it-IT"/>
          </a:p>
        </p:txBody>
      </p:sp>
      <p:sp>
        <p:nvSpPr>
          <p:cNvPr id="17" name="Segnaposto testo 16"/>
          <p:cNvSpPr>
            <a:spLocks noGrp="1"/>
          </p:cNvSpPr>
          <p:nvPr>
            <p:ph type="body" sz="quarter" idx="14" hasCustomPrompt="1"/>
          </p:nvPr>
        </p:nvSpPr>
        <p:spPr>
          <a:xfrm>
            <a:off x="551219" y="2017398"/>
            <a:ext cx="10972799" cy="769441"/>
          </a:xfrm>
        </p:spPr>
        <p:txBody>
          <a:bodyPr wrap="square">
            <a:spAutoFit/>
          </a:bodyPr>
          <a:lstStyle>
            <a:lvl1pPr marL="457200" indent="-457200">
              <a:buFont typeface="+mj-lt"/>
              <a:buAutoNum type="arabicPeriod"/>
              <a:defRPr sz="2000" baseline="0"/>
            </a:lvl1pPr>
            <a:lvl2pPr marL="457200" indent="0">
              <a:buNone/>
              <a:defRPr sz="2000"/>
            </a:lvl2pPr>
            <a:lvl3pPr>
              <a:defRPr sz="2000"/>
            </a:lvl3pPr>
            <a:lvl4pPr>
              <a:defRPr sz="2000"/>
            </a:lvl4pPr>
            <a:lvl5pPr>
              <a:defRPr sz="2000"/>
            </a:lvl5pPr>
          </a:lstStyle>
          <a:p>
            <a:pPr lvl="0"/>
            <a:r>
              <a:rPr lang="it-IT"/>
              <a:t>Corpo del testo 20pt </a:t>
            </a:r>
            <a:r>
              <a:rPr lang="it-IT" err="1"/>
              <a:t>Arial</a:t>
            </a:r>
            <a:r>
              <a:rPr lang="it-IT"/>
              <a:t> regular</a:t>
            </a:r>
          </a:p>
          <a:p>
            <a:pPr lvl="0"/>
            <a:r>
              <a:rPr lang="it-IT" err="1"/>
              <a:t>Lorem</a:t>
            </a:r>
            <a:r>
              <a:rPr lang="it-IT"/>
              <a:t> </a:t>
            </a:r>
            <a:r>
              <a:rPr lang="it-IT" err="1"/>
              <a:t>ipsum</a:t>
            </a:r>
            <a:r>
              <a:rPr lang="it-IT"/>
              <a:t> </a:t>
            </a:r>
            <a:r>
              <a:rPr lang="it-IT" err="1"/>
              <a:t>dolor</a:t>
            </a:r>
            <a:r>
              <a:rPr lang="it-IT"/>
              <a:t> sic </a:t>
            </a:r>
            <a:r>
              <a:rPr lang="it-IT" err="1"/>
              <a:t>amet</a:t>
            </a:r>
            <a:endParaRPr lang="it-IT"/>
          </a:p>
        </p:txBody>
      </p:sp>
      <p:sp>
        <p:nvSpPr>
          <p:cNvPr id="19" name="Segnaposto testo 18"/>
          <p:cNvSpPr>
            <a:spLocks noGrp="1"/>
          </p:cNvSpPr>
          <p:nvPr>
            <p:ph type="body" sz="quarter" idx="15" hasCustomPrompt="1"/>
          </p:nvPr>
        </p:nvSpPr>
        <p:spPr>
          <a:xfrm>
            <a:off x="551219" y="3409089"/>
            <a:ext cx="10972799" cy="1013611"/>
          </a:xfrm>
        </p:spPr>
        <p:txBody>
          <a:bodyPr wrap="square">
            <a:spAutoFit/>
          </a:bodyPr>
          <a:lstStyle>
            <a:lvl1pPr>
              <a:defRPr sz="1600" baseline="0"/>
            </a:lvl1pPr>
            <a:lvl2pPr>
              <a:defRPr sz="1800"/>
            </a:lvl2pPr>
            <a:lvl3pPr>
              <a:defRPr sz="1800"/>
            </a:lvl3pPr>
            <a:lvl4pPr>
              <a:defRPr sz="1800"/>
            </a:lvl4pPr>
            <a:lvl5pPr>
              <a:defRPr sz="1800"/>
            </a:lvl5pPr>
          </a:lstStyle>
          <a:p>
            <a:pPr lvl="0"/>
            <a:r>
              <a:rPr lang="it-IT"/>
              <a:t>Lista 16pt </a:t>
            </a:r>
            <a:r>
              <a:rPr lang="it-IT" err="1"/>
              <a:t>Arial</a:t>
            </a:r>
            <a:r>
              <a:rPr lang="it-IT"/>
              <a:t> regular</a:t>
            </a:r>
          </a:p>
          <a:p>
            <a:pPr lvl="0"/>
            <a:r>
              <a:rPr lang="it-IT" err="1"/>
              <a:t>Lorem</a:t>
            </a:r>
            <a:r>
              <a:rPr lang="it-IT"/>
              <a:t> </a:t>
            </a:r>
            <a:r>
              <a:rPr lang="it-IT" err="1"/>
              <a:t>ipsum</a:t>
            </a:r>
            <a:endParaRPr lang="it-IT"/>
          </a:p>
          <a:p>
            <a:pPr lvl="0"/>
            <a:r>
              <a:rPr lang="it-IT" err="1"/>
              <a:t>Lorem</a:t>
            </a:r>
            <a:r>
              <a:rPr lang="it-IT"/>
              <a:t> </a:t>
            </a:r>
            <a:r>
              <a:rPr lang="it-IT" err="1"/>
              <a:t>ipusm</a:t>
            </a:r>
            <a:endParaRPr lang="it-IT"/>
          </a:p>
        </p:txBody>
      </p:sp>
      <p:sp>
        <p:nvSpPr>
          <p:cNvPr id="10" name="Segnaposto numero diapositiva 5"/>
          <p:cNvSpPr>
            <a:spLocks noGrp="1"/>
          </p:cNvSpPr>
          <p:nvPr>
            <p:ph type="sldNum" sz="quarter" idx="4"/>
          </p:nvPr>
        </p:nvSpPr>
        <p:spPr>
          <a:xfrm>
            <a:off x="10929697" y="6356353"/>
            <a:ext cx="6527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11" name="Segnaposto piè di pagina 3"/>
          <p:cNvSpPr>
            <a:spLocks noGrp="1"/>
          </p:cNvSpPr>
          <p:nvPr>
            <p:ph type="ftr" sz="quarter" idx="3"/>
          </p:nvPr>
        </p:nvSpPr>
        <p:spPr>
          <a:xfrm>
            <a:off x="2338919" y="6356351"/>
            <a:ext cx="8702707"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Packaging schermante innovativo per sistemi e componenti elettronici, Roma, 1-3 Febbraio 2022</a:t>
            </a:r>
          </a:p>
        </p:txBody>
      </p:sp>
    </p:spTree>
    <p:extLst>
      <p:ext uri="{BB962C8B-B14F-4D97-AF65-F5344CB8AC3E}">
        <p14:creationId xmlns:p14="http://schemas.microsoft.com/office/powerpoint/2010/main" val="1112449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C75903-DE76-40F9-81CE-1A41695EA64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90191C9-2A7B-490F-8BAE-2BBFA1C5C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889F4AA-6F07-43EE-8B1C-DA3DA12693B3}"/>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5" name="Segnaposto piè di pagina 4">
            <a:extLst>
              <a:ext uri="{FF2B5EF4-FFF2-40B4-BE49-F238E27FC236}">
                <a16:creationId xmlns:a16="http://schemas.microsoft.com/office/drawing/2014/main" id="{73CB4983-FE23-4A40-A649-C5AB603321D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5B36AF1-3169-441A-AB46-B487B3D80238}"/>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427394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552-C485-7926-8CC5-9C14BEF734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C53DFC-6DB0-C6AC-DE46-218D16B41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3B4150-9A8E-A89A-9ED5-1072BE0AFC45}"/>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5" name="Footer Placeholder 4">
            <a:extLst>
              <a:ext uri="{FF2B5EF4-FFF2-40B4-BE49-F238E27FC236}">
                <a16:creationId xmlns:a16="http://schemas.microsoft.com/office/drawing/2014/main" id="{D4045107-0AF3-109C-D4EB-418141F8A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AADBD-2591-CCE7-B384-997966819AA0}"/>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2937781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E42F0A-0497-4807-BE9E-2041290418E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F99ABFE-6A97-4C7B-81AA-7B7C48B7735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B58067-572B-4CED-B8CD-F64E7D63724E}"/>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5" name="Segnaposto piè di pagina 4">
            <a:extLst>
              <a:ext uri="{FF2B5EF4-FFF2-40B4-BE49-F238E27FC236}">
                <a16:creationId xmlns:a16="http://schemas.microsoft.com/office/drawing/2014/main" id="{8CC7640C-4A42-4046-8839-2910F07D8D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944413A-D5AD-49FF-A4AA-177DFDCA14F9}"/>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1966287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24577-F9E0-42F7-9C06-6C65612A594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ADE30B8-ABC4-43A8-8A74-727DB3BABB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F573C78-8CAE-4B1D-B018-D1A04926843E}"/>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5" name="Segnaposto piè di pagina 4">
            <a:extLst>
              <a:ext uri="{FF2B5EF4-FFF2-40B4-BE49-F238E27FC236}">
                <a16:creationId xmlns:a16="http://schemas.microsoft.com/office/drawing/2014/main" id="{29A97FA8-F75B-4C14-B49C-44935424F80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D527956-E48B-4B72-9E46-C4183E1F1058}"/>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1521993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8128B4-C651-4023-97A6-739B5131876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EDFF97B-5937-435B-B918-F4E16C02714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A39B3E6-681E-4885-9DCA-64322F165FF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38773F1-A965-4808-8E5D-C7FF12267EE1}"/>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6" name="Segnaposto piè di pagina 5">
            <a:extLst>
              <a:ext uri="{FF2B5EF4-FFF2-40B4-BE49-F238E27FC236}">
                <a16:creationId xmlns:a16="http://schemas.microsoft.com/office/drawing/2014/main" id="{5B610A96-BABE-4AF7-BBD9-94E72E2B56B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5074ADC-2813-4D36-A3E4-14A7CD50F662}"/>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342509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1F8E45-5F56-4737-8426-AC8070BF3B1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0CB9F25-2DF8-4F08-A0AE-3DEBE44149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348E8F6-F9A1-4F05-8C6C-7503BDA4B44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E684522-3CF9-4C5B-937C-84F1CA13F2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1AAC1CA-CAD5-4B13-A28E-453A99BB024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61CADDF-D3E1-420E-82B4-DDD0BDBB28BC}"/>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8" name="Segnaposto piè di pagina 7">
            <a:extLst>
              <a:ext uri="{FF2B5EF4-FFF2-40B4-BE49-F238E27FC236}">
                <a16:creationId xmlns:a16="http://schemas.microsoft.com/office/drawing/2014/main" id="{B0541A0E-8625-4A57-9847-B266C265A8F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F05AC27-9E09-47CB-BD26-679B26DCF62E}"/>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10822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990A7D-3D0C-4B03-AA04-7581F6BBDC9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46C729B-CA09-4993-9AA0-1BA0D57C5B37}"/>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4" name="Segnaposto piè di pagina 3">
            <a:extLst>
              <a:ext uri="{FF2B5EF4-FFF2-40B4-BE49-F238E27FC236}">
                <a16:creationId xmlns:a16="http://schemas.microsoft.com/office/drawing/2014/main" id="{CC74D69B-354D-4530-9075-9F2F2980D4D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6E4D2E2-F980-413E-B3EC-B4E49FCF25EA}"/>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3147405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EEC0531-0CB0-4496-8351-8B1D016B86E5}"/>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3" name="Segnaposto piè di pagina 2">
            <a:extLst>
              <a:ext uri="{FF2B5EF4-FFF2-40B4-BE49-F238E27FC236}">
                <a16:creationId xmlns:a16="http://schemas.microsoft.com/office/drawing/2014/main" id="{99819954-7CE7-46D7-8490-3DD5B29179C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39FB2A9-2870-44FF-97F6-84D12CAF7E5F}"/>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2977945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5B8F87-A188-41C4-AB66-95DD073C82A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06E9A5B-8DDD-4209-8806-B54D95B530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C31FF1C-21EC-47BA-B5C7-79D3029F2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C344C48-98F0-4CB7-AB41-E0D093EA93DD}"/>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6" name="Segnaposto piè di pagina 5">
            <a:extLst>
              <a:ext uri="{FF2B5EF4-FFF2-40B4-BE49-F238E27FC236}">
                <a16:creationId xmlns:a16="http://schemas.microsoft.com/office/drawing/2014/main" id="{E4289AA6-2910-4FC3-B934-F85B227355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846439B-382F-4679-9005-A8A22BEE059D}"/>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2415220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4405A4-7663-491D-9ACB-2B72F744D29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A0EDC5C-574B-4BBE-AE02-536D6AE85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E50AEDD-A5B0-4D90-BB30-D6FD20CD5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B0729AA-6264-4B8D-80CD-22E541BC4831}"/>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6" name="Segnaposto piè di pagina 5">
            <a:extLst>
              <a:ext uri="{FF2B5EF4-FFF2-40B4-BE49-F238E27FC236}">
                <a16:creationId xmlns:a16="http://schemas.microsoft.com/office/drawing/2014/main" id="{FF5D583D-2DA5-48B0-95E0-3BC2FE5F3B9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03784C0-C623-4E96-818A-A05866477071}"/>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1850249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CA35B0-9630-4992-8E4C-54349D5799C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218E89A-D796-4CA9-8190-82941BDDFF7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C56E8C8-18FB-4FA5-8270-C66EE707CF16}"/>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5" name="Segnaposto piè di pagina 4">
            <a:extLst>
              <a:ext uri="{FF2B5EF4-FFF2-40B4-BE49-F238E27FC236}">
                <a16:creationId xmlns:a16="http://schemas.microsoft.com/office/drawing/2014/main" id="{D1517338-0B69-4AD1-8BD6-4A269CD50C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A63CE5-39C4-40C9-B2D0-349DA68CED7F}"/>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1537032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C8D5051-A173-4E97-AE53-5F199FAF072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27443A2-6859-4211-A795-6A2798EE1AE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E4C7F0-5EA7-41FF-83CA-AA44D7E47CFA}"/>
              </a:ext>
            </a:extLst>
          </p:cNvPr>
          <p:cNvSpPr>
            <a:spLocks noGrp="1"/>
          </p:cNvSpPr>
          <p:nvPr>
            <p:ph type="dt" sz="half" idx="10"/>
          </p:nvPr>
        </p:nvSpPr>
        <p:spPr/>
        <p:txBody>
          <a:bodyPr/>
          <a:lstStyle/>
          <a:p>
            <a:fld id="{C1D0F77E-5F3D-41E4-A0B9-5E0C5307D709}" type="datetimeFigureOut">
              <a:rPr lang="it-IT" smtClean="0"/>
              <a:t>30/09/2024</a:t>
            </a:fld>
            <a:endParaRPr lang="it-IT"/>
          </a:p>
        </p:txBody>
      </p:sp>
      <p:sp>
        <p:nvSpPr>
          <p:cNvPr id="5" name="Segnaposto piè di pagina 4">
            <a:extLst>
              <a:ext uri="{FF2B5EF4-FFF2-40B4-BE49-F238E27FC236}">
                <a16:creationId xmlns:a16="http://schemas.microsoft.com/office/drawing/2014/main" id="{CA1EDBAA-99D8-407E-AF53-AFF652FC2B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F44334C-9199-4D98-9208-41CDFD5508F3}"/>
              </a:ext>
            </a:extLst>
          </p:cNvPr>
          <p:cNvSpPr>
            <a:spLocks noGrp="1"/>
          </p:cNvSpPr>
          <p:nvPr>
            <p:ph type="sldNum" sz="quarter" idx="12"/>
          </p:nvPr>
        </p:nvSpPr>
        <p:spPr/>
        <p:txBody>
          <a:bodyPr/>
          <a:lstStyle/>
          <a:p>
            <a:fld id="{E8E21B73-23C0-4EE1-AE05-542C2A9D3459}" type="slidenum">
              <a:rPr lang="it-IT" smtClean="0"/>
              <a:t>‹#›</a:t>
            </a:fld>
            <a:endParaRPr lang="it-IT"/>
          </a:p>
        </p:txBody>
      </p:sp>
    </p:spTree>
    <p:extLst>
      <p:ext uri="{BB962C8B-B14F-4D97-AF65-F5344CB8AC3E}">
        <p14:creationId xmlns:p14="http://schemas.microsoft.com/office/powerpoint/2010/main" val="2139117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34F1-42D7-25DD-A45B-2E2E89654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B86E2-8E6F-808D-9D26-26F5E96B18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CCF196-E20C-DDC2-6430-8C14FD6332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18DF31-0982-3B45-431D-73CFBC700E4A}"/>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6" name="Footer Placeholder 5">
            <a:extLst>
              <a:ext uri="{FF2B5EF4-FFF2-40B4-BE49-F238E27FC236}">
                <a16:creationId xmlns:a16="http://schemas.microsoft.com/office/drawing/2014/main" id="{ECE9DE4D-2C8C-BC51-6F98-D0C4F518A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9CD92-7D2D-E8BC-38EF-8E34EEE0E6F9}"/>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280006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7" name="Rettangolo 6"/>
          <p:cNvSpPr/>
          <p:nvPr userDrawn="1"/>
        </p:nvSpPr>
        <p:spPr>
          <a:xfrm>
            <a:off x="0" y="1"/>
            <a:ext cx="12192000" cy="105107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2" name="Titolo 1"/>
          <p:cNvSpPr>
            <a:spLocks noGrp="1"/>
          </p:cNvSpPr>
          <p:nvPr>
            <p:ph type="title" hasCustomPrompt="1"/>
          </p:nvPr>
        </p:nvSpPr>
        <p:spPr>
          <a:xfrm>
            <a:off x="551219" y="237117"/>
            <a:ext cx="10972800" cy="533480"/>
          </a:xfrm>
        </p:spPr>
        <p:txBody>
          <a:bodyPr/>
          <a:lstStyle>
            <a:lvl1pPr>
              <a:defRPr sz="3467">
                <a:solidFill>
                  <a:srgbClr val="FFFFFF"/>
                </a:solidFill>
              </a:defRPr>
            </a:lvl1pPr>
          </a:lstStyle>
          <a:p>
            <a:r>
              <a:rPr lang="it-IT" dirty="0"/>
              <a:t>Titolo della slide – </a:t>
            </a:r>
            <a:r>
              <a:rPr lang="it-IT" dirty="0" err="1"/>
              <a:t>Arial</a:t>
            </a:r>
            <a:r>
              <a:rPr lang="it-IT" dirty="0"/>
              <a:t> 26pt </a:t>
            </a:r>
          </a:p>
        </p:txBody>
      </p:sp>
      <p:sp>
        <p:nvSpPr>
          <p:cNvPr id="15" name="Segnaposto testo 14"/>
          <p:cNvSpPr>
            <a:spLocks noGrp="1"/>
          </p:cNvSpPr>
          <p:nvPr>
            <p:ph type="body" sz="quarter" idx="13" hasCustomPrompt="1"/>
          </p:nvPr>
        </p:nvSpPr>
        <p:spPr>
          <a:xfrm>
            <a:off x="551219" y="1253067"/>
            <a:ext cx="10972800" cy="461729"/>
          </a:xfrm>
        </p:spPr>
        <p:txBody>
          <a:bodyPr>
            <a:spAutoFit/>
          </a:bodyPr>
          <a:lstStyle>
            <a:lvl1pPr marL="0" indent="0">
              <a:buNone/>
              <a:defRPr sz="2667" b="1" baseline="0">
                <a:solidFill>
                  <a:srgbClr val="7F7F7F"/>
                </a:solidFill>
              </a:defRPr>
            </a:lvl1pPr>
            <a:lvl2pPr>
              <a:defRPr sz="2667" b="1">
                <a:solidFill>
                  <a:srgbClr val="7F7F7F"/>
                </a:solidFill>
              </a:defRPr>
            </a:lvl2pPr>
            <a:lvl3pPr>
              <a:defRPr sz="2667" b="1">
                <a:solidFill>
                  <a:srgbClr val="7F7F7F"/>
                </a:solidFill>
              </a:defRPr>
            </a:lvl3pPr>
            <a:lvl4pPr>
              <a:defRPr sz="2667" b="1">
                <a:solidFill>
                  <a:srgbClr val="7F7F7F"/>
                </a:solidFill>
              </a:defRPr>
            </a:lvl4pPr>
            <a:lvl5pPr>
              <a:defRPr sz="2667" b="1">
                <a:solidFill>
                  <a:srgbClr val="7F7F7F"/>
                </a:solidFill>
              </a:defRPr>
            </a:lvl5pPr>
          </a:lstStyle>
          <a:p>
            <a:pPr lvl="0"/>
            <a:r>
              <a:rPr lang="it-IT" dirty="0"/>
              <a:t>Titolo di secondo livello 20pt </a:t>
            </a:r>
            <a:r>
              <a:rPr lang="it-IT" dirty="0" err="1"/>
              <a:t>Arial</a:t>
            </a:r>
            <a:r>
              <a:rPr lang="it-IT" dirty="0"/>
              <a:t> </a:t>
            </a:r>
            <a:r>
              <a:rPr lang="it-IT" dirty="0" err="1"/>
              <a:t>bold</a:t>
            </a:r>
            <a:endParaRPr lang="it-IT" dirty="0"/>
          </a:p>
        </p:txBody>
      </p:sp>
      <p:sp>
        <p:nvSpPr>
          <p:cNvPr id="17" name="Segnaposto testo 16"/>
          <p:cNvSpPr>
            <a:spLocks noGrp="1"/>
          </p:cNvSpPr>
          <p:nvPr>
            <p:ph type="body" sz="quarter" idx="14" hasCustomPrompt="1"/>
          </p:nvPr>
        </p:nvSpPr>
        <p:spPr>
          <a:xfrm>
            <a:off x="551218" y="2017397"/>
            <a:ext cx="10972799" cy="959365"/>
          </a:xfrm>
        </p:spPr>
        <p:txBody>
          <a:bodyPr wrap="square">
            <a:spAutoFit/>
          </a:bodyPr>
          <a:lstStyle>
            <a:lvl1pPr marL="609585" indent="-609585">
              <a:buFont typeface="+mj-lt"/>
              <a:buAutoNum type="arabicPeriod"/>
              <a:defRPr sz="2667" baseline="0"/>
            </a:lvl1pPr>
            <a:lvl2pPr marL="609585" indent="0">
              <a:buNone/>
              <a:defRPr sz="2667"/>
            </a:lvl2pPr>
            <a:lvl3pPr>
              <a:defRPr sz="2667"/>
            </a:lvl3pPr>
            <a:lvl4pPr>
              <a:defRPr sz="2667"/>
            </a:lvl4pPr>
            <a:lvl5pPr>
              <a:defRPr sz="2667"/>
            </a:lvl5pPr>
          </a:lstStyle>
          <a:p>
            <a:pPr lvl="0"/>
            <a:r>
              <a:rPr lang="it-IT" dirty="0"/>
              <a:t>Corpo del testo 20pt </a:t>
            </a:r>
            <a:r>
              <a:rPr lang="it-IT" dirty="0" err="1"/>
              <a:t>Arial</a:t>
            </a:r>
            <a:r>
              <a:rPr lang="it-IT" dirty="0"/>
              <a:t> regular</a:t>
            </a:r>
          </a:p>
          <a:p>
            <a:pPr lvl="0"/>
            <a:r>
              <a:rPr lang="it-IT" dirty="0" err="1"/>
              <a:t>Lorem</a:t>
            </a:r>
            <a:r>
              <a:rPr lang="it-IT" dirty="0"/>
              <a:t> </a:t>
            </a:r>
            <a:r>
              <a:rPr lang="it-IT" dirty="0" err="1"/>
              <a:t>ipsum</a:t>
            </a:r>
            <a:r>
              <a:rPr lang="it-IT" dirty="0"/>
              <a:t> </a:t>
            </a:r>
            <a:r>
              <a:rPr lang="it-IT" dirty="0" err="1"/>
              <a:t>dolor</a:t>
            </a:r>
            <a:r>
              <a:rPr lang="it-IT" dirty="0"/>
              <a:t> sic </a:t>
            </a:r>
            <a:r>
              <a:rPr lang="it-IT" dirty="0" err="1"/>
              <a:t>amet</a:t>
            </a:r>
            <a:endParaRPr lang="it-IT" dirty="0"/>
          </a:p>
        </p:txBody>
      </p:sp>
      <p:sp>
        <p:nvSpPr>
          <p:cNvPr id="19" name="Segnaposto testo 18"/>
          <p:cNvSpPr>
            <a:spLocks noGrp="1"/>
          </p:cNvSpPr>
          <p:nvPr>
            <p:ph type="body" sz="quarter" idx="15" hasCustomPrompt="1"/>
          </p:nvPr>
        </p:nvSpPr>
        <p:spPr>
          <a:xfrm>
            <a:off x="551218" y="3409088"/>
            <a:ext cx="10972799" cy="1239313"/>
          </a:xfrm>
        </p:spPr>
        <p:txBody>
          <a:bodyPr wrap="square">
            <a:spAutoFit/>
          </a:bodyPr>
          <a:lstStyle>
            <a:lvl1pPr>
              <a:defRPr sz="2133" baseline="0"/>
            </a:lvl1pPr>
            <a:lvl2pPr>
              <a:defRPr sz="2400"/>
            </a:lvl2pPr>
            <a:lvl3pPr>
              <a:defRPr sz="2400"/>
            </a:lvl3pPr>
            <a:lvl4pPr>
              <a:defRPr sz="2400"/>
            </a:lvl4pPr>
            <a:lvl5pPr>
              <a:defRPr sz="2400"/>
            </a:lvl5pPr>
          </a:lstStyle>
          <a:p>
            <a:pPr lvl="0"/>
            <a:r>
              <a:rPr lang="it-IT" dirty="0"/>
              <a:t>Lista 16pt </a:t>
            </a:r>
            <a:r>
              <a:rPr lang="it-IT" dirty="0" err="1"/>
              <a:t>Arial</a:t>
            </a:r>
            <a:r>
              <a:rPr lang="it-IT" dirty="0"/>
              <a:t> regular</a:t>
            </a:r>
          </a:p>
          <a:p>
            <a:pPr lvl="0"/>
            <a:r>
              <a:rPr lang="it-IT" dirty="0" err="1"/>
              <a:t>Lorem</a:t>
            </a:r>
            <a:r>
              <a:rPr lang="it-IT" dirty="0"/>
              <a:t> </a:t>
            </a:r>
            <a:r>
              <a:rPr lang="it-IT" dirty="0" err="1"/>
              <a:t>ipsum</a:t>
            </a:r>
            <a:endParaRPr lang="it-IT" dirty="0"/>
          </a:p>
          <a:p>
            <a:pPr lvl="0"/>
            <a:r>
              <a:rPr lang="it-IT" dirty="0" err="1"/>
              <a:t>Lorem</a:t>
            </a:r>
            <a:r>
              <a:rPr lang="it-IT" dirty="0"/>
              <a:t> </a:t>
            </a:r>
            <a:r>
              <a:rPr lang="it-IT" dirty="0" err="1"/>
              <a:t>ipusm</a:t>
            </a:r>
            <a:endParaRPr lang="it-IT" dirty="0"/>
          </a:p>
        </p:txBody>
      </p:sp>
      <p:sp>
        <p:nvSpPr>
          <p:cNvPr id="10" name="Segnaposto numero diapositiva 5"/>
          <p:cNvSpPr>
            <a:spLocks noGrp="1"/>
          </p:cNvSpPr>
          <p:nvPr>
            <p:ph type="sldNum" sz="quarter" idx="4"/>
          </p:nvPr>
        </p:nvSpPr>
        <p:spPr>
          <a:xfrm>
            <a:off x="10920531" y="6356352"/>
            <a:ext cx="661869"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2C7C199-0D0D-7840-A88D-785280B31CF7}" type="slidenum">
              <a:rPr lang="it-IT" smtClean="0"/>
              <a:t>‹#›</a:t>
            </a:fld>
            <a:endParaRPr lang="it-IT"/>
          </a:p>
        </p:txBody>
      </p:sp>
      <p:sp>
        <p:nvSpPr>
          <p:cNvPr id="11" name="Segnaposto piè di pagina 4"/>
          <p:cNvSpPr>
            <a:spLocks noGrp="1"/>
          </p:cNvSpPr>
          <p:nvPr>
            <p:ph type="ftr" sz="quarter" idx="3"/>
          </p:nvPr>
        </p:nvSpPr>
        <p:spPr>
          <a:xfrm>
            <a:off x="1981362" y="6356351"/>
            <a:ext cx="8800935"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it-IT"/>
              <a:t>Titolo della presentazione - luogo - data (piè pagina - vedi istruzioni per visualizzazione in tutta la presentazione)</a:t>
            </a:r>
            <a:endParaRPr lang="it-IT" dirty="0"/>
          </a:p>
        </p:txBody>
      </p:sp>
    </p:spTree>
    <p:extLst>
      <p:ext uri="{BB962C8B-B14F-4D97-AF65-F5344CB8AC3E}">
        <p14:creationId xmlns:p14="http://schemas.microsoft.com/office/powerpoint/2010/main" val="31726248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iapositiva iniziale">
    <p:bg>
      <p:bgPr>
        <a:solidFill>
          <a:schemeClr val="bg1"/>
        </a:solidFill>
        <a:effectLst/>
      </p:bgPr>
    </p:bg>
    <p:spTree>
      <p:nvGrpSpPr>
        <p:cNvPr id="1" name=""/>
        <p:cNvGrpSpPr/>
        <p:nvPr/>
      </p:nvGrpSpPr>
      <p:grpSpPr>
        <a:xfrm>
          <a:off x="0" y="0"/>
          <a:ext cx="0" cy="0"/>
          <a:chOff x="0" y="0"/>
          <a:chExt cx="0" cy="0"/>
        </a:xfrm>
      </p:grpSpPr>
      <p:sp>
        <p:nvSpPr>
          <p:cNvPr id="12" name="Rettangolo 11"/>
          <p:cNvSpPr/>
          <p:nvPr userDrawn="1"/>
        </p:nvSpPr>
        <p:spPr>
          <a:xfrm>
            <a:off x="1163" y="1730108"/>
            <a:ext cx="12221195" cy="374555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14" name="Rettangolo 13"/>
          <p:cNvSpPr/>
          <p:nvPr userDrawn="1"/>
        </p:nvSpPr>
        <p:spPr>
          <a:xfrm>
            <a:off x="0" y="6572392"/>
            <a:ext cx="12221195" cy="305011"/>
          </a:xfrm>
          <a:prstGeom prst="rect">
            <a:avLst/>
          </a:prstGeom>
          <a:solidFill>
            <a:srgbClr val="2D7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21" name="Rettangolo 20"/>
          <p:cNvSpPr/>
          <p:nvPr userDrawn="1"/>
        </p:nvSpPr>
        <p:spPr>
          <a:xfrm>
            <a:off x="1163" y="5054747"/>
            <a:ext cx="12221195" cy="729223"/>
          </a:xfrm>
          <a:prstGeom prst="rect">
            <a:avLst/>
          </a:prstGeom>
          <a:solidFill>
            <a:srgbClr val="0048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7" name="Rettangolo 6"/>
          <p:cNvSpPr/>
          <p:nvPr userDrawn="1"/>
        </p:nvSpPr>
        <p:spPr>
          <a:xfrm>
            <a:off x="0" y="0"/>
            <a:ext cx="12192000" cy="1740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3" name="Sottotitolo 2"/>
          <p:cNvSpPr>
            <a:spLocks noGrp="1"/>
          </p:cNvSpPr>
          <p:nvPr userDrawn="1">
            <p:ph type="subTitle" idx="1" hasCustomPrompt="1"/>
          </p:nvPr>
        </p:nvSpPr>
        <p:spPr>
          <a:xfrm>
            <a:off x="685780" y="3152003"/>
            <a:ext cx="11254425" cy="517001"/>
          </a:xfrm>
        </p:spPr>
        <p:txBody>
          <a:bodyPr wrap="square" lIns="0" tIns="0" bIns="0">
            <a:spAutoFit/>
          </a:bodyPr>
          <a:lstStyle>
            <a:lvl1pPr marL="0" indent="0" algn="l">
              <a:buNone/>
              <a:defRPr sz="3733" b="0" i="0" baseline="0">
                <a:ln>
                  <a:noFill/>
                </a:ln>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Sottotitolo della presentazione – </a:t>
            </a:r>
            <a:r>
              <a:rPr lang="it-IT" dirty="0" err="1"/>
              <a:t>Arial</a:t>
            </a:r>
            <a:r>
              <a:rPr lang="it-IT" dirty="0"/>
              <a:t> 30pt</a:t>
            </a:r>
          </a:p>
        </p:txBody>
      </p:sp>
      <p:sp>
        <p:nvSpPr>
          <p:cNvPr id="5" name="Segnaposto testo 4"/>
          <p:cNvSpPr>
            <a:spLocks noGrp="1"/>
          </p:cNvSpPr>
          <p:nvPr userDrawn="1">
            <p:ph type="body" sz="quarter" idx="10" hasCustomPrompt="1"/>
          </p:nvPr>
        </p:nvSpPr>
        <p:spPr>
          <a:xfrm>
            <a:off x="685779" y="5149831"/>
            <a:ext cx="11254424" cy="424732"/>
          </a:xfrm>
        </p:spPr>
        <p:txBody>
          <a:bodyPr wrap="square" lIns="0">
            <a:spAutoFit/>
          </a:bodyPr>
          <a:lstStyle>
            <a:lvl1pPr marL="0" indent="0" algn="l">
              <a:spcBef>
                <a:spcPts val="0"/>
              </a:spcBef>
              <a:buNone/>
              <a:defRPr sz="2400" b="1" i="0" baseline="0">
                <a:solidFill>
                  <a:schemeClr val="bg1"/>
                </a:solidFill>
                <a:latin typeface="+mj-lt"/>
              </a:defRPr>
            </a:lvl1pPr>
            <a:lvl2pPr algn="l">
              <a:spcBef>
                <a:spcPts val="0"/>
              </a:spcBef>
              <a:defRPr sz="2400" b="1" i="0" baseline="0">
                <a:solidFill>
                  <a:schemeClr val="bg1"/>
                </a:solidFill>
                <a:latin typeface="+mj-lt"/>
              </a:defRPr>
            </a:lvl2pPr>
            <a:lvl3pPr algn="l">
              <a:spcBef>
                <a:spcPts val="0"/>
              </a:spcBef>
              <a:defRPr sz="2400" b="1" i="0" baseline="0">
                <a:solidFill>
                  <a:schemeClr val="bg1"/>
                </a:solidFill>
                <a:latin typeface="+mj-lt"/>
              </a:defRPr>
            </a:lvl3pPr>
            <a:lvl4pPr algn="l">
              <a:spcBef>
                <a:spcPts val="0"/>
              </a:spcBef>
              <a:defRPr sz="2400" b="1" i="0" baseline="0">
                <a:solidFill>
                  <a:schemeClr val="bg1"/>
                </a:solidFill>
                <a:latin typeface="+mj-lt"/>
              </a:defRPr>
            </a:lvl4pPr>
            <a:lvl5pPr algn="l">
              <a:spcBef>
                <a:spcPts val="0"/>
              </a:spcBef>
              <a:defRPr sz="2400" b="1" i="0" baseline="0">
                <a:solidFill>
                  <a:schemeClr val="bg1"/>
                </a:solidFill>
                <a:latin typeface="+mj-lt"/>
              </a:defRPr>
            </a:lvl5pPr>
          </a:lstStyle>
          <a:p>
            <a:pPr lvl="0"/>
            <a:r>
              <a:rPr lang="it-IT" dirty="0"/>
              <a:t>Autore Dipartimento/Unità – </a:t>
            </a:r>
            <a:r>
              <a:rPr lang="it-IT" dirty="0" err="1"/>
              <a:t>Arial</a:t>
            </a:r>
            <a:r>
              <a:rPr lang="it-IT" dirty="0"/>
              <a:t> 18 </a:t>
            </a:r>
            <a:r>
              <a:rPr lang="it-IT" dirty="0" err="1"/>
              <a:t>pt</a:t>
            </a:r>
            <a:endParaRPr lang="it-IT" dirty="0"/>
          </a:p>
        </p:txBody>
      </p:sp>
      <p:sp>
        <p:nvSpPr>
          <p:cNvPr id="9" name="Titolo 8"/>
          <p:cNvSpPr>
            <a:spLocks noGrp="1"/>
          </p:cNvSpPr>
          <p:nvPr userDrawn="1">
            <p:ph type="title" hasCustomPrompt="1"/>
          </p:nvPr>
        </p:nvSpPr>
        <p:spPr>
          <a:xfrm>
            <a:off x="685780" y="2146335"/>
            <a:ext cx="11254425" cy="656591"/>
          </a:xfrm>
        </p:spPr>
        <p:txBody>
          <a:bodyPr lIns="0"/>
          <a:lstStyle>
            <a:lvl1pPr>
              <a:defRPr sz="4267" baseline="0">
                <a:ln>
                  <a:noFill/>
                </a:ln>
                <a:solidFill>
                  <a:schemeClr val="bg1"/>
                </a:solidFill>
              </a:defRPr>
            </a:lvl1pPr>
          </a:lstStyle>
          <a:p>
            <a:r>
              <a:rPr lang="it-IT" dirty="0"/>
              <a:t>Titolo della presentazione – </a:t>
            </a:r>
            <a:r>
              <a:rPr lang="it-IT" dirty="0" err="1"/>
              <a:t>Arial</a:t>
            </a:r>
            <a:r>
              <a:rPr lang="it-IT" dirty="0"/>
              <a:t> 30pt</a:t>
            </a:r>
          </a:p>
        </p:txBody>
      </p:sp>
      <p:pic>
        <p:nvPicPr>
          <p:cNvPr id="6" name="Immagin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124" y="196109"/>
            <a:ext cx="3762512" cy="1232223"/>
          </a:xfrm>
          <a:prstGeom prst="rect">
            <a:avLst/>
          </a:prstGeom>
        </p:spPr>
      </p:pic>
      <p:pic>
        <p:nvPicPr>
          <p:cNvPr id="2" name="Immagine 1" descr="BANN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05959"/>
            <a:ext cx="12192000" cy="772160"/>
          </a:xfrm>
          <a:prstGeom prst="rect">
            <a:avLst/>
          </a:prstGeom>
        </p:spPr>
      </p:pic>
      <p:sp>
        <p:nvSpPr>
          <p:cNvPr id="10" name="Segnaposto testo 9"/>
          <p:cNvSpPr>
            <a:spLocks noGrp="1"/>
          </p:cNvSpPr>
          <p:nvPr>
            <p:ph type="body" sz="quarter" idx="11" hasCustomPrompt="1"/>
          </p:nvPr>
        </p:nvSpPr>
        <p:spPr>
          <a:xfrm>
            <a:off x="685800" y="4214797"/>
            <a:ext cx="11254317" cy="461729"/>
          </a:xfrm>
        </p:spPr>
        <p:txBody>
          <a:bodyPr lIns="0" anchor="t" anchorCtr="0">
            <a:spAutoFit/>
          </a:bodyPr>
          <a:lstStyle>
            <a:lvl1pPr marL="0" indent="0">
              <a:buNone/>
              <a:defRPr sz="2667" i="1" baseline="0">
                <a:solidFill>
                  <a:schemeClr val="bg1"/>
                </a:solidFill>
              </a:defRPr>
            </a:lvl1pPr>
            <a:lvl2pPr>
              <a:defRPr sz="2400" i="1">
                <a:solidFill>
                  <a:schemeClr val="bg1"/>
                </a:solidFill>
              </a:defRPr>
            </a:lvl2pPr>
            <a:lvl3pPr>
              <a:defRPr sz="2400" i="1">
                <a:solidFill>
                  <a:schemeClr val="bg1"/>
                </a:solidFill>
              </a:defRPr>
            </a:lvl3pPr>
            <a:lvl4pPr>
              <a:defRPr sz="2400" i="1">
                <a:solidFill>
                  <a:schemeClr val="bg1"/>
                </a:solidFill>
              </a:defRPr>
            </a:lvl4pPr>
            <a:lvl5pPr>
              <a:defRPr sz="2400" i="1">
                <a:solidFill>
                  <a:schemeClr val="bg1"/>
                </a:solidFill>
              </a:defRPr>
            </a:lvl5pPr>
          </a:lstStyle>
          <a:p>
            <a:pPr lvl="0"/>
            <a:r>
              <a:rPr lang="it-IT" dirty="0"/>
              <a:t>Luogo e data – </a:t>
            </a:r>
            <a:r>
              <a:rPr lang="it-IT" dirty="0" err="1"/>
              <a:t>Arial</a:t>
            </a:r>
            <a:r>
              <a:rPr lang="it-IT" dirty="0"/>
              <a:t> 20pt </a:t>
            </a:r>
          </a:p>
        </p:txBody>
      </p:sp>
    </p:spTree>
    <p:extLst>
      <p:ext uri="{BB962C8B-B14F-4D97-AF65-F5344CB8AC3E}">
        <p14:creationId xmlns:p14="http://schemas.microsoft.com/office/powerpoint/2010/main" val="4129260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lide di chiusura">
    <p:spTree>
      <p:nvGrpSpPr>
        <p:cNvPr id="1" name=""/>
        <p:cNvGrpSpPr/>
        <p:nvPr/>
      </p:nvGrpSpPr>
      <p:grpSpPr>
        <a:xfrm>
          <a:off x="0" y="0"/>
          <a:ext cx="0" cy="0"/>
          <a:chOff x="0" y="0"/>
          <a:chExt cx="0" cy="0"/>
        </a:xfrm>
      </p:grpSpPr>
      <p:sp>
        <p:nvSpPr>
          <p:cNvPr id="2" name="Ovale 1"/>
          <p:cNvSpPr/>
          <p:nvPr userDrawn="1"/>
        </p:nvSpPr>
        <p:spPr>
          <a:xfrm>
            <a:off x="4116635" y="755564"/>
            <a:ext cx="4320000" cy="4320000"/>
          </a:xfrm>
          <a:prstGeom prst="ellipse">
            <a:avLst/>
          </a:prstGeom>
          <a:solidFill>
            <a:srgbClr val="00488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8" name="Rettangolo 7"/>
          <p:cNvSpPr/>
          <p:nvPr userDrawn="1"/>
        </p:nvSpPr>
        <p:spPr>
          <a:xfrm>
            <a:off x="0" y="3295535"/>
            <a:ext cx="12192000" cy="90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2" name="Segnaposto testo 11"/>
          <p:cNvSpPr>
            <a:spLocks noGrp="1"/>
          </p:cNvSpPr>
          <p:nvPr>
            <p:ph type="body" sz="quarter" idx="10" hasCustomPrompt="1"/>
          </p:nvPr>
        </p:nvSpPr>
        <p:spPr>
          <a:xfrm>
            <a:off x="3809771" y="2515100"/>
            <a:ext cx="4933728" cy="769441"/>
          </a:xfrm>
          <a:ln>
            <a:noFill/>
          </a:ln>
        </p:spPr>
        <p:txBody>
          <a:bodyPr anchor="b" anchorCtr="1"/>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dirty="0"/>
              <a:t>Autore e </a:t>
            </a:r>
          </a:p>
          <a:p>
            <a:pPr lvl="0"/>
            <a:r>
              <a:rPr lang="it-IT"/>
              <a:t>contatti</a:t>
            </a:r>
            <a:endParaRPr lang="it-IT" dirty="0"/>
          </a:p>
        </p:txBody>
      </p:sp>
      <p:sp>
        <p:nvSpPr>
          <p:cNvPr id="10" name="Segnaposto numero diapositiva 5"/>
          <p:cNvSpPr txBox="1">
            <a:spLocks/>
          </p:cNvSpPr>
          <p:nvPr userDrawn="1"/>
        </p:nvSpPr>
        <p:spPr>
          <a:xfrm>
            <a:off x="2098298" y="6350620"/>
            <a:ext cx="6533695" cy="365125"/>
          </a:xfrm>
          <a:prstGeom prst="rect">
            <a:avLst/>
          </a:prstGeom>
        </p:spPr>
        <p:txBody>
          <a:bodyPr vert="horz" lIns="0" tIns="45720" rIns="91440" bIns="0" rtlCol="0" anchor="b" anchorCtr="0"/>
          <a:lstStyle>
            <a:defPPr>
              <a:defRPr lang="it-IT"/>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200" dirty="0"/>
              <a:t>Titolo</a:t>
            </a:r>
            <a:r>
              <a:rPr lang="it-IT" sz="1200" baseline="0" dirty="0"/>
              <a:t> della presentazione  - Luogo e data</a:t>
            </a:r>
            <a:endParaRPr lang="it-IT" sz="1200" dirty="0"/>
          </a:p>
        </p:txBody>
      </p:sp>
      <p:pic>
        <p:nvPicPr>
          <p:cNvPr id="3" name="Immagine 2" descr="BAN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1902"/>
            <a:ext cx="12192000" cy="772160"/>
          </a:xfrm>
          <a:prstGeom prst="rect">
            <a:avLst/>
          </a:prstGeom>
        </p:spPr>
      </p:pic>
    </p:spTree>
    <p:extLst>
      <p:ext uri="{BB962C8B-B14F-4D97-AF65-F5344CB8AC3E}">
        <p14:creationId xmlns:p14="http://schemas.microsoft.com/office/powerpoint/2010/main" val="3879399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DCE9-31C9-B003-5590-FBAAF2055E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438546-7879-1E03-472C-E78BABF64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665774-063A-82F1-14B3-03A62EC42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B7A994-A7DD-2C21-2121-04D705F4C2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3C049E-4A2B-36D3-0E0E-313D14741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DFCF27-101E-721B-60BC-0F919D79039C}"/>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8" name="Footer Placeholder 7">
            <a:extLst>
              <a:ext uri="{FF2B5EF4-FFF2-40B4-BE49-F238E27FC236}">
                <a16:creationId xmlns:a16="http://schemas.microsoft.com/office/drawing/2014/main" id="{A848DB11-D100-AE65-9B2C-634B38F659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A12752-F897-09C1-ED48-47BE02DEAE3F}"/>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361183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3CB9C-AFA1-5DCB-7F2E-E9684F4235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269496-3F6C-6F78-6204-50E031650948}"/>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4" name="Footer Placeholder 3">
            <a:extLst>
              <a:ext uri="{FF2B5EF4-FFF2-40B4-BE49-F238E27FC236}">
                <a16:creationId xmlns:a16="http://schemas.microsoft.com/office/drawing/2014/main" id="{E5B3C104-4335-2E3E-E439-7920BD31CB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554E99-8082-D66F-7379-31AC8FE9EBA6}"/>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207061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597E2-6A65-FA49-23A6-264F10A6572A}"/>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3" name="Footer Placeholder 2">
            <a:extLst>
              <a:ext uri="{FF2B5EF4-FFF2-40B4-BE49-F238E27FC236}">
                <a16:creationId xmlns:a16="http://schemas.microsoft.com/office/drawing/2014/main" id="{F7BFB4E3-CCE5-DB2B-C164-D51F3D482F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5A3432-DA0E-8755-8E23-86B33C373326}"/>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109394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CDC3A-33E4-CD0E-92C8-A78EF44FB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77B75-60B6-4142-3A75-2950F8E1BD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93BE5-BF9F-A29B-454E-3E43047DC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2ABF51-04D6-E951-2B7E-F0BA4D5480E8}"/>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6" name="Footer Placeholder 5">
            <a:extLst>
              <a:ext uri="{FF2B5EF4-FFF2-40B4-BE49-F238E27FC236}">
                <a16:creationId xmlns:a16="http://schemas.microsoft.com/office/drawing/2014/main" id="{55C2A721-BD02-2EE8-C58D-577B171B6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B1E8E-944C-BA9D-7514-8AFC6916915E}"/>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33506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E2B5-C600-00CC-CCD1-60657D5AB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918B08-72C5-CC28-2B8F-9D14988FD3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B3F084-5AAE-7D22-B89A-8804A7880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6A47B7-C681-4749-A096-0D0063A24618}"/>
              </a:ext>
            </a:extLst>
          </p:cNvPr>
          <p:cNvSpPr>
            <a:spLocks noGrp="1"/>
          </p:cNvSpPr>
          <p:nvPr>
            <p:ph type="dt" sz="half" idx="10"/>
          </p:nvPr>
        </p:nvSpPr>
        <p:spPr/>
        <p:txBody>
          <a:bodyPr/>
          <a:lstStyle/>
          <a:p>
            <a:fld id="{31472782-24AE-4AE5-A3FE-DB489E27AC65}" type="datetimeFigureOut">
              <a:rPr lang="en-US" smtClean="0"/>
              <a:t>9/30/2024</a:t>
            </a:fld>
            <a:endParaRPr lang="en-US"/>
          </a:p>
        </p:txBody>
      </p:sp>
      <p:sp>
        <p:nvSpPr>
          <p:cNvPr id="6" name="Footer Placeholder 5">
            <a:extLst>
              <a:ext uri="{FF2B5EF4-FFF2-40B4-BE49-F238E27FC236}">
                <a16:creationId xmlns:a16="http://schemas.microsoft.com/office/drawing/2014/main" id="{1A308A70-D027-5DEE-F957-0C5A114424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4D1139-3AC8-AC94-8F34-C258AFDAC588}"/>
              </a:ext>
            </a:extLst>
          </p:cNvPr>
          <p:cNvSpPr>
            <a:spLocks noGrp="1"/>
          </p:cNvSpPr>
          <p:nvPr>
            <p:ph type="sldNum" sz="quarter" idx="12"/>
          </p:nvPr>
        </p:nvSpPr>
        <p:spPr/>
        <p:txBody>
          <a:bodyPr/>
          <a:lstStyle/>
          <a:p>
            <a:fld id="{7ABE25A1-B210-4DE7-9132-08570D7A419B}" type="slidenum">
              <a:rPr lang="en-US" smtClean="0"/>
              <a:t>‹#›</a:t>
            </a:fld>
            <a:endParaRPr lang="en-US"/>
          </a:p>
        </p:txBody>
      </p:sp>
    </p:spTree>
    <p:extLst>
      <p:ext uri="{BB962C8B-B14F-4D97-AF65-F5344CB8AC3E}">
        <p14:creationId xmlns:p14="http://schemas.microsoft.com/office/powerpoint/2010/main" val="82577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05FBE-6F20-ED95-3A8E-1052BCA89E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862D71-477A-02FF-B8D0-FEF527B17E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8FF0C-8211-8640-5522-25D577669B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72782-24AE-4AE5-A3FE-DB489E27AC65}" type="datetimeFigureOut">
              <a:rPr lang="en-US" smtClean="0"/>
              <a:t>9/30/2024</a:t>
            </a:fld>
            <a:endParaRPr lang="en-US"/>
          </a:p>
        </p:txBody>
      </p:sp>
      <p:sp>
        <p:nvSpPr>
          <p:cNvPr id="5" name="Footer Placeholder 4">
            <a:extLst>
              <a:ext uri="{FF2B5EF4-FFF2-40B4-BE49-F238E27FC236}">
                <a16:creationId xmlns:a16="http://schemas.microsoft.com/office/drawing/2014/main" id="{567D9978-4804-966D-6DE3-D6E86E25ED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C57DF1-E1AB-6926-5400-FB9A6C4E9F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25A1-B210-4DE7-9132-08570D7A419B}" type="slidenum">
              <a:rPr lang="en-US" smtClean="0"/>
              <a:t>‹#›</a:t>
            </a:fld>
            <a:endParaRPr lang="en-US"/>
          </a:p>
        </p:txBody>
      </p:sp>
    </p:spTree>
    <p:extLst>
      <p:ext uri="{BB962C8B-B14F-4D97-AF65-F5344CB8AC3E}">
        <p14:creationId xmlns:p14="http://schemas.microsoft.com/office/powerpoint/2010/main" val="1425141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5CB778-E380-A23D-63C6-20B6C1945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E5B288-E362-BF34-4E0A-C22CC07E43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AA1ED-9F78-D4A9-9ECA-F52DE5E07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31BE3A-2C29-491C-847A-631F69A02463}" type="datetimeFigureOut">
              <a:rPr lang="en-US" smtClean="0"/>
              <a:t>9/30/2024</a:t>
            </a:fld>
            <a:endParaRPr lang="en-US"/>
          </a:p>
        </p:txBody>
      </p:sp>
      <p:sp>
        <p:nvSpPr>
          <p:cNvPr id="5" name="Footer Placeholder 4">
            <a:extLst>
              <a:ext uri="{FF2B5EF4-FFF2-40B4-BE49-F238E27FC236}">
                <a16:creationId xmlns:a16="http://schemas.microsoft.com/office/drawing/2014/main" id="{864B0A8B-1EA0-F75F-061B-102B4AD8B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537998F-EDEA-0E03-CD90-0B2F67BEF5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C88409-98E4-457C-BDC7-60F0987B7295}" type="slidenum">
              <a:rPr lang="en-US" smtClean="0"/>
              <a:t>‹#›</a:t>
            </a:fld>
            <a:endParaRPr lang="en-US"/>
          </a:p>
        </p:txBody>
      </p:sp>
    </p:spTree>
    <p:extLst>
      <p:ext uri="{BB962C8B-B14F-4D97-AF65-F5344CB8AC3E}">
        <p14:creationId xmlns:p14="http://schemas.microsoft.com/office/powerpoint/2010/main" val="30991304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C12CF89-9DBE-4895-968C-C0A95120E0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842B6C3-2B01-4EFF-9D51-8E27926FD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05A2F04-8B93-41A3-BC34-57CB1DA9E0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0F77E-5F3D-41E4-A0B9-5E0C5307D709}" type="datetimeFigureOut">
              <a:rPr lang="it-IT" smtClean="0"/>
              <a:t>30/09/2024</a:t>
            </a:fld>
            <a:endParaRPr lang="it-IT"/>
          </a:p>
        </p:txBody>
      </p:sp>
      <p:sp>
        <p:nvSpPr>
          <p:cNvPr id="5" name="Segnaposto piè di pagina 4">
            <a:extLst>
              <a:ext uri="{FF2B5EF4-FFF2-40B4-BE49-F238E27FC236}">
                <a16:creationId xmlns:a16="http://schemas.microsoft.com/office/drawing/2014/main" id="{F43FED40-F501-4BC0-9D8A-C98F9484F2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D438ABA-BE84-4A9D-9EB3-EBEC17D0E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21B73-23C0-4EE1-AE05-542C2A9D3459}" type="slidenum">
              <a:rPr lang="it-IT" smtClean="0"/>
              <a:t>‹#›</a:t>
            </a:fld>
            <a:endParaRPr lang="it-IT"/>
          </a:p>
        </p:txBody>
      </p:sp>
    </p:spTree>
    <p:extLst>
      <p:ext uri="{BB962C8B-B14F-4D97-AF65-F5344CB8AC3E}">
        <p14:creationId xmlns:p14="http://schemas.microsoft.com/office/powerpoint/2010/main" val="39758526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380.png"/><Relationship Id="rId4" Type="http://schemas.openxmlformats.org/officeDocument/2006/relationships/image" Target="../media/image350.png"/><Relationship Id="rId9" Type="http://schemas.openxmlformats.org/officeDocument/2006/relationships/image" Target="../media/image370.png"/></Relationships>
</file>

<file path=ppt/slides/_rels/slide11.xml.rels><?xml version="1.0" encoding="UTF-8" standalone="yes"?>
<Relationships xmlns="http://schemas.openxmlformats.org/package/2006/relationships"><Relationship Id="rId3" Type="http://schemas.openxmlformats.org/officeDocument/2006/relationships/image" Target="../media/image393.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24.jpeg"/><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392.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1.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77.png"/><Relationship Id="rId5" Type="http://schemas.openxmlformats.org/officeDocument/2006/relationships/image" Target="../media/image54.png"/><Relationship Id="rId4" Type="http://schemas.openxmlformats.org/officeDocument/2006/relationships/image" Target="../media/image500.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57.ti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6.tif"/><Relationship Id="rId5" Type="http://schemas.openxmlformats.org/officeDocument/2006/relationships/image" Target="../media/image55.jpe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1.png"/><Relationship Id="rId4" Type="http://schemas.openxmlformats.org/officeDocument/2006/relationships/hyperlink" Target="https://www.sr-niel.org/index.php/sr-niel-web-calculator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85.png"/><Relationship Id="rId2" Type="http://schemas.openxmlformats.org/officeDocument/2006/relationships/hyperlink" Target="https://www.sr-niel.org/index.php/sr-niel-web-calculators" TargetMode="Externa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87.png"/><Relationship Id="rId9"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6.png"/><Relationship Id="rId7" Type="http://schemas.openxmlformats.org/officeDocument/2006/relationships/image" Target="../media/image87.jpg"/><Relationship Id="rId12" Type="http://schemas.openxmlformats.org/officeDocument/2006/relationships/image" Target="../media/image104.emf"/><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118.png"/><Relationship Id="rId11" Type="http://schemas.openxmlformats.org/officeDocument/2006/relationships/image" Target="../media/image103.emf"/><Relationship Id="rId10" Type="http://schemas.openxmlformats.org/officeDocument/2006/relationships/image" Target="../media/image102.png"/><Relationship Id="rId9" Type="http://schemas.openxmlformats.org/officeDocument/2006/relationships/image" Target="../media/image89.jpeg"/></Relationships>
</file>

<file path=ppt/slides/_rels/slide34.xml.rels><?xml version="1.0" encoding="UTF-8" standalone="yes"?>
<Relationships xmlns="http://schemas.openxmlformats.org/package/2006/relationships"><Relationship Id="rId8" Type="http://schemas.openxmlformats.org/officeDocument/2006/relationships/image" Target="../media/image110.jp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08.jpeg"/><Relationship Id="rId11" Type="http://schemas.openxmlformats.org/officeDocument/2006/relationships/image" Target="../media/image113.jpg"/><Relationship Id="rId5" Type="http://schemas.openxmlformats.org/officeDocument/2006/relationships/image" Target="../media/image107.png"/><Relationship Id="rId10" Type="http://schemas.openxmlformats.org/officeDocument/2006/relationships/image" Target="../media/image112.jpeg"/><Relationship Id="rId4" Type="http://schemas.openxmlformats.org/officeDocument/2006/relationships/image" Target="../media/image106.png"/><Relationship Id="rId9" Type="http://schemas.openxmlformats.org/officeDocument/2006/relationships/image" Target="../media/image111.jpeg"/></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116.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32.xml"/><Relationship Id="rId16" Type="http://schemas.openxmlformats.org/officeDocument/2006/relationships/image" Target="../media/image130.png"/><Relationship Id="rId1" Type="http://schemas.openxmlformats.org/officeDocument/2006/relationships/slideLayout" Target="../slideLayouts/slideLayout1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png"/><Relationship Id="rId4" Type="http://schemas.openxmlformats.org/officeDocument/2006/relationships/image" Target="../media/image117.png"/><Relationship Id="rId9" Type="http://schemas.openxmlformats.org/officeDocument/2006/relationships/image" Target="../media/image123.png"/><Relationship Id="rId14" Type="http://schemas.openxmlformats.org/officeDocument/2006/relationships/image" Target="../media/image128.png"/></Relationships>
</file>

<file path=ppt/slides/_rels/slide3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6.jp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33.jpg"/><Relationship Id="rId5" Type="http://schemas.openxmlformats.org/officeDocument/2006/relationships/image" Target="../media/image8.png"/><Relationship Id="rId4" Type="http://schemas.openxmlformats.org/officeDocument/2006/relationships/hyperlink" Target="mailto:Beatrice.dorsi@inrs.ca"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hyperlink" Target="https://pixabay.com/en/silhouette-walking-man-fashion-3073924/"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37.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39.jp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142.sv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image" Target="../media/image140.jpg"/><Relationship Id="rId4" Type="http://schemas.openxmlformats.org/officeDocument/2006/relationships/image" Target="../media/image170.pn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40.xml"/><Relationship Id="rId5" Type="http://schemas.openxmlformats.org/officeDocument/2006/relationships/image" Target="../media/image145.png"/><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3.png"/><Relationship Id="rId3" Type="http://schemas.openxmlformats.org/officeDocument/2006/relationships/image" Target="../media/image146.jpeg"/><Relationship Id="rId7" Type="http://schemas.openxmlformats.org/officeDocument/2006/relationships/image" Target="../media/image149.png"/><Relationship Id="rId12" Type="http://schemas.microsoft.com/office/2007/relationships/hdphoto" Target="../media/hdphoto4.wdp"/><Relationship Id="rId2" Type="http://schemas.openxmlformats.org/officeDocument/2006/relationships/notesSlide" Target="../notesSlides/notesSlide41.xml"/><Relationship Id="rId1" Type="http://schemas.openxmlformats.org/officeDocument/2006/relationships/slideLayout" Target="../slideLayouts/slideLayout40.xml"/><Relationship Id="rId6" Type="http://schemas.microsoft.com/office/2007/relationships/hdphoto" Target="../media/hdphoto2.wdp"/><Relationship Id="rId11" Type="http://schemas.openxmlformats.org/officeDocument/2006/relationships/image" Target="../media/image152.png"/><Relationship Id="rId5" Type="http://schemas.openxmlformats.org/officeDocument/2006/relationships/image" Target="../media/image148.png"/><Relationship Id="rId10" Type="http://schemas.openxmlformats.org/officeDocument/2006/relationships/image" Target="../media/image151.png"/><Relationship Id="rId4" Type="http://schemas.openxmlformats.org/officeDocument/2006/relationships/image" Target="../media/image147.png"/><Relationship Id="rId9" Type="http://schemas.openxmlformats.org/officeDocument/2006/relationships/image" Target="../media/image150.jpeg"/></Relationships>
</file>

<file path=ppt/slides/_rels/slide45.xml.rels><?xml version="1.0" encoding="UTF-8" standalone="yes"?>
<Relationships xmlns="http://schemas.openxmlformats.org/package/2006/relationships"><Relationship Id="rId8" Type="http://schemas.openxmlformats.org/officeDocument/2006/relationships/image" Target="../media/image154.jpg"/><Relationship Id="rId7" Type="http://schemas.openxmlformats.org/officeDocument/2006/relationships/image" Target="../media/image320.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87.jpg"/><Relationship Id="rId5" Type="http://schemas.openxmlformats.org/officeDocument/2006/relationships/image" Target="../media/image310.png"/><Relationship Id="rId10" Type="http://schemas.openxmlformats.org/officeDocument/2006/relationships/image" Target="../media/image340.png"/><Relationship Id="rId9"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360.png"/><Relationship Id="rId5" Type="http://schemas.openxmlformats.org/officeDocument/2006/relationships/image" Target="../media/image86.png"/><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400.png"/><Relationship Id="rId5" Type="http://schemas.openxmlformats.org/officeDocument/2006/relationships/image" Target="../media/image390.png"/><Relationship Id="rId4" Type="http://schemas.openxmlformats.org/officeDocument/2006/relationships/image" Target="../media/image158.jpeg"/></Relationships>
</file>

<file path=ppt/slides/_rels/slide48.xml.rels><?xml version="1.0" encoding="UTF-8" standalone="yes"?>
<Relationships xmlns="http://schemas.openxmlformats.org/package/2006/relationships"><Relationship Id="rId3" Type="http://schemas.openxmlformats.org/officeDocument/2006/relationships/image" Target="../media/image410.png"/><Relationship Id="rId7" Type="http://schemas.openxmlformats.org/officeDocument/2006/relationships/image" Target="../media/image155.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156.png"/><Relationship Id="rId5" Type="http://schemas.openxmlformats.org/officeDocument/2006/relationships/image" Target="../media/image158.jpeg"/><Relationship Id="rId4" Type="http://schemas.openxmlformats.org/officeDocument/2006/relationships/image" Target="../media/image420.png"/></Relationships>
</file>

<file path=ppt/slides/_rels/slide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hyperlink" Target="https://kerkrade.sp.nl/nieuws/2016/08/sp-raadsleden-weigerden-vrijkaarten-concert-guido-dieteren" TargetMode="External"/><Relationship Id="rId9" Type="http://schemas.openxmlformats.org/officeDocument/2006/relationships/hyperlink" Target="https://pixabay.com/fr/sourire-heureux-bonheur-47603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63.emf"/><Relationship Id="rId7" Type="http://schemas.openxmlformats.org/officeDocument/2006/relationships/image" Target="../media/image165.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64.jpg"/></Relationships>
</file>

<file path=ppt/slides/_rels/slide5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25.jpeg"/><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8" Type="http://schemas.openxmlformats.org/officeDocument/2006/relationships/image" Target="../media/image950.png"/><Relationship Id="rId3" Type="http://schemas.openxmlformats.org/officeDocument/2006/relationships/image" Target="../media/image167.jpeg"/><Relationship Id="rId7" Type="http://schemas.openxmlformats.org/officeDocument/2006/relationships/image" Target="../media/image940.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68.jpg"/><Relationship Id="rId5" Type="http://schemas.openxmlformats.org/officeDocument/2006/relationships/image" Target="../media/image970.png"/><Relationship Id="rId4" Type="http://schemas.openxmlformats.org/officeDocument/2006/relationships/image" Target="../media/image960.png"/><Relationship Id="rId9" Type="http://schemas.openxmlformats.org/officeDocument/2006/relationships/image" Target="../media/image980.png"/></Relationships>
</file>

<file path=ppt/slides/_rels/slide53.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69.jp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29.jpg"/><Relationship Id="rId10" Type="http://schemas.openxmlformats.org/officeDocument/2006/relationships/image" Target="../media/image33.png"/><Relationship Id="rId4" Type="http://schemas.openxmlformats.org/officeDocument/2006/relationships/image" Target="../media/image28.jpg"/><Relationship Id="rId9"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1.png"/><Relationship Id="rId5" Type="http://schemas.openxmlformats.org/officeDocument/2006/relationships/image" Target="../media/image391.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396062" y="2172548"/>
            <a:ext cx="9399876" cy="1888264"/>
          </a:xfrm>
          <a:ln>
            <a:noFill/>
          </a:ln>
        </p:spPr>
        <p:txBody>
          <a:bodyPr>
            <a:noAutofit/>
          </a:bodyPr>
          <a:lstStyle/>
          <a:p>
            <a:pPr algn="ctr"/>
            <a:r>
              <a:rPr lang="it-IT" sz="3600" b="1" dirty="0" err="1"/>
              <a:t>Radiation</a:t>
            </a:r>
            <a:r>
              <a:rPr lang="it-IT" sz="3600" b="1" dirty="0"/>
              <a:t> </a:t>
            </a:r>
            <a:r>
              <a:rPr lang="it-IT" sz="3600" b="1" dirty="0" err="1"/>
              <a:t>resistance</a:t>
            </a:r>
            <a:r>
              <a:rPr lang="it-IT" sz="3600" b="1" dirty="0"/>
              <a:t> </a:t>
            </a:r>
            <a:r>
              <a:rPr lang="it-IT" sz="3600" b="1" dirty="0" err="1"/>
              <a:t>properties</a:t>
            </a:r>
            <a:r>
              <a:rPr lang="it-IT" sz="3600" b="1" dirty="0"/>
              <a:t> of </a:t>
            </a:r>
            <a:r>
              <a:rPr lang="it-IT" sz="3600" b="1" dirty="0" err="1"/>
              <a:t>electronic</a:t>
            </a:r>
            <a:r>
              <a:rPr lang="it-IT" sz="3600" b="1" dirty="0"/>
              <a:t> devices </a:t>
            </a:r>
            <a:r>
              <a:rPr lang="it-IT" sz="3600" b="1" dirty="0" err="1"/>
              <a:t>interacting</a:t>
            </a:r>
            <a:r>
              <a:rPr lang="it-IT" sz="3600" b="1" dirty="0"/>
              <a:t> with </a:t>
            </a:r>
            <a:r>
              <a:rPr lang="it-IT" sz="3600" b="1" dirty="0" err="1"/>
              <a:t>different</a:t>
            </a:r>
            <a:r>
              <a:rPr lang="it-IT" sz="3600" b="1" dirty="0"/>
              <a:t> </a:t>
            </a:r>
            <a:br>
              <a:rPr lang="it-IT" sz="3600" b="1" dirty="0"/>
            </a:br>
            <a:r>
              <a:rPr lang="it-IT" sz="3600" b="1" dirty="0" err="1"/>
              <a:t>radiation</a:t>
            </a:r>
            <a:r>
              <a:rPr lang="it-IT" sz="3600" b="1" dirty="0"/>
              <a:t> sources</a:t>
            </a:r>
          </a:p>
        </p:txBody>
      </p:sp>
      <p:sp>
        <p:nvSpPr>
          <p:cNvPr id="5" name="Segnaposto testo 4"/>
          <p:cNvSpPr>
            <a:spLocks noGrp="1"/>
          </p:cNvSpPr>
          <p:nvPr>
            <p:ph type="body" sz="quarter" idx="11"/>
          </p:nvPr>
        </p:nvSpPr>
        <p:spPr>
          <a:xfrm>
            <a:off x="2665164" y="4276864"/>
            <a:ext cx="6861672" cy="802207"/>
          </a:xfrm>
        </p:spPr>
        <p:txBody>
          <a:bodyPr/>
          <a:lstStyle/>
          <a:p>
            <a:pPr algn="ctr">
              <a:lnSpc>
                <a:spcPct val="107000"/>
              </a:lnSpc>
              <a:spcAft>
                <a:spcPts val="800"/>
              </a:spcAft>
            </a:pPr>
            <a:r>
              <a:rPr lang="en-GB" sz="2400" b="1" i="0" kern="100" dirty="0">
                <a:ea typeface="Calibri" panose="020F0502020204030204" pitchFamily="34" charset="0"/>
                <a:cs typeface="Arial" panose="020B0604020202020204" pitchFamily="34" charset="0"/>
              </a:rPr>
              <a:t>B</a:t>
            </a:r>
            <a:r>
              <a:rPr lang="en-GB" sz="2400" b="1" i="0" kern="100" dirty="0">
                <a:effectLst/>
                <a:ea typeface="Calibri" panose="020F0502020204030204" pitchFamily="34" charset="0"/>
                <a:cs typeface="Arial" panose="020B0604020202020204" pitchFamily="34" charset="0"/>
              </a:rPr>
              <a:t>eatrice D'Orsi</a:t>
            </a:r>
            <a:br>
              <a:rPr lang="en-GB" sz="2400" i="0" kern="100" dirty="0">
                <a:effectLst/>
                <a:ea typeface="Calibri" panose="020F0502020204030204" pitchFamily="34" charset="0"/>
                <a:cs typeface="Arial" panose="020B0604020202020204" pitchFamily="34" charset="0"/>
              </a:rPr>
            </a:br>
            <a:r>
              <a:rPr lang="en-GB" i="0" kern="100" dirty="0">
                <a:effectLst/>
                <a:ea typeface="Calibri" panose="020F0502020204030204" pitchFamily="34" charset="0"/>
                <a:cs typeface="Arial" panose="020B0604020202020204" pitchFamily="34" charset="0"/>
              </a:rPr>
              <a:t>Final seminar – PhD in Accelerator Physics XXXVI cycle</a:t>
            </a:r>
            <a:endParaRPr lang="en-GB" sz="2400" i="0" kern="100" dirty="0">
              <a:effectLst/>
              <a:ea typeface="Calibri" panose="020F0502020204030204" pitchFamily="34" charset="0"/>
              <a:cs typeface="Arial" panose="020B0604020202020204" pitchFamily="34" charset="0"/>
            </a:endParaRPr>
          </a:p>
        </p:txBody>
      </p:sp>
      <p:pic>
        <p:nvPicPr>
          <p:cNvPr id="11" name="Immagine 9">
            <a:extLst>
              <a:ext uri="{FF2B5EF4-FFF2-40B4-BE49-F238E27FC236}">
                <a16:creationId xmlns:a16="http://schemas.microsoft.com/office/drawing/2014/main" id="{6681E1A0-33A9-5553-411E-BD2722EBD518}"/>
              </a:ext>
            </a:extLst>
          </p:cNvPr>
          <p:cNvPicPr>
            <a:picLocks noChangeAspect="1"/>
          </p:cNvPicPr>
          <p:nvPr/>
        </p:nvPicPr>
        <p:blipFill>
          <a:blip r:embed="rId3"/>
          <a:stretch>
            <a:fillRect/>
          </a:stretch>
        </p:blipFill>
        <p:spPr>
          <a:xfrm>
            <a:off x="10723135" y="887599"/>
            <a:ext cx="1288869" cy="550798"/>
          </a:xfrm>
          <a:prstGeom prst="rect">
            <a:avLst/>
          </a:prstGeom>
        </p:spPr>
      </p:pic>
      <p:pic>
        <p:nvPicPr>
          <p:cNvPr id="12" name="Immagine 10">
            <a:extLst>
              <a:ext uri="{FF2B5EF4-FFF2-40B4-BE49-F238E27FC236}">
                <a16:creationId xmlns:a16="http://schemas.microsoft.com/office/drawing/2014/main" id="{529CE2BE-20DC-A0E0-C571-579D38F36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3531" y="240847"/>
            <a:ext cx="1400150" cy="707731"/>
          </a:xfrm>
          <a:prstGeom prst="rect">
            <a:avLst/>
          </a:prstGeom>
        </p:spPr>
      </p:pic>
      <p:sp>
        <p:nvSpPr>
          <p:cNvPr id="13" name="TextBox 12">
            <a:extLst>
              <a:ext uri="{FF2B5EF4-FFF2-40B4-BE49-F238E27FC236}">
                <a16:creationId xmlns:a16="http://schemas.microsoft.com/office/drawing/2014/main" id="{7FD6892E-5BCB-5543-1ED4-CA17A201892F}"/>
              </a:ext>
            </a:extLst>
          </p:cNvPr>
          <p:cNvSpPr txBox="1"/>
          <p:nvPr/>
        </p:nvSpPr>
        <p:spPr>
          <a:xfrm>
            <a:off x="1" y="5119754"/>
            <a:ext cx="2514600" cy="923330"/>
          </a:xfrm>
          <a:prstGeom prst="rect">
            <a:avLst/>
          </a:prstGeom>
          <a:noFill/>
        </p:spPr>
        <p:txBody>
          <a:bodyPr wrap="square">
            <a:spAutoFit/>
          </a:bodyPr>
          <a:lstStyle/>
          <a:p>
            <a:r>
              <a:rPr lang="en-US" dirty="0">
                <a:solidFill>
                  <a:schemeClr val="bg1"/>
                </a:solidFill>
              </a:rPr>
              <a:t>Advisors:</a:t>
            </a:r>
          </a:p>
          <a:p>
            <a:r>
              <a:rPr lang="en-US" dirty="0">
                <a:solidFill>
                  <a:schemeClr val="bg1"/>
                </a:solidFill>
              </a:rPr>
              <a:t>Prof. Patrizio Antici</a:t>
            </a:r>
          </a:p>
          <a:p>
            <a:r>
              <a:rPr lang="en-US" dirty="0">
                <a:solidFill>
                  <a:schemeClr val="bg1"/>
                </a:solidFill>
              </a:rPr>
              <a:t>Prof. Mauro Migliorati</a:t>
            </a:r>
          </a:p>
        </p:txBody>
      </p:sp>
      <p:sp>
        <p:nvSpPr>
          <p:cNvPr id="15" name="TextBox 14">
            <a:extLst>
              <a:ext uri="{FF2B5EF4-FFF2-40B4-BE49-F238E27FC236}">
                <a16:creationId xmlns:a16="http://schemas.microsoft.com/office/drawing/2014/main" id="{153CDB2A-71BC-69A5-BE8E-8C2170D5CFD7}"/>
              </a:ext>
            </a:extLst>
          </p:cNvPr>
          <p:cNvSpPr txBox="1"/>
          <p:nvPr/>
        </p:nvSpPr>
        <p:spPr>
          <a:xfrm>
            <a:off x="9289253" y="6558229"/>
            <a:ext cx="2902748" cy="369332"/>
          </a:xfrm>
          <a:prstGeom prst="rect">
            <a:avLst/>
          </a:prstGeom>
          <a:noFill/>
        </p:spPr>
        <p:txBody>
          <a:bodyPr wrap="square">
            <a:spAutoFit/>
          </a:bodyPr>
          <a:lstStyle/>
          <a:p>
            <a:pPr algn="ctr"/>
            <a:r>
              <a:rPr lang="it-IT" sz="1800" dirty="0">
                <a:solidFill>
                  <a:schemeClr val="bg1"/>
                </a:solidFill>
              </a:rPr>
              <a:t>Rome, September 30</a:t>
            </a:r>
            <a:r>
              <a:rPr lang="it-IT" sz="1800" baseline="30000" dirty="0">
                <a:solidFill>
                  <a:schemeClr val="bg1"/>
                </a:solidFill>
              </a:rPr>
              <a:t>th</a:t>
            </a:r>
            <a:r>
              <a:rPr lang="it-IT" sz="1800" dirty="0">
                <a:solidFill>
                  <a:schemeClr val="bg1"/>
                </a:solidFill>
              </a:rPr>
              <a:t>, 2024</a:t>
            </a:r>
          </a:p>
        </p:txBody>
      </p:sp>
      <p:sp>
        <p:nvSpPr>
          <p:cNvPr id="3" name="Rectangle 2">
            <a:extLst>
              <a:ext uri="{FF2B5EF4-FFF2-40B4-BE49-F238E27FC236}">
                <a16:creationId xmlns:a16="http://schemas.microsoft.com/office/drawing/2014/main" id="{1FC0CD62-82C5-60D6-BCA5-D4AA77C29218}"/>
              </a:ext>
            </a:extLst>
          </p:cNvPr>
          <p:cNvSpPr/>
          <p:nvPr/>
        </p:nvSpPr>
        <p:spPr>
          <a:xfrm>
            <a:off x="473735" y="195943"/>
            <a:ext cx="3473114" cy="1159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12">
            <a:extLst>
              <a:ext uri="{FF2B5EF4-FFF2-40B4-BE49-F238E27FC236}">
                <a16:creationId xmlns:a16="http://schemas.microsoft.com/office/drawing/2014/main" id="{66F7E7E0-8467-420A-AC2A-6523B7E3D9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11" y="318468"/>
            <a:ext cx="3241507" cy="1159362"/>
          </a:xfrm>
          <a:prstGeom prst="rect">
            <a:avLst/>
          </a:prstGeom>
        </p:spPr>
      </p:pic>
      <p:pic>
        <p:nvPicPr>
          <p:cNvPr id="8" name="Picture 7" descr="A blue and white logo&#10;&#10;Description automatically generated">
            <a:extLst>
              <a:ext uri="{FF2B5EF4-FFF2-40B4-BE49-F238E27FC236}">
                <a16:creationId xmlns:a16="http://schemas.microsoft.com/office/drawing/2014/main" id="{D9747C76-3FE5-30ED-A3A1-5186CB01D34B}"/>
              </a:ext>
            </a:extLst>
          </p:cNvPr>
          <p:cNvPicPr>
            <a:picLocks noChangeAspect="1"/>
          </p:cNvPicPr>
          <p:nvPr/>
        </p:nvPicPr>
        <p:blipFill rotWithShape="1">
          <a:blip r:embed="rId6">
            <a:extLst>
              <a:ext uri="{28A0092B-C50C-407E-A947-70E740481C1C}">
                <a14:useLocalDpi xmlns:a14="http://schemas.microsoft.com/office/drawing/2010/main" val="0"/>
              </a:ext>
            </a:extLst>
          </a:blip>
          <a:srcRect t="23547" b="24172"/>
          <a:stretch/>
        </p:blipFill>
        <p:spPr>
          <a:xfrm>
            <a:off x="6037005" y="479718"/>
            <a:ext cx="3172310" cy="921389"/>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AEB70A46-CFA5-194D-E614-DB4666709D85}"/>
              </a:ext>
            </a:extLst>
          </p:cNvPr>
          <p:cNvPicPr>
            <a:picLocks noChangeAspect="1"/>
          </p:cNvPicPr>
          <p:nvPr/>
        </p:nvPicPr>
        <p:blipFill>
          <a:blip r:embed="rId7"/>
          <a:stretch>
            <a:fillRect/>
          </a:stretch>
        </p:blipFill>
        <p:spPr>
          <a:xfrm>
            <a:off x="3576756" y="270502"/>
            <a:ext cx="2257560" cy="1255294"/>
          </a:xfrm>
          <a:prstGeom prst="rect">
            <a:avLst/>
          </a:prstGeom>
        </p:spPr>
      </p:pic>
      <p:sp>
        <p:nvSpPr>
          <p:cNvPr id="2" name="TextBox 1">
            <a:extLst>
              <a:ext uri="{FF2B5EF4-FFF2-40B4-BE49-F238E27FC236}">
                <a16:creationId xmlns:a16="http://schemas.microsoft.com/office/drawing/2014/main" id="{34D81ADA-8BD2-9D08-4F5A-318D09FE72FC}"/>
              </a:ext>
            </a:extLst>
          </p:cNvPr>
          <p:cNvSpPr txBox="1"/>
          <p:nvPr/>
        </p:nvSpPr>
        <p:spPr>
          <a:xfrm>
            <a:off x="2438401" y="5119754"/>
            <a:ext cx="2514600" cy="646331"/>
          </a:xfrm>
          <a:prstGeom prst="rect">
            <a:avLst/>
          </a:prstGeom>
          <a:noFill/>
        </p:spPr>
        <p:txBody>
          <a:bodyPr wrap="square">
            <a:spAutoFit/>
          </a:bodyPr>
          <a:lstStyle/>
          <a:p>
            <a:r>
              <a:rPr lang="en-US" dirty="0">
                <a:solidFill>
                  <a:schemeClr val="bg1"/>
                </a:solidFill>
              </a:rPr>
              <a:t>Co-advisor:</a:t>
            </a:r>
          </a:p>
          <a:p>
            <a:r>
              <a:rPr lang="en-US" dirty="0">
                <a:solidFill>
                  <a:schemeClr val="bg1"/>
                </a:solidFill>
              </a:rPr>
              <a:t>Dr. Alessia Cemmi</a:t>
            </a:r>
          </a:p>
        </p:txBody>
      </p:sp>
    </p:spTree>
    <p:extLst>
      <p:ext uri="{BB962C8B-B14F-4D97-AF65-F5344CB8AC3E}">
        <p14:creationId xmlns:p14="http://schemas.microsoft.com/office/powerpoint/2010/main" val="16823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492D-D206-4CDB-A94B-A0F212985221}"/>
              </a:ext>
            </a:extLst>
          </p:cNvPr>
          <p:cNvSpPr>
            <a:spLocks noGrp="1"/>
          </p:cNvSpPr>
          <p:nvPr>
            <p:ph type="title"/>
          </p:nvPr>
        </p:nvSpPr>
        <p:spPr>
          <a:xfrm>
            <a:off x="66676" y="144489"/>
            <a:ext cx="10351080" cy="861774"/>
          </a:xfrm>
        </p:spPr>
        <p:txBody>
          <a:bodyPr>
            <a:noAutofit/>
          </a:bodyPr>
          <a:lstStyle/>
          <a:p>
            <a:r>
              <a:rPr lang="en-US" sz="3600" i="1" dirty="0"/>
              <a:t>COTS BJTs: </a:t>
            </a:r>
            <a:br>
              <a:rPr lang="en-US" sz="3600" i="1" dirty="0"/>
            </a:br>
            <a:r>
              <a:rPr lang="en-US" sz="3600" i="1" dirty="0"/>
              <a:t>Radiation effects evaluation</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FFE1B79-C84E-4DB3-B0A0-DE866AAAA0F6}"/>
                  </a:ext>
                </a:extLst>
              </p:cNvPr>
              <p:cNvSpPr txBox="1"/>
              <p:nvPr/>
            </p:nvSpPr>
            <p:spPr>
              <a:xfrm>
                <a:off x="142618" y="1128183"/>
                <a:ext cx="11696700" cy="707886"/>
              </a:xfrm>
              <a:prstGeom prst="rect">
                <a:avLst/>
              </a:prstGeom>
              <a:solidFill>
                <a:schemeClr val="accent4">
                  <a:lumMod val="20000"/>
                  <a:lumOff val="80000"/>
                </a:schemeClr>
              </a:solidFill>
              <a:ln w="19050">
                <a:solidFill>
                  <a:schemeClr val="accent4">
                    <a:lumMod val="60000"/>
                    <a:lumOff val="40000"/>
                  </a:schemeClr>
                </a:solidFill>
              </a:ln>
            </p:spPr>
            <p:txBody>
              <a:bodyPr wrap="square">
                <a:spAutoFit/>
              </a:bodyPr>
              <a:lstStyle/>
              <a:p>
                <a:pPr algn="just"/>
                <a:r>
                  <a:rPr lang="en-US" sz="2000" dirty="0">
                    <a:latin typeface="Aptos" panose="020B0004020202020204" pitchFamily="34" charset="0"/>
                  </a:rPr>
                  <a:t>To evaluate the radiation effect, the </a:t>
                </a:r>
                <a14:m>
                  <m:oMath xmlns:m="http://schemas.openxmlformats.org/officeDocument/2006/math">
                    <m:r>
                      <a:rPr lang="it-IT" sz="2000" b="1" i="1" dirty="0" smtClean="0">
                        <a:latin typeface="Cambria Math" panose="02040503050406030204" pitchFamily="18" charset="0"/>
                      </a:rPr>
                      <m:t>𝜷</m:t>
                    </m:r>
                  </m:oMath>
                </a14:m>
                <a:r>
                  <a:rPr lang="en-US" sz="2000" b="1" dirty="0">
                    <a:latin typeface="Aptos" panose="020B0004020202020204" pitchFamily="34" charset="0"/>
                  </a:rPr>
                  <a:t> parameter</a:t>
                </a:r>
                <a:r>
                  <a:rPr lang="en-US" sz="2000" dirty="0">
                    <a:latin typeface="Aptos" panose="020B0004020202020204" pitchFamily="34" charset="0"/>
                  </a:rPr>
                  <a:t>, corresponding to the transistor </a:t>
                </a:r>
                <a:r>
                  <a:rPr lang="en-US" sz="2000" b="1" dirty="0">
                    <a:latin typeface="Aptos" panose="020B0004020202020204" pitchFamily="34" charset="0"/>
                  </a:rPr>
                  <a:t>current gain</a:t>
                </a:r>
                <a:r>
                  <a:rPr lang="en-US" sz="2000" dirty="0">
                    <a:latin typeface="Aptos" panose="020B0004020202020204" pitchFamily="34" charset="0"/>
                  </a:rPr>
                  <a:t>, the </a:t>
                </a:r>
                <a:r>
                  <a:rPr lang="en-US" sz="2000" b="1" dirty="0">
                    <a:latin typeface="Aptos" panose="020B0004020202020204" pitchFamily="34" charset="0"/>
                  </a:rPr>
                  <a:t>leakage currents</a:t>
                </a:r>
                <a:r>
                  <a:rPr lang="en-US" sz="2000" dirty="0">
                    <a:latin typeface="Aptos" panose="020B0004020202020204" pitchFamily="34" charset="0"/>
                  </a:rPr>
                  <a:t> and </a:t>
                </a:r>
                <a:r>
                  <a:rPr lang="en-US" sz="2000" b="1" dirty="0">
                    <a:latin typeface="Aptos" panose="020B0004020202020204" pitchFamily="34" charset="0"/>
                  </a:rPr>
                  <a:t>saturation voltages</a:t>
                </a:r>
                <a:r>
                  <a:rPr lang="en-US" sz="2000" dirty="0">
                    <a:latin typeface="Aptos" panose="020B0004020202020204" pitchFamily="34" charset="0"/>
                  </a:rPr>
                  <a:t> were measured.</a:t>
                </a:r>
              </a:p>
            </p:txBody>
          </p:sp>
        </mc:Choice>
        <mc:Fallback xmlns="">
          <p:sp>
            <p:nvSpPr>
              <p:cNvPr id="45" name="TextBox 44">
                <a:extLst>
                  <a:ext uri="{FF2B5EF4-FFF2-40B4-BE49-F238E27FC236}">
                    <a16:creationId xmlns:a16="http://schemas.microsoft.com/office/drawing/2014/main" id="{CFFE1B79-C84E-4DB3-B0A0-DE866AAAA0F6}"/>
                  </a:ext>
                </a:extLst>
              </p:cNvPr>
              <p:cNvSpPr txBox="1">
                <a:spLocks noRot="1" noChangeAspect="1" noMove="1" noResize="1" noEditPoints="1" noAdjustHandles="1" noChangeArrowheads="1" noChangeShapeType="1" noTextEdit="1"/>
              </p:cNvSpPr>
              <p:nvPr/>
            </p:nvSpPr>
            <p:spPr>
              <a:xfrm>
                <a:off x="142618" y="1128183"/>
                <a:ext cx="11696700" cy="707886"/>
              </a:xfrm>
              <a:prstGeom prst="rect">
                <a:avLst/>
              </a:prstGeom>
              <a:blipFill>
                <a:blip r:embed="rId3"/>
                <a:stretch>
                  <a:fillRect l="-468" t="-2521" r="-468" b="-12605"/>
                </a:stretch>
              </a:blipFill>
              <a:ln w="19050">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3EC98B2-CE27-7BAE-51E0-48D13EED47F9}"/>
                  </a:ext>
                </a:extLst>
              </p:cNvPr>
              <p:cNvSpPr txBox="1"/>
              <p:nvPr/>
            </p:nvSpPr>
            <p:spPr>
              <a:xfrm>
                <a:off x="221327" y="5720343"/>
                <a:ext cx="2025768" cy="861774"/>
              </a:xfrm>
              <a:prstGeom prst="rect">
                <a:avLst/>
              </a:prstGeom>
              <a:noFill/>
            </p:spPr>
            <p:txBody>
              <a:bodyPr wrap="square" rtlCol="0">
                <a:spAutoFit/>
              </a:bodyPr>
              <a:lstStyle/>
              <a:p>
                <a14:m>
                  <m:oMath xmlns:m="http://schemas.openxmlformats.org/officeDocument/2006/math">
                    <m:sSub>
                      <m:sSubPr>
                        <m:ctrlPr>
                          <a:rPr lang="it-IT" sz="1600" b="0" i="1" dirty="0" smtClean="0">
                            <a:latin typeface="Cambria Math" panose="02040503050406030204" pitchFamily="18" charset="0"/>
                          </a:rPr>
                        </m:ctrlPr>
                      </m:sSubPr>
                      <m:e>
                        <m:r>
                          <m:rPr>
                            <m:sty m:val="p"/>
                          </m:rPr>
                          <a:rPr lang="it-IT" sz="1600" b="0" i="0" dirty="0" smtClean="0">
                            <a:latin typeface="Cambria Math" panose="02040503050406030204" pitchFamily="18" charset="0"/>
                          </a:rPr>
                          <m:t>I</m:t>
                        </m:r>
                      </m:e>
                      <m:sub>
                        <m:r>
                          <m:rPr>
                            <m:sty m:val="p"/>
                          </m:rPr>
                          <a:rPr lang="it-IT" sz="1600" b="0" i="0" dirty="0" smtClean="0">
                            <a:latin typeface="Cambria Math" panose="02040503050406030204" pitchFamily="18" charset="0"/>
                          </a:rPr>
                          <m:t>C</m:t>
                        </m:r>
                      </m:sub>
                    </m:sSub>
                  </m:oMath>
                </a14:m>
                <a:r>
                  <a:rPr lang="en-US" sz="1600" dirty="0">
                    <a:latin typeface="Aptos" panose="020B0004020202020204" pitchFamily="34" charset="0"/>
                  </a:rPr>
                  <a:t>: collector current</a:t>
                </a:r>
              </a:p>
              <a:p>
                <a14:m>
                  <m:oMath xmlns:m="http://schemas.openxmlformats.org/officeDocument/2006/math">
                    <m:sSub>
                      <m:sSubPr>
                        <m:ctrlPr>
                          <a:rPr lang="it-IT" sz="1600" b="0" i="1" dirty="0" smtClean="0">
                            <a:latin typeface="Cambria Math" panose="02040503050406030204" pitchFamily="18" charset="0"/>
                          </a:rPr>
                        </m:ctrlPr>
                      </m:sSubPr>
                      <m:e>
                        <m:r>
                          <m:rPr>
                            <m:sty m:val="p"/>
                          </m:rPr>
                          <a:rPr lang="it-IT" sz="1600" b="0" i="0" dirty="0" smtClean="0">
                            <a:latin typeface="Cambria Math" panose="02040503050406030204" pitchFamily="18" charset="0"/>
                          </a:rPr>
                          <m:t>I</m:t>
                        </m:r>
                      </m:e>
                      <m:sub>
                        <m:r>
                          <m:rPr>
                            <m:sty m:val="p"/>
                          </m:rPr>
                          <a:rPr lang="it-IT" sz="1600" b="0" i="0" dirty="0" smtClean="0">
                            <a:latin typeface="Cambria Math" panose="02040503050406030204" pitchFamily="18" charset="0"/>
                          </a:rPr>
                          <m:t>B</m:t>
                        </m:r>
                      </m:sub>
                    </m:sSub>
                  </m:oMath>
                </a14:m>
                <a:r>
                  <a:rPr lang="en-US" sz="1600" dirty="0">
                    <a:latin typeface="Aptos" panose="020B0004020202020204" pitchFamily="34" charset="0"/>
                  </a:rPr>
                  <a:t>: base current</a:t>
                </a:r>
              </a:p>
              <a:p>
                <a14:m>
                  <m:oMath xmlns:m="http://schemas.openxmlformats.org/officeDocument/2006/math">
                    <m:sSub>
                      <m:sSubPr>
                        <m:ctrlPr>
                          <a:rPr lang="it-IT" sz="1600" b="0" i="1" dirty="0" smtClean="0">
                            <a:latin typeface="Cambria Math" panose="02040503050406030204" pitchFamily="18" charset="0"/>
                          </a:rPr>
                        </m:ctrlPr>
                      </m:sSubPr>
                      <m:e>
                        <m:r>
                          <m:rPr>
                            <m:sty m:val="p"/>
                          </m:rPr>
                          <a:rPr lang="it-IT" sz="1600" b="0" i="0" dirty="0" smtClean="0">
                            <a:latin typeface="Cambria Math" panose="02040503050406030204" pitchFamily="18" charset="0"/>
                          </a:rPr>
                          <m:t>I</m:t>
                        </m:r>
                      </m:e>
                      <m:sub>
                        <m:r>
                          <m:rPr>
                            <m:sty m:val="p"/>
                          </m:rPr>
                          <a:rPr lang="it-IT" sz="1600" b="0" i="0" dirty="0" smtClean="0">
                            <a:latin typeface="Cambria Math" panose="02040503050406030204" pitchFamily="18" charset="0"/>
                          </a:rPr>
                          <m:t>E</m:t>
                        </m:r>
                      </m:sub>
                    </m:sSub>
                  </m:oMath>
                </a14:m>
                <a:r>
                  <a:rPr lang="en-US" sz="1600" dirty="0">
                    <a:latin typeface="Aptos" panose="020B0004020202020204" pitchFamily="34" charset="0"/>
                  </a:rPr>
                  <a:t>: emitter current</a:t>
                </a:r>
              </a:p>
            </p:txBody>
          </p:sp>
        </mc:Choice>
        <mc:Fallback xmlns="">
          <p:sp>
            <p:nvSpPr>
              <p:cNvPr id="15" name="TextBox 14">
                <a:extLst>
                  <a:ext uri="{FF2B5EF4-FFF2-40B4-BE49-F238E27FC236}">
                    <a16:creationId xmlns:a16="http://schemas.microsoft.com/office/drawing/2014/main" id="{A3EC98B2-CE27-7BAE-51E0-48D13EED47F9}"/>
                  </a:ext>
                </a:extLst>
              </p:cNvPr>
              <p:cNvSpPr txBox="1">
                <a:spLocks noRot="1" noChangeAspect="1" noMove="1" noResize="1" noEditPoints="1" noAdjustHandles="1" noChangeArrowheads="1" noChangeShapeType="1" noTextEdit="1"/>
              </p:cNvSpPr>
              <p:nvPr/>
            </p:nvSpPr>
            <p:spPr>
              <a:xfrm>
                <a:off x="221327" y="5720343"/>
                <a:ext cx="2025768" cy="861774"/>
              </a:xfrm>
              <a:prstGeom prst="rect">
                <a:avLst/>
              </a:prstGeom>
              <a:blipFill>
                <a:blip r:embed="rId4"/>
                <a:stretch>
                  <a:fillRect t="-2113" b="-42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300F119-9CB2-6019-F4A4-8AF91D0E5343}"/>
                  </a:ext>
                </a:extLst>
              </p:cNvPr>
              <p:cNvSpPr txBox="1"/>
              <p:nvPr/>
            </p:nvSpPr>
            <p:spPr>
              <a:xfrm>
                <a:off x="5482102" y="5195805"/>
                <a:ext cx="3892414" cy="1631216"/>
              </a:xfrm>
              <a:prstGeom prst="rect">
                <a:avLst/>
              </a:prstGeom>
              <a:solidFill>
                <a:schemeClr val="accent5">
                  <a:lumMod val="20000"/>
                  <a:lumOff val="80000"/>
                </a:schemeClr>
              </a:solidFill>
              <a:ln w="19050">
                <a:solidFill>
                  <a:srgbClr val="00B0F0"/>
                </a:solidFill>
              </a:ln>
            </p:spPr>
            <p:txBody>
              <a:bodyPr wrap="square">
                <a:spAutoFit/>
              </a:bodyPr>
              <a:lstStyle/>
              <a:p>
                <a:pPr algn="ctr"/>
                <a:r>
                  <a:rPr lang="it-IT" sz="1600" b="1" u="sng" dirty="0">
                    <a:solidFill>
                      <a:schemeClr val="tx1"/>
                    </a:solidFill>
                    <a:latin typeface="Aptos" panose="020B0004020202020204" pitchFamily="34" charset="0"/>
                  </a:rPr>
                  <a:t>Leakage </a:t>
                </a:r>
                <a:r>
                  <a:rPr lang="it-IT" sz="1600" b="1" u="sng" dirty="0" err="1">
                    <a:solidFill>
                      <a:schemeClr val="tx1"/>
                    </a:solidFill>
                    <a:latin typeface="Aptos" panose="020B0004020202020204" pitchFamily="34" charset="0"/>
                  </a:rPr>
                  <a:t>currents</a:t>
                </a:r>
                <a:endParaRPr lang="it-IT" sz="1600" b="1" u="sng" dirty="0">
                  <a:solidFill>
                    <a:schemeClr val="tx1"/>
                  </a:solidFill>
                  <a:latin typeface="Aptos" panose="020B0004020202020204" pitchFamily="34" charset="0"/>
                </a:endParaRPr>
              </a:p>
              <a:p>
                <a:endParaRPr lang="it-IT" sz="1400" dirty="0">
                  <a:solidFill>
                    <a:schemeClr val="tx1"/>
                  </a:solidFill>
                  <a:latin typeface="Aptos" panose="020B0004020202020204" pitchFamily="34" charset="0"/>
                </a:endParaRPr>
              </a:p>
              <a:p>
                <a14:m>
                  <m:oMath xmlns:m="http://schemas.openxmlformats.org/officeDocument/2006/math">
                    <m:sSub>
                      <m:sSubPr>
                        <m:ctrlPr>
                          <a:rPr lang="it-IT" sz="1400" b="0" i="1" smtClean="0">
                            <a:solidFill>
                              <a:schemeClr val="tx1"/>
                            </a:solidFill>
                            <a:latin typeface="Cambria Math" panose="02040503050406030204" pitchFamily="18" charset="0"/>
                          </a:rPr>
                        </m:ctrlPr>
                      </m:sSubPr>
                      <m:e>
                        <m:r>
                          <m:rPr>
                            <m:sty m:val="p"/>
                          </m:rPr>
                          <a:rPr lang="it-IT" sz="1400" b="0" i="0" smtClean="0">
                            <a:solidFill>
                              <a:schemeClr val="tx1"/>
                            </a:solidFill>
                            <a:latin typeface="Cambria Math" panose="02040503050406030204" pitchFamily="18" charset="0"/>
                          </a:rPr>
                          <m:t>I</m:t>
                        </m:r>
                      </m:e>
                      <m:sub>
                        <m:r>
                          <m:rPr>
                            <m:sty m:val="p"/>
                          </m:rPr>
                          <a:rPr lang="it-IT" sz="1400" b="0" i="0" smtClean="0">
                            <a:solidFill>
                              <a:schemeClr val="tx1"/>
                            </a:solidFill>
                            <a:latin typeface="Cambria Math" panose="02040503050406030204" pitchFamily="18" charset="0"/>
                          </a:rPr>
                          <m:t>CBO</m:t>
                        </m:r>
                        <m:r>
                          <a:rPr lang="it-IT" sz="1400" b="0" i="0" smtClean="0">
                            <a:solidFill>
                              <a:schemeClr val="tx1"/>
                            </a:solidFill>
                            <a:latin typeface="Cambria Math" panose="02040503050406030204" pitchFamily="18" charset="0"/>
                          </a:rPr>
                          <m:t> </m:t>
                        </m:r>
                      </m:sub>
                    </m:sSub>
                  </m:oMath>
                </a14:m>
                <a:r>
                  <a:rPr lang="it-IT" sz="1400" dirty="0">
                    <a:solidFill>
                      <a:schemeClr val="tx1"/>
                    </a:solidFill>
                    <a:latin typeface="Aptos" panose="020B0004020202020204" pitchFamily="34" charset="0"/>
                  </a:rPr>
                  <a:t>(</a:t>
                </a:r>
                <a14:m>
                  <m:oMath xmlns:m="http://schemas.openxmlformats.org/officeDocument/2006/math">
                    <m:r>
                      <m:rPr>
                        <m:sty m:val="p"/>
                      </m:rPr>
                      <a:rPr lang="it-IT" sz="1400">
                        <a:solidFill>
                          <a:schemeClr val="tx1"/>
                        </a:solidFill>
                        <a:latin typeface="Cambria Math" panose="02040503050406030204" pitchFamily="18" charset="0"/>
                      </a:rPr>
                      <m:t>collector</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base</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cutoff</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current</m:t>
                    </m:r>
                  </m:oMath>
                </a14:m>
                <a:r>
                  <a:rPr lang="it-IT" sz="1400" dirty="0">
                    <a:solidFill>
                      <a:schemeClr val="tx1"/>
                    </a:solidFill>
                    <a:latin typeface="Aptos" panose="020B0004020202020204" pitchFamily="34" charset="0"/>
                  </a:rPr>
                  <a:t>) </a:t>
                </a:r>
                <a14:m>
                  <m:oMath xmlns:m="http://schemas.openxmlformats.org/officeDocument/2006/math">
                    <m:sSub>
                      <m:sSubPr>
                        <m:ctrlPr>
                          <a:rPr lang="it-IT" sz="1400" i="1">
                            <a:solidFill>
                              <a:schemeClr val="tx1"/>
                            </a:solidFill>
                            <a:latin typeface="Cambria Math" panose="02040503050406030204" pitchFamily="18" charset="0"/>
                          </a:rPr>
                        </m:ctrlPr>
                      </m:sSubPr>
                      <m:e>
                        <m:r>
                          <m:rPr>
                            <m:sty m:val="p"/>
                          </m:rPr>
                          <a:rPr lang="it-IT" sz="1400">
                            <a:solidFill>
                              <a:schemeClr val="tx1"/>
                            </a:solidFill>
                            <a:latin typeface="Cambria Math" panose="02040503050406030204" pitchFamily="18" charset="0"/>
                          </a:rPr>
                          <m:t>I</m:t>
                        </m:r>
                      </m:e>
                      <m:sub>
                        <m:r>
                          <m:rPr>
                            <m:sty m:val="p"/>
                          </m:rPr>
                          <a:rPr lang="it-IT" sz="1400" b="0" i="0" smtClean="0">
                            <a:solidFill>
                              <a:schemeClr val="tx1"/>
                            </a:solidFill>
                            <a:latin typeface="Cambria Math" panose="02040503050406030204" pitchFamily="18" charset="0"/>
                          </a:rPr>
                          <m:t>E</m:t>
                        </m:r>
                        <m:r>
                          <m:rPr>
                            <m:sty m:val="p"/>
                          </m:rPr>
                          <a:rPr lang="it-IT" sz="1400">
                            <a:solidFill>
                              <a:schemeClr val="tx1"/>
                            </a:solidFill>
                            <a:latin typeface="Cambria Math" panose="02040503050406030204" pitchFamily="18" charset="0"/>
                          </a:rPr>
                          <m:t>BO</m:t>
                        </m:r>
                        <m:r>
                          <a:rPr lang="it-IT" sz="1400">
                            <a:solidFill>
                              <a:schemeClr val="tx1"/>
                            </a:solidFill>
                            <a:latin typeface="Cambria Math" panose="02040503050406030204" pitchFamily="18" charset="0"/>
                          </a:rPr>
                          <m:t> </m:t>
                        </m:r>
                      </m:sub>
                    </m:sSub>
                  </m:oMath>
                </a14:m>
                <a:r>
                  <a:rPr lang="it-IT" sz="1400" dirty="0">
                    <a:solidFill>
                      <a:schemeClr val="tx1"/>
                    </a:solidFill>
                    <a:latin typeface="Aptos" panose="020B0004020202020204" pitchFamily="34" charset="0"/>
                  </a:rPr>
                  <a:t>(</a:t>
                </a:r>
                <a14:m>
                  <m:oMath xmlns:m="http://schemas.openxmlformats.org/officeDocument/2006/math">
                    <m:r>
                      <m:rPr>
                        <m:sty m:val="p"/>
                      </m:rPr>
                      <a:rPr lang="it-IT" sz="1400" b="0" i="0" smtClean="0">
                        <a:solidFill>
                          <a:schemeClr val="tx1"/>
                        </a:solidFill>
                        <a:latin typeface="Cambria Math" panose="02040503050406030204" pitchFamily="18" charset="0"/>
                      </a:rPr>
                      <m:t>emitte</m:t>
                    </m:r>
                    <m:r>
                      <m:rPr>
                        <m:sty m:val="p"/>
                      </m:rPr>
                      <a:rPr lang="it-IT" sz="1400">
                        <a:solidFill>
                          <a:schemeClr val="tx1"/>
                        </a:solidFill>
                        <a:latin typeface="Cambria Math" panose="02040503050406030204" pitchFamily="18" charset="0"/>
                      </a:rPr>
                      <m:t>r</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base</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cutoff</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current</m:t>
                    </m:r>
                  </m:oMath>
                </a14:m>
                <a:r>
                  <a:rPr lang="it-IT" sz="1400" dirty="0">
                    <a:solidFill>
                      <a:schemeClr val="tx1"/>
                    </a:solidFill>
                    <a:latin typeface="Aptos" panose="020B0004020202020204" pitchFamily="34" charset="0"/>
                  </a:rPr>
                  <a:t>)</a:t>
                </a:r>
              </a:p>
              <a:p>
                <a14:m>
                  <m:oMath xmlns:m="http://schemas.openxmlformats.org/officeDocument/2006/math">
                    <m:sSub>
                      <m:sSubPr>
                        <m:ctrlPr>
                          <a:rPr lang="it-IT" sz="1400" b="0" i="1" smtClean="0">
                            <a:solidFill>
                              <a:schemeClr val="tx1"/>
                            </a:solidFill>
                            <a:latin typeface="Cambria Math" panose="02040503050406030204" pitchFamily="18" charset="0"/>
                          </a:rPr>
                        </m:ctrlPr>
                      </m:sSubPr>
                      <m:e>
                        <m:r>
                          <m:rPr>
                            <m:sty m:val="p"/>
                          </m:rPr>
                          <a:rPr lang="it-IT" sz="1400" b="0" i="0" smtClean="0">
                            <a:solidFill>
                              <a:schemeClr val="tx1"/>
                            </a:solidFill>
                            <a:latin typeface="Cambria Math" panose="02040503050406030204" pitchFamily="18" charset="0"/>
                          </a:rPr>
                          <m:t>I</m:t>
                        </m:r>
                      </m:e>
                      <m:sub>
                        <m:r>
                          <m:rPr>
                            <m:sty m:val="p"/>
                          </m:rPr>
                          <a:rPr lang="it-IT" sz="1400" b="0" i="0" smtClean="0">
                            <a:solidFill>
                              <a:schemeClr val="tx1"/>
                            </a:solidFill>
                            <a:latin typeface="Cambria Math" panose="02040503050406030204" pitchFamily="18" charset="0"/>
                          </a:rPr>
                          <m:t>CEO</m:t>
                        </m:r>
                        <m:r>
                          <a:rPr lang="it-IT" sz="1400" b="0" i="0" smtClean="0">
                            <a:solidFill>
                              <a:schemeClr val="tx1"/>
                            </a:solidFill>
                            <a:latin typeface="Cambria Math" panose="02040503050406030204" pitchFamily="18" charset="0"/>
                          </a:rPr>
                          <m:t> </m:t>
                        </m:r>
                      </m:sub>
                    </m:sSub>
                  </m:oMath>
                </a14:m>
                <a:r>
                  <a:rPr lang="it-IT" sz="1400" dirty="0">
                    <a:solidFill>
                      <a:schemeClr val="tx1"/>
                    </a:solidFill>
                    <a:latin typeface="Aptos" panose="020B0004020202020204" pitchFamily="34" charset="0"/>
                  </a:rPr>
                  <a:t>(</a:t>
                </a:r>
                <a14:m>
                  <m:oMath xmlns:m="http://schemas.openxmlformats.org/officeDocument/2006/math">
                    <m:r>
                      <m:rPr>
                        <m:sty m:val="p"/>
                      </m:rPr>
                      <a:rPr lang="it-IT" sz="1400">
                        <a:solidFill>
                          <a:schemeClr val="tx1"/>
                        </a:solidFill>
                        <a:latin typeface="Cambria Math" panose="02040503050406030204" pitchFamily="18" charset="0"/>
                      </a:rPr>
                      <m:t>collector</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emitter</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cutoff</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current</m:t>
                    </m:r>
                  </m:oMath>
                </a14:m>
                <a:r>
                  <a:rPr lang="it-IT" sz="1400" dirty="0">
                    <a:solidFill>
                      <a:schemeClr val="tx1"/>
                    </a:solidFill>
                    <a:latin typeface="Aptos" panose="020B0004020202020204" pitchFamily="34" charset="0"/>
                  </a:rPr>
                  <a:t>)</a:t>
                </a:r>
              </a:p>
              <a:p>
                <a:endParaRPr lang="it-IT" sz="1400" dirty="0">
                  <a:solidFill>
                    <a:schemeClr val="tx1"/>
                  </a:solidFill>
                  <a:latin typeface="Aptos" panose="020B0004020202020204" pitchFamily="34" charset="0"/>
                </a:endParaRPr>
              </a:p>
              <a:p>
                <a:r>
                  <a:rPr lang="it-IT" sz="1400" dirty="0" err="1">
                    <a:latin typeface="Aptos" panose="020B0004020202020204" pitchFamily="34" charset="0"/>
                  </a:rPr>
                  <a:t>C</a:t>
                </a:r>
                <a:r>
                  <a:rPr lang="it-IT" sz="1400" dirty="0" err="1">
                    <a:solidFill>
                      <a:schemeClr val="tx1"/>
                    </a:solidFill>
                    <a:latin typeface="Aptos" panose="020B0004020202020204" pitchFamily="34" charset="0"/>
                  </a:rPr>
                  <a:t>urrent</a:t>
                </a:r>
                <a:r>
                  <a:rPr lang="it-IT" sz="1400" dirty="0">
                    <a:solidFill>
                      <a:schemeClr val="tx1"/>
                    </a:solidFill>
                    <a:latin typeface="Aptos" panose="020B0004020202020204" pitchFamily="34" charset="0"/>
                  </a:rPr>
                  <a:t> </a:t>
                </a:r>
                <a:r>
                  <a:rPr lang="it-IT" sz="1400" dirty="0" err="1">
                    <a:solidFill>
                      <a:schemeClr val="tx1"/>
                    </a:solidFill>
                    <a:latin typeface="Aptos" panose="020B0004020202020204" pitchFamily="34" charset="0"/>
                  </a:rPr>
                  <a:t>that</a:t>
                </a:r>
                <a:r>
                  <a:rPr lang="it-IT" sz="1400" dirty="0">
                    <a:solidFill>
                      <a:schemeClr val="tx1"/>
                    </a:solidFill>
                    <a:latin typeface="Aptos" panose="020B0004020202020204" pitchFamily="34" charset="0"/>
                  </a:rPr>
                  <a:t> flows </a:t>
                </a:r>
                <a:r>
                  <a:rPr lang="it-IT" sz="1400" dirty="0" err="1">
                    <a:solidFill>
                      <a:schemeClr val="tx1"/>
                    </a:solidFill>
                    <a:latin typeface="Aptos" panose="020B0004020202020204" pitchFamily="34" charset="0"/>
                  </a:rPr>
                  <a:t>when</a:t>
                </a:r>
                <a:r>
                  <a:rPr lang="it-IT" sz="1400" dirty="0">
                    <a:solidFill>
                      <a:schemeClr val="tx1"/>
                    </a:solidFill>
                    <a:latin typeface="Aptos" panose="020B0004020202020204" pitchFamily="34" charset="0"/>
                  </a:rPr>
                  <a:t> the device is in off state </a:t>
                </a:r>
                <a:endParaRPr lang="it-IT" sz="1400" b="0" i="1" dirty="0">
                  <a:solidFill>
                    <a:schemeClr val="tx1"/>
                  </a:solidFill>
                  <a:latin typeface="Aptos" panose="020B0004020202020204" pitchFamily="34" charset="0"/>
                </a:endParaRPr>
              </a:p>
            </p:txBody>
          </p:sp>
        </mc:Choice>
        <mc:Fallback xmlns="">
          <p:sp>
            <p:nvSpPr>
              <p:cNvPr id="5" name="TextBox 4">
                <a:extLst>
                  <a:ext uri="{FF2B5EF4-FFF2-40B4-BE49-F238E27FC236}">
                    <a16:creationId xmlns:a16="http://schemas.microsoft.com/office/drawing/2014/main" id="{3300F119-9CB2-6019-F4A4-8AF91D0E5343}"/>
                  </a:ext>
                </a:extLst>
              </p:cNvPr>
              <p:cNvSpPr txBox="1">
                <a:spLocks noRot="1" noChangeAspect="1" noMove="1" noResize="1" noEditPoints="1" noAdjustHandles="1" noChangeArrowheads="1" noChangeShapeType="1" noTextEdit="1"/>
              </p:cNvSpPr>
              <p:nvPr/>
            </p:nvSpPr>
            <p:spPr>
              <a:xfrm>
                <a:off x="5482102" y="5195805"/>
                <a:ext cx="3892414" cy="1631216"/>
              </a:xfrm>
              <a:prstGeom prst="rect">
                <a:avLst/>
              </a:prstGeom>
              <a:blipFill>
                <a:blip r:embed="rId5"/>
                <a:stretch>
                  <a:fillRect l="-312" t="-738" b="-2214"/>
                </a:stretch>
              </a:blipFill>
              <a:ln w="1905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084157D-634A-80D6-B746-0DD112015472}"/>
                  </a:ext>
                </a:extLst>
              </p:cNvPr>
              <p:cNvSpPr txBox="1"/>
              <p:nvPr/>
            </p:nvSpPr>
            <p:spPr>
              <a:xfrm>
                <a:off x="6870077" y="3713159"/>
                <a:ext cx="5255247" cy="1446037"/>
              </a:xfrm>
              <a:prstGeom prst="rect">
                <a:avLst/>
              </a:prstGeom>
              <a:solidFill>
                <a:schemeClr val="accent5">
                  <a:lumMod val="20000"/>
                  <a:lumOff val="80000"/>
                </a:schemeClr>
              </a:solidFill>
              <a:ln w="19050">
                <a:solidFill>
                  <a:srgbClr val="00B0F0"/>
                </a:solidFill>
              </a:ln>
            </p:spPr>
            <p:txBody>
              <a:bodyPr wrap="square">
                <a:spAutoFit/>
              </a:bodyPr>
              <a:lstStyle/>
              <a:p>
                <a:pPr algn="ctr"/>
                <a:r>
                  <a:rPr lang="it-IT" sz="1600" b="1" u="sng" dirty="0">
                    <a:solidFill>
                      <a:schemeClr val="tx1"/>
                    </a:solidFill>
                    <a:latin typeface="Aptos" panose="020B0004020202020204" pitchFamily="34" charset="0"/>
                  </a:rPr>
                  <a:t>Saturation </a:t>
                </a:r>
                <a:r>
                  <a:rPr lang="it-IT" sz="1600" b="1" u="sng" dirty="0" err="1">
                    <a:solidFill>
                      <a:schemeClr val="tx1"/>
                    </a:solidFill>
                    <a:latin typeface="Aptos" panose="020B0004020202020204" pitchFamily="34" charset="0"/>
                  </a:rPr>
                  <a:t>voltages</a:t>
                </a:r>
                <a:endParaRPr lang="it-IT" sz="1600" b="1" u="sng" dirty="0">
                  <a:solidFill>
                    <a:schemeClr val="tx1"/>
                  </a:solidFill>
                  <a:latin typeface="Aptos" panose="020B0004020202020204" pitchFamily="34" charset="0"/>
                </a:endParaRPr>
              </a:p>
              <a:p>
                <a:endParaRPr lang="it-IT" sz="1400" dirty="0">
                  <a:solidFill>
                    <a:schemeClr val="tx1"/>
                  </a:solidFill>
                  <a:latin typeface="Aptos" panose="020B0004020202020204" pitchFamily="34" charset="0"/>
                </a:endParaRPr>
              </a:p>
              <a:p>
                <a14:m>
                  <m:oMath xmlns:m="http://schemas.openxmlformats.org/officeDocument/2006/math">
                    <m:sSub>
                      <m:sSubPr>
                        <m:ctrlPr>
                          <a:rPr lang="it-IT" sz="1400" i="1" smtClean="0">
                            <a:solidFill>
                              <a:schemeClr val="tx1"/>
                            </a:solidFill>
                            <a:latin typeface="Cambria Math" panose="02040503050406030204" pitchFamily="18" charset="0"/>
                          </a:rPr>
                        </m:ctrlPr>
                      </m:sSubPr>
                      <m:e>
                        <m:r>
                          <m:rPr>
                            <m:sty m:val="p"/>
                          </m:rPr>
                          <a:rPr lang="it-IT" sz="1400" i="0">
                            <a:solidFill>
                              <a:schemeClr val="tx1"/>
                            </a:solidFill>
                            <a:latin typeface="Cambria Math" panose="02040503050406030204" pitchFamily="18" charset="0"/>
                          </a:rPr>
                          <m:t>V</m:t>
                        </m:r>
                      </m:e>
                      <m:sub>
                        <m:r>
                          <m:rPr>
                            <m:sty m:val="p"/>
                          </m:rPr>
                          <a:rPr lang="it-IT" sz="1400" i="0">
                            <a:solidFill>
                              <a:schemeClr val="tx1"/>
                            </a:solidFill>
                            <a:latin typeface="Cambria Math" panose="02040503050406030204" pitchFamily="18" charset="0"/>
                          </a:rPr>
                          <m:t>CE</m:t>
                        </m:r>
                        <m:d>
                          <m:dPr>
                            <m:ctrlPr>
                              <a:rPr lang="it-IT" sz="1400" i="1">
                                <a:solidFill>
                                  <a:schemeClr val="tx1"/>
                                </a:solidFill>
                                <a:latin typeface="Cambria Math" panose="02040503050406030204" pitchFamily="18" charset="0"/>
                              </a:rPr>
                            </m:ctrlPr>
                          </m:dPr>
                          <m:e>
                            <m:r>
                              <m:rPr>
                                <m:sty m:val="p"/>
                              </m:rPr>
                              <a:rPr lang="it-IT" sz="1400" i="0">
                                <a:solidFill>
                                  <a:schemeClr val="tx1"/>
                                </a:solidFill>
                                <a:latin typeface="Cambria Math" panose="02040503050406030204" pitchFamily="18" charset="0"/>
                              </a:rPr>
                              <m:t>SAT</m:t>
                            </m:r>
                          </m:e>
                        </m:d>
                      </m:sub>
                    </m:sSub>
                  </m:oMath>
                </a14:m>
                <a:r>
                  <a:rPr lang="it-IT" sz="1400" dirty="0">
                    <a:solidFill>
                      <a:schemeClr val="tx1"/>
                    </a:solidFill>
                    <a:latin typeface="Aptos" panose="020B0004020202020204" pitchFamily="34" charset="0"/>
                  </a:rPr>
                  <a:t> </a:t>
                </a:r>
                <a:r>
                  <a:rPr lang="it-IT" sz="1400" dirty="0" err="1">
                    <a:solidFill>
                      <a:schemeClr val="tx1"/>
                    </a:solidFill>
                    <a:latin typeface="Aptos" panose="020B0004020202020204" pitchFamily="34" charset="0"/>
                  </a:rPr>
                  <a:t>collector</a:t>
                </a:r>
                <a:r>
                  <a:rPr lang="it-IT" sz="1400" dirty="0">
                    <a:solidFill>
                      <a:schemeClr val="tx1"/>
                    </a:solidFill>
                    <a:latin typeface="Aptos" panose="020B0004020202020204" pitchFamily="34" charset="0"/>
                  </a:rPr>
                  <a:t> to </a:t>
                </a:r>
                <a:r>
                  <a:rPr lang="it-IT" sz="1400" dirty="0" err="1">
                    <a:solidFill>
                      <a:schemeClr val="tx1"/>
                    </a:solidFill>
                    <a:latin typeface="Aptos" panose="020B0004020202020204" pitchFamily="34" charset="0"/>
                  </a:rPr>
                  <a:t>emitter</a:t>
                </a:r>
                <a:r>
                  <a:rPr lang="it-IT" sz="1400" dirty="0">
                    <a:solidFill>
                      <a:schemeClr val="tx1"/>
                    </a:solidFill>
                    <a:latin typeface="Aptos" panose="020B0004020202020204" pitchFamily="34" charset="0"/>
                  </a:rPr>
                  <a:t> </a:t>
                </a:r>
                <a:r>
                  <a:rPr lang="it-IT" sz="1400" dirty="0" err="1">
                    <a:solidFill>
                      <a:schemeClr val="tx1"/>
                    </a:solidFill>
                    <a:latin typeface="Aptos" panose="020B0004020202020204" pitchFamily="34" charset="0"/>
                  </a:rPr>
                  <a:t>saturation</a:t>
                </a:r>
                <a:r>
                  <a:rPr lang="it-IT" sz="1400" dirty="0">
                    <a:solidFill>
                      <a:schemeClr val="tx1"/>
                    </a:solidFill>
                    <a:latin typeface="Aptos" panose="020B0004020202020204" pitchFamily="34" charset="0"/>
                  </a:rPr>
                  <a:t> </a:t>
                </a:r>
                <a:r>
                  <a:rPr lang="it-IT" sz="1400" dirty="0" err="1">
                    <a:solidFill>
                      <a:schemeClr val="tx1"/>
                    </a:solidFill>
                    <a:latin typeface="Aptos" panose="020B0004020202020204" pitchFamily="34" charset="0"/>
                  </a:rPr>
                  <a:t>voltage</a:t>
                </a:r>
                <a:endParaRPr lang="it-IT" sz="1400" dirty="0">
                  <a:solidFill>
                    <a:schemeClr val="tx1"/>
                  </a:solidFill>
                  <a:latin typeface="Aptos" panose="020B0004020202020204" pitchFamily="34" charset="0"/>
                </a:endParaRPr>
              </a:p>
              <a:p>
                <a14:m>
                  <m:oMath xmlns:m="http://schemas.openxmlformats.org/officeDocument/2006/math">
                    <m:sSub>
                      <m:sSubPr>
                        <m:ctrlPr>
                          <a:rPr lang="it-IT" sz="1400" i="1" smtClean="0">
                            <a:solidFill>
                              <a:schemeClr val="tx1"/>
                            </a:solidFill>
                            <a:latin typeface="Cambria Math" panose="02040503050406030204" pitchFamily="18" charset="0"/>
                          </a:rPr>
                        </m:ctrlPr>
                      </m:sSubPr>
                      <m:e>
                        <m:r>
                          <m:rPr>
                            <m:sty m:val="p"/>
                          </m:rPr>
                          <a:rPr lang="it-IT" sz="1400" i="0">
                            <a:solidFill>
                              <a:schemeClr val="tx1"/>
                            </a:solidFill>
                            <a:latin typeface="Cambria Math" panose="02040503050406030204" pitchFamily="18" charset="0"/>
                          </a:rPr>
                          <m:t>V</m:t>
                        </m:r>
                      </m:e>
                      <m:sub>
                        <m:r>
                          <m:rPr>
                            <m:sty m:val="p"/>
                          </m:rPr>
                          <a:rPr lang="it-IT" sz="1400" b="0" i="0" smtClean="0">
                            <a:solidFill>
                              <a:schemeClr val="tx1"/>
                            </a:solidFill>
                            <a:latin typeface="Cambria Math" panose="02040503050406030204" pitchFamily="18" charset="0"/>
                          </a:rPr>
                          <m:t>B</m:t>
                        </m:r>
                        <m:r>
                          <m:rPr>
                            <m:sty m:val="p"/>
                          </m:rPr>
                          <a:rPr lang="it-IT" sz="1400" i="0">
                            <a:solidFill>
                              <a:schemeClr val="tx1"/>
                            </a:solidFill>
                            <a:latin typeface="Cambria Math" panose="02040503050406030204" pitchFamily="18" charset="0"/>
                          </a:rPr>
                          <m:t>E</m:t>
                        </m:r>
                        <m:d>
                          <m:dPr>
                            <m:ctrlPr>
                              <a:rPr lang="it-IT" sz="1400" i="1">
                                <a:solidFill>
                                  <a:schemeClr val="tx1"/>
                                </a:solidFill>
                                <a:latin typeface="Cambria Math" panose="02040503050406030204" pitchFamily="18" charset="0"/>
                              </a:rPr>
                            </m:ctrlPr>
                          </m:dPr>
                          <m:e>
                            <m:r>
                              <m:rPr>
                                <m:sty m:val="p"/>
                              </m:rPr>
                              <a:rPr lang="it-IT" sz="1400" i="0">
                                <a:solidFill>
                                  <a:schemeClr val="tx1"/>
                                </a:solidFill>
                                <a:latin typeface="Cambria Math" panose="02040503050406030204" pitchFamily="18" charset="0"/>
                              </a:rPr>
                              <m:t>SAT</m:t>
                            </m:r>
                          </m:e>
                        </m:d>
                      </m:sub>
                    </m:sSub>
                  </m:oMath>
                </a14:m>
                <a:r>
                  <a:rPr lang="it-IT" sz="1400" dirty="0">
                    <a:solidFill>
                      <a:schemeClr val="tx1"/>
                    </a:solidFill>
                    <a:latin typeface="Aptos" panose="020B0004020202020204" pitchFamily="34" charset="0"/>
                  </a:rPr>
                  <a:t> base to </a:t>
                </a:r>
                <a:r>
                  <a:rPr lang="it-IT" sz="1400" dirty="0" err="1">
                    <a:solidFill>
                      <a:schemeClr val="tx1"/>
                    </a:solidFill>
                    <a:latin typeface="Aptos" panose="020B0004020202020204" pitchFamily="34" charset="0"/>
                  </a:rPr>
                  <a:t>emitter</a:t>
                </a:r>
                <a:r>
                  <a:rPr lang="it-IT" sz="1400" dirty="0">
                    <a:solidFill>
                      <a:schemeClr val="tx1"/>
                    </a:solidFill>
                    <a:latin typeface="Aptos" panose="020B0004020202020204" pitchFamily="34" charset="0"/>
                  </a:rPr>
                  <a:t> </a:t>
                </a:r>
                <a:r>
                  <a:rPr lang="it-IT" sz="1400" dirty="0" err="1">
                    <a:solidFill>
                      <a:schemeClr val="tx1"/>
                    </a:solidFill>
                    <a:latin typeface="Aptos" panose="020B0004020202020204" pitchFamily="34" charset="0"/>
                  </a:rPr>
                  <a:t>saturation</a:t>
                </a:r>
                <a:r>
                  <a:rPr lang="it-IT" sz="1400" dirty="0">
                    <a:solidFill>
                      <a:schemeClr val="tx1"/>
                    </a:solidFill>
                    <a:latin typeface="Aptos" panose="020B0004020202020204" pitchFamily="34" charset="0"/>
                  </a:rPr>
                  <a:t> </a:t>
                </a:r>
                <a:r>
                  <a:rPr lang="it-IT" sz="1400" dirty="0" err="1">
                    <a:solidFill>
                      <a:schemeClr val="tx1"/>
                    </a:solidFill>
                    <a:latin typeface="Aptos" panose="020B0004020202020204" pitchFamily="34" charset="0"/>
                  </a:rPr>
                  <a:t>voltage</a:t>
                </a:r>
                <a:endParaRPr lang="it-IT" sz="1400" dirty="0">
                  <a:solidFill>
                    <a:schemeClr val="tx1"/>
                  </a:solidFill>
                  <a:latin typeface="Aptos" panose="020B0004020202020204" pitchFamily="34" charset="0"/>
                </a:endParaRPr>
              </a:p>
              <a:p>
                <a:endParaRPr lang="it-IT" sz="1400" dirty="0">
                  <a:solidFill>
                    <a:schemeClr val="tx1"/>
                  </a:solidFill>
                  <a:latin typeface="Aptos" panose="020B0004020202020204" pitchFamily="34" charset="0"/>
                </a:endParaRPr>
              </a:p>
              <a:p>
                <a:r>
                  <a:rPr lang="en-US" sz="1400" dirty="0">
                    <a:latin typeface="Aptos" panose="020B0004020202020204" pitchFamily="34" charset="0"/>
                  </a:rPr>
                  <a:t>V</a:t>
                </a:r>
                <a:r>
                  <a:rPr lang="en-US" sz="1400" b="0" i="0" dirty="0">
                    <a:effectLst/>
                    <a:latin typeface="Aptos" panose="020B0004020202020204" pitchFamily="34" charset="0"/>
                  </a:rPr>
                  <a:t>oltage beyond which the </a:t>
                </a:r>
                <a14:m>
                  <m:oMath xmlns:m="http://schemas.openxmlformats.org/officeDocument/2006/math">
                    <m:sSub>
                      <m:sSubPr>
                        <m:ctrlPr>
                          <a:rPr lang="it-IT" sz="1400" i="1">
                            <a:latin typeface="Cambria Math" panose="02040503050406030204" pitchFamily="18" charset="0"/>
                          </a:rPr>
                        </m:ctrlPr>
                      </m:sSubPr>
                      <m:e>
                        <m:r>
                          <m:rPr>
                            <m:sty m:val="p"/>
                          </m:rPr>
                          <a:rPr lang="it-IT" sz="1400">
                            <a:latin typeface="Cambria Math" panose="02040503050406030204" pitchFamily="18" charset="0"/>
                          </a:rPr>
                          <m:t>I</m:t>
                        </m:r>
                      </m:e>
                      <m:sub>
                        <m:r>
                          <m:rPr>
                            <m:sty m:val="p"/>
                          </m:rPr>
                          <a:rPr lang="it-IT" sz="1400">
                            <a:latin typeface="Cambria Math" panose="02040503050406030204" pitchFamily="18" charset="0"/>
                          </a:rPr>
                          <m:t>C</m:t>
                        </m:r>
                        <m:r>
                          <a:rPr lang="it-IT" sz="1400" b="0" i="1" smtClean="0">
                            <a:latin typeface="Cambria Math" panose="02040503050406030204" pitchFamily="18" charset="0"/>
                          </a:rPr>
                          <m:t> </m:t>
                        </m:r>
                      </m:sub>
                    </m:sSub>
                  </m:oMath>
                </a14:m>
                <a:r>
                  <a:rPr lang="en-US" sz="1400" b="0" i="0" dirty="0">
                    <a:effectLst/>
                    <a:latin typeface="Aptos" panose="020B0004020202020204" pitchFamily="34" charset="0"/>
                  </a:rPr>
                  <a:t>remains constant as the </a:t>
                </a:r>
                <a14:m>
                  <m:oMath xmlns:m="http://schemas.openxmlformats.org/officeDocument/2006/math">
                    <m:sSub>
                      <m:sSubPr>
                        <m:ctrlPr>
                          <a:rPr lang="it-IT" sz="1400" i="1">
                            <a:latin typeface="Cambria Math" panose="02040503050406030204" pitchFamily="18" charset="0"/>
                          </a:rPr>
                        </m:ctrlPr>
                      </m:sSubPr>
                      <m:e>
                        <m:r>
                          <m:rPr>
                            <m:sty m:val="p"/>
                          </m:rPr>
                          <a:rPr lang="it-IT" sz="1400">
                            <a:latin typeface="Cambria Math" panose="02040503050406030204" pitchFamily="18" charset="0"/>
                          </a:rPr>
                          <m:t>I</m:t>
                        </m:r>
                      </m:e>
                      <m:sub>
                        <m:r>
                          <m:rPr>
                            <m:sty m:val="p"/>
                          </m:rPr>
                          <a:rPr lang="it-IT" sz="1400" b="0" i="0" smtClean="0">
                            <a:latin typeface="Cambria Math" panose="02040503050406030204" pitchFamily="18" charset="0"/>
                          </a:rPr>
                          <m:t>B</m:t>
                        </m:r>
                        <m:r>
                          <a:rPr lang="it-IT" sz="1400" i="1">
                            <a:latin typeface="Cambria Math" panose="02040503050406030204" pitchFamily="18" charset="0"/>
                          </a:rPr>
                          <m:t> </m:t>
                        </m:r>
                      </m:sub>
                    </m:sSub>
                  </m:oMath>
                </a14:m>
                <a:r>
                  <a:rPr lang="en-US" sz="1400" b="0" i="0" dirty="0">
                    <a:effectLst/>
                    <a:latin typeface="Aptos" panose="020B0004020202020204" pitchFamily="34" charset="0"/>
                  </a:rPr>
                  <a:t>increases.</a:t>
                </a:r>
                <a:endParaRPr lang="en-US" sz="1400" dirty="0">
                  <a:latin typeface="Aptos" panose="020B0004020202020204" pitchFamily="34" charset="0"/>
                </a:endParaRPr>
              </a:p>
            </p:txBody>
          </p:sp>
        </mc:Choice>
        <mc:Fallback xmlns="">
          <p:sp>
            <p:nvSpPr>
              <p:cNvPr id="11" name="TextBox 10">
                <a:extLst>
                  <a:ext uri="{FF2B5EF4-FFF2-40B4-BE49-F238E27FC236}">
                    <a16:creationId xmlns:a16="http://schemas.microsoft.com/office/drawing/2014/main" id="{B084157D-634A-80D6-B746-0DD112015472}"/>
                  </a:ext>
                </a:extLst>
              </p:cNvPr>
              <p:cNvSpPr txBox="1">
                <a:spLocks noRot="1" noChangeAspect="1" noMove="1" noResize="1" noEditPoints="1" noAdjustHandles="1" noChangeArrowheads="1" noChangeShapeType="1" noTextEdit="1"/>
              </p:cNvSpPr>
              <p:nvPr/>
            </p:nvSpPr>
            <p:spPr>
              <a:xfrm>
                <a:off x="6870077" y="3713159"/>
                <a:ext cx="5255247" cy="1446037"/>
              </a:xfrm>
              <a:prstGeom prst="rect">
                <a:avLst/>
              </a:prstGeom>
              <a:blipFill>
                <a:blip r:embed="rId6"/>
                <a:stretch>
                  <a:fillRect l="-231" t="-833" b="-2917"/>
                </a:stretch>
              </a:blipFill>
              <a:ln w="1905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E998A7D-67A1-E3D7-44AE-3A341B697181}"/>
                  </a:ext>
                </a:extLst>
              </p:cNvPr>
              <p:cNvSpPr txBox="1"/>
              <p:nvPr/>
            </p:nvSpPr>
            <p:spPr>
              <a:xfrm>
                <a:off x="6603430" y="1978793"/>
                <a:ext cx="3670979" cy="1477328"/>
              </a:xfrm>
              <a:prstGeom prst="rect">
                <a:avLst/>
              </a:prstGeom>
              <a:solidFill>
                <a:schemeClr val="accent2">
                  <a:lumMod val="20000"/>
                  <a:lumOff val="80000"/>
                </a:schemeClr>
              </a:solidFill>
              <a:ln w="19050">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it-IT"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b="1" i="1" u="none" strike="noStrike" kern="1200" cap="none" spc="0" normalizeH="0" baseline="0" noProof="0" dirty="0">
                            <a:ln>
                              <a:noFill/>
                            </a:ln>
                            <a:solidFill>
                              <a:prstClr val="black"/>
                            </a:solidFill>
                            <a:effectLst/>
                            <a:uLnTx/>
                            <a:uFillTx/>
                            <a:latin typeface="Cambria Math" panose="02040503050406030204" pitchFamily="18" charset="0"/>
                          </a:rPr>
                          <m:t>𝜷</m:t>
                        </m:r>
                      </m:e>
                      <m:sub>
                        <m:r>
                          <a:rPr kumimoji="0" lang="it-IT" b="1" i="1"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r>
                      <a:rPr kumimoji="0" lang="it-IT" b="1" i="1" u="none" strike="noStrike" kern="1200" cap="none" spc="0" normalizeH="0" baseline="0" noProof="0" dirty="0" smtClean="0">
                        <a:ln>
                          <a:noFill/>
                        </a:ln>
                        <a:solidFill>
                          <a:prstClr val="black"/>
                        </a:solidFill>
                        <a:effectLst/>
                        <a:uLnTx/>
                        <a:uFillTx/>
                        <a:latin typeface="Cambria Math" panose="02040503050406030204" pitchFamily="18" charset="0"/>
                      </a:rPr>
                      <m:t> </m:t>
                    </m:r>
                  </m:oMath>
                </a14:m>
                <a:r>
                  <a:rPr kumimoji="0" lang="en-US" b="0" i="0" u="none" strike="noStrike" kern="1200" cap="none" spc="0" normalizeH="0" baseline="0" noProof="0" dirty="0">
                    <a:ln>
                      <a:noFill/>
                    </a:ln>
                    <a:solidFill>
                      <a:prstClr val="black"/>
                    </a:solidFill>
                    <a:effectLst/>
                    <a:uLnTx/>
                    <a:uFillTx/>
                    <a:latin typeface="Aptos" panose="020B0004020202020204" pitchFamily="34" charset="0"/>
                  </a:rPr>
                  <a:t>measured for </a:t>
                </a:r>
                <a14:m>
                  <m:oMath xmlns:m="http://schemas.openxmlformats.org/officeDocument/2006/math">
                    <m:sSub>
                      <m:sSubPr>
                        <m:ctrlPr>
                          <a:rPr kumimoji="0" lang="it-IT"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it-IT" b="0" i="1" u="none" strike="noStrike" kern="1200" cap="none" spc="0" normalizeH="0" baseline="0" noProof="0">
                            <a:ln>
                              <a:noFill/>
                            </a:ln>
                            <a:solidFill>
                              <a:prstClr val="black"/>
                            </a:solidFill>
                            <a:effectLst/>
                            <a:uLnTx/>
                            <a:uFillTx/>
                            <a:latin typeface="Cambria Math" panose="02040503050406030204" pitchFamily="18" charset="0"/>
                          </a:rPr>
                          <m:t>𝐼</m:t>
                        </m:r>
                      </m:e>
                      <m:sub>
                        <m:r>
                          <a:rPr kumimoji="0" lang="it-IT" b="0" i="1" u="none" strike="noStrike" kern="1200" cap="none" spc="0" normalizeH="0" baseline="0" noProof="0">
                            <a:ln>
                              <a:noFill/>
                            </a:ln>
                            <a:solidFill>
                              <a:prstClr val="black"/>
                            </a:solidFill>
                            <a:effectLst/>
                            <a:uLnTx/>
                            <a:uFillTx/>
                            <a:latin typeface="Cambria Math" panose="02040503050406030204" pitchFamily="18" charset="0"/>
                          </a:rPr>
                          <m:t>𝑐</m:t>
                        </m:r>
                      </m:sub>
                    </m:sSub>
                    <m:r>
                      <a:rPr kumimoji="0" lang="it-IT" b="0" i="1" u="none" strike="noStrike" kern="1200" cap="none" spc="0" normalizeH="0" baseline="0" noProof="0">
                        <a:ln>
                          <a:noFill/>
                        </a:ln>
                        <a:solidFill>
                          <a:prstClr val="black"/>
                        </a:solidFill>
                        <a:effectLst/>
                        <a:uLnTx/>
                        <a:uFillTx/>
                        <a:latin typeface="Cambria Math" panose="02040503050406030204" pitchFamily="18" charset="0"/>
                      </a:rPr>
                      <m:t>=0.1 </m:t>
                    </m:r>
                    <m:r>
                      <a:rPr kumimoji="0" lang="it-IT" b="0" i="1" u="none" strike="noStrike" kern="1200" cap="none" spc="0" normalizeH="0" baseline="0" noProof="0">
                        <a:ln>
                          <a:noFill/>
                        </a:ln>
                        <a:solidFill>
                          <a:prstClr val="black"/>
                        </a:solidFill>
                        <a:effectLst/>
                        <a:uLnTx/>
                        <a:uFillTx/>
                        <a:latin typeface="Cambria Math" panose="02040503050406030204" pitchFamily="18" charset="0"/>
                      </a:rPr>
                      <m:t>𝑚𝐴</m:t>
                    </m:r>
                  </m:oMath>
                </a14:m>
                <a:endParaRPr kumimoji="0" lang="it-IT" b="0" i="0" u="none" strike="noStrike" kern="1200" cap="none" spc="0" normalizeH="0" baseline="0" noProof="0" dirty="0">
                  <a:ln>
                    <a:noFill/>
                  </a:ln>
                  <a:solidFill>
                    <a:prstClr val="black"/>
                  </a:solidFill>
                  <a:effectLst/>
                  <a:uLnTx/>
                  <a:uFillTx/>
                  <a:latin typeface="Aptos" panose="020B0004020202020204" pitchFamily="34" charset="0"/>
                </a:endParaRPr>
              </a:p>
              <a:p>
                <a:pPr lvl="0"/>
                <a14:m>
                  <m:oMath xmlns:m="http://schemas.openxmlformats.org/officeDocument/2006/math">
                    <m:sSub>
                      <m:sSubPr>
                        <m:ctrlPr>
                          <a:rPr lang="it-IT" b="1" i="1" dirty="0" smtClean="0">
                            <a:solidFill>
                              <a:srgbClr val="FF0000"/>
                            </a:solidFill>
                            <a:latin typeface="Cambria Math" panose="02040503050406030204" pitchFamily="18" charset="0"/>
                          </a:rPr>
                        </m:ctrlPr>
                      </m:sSubPr>
                      <m:e>
                        <m:r>
                          <a:rPr lang="it-IT" b="1" i="1" dirty="0">
                            <a:solidFill>
                              <a:srgbClr val="FF0000"/>
                            </a:solidFill>
                            <a:latin typeface="Cambria Math" panose="02040503050406030204" pitchFamily="18" charset="0"/>
                          </a:rPr>
                          <m:t>𝜷</m:t>
                        </m:r>
                      </m:e>
                      <m:sub>
                        <m:r>
                          <a:rPr lang="it-IT" b="1" dirty="0">
                            <a:solidFill>
                              <a:srgbClr val="FF0000"/>
                            </a:solidFill>
                            <a:latin typeface="Cambria Math" panose="02040503050406030204" pitchFamily="18" charset="0"/>
                          </a:rPr>
                          <m:t>𝟐</m:t>
                        </m:r>
                      </m:sub>
                    </m:sSub>
                    <m:r>
                      <a:rPr lang="it-IT" b="1" i="1" dirty="0" smtClean="0">
                        <a:solidFill>
                          <a:srgbClr val="FF0000"/>
                        </a:solidFill>
                        <a:latin typeface="Cambria Math" panose="02040503050406030204" pitchFamily="18" charset="0"/>
                      </a:rPr>
                      <m:t> </m:t>
                    </m:r>
                  </m:oMath>
                </a14:m>
                <a:r>
                  <a:rPr lang="en-US" dirty="0">
                    <a:solidFill>
                      <a:prstClr val="black"/>
                    </a:solidFill>
                    <a:latin typeface="Aptos" panose="020B0004020202020204" pitchFamily="34" charset="0"/>
                  </a:rPr>
                  <a:t>measured for </a:t>
                </a:r>
                <a14:m>
                  <m:oMath xmlns:m="http://schemas.openxmlformats.org/officeDocument/2006/math">
                    <m:sSub>
                      <m:sSubPr>
                        <m:ctrlPr>
                          <a:rPr lang="it-IT" i="1">
                            <a:solidFill>
                              <a:prstClr val="black"/>
                            </a:solidFill>
                            <a:latin typeface="Cambria Math" panose="02040503050406030204" pitchFamily="18" charset="0"/>
                          </a:rPr>
                        </m:ctrlPr>
                      </m:sSubPr>
                      <m:e>
                        <m:r>
                          <a:rPr lang="it-IT" i="1">
                            <a:solidFill>
                              <a:prstClr val="black"/>
                            </a:solidFill>
                            <a:latin typeface="Cambria Math" panose="02040503050406030204" pitchFamily="18" charset="0"/>
                          </a:rPr>
                          <m:t>𝐼</m:t>
                        </m:r>
                      </m:e>
                      <m:sub>
                        <m:r>
                          <a:rPr lang="it-IT" i="1">
                            <a:solidFill>
                              <a:prstClr val="black"/>
                            </a:solidFill>
                            <a:latin typeface="Cambria Math" panose="02040503050406030204" pitchFamily="18" charset="0"/>
                          </a:rPr>
                          <m:t>𝑐</m:t>
                        </m:r>
                      </m:sub>
                    </m:sSub>
                    <m:r>
                      <a:rPr lang="it-IT" i="1">
                        <a:solidFill>
                          <a:prstClr val="black"/>
                        </a:solidFill>
                        <a:latin typeface="Cambria Math" panose="02040503050406030204" pitchFamily="18" charset="0"/>
                      </a:rPr>
                      <m:t>=1 </m:t>
                    </m:r>
                    <m:r>
                      <a:rPr lang="it-IT" i="1">
                        <a:solidFill>
                          <a:prstClr val="black"/>
                        </a:solidFill>
                        <a:latin typeface="Cambria Math" panose="02040503050406030204" pitchFamily="18" charset="0"/>
                      </a:rPr>
                      <m:t>𝑚𝐴</m:t>
                    </m:r>
                  </m:oMath>
                </a14:m>
                <a:endParaRPr kumimoji="0" lang="en-US" b="0" i="0" u="none" strike="noStrike" kern="1200" cap="none" spc="0" normalizeH="0" baseline="0" noProof="0" dirty="0">
                  <a:ln>
                    <a:noFill/>
                  </a:ln>
                  <a:solidFill>
                    <a:prstClr val="black"/>
                  </a:solidFill>
                  <a:effectLst/>
                  <a:uLnTx/>
                  <a:uFillTx/>
                  <a:latin typeface="Aptos" panose="020B0004020202020204" pitchFamily="34" charset="0"/>
                </a:endParaRPr>
              </a:p>
              <a:p>
                <a:pPr lvl="0"/>
                <a14:m>
                  <m:oMath xmlns:m="http://schemas.openxmlformats.org/officeDocument/2006/math">
                    <m:sSub>
                      <m:sSubPr>
                        <m:ctrlPr>
                          <a:rPr lang="it-IT" b="1" i="1" dirty="0" smtClean="0">
                            <a:solidFill>
                              <a:srgbClr val="0070C0"/>
                            </a:solidFill>
                            <a:latin typeface="Cambria Math" panose="02040503050406030204" pitchFamily="18" charset="0"/>
                          </a:rPr>
                        </m:ctrlPr>
                      </m:sSubPr>
                      <m:e>
                        <m:r>
                          <a:rPr lang="it-IT" b="1" i="1" dirty="0">
                            <a:solidFill>
                              <a:srgbClr val="0070C0"/>
                            </a:solidFill>
                            <a:latin typeface="Cambria Math" panose="02040503050406030204" pitchFamily="18" charset="0"/>
                          </a:rPr>
                          <m:t>𝜷</m:t>
                        </m:r>
                      </m:e>
                      <m:sub>
                        <m:r>
                          <a:rPr lang="it-IT" b="1" dirty="0">
                            <a:solidFill>
                              <a:srgbClr val="0070C0"/>
                            </a:solidFill>
                            <a:latin typeface="Cambria Math" panose="02040503050406030204" pitchFamily="18" charset="0"/>
                          </a:rPr>
                          <m:t>𝟑</m:t>
                        </m:r>
                      </m:sub>
                    </m:sSub>
                    <m:r>
                      <a:rPr lang="it-IT" b="1" i="1" dirty="0" smtClean="0">
                        <a:solidFill>
                          <a:srgbClr val="0070C0"/>
                        </a:solidFill>
                        <a:latin typeface="Cambria Math" panose="02040503050406030204" pitchFamily="18" charset="0"/>
                      </a:rPr>
                      <m:t> </m:t>
                    </m:r>
                  </m:oMath>
                </a14:m>
                <a:r>
                  <a:rPr lang="en-US" dirty="0">
                    <a:solidFill>
                      <a:prstClr val="black"/>
                    </a:solidFill>
                    <a:latin typeface="Aptos" panose="020B0004020202020204" pitchFamily="34" charset="0"/>
                  </a:rPr>
                  <a:t>measured for </a:t>
                </a:r>
                <a14:m>
                  <m:oMath xmlns:m="http://schemas.openxmlformats.org/officeDocument/2006/math">
                    <m:sSub>
                      <m:sSubPr>
                        <m:ctrlPr>
                          <a:rPr lang="it-IT" i="1">
                            <a:solidFill>
                              <a:prstClr val="black"/>
                            </a:solidFill>
                            <a:latin typeface="Cambria Math" panose="02040503050406030204" pitchFamily="18" charset="0"/>
                          </a:rPr>
                        </m:ctrlPr>
                      </m:sSubPr>
                      <m:e>
                        <m:r>
                          <a:rPr lang="it-IT" i="1">
                            <a:solidFill>
                              <a:prstClr val="black"/>
                            </a:solidFill>
                            <a:latin typeface="Cambria Math" panose="02040503050406030204" pitchFamily="18" charset="0"/>
                          </a:rPr>
                          <m:t>𝐼</m:t>
                        </m:r>
                      </m:e>
                      <m:sub>
                        <m:r>
                          <a:rPr lang="it-IT" i="1">
                            <a:solidFill>
                              <a:prstClr val="black"/>
                            </a:solidFill>
                            <a:latin typeface="Cambria Math" panose="02040503050406030204" pitchFamily="18" charset="0"/>
                          </a:rPr>
                          <m:t>𝑐</m:t>
                        </m:r>
                      </m:sub>
                    </m:sSub>
                    <m:r>
                      <a:rPr lang="it-IT" i="1">
                        <a:solidFill>
                          <a:prstClr val="black"/>
                        </a:solidFill>
                        <a:latin typeface="Cambria Math" panose="02040503050406030204" pitchFamily="18" charset="0"/>
                      </a:rPr>
                      <m:t>=10 </m:t>
                    </m:r>
                    <m:r>
                      <a:rPr lang="it-IT" i="1">
                        <a:solidFill>
                          <a:prstClr val="black"/>
                        </a:solidFill>
                        <a:latin typeface="Cambria Math" panose="02040503050406030204" pitchFamily="18" charset="0"/>
                      </a:rPr>
                      <m:t>𝑚𝐴</m:t>
                    </m:r>
                  </m:oMath>
                </a14:m>
                <a:endParaRPr lang="it-IT" dirty="0">
                  <a:solidFill>
                    <a:prstClr val="black"/>
                  </a:solidFill>
                  <a:latin typeface="Aptos" panose="020B0004020202020204" pitchFamily="34" charset="0"/>
                </a:endParaRPr>
              </a:p>
              <a:p>
                <a14:m>
                  <m:oMath xmlns:m="http://schemas.openxmlformats.org/officeDocument/2006/math">
                    <m:sSub>
                      <m:sSubPr>
                        <m:ctrlPr>
                          <a:rPr lang="it-IT" b="1" i="1" dirty="0" smtClean="0">
                            <a:solidFill>
                              <a:srgbClr val="00B050"/>
                            </a:solidFill>
                            <a:latin typeface="Cambria Math" panose="02040503050406030204" pitchFamily="18" charset="0"/>
                          </a:rPr>
                        </m:ctrlPr>
                      </m:sSubPr>
                      <m:e>
                        <m:r>
                          <a:rPr lang="it-IT" b="1" i="1" dirty="0">
                            <a:solidFill>
                              <a:srgbClr val="00B050"/>
                            </a:solidFill>
                            <a:latin typeface="Cambria Math" panose="02040503050406030204" pitchFamily="18" charset="0"/>
                          </a:rPr>
                          <m:t>𝜷</m:t>
                        </m:r>
                      </m:e>
                      <m:sub>
                        <m:r>
                          <a:rPr lang="it-IT" b="1" dirty="0">
                            <a:solidFill>
                              <a:srgbClr val="00B050"/>
                            </a:solidFill>
                            <a:latin typeface="Cambria Math" panose="02040503050406030204" pitchFamily="18" charset="0"/>
                          </a:rPr>
                          <m:t>𝟒</m:t>
                        </m:r>
                      </m:sub>
                    </m:sSub>
                    <m:r>
                      <a:rPr lang="it-IT" b="1" i="1" dirty="0" smtClean="0">
                        <a:solidFill>
                          <a:srgbClr val="00B050"/>
                        </a:solidFill>
                        <a:latin typeface="Cambria Math" panose="02040503050406030204" pitchFamily="18" charset="0"/>
                      </a:rPr>
                      <m:t> </m:t>
                    </m:r>
                  </m:oMath>
                </a14:m>
                <a:r>
                  <a:rPr lang="en-US" dirty="0">
                    <a:solidFill>
                      <a:prstClr val="black"/>
                    </a:solidFill>
                    <a:latin typeface="Aptos" panose="020B0004020202020204" pitchFamily="34" charset="0"/>
                  </a:rPr>
                  <a:t>measured for </a:t>
                </a:r>
                <a14:m>
                  <m:oMath xmlns:m="http://schemas.openxmlformats.org/officeDocument/2006/math">
                    <m:sSub>
                      <m:sSubPr>
                        <m:ctrlPr>
                          <a:rPr lang="it-IT" i="1">
                            <a:solidFill>
                              <a:prstClr val="black"/>
                            </a:solidFill>
                            <a:latin typeface="Cambria Math" panose="02040503050406030204" pitchFamily="18" charset="0"/>
                          </a:rPr>
                        </m:ctrlPr>
                      </m:sSubPr>
                      <m:e>
                        <m:r>
                          <a:rPr lang="it-IT" i="1">
                            <a:solidFill>
                              <a:prstClr val="black"/>
                            </a:solidFill>
                            <a:latin typeface="Cambria Math" panose="02040503050406030204" pitchFamily="18" charset="0"/>
                          </a:rPr>
                          <m:t>𝐼</m:t>
                        </m:r>
                      </m:e>
                      <m:sub>
                        <m:r>
                          <a:rPr lang="it-IT" i="1">
                            <a:solidFill>
                              <a:prstClr val="black"/>
                            </a:solidFill>
                            <a:latin typeface="Cambria Math" panose="02040503050406030204" pitchFamily="18" charset="0"/>
                          </a:rPr>
                          <m:t>𝑐</m:t>
                        </m:r>
                      </m:sub>
                    </m:sSub>
                    <m:r>
                      <a:rPr lang="it-IT" i="1">
                        <a:solidFill>
                          <a:prstClr val="black"/>
                        </a:solidFill>
                        <a:latin typeface="Cambria Math" panose="02040503050406030204" pitchFamily="18" charset="0"/>
                      </a:rPr>
                      <m:t>=150 </m:t>
                    </m:r>
                    <m:r>
                      <a:rPr lang="it-IT" i="1">
                        <a:solidFill>
                          <a:prstClr val="black"/>
                        </a:solidFill>
                        <a:latin typeface="Cambria Math" panose="02040503050406030204" pitchFamily="18" charset="0"/>
                      </a:rPr>
                      <m:t>𝑚𝐴</m:t>
                    </m:r>
                  </m:oMath>
                </a14:m>
                <a:endParaRPr lang="it-IT" dirty="0">
                  <a:solidFill>
                    <a:prstClr val="black"/>
                  </a:solidFill>
                  <a:latin typeface="Aptos" panose="020B0004020202020204" pitchFamily="34" charset="0"/>
                </a:endParaRPr>
              </a:p>
              <a:p>
                <a14:m>
                  <m:oMath xmlns:m="http://schemas.openxmlformats.org/officeDocument/2006/math">
                    <m:sSub>
                      <m:sSubPr>
                        <m:ctrlPr>
                          <a:rPr lang="it-IT" b="1" i="1" dirty="0" smtClean="0">
                            <a:solidFill>
                              <a:srgbClr val="7030A0"/>
                            </a:solidFill>
                            <a:latin typeface="Cambria Math" panose="02040503050406030204" pitchFamily="18" charset="0"/>
                          </a:rPr>
                        </m:ctrlPr>
                      </m:sSubPr>
                      <m:e>
                        <m:r>
                          <a:rPr lang="it-IT" b="1" i="1" dirty="0">
                            <a:solidFill>
                              <a:srgbClr val="7030A0"/>
                            </a:solidFill>
                            <a:latin typeface="Cambria Math" panose="02040503050406030204" pitchFamily="18" charset="0"/>
                          </a:rPr>
                          <m:t>𝜷</m:t>
                        </m:r>
                      </m:e>
                      <m:sub>
                        <m:r>
                          <a:rPr lang="it-IT" b="1" dirty="0">
                            <a:solidFill>
                              <a:srgbClr val="7030A0"/>
                            </a:solidFill>
                            <a:latin typeface="Cambria Math" panose="02040503050406030204" pitchFamily="18" charset="0"/>
                          </a:rPr>
                          <m:t>𝟓</m:t>
                        </m:r>
                      </m:sub>
                    </m:sSub>
                    <m:r>
                      <a:rPr lang="it-IT" b="1" i="1" dirty="0" smtClean="0">
                        <a:solidFill>
                          <a:srgbClr val="7030A0"/>
                        </a:solidFill>
                        <a:latin typeface="Cambria Math" panose="02040503050406030204" pitchFamily="18" charset="0"/>
                      </a:rPr>
                      <m:t> </m:t>
                    </m:r>
                  </m:oMath>
                </a14:m>
                <a:r>
                  <a:rPr lang="en-US" dirty="0">
                    <a:solidFill>
                      <a:prstClr val="black"/>
                    </a:solidFill>
                    <a:latin typeface="Aptos" panose="020B0004020202020204" pitchFamily="34" charset="0"/>
                  </a:rPr>
                  <a:t>measured for </a:t>
                </a:r>
                <a14:m>
                  <m:oMath xmlns:m="http://schemas.openxmlformats.org/officeDocument/2006/math">
                    <m:sSub>
                      <m:sSubPr>
                        <m:ctrlPr>
                          <a:rPr lang="it-IT" i="1">
                            <a:solidFill>
                              <a:prstClr val="black"/>
                            </a:solidFill>
                            <a:latin typeface="Cambria Math" panose="02040503050406030204" pitchFamily="18" charset="0"/>
                          </a:rPr>
                        </m:ctrlPr>
                      </m:sSubPr>
                      <m:e>
                        <m:r>
                          <a:rPr lang="it-IT" i="1">
                            <a:solidFill>
                              <a:prstClr val="black"/>
                            </a:solidFill>
                            <a:latin typeface="Cambria Math" panose="02040503050406030204" pitchFamily="18" charset="0"/>
                          </a:rPr>
                          <m:t>𝐼</m:t>
                        </m:r>
                      </m:e>
                      <m:sub>
                        <m:r>
                          <a:rPr lang="it-IT" i="1">
                            <a:solidFill>
                              <a:prstClr val="black"/>
                            </a:solidFill>
                            <a:latin typeface="Cambria Math" panose="02040503050406030204" pitchFamily="18" charset="0"/>
                          </a:rPr>
                          <m:t>𝑐</m:t>
                        </m:r>
                      </m:sub>
                    </m:sSub>
                    <m:r>
                      <a:rPr lang="it-IT" i="1">
                        <a:solidFill>
                          <a:prstClr val="black"/>
                        </a:solidFill>
                        <a:latin typeface="Cambria Math" panose="02040503050406030204" pitchFamily="18" charset="0"/>
                      </a:rPr>
                      <m:t>=500 </m:t>
                    </m:r>
                    <m:r>
                      <a:rPr lang="it-IT" i="1">
                        <a:solidFill>
                          <a:prstClr val="black"/>
                        </a:solidFill>
                        <a:latin typeface="Cambria Math" panose="02040503050406030204" pitchFamily="18" charset="0"/>
                      </a:rPr>
                      <m:t>𝑚𝐴</m:t>
                    </m:r>
                  </m:oMath>
                </a14:m>
                <a:endParaRPr lang="en-US" dirty="0">
                  <a:solidFill>
                    <a:prstClr val="black"/>
                  </a:solidFill>
                  <a:latin typeface="Aptos" panose="020B0004020202020204" pitchFamily="34" charset="0"/>
                </a:endParaRPr>
              </a:p>
            </p:txBody>
          </p:sp>
        </mc:Choice>
        <mc:Fallback xmlns="">
          <p:sp>
            <p:nvSpPr>
              <p:cNvPr id="28" name="TextBox 27">
                <a:extLst>
                  <a:ext uri="{FF2B5EF4-FFF2-40B4-BE49-F238E27FC236}">
                    <a16:creationId xmlns:a16="http://schemas.microsoft.com/office/drawing/2014/main" id="{BE998A7D-67A1-E3D7-44AE-3A341B697181}"/>
                  </a:ext>
                </a:extLst>
              </p:cNvPr>
              <p:cNvSpPr txBox="1">
                <a:spLocks noRot="1" noChangeAspect="1" noMove="1" noResize="1" noEditPoints="1" noAdjustHandles="1" noChangeArrowheads="1" noChangeShapeType="1" noTextEdit="1"/>
              </p:cNvSpPr>
              <p:nvPr/>
            </p:nvSpPr>
            <p:spPr>
              <a:xfrm>
                <a:off x="6603430" y="1978793"/>
                <a:ext cx="3670979" cy="1477328"/>
              </a:xfrm>
              <a:prstGeom prst="rect">
                <a:avLst/>
              </a:prstGeom>
              <a:blipFill>
                <a:blip r:embed="rId7"/>
                <a:stretch>
                  <a:fillRect l="-331" t="-1633" b="-5306"/>
                </a:stretch>
              </a:blipFill>
              <a:ln w="19050">
                <a:solidFill>
                  <a:schemeClr val="accent2"/>
                </a:solidFill>
              </a:ln>
            </p:spPr>
            <p:txBody>
              <a:bodyPr/>
              <a:lstStyle/>
              <a:p>
                <a:r>
                  <a:rPr lang="en-US">
                    <a:noFill/>
                  </a:rPr>
                  <a:t> </a:t>
                </a:r>
              </a:p>
            </p:txBody>
          </p:sp>
        </mc:Fallback>
      </mc:AlternateContent>
      <p:pic>
        <p:nvPicPr>
          <p:cNvPr id="35" name="Picture 34">
            <a:extLst>
              <a:ext uri="{FF2B5EF4-FFF2-40B4-BE49-F238E27FC236}">
                <a16:creationId xmlns:a16="http://schemas.microsoft.com/office/drawing/2014/main" id="{806205F1-68FD-F650-5262-7847764D4AE0}"/>
              </a:ext>
            </a:extLst>
          </p:cNvPr>
          <p:cNvPicPr>
            <a:picLocks noChangeAspect="1"/>
          </p:cNvPicPr>
          <p:nvPr/>
        </p:nvPicPr>
        <p:blipFill>
          <a:blip r:embed="rId8">
            <a:extLst>
              <a:ext uri="{28A0092B-C50C-407E-A947-70E740481C1C}">
                <a14:useLocalDpi xmlns:a14="http://schemas.microsoft.com/office/drawing/2010/main" val="0"/>
              </a:ext>
            </a:extLst>
          </a:blip>
          <a:srcRect l="3867" t="16667" r="57754" b="6506"/>
          <a:stretch/>
        </p:blipFill>
        <p:spPr>
          <a:xfrm>
            <a:off x="2552170" y="2404442"/>
            <a:ext cx="2276316" cy="2895583"/>
          </a:xfrm>
          <a:prstGeom prst="rect">
            <a:avLst/>
          </a:prstGeom>
        </p:spPr>
      </p:pic>
      <p:pic>
        <p:nvPicPr>
          <p:cNvPr id="36" name="Picture 35">
            <a:extLst>
              <a:ext uri="{FF2B5EF4-FFF2-40B4-BE49-F238E27FC236}">
                <a16:creationId xmlns:a16="http://schemas.microsoft.com/office/drawing/2014/main" id="{FB2643A7-1EBB-57EC-F8E4-15B826CE4E42}"/>
              </a:ext>
            </a:extLst>
          </p:cNvPr>
          <p:cNvPicPr>
            <a:picLocks noChangeAspect="1"/>
          </p:cNvPicPr>
          <p:nvPr/>
        </p:nvPicPr>
        <p:blipFill>
          <a:blip r:embed="rId8">
            <a:extLst>
              <a:ext uri="{28A0092B-C50C-407E-A947-70E740481C1C}">
                <a14:useLocalDpi xmlns:a14="http://schemas.microsoft.com/office/drawing/2010/main" val="0"/>
              </a:ext>
            </a:extLst>
          </a:blip>
          <a:srcRect l="57753" t="15860" r="3256" b="6257"/>
          <a:stretch/>
        </p:blipFill>
        <p:spPr>
          <a:xfrm>
            <a:off x="239931" y="2390864"/>
            <a:ext cx="2276315" cy="2889317"/>
          </a:xfrm>
          <a:prstGeom prst="rect">
            <a:avLst/>
          </a:prstGeom>
        </p:spPr>
      </p:pic>
      <p:sp>
        <p:nvSpPr>
          <p:cNvPr id="38" name="Oval 37">
            <a:extLst>
              <a:ext uri="{FF2B5EF4-FFF2-40B4-BE49-F238E27FC236}">
                <a16:creationId xmlns:a16="http://schemas.microsoft.com/office/drawing/2014/main" id="{884BEFD9-5E26-709B-0DCF-C0005D84595A}"/>
              </a:ext>
            </a:extLst>
          </p:cNvPr>
          <p:cNvSpPr/>
          <p:nvPr/>
        </p:nvSpPr>
        <p:spPr>
          <a:xfrm>
            <a:off x="1551742" y="2813468"/>
            <a:ext cx="544097" cy="520896"/>
          </a:xfrm>
          <a:prstGeom prst="ellipse">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18C6A4B-3AC9-ECC6-A51D-51954B7E59D6}"/>
              </a:ext>
            </a:extLst>
          </p:cNvPr>
          <p:cNvSpPr/>
          <p:nvPr/>
        </p:nvSpPr>
        <p:spPr>
          <a:xfrm>
            <a:off x="803491" y="3462639"/>
            <a:ext cx="544097" cy="520896"/>
          </a:xfrm>
          <a:prstGeom prst="ellipse">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FE13344-E083-5342-2C59-F4A6D63B52F2}"/>
              </a:ext>
            </a:extLst>
          </p:cNvPr>
          <p:cNvSpPr/>
          <p:nvPr/>
        </p:nvSpPr>
        <p:spPr>
          <a:xfrm>
            <a:off x="3132972" y="3483009"/>
            <a:ext cx="544097" cy="520896"/>
          </a:xfrm>
          <a:prstGeom prst="ellipse">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7D3BC173-5EE4-2DCF-C79D-ACFDF63A1B94}"/>
              </a:ext>
            </a:extLst>
          </p:cNvPr>
          <p:cNvSpPr/>
          <p:nvPr/>
        </p:nvSpPr>
        <p:spPr>
          <a:xfrm>
            <a:off x="3830786" y="4200177"/>
            <a:ext cx="544097" cy="520896"/>
          </a:xfrm>
          <a:prstGeom prst="ellipse">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ECBA8DC-47A5-50AE-4EA0-F2B2D71EAA57}"/>
                  </a:ext>
                </a:extLst>
              </p:cNvPr>
              <p:cNvSpPr txBox="1"/>
              <p:nvPr/>
            </p:nvSpPr>
            <p:spPr>
              <a:xfrm>
                <a:off x="2195452" y="5722629"/>
                <a:ext cx="2963233" cy="861774"/>
              </a:xfrm>
              <a:prstGeom prst="rect">
                <a:avLst/>
              </a:prstGeom>
              <a:noFill/>
            </p:spPr>
            <p:txBody>
              <a:bodyPr wrap="square">
                <a:spAutoFit/>
              </a:bodyPr>
              <a:lstStyle/>
              <a:p>
                <a14:m>
                  <m:oMath xmlns:m="http://schemas.openxmlformats.org/officeDocument/2006/math">
                    <m:sSub>
                      <m:sSubPr>
                        <m:ctrlPr>
                          <a:rPr lang="it-IT" sz="1600" b="0" i="1" dirty="0" smtClean="0">
                            <a:latin typeface="Cambria Math" panose="02040503050406030204" pitchFamily="18" charset="0"/>
                          </a:rPr>
                        </m:ctrlPr>
                      </m:sSubPr>
                      <m:e>
                        <m:r>
                          <m:rPr>
                            <m:sty m:val="p"/>
                          </m:rPr>
                          <a:rPr lang="it-IT" sz="1600" b="0" i="0" dirty="0" smtClean="0">
                            <a:latin typeface="Cambria Math" panose="02040503050406030204" pitchFamily="18" charset="0"/>
                          </a:rPr>
                          <m:t>V</m:t>
                        </m:r>
                      </m:e>
                      <m:sub>
                        <m:r>
                          <m:rPr>
                            <m:sty m:val="p"/>
                          </m:rPr>
                          <a:rPr lang="it-IT" sz="1600" b="0" i="0" dirty="0" smtClean="0">
                            <a:latin typeface="Cambria Math" panose="02040503050406030204" pitchFamily="18" charset="0"/>
                          </a:rPr>
                          <m:t>CE</m:t>
                        </m:r>
                      </m:sub>
                    </m:sSub>
                  </m:oMath>
                </a14:m>
                <a:r>
                  <a:rPr lang="en-US" sz="1600" dirty="0">
                    <a:latin typeface="Aptos" panose="020B0004020202020204" pitchFamily="34" charset="0"/>
                  </a:rPr>
                  <a:t>: collector to emitter voltage</a:t>
                </a:r>
              </a:p>
              <a:p>
                <a14:m>
                  <m:oMath xmlns:m="http://schemas.openxmlformats.org/officeDocument/2006/math">
                    <m:sSub>
                      <m:sSubPr>
                        <m:ctrlPr>
                          <a:rPr lang="it-IT" sz="1600" b="0" i="1" dirty="0" smtClean="0">
                            <a:latin typeface="Cambria Math" panose="02040503050406030204" pitchFamily="18" charset="0"/>
                          </a:rPr>
                        </m:ctrlPr>
                      </m:sSubPr>
                      <m:e>
                        <m:r>
                          <m:rPr>
                            <m:sty m:val="p"/>
                          </m:rPr>
                          <a:rPr lang="it-IT" sz="1600" b="0" i="0" dirty="0" smtClean="0">
                            <a:latin typeface="Cambria Math" panose="02040503050406030204" pitchFamily="18" charset="0"/>
                          </a:rPr>
                          <m:t>V</m:t>
                        </m:r>
                      </m:e>
                      <m:sub>
                        <m:r>
                          <m:rPr>
                            <m:sty m:val="p"/>
                          </m:rPr>
                          <a:rPr lang="it-IT" sz="1600" b="0" i="0" dirty="0" smtClean="0">
                            <a:latin typeface="Cambria Math" panose="02040503050406030204" pitchFamily="18" charset="0"/>
                          </a:rPr>
                          <m:t>BE</m:t>
                        </m:r>
                      </m:sub>
                    </m:sSub>
                  </m:oMath>
                </a14:m>
                <a:r>
                  <a:rPr lang="en-US" sz="1600" dirty="0">
                    <a:latin typeface="Aptos" panose="020B0004020202020204" pitchFamily="34" charset="0"/>
                  </a:rPr>
                  <a:t>: base to emitter voltage</a:t>
                </a:r>
              </a:p>
              <a:p>
                <a14:m>
                  <m:oMath xmlns:m="http://schemas.openxmlformats.org/officeDocument/2006/math">
                    <m:sSub>
                      <m:sSubPr>
                        <m:ctrlPr>
                          <a:rPr lang="it-IT" sz="1600" i="1" dirty="0">
                            <a:latin typeface="Cambria Math" panose="02040503050406030204" pitchFamily="18" charset="0"/>
                          </a:rPr>
                        </m:ctrlPr>
                      </m:sSubPr>
                      <m:e>
                        <m:r>
                          <m:rPr>
                            <m:sty m:val="p"/>
                          </m:rPr>
                          <a:rPr lang="it-IT" sz="1600" dirty="0">
                            <a:latin typeface="Cambria Math" panose="02040503050406030204" pitchFamily="18" charset="0"/>
                          </a:rPr>
                          <m:t>V</m:t>
                        </m:r>
                      </m:e>
                      <m:sub>
                        <m:r>
                          <m:rPr>
                            <m:sty m:val="p"/>
                          </m:rPr>
                          <a:rPr lang="it-IT" sz="1600" dirty="0">
                            <a:latin typeface="Cambria Math" panose="02040503050406030204" pitchFamily="18" charset="0"/>
                          </a:rPr>
                          <m:t>B</m:t>
                        </m:r>
                        <m:r>
                          <a:rPr lang="it-IT" sz="1600" b="0" i="1" dirty="0" smtClean="0">
                            <a:latin typeface="Cambria Math" panose="02040503050406030204" pitchFamily="18" charset="0"/>
                          </a:rPr>
                          <m:t>𝐶</m:t>
                        </m:r>
                      </m:sub>
                    </m:sSub>
                  </m:oMath>
                </a14:m>
                <a:r>
                  <a:rPr lang="en-US" sz="1600" dirty="0">
                    <a:latin typeface="Aptos" panose="020B0004020202020204" pitchFamily="34" charset="0"/>
                  </a:rPr>
                  <a:t>: base to collector voltage</a:t>
                </a:r>
              </a:p>
            </p:txBody>
          </p:sp>
        </mc:Choice>
        <mc:Fallback xmlns="">
          <p:sp>
            <p:nvSpPr>
              <p:cNvPr id="46" name="TextBox 45">
                <a:extLst>
                  <a:ext uri="{FF2B5EF4-FFF2-40B4-BE49-F238E27FC236}">
                    <a16:creationId xmlns:a16="http://schemas.microsoft.com/office/drawing/2014/main" id="{BECBA8DC-47A5-50AE-4EA0-F2B2D71EAA57}"/>
                  </a:ext>
                </a:extLst>
              </p:cNvPr>
              <p:cNvSpPr txBox="1">
                <a:spLocks noRot="1" noChangeAspect="1" noMove="1" noResize="1" noEditPoints="1" noAdjustHandles="1" noChangeArrowheads="1" noChangeShapeType="1" noTextEdit="1"/>
              </p:cNvSpPr>
              <p:nvPr/>
            </p:nvSpPr>
            <p:spPr>
              <a:xfrm>
                <a:off x="2195452" y="5722629"/>
                <a:ext cx="2963233" cy="861774"/>
              </a:xfrm>
              <a:prstGeom prst="rect">
                <a:avLst/>
              </a:prstGeom>
              <a:blipFill>
                <a:blip r:embed="rId9"/>
                <a:stretch>
                  <a:fillRect t="-2128" r="-412" b="-4965"/>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6F738252-4831-2863-44B4-F47B796CF26F}"/>
              </a:ext>
            </a:extLst>
          </p:cNvPr>
          <p:cNvSpPr/>
          <p:nvPr/>
        </p:nvSpPr>
        <p:spPr>
          <a:xfrm>
            <a:off x="163989" y="2285018"/>
            <a:ext cx="2328900" cy="3042861"/>
          </a:xfrm>
          <a:prstGeom prst="rect">
            <a:avLst/>
          </a:prstGeom>
          <a:noFill/>
          <a:ln w="1905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B42D150-0D42-F1C7-A066-C97451D38926}"/>
              </a:ext>
            </a:extLst>
          </p:cNvPr>
          <p:cNvSpPr txBox="1"/>
          <p:nvPr/>
        </p:nvSpPr>
        <p:spPr>
          <a:xfrm>
            <a:off x="232863" y="2162731"/>
            <a:ext cx="703589" cy="369332"/>
          </a:xfrm>
          <a:prstGeom prst="rect">
            <a:avLst/>
          </a:prstGeom>
          <a:solidFill>
            <a:srgbClr val="FFCDCD"/>
          </a:solidFill>
          <a:ln w="19050">
            <a:solidFill>
              <a:srgbClr val="FF6699"/>
            </a:solidFill>
          </a:ln>
          <a:scene3d>
            <a:camera prst="orthographicFront"/>
            <a:lightRig rig="threePt" dir="t"/>
          </a:scene3d>
          <a:sp3d>
            <a:bevelT/>
          </a:sp3d>
        </p:spPr>
        <p:txBody>
          <a:bodyPr wrap="square" rtlCol="0">
            <a:spAutoFit/>
          </a:bodyPr>
          <a:lstStyle/>
          <a:p>
            <a:r>
              <a:rPr lang="it-IT" dirty="0">
                <a:latin typeface="Aptos" panose="020B0004020202020204" pitchFamily="34" charset="0"/>
              </a:rPr>
              <a:t>NPN</a:t>
            </a:r>
            <a:endParaRPr lang="en-US" dirty="0">
              <a:latin typeface="Aptos" panose="020B0004020202020204" pitchFamily="34" charset="0"/>
            </a:endParaRPr>
          </a:p>
        </p:txBody>
      </p:sp>
      <p:sp>
        <p:nvSpPr>
          <p:cNvPr id="49" name="Rectangle 48">
            <a:extLst>
              <a:ext uri="{FF2B5EF4-FFF2-40B4-BE49-F238E27FC236}">
                <a16:creationId xmlns:a16="http://schemas.microsoft.com/office/drawing/2014/main" id="{90955C14-3C15-BCF3-8F3D-C22DA7A065D5}"/>
              </a:ext>
            </a:extLst>
          </p:cNvPr>
          <p:cNvSpPr/>
          <p:nvPr/>
        </p:nvSpPr>
        <p:spPr>
          <a:xfrm>
            <a:off x="2559575" y="2290164"/>
            <a:ext cx="2328900" cy="3042861"/>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52C7C6D-4161-3124-D291-6F3B66DAC77D}"/>
              </a:ext>
            </a:extLst>
          </p:cNvPr>
          <p:cNvSpPr txBox="1"/>
          <p:nvPr/>
        </p:nvSpPr>
        <p:spPr>
          <a:xfrm>
            <a:off x="2633208" y="2162955"/>
            <a:ext cx="703589" cy="369332"/>
          </a:xfrm>
          <a:prstGeom prst="rect">
            <a:avLst/>
          </a:prstGeom>
          <a:solidFill>
            <a:schemeClr val="accent6">
              <a:lumMod val="60000"/>
              <a:lumOff val="40000"/>
            </a:schemeClr>
          </a:solidFill>
          <a:ln w="19050">
            <a:solidFill>
              <a:srgbClr val="00B050"/>
            </a:solidFill>
          </a:ln>
          <a:scene3d>
            <a:camera prst="orthographicFront"/>
            <a:lightRig rig="threePt" dir="t"/>
          </a:scene3d>
          <a:sp3d>
            <a:bevelT/>
          </a:sp3d>
        </p:spPr>
        <p:txBody>
          <a:bodyPr wrap="square" rtlCol="0">
            <a:spAutoFit/>
          </a:bodyPr>
          <a:lstStyle/>
          <a:p>
            <a:r>
              <a:rPr lang="it-IT" dirty="0">
                <a:latin typeface="Aptos" panose="020B0004020202020204" pitchFamily="34" charset="0"/>
              </a:rPr>
              <a:t>PNP</a:t>
            </a: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3D3ADB4-824B-458D-B714-E4A728F251A8}"/>
                  </a:ext>
                </a:extLst>
              </p:cNvPr>
              <p:cNvSpPr txBox="1"/>
              <p:nvPr/>
            </p:nvSpPr>
            <p:spPr>
              <a:xfrm>
                <a:off x="1952488" y="5244790"/>
                <a:ext cx="1361440" cy="430887"/>
              </a:xfrm>
              <a:prstGeom prst="rect">
                <a:avLst/>
              </a:prstGeom>
              <a:solidFill>
                <a:schemeClr val="accent4">
                  <a:lumMod val="20000"/>
                  <a:lumOff val="80000"/>
                </a:schemeClr>
              </a:solidFill>
              <a:ln w="19050">
                <a:solidFill>
                  <a:schemeClr val="accent4">
                    <a:lumMod val="60000"/>
                    <a:lumOff val="40000"/>
                  </a:schemeClr>
                </a:solidFill>
              </a:ln>
              <a:scene3d>
                <a:camera prst="orthographicFront"/>
                <a:lightRig rig="threePt" dir="t"/>
              </a:scene3d>
              <a:sp3d>
                <a:bevelT w="152400" h="50800" prst="softRound"/>
              </a:sp3d>
            </p:spPr>
            <p:txBody>
              <a:bodyPr vert="horz"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i="1" smtClean="0">
                              <a:latin typeface="Cambria Math" panose="02040503050406030204" pitchFamily="18" charset="0"/>
                            </a:rPr>
                          </m:ctrlPr>
                        </m:sSubPr>
                        <m:e>
                          <m:r>
                            <m:rPr>
                              <m:sty m:val="p"/>
                            </m:rPr>
                            <a:rPr lang="it-IT" sz="2800">
                              <a:latin typeface="Cambria Math" panose="02040503050406030204" pitchFamily="18" charset="0"/>
                            </a:rPr>
                            <m:t>I</m:t>
                          </m:r>
                        </m:e>
                        <m:sub>
                          <m:r>
                            <m:rPr>
                              <m:sty m:val="p"/>
                            </m:rPr>
                            <a:rPr lang="it-IT" sz="2800">
                              <a:latin typeface="Cambria Math" panose="02040503050406030204" pitchFamily="18" charset="0"/>
                            </a:rPr>
                            <m:t>c</m:t>
                          </m:r>
                        </m:sub>
                      </m:sSub>
                      <m:r>
                        <a:rPr lang="it-IT" sz="2800">
                          <a:latin typeface="Cambria Math" panose="02040503050406030204" pitchFamily="18" charset="0"/>
                        </a:rPr>
                        <m:t>=</m:t>
                      </m:r>
                      <m:r>
                        <a:rPr lang="it-IT" sz="2800" b="0" i="1" smtClean="0">
                          <a:latin typeface="Cambria Math" panose="02040503050406030204" pitchFamily="18" charset="0"/>
                        </a:rPr>
                        <m:t>𝛽</m:t>
                      </m:r>
                      <m:sSub>
                        <m:sSubPr>
                          <m:ctrlPr>
                            <a:rPr lang="it-IT" sz="2800" i="1">
                              <a:latin typeface="Cambria Math" panose="02040503050406030204" pitchFamily="18" charset="0"/>
                            </a:rPr>
                          </m:ctrlPr>
                        </m:sSubPr>
                        <m:e>
                          <m:r>
                            <m:rPr>
                              <m:sty m:val="p"/>
                            </m:rPr>
                            <a:rPr lang="it-IT" sz="2800">
                              <a:latin typeface="Cambria Math" panose="02040503050406030204" pitchFamily="18" charset="0"/>
                            </a:rPr>
                            <m:t>I</m:t>
                          </m:r>
                        </m:e>
                        <m:sub>
                          <m:r>
                            <m:rPr>
                              <m:sty m:val="p"/>
                            </m:rPr>
                            <a:rPr lang="it-IT" sz="2800">
                              <a:latin typeface="Cambria Math" panose="02040503050406030204" pitchFamily="18" charset="0"/>
                            </a:rPr>
                            <m:t>B</m:t>
                          </m:r>
                        </m:sub>
                      </m:sSub>
                    </m:oMath>
                  </m:oMathPara>
                </a14:m>
                <a:endParaRPr lang="en-US" sz="2800" dirty="0"/>
              </a:p>
            </p:txBody>
          </p:sp>
        </mc:Choice>
        <mc:Fallback xmlns="">
          <p:sp>
            <p:nvSpPr>
              <p:cNvPr id="51" name="TextBox 50">
                <a:extLst>
                  <a:ext uri="{FF2B5EF4-FFF2-40B4-BE49-F238E27FC236}">
                    <a16:creationId xmlns:a16="http://schemas.microsoft.com/office/drawing/2014/main" id="{F3D3ADB4-824B-458D-B714-E4A728F251A8}"/>
                  </a:ext>
                </a:extLst>
              </p:cNvPr>
              <p:cNvSpPr txBox="1">
                <a:spLocks noRot="1" noChangeAspect="1" noMove="1" noResize="1" noEditPoints="1" noAdjustHandles="1" noChangeArrowheads="1" noChangeShapeType="1" noTextEdit="1"/>
              </p:cNvSpPr>
              <p:nvPr/>
            </p:nvSpPr>
            <p:spPr>
              <a:xfrm>
                <a:off x="1952488" y="5244790"/>
                <a:ext cx="1361440" cy="430887"/>
              </a:xfrm>
              <a:prstGeom prst="rect">
                <a:avLst/>
              </a:prstGeom>
              <a:blipFill>
                <a:blip r:embed="rId10"/>
                <a:stretch>
                  <a:fillRect/>
                </a:stretch>
              </a:blipFill>
              <a:ln w="19050">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2AFBFA6-676C-0675-6E8F-F3C012804F30}"/>
                  </a:ext>
                </a:extLst>
              </p:cNvPr>
              <p:cNvSpPr txBox="1"/>
              <p:nvPr/>
            </p:nvSpPr>
            <p:spPr>
              <a:xfrm>
                <a:off x="9427681" y="5195805"/>
                <a:ext cx="2697643" cy="1231106"/>
              </a:xfrm>
              <a:prstGeom prst="rect">
                <a:avLst/>
              </a:prstGeom>
              <a:solidFill>
                <a:schemeClr val="accent5">
                  <a:lumMod val="20000"/>
                  <a:lumOff val="80000"/>
                </a:schemeClr>
              </a:solidFill>
              <a:ln w="19050">
                <a:solidFill>
                  <a:srgbClr val="00B0F0"/>
                </a:solidFill>
              </a:ln>
            </p:spPr>
            <p:txBody>
              <a:bodyPr wrap="square">
                <a:spAutoFit/>
              </a:bodyPr>
              <a:lstStyle/>
              <a:p>
                <a:pPr algn="ctr"/>
                <a:r>
                  <a:rPr lang="it-IT" sz="1600" b="1" u="sng" dirty="0">
                    <a:solidFill>
                      <a:schemeClr val="tx1"/>
                    </a:solidFill>
                    <a:latin typeface="Aptos" panose="020B0004020202020204" pitchFamily="34" charset="0"/>
                  </a:rPr>
                  <a:t>I</a:t>
                </a:r>
                <a:r>
                  <a:rPr lang="it-IT" sz="1600" b="1" u="sng" baseline="-25000" dirty="0">
                    <a:solidFill>
                      <a:schemeClr val="tx1"/>
                    </a:solidFill>
                    <a:latin typeface="Aptos" panose="020B0004020202020204" pitchFamily="34" charset="0"/>
                  </a:rPr>
                  <a:t>C</a:t>
                </a:r>
                <a:r>
                  <a:rPr lang="it-IT" sz="1600" b="1" u="sng" dirty="0">
                    <a:solidFill>
                      <a:schemeClr val="tx1"/>
                    </a:solidFill>
                    <a:latin typeface="Aptos" panose="020B0004020202020204" pitchFamily="34" charset="0"/>
                  </a:rPr>
                  <a:t>-V</a:t>
                </a:r>
                <a:r>
                  <a:rPr lang="it-IT" sz="1600" b="1" u="sng" baseline="-25000" dirty="0">
                    <a:solidFill>
                      <a:schemeClr val="tx1"/>
                    </a:solidFill>
                    <a:latin typeface="Aptos" panose="020B0004020202020204" pitchFamily="34" charset="0"/>
                  </a:rPr>
                  <a:t>CE</a:t>
                </a:r>
                <a:r>
                  <a:rPr lang="it-IT" sz="1600" b="1" u="sng" dirty="0">
                    <a:solidFill>
                      <a:schemeClr val="tx1"/>
                    </a:solidFill>
                    <a:latin typeface="Aptos" panose="020B0004020202020204" pitchFamily="34" charset="0"/>
                  </a:rPr>
                  <a:t> </a:t>
                </a:r>
                <a:r>
                  <a:rPr lang="it-IT" sz="1600" b="1" u="sng" dirty="0" err="1">
                    <a:solidFill>
                      <a:schemeClr val="tx1"/>
                    </a:solidFill>
                    <a:latin typeface="Aptos" panose="020B0004020202020204" pitchFamily="34" charset="0"/>
                  </a:rPr>
                  <a:t>characteristic</a:t>
                </a:r>
                <a:r>
                  <a:rPr lang="it-IT" sz="1600" b="1" u="sng" dirty="0">
                    <a:solidFill>
                      <a:schemeClr val="tx1"/>
                    </a:solidFill>
                    <a:latin typeface="Aptos" panose="020B0004020202020204" pitchFamily="34" charset="0"/>
                  </a:rPr>
                  <a:t> </a:t>
                </a:r>
                <a:r>
                  <a:rPr lang="it-IT" sz="1600" b="1" u="sng" dirty="0" err="1">
                    <a:solidFill>
                      <a:schemeClr val="tx1"/>
                    </a:solidFill>
                    <a:latin typeface="Aptos" panose="020B0004020202020204" pitchFamily="34" charset="0"/>
                  </a:rPr>
                  <a:t>curves</a:t>
                </a:r>
                <a:endParaRPr lang="it-IT" sz="1600" b="1" u="sng" dirty="0">
                  <a:solidFill>
                    <a:schemeClr val="tx1"/>
                  </a:solidFill>
                  <a:latin typeface="Aptos" panose="020B0004020202020204" pitchFamily="34" charset="0"/>
                </a:endParaRPr>
              </a:p>
              <a:p>
                <a:pPr algn="ctr"/>
                <a:endParaRPr lang="it-IT" sz="1600" b="1" u="sng" dirty="0">
                  <a:solidFill>
                    <a:schemeClr val="tx1"/>
                  </a:solidFill>
                  <a:latin typeface="Aptos" panose="020B0004020202020204" pitchFamily="34" charset="0"/>
                </a:endParaRPr>
              </a:p>
              <a:p>
                <a:pPr algn="ctr"/>
                <a:r>
                  <a:rPr lang="it-IT" sz="1400" dirty="0">
                    <a:latin typeface="Aptos" panose="020B0004020202020204" pitchFamily="34" charset="0"/>
                  </a:rPr>
                  <a:t>Collector </a:t>
                </a:r>
                <a:r>
                  <a:rPr lang="it-IT" sz="1400" dirty="0" err="1">
                    <a:latin typeface="Aptos" panose="020B0004020202020204" pitchFamily="34" charset="0"/>
                  </a:rPr>
                  <a:t>current</a:t>
                </a:r>
                <a:r>
                  <a:rPr lang="it-IT" sz="1400" dirty="0">
                    <a:latin typeface="Aptos" panose="020B0004020202020204" pitchFamily="34" charset="0"/>
                  </a:rPr>
                  <a:t> versus the </a:t>
                </a:r>
                <a:r>
                  <a:rPr lang="it-IT" sz="1400" dirty="0" err="1">
                    <a:latin typeface="Aptos" panose="020B0004020202020204" pitchFamily="34" charset="0"/>
                  </a:rPr>
                  <a:t>collector</a:t>
                </a:r>
                <a:r>
                  <a:rPr lang="it-IT" sz="1400" dirty="0">
                    <a:latin typeface="Aptos" panose="020B0004020202020204" pitchFamily="34" charset="0"/>
                  </a:rPr>
                  <a:t> to </a:t>
                </a:r>
                <a:r>
                  <a:rPr lang="it-IT" sz="1400" dirty="0" err="1">
                    <a:latin typeface="Aptos" panose="020B0004020202020204" pitchFamily="34" charset="0"/>
                  </a:rPr>
                  <a:t>emitter</a:t>
                </a:r>
                <a:r>
                  <a:rPr lang="it-IT" sz="1400" dirty="0">
                    <a:latin typeface="Aptos" panose="020B0004020202020204" pitchFamily="34" charset="0"/>
                  </a:rPr>
                  <a:t> </a:t>
                </a:r>
                <a:r>
                  <a:rPr lang="it-IT" sz="1400" dirty="0" err="1">
                    <a:latin typeface="Aptos" panose="020B0004020202020204" pitchFamily="34" charset="0"/>
                  </a:rPr>
                  <a:t>voltage</a:t>
                </a:r>
                <a:r>
                  <a:rPr lang="it-IT" sz="1400" dirty="0">
                    <a:latin typeface="Aptos" panose="020B0004020202020204" pitchFamily="34" charset="0"/>
                  </a:rPr>
                  <a:t> at a </a:t>
                </a:r>
                <a:r>
                  <a:rPr lang="it-IT" sz="1400" dirty="0" err="1">
                    <a:latin typeface="Aptos" panose="020B0004020202020204" pitchFamily="34" charset="0"/>
                  </a:rPr>
                  <a:t>fixed</a:t>
                </a:r>
                <a:r>
                  <a:rPr lang="it-IT" sz="1400" dirty="0">
                    <a:latin typeface="Aptos" panose="020B0004020202020204" pitchFamily="34" charset="0"/>
                  </a:rPr>
                  <a:t> </a:t>
                </a:r>
                <a14:m>
                  <m:oMath xmlns:m="http://schemas.openxmlformats.org/officeDocument/2006/math">
                    <m:sSub>
                      <m:sSubPr>
                        <m:ctrlPr>
                          <a:rPr lang="it-IT" sz="1400" i="1">
                            <a:latin typeface="Cambria Math" panose="02040503050406030204" pitchFamily="18" charset="0"/>
                          </a:rPr>
                        </m:ctrlPr>
                      </m:sSubPr>
                      <m:e>
                        <m:r>
                          <m:rPr>
                            <m:sty m:val="p"/>
                          </m:rPr>
                          <a:rPr lang="it-IT" sz="1400" b="0">
                            <a:latin typeface="Cambria Math" panose="02040503050406030204" pitchFamily="18" charset="0"/>
                          </a:rPr>
                          <m:t>I</m:t>
                        </m:r>
                      </m:e>
                      <m:sub>
                        <m:r>
                          <m:rPr>
                            <m:sty m:val="p"/>
                          </m:rPr>
                          <a:rPr lang="it-IT" sz="1400" b="0">
                            <a:latin typeface="Cambria Math" panose="02040503050406030204" pitchFamily="18" charset="0"/>
                          </a:rPr>
                          <m:t>B</m:t>
                        </m:r>
                        <m:r>
                          <a:rPr lang="it-IT" sz="1400" b="0" i="1">
                            <a:latin typeface="Cambria Math" panose="02040503050406030204" pitchFamily="18" charset="0"/>
                          </a:rPr>
                          <m:t> </m:t>
                        </m:r>
                      </m:sub>
                    </m:sSub>
                  </m:oMath>
                </a14:m>
                <a:r>
                  <a:rPr lang="it-IT" sz="1400" dirty="0">
                    <a:latin typeface="Aptos" panose="020B0004020202020204" pitchFamily="34" charset="0"/>
                  </a:rPr>
                  <a:t> (50 µa)</a:t>
                </a:r>
                <a:endParaRPr lang="it-IT" sz="1400" dirty="0">
                  <a:solidFill>
                    <a:schemeClr val="tx1"/>
                  </a:solidFill>
                  <a:latin typeface="Aptos" panose="020B0004020202020204" pitchFamily="34" charset="0"/>
                </a:endParaRPr>
              </a:p>
            </p:txBody>
          </p:sp>
        </mc:Choice>
        <mc:Fallback xmlns="">
          <p:sp>
            <p:nvSpPr>
              <p:cNvPr id="52" name="TextBox 51">
                <a:extLst>
                  <a:ext uri="{FF2B5EF4-FFF2-40B4-BE49-F238E27FC236}">
                    <a16:creationId xmlns:a16="http://schemas.microsoft.com/office/drawing/2014/main" id="{32AFBFA6-676C-0675-6E8F-F3C012804F30}"/>
                  </a:ext>
                </a:extLst>
              </p:cNvPr>
              <p:cNvSpPr txBox="1">
                <a:spLocks noRot="1" noChangeAspect="1" noMove="1" noResize="1" noEditPoints="1" noAdjustHandles="1" noChangeArrowheads="1" noChangeShapeType="1" noTextEdit="1"/>
              </p:cNvSpPr>
              <p:nvPr/>
            </p:nvSpPr>
            <p:spPr>
              <a:xfrm>
                <a:off x="9427681" y="5195805"/>
                <a:ext cx="2697643" cy="1231106"/>
              </a:xfrm>
              <a:prstGeom prst="rect">
                <a:avLst/>
              </a:prstGeom>
              <a:blipFill>
                <a:blip r:embed="rId11"/>
                <a:stretch>
                  <a:fillRect l="-674" t="-976" r="-449" b="-3415"/>
                </a:stretch>
              </a:blipFill>
              <a:ln w="19050">
                <a:solidFill>
                  <a:srgbClr val="00B0F0"/>
                </a:solidFill>
              </a:ln>
            </p:spPr>
            <p:txBody>
              <a:bodyPr/>
              <a:lstStyle/>
              <a:p>
                <a:r>
                  <a:rPr lang="en-US">
                    <a:noFill/>
                  </a:rPr>
                  <a:t> </a:t>
                </a:r>
              </a:p>
            </p:txBody>
          </p:sp>
        </mc:Fallback>
      </mc:AlternateContent>
      <p:sp>
        <p:nvSpPr>
          <p:cNvPr id="53" name="TextBox 52">
            <a:extLst>
              <a:ext uri="{FF2B5EF4-FFF2-40B4-BE49-F238E27FC236}">
                <a16:creationId xmlns:a16="http://schemas.microsoft.com/office/drawing/2014/main" id="{558B2CD5-FD4C-2738-1FCC-0898DE0880CC}"/>
              </a:ext>
            </a:extLst>
          </p:cNvPr>
          <p:cNvSpPr txBox="1"/>
          <p:nvPr/>
        </p:nvSpPr>
        <p:spPr>
          <a:xfrm>
            <a:off x="5000409" y="3919162"/>
            <a:ext cx="1904602" cy="1298377"/>
          </a:xfrm>
          <a:prstGeom prst="ellipse">
            <a:avLst/>
          </a:prstGeom>
          <a:solidFill>
            <a:schemeClr val="accent5">
              <a:lumMod val="60000"/>
              <a:lumOff val="40000"/>
            </a:schemeClr>
          </a:solidFill>
          <a:ln w="28575">
            <a:solidFill>
              <a:schemeClr val="accent5">
                <a:lumMod val="75000"/>
              </a:schemeClr>
            </a:solidFill>
          </a:ln>
          <a:scene3d>
            <a:camera prst="orthographicFront"/>
            <a:lightRig rig="threePt" dir="t"/>
          </a:scene3d>
          <a:sp3d>
            <a:bevelT/>
          </a:sp3d>
        </p:spPr>
        <p:txBody>
          <a:bodyPr wrap="square" rtlCol="0">
            <a:spAutoFit/>
          </a:bodyPr>
          <a:lstStyle/>
          <a:p>
            <a:pPr algn="ctr"/>
            <a:r>
              <a:rPr lang="it-IT" dirty="0" err="1">
                <a:latin typeface="Aptos" panose="020B0004020202020204" pitchFamily="34" charset="0"/>
              </a:rPr>
              <a:t>Other</a:t>
            </a:r>
            <a:r>
              <a:rPr lang="it-IT" dirty="0">
                <a:latin typeface="Aptos" panose="020B0004020202020204" pitchFamily="34" charset="0"/>
              </a:rPr>
              <a:t> </a:t>
            </a:r>
            <a:r>
              <a:rPr lang="it-IT" dirty="0" err="1">
                <a:latin typeface="Aptos" panose="020B0004020202020204" pitchFamily="34" charset="0"/>
              </a:rPr>
              <a:t>measured</a:t>
            </a:r>
            <a:r>
              <a:rPr lang="it-IT" dirty="0">
                <a:latin typeface="Aptos" panose="020B0004020202020204" pitchFamily="34" charset="0"/>
              </a:rPr>
              <a:t> </a:t>
            </a:r>
            <a:r>
              <a:rPr lang="it-IT" dirty="0" err="1">
                <a:latin typeface="Aptos" panose="020B0004020202020204" pitchFamily="34" charset="0"/>
              </a:rPr>
              <a:t>parameters</a:t>
            </a:r>
            <a:endParaRPr lang="it-IT" dirty="0">
              <a:latin typeface="Aptos" panose="020B0004020202020204" pitchFamily="34" charset="0"/>
            </a:endParaRPr>
          </a:p>
        </p:txBody>
      </p:sp>
      <p:sp>
        <p:nvSpPr>
          <p:cNvPr id="54" name="TextBox 53">
            <a:extLst>
              <a:ext uri="{FF2B5EF4-FFF2-40B4-BE49-F238E27FC236}">
                <a16:creationId xmlns:a16="http://schemas.microsoft.com/office/drawing/2014/main" id="{4DA42765-A412-E5CA-D4C7-C9F5BC320863}"/>
              </a:ext>
            </a:extLst>
          </p:cNvPr>
          <p:cNvSpPr txBox="1"/>
          <p:nvPr/>
        </p:nvSpPr>
        <p:spPr>
          <a:xfrm>
            <a:off x="9867975" y="2392047"/>
            <a:ext cx="1374956" cy="562630"/>
          </a:xfrm>
          <a:prstGeom prst="ellipse">
            <a:avLst/>
          </a:prstGeom>
          <a:solidFill>
            <a:schemeClr val="accent2">
              <a:lumMod val="40000"/>
              <a:lumOff val="60000"/>
            </a:schemeClr>
          </a:solidFill>
          <a:ln w="28575">
            <a:solidFill>
              <a:schemeClr val="accent2">
                <a:lumMod val="75000"/>
              </a:schemeClr>
            </a:solidFill>
          </a:ln>
          <a:scene3d>
            <a:camera prst="orthographicFront"/>
            <a:lightRig rig="threePt" dir="t"/>
          </a:scene3d>
          <a:sp3d>
            <a:bevelT/>
          </a:sp3d>
        </p:spPr>
        <p:txBody>
          <a:bodyPr wrap="square" rtlCol="0">
            <a:spAutoFit/>
          </a:bodyPr>
          <a:lstStyle/>
          <a:p>
            <a:pPr algn="ctr"/>
            <a:r>
              <a:rPr lang="it-IT" sz="2000" dirty="0">
                <a:latin typeface="Aptos" panose="020B0004020202020204" pitchFamily="34" charset="0"/>
              </a:rPr>
              <a:t>Gain</a:t>
            </a:r>
          </a:p>
        </p:txBody>
      </p:sp>
    </p:spTree>
    <p:extLst>
      <p:ext uri="{BB962C8B-B14F-4D97-AF65-F5344CB8AC3E}">
        <p14:creationId xmlns:p14="http://schemas.microsoft.com/office/powerpoint/2010/main" val="42896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randombar(horizontal)">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randombar(horizontal)">
                                      <p:cBhvr>
                                        <p:cTn id="59" dur="500"/>
                                        <p:tgtEl>
                                          <p:spTgt spid="53"/>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randombar(horizontal)">
                                      <p:cBhvr>
                                        <p:cTn id="62" dur="500"/>
                                        <p:tgtEl>
                                          <p:spTgt spid="11"/>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randombar(horizontal)">
                                      <p:cBhvr>
                                        <p:cTn id="65" dur="500"/>
                                        <p:tgtEl>
                                          <p:spTgt spid="5"/>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randombar(horizontal)">
                                      <p:cBhvr>
                                        <p:cTn id="6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5" grpId="0"/>
      <p:bldP spid="5" grpId="0" animBg="1"/>
      <p:bldP spid="11" grpId="0" animBg="1"/>
      <p:bldP spid="28" grpId="0" animBg="1"/>
      <p:bldP spid="38" grpId="0" animBg="1"/>
      <p:bldP spid="39" grpId="0" animBg="1"/>
      <p:bldP spid="42" grpId="0" animBg="1"/>
      <p:bldP spid="43" grpId="0" animBg="1"/>
      <p:bldP spid="46" grpId="0"/>
      <p:bldP spid="47" grpId="0" animBg="1"/>
      <p:bldP spid="48" grpId="0" animBg="1"/>
      <p:bldP spid="49" grpId="0" animBg="1"/>
      <p:bldP spid="50" grpId="0" animBg="1"/>
      <p:bldP spid="51" grpId="0" animBg="1"/>
      <p:bldP spid="52" grpId="0" animBg="1"/>
      <p:bldP spid="53"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22C-EE58-4CBD-820A-F8CBB8A66032}"/>
              </a:ext>
            </a:extLst>
          </p:cNvPr>
          <p:cNvSpPr>
            <a:spLocks noGrp="1"/>
          </p:cNvSpPr>
          <p:nvPr>
            <p:ph type="title"/>
          </p:nvPr>
        </p:nvSpPr>
        <p:spPr>
          <a:xfrm>
            <a:off x="190727" y="392580"/>
            <a:ext cx="11218007" cy="430887"/>
          </a:xfrm>
        </p:spPr>
        <p:txBody>
          <a:bodyPr>
            <a:noAutofit/>
          </a:bodyPr>
          <a:lstStyle/>
          <a:p>
            <a:r>
              <a:rPr lang="en-US" sz="3600" i="1" dirty="0"/>
              <a:t>COTS BJTs: </a:t>
            </a:r>
            <a:br>
              <a:rPr lang="en-US" sz="3600" i="1" dirty="0"/>
            </a:br>
            <a:r>
              <a:rPr lang="en-US" sz="3600" i="1" dirty="0"/>
              <a:t>Summary of performed irradiation tests</a:t>
            </a:r>
          </a:p>
        </p:txBody>
      </p:sp>
      <mc:AlternateContent xmlns:mc="http://schemas.openxmlformats.org/markup-compatibility/2006" xmlns:a14="http://schemas.microsoft.com/office/drawing/2010/main">
        <mc:Choice Requires="a14">
          <p:graphicFrame>
            <p:nvGraphicFramePr>
              <p:cNvPr id="12" name="Table 3">
                <a:extLst>
                  <a:ext uri="{FF2B5EF4-FFF2-40B4-BE49-F238E27FC236}">
                    <a16:creationId xmlns:a16="http://schemas.microsoft.com/office/drawing/2014/main" id="{6186A353-161C-FCB3-75DC-35770D11968A}"/>
                  </a:ext>
                </a:extLst>
              </p:cNvPr>
              <p:cNvGraphicFramePr>
                <a:graphicFrameLocks noGrp="1"/>
              </p:cNvGraphicFramePr>
              <p:nvPr>
                <p:extLst>
                  <p:ext uri="{D42A27DB-BD31-4B8C-83A1-F6EECF244321}">
                    <p14:modId xmlns:p14="http://schemas.microsoft.com/office/powerpoint/2010/main" val="1789100734"/>
                  </p:ext>
                </p:extLst>
              </p:nvPr>
            </p:nvGraphicFramePr>
            <p:xfrm>
              <a:off x="1959419" y="2090004"/>
              <a:ext cx="7255320" cy="3749040"/>
            </p:xfrm>
            <a:graphic>
              <a:graphicData uri="http://schemas.openxmlformats.org/drawingml/2006/table">
                <a:tbl>
                  <a:tblPr firstRow="1" bandRow="1">
                    <a:tableStyleId>{93296810-A885-4BE3-A3E7-6D5BEEA58F35}</a:tableStyleId>
                  </a:tblPr>
                  <a:tblGrid>
                    <a:gridCol w="3141764">
                      <a:extLst>
                        <a:ext uri="{9D8B030D-6E8A-4147-A177-3AD203B41FA5}">
                          <a16:colId xmlns:a16="http://schemas.microsoft.com/office/drawing/2014/main" val="3529778786"/>
                        </a:ext>
                      </a:extLst>
                    </a:gridCol>
                    <a:gridCol w="2005772">
                      <a:extLst>
                        <a:ext uri="{9D8B030D-6E8A-4147-A177-3AD203B41FA5}">
                          <a16:colId xmlns:a16="http://schemas.microsoft.com/office/drawing/2014/main" val="4050367760"/>
                        </a:ext>
                      </a:extLst>
                    </a:gridCol>
                    <a:gridCol w="2107784">
                      <a:extLst>
                        <a:ext uri="{9D8B030D-6E8A-4147-A177-3AD203B41FA5}">
                          <a16:colId xmlns:a16="http://schemas.microsoft.com/office/drawing/2014/main" val="1225535208"/>
                        </a:ext>
                      </a:extLst>
                    </a:gridCol>
                  </a:tblGrid>
                  <a:tr h="370840">
                    <a:tc>
                      <a:txBody>
                        <a:bodyPr/>
                        <a:lstStyle/>
                        <a:p>
                          <a:pPr algn="ctr"/>
                          <a:endParaRPr lang="en-US" sz="1800" dirty="0"/>
                        </a:p>
                      </a:txBody>
                      <a:tcPr anchor="ctr"/>
                    </a:tc>
                    <a:tc>
                      <a:txBody>
                        <a:bodyPr/>
                        <a:lstStyle/>
                        <a:p>
                          <a:pPr algn="ctr"/>
                          <a:r>
                            <a:rPr lang="en-US" sz="1800" u="sng" dirty="0"/>
                            <a:t>COTS</a:t>
                          </a:r>
                          <a:r>
                            <a:rPr lang="en-US" sz="1800" dirty="0"/>
                            <a:t> </a:t>
                          </a:r>
                          <a:br>
                            <a:rPr lang="en-US" sz="1800" dirty="0"/>
                          </a:br>
                          <a:r>
                            <a:rPr lang="en-US" sz="1800" dirty="0"/>
                            <a:t>NPN bipolar transistor (2N2222A)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t>COTS</a:t>
                          </a:r>
                          <a:r>
                            <a:rPr lang="en-US" sz="1800" dirty="0"/>
                            <a:t> </a:t>
                          </a:r>
                          <a:br>
                            <a:rPr lang="en-US" sz="1800" dirty="0"/>
                          </a:br>
                          <a:r>
                            <a:rPr lang="en-US" sz="1800" dirty="0"/>
                            <a:t>PNP bipolar transistor (2N2907A)</a:t>
                          </a:r>
                        </a:p>
                      </a:txBody>
                      <a:tcPr anchor="ctr"/>
                    </a:tc>
                    <a:extLst>
                      <a:ext uri="{0D108BD9-81ED-4DB2-BD59-A6C34878D82A}">
                        <a16:rowId xmlns:a16="http://schemas.microsoft.com/office/drawing/2014/main" val="3913558317"/>
                      </a:ext>
                    </a:extLst>
                  </a:tr>
                  <a:tr h="370840">
                    <a:tc>
                      <a:txBody>
                        <a:bodyPr/>
                        <a:lstStyle/>
                        <a:p>
                          <a:pPr algn="ctr"/>
                          <a:r>
                            <a:rPr lang="en-US" sz="1800" dirty="0"/>
                            <a:t>Gamma irradiation</a:t>
                          </a:r>
                        </a:p>
                        <a:p>
                          <a:pPr algn="ctr"/>
                          <a:r>
                            <a:rPr lang="en-US" sz="1800" dirty="0"/>
                            <a:t>(Calliope) </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GB" sz="1800" b="0" kern="1200" smtClean="0">
                                    <a:solidFill>
                                      <a:schemeClr val="dk1"/>
                                    </a:solidFill>
                                    <a:effectLst/>
                                  </a:rPr>
                                  <m:t>✔</m:t>
                                </m:r>
                              </m:oMath>
                            </m:oMathPara>
                          </a14:m>
                          <a:endParaRPr lang="en-US" sz="18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GB" sz="1800" b="0" kern="1200" smtClean="0">
                                    <a:solidFill>
                                      <a:schemeClr val="dk1"/>
                                    </a:solidFill>
                                    <a:effectLst/>
                                  </a:rPr>
                                  <m:t>✔</m:t>
                                </m:r>
                              </m:oMath>
                            </m:oMathPara>
                          </a14:m>
                          <a:endParaRPr lang="en-US" sz="1800" dirty="0"/>
                        </a:p>
                      </a:txBody>
                      <a:tcPr anchor="ctr"/>
                    </a:tc>
                    <a:extLst>
                      <a:ext uri="{0D108BD9-81ED-4DB2-BD59-A6C34878D82A}">
                        <a16:rowId xmlns:a16="http://schemas.microsoft.com/office/drawing/2014/main" val="2766846832"/>
                      </a:ext>
                    </a:extLst>
                  </a:tr>
                  <a:tr h="370840">
                    <a:tc>
                      <a:txBody>
                        <a:bodyPr/>
                        <a:lstStyle/>
                        <a:p>
                          <a:pPr algn="ctr"/>
                          <a:r>
                            <a:rPr lang="it-IT" sz="1800" dirty="0" err="1"/>
                            <a:t>Neutrons</a:t>
                          </a:r>
                          <a:endParaRPr lang="it-IT" sz="1800" dirty="0"/>
                        </a:p>
                        <a:p>
                          <a:pPr algn="ctr"/>
                          <a:r>
                            <a:rPr lang="it-IT" sz="1800" dirty="0"/>
                            <a:t>(FNG)</a:t>
                          </a:r>
                          <a:endParaRPr lang="en-US" sz="18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GB" sz="1800" b="0" kern="1200" smtClean="0">
                                    <a:solidFill>
                                      <a:schemeClr val="dk1"/>
                                    </a:solidFill>
                                    <a:effectLst/>
                                  </a:rPr>
                                  <m:t>✔</m:t>
                                </m:r>
                              </m:oMath>
                            </m:oMathPara>
                          </a14:m>
                          <a:endParaRPr lang="en-US" sz="18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GB" sz="1800" b="0" kern="1200" smtClean="0">
                                    <a:solidFill>
                                      <a:schemeClr val="dk1"/>
                                    </a:solidFill>
                                    <a:effectLst/>
                                  </a:rPr>
                                  <m:t>✔</m:t>
                                </m:r>
                              </m:oMath>
                            </m:oMathPara>
                          </a14:m>
                          <a:endParaRPr lang="en-US" sz="1800" dirty="0"/>
                        </a:p>
                      </a:txBody>
                      <a:tcPr anchor="ctr"/>
                    </a:tc>
                    <a:extLst>
                      <a:ext uri="{0D108BD9-81ED-4DB2-BD59-A6C34878D82A}">
                        <a16:rowId xmlns:a16="http://schemas.microsoft.com/office/drawing/2014/main" val="46910343"/>
                      </a:ext>
                    </a:extLst>
                  </a:tr>
                  <a:tr h="370840">
                    <a:tc>
                      <a:txBody>
                        <a:bodyPr/>
                        <a:lstStyle/>
                        <a:p>
                          <a:pPr algn="ctr"/>
                          <a:r>
                            <a:rPr lang="it-IT" sz="1800" dirty="0" err="1"/>
                            <a:t>Conventional</a:t>
                          </a:r>
                          <a:r>
                            <a:rPr lang="it-IT" sz="1800" dirty="0"/>
                            <a:t> </a:t>
                          </a:r>
                          <a:r>
                            <a:rPr lang="it-IT" sz="1800" dirty="0" err="1"/>
                            <a:t>protons</a:t>
                          </a:r>
                          <a:endParaRPr lang="it-IT" sz="1800" dirty="0"/>
                        </a:p>
                        <a:p>
                          <a:pPr algn="ctr"/>
                          <a:r>
                            <a:rPr lang="it-IT" sz="1800" dirty="0"/>
                            <a:t>(TOP IMPLART)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GB" sz="1800" b="0" kern="1200" smtClean="0">
                                    <a:solidFill>
                                      <a:schemeClr val="dk1"/>
                                    </a:solidFill>
                                    <a:effectLst/>
                                  </a:rPr>
                                  <m:t>✔</m:t>
                                </m:r>
                              </m:oMath>
                            </m:oMathPara>
                          </a14:m>
                          <a:endParaRPr lang="en-US" sz="18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GB" sz="1800" b="0" kern="1200" smtClean="0">
                                    <a:solidFill>
                                      <a:schemeClr val="dk1"/>
                                    </a:solidFill>
                                    <a:effectLst/>
                                  </a:rPr>
                                  <m:t>✔</m:t>
                                </m:r>
                              </m:oMath>
                            </m:oMathPara>
                          </a14:m>
                          <a:endParaRPr lang="en-US" sz="1800" dirty="0"/>
                        </a:p>
                      </a:txBody>
                      <a:tcPr anchor="ctr"/>
                    </a:tc>
                    <a:extLst>
                      <a:ext uri="{0D108BD9-81ED-4DB2-BD59-A6C34878D82A}">
                        <a16:rowId xmlns:a16="http://schemas.microsoft.com/office/drawing/2014/main" val="629256904"/>
                      </a:ext>
                    </a:extLst>
                  </a:tr>
                  <a:tr h="572255">
                    <a:tc>
                      <a:txBody>
                        <a:bodyPr/>
                        <a:lstStyle/>
                        <a:p>
                          <a:pPr algn="ctr"/>
                          <a:r>
                            <a:rPr lang="en-US" sz="1800" dirty="0"/>
                            <a:t>Laser-driven protons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(ALLS)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GB" sz="1800" b="0" kern="1200" smtClean="0">
                                    <a:solidFill>
                                      <a:schemeClr val="dk1"/>
                                    </a:solidFill>
                                    <a:effectLst/>
                                  </a:rPr>
                                  <m:t>✔</m:t>
                                </m:r>
                              </m:oMath>
                            </m:oMathPara>
                          </a14:m>
                          <a:endParaRPr 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effectLst/>
                            </a:rPr>
                            <a:t>Next step</a:t>
                          </a:r>
                          <a:endParaRPr lang="en-GB" sz="1800" b="0" i="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1711006241"/>
                      </a:ext>
                    </a:extLst>
                  </a:tr>
                </a:tbl>
              </a:graphicData>
            </a:graphic>
          </p:graphicFrame>
        </mc:Choice>
        <mc:Fallback xmlns="">
          <p:graphicFrame>
            <p:nvGraphicFramePr>
              <p:cNvPr id="12" name="Table 3">
                <a:extLst>
                  <a:ext uri="{FF2B5EF4-FFF2-40B4-BE49-F238E27FC236}">
                    <a16:creationId xmlns:a16="http://schemas.microsoft.com/office/drawing/2014/main" id="{6186A353-161C-FCB3-75DC-35770D11968A}"/>
                  </a:ext>
                </a:extLst>
              </p:cNvPr>
              <p:cNvGraphicFramePr>
                <a:graphicFrameLocks noGrp="1"/>
              </p:cNvGraphicFramePr>
              <p:nvPr>
                <p:extLst>
                  <p:ext uri="{D42A27DB-BD31-4B8C-83A1-F6EECF244321}">
                    <p14:modId xmlns:p14="http://schemas.microsoft.com/office/powerpoint/2010/main" val="1789100734"/>
                  </p:ext>
                </p:extLst>
              </p:nvPr>
            </p:nvGraphicFramePr>
            <p:xfrm>
              <a:off x="1959419" y="2090004"/>
              <a:ext cx="7255320" cy="3749040"/>
            </p:xfrm>
            <a:graphic>
              <a:graphicData uri="http://schemas.openxmlformats.org/drawingml/2006/table">
                <a:tbl>
                  <a:tblPr firstRow="1" bandRow="1">
                    <a:tableStyleId>{93296810-A885-4BE3-A3E7-6D5BEEA58F35}</a:tableStyleId>
                  </a:tblPr>
                  <a:tblGrid>
                    <a:gridCol w="3141764">
                      <a:extLst>
                        <a:ext uri="{9D8B030D-6E8A-4147-A177-3AD203B41FA5}">
                          <a16:colId xmlns:a16="http://schemas.microsoft.com/office/drawing/2014/main" val="3529778786"/>
                        </a:ext>
                      </a:extLst>
                    </a:gridCol>
                    <a:gridCol w="2005772">
                      <a:extLst>
                        <a:ext uri="{9D8B030D-6E8A-4147-A177-3AD203B41FA5}">
                          <a16:colId xmlns:a16="http://schemas.microsoft.com/office/drawing/2014/main" val="4050367760"/>
                        </a:ext>
                      </a:extLst>
                    </a:gridCol>
                    <a:gridCol w="2107784">
                      <a:extLst>
                        <a:ext uri="{9D8B030D-6E8A-4147-A177-3AD203B41FA5}">
                          <a16:colId xmlns:a16="http://schemas.microsoft.com/office/drawing/2014/main" val="1225535208"/>
                        </a:ext>
                      </a:extLst>
                    </a:gridCol>
                  </a:tblGrid>
                  <a:tr h="1188720">
                    <a:tc>
                      <a:txBody>
                        <a:bodyPr/>
                        <a:lstStyle/>
                        <a:p>
                          <a:pPr algn="ctr"/>
                          <a:endParaRPr lang="en-US" sz="1800" dirty="0"/>
                        </a:p>
                      </a:txBody>
                      <a:tcPr anchor="ctr"/>
                    </a:tc>
                    <a:tc>
                      <a:txBody>
                        <a:bodyPr/>
                        <a:lstStyle/>
                        <a:p>
                          <a:pPr algn="ctr"/>
                          <a:r>
                            <a:rPr lang="en-US" sz="1800" u="sng" dirty="0"/>
                            <a:t>COTS</a:t>
                          </a:r>
                          <a:r>
                            <a:rPr lang="en-US" sz="1800" dirty="0"/>
                            <a:t> </a:t>
                          </a:r>
                          <a:br>
                            <a:rPr lang="en-US" sz="1800" dirty="0"/>
                          </a:br>
                          <a:r>
                            <a:rPr lang="en-US" sz="1800" dirty="0"/>
                            <a:t>NPN bipolar transistor (2N2222A)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t>COTS</a:t>
                          </a:r>
                          <a:r>
                            <a:rPr lang="en-US" sz="1800" dirty="0"/>
                            <a:t> </a:t>
                          </a:r>
                          <a:br>
                            <a:rPr lang="en-US" sz="1800" dirty="0"/>
                          </a:br>
                          <a:r>
                            <a:rPr lang="en-US" sz="1800" dirty="0"/>
                            <a:t>PNP bipolar transistor (2N2907A)</a:t>
                          </a:r>
                        </a:p>
                      </a:txBody>
                      <a:tcPr anchor="ctr"/>
                    </a:tc>
                    <a:extLst>
                      <a:ext uri="{0D108BD9-81ED-4DB2-BD59-A6C34878D82A}">
                        <a16:rowId xmlns:a16="http://schemas.microsoft.com/office/drawing/2014/main" val="3913558317"/>
                      </a:ext>
                    </a:extLst>
                  </a:tr>
                  <a:tr h="640080">
                    <a:tc>
                      <a:txBody>
                        <a:bodyPr/>
                        <a:lstStyle/>
                        <a:p>
                          <a:pPr algn="ctr"/>
                          <a:r>
                            <a:rPr lang="en-US" sz="1800" dirty="0"/>
                            <a:t>Gamma irradiation</a:t>
                          </a:r>
                        </a:p>
                        <a:p>
                          <a:pPr algn="ctr"/>
                          <a:r>
                            <a:rPr lang="en-US" sz="1800" dirty="0"/>
                            <a:t>(Calliope) </a:t>
                          </a:r>
                        </a:p>
                      </a:txBody>
                      <a:tcPr anchor="ctr"/>
                    </a:tc>
                    <a:tc>
                      <a:txBody>
                        <a:bodyPr/>
                        <a:lstStyle/>
                        <a:p>
                          <a:endParaRPr lang="en-US"/>
                        </a:p>
                      </a:txBody>
                      <a:tcPr anchor="ctr">
                        <a:blipFill>
                          <a:blip r:embed="rId3"/>
                          <a:stretch>
                            <a:fillRect l="-157143" t="-190476" r="-106383" b="-316190"/>
                          </a:stretch>
                        </a:blipFill>
                      </a:tcPr>
                    </a:tc>
                    <a:tc>
                      <a:txBody>
                        <a:bodyPr/>
                        <a:lstStyle/>
                        <a:p>
                          <a:endParaRPr lang="en-US"/>
                        </a:p>
                      </a:txBody>
                      <a:tcPr anchor="ctr">
                        <a:blipFill>
                          <a:blip r:embed="rId3"/>
                          <a:stretch>
                            <a:fillRect l="-244509" t="-190476" r="-1156" b="-316190"/>
                          </a:stretch>
                        </a:blipFill>
                      </a:tcPr>
                    </a:tc>
                    <a:extLst>
                      <a:ext uri="{0D108BD9-81ED-4DB2-BD59-A6C34878D82A}">
                        <a16:rowId xmlns:a16="http://schemas.microsoft.com/office/drawing/2014/main" val="2766846832"/>
                      </a:ext>
                    </a:extLst>
                  </a:tr>
                  <a:tr h="640080">
                    <a:tc>
                      <a:txBody>
                        <a:bodyPr/>
                        <a:lstStyle/>
                        <a:p>
                          <a:pPr algn="ctr"/>
                          <a:r>
                            <a:rPr lang="it-IT" sz="1800" dirty="0" err="1"/>
                            <a:t>Neutrons</a:t>
                          </a:r>
                          <a:endParaRPr lang="it-IT" sz="1800" dirty="0"/>
                        </a:p>
                        <a:p>
                          <a:pPr algn="ctr"/>
                          <a:r>
                            <a:rPr lang="it-IT" sz="1800" dirty="0"/>
                            <a:t>(FNG)</a:t>
                          </a:r>
                          <a:endParaRPr lang="en-US" sz="1800" dirty="0"/>
                        </a:p>
                      </a:txBody>
                      <a:tcPr anchor="ctr"/>
                    </a:tc>
                    <a:tc>
                      <a:txBody>
                        <a:bodyPr/>
                        <a:lstStyle/>
                        <a:p>
                          <a:endParaRPr lang="en-US"/>
                        </a:p>
                      </a:txBody>
                      <a:tcPr anchor="ctr">
                        <a:blipFill>
                          <a:blip r:embed="rId3"/>
                          <a:stretch>
                            <a:fillRect l="-157143" t="-287736" r="-106383" b="-213208"/>
                          </a:stretch>
                        </a:blipFill>
                      </a:tcPr>
                    </a:tc>
                    <a:tc>
                      <a:txBody>
                        <a:bodyPr/>
                        <a:lstStyle/>
                        <a:p>
                          <a:endParaRPr lang="en-US"/>
                        </a:p>
                      </a:txBody>
                      <a:tcPr anchor="ctr">
                        <a:blipFill>
                          <a:blip r:embed="rId3"/>
                          <a:stretch>
                            <a:fillRect l="-244509" t="-287736" r="-1156" b="-213208"/>
                          </a:stretch>
                        </a:blipFill>
                      </a:tcPr>
                    </a:tc>
                    <a:extLst>
                      <a:ext uri="{0D108BD9-81ED-4DB2-BD59-A6C34878D82A}">
                        <a16:rowId xmlns:a16="http://schemas.microsoft.com/office/drawing/2014/main" val="46910343"/>
                      </a:ext>
                    </a:extLst>
                  </a:tr>
                  <a:tr h="640080">
                    <a:tc>
                      <a:txBody>
                        <a:bodyPr/>
                        <a:lstStyle/>
                        <a:p>
                          <a:pPr algn="ctr"/>
                          <a:r>
                            <a:rPr lang="it-IT" sz="1800" dirty="0" err="1"/>
                            <a:t>Conventional</a:t>
                          </a:r>
                          <a:r>
                            <a:rPr lang="it-IT" sz="1800" dirty="0"/>
                            <a:t> </a:t>
                          </a:r>
                          <a:r>
                            <a:rPr lang="it-IT" sz="1800" dirty="0" err="1"/>
                            <a:t>protons</a:t>
                          </a:r>
                          <a:endParaRPr lang="it-IT" sz="1800" dirty="0"/>
                        </a:p>
                        <a:p>
                          <a:pPr algn="ctr"/>
                          <a:r>
                            <a:rPr lang="it-IT" sz="1800" dirty="0"/>
                            <a:t>(TOP IMPLART)</a:t>
                          </a:r>
                        </a:p>
                      </a:txBody>
                      <a:tcPr anchor="ctr"/>
                    </a:tc>
                    <a:tc>
                      <a:txBody>
                        <a:bodyPr/>
                        <a:lstStyle/>
                        <a:p>
                          <a:endParaRPr lang="en-US"/>
                        </a:p>
                      </a:txBody>
                      <a:tcPr anchor="ctr">
                        <a:blipFill>
                          <a:blip r:embed="rId3"/>
                          <a:stretch>
                            <a:fillRect l="-157143" t="-391429" r="-106383" b="-115238"/>
                          </a:stretch>
                        </a:blipFill>
                      </a:tcPr>
                    </a:tc>
                    <a:tc>
                      <a:txBody>
                        <a:bodyPr/>
                        <a:lstStyle/>
                        <a:p>
                          <a:endParaRPr lang="en-US"/>
                        </a:p>
                      </a:txBody>
                      <a:tcPr anchor="ctr">
                        <a:blipFill>
                          <a:blip r:embed="rId3"/>
                          <a:stretch>
                            <a:fillRect l="-244509" t="-391429" r="-1156" b="-115238"/>
                          </a:stretch>
                        </a:blipFill>
                      </a:tcPr>
                    </a:tc>
                    <a:extLst>
                      <a:ext uri="{0D108BD9-81ED-4DB2-BD59-A6C34878D82A}">
                        <a16:rowId xmlns:a16="http://schemas.microsoft.com/office/drawing/2014/main" val="629256904"/>
                      </a:ext>
                    </a:extLst>
                  </a:tr>
                  <a:tr h="640080">
                    <a:tc>
                      <a:txBody>
                        <a:bodyPr/>
                        <a:lstStyle/>
                        <a:p>
                          <a:pPr algn="ctr"/>
                          <a:r>
                            <a:rPr lang="en-US" sz="1800" dirty="0"/>
                            <a:t>Laser-driven protons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(ALLS) </a:t>
                          </a:r>
                        </a:p>
                      </a:txBody>
                      <a:tcPr anchor="ctr"/>
                    </a:tc>
                    <a:tc>
                      <a:txBody>
                        <a:bodyPr/>
                        <a:lstStyle/>
                        <a:p>
                          <a:endParaRPr lang="en-US"/>
                        </a:p>
                      </a:txBody>
                      <a:tcPr anchor="ctr">
                        <a:blipFill>
                          <a:blip r:embed="rId3"/>
                          <a:stretch>
                            <a:fillRect l="-157143" t="-491429" r="-106383" b="-15238"/>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effectLst/>
                            </a:rPr>
                            <a:t>Next step</a:t>
                          </a:r>
                          <a:endParaRPr lang="en-GB" sz="1800" b="0" i="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1711006241"/>
                      </a:ext>
                    </a:extLst>
                  </a:tr>
                </a:tbl>
              </a:graphicData>
            </a:graphic>
          </p:graphicFrame>
        </mc:Fallback>
      </mc:AlternateContent>
      <p:sp>
        <p:nvSpPr>
          <p:cNvPr id="8" name="TextBox 7">
            <a:extLst>
              <a:ext uri="{FF2B5EF4-FFF2-40B4-BE49-F238E27FC236}">
                <a16:creationId xmlns:a16="http://schemas.microsoft.com/office/drawing/2014/main" id="{AB614DA6-240C-D9D8-6C6F-E2B9147910C8}"/>
              </a:ext>
            </a:extLst>
          </p:cNvPr>
          <p:cNvSpPr txBox="1"/>
          <p:nvPr/>
        </p:nvSpPr>
        <p:spPr>
          <a:xfrm>
            <a:off x="382113" y="1306151"/>
            <a:ext cx="6743472" cy="369332"/>
          </a:xfrm>
          <a:prstGeom prst="rect">
            <a:avLst/>
          </a:prstGeom>
          <a:noFill/>
        </p:spPr>
        <p:txBody>
          <a:bodyPr wrap="square">
            <a:spAutoFit/>
          </a:bodyPr>
          <a:lstStyle/>
          <a:p>
            <a:r>
              <a:rPr lang="it-IT" dirty="0"/>
              <a:t>The </a:t>
            </a:r>
            <a:r>
              <a:rPr lang="it-IT" dirty="0" err="1"/>
              <a:t>components</a:t>
            </a:r>
            <a:r>
              <a:rPr lang="it-IT" dirty="0"/>
              <a:t> </a:t>
            </a:r>
            <a:r>
              <a:rPr lang="it-IT" dirty="0" err="1"/>
              <a:t>were</a:t>
            </a:r>
            <a:r>
              <a:rPr lang="it-IT" dirty="0"/>
              <a:t> </a:t>
            </a:r>
            <a:r>
              <a:rPr lang="it-IT" dirty="0" err="1"/>
              <a:t>characterized</a:t>
            </a:r>
            <a:r>
              <a:rPr lang="it-IT" dirty="0"/>
              <a:t> </a:t>
            </a:r>
            <a:r>
              <a:rPr lang="it-IT" b="1" dirty="0" err="1"/>
              <a:t>before</a:t>
            </a:r>
            <a:r>
              <a:rPr lang="it-IT" dirty="0"/>
              <a:t> and </a:t>
            </a:r>
            <a:r>
              <a:rPr lang="it-IT" b="1" dirty="0"/>
              <a:t>after </a:t>
            </a:r>
            <a:r>
              <a:rPr lang="it-IT" dirty="0" err="1"/>
              <a:t>irradiation</a:t>
            </a:r>
            <a:r>
              <a:rPr lang="it-IT" dirty="0"/>
              <a:t>.</a:t>
            </a:r>
            <a:endParaRPr lang="en-US" dirty="0"/>
          </a:p>
        </p:txBody>
      </p:sp>
      <p:sp>
        <p:nvSpPr>
          <p:cNvPr id="9" name="Slide Number Placeholder 5">
            <a:extLst>
              <a:ext uri="{FF2B5EF4-FFF2-40B4-BE49-F238E27FC236}">
                <a16:creationId xmlns:a16="http://schemas.microsoft.com/office/drawing/2014/main" id="{A17E8EA9-FFD0-B90A-9F75-16A8B42EEA20}"/>
              </a:ext>
            </a:extLst>
          </p:cNvPr>
          <p:cNvSpPr>
            <a:spLocks noGrp="1"/>
          </p:cNvSpPr>
          <p:nvPr>
            <p:ph type="sldNum" sz="quarter" idx="4"/>
          </p:nvPr>
        </p:nvSpPr>
        <p:spPr>
          <a:xfrm>
            <a:off x="10932198" y="6404399"/>
            <a:ext cx="652703" cy="365125"/>
          </a:xfrm>
        </p:spPr>
        <p:txBody>
          <a:bodyPr/>
          <a:lstStyle/>
          <a:p>
            <a:fld id="{02C7C199-0D0D-7840-A88D-785280B31CF7}" type="slidenum">
              <a:rPr lang="it-IT" smtClean="0"/>
              <a:t>11</a:t>
            </a:fld>
            <a:endParaRPr lang="it-IT"/>
          </a:p>
        </p:txBody>
      </p:sp>
      <p:pic>
        <p:nvPicPr>
          <p:cNvPr id="5" name="Immagine 9">
            <a:extLst>
              <a:ext uri="{FF2B5EF4-FFF2-40B4-BE49-F238E27FC236}">
                <a16:creationId xmlns:a16="http://schemas.microsoft.com/office/drawing/2014/main" id="{57C9954F-1E34-DE75-7DFF-21BE50591445}"/>
              </a:ext>
            </a:extLst>
          </p:cNvPr>
          <p:cNvPicPr>
            <a:picLocks noChangeAspect="1"/>
          </p:cNvPicPr>
          <p:nvPr/>
        </p:nvPicPr>
        <p:blipFill>
          <a:blip r:embed="rId4"/>
          <a:stretch>
            <a:fillRect/>
          </a:stretch>
        </p:blipFill>
        <p:spPr>
          <a:xfrm>
            <a:off x="10287838" y="1178974"/>
            <a:ext cx="1671490" cy="714311"/>
          </a:xfrm>
          <a:prstGeom prst="rect">
            <a:avLst/>
          </a:prstGeom>
        </p:spPr>
      </p:pic>
      <p:pic>
        <p:nvPicPr>
          <p:cNvPr id="48" name="Picture 47" descr="A picture containing text, sign&#10;&#10;Description automatically generated">
            <a:extLst>
              <a:ext uri="{FF2B5EF4-FFF2-40B4-BE49-F238E27FC236}">
                <a16:creationId xmlns:a16="http://schemas.microsoft.com/office/drawing/2014/main" id="{9ACA204B-4CA3-943D-E93D-9E26CC1A84CA}"/>
              </a:ext>
            </a:extLst>
          </p:cNvPr>
          <p:cNvPicPr>
            <a:picLocks noChangeAspect="1"/>
          </p:cNvPicPr>
          <p:nvPr/>
        </p:nvPicPr>
        <p:blipFill rotWithShape="1">
          <a:blip r:embed="rId5"/>
          <a:srcRect r="56864"/>
          <a:stretch/>
        </p:blipFill>
        <p:spPr>
          <a:xfrm>
            <a:off x="10932198" y="4096179"/>
            <a:ext cx="934054" cy="1355379"/>
          </a:xfrm>
          <a:prstGeom prst="rect">
            <a:avLst/>
          </a:prstGeom>
        </p:spPr>
      </p:pic>
      <p:pic>
        <p:nvPicPr>
          <p:cNvPr id="49" name="Picture 48" descr="A blue and white logo&#10;&#10;Description automatically generated">
            <a:extLst>
              <a:ext uri="{FF2B5EF4-FFF2-40B4-BE49-F238E27FC236}">
                <a16:creationId xmlns:a16="http://schemas.microsoft.com/office/drawing/2014/main" id="{23DB8743-E6FB-4F50-66F5-A08EC52930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6800" b="53000" l="3222" r="57333">
                        <a14:foregroundMark x1="3333" y1="37000" x2="3333" y2="37000"/>
                        <a14:foregroundMark x1="32000" y1="30600" x2="32000" y2="30600"/>
                        <a14:foregroundMark x1="45000" y1="33400" x2="45000" y2="33400"/>
                        <a14:foregroundMark x1="53333" y1="47200" x2="53333" y2="47200"/>
                        <a14:foregroundMark x1="57333" y1="52000" x2="57333" y2="52000"/>
                        <a14:foregroundMark x1="31444" y1="36000" x2="30444" y2="38800"/>
                        <a14:foregroundMark x1="29667" y1="38200" x2="29667" y2="39400"/>
                        <a14:foregroundMark x1="32556" y1="38200" x2="38889" y2="38400"/>
                        <a14:foregroundMark x1="39111" y1="39400" x2="39111" y2="39400"/>
                        <a14:foregroundMark x1="39111" y1="38000" x2="39111" y2="40800"/>
                        <a14:foregroundMark x1="41667" y1="38200" x2="43889" y2="39400"/>
                        <a14:foregroundMark x1="44000" y1="39400" x2="44222" y2="38000"/>
                        <a14:foregroundMark x1="41444" y1="39400" x2="41444" y2="38400"/>
                        <a14:foregroundMark x1="44222" y1="37400" x2="44444" y2="41000"/>
                        <a14:foregroundMark x1="48333" y1="38200" x2="52000" y2="39600"/>
                        <a14:foregroundMark x1="49556" y1="38800" x2="51667" y2="39600"/>
                        <a14:foregroundMark x1="49444" y1="38000" x2="52333" y2="40600"/>
                        <a14:foregroundMark x1="41778" y1="39200" x2="41333" y2="38600"/>
                        <a14:foregroundMark x1="41778" y1="38600" x2="41667" y2="40000"/>
                        <a14:foregroundMark x1="48000" y1="38600" x2="48333" y2="38600"/>
                        <a14:foregroundMark x1="48444" y1="38800" x2="48111" y2="37800"/>
                        <a14:foregroundMark x1="48556" y1="37600" x2="49444" y2="39400"/>
                        <a14:foregroundMark x1="48444" y1="38400" x2="48333" y2="37400"/>
                        <a14:foregroundMark x1="48333" y1="37400" x2="50333" y2="40000"/>
                        <a14:foregroundMark x1="47778" y1="35400" x2="49444" y2="39400"/>
                        <a14:foregroundMark x1="47889" y1="36000" x2="47889" y2="36000"/>
                        <a14:foregroundMark x1="17889" y1="32200" x2="18444" y2="34200"/>
                        <a14:foregroundMark x1="18111" y1="32800" x2="18667" y2="34600"/>
                        <a14:foregroundMark x1="18444" y1="33200" x2="19111" y2="34000"/>
                        <a14:foregroundMark x1="18000" y1="33600" x2="18556" y2="34200"/>
                        <a14:foregroundMark x1="18444" y1="33800" x2="18444" y2="33800"/>
                        <a14:foregroundMark x1="18889" y1="34400" x2="18889" y2="34400"/>
                        <a14:foregroundMark x1="19000" y1="35200" x2="19000" y2="33600"/>
                        <a14:foregroundMark x1="18667" y1="31600" x2="18667" y2="34200"/>
                        <a14:foregroundMark x1="18889" y1="33600" x2="19000" y2="34200"/>
                        <a14:foregroundMark x1="18889" y1="34400" x2="19222" y2="34400"/>
                        <a14:foregroundMark x1="18333" y1="35200" x2="19111" y2="34800"/>
                        <a14:backgroundMark x1="19889" y1="47600" x2="19889" y2="47600"/>
                        <a14:backgroundMark x1="21889" y1="48400" x2="22333" y2="42600"/>
                        <a14:backgroundMark x1="20778" y1="39000" x2="20556" y2="54000"/>
                        <a14:backgroundMark x1="20111" y1="41400" x2="27778" y2="61600"/>
                        <a14:backgroundMark x1="24111" y1="54000" x2="45000" y2="82600"/>
                        <a14:backgroundMark x1="31333" y1="81800" x2="68222" y2="79400"/>
                        <a14:backgroundMark x1="68222" y1="79400" x2="90333" y2="50000"/>
                        <a14:backgroundMark x1="90333" y1="50000" x2="83111" y2="43400"/>
                        <a14:backgroundMark x1="46994" y1="39173" x2="46233" y2="39166"/>
                        <a14:backgroundMark x1="72778" y1="39400" x2="53023" y2="39226"/>
                        <a14:backgroundMark x1="19444" y1="34600" x2="19444" y2="34600"/>
                      </a14:backgroundRemoval>
                    </a14:imgEffect>
                  </a14:imgLayer>
                </a14:imgProps>
              </a:ext>
              <a:ext uri="{28A0092B-C50C-407E-A947-70E740481C1C}">
                <a14:useLocalDpi xmlns:a14="http://schemas.microsoft.com/office/drawing/2010/main" val="0"/>
              </a:ext>
            </a:extLst>
          </a:blip>
          <a:srcRect t="23547" r="39165" b="43616"/>
          <a:stretch/>
        </p:blipFill>
        <p:spPr>
          <a:xfrm>
            <a:off x="9582477" y="3453863"/>
            <a:ext cx="2002424" cy="600474"/>
          </a:xfrm>
          <a:prstGeom prst="rect">
            <a:avLst/>
          </a:prstGeom>
        </p:spPr>
      </p:pic>
    </p:spTree>
    <p:extLst>
      <p:ext uri="{BB962C8B-B14F-4D97-AF65-F5344CB8AC3E}">
        <p14:creationId xmlns:p14="http://schemas.microsoft.com/office/powerpoint/2010/main" val="2601588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22C-EE58-4CBD-820A-F8CBB8A66032}"/>
              </a:ext>
            </a:extLst>
          </p:cNvPr>
          <p:cNvSpPr>
            <a:spLocks noGrp="1"/>
          </p:cNvSpPr>
          <p:nvPr>
            <p:ph type="title"/>
          </p:nvPr>
        </p:nvSpPr>
        <p:spPr>
          <a:xfrm>
            <a:off x="154658" y="142962"/>
            <a:ext cx="9751339" cy="861774"/>
          </a:xfrm>
        </p:spPr>
        <p:txBody>
          <a:bodyPr>
            <a:noAutofit/>
          </a:bodyPr>
          <a:lstStyle/>
          <a:p>
            <a:r>
              <a:rPr lang="en-US" sz="3600" i="1" dirty="0">
                <a:latin typeface="Calibri Light" panose="020F0302020204030204" pitchFamily="34" charset="0"/>
                <a:ea typeface="Calibri Light" panose="020F0302020204030204" pitchFamily="34" charset="0"/>
                <a:cs typeface="Calibri Light" panose="020F0302020204030204" pitchFamily="34" charset="0"/>
              </a:rPr>
              <a:t>COTS BJTs: </a:t>
            </a:r>
            <a:br>
              <a:rPr lang="en-US" sz="3600" i="1" dirty="0">
                <a:latin typeface="Calibri Light" panose="020F0302020204030204" pitchFamily="34" charset="0"/>
                <a:ea typeface="Calibri Light" panose="020F0302020204030204" pitchFamily="34" charset="0"/>
                <a:cs typeface="Calibri Light" panose="020F0302020204030204" pitchFamily="34" charset="0"/>
              </a:rPr>
            </a:br>
            <a:r>
              <a:rPr lang="en-US" sz="3600" i="1" dirty="0">
                <a:latin typeface="Calibri Light" panose="020F0302020204030204" pitchFamily="34" charset="0"/>
                <a:ea typeface="Calibri Light" panose="020F0302020204030204" pitchFamily="34" charset="0"/>
                <a:cs typeface="Calibri Light" panose="020F0302020204030204" pitchFamily="34" charset="0"/>
              </a:rPr>
              <a:t>gamma irradiation tests and measurements - 1</a:t>
            </a:r>
          </a:p>
        </p:txBody>
      </p:sp>
      <p:sp>
        <p:nvSpPr>
          <p:cNvPr id="6" name="Slide Number Placeholder 5">
            <a:extLst>
              <a:ext uri="{FF2B5EF4-FFF2-40B4-BE49-F238E27FC236}">
                <a16:creationId xmlns:a16="http://schemas.microsoft.com/office/drawing/2014/main" id="{36E27A7E-D04F-4BC9-A6A1-481EDFDAD53B}"/>
              </a:ext>
            </a:extLst>
          </p:cNvPr>
          <p:cNvSpPr>
            <a:spLocks noGrp="1"/>
          </p:cNvSpPr>
          <p:nvPr>
            <p:ph type="sldNum" sz="quarter" idx="4"/>
          </p:nvPr>
        </p:nvSpPr>
        <p:spPr>
          <a:xfrm>
            <a:off x="11183757" y="6569075"/>
            <a:ext cx="65270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2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p:sp>
        <p:nvSpPr>
          <p:cNvPr id="10" name="CasellaDiTesto 38">
            <a:extLst>
              <a:ext uri="{FF2B5EF4-FFF2-40B4-BE49-F238E27FC236}">
                <a16:creationId xmlns:a16="http://schemas.microsoft.com/office/drawing/2014/main" id="{F7FD0730-7560-4B6A-AD0C-B16E037A1885}"/>
              </a:ext>
            </a:extLst>
          </p:cNvPr>
          <p:cNvSpPr txBox="1"/>
          <p:nvPr/>
        </p:nvSpPr>
        <p:spPr>
          <a:xfrm>
            <a:off x="4713245" y="4495649"/>
            <a:ext cx="6368273" cy="1815882"/>
          </a:xfrm>
          <a:prstGeom prst="rect">
            <a:avLst/>
          </a:prstGeom>
          <a:solidFill>
            <a:srgbClr val="FFCDCD"/>
          </a:solidFill>
          <a:ln w="190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sng"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600" b="0" i="0" u="sng"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sng" strike="noStrike" kern="1200" cap="none" spc="0" normalizeH="0" baseline="0" noProof="0" dirty="0" err="1">
                <a:ln>
                  <a:noFill/>
                </a:ln>
                <a:solidFill>
                  <a:prstClr val="black"/>
                </a:solidFill>
                <a:effectLst/>
                <a:uLnTx/>
                <a:uFillTx/>
                <a:latin typeface="Aptos" panose="02110004020202020204"/>
                <a:ea typeface="+mn-ea"/>
                <a:cs typeface="+mn-cs"/>
              </a:rPr>
              <a:t>tests</a:t>
            </a:r>
            <a:r>
              <a:rPr kumimoji="0" lang="it-IT" sz="1600" b="0" i="0" u="sng"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at room temperature</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parametric</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tests</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after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prstClr val="black"/>
                </a:solidFill>
                <a:effectLst/>
                <a:uLnTx/>
                <a:uFillTx/>
                <a:latin typeface="Aptos" panose="02110004020202020204"/>
                <a:ea typeface="+mn-ea"/>
                <a:cs typeface="+mn-cs"/>
              </a:rPr>
              <a:t>Annealing</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followed</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by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parametric</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tests</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-24 hours at room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-168 hours at 100 °C</a:t>
            </a: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9410C91-A51D-419B-B91C-FF3B69AD8791}"/>
                  </a:ext>
                </a:extLst>
              </p:cNvPr>
              <p:cNvSpPr txBox="1"/>
              <p:nvPr/>
            </p:nvSpPr>
            <p:spPr>
              <a:xfrm>
                <a:off x="2888507" y="1490565"/>
                <a:ext cx="4283643" cy="1200329"/>
              </a:xfrm>
              <a:prstGeom prst="rect">
                <a:avLst/>
              </a:prstGeom>
              <a:solidFill>
                <a:schemeClr val="accent1">
                  <a:lumMod val="20000"/>
                  <a:lumOff val="80000"/>
                </a:schemeClr>
              </a:solidFill>
              <a:ln w="19050">
                <a:solidFill>
                  <a:schemeClr val="tx2">
                    <a:lumMod val="75000"/>
                  </a:schemeClr>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36 samples </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(18 NPN and</a:t>
                </a:r>
                <a:r>
                  <a:rPr lang="it-IT" dirty="0">
                    <a:solidFill>
                      <a:prstClr val="black"/>
                    </a:solidFill>
                    <a:latin typeface="Aptos" panose="02110004020202020204"/>
                  </a:rPr>
                  <a:t> </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18 PNP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BJTs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two</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for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each</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condition</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different</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absorbed</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doses</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Dose rate = </a:t>
                </a:r>
                <a14:m>
                  <m:oMath xmlns:m="http://schemas.openxmlformats.org/officeDocument/2006/math">
                    <m:r>
                      <a:rPr kumimoji="0" lang="it-IT" sz="18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 1 kGy(Si)/h</a:t>
                </a:r>
              </a:p>
            </p:txBody>
          </p:sp>
        </mc:Choice>
        <mc:Fallback xmlns="">
          <p:sp>
            <p:nvSpPr>
              <p:cNvPr id="11" name="TextBox 10">
                <a:extLst>
                  <a:ext uri="{FF2B5EF4-FFF2-40B4-BE49-F238E27FC236}">
                    <a16:creationId xmlns:a16="http://schemas.microsoft.com/office/drawing/2014/main" id="{69410C91-A51D-419B-B91C-FF3B69AD8791}"/>
                  </a:ext>
                </a:extLst>
              </p:cNvPr>
              <p:cNvSpPr txBox="1">
                <a:spLocks noRot="1" noChangeAspect="1" noMove="1" noResize="1" noEditPoints="1" noAdjustHandles="1" noChangeArrowheads="1" noChangeShapeType="1" noTextEdit="1"/>
              </p:cNvSpPr>
              <p:nvPr/>
            </p:nvSpPr>
            <p:spPr>
              <a:xfrm>
                <a:off x="2888507" y="1490565"/>
                <a:ext cx="4283643" cy="1200329"/>
              </a:xfrm>
              <a:prstGeom prst="rect">
                <a:avLst/>
              </a:prstGeom>
              <a:blipFill>
                <a:blip r:embed="rId3"/>
                <a:stretch>
                  <a:fillRect l="-850" t="-2010" r="-567" b="-7035"/>
                </a:stretch>
              </a:blipFill>
              <a:ln w="19050">
                <a:solidFill>
                  <a:schemeClr val="tx2">
                    <a:lumMod val="75000"/>
                  </a:schemeClr>
                </a:solidFill>
              </a:ln>
            </p:spPr>
            <p:txBody>
              <a:bodyPr/>
              <a:lstStyle/>
              <a:p>
                <a:r>
                  <a:rPr lang="en-US">
                    <a:noFill/>
                  </a:rPr>
                  <a:t> </a:t>
                </a:r>
              </a:p>
            </p:txBody>
          </p:sp>
        </mc:Fallback>
      </mc:AlternateContent>
      <p:pic>
        <p:nvPicPr>
          <p:cNvPr id="8" name="Picture 7" descr="A machine with a liquid flowing&#10;&#10;Description automatically generated with medium confidence">
            <a:extLst>
              <a:ext uri="{FF2B5EF4-FFF2-40B4-BE49-F238E27FC236}">
                <a16:creationId xmlns:a16="http://schemas.microsoft.com/office/drawing/2014/main" id="{D74407D6-8A90-97B8-F239-3B8B4A4321C2}"/>
              </a:ext>
            </a:extLst>
          </p:cNvPr>
          <p:cNvPicPr>
            <a:picLocks noChangeAspect="1"/>
          </p:cNvPicPr>
          <p:nvPr/>
        </p:nvPicPr>
        <p:blipFill rotWithShape="1">
          <a:blip r:embed="rId4">
            <a:extLst>
              <a:ext uri="{28A0092B-C50C-407E-A947-70E740481C1C}">
                <a14:useLocalDpi xmlns:a14="http://schemas.microsoft.com/office/drawing/2010/main" val="0"/>
              </a:ext>
            </a:extLst>
          </a:blip>
          <a:srcRect l="22422" r="27024"/>
          <a:stretch/>
        </p:blipFill>
        <p:spPr>
          <a:xfrm>
            <a:off x="405875" y="3526566"/>
            <a:ext cx="3107574" cy="2839941"/>
          </a:xfrm>
          <a:prstGeom prst="rect">
            <a:avLst/>
          </a:prstGeom>
          <a:ln w="19050">
            <a:solidFill>
              <a:srgbClr val="C00000"/>
            </a:solidFill>
          </a:ln>
        </p:spPr>
      </p:pic>
      <p:sp>
        <p:nvSpPr>
          <p:cNvPr id="16" name="TextBox 15">
            <a:extLst>
              <a:ext uri="{FF2B5EF4-FFF2-40B4-BE49-F238E27FC236}">
                <a16:creationId xmlns:a16="http://schemas.microsoft.com/office/drawing/2014/main" id="{757B22B6-650A-DCBA-8C94-00A28C56929F}"/>
              </a:ext>
            </a:extLst>
          </p:cNvPr>
          <p:cNvSpPr txBox="1"/>
          <p:nvPr/>
        </p:nvSpPr>
        <p:spPr>
          <a:xfrm>
            <a:off x="252117" y="3387486"/>
            <a:ext cx="1910459" cy="276999"/>
          </a:xfrm>
          <a:prstGeom prst="rect">
            <a:avLst/>
          </a:prstGeom>
          <a:solidFill>
            <a:schemeClr val="accent2">
              <a:lumMod val="60000"/>
              <a:lumOff val="40000"/>
            </a:schemeClr>
          </a:solidFill>
          <a:ln w="19050">
            <a:solidFill>
              <a:srgbClr val="C00000"/>
            </a:solidFill>
          </a:ln>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Irradiation setup</a:t>
            </a:r>
          </a:p>
        </p:txBody>
      </p:sp>
      <p:sp>
        <p:nvSpPr>
          <p:cNvPr id="4" name="TextBox 3">
            <a:extLst>
              <a:ext uri="{FF2B5EF4-FFF2-40B4-BE49-F238E27FC236}">
                <a16:creationId xmlns:a16="http://schemas.microsoft.com/office/drawing/2014/main" id="{F2ACD491-BF62-53C3-6F00-C62CB02F1A3F}"/>
              </a:ext>
            </a:extLst>
          </p:cNvPr>
          <p:cNvSpPr txBox="1"/>
          <p:nvPr/>
        </p:nvSpPr>
        <p:spPr>
          <a:xfrm>
            <a:off x="3349095" y="3636451"/>
            <a:ext cx="2139385" cy="523220"/>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All samples were biased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during irradiation (+30 V).</a:t>
            </a:r>
          </a:p>
        </p:txBody>
      </p:sp>
      <p:graphicFrame>
        <p:nvGraphicFramePr>
          <p:cNvPr id="20" name="Table 19">
            <a:extLst>
              <a:ext uri="{FF2B5EF4-FFF2-40B4-BE49-F238E27FC236}">
                <a16:creationId xmlns:a16="http://schemas.microsoft.com/office/drawing/2014/main" id="{A2FCE229-A427-F5CD-41D4-BB291B7D2C2F}"/>
              </a:ext>
            </a:extLst>
          </p:cNvPr>
          <p:cNvGraphicFramePr>
            <a:graphicFrameLocks noGrp="1"/>
          </p:cNvGraphicFramePr>
          <p:nvPr>
            <p:extLst>
              <p:ext uri="{D42A27DB-BD31-4B8C-83A1-F6EECF244321}">
                <p14:modId xmlns:p14="http://schemas.microsoft.com/office/powerpoint/2010/main" val="2899996460"/>
              </p:ext>
            </p:extLst>
          </p:nvPr>
        </p:nvGraphicFramePr>
        <p:xfrm>
          <a:off x="7845299" y="1283357"/>
          <a:ext cx="3816713" cy="3048000"/>
        </p:xfrm>
        <a:graphic>
          <a:graphicData uri="http://schemas.openxmlformats.org/drawingml/2006/table">
            <a:tbl>
              <a:tblPr firstRow="1" bandRow="1">
                <a:tableStyleId>{5C22544A-7EE6-4342-B048-85BDC9FD1C3A}</a:tableStyleId>
              </a:tblPr>
              <a:tblGrid>
                <a:gridCol w="1541225">
                  <a:extLst>
                    <a:ext uri="{9D8B030D-6E8A-4147-A177-3AD203B41FA5}">
                      <a16:colId xmlns:a16="http://schemas.microsoft.com/office/drawing/2014/main" val="1172232797"/>
                    </a:ext>
                  </a:extLst>
                </a:gridCol>
                <a:gridCol w="2275488">
                  <a:extLst>
                    <a:ext uri="{9D8B030D-6E8A-4147-A177-3AD203B41FA5}">
                      <a16:colId xmlns:a16="http://schemas.microsoft.com/office/drawing/2014/main" val="450527668"/>
                    </a:ext>
                  </a:extLst>
                </a:gridCol>
              </a:tblGrid>
              <a:tr h="296482">
                <a:tc>
                  <a:txBody>
                    <a:bodyPr/>
                    <a:lstStyle/>
                    <a:p>
                      <a:pPr algn="ctr"/>
                      <a:r>
                        <a:rPr lang="it-IT" sz="1400" dirty="0" err="1"/>
                        <a:t>Irradiation</a:t>
                      </a:r>
                      <a:r>
                        <a:rPr lang="it-IT" sz="1400" dirty="0"/>
                        <a:t> test</a:t>
                      </a:r>
                      <a:endParaRPr lang="en-US" sz="1400" dirty="0"/>
                    </a:p>
                  </a:txBody>
                  <a:tcPr anchor="ctr"/>
                </a:tc>
                <a:tc>
                  <a:txBody>
                    <a:bodyPr/>
                    <a:lstStyle/>
                    <a:p>
                      <a:pPr algn="ctr"/>
                      <a:r>
                        <a:rPr lang="it-IT" sz="1400" dirty="0">
                          <a:solidFill>
                            <a:schemeClr val="bg1"/>
                          </a:solidFill>
                        </a:rPr>
                        <a:t>Total </a:t>
                      </a:r>
                      <a:r>
                        <a:rPr lang="it-IT" sz="1400" dirty="0" err="1">
                          <a:solidFill>
                            <a:schemeClr val="bg1"/>
                          </a:solidFill>
                        </a:rPr>
                        <a:t>absorbed</a:t>
                      </a:r>
                      <a:r>
                        <a:rPr lang="it-IT" sz="1400" dirty="0">
                          <a:solidFill>
                            <a:schemeClr val="bg1"/>
                          </a:solidFill>
                        </a:rPr>
                        <a:t> dose (kGy)</a:t>
                      </a:r>
                      <a:endParaRPr lang="en-US" sz="1400" dirty="0">
                        <a:solidFill>
                          <a:schemeClr val="bg1"/>
                        </a:solidFill>
                      </a:endParaRPr>
                    </a:p>
                  </a:txBody>
                  <a:tcPr anchor="ctr"/>
                </a:tc>
                <a:extLst>
                  <a:ext uri="{0D108BD9-81ED-4DB2-BD59-A6C34878D82A}">
                    <a16:rowId xmlns:a16="http://schemas.microsoft.com/office/drawing/2014/main" val="1561853580"/>
                  </a:ext>
                </a:extLst>
              </a:tr>
              <a:tr h="296482">
                <a:tc>
                  <a:txBody>
                    <a:bodyPr/>
                    <a:lstStyle/>
                    <a:p>
                      <a:pPr algn="ctr"/>
                      <a:r>
                        <a:rPr lang="it-IT" sz="1400" dirty="0"/>
                        <a:t>1</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a:t>
                      </a:r>
                    </a:p>
                  </a:txBody>
                  <a:tcPr anchor="ctr"/>
                </a:tc>
                <a:extLst>
                  <a:ext uri="{0D108BD9-81ED-4DB2-BD59-A6C34878D82A}">
                    <a16:rowId xmlns:a16="http://schemas.microsoft.com/office/drawing/2014/main" val="2663231961"/>
                  </a:ext>
                </a:extLst>
              </a:tr>
              <a:tr h="296482">
                <a:tc>
                  <a:txBody>
                    <a:bodyPr/>
                    <a:lstStyle/>
                    <a:p>
                      <a:pPr algn="ctr"/>
                      <a:r>
                        <a:rPr lang="it-IT" sz="1400" dirty="0"/>
                        <a:t>2</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2.3</a:t>
                      </a:r>
                    </a:p>
                  </a:txBody>
                  <a:tcPr anchor="ctr"/>
                </a:tc>
                <a:extLst>
                  <a:ext uri="{0D108BD9-81ED-4DB2-BD59-A6C34878D82A}">
                    <a16:rowId xmlns:a16="http://schemas.microsoft.com/office/drawing/2014/main" val="2572621576"/>
                  </a:ext>
                </a:extLst>
              </a:tr>
              <a:tr h="296482">
                <a:tc>
                  <a:txBody>
                    <a:bodyPr/>
                    <a:lstStyle/>
                    <a:p>
                      <a:pPr algn="ctr"/>
                      <a:r>
                        <a:rPr lang="it-IT" sz="1400" dirty="0"/>
                        <a:t>3</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26</a:t>
                      </a:r>
                    </a:p>
                  </a:txBody>
                  <a:tcPr anchor="ctr"/>
                </a:tc>
                <a:extLst>
                  <a:ext uri="{0D108BD9-81ED-4DB2-BD59-A6C34878D82A}">
                    <a16:rowId xmlns:a16="http://schemas.microsoft.com/office/drawing/2014/main" val="2349535799"/>
                  </a:ext>
                </a:extLst>
              </a:tr>
              <a:tr h="296482">
                <a:tc>
                  <a:txBody>
                    <a:bodyPr/>
                    <a:lstStyle/>
                    <a:p>
                      <a:pPr algn="ctr"/>
                      <a:r>
                        <a:rPr lang="it-IT" sz="1400" dirty="0"/>
                        <a:t>4</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72</a:t>
                      </a:r>
                    </a:p>
                  </a:txBody>
                  <a:tcPr anchor="ctr"/>
                </a:tc>
                <a:extLst>
                  <a:ext uri="{0D108BD9-81ED-4DB2-BD59-A6C34878D82A}">
                    <a16:rowId xmlns:a16="http://schemas.microsoft.com/office/drawing/2014/main" val="1279835675"/>
                  </a:ext>
                </a:extLst>
              </a:tr>
              <a:tr h="296482">
                <a:tc>
                  <a:txBody>
                    <a:bodyPr/>
                    <a:lstStyle/>
                    <a:p>
                      <a:pPr algn="ctr"/>
                      <a:r>
                        <a:rPr lang="it-IT" sz="1400" dirty="0"/>
                        <a:t>5</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120</a:t>
                      </a:r>
                    </a:p>
                  </a:txBody>
                  <a:tcPr anchor="ctr"/>
                </a:tc>
                <a:extLst>
                  <a:ext uri="{0D108BD9-81ED-4DB2-BD59-A6C34878D82A}">
                    <a16:rowId xmlns:a16="http://schemas.microsoft.com/office/drawing/2014/main" val="1970497916"/>
                  </a:ext>
                </a:extLst>
              </a:tr>
              <a:tr h="296482">
                <a:tc>
                  <a:txBody>
                    <a:bodyPr/>
                    <a:lstStyle/>
                    <a:p>
                      <a:pPr algn="ctr"/>
                      <a:r>
                        <a:rPr lang="it-IT" sz="1400" dirty="0"/>
                        <a:t>6</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240</a:t>
                      </a:r>
                    </a:p>
                  </a:txBody>
                  <a:tcPr anchor="ctr"/>
                </a:tc>
                <a:extLst>
                  <a:ext uri="{0D108BD9-81ED-4DB2-BD59-A6C34878D82A}">
                    <a16:rowId xmlns:a16="http://schemas.microsoft.com/office/drawing/2014/main" val="1293817865"/>
                  </a:ext>
                </a:extLst>
              </a:tr>
              <a:tr h="296482">
                <a:tc>
                  <a:txBody>
                    <a:bodyPr/>
                    <a:lstStyle/>
                    <a:p>
                      <a:pPr algn="ctr"/>
                      <a:r>
                        <a:rPr lang="it-IT" sz="1400" dirty="0"/>
                        <a:t>7</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320</a:t>
                      </a:r>
                    </a:p>
                  </a:txBody>
                  <a:tcPr anchor="ctr"/>
                </a:tc>
                <a:extLst>
                  <a:ext uri="{0D108BD9-81ED-4DB2-BD59-A6C34878D82A}">
                    <a16:rowId xmlns:a16="http://schemas.microsoft.com/office/drawing/2014/main" val="3858849631"/>
                  </a:ext>
                </a:extLst>
              </a:tr>
              <a:tr h="296482">
                <a:tc>
                  <a:txBody>
                    <a:bodyPr/>
                    <a:lstStyle/>
                    <a:p>
                      <a:pPr algn="ctr"/>
                      <a:r>
                        <a:rPr lang="it-IT" sz="1400" dirty="0"/>
                        <a:t>8</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420</a:t>
                      </a:r>
                    </a:p>
                  </a:txBody>
                  <a:tcPr anchor="ctr"/>
                </a:tc>
                <a:extLst>
                  <a:ext uri="{0D108BD9-81ED-4DB2-BD59-A6C34878D82A}">
                    <a16:rowId xmlns:a16="http://schemas.microsoft.com/office/drawing/2014/main" val="2926951841"/>
                  </a:ext>
                </a:extLst>
              </a:tr>
              <a:tr h="296482">
                <a:tc>
                  <a:txBody>
                    <a:bodyPr/>
                    <a:lstStyle/>
                    <a:p>
                      <a:pPr algn="ctr"/>
                      <a:r>
                        <a:rPr lang="it-IT" sz="1400" dirty="0"/>
                        <a:t>9</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515</a:t>
                      </a:r>
                    </a:p>
                  </a:txBody>
                  <a:tcPr anchor="ctr"/>
                </a:tc>
                <a:extLst>
                  <a:ext uri="{0D108BD9-81ED-4DB2-BD59-A6C34878D82A}">
                    <a16:rowId xmlns:a16="http://schemas.microsoft.com/office/drawing/2014/main" val="380766045"/>
                  </a:ext>
                </a:extLst>
              </a:tr>
            </a:tbl>
          </a:graphicData>
        </a:graphic>
      </p:graphicFrame>
      <p:sp>
        <p:nvSpPr>
          <p:cNvPr id="12" name="Oval 11">
            <a:extLst>
              <a:ext uri="{FF2B5EF4-FFF2-40B4-BE49-F238E27FC236}">
                <a16:creationId xmlns:a16="http://schemas.microsoft.com/office/drawing/2014/main" id="{DA1E97C6-50C7-C9F8-EFE4-06E76017B9C0}"/>
              </a:ext>
            </a:extLst>
          </p:cNvPr>
          <p:cNvSpPr/>
          <p:nvPr/>
        </p:nvSpPr>
        <p:spPr>
          <a:xfrm rot="619382">
            <a:off x="9953631" y="157889"/>
            <a:ext cx="2102379" cy="721513"/>
          </a:xfrm>
          <a:prstGeom prst="ellipse">
            <a:avLst/>
          </a:prstGeom>
          <a:solidFill>
            <a:schemeClr val="accent1">
              <a:lumMod val="40000"/>
              <a:lumOff val="60000"/>
            </a:schemeClr>
          </a:solidFill>
          <a:ln>
            <a:solidFill>
              <a:schemeClr val="accent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30000" noProof="0" dirty="0">
                <a:ln>
                  <a:noFill/>
                </a:ln>
                <a:solidFill>
                  <a:prstClr val="black"/>
                </a:solidFill>
                <a:effectLst/>
                <a:uLnTx/>
                <a:uFillTx/>
                <a:latin typeface="Aptos" panose="02110004020202020204"/>
                <a:ea typeface="+mn-ea"/>
                <a:cs typeface="+mn-cs"/>
              </a:rPr>
              <a:t>60</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Co gamma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radiation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FE829ED-18BC-C9AE-66A3-133DD6283D7F}"/>
              </a:ext>
            </a:extLst>
          </p:cNvPr>
          <p:cNvSpPr txBox="1"/>
          <p:nvPr/>
        </p:nvSpPr>
        <p:spPr>
          <a:xfrm>
            <a:off x="2755297" y="6475823"/>
            <a:ext cx="6681405" cy="307777"/>
          </a:xfrm>
          <a:prstGeom prst="rect">
            <a:avLst/>
          </a:prstGeom>
          <a:solidFill>
            <a:schemeClr val="accent6">
              <a:lumMod val="20000"/>
              <a:lumOff val="80000"/>
            </a:schemeClr>
          </a:solidFill>
          <a:ln>
            <a:solidFill>
              <a:schemeClr val="accent6">
                <a:lumMod val="60000"/>
                <a:lumOff val="40000"/>
              </a:schemeClr>
            </a:solidFill>
          </a:ln>
        </p:spPr>
        <p:txBody>
          <a:bodyPr wrap="square" rtlCol="0">
            <a:spAutoFit/>
          </a:bodyPr>
          <a:lstStyle/>
          <a:p>
            <a:r>
              <a:rPr lang="it-IT" sz="1400" dirty="0"/>
              <a:t>1 kGy(Si): 1 kGy </a:t>
            </a:r>
            <a:r>
              <a:rPr lang="it-IT" sz="1400" dirty="0" err="1"/>
              <a:t>absorbed</a:t>
            </a:r>
            <a:r>
              <a:rPr lang="it-IT" sz="1400" dirty="0"/>
              <a:t> dose in silicon. </a:t>
            </a:r>
            <a:r>
              <a:rPr lang="it-IT" sz="1400" dirty="0" err="1"/>
              <a:t>All</a:t>
            </a:r>
            <a:r>
              <a:rPr lang="it-IT" sz="1400" dirty="0"/>
              <a:t> reported </a:t>
            </a:r>
            <a:r>
              <a:rPr lang="it-IT" sz="1400" dirty="0" err="1"/>
              <a:t>doses</a:t>
            </a:r>
            <a:r>
              <a:rPr lang="it-IT" sz="1400" dirty="0"/>
              <a:t> are </a:t>
            </a:r>
            <a:r>
              <a:rPr lang="it-IT" sz="1400" dirty="0" err="1"/>
              <a:t>referred</a:t>
            </a:r>
            <a:r>
              <a:rPr lang="it-IT" sz="1400" dirty="0"/>
              <a:t> to silicon.</a:t>
            </a:r>
            <a:endParaRPr lang="en-US" sz="1400" dirty="0"/>
          </a:p>
        </p:txBody>
      </p:sp>
      <p:pic>
        <p:nvPicPr>
          <p:cNvPr id="5" name="Picture 4" descr="A picture containing cup&#10;&#10;Description automatically generated">
            <a:extLst>
              <a:ext uri="{FF2B5EF4-FFF2-40B4-BE49-F238E27FC236}">
                <a16:creationId xmlns:a16="http://schemas.microsoft.com/office/drawing/2014/main" id="{FA8D4B33-476E-785B-FDCF-8173BFD423D8}"/>
              </a:ext>
            </a:extLst>
          </p:cNvPr>
          <p:cNvPicPr>
            <a:picLocks noChangeAspect="1"/>
          </p:cNvPicPr>
          <p:nvPr/>
        </p:nvPicPr>
        <p:blipFill>
          <a:blip r:embed="rId5"/>
          <a:stretch>
            <a:fillRect/>
          </a:stretch>
        </p:blipFill>
        <p:spPr>
          <a:xfrm>
            <a:off x="752766" y="1365565"/>
            <a:ext cx="1061685" cy="1415850"/>
          </a:xfrm>
          <a:prstGeom prst="rect">
            <a:avLst/>
          </a:prstGeom>
          <a:ln w="19050">
            <a:solidFill>
              <a:srgbClr val="C00000"/>
            </a:solidFill>
          </a:ln>
        </p:spPr>
      </p:pic>
      <p:sp>
        <p:nvSpPr>
          <p:cNvPr id="13" name="TextBox 12">
            <a:extLst>
              <a:ext uri="{FF2B5EF4-FFF2-40B4-BE49-F238E27FC236}">
                <a16:creationId xmlns:a16="http://schemas.microsoft.com/office/drawing/2014/main" id="{BC6DE71E-D2FF-E4B7-1732-11403B88CDB4}"/>
              </a:ext>
            </a:extLst>
          </p:cNvPr>
          <p:cNvSpPr txBox="1"/>
          <p:nvPr/>
        </p:nvSpPr>
        <p:spPr>
          <a:xfrm>
            <a:off x="531460" y="1229904"/>
            <a:ext cx="759750" cy="276999"/>
          </a:xfrm>
          <a:prstGeom prst="rect">
            <a:avLst/>
          </a:prstGeom>
          <a:solidFill>
            <a:schemeClr val="accent2">
              <a:lumMod val="60000"/>
              <a:lumOff val="40000"/>
            </a:schemeClr>
          </a:solidFill>
          <a:ln w="19050">
            <a:solidFill>
              <a:srgbClr val="C00000"/>
            </a:solidFill>
          </a:ln>
        </p:spPr>
        <p:txBody>
          <a:bodyPr vert="horz"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COTS</a:t>
            </a:r>
          </a:p>
        </p:txBody>
      </p:sp>
    </p:spTree>
    <p:extLst>
      <p:ext uri="{BB962C8B-B14F-4D97-AF65-F5344CB8AC3E}">
        <p14:creationId xmlns:p14="http://schemas.microsoft.com/office/powerpoint/2010/main" val="103800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4" grpId="0" animBg="1"/>
      <p:bldP spid="7"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E0AC-179F-4E5C-95F7-37CFA6016A52}"/>
              </a:ext>
            </a:extLst>
          </p:cNvPr>
          <p:cNvSpPr>
            <a:spLocks noGrp="1"/>
          </p:cNvSpPr>
          <p:nvPr>
            <p:ph type="title"/>
          </p:nvPr>
        </p:nvSpPr>
        <p:spPr>
          <a:xfrm>
            <a:off x="188219" y="143968"/>
            <a:ext cx="11396681" cy="861774"/>
          </a:xfrm>
        </p:spPr>
        <p:txBody>
          <a:bodyPr>
            <a:noAutofit/>
          </a:bodyPr>
          <a:lstStyle/>
          <a:p>
            <a:r>
              <a:rPr lang="en-US" sz="3600" i="1" dirty="0"/>
              <a:t>COTS BJTs: </a:t>
            </a:r>
            <a:br>
              <a:rPr lang="en-US" sz="3600" i="1" dirty="0"/>
            </a:br>
            <a:r>
              <a:rPr lang="en-US" sz="3600" i="1" dirty="0"/>
              <a:t>gamma irradiation tests and measurements - 2</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24B3F0B6-50D1-9614-C636-30A7EEAB1DF2}"/>
                  </a:ext>
                </a:extLst>
              </p:cNvPr>
              <p:cNvGraphicFramePr>
                <a:graphicFrameLocks noGrp="1"/>
              </p:cNvGraphicFramePr>
              <p:nvPr>
                <p:extLst>
                  <p:ext uri="{D42A27DB-BD31-4B8C-83A1-F6EECF244321}">
                    <p14:modId xmlns:p14="http://schemas.microsoft.com/office/powerpoint/2010/main" val="4141412608"/>
                  </p:ext>
                </p:extLst>
              </p:nvPr>
            </p:nvGraphicFramePr>
            <p:xfrm>
              <a:off x="4900538" y="1688541"/>
              <a:ext cx="2839639" cy="1554480"/>
            </p:xfrm>
            <a:graphic>
              <a:graphicData uri="http://schemas.openxmlformats.org/drawingml/2006/table">
                <a:tbl>
                  <a:tblPr firstRow="1" bandRow="1">
                    <a:tableStyleId>{00A15C55-8517-42AA-B614-E9B94910E393}</a:tableStyleId>
                  </a:tblPr>
                  <a:tblGrid>
                    <a:gridCol w="878489">
                      <a:extLst>
                        <a:ext uri="{9D8B030D-6E8A-4147-A177-3AD203B41FA5}">
                          <a16:colId xmlns:a16="http://schemas.microsoft.com/office/drawing/2014/main" val="4206552335"/>
                        </a:ext>
                      </a:extLst>
                    </a:gridCol>
                    <a:gridCol w="1034716">
                      <a:extLst>
                        <a:ext uri="{9D8B030D-6E8A-4147-A177-3AD203B41FA5}">
                          <a16:colId xmlns:a16="http://schemas.microsoft.com/office/drawing/2014/main" val="276341710"/>
                        </a:ext>
                      </a:extLst>
                    </a:gridCol>
                    <a:gridCol w="926434">
                      <a:extLst>
                        <a:ext uri="{9D8B030D-6E8A-4147-A177-3AD203B41FA5}">
                          <a16:colId xmlns:a16="http://schemas.microsoft.com/office/drawing/2014/main" val="1580556822"/>
                        </a:ext>
                      </a:extLst>
                    </a:gridCol>
                  </a:tblGrid>
                  <a:tr h="127797">
                    <a:tc>
                      <a:txBody>
                        <a:bodyPr/>
                        <a:lstStyle/>
                        <a:p>
                          <a:pPr algn="ctr"/>
                          <a:r>
                            <a:rPr lang="it-IT" sz="1100" dirty="0" err="1">
                              <a:solidFill>
                                <a:schemeClr val="tx1"/>
                              </a:solidFill>
                            </a:rPr>
                            <a:t>Parameter</a:t>
                          </a:r>
                          <a:endParaRPr lang="en-US" sz="1100" dirty="0">
                            <a:solidFill>
                              <a:schemeClr val="tx1"/>
                            </a:solidFill>
                            <a:latin typeface="Aptos" panose="020B0004020202020204" pitchFamily="34" charset="0"/>
                          </a:endParaRPr>
                        </a:p>
                      </a:txBody>
                      <a:tcPr anchor="ctr"/>
                    </a:tc>
                    <a:tc>
                      <a:txBody>
                        <a:bodyPr/>
                        <a:lstStyle/>
                        <a:p>
                          <a:pPr algn="ctr"/>
                          <a:r>
                            <a:rPr lang="it-IT" sz="1100" dirty="0">
                              <a:solidFill>
                                <a:schemeClr val="tx1"/>
                              </a:solidFill>
                            </a:rPr>
                            <a:t>Test </a:t>
                          </a:r>
                          <a:r>
                            <a:rPr lang="it-IT" sz="1100" dirty="0" err="1">
                              <a:solidFill>
                                <a:schemeClr val="tx1"/>
                              </a:solidFill>
                            </a:rPr>
                            <a:t>condition</a:t>
                          </a:r>
                          <a:endParaRPr lang="en-US" sz="1100" dirty="0">
                            <a:solidFill>
                              <a:schemeClr val="tx1"/>
                            </a:solidFill>
                            <a:latin typeface="Aptos" panose="020B00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rPr>
                            <a:t>Datasheet</a:t>
                          </a:r>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3977081990"/>
                      </a:ext>
                    </a:extLst>
                  </a:tr>
                  <a:tr h="213410">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I</m:t>
                                    </m:r>
                                  </m:e>
                                  <m:sub>
                                    <m:r>
                                      <m:rPr>
                                        <m:sty m:val="p"/>
                                      </m:rPr>
                                      <a:rPr lang="it-IT" sz="1100" b="0" smtClean="0">
                                        <a:solidFill>
                                          <a:schemeClr val="tx1"/>
                                        </a:solidFill>
                                        <a:latin typeface="Cambria Math" panose="02040503050406030204" pitchFamily="18" charset="0"/>
                                      </a:rPr>
                                      <m:t>CBO</m:t>
                                    </m:r>
                                    <m:r>
                                      <a:rPr lang="it-IT" sz="1100" b="0" smtClean="0">
                                        <a:solidFill>
                                          <a:schemeClr val="tx1"/>
                                        </a:solidFill>
                                        <a:latin typeface="Cambria Math" panose="02040503050406030204" pitchFamily="18" charset="0"/>
                                      </a:rPr>
                                      <m:t>1</m:t>
                                    </m:r>
                                  </m:sub>
                                </m:sSub>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V</m:t>
                                    </m:r>
                                  </m:e>
                                  <m:sub>
                                    <m:r>
                                      <m:rPr>
                                        <m:sty m:val="p"/>
                                      </m:rPr>
                                      <a:rPr lang="it-IT" sz="1100" b="0" smtClean="0">
                                        <a:solidFill>
                                          <a:schemeClr val="tx1"/>
                                        </a:solidFill>
                                        <a:latin typeface="Cambria Math" panose="02040503050406030204" pitchFamily="18" charset="0"/>
                                      </a:rPr>
                                      <m:t>CB</m:t>
                                    </m:r>
                                  </m:sub>
                                </m:sSub>
                                <m:r>
                                  <a:rPr lang="it-IT" sz="1100" b="0" smtClean="0">
                                    <a:solidFill>
                                      <a:schemeClr val="tx1"/>
                                    </a:solidFill>
                                    <a:latin typeface="Cambria Math" panose="02040503050406030204" pitchFamily="18" charset="0"/>
                                  </a:rPr>
                                  <m:t>=75 </m:t>
                                </m:r>
                                <m:r>
                                  <m:rPr>
                                    <m:sty m:val="p"/>
                                  </m:rPr>
                                  <a:rPr lang="it-IT" sz="1100" b="0" smtClean="0">
                                    <a:solidFill>
                                      <a:schemeClr val="tx1"/>
                                    </a:solidFill>
                                    <a:latin typeface="Cambria Math" panose="02040503050406030204" pitchFamily="18" charset="0"/>
                                  </a:rPr>
                                  <m:t>V</m:t>
                                </m:r>
                                <m:r>
                                  <a:rPr lang="it-IT" sz="1100" b="0" smtClean="0">
                                    <a:solidFill>
                                      <a:schemeClr val="tx1"/>
                                    </a:solidFill>
                                    <a:latin typeface="Cambria Math" panose="02040503050406030204" pitchFamily="18" charset="0"/>
                                  </a:rPr>
                                  <m:t> </m:t>
                                </m:r>
                              </m:oMath>
                            </m:oMathPara>
                          </a14:m>
                          <a:endParaRPr lang="en-US" sz="1100" dirty="0">
                            <a:solidFill>
                              <a:schemeClr val="tx1"/>
                            </a:solidFill>
                            <a:latin typeface="Aptos" panose="020B0004020202020204" pitchFamily="34" charset="0"/>
                          </a:endParaRPr>
                        </a:p>
                      </a:txBody>
                      <a:tcPr anchor="ctr"/>
                    </a:tc>
                    <a:tc>
                      <a:txBody>
                        <a:bodyPr/>
                        <a:lstStyle/>
                        <a:p>
                          <a:pPr algn="ctr"/>
                          <a:r>
                            <a:rPr lang="it-IT" sz="1100" dirty="0">
                              <a:solidFill>
                                <a:schemeClr val="tx1"/>
                              </a:solidFill>
                            </a:rPr>
                            <a:t>&lt;</a:t>
                          </a:r>
                          <a14:m>
                            <m:oMath xmlns:m="http://schemas.openxmlformats.org/officeDocument/2006/math">
                              <m:r>
                                <a:rPr lang="it-IT" sz="1100" smtClean="0">
                                  <a:solidFill>
                                    <a:schemeClr val="tx1"/>
                                  </a:solidFill>
                                  <a:latin typeface="Cambria Math" panose="02040503050406030204" pitchFamily="18" charset="0"/>
                                </a:rPr>
                                <m:t>10 </m:t>
                              </m:r>
                              <m:r>
                                <a:rPr lang="it-IT" sz="1100" b="0" smtClean="0">
                                  <a:solidFill>
                                    <a:schemeClr val="tx1"/>
                                  </a:solidFill>
                                  <a:latin typeface="Cambria Math" panose="02040503050406030204" pitchFamily="18" charset="0"/>
                                </a:rPr>
                                <m:t>𝜇</m:t>
                              </m:r>
                              <m:r>
                                <m:rPr>
                                  <m:sty m:val="p"/>
                                </m:rPr>
                                <a:rPr lang="it-IT" sz="1100" b="0" smtClean="0">
                                  <a:solidFill>
                                    <a:schemeClr val="tx1"/>
                                  </a:solidFill>
                                  <a:latin typeface="Cambria Math" panose="02040503050406030204" pitchFamily="18" charset="0"/>
                                </a:rPr>
                                <m:t>A</m:t>
                              </m:r>
                            </m:oMath>
                          </a14:m>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3602122139"/>
                      </a:ext>
                    </a:extLst>
                  </a:tr>
                  <a:tr h="213410">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I</m:t>
                                    </m:r>
                                  </m:e>
                                  <m:sub>
                                    <m:r>
                                      <m:rPr>
                                        <m:sty m:val="p"/>
                                      </m:rPr>
                                      <a:rPr lang="it-IT" sz="1100" b="0" smtClean="0">
                                        <a:solidFill>
                                          <a:schemeClr val="tx1"/>
                                        </a:solidFill>
                                        <a:latin typeface="Cambria Math" panose="02040503050406030204" pitchFamily="18" charset="0"/>
                                      </a:rPr>
                                      <m:t>CBO</m:t>
                                    </m:r>
                                    <m:r>
                                      <a:rPr lang="it-IT" sz="1100" b="0" smtClean="0">
                                        <a:solidFill>
                                          <a:schemeClr val="tx1"/>
                                        </a:solidFill>
                                        <a:latin typeface="Cambria Math" panose="02040503050406030204" pitchFamily="18" charset="0"/>
                                      </a:rPr>
                                      <m:t>2</m:t>
                                    </m:r>
                                  </m:sub>
                                </m:sSub>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V</m:t>
                                    </m:r>
                                  </m:e>
                                  <m:sub>
                                    <m:r>
                                      <m:rPr>
                                        <m:sty m:val="p"/>
                                      </m:rPr>
                                      <a:rPr lang="it-IT" sz="1100" b="0" smtClean="0">
                                        <a:solidFill>
                                          <a:schemeClr val="tx1"/>
                                        </a:solidFill>
                                        <a:latin typeface="Cambria Math" panose="02040503050406030204" pitchFamily="18" charset="0"/>
                                      </a:rPr>
                                      <m:t>CB</m:t>
                                    </m:r>
                                  </m:sub>
                                </m:sSub>
                                <m:r>
                                  <a:rPr lang="it-IT" sz="1100" b="0" smtClean="0">
                                    <a:solidFill>
                                      <a:schemeClr val="tx1"/>
                                    </a:solidFill>
                                    <a:latin typeface="Cambria Math" panose="02040503050406030204" pitchFamily="18" charset="0"/>
                                  </a:rPr>
                                  <m:t>=60 </m:t>
                                </m:r>
                                <m:r>
                                  <m:rPr>
                                    <m:sty m:val="p"/>
                                  </m:rPr>
                                  <a:rPr lang="it-IT" sz="1100" b="0" smtClean="0">
                                    <a:solidFill>
                                      <a:schemeClr val="tx1"/>
                                    </a:solidFill>
                                    <a:latin typeface="Cambria Math" panose="02040503050406030204" pitchFamily="18" charset="0"/>
                                  </a:rPr>
                                  <m:t>V</m:t>
                                </m:r>
                              </m:oMath>
                            </m:oMathPara>
                          </a14:m>
                          <a:endParaRPr lang="en-US" sz="1100" dirty="0">
                            <a:solidFill>
                              <a:schemeClr val="tx1"/>
                            </a:solidFill>
                            <a:latin typeface="Aptos" panose="020B00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rPr>
                            <a:t>&lt;</a:t>
                          </a:r>
                          <a14:m>
                            <m:oMath xmlns:m="http://schemas.openxmlformats.org/officeDocument/2006/math">
                              <m:r>
                                <a:rPr lang="it-IT" sz="1100" smtClean="0">
                                  <a:solidFill>
                                    <a:schemeClr val="tx1"/>
                                  </a:solidFill>
                                  <a:latin typeface="Cambria Math" panose="02040503050406030204" pitchFamily="18" charset="0"/>
                                </a:rPr>
                                <m:t>10 </m:t>
                              </m:r>
                              <m:r>
                                <m:rPr>
                                  <m:sty m:val="p"/>
                                </m:rPr>
                                <a:rPr lang="it-IT" sz="1100" b="0" smtClean="0">
                                  <a:solidFill>
                                    <a:schemeClr val="tx1"/>
                                  </a:solidFill>
                                  <a:latin typeface="Cambria Math" panose="02040503050406030204" pitchFamily="18" charset="0"/>
                                </a:rPr>
                                <m:t>nA</m:t>
                              </m:r>
                            </m:oMath>
                          </a14:m>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477001837"/>
                      </a:ext>
                    </a:extLst>
                  </a:tr>
                  <a:tr h="213410">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I</m:t>
                                    </m:r>
                                  </m:e>
                                  <m:sub>
                                    <m:r>
                                      <m:rPr>
                                        <m:sty m:val="p"/>
                                      </m:rPr>
                                      <a:rPr lang="it-IT" sz="1100" b="0" smtClean="0">
                                        <a:solidFill>
                                          <a:schemeClr val="tx1"/>
                                        </a:solidFill>
                                        <a:latin typeface="Cambria Math" panose="02040503050406030204" pitchFamily="18" charset="0"/>
                                      </a:rPr>
                                      <m:t>EBO</m:t>
                                    </m:r>
                                    <m:r>
                                      <a:rPr lang="it-IT" sz="1100" b="0" smtClean="0">
                                        <a:solidFill>
                                          <a:schemeClr val="tx1"/>
                                        </a:solidFill>
                                        <a:latin typeface="Cambria Math" panose="02040503050406030204" pitchFamily="18" charset="0"/>
                                      </a:rPr>
                                      <m:t>1</m:t>
                                    </m:r>
                                  </m:sub>
                                </m:sSub>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V</m:t>
                                    </m:r>
                                  </m:e>
                                  <m:sub>
                                    <m:r>
                                      <m:rPr>
                                        <m:sty m:val="p"/>
                                      </m:rPr>
                                      <a:rPr lang="it-IT" sz="1100" b="0" smtClean="0">
                                        <a:solidFill>
                                          <a:schemeClr val="tx1"/>
                                        </a:solidFill>
                                        <a:latin typeface="Cambria Math" panose="02040503050406030204" pitchFamily="18" charset="0"/>
                                      </a:rPr>
                                      <m:t>EB</m:t>
                                    </m:r>
                                  </m:sub>
                                </m:sSub>
                                <m:r>
                                  <a:rPr lang="it-IT" sz="1100" b="0" smtClean="0">
                                    <a:solidFill>
                                      <a:schemeClr val="tx1"/>
                                    </a:solidFill>
                                    <a:latin typeface="Cambria Math" panose="02040503050406030204" pitchFamily="18" charset="0"/>
                                  </a:rPr>
                                  <m:t>=6 </m:t>
                                </m:r>
                                <m:r>
                                  <m:rPr>
                                    <m:sty m:val="p"/>
                                  </m:rPr>
                                  <a:rPr lang="it-IT" sz="1100" b="0" smtClean="0">
                                    <a:solidFill>
                                      <a:schemeClr val="tx1"/>
                                    </a:solidFill>
                                    <a:latin typeface="Cambria Math" panose="02040503050406030204" pitchFamily="18" charset="0"/>
                                  </a:rPr>
                                  <m:t>V</m:t>
                                </m:r>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it-IT" sz="1100" smtClean="0">
                                    <a:solidFill>
                                      <a:schemeClr val="tx1"/>
                                    </a:solidFill>
                                    <a:latin typeface="Cambria Math" panose="02040503050406030204" pitchFamily="18" charset="0"/>
                                  </a:rPr>
                                  <m:t>&lt;10</m:t>
                                </m:r>
                                <m:r>
                                  <a:rPr lang="it-IT" sz="1100" b="0" smtClean="0">
                                    <a:solidFill>
                                      <a:schemeClr val="tx1"/>
                                    </a:solidFill>
                                    <a:latin typeface="Cambria Math" panose="02040503050406030204" pitchFamily="18" charset="0"/>
                                  </a:rPr>
                                  <m:t> </m:t>
                                </m:r>
                                <m:r>
                                  <a:rPr lang="it-IT" sz="1100">
                                    <a:solidFill>
                                      <a:schemeClr val="tx1"/>
                                    </a:solidFill>
                                    <a:latin typeface="Cambria Math" panose="02040503050406030204" pitchFamily="18" charset="0"/>
                                  </a:rPr>
                                  <m:t>𝜇</m:t>
                                </m:r>
                                <m:r>
                                  <m:rPr>
                                    <m:sty m:val="p"/>
                                  </m:rPr>
                                  <a:rPr lang="it-IT" sz="1100">
                                    <a:solidFill>
                                      <a:schemeClr val="tx1"/>
                                    </a:solidFill>
                                    <a:latin typeface="Cambria Math" panose="02040503050406030204" pitchFamily="18" charset="0"/>
                                  </a:rPr>
                                  <m:t>A</m:t>
                                </m:r>
                              </m:oMath>
                            </m:oMathPara>
                          </a14:m>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316653067"/>
                      </a:ext>
                    </a:extLst>
                  </a:tr>
                  <a:tr h="213410">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I</m:t>
                                    </m:r>
                                  </m:e>
                                  <m:sub>
                                    <m:r>
                                      <m:rPr>
                                        <m:sty m:val="p"/>
                                      </m:rPr>
                                      <a:rPr lang="it-IT" sz="1100" b="0" smtClean="0">
                                        <a:solidFill>
                                          <a:schemeClr val="tx1"/>
                                        </a:solidFill>
                                        <a:latin typeface="Cambria Math" panose="02040503050406030204" pitchFamily="18" charset="0"/>
                                      </a:rPr>
                                      <m:t>EBO</m:t>
                                    </m:r>
                                    <m:r>
                                      <a:rPr lang="it-IT" sz="1100" b="0" smtClean="0">
                                        <a:solidFill>
                                          <a:schemeClr val="tx1"/>
                                        </a:solidFill>
                                        <a:latin typeface="Cambria Math" panose="02040503050406030204" pitchFamily="18" charset="0"/>
                                      </a:rPr>
                                      <m:t>2</m:t>
                                    </m:r>
                                  </m:sub>
                                </m:sSub>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V</m:t>
                                    </m:r>
                                  </m:e>
                                  <m:sub>
                                    <m:r>
                                      <m:rPr>
                                        <m:sty m:val="p"/>
                                      </m:rPr>
                                      <a:rPr lang="it-IT" sz="1100" b="0" smtClean="0">
                                        <a:solidFill>
                                          <a:schemeClr val="tx1"/>
                                        </a:solidFill>
                                        <a:latin typeface="Cambria Math" panose="02040503050406030204" pitchFamily="18" charset="0"/>
                                      </a:rPr>
                                      <m:t>EB</m:t>
                                    </m:r>
                                  </m:sub>
                                </m:sSub>
                                <m:r>
                                  <a:rPr lang="it-IT" sz="1100" b="0" smtClean="0">
                                    <a:solidFill>
                                      <a:schemeClr val="tx1"/>
                                    </a:solidFill>
                                    <a:latin typeface="Cambria Math" panose="02040503050406030204" pitchFamily="18" charset="0"/>
                                  </a:rPr>
                                  <m:t>=4 </m:t>
                                </m:r>
                                <m:r>
                                  <m:rPr>
                                    <m:sty m:val="p"/>
                                  </m:rPr>
                                  <a:rPr lang="it-IT" sz="1100" b="0" smtClean="0">
                                    <a:solidFill>
                                      <a:schemeClr val="tx1"/>
                                    </a:solidFill>
                                    <a:latin typeface="Cambria Math" panose="02040503050406030204" pitchFamily="18" charset="0"/>
                                  </a:rPr>
                                  <m:t>V</m:t>
                                </m:r>
                              </m:oMath>
                            </m:oMathPara>
                          </a14:m>
                          <a:endParaRPr lang="en-US" sz="1100" dirty="0">
                            <a:solidFill>
                              <a:schemeClr val="tx1"/>
                            </a:solidFill>
                            <a:latin typeface="Aptos" panose="020B00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rPr>
                            <a:t>&lt;</a:t>
                          </a:r>
                          <a14:m>
                            <m:oMath xmlns:m="http://schemas.openxmlformats.org/officeDocument/2006/math">
                              <m:r>
                                <a:rPr lang="it-IT" sz="1100" smtClean="0">
                                  <a:solidFill>
                                    <a:schemeClr val="tx1"/>
                                  </a:solidFill>
                                  <a:latin typeface="Cambria Math" panose="02040503050406030204" pitchFamily="18" charset="0"/>
                                </a:rPr>
                                <m:t>10 </m:t>
                              </m:r>
                              <m:r>
                                <m:rPr>
                                  <m:sty m:val="p"/>
                                </m:rPr>
                                <a:rPr lang="it-IT" sz="1100" b="0" smtClean="0">
                                  <a:solidFill>
                                    <a:schemeClr val="tx1"/>
                                  </a:solidFill>
                                  <a:latin typeface="Cambria Math" panose="02040503050406030204" pitchFamily="18" charset="0"/>
                                </a:rPr>
                                <m:t>nA</m:t>
                              </m:r>
                            </m:oMath>
                          </a14:m>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2111154696"/>
                      </a:ext>
                    </a:extLst>
                  </a:tr>
                  <a:tr h="213410">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I</m:t>
                                    </m:r>
                                  </m:e>
                                  <m:sub>
                                    <m:r>
                                      <m:rPr>
                                        <m:sty m:val="p"/>
                                      </m:rPr>
                                      <a:rPr lang="it-IT" sz="1100" b="0" smtClean="0">
                                        <a:solidFill>
                                          <a:schemeClr val="tx1"/>
                                        </a:solidFill>
                                        <a:latin typeface="Cambria Math" panose="02040503050406030204" pitchFamily="18" charset="0"/>
                                      </a:rPr>
                                      <m:t>CEO</m:t>
                                    </m:r>
                                  </m:sub>
                                </m:sSub>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V</m:t>
                                    </m:r>
                                  </m:e>
                                  <m:sub>
                                    <m:r>
                                      <m:rPr>
                                        <m:sty m:val="p"/>
                                      </m:rPr>
                                      <a:rPr lang="it-IT" sz="1100" b="0" smtClean="0">
                                        <a:solidFill>
                                          <a:schemeClr val="tx1"/>
                                        </a:solidFill>
                                        <a:latin typeface="Cambria Math" panose="02040503050406030204" pitchFamily="18" charset="0"/>
                                      </a:rPr>
                                      <m:t>C</m:t>
                                    </m:r>
                                    <m:r>
                                      <a:rPr lang="it-IT" sz="1100" b="0" smtClean="0">
                                        <a:solidFill>
                                          <a:schemeClr val="tx1"/>
                                        </a:solidFill>
                                        <a:latin typeface="Cambria Math" panose="02040503050406030204" pitchFamily="18" charset="0"/>
                                      </a:rPr>
                                      <m:t>𝐸</m:t>
                                    </m:r>
                                  </m:sub>
                                </m:sSub>
                                <m:r>
                                  <a:rPr lang="it-IT" sz="1100" b="0" smtClean="0">
                                    <a:solidFill>
                                      <a:schemeClr val="tx1"/>
                                    </a:solidFill>
                                    <a:latin typeface="Cambria Math" panose="02040503050406030204" pitchFamily="18" charset="0"/>
                                  </a:rPr>
                                  <m:t>=50 </m:t>
                                </m:r>
                                <m:r>
                                  <m:rPr>
                                    <m:sty m:val="p"/>
                                  </m:rPr>
                                  <a:rPr lang="it-IT" sz="1100" b="0" smtClean="0">
                                    <a:solidFill>
                                      <a:schemeClr val="tx1"/>
                                    </a:solidFill>
                                    <a:latin typeface="Cambria Math" panose="02040503050406030204" pitchFamily="18" charset="0"/>
                                  </a:rPr>
                                  <m:t>V</m:t>
                                </m:r>
                              </m:oMath>
                            </m:oMathPara>
                          </a14:m>
                          <a:endParaRPr lang="en-US" sz="1100" dirty="0">
                            <a:solidFill>
                              <a:schemeClr val="tx1"/>
                            </a:solidFill>
                            <a:latin typeface="Aptos" panose="020B00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rPr>
                            <a:t>&lt;</a:t>
                          </a:r>
                          <a14:m>
                            <m:oMath xmlns:m="http://schemas.openxmlformats.org/officeDocument/2006/math">
                              <m:r>
                                <a:rPr lang="it-IT" sz="1100" smtClean="0">
                                  <a:solidFill>
                                    <a:schemeClr val="tx1"/>
                                  </a:solidFill>
                                  <a:latin typeface="Cambria Math" panose="02040503050406030204" pitchFamily="18" charset="0"/>
                                </a:rPr>
                                <m:t>50 </m:t>
                              </m:r>
                              <m:r>
                                <m:rPr>
                                  <m:sty m:val="p"/>
                                </m:rPr>
                                <a:rPr lang="it-IT" sz="1100" b="0" smtClean="0">
                                  <a:solidFill>
                                    <a:schemeClr val="tx1"/>
                                  </a:solidFill>
                                  <a:latin typeface="Cambria Math" panose="02040503050406030204" pitchFamily="18" charset="0"/>
                                </a:rPr>
                                <m:t>nA</m:t>
                              </m:r>
                            </m:oMath>
                          </a14:m>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2835882549"/>
                      </a:ext>
                    </a:extLst>
                  </a:tr>
                </a:tbl>
              </a:graphicData>
            </a:graphic>
          </p:graphicFrame>
        </mc:Choice>
        <mc:Fallback xmlns="">
          <p:graphicFrame>
            <p:nvGraphicFramePr>
              <p:cNvPr id="6" name="Table 5">
                <a:extLst>
                  <a:ext uri="{FF2B5EF4-FFF2-40B4-BE49-F238E27FC236}">
                    <a16:creationId xmlns:a16="http://schemas.microsoft.com/office/drawing/2014/main" id="{24B3F0B6-50D1-9614-C636-30A7EEAB1DF2}"/>
                  </a:ext>
                </a:extLst>
              </p:cNvPr>
              <p:cNvGraphicFramePr>
                <a:graphicFrameLocks noGrp="1"/>
              </p:cNvGraphicFramePr>
              <p:nvPr>
                <p:extLst>
                  <p:ext uri="{D42A27DB-BD31-4B8C-83A1-F6EECF244321}">
                    <p14:modId xmlns:p14="http://schemas.microsoft.com/office/powerpoint/2010/main" val="4141412608"/>
                  </p:ext>
                </p:extLst>
              </p:nvPr>
            </p:nvGraphicFramePr>
            <p:xfrm>
              <a:off x="4900538" y="1688541"/>
              <a:ext cx="2839639" cy="1554480"/>
            </p:xfrm>
            <a:graphic>
              <a:graphicData uri="http://schemas.openxmlformats.org/drawingml/2006/table">
                <a:tbl>
                  <a:tblPr firstRow="1" bandRow="1">
                    <a:tableStyleId>{00A15C55-8517-42AA-B614-E9B94910E393}</a:tableStyleId>
                  </a:tblPr>
                  <a:tblGrid>
                    <a:gridCol w="878489">
                      <a:extLst>
                        <a:ext uri="{9D8B030D-6E8A-4147-A177-3AD203B41FA5}">
                          <a16:colId xmlns:a16="http://schemas.microsoft.com/office/drawing/2014/main" val="4206552335"/>
                        </a:ext>
                      </a:extLst>
                    </a:gridCol>
                    <a:gridCol w="1034716">
                      <a:extLst>
                        <a:ext uri="{9D8B030D-6E8A-4147-A177-3AD203B41FA5}">
                          <a16:colId xmlns:a16="http://schemas.microsoft.com/office/drawing/2014/main" val="276341710"/>
                        </a:ext>
                      </a:extLst>
                    </a:gridCol>
                    <a:gridCol w="926434">
                      <a:extLst>
                        <a:ext uri="{9D8B030D-6E8A-4147-A177-3AD203B41FA5}">
                          <a16:colId xmlns:a16="http://schemas.microsoft.com/office/drawing/2014/main" val="1580556822"/>
                        </a:ext>
                      </a:extLst>
                    </a:gridCol>
                  </a:tblGrid>
                  <a:tr h="259080">
                    <a:tc>
                      <a:txBody>
                        <a:bodyPr/>
                        <a:lstStyle/>
                        <a:p>
                          <a:pPr algn="ctr"/>
                          <a:r>
                            <a:rPr lang="it-IT" sz="1100" dirty="0" err="1">
                              <a:solidFill>
                                <a:schemeClr val="tx1"/>
                              </a:solidFill>
                            </a:rPr>
                            <a:t>Parameter</a:t>
                          </a:r>
                          <a:endParaRPr lang="en-US" sz="1100" dirty="0">
                            <a:solidFill>
                              <a:schemeClr val="tx1"/>
                            </a:solidFill>
                            <a:latin typeface="Aptos" panose="020B0004020202020204" pitchFamily="34" charset="0"/>
                          </a:endParaRPr>
                        </a:p>
                      </a:txBody>
                      <a:tcPr anchor="ctr"/>
                    </a:tc>
                    <a:tc>
                      <a:txBody>
                        <a:bodyPr/>
                        <a:lstStyle/>
                        <a:p>
                          <a:pPr algn="ctr"/>
                          <a:r>
                            <a:rPr lang="it-IT" sz="1100" dirty="0">
                              <a:solidFill>
                                <a:schemeClr val="tx1"/>
                              </a:solidFill>
                            </a:rPr>
                            <a:t>Test </a:t>
                          </a:r>
                          <a:r>
                            <a:rPr lang="it-IT" sz="1100" dirty="0" err="1">
                              <a:solidFill>
                                <a:schemeClr val="tx1"/>
                              </a:solidFill>
                            </a:rPr>
                            <a:t>condition</a:t>
                          </a:r>
                          <a:endParaRPr lang="en-US" sz="1100" dirty="0">
                            <a:solidFill>
                              <a:schemeClr val="tx1"/>
                            </a:solidFill>
                            <a:latin typeface="Aptos" panose="020B00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rPr>
                            <a:t>Datasheet</a:t>
                          </a:r>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3977081990"/>
                      </a:ext>
                    </a:extLst>
                  </a:tr>
                  <a:tr h="259080">
                    <a:tc>
                      <a:txBody>
                        <a:bodyPr/>
                        <a:lstStyle/>
                        <a:p>
                          <a:endParaRPr lang="en-US"/>
                        </a:p>
                      </a:txBody>
                      <a:tcPr anchor="ctr">
                        <a:blipFill>
                          <a:blip r:embed="rId3"/>
                          <a:stretch>
                            <a:fillRect l="-694" t="-104762" r="-227083" b="-421429"/>
                          </a:stretch>
                        </a:blipFill>
                      </a:tcPr>
                    </a:tc>
                    <a:tc>
                      <a:txBody>
                        <a:bodyPr/>
                        <a:lstStyle/>
                        <a:p>
                          <a:endParaRPr lang="en-US"/>
                        </a:p>
                      </a:txBody>
                      <a:tcPr anchor="ctr">
                        <a:blipFill>
                          <a:blip r:embed="rId3"/>
                          <a:stretch>
                            <a:fillRect l="-84795" t="-104762" r="-91228" b="-421429"/>
                          </a:stretch>
                        </a:blipFill>
                      </a:tcPr>
                    </a:tc>
                    <a:tc>
                      <a:txBody>
                        <a:bodyPr/>
                        <a:lstStyle/>
                        <a:p>
                          <a:endParaRPr lang="en-US"/>
                        </a:p>
                      </a:txBody>
                      <a:tcPr anchor="ctr">
                        <a:blipFill>
                          <a:blip r:embed="rId3"/>
                          <a:stretch>
                            <a:fillRect l="-207895" t="-104762" r="-2632" b="-421429"/>
                          </a:stretch>
                        </a:blipFill>
                      </a:tcPr>
                    </a:tc>
                    <a:extLst>
                      <a:ext uri="{0D108BD9-81ED-4DB2-BD59-A6C34878D82A}">
                        <a16:rowId xmlns:a16="http://schemas.microsoft.com/office/drawing/2014/main" val="3602122139"/>
                      </a:ext>
                    </a:extLst>
                  </a:tr>
                  <a:tr h="259080">
                    <a:tc>
                      <a:txBody>
                        <a:bodyPr/>
                        <a:lstStyle/>
                        <a:p>
                          <a:endParaRPr lang="en-US"/>
                        </a:p>
                      </a:txBody>
                      <a:tcPr anchor="ctr">
                        <a:blipFill>
                          <a:blip r:embed="rId3"/>
                          <a:stretch>
                            <a:fillRect l="-694" t="-200000" r="-227083" b="-311628"/>
                          </a:stretch>
                        </a:blipFill>
                      </a:tcPr>
                    </a:tc>
                    <a:tc>
                      <a:txBody>
                        <a:bodyPr/>
                        <a:lstStyle/>
                        <a:p>
                          <a:endParaRPr lang="en-US"/>
                        </a:p>
                      </a:txBody>
                      <a:tcPr anchor="ctr">
                        <a:blipFill>
                          <a:blip r:embed="rId3"/>
                          <a:stretch>
                            <a:fillRect l="-84795" t="-200000" r="-91228" b="-311628"/>
                          </a:stretch>
                        </a:blipFill>
                      </a:tcPr>
                    </a:tc>
                    <a:tc>
                      <a:txBody>
                        <a:bodyPr/>
                        <a:lstStyle/>
                        <a:p>
                          <a:endParaRPr lang="en-US"/>
                        </a:p>
                      </a:txBody>
                      <a:tcPr anchor="ctr">
                        <a:blipFill>
                          <a:blip r:embed="rId3"/>
                          <a:stretch>
                            <a:fillRect l="-207895" t="-200000" r="-2632" b="-311628"/>
                          </a:stretch>
                        </a:blipFill>
                      </a:tcPr>
                    </a:tc>
                    <a:extLst>
                      <a:ext uri="{0D108BD9-81ED-4DB2-BD59-A6C34878D82A}">
                        <a16:rowId xmlns:a16="http://schemas.microsoft.com/office/drawing/2014/main" val="477001837"/>
                      </a:ext>
                    </a:extLst>
                  </a:tr>
                  <a:tr h="259080">
                    <a:tc>
                      <a:txBody>
                        <a:bodyPr/>
                        <a:lstStyle/>
                        <a:p>
                          <a:endParaRPr lang="en-US"/>
                        </a:p>
                      </a:txBody>
                      <a:tcPr anchor="ctr">
                        <a:blipFill>
                          <a:blip r:embed="rId3"/>
                          <a:stretch>
                            <a:fillRect l="-694" t="-300000" r="-227083" b="-211628"/>
                          </a:stretch>
                        </a:blipFill>
                      </a:tcPr>
                    </a:tc>
                    <a:tc>
                      <a:txBody>
                        <a:bodyPr/>
                        <a:lstStyle/>
                        <a:p>
                          <a:endParaRPr lang="en-US"/>
                        </a:p>
                      </a:txBody>
                      <a:tcPr anchor="ctr">
                        <a:blipFill>
                          <a:blip r:embed="rId3"/>
                          <a:stretch>
                            <a:fillRect l="-84795" t="-300000" r="-91228" b="-211628"/>
                          </a:stretch>
                        </a:blipFill>
                      </a:tcPr>
                    </a:tc>
                    <a:tc>
                      <a:txBody>
                        <a:bodyPr/>
                        <a:lstStyle/>
                        <a:p>
                          <a:endParaRPr lang="en-US"/>
                        </a:p>
                      </a:txBody>
                      <a:tcPr anchor="ctr">
                        <a:blipFill>
                          <a:blip r:embed="rId3"/>
                          <a:stretch>
                            <a:fillRect l="-207895" t="-300000" r="-2632" b="-211628"/>
                          </a:stretch>
                        </a:blipFill>
                      </a:tcPr>
                    </a:tc>
                    <a:extLst>
                      <a:ext uri="{0D108BD9-81ED-4DB2-BD59-A6C34878D82A}">
                        <a16:rowId xmlns:a16="http://schemas.microsoft.com/office/drawing/2014/main" val="316653067"/>
                      </a:ext>
                    </a:extLst>
                  </a:tr>
                  <a:tr h="259080">
                    <a:tc>
                      <a:txBody>
                        <a:bodyPr/>
                        <a:lstStyle/>
                        <a:p>
                          <a:endParaRPr lang="en-US"/>
                        </a:p>
                      </a:txBody>
                      <a:tcPr anchor="ctr">
                        <a:blipFill>
                          <a:blip r:embed="rId3"/>
                          <a:stretch>
                            <a:fillRect l="-694" t="-409524" r="-227083" b="-116667"/>
                          </a:stretch>
                        </a:blipFill>
                      </a:tcPr>
                    </a:tc>
                    <a:tc>
                      <a:txBody>
                        <a:bodyPr/>
                        <a:lstStyle/>
                        <a:p>
                          <a:endParaRPr lang="en-US"/>
                        </a:p>
                      </a:txBody>
                      <a:tcPr anchor="ctr">
                        <a:blipFill>
                          <a:blip r:embed="rId3"/>
                          <a:stretch>
                            <a:fillRect l="-84795" t="-409524" r="-91228" b="-116667"/>
                          </a:stretch>
                        </a:blipFill>
                      </a:tcPr>
                    </a:tc>
                    <a:tc>
                      <a:txBody>
                        <a:bodyPr/>
                        <a:lstStyle/>
                        <a:p>
                          <a:endParaRPr lang="en-US"/>
                        </a:p>
                      </a:txBody>
                      <a:tcPr anchor="ctr">
                        <a:blipFill>
                          <a:blip r:embed="rId3"/>
                          <a:stretch>
                            <a:fillRect l="-207895" t="-409524" r="-2632" b="-116667"/>
                          </a:stretch>
                        </a:blipFill>
                      </a:tcPr>
                    </a:tc>
                    <a:extLst>
                      <a:ext uri="{0D108BD9-81ED-4DB2-BD59-A6C34878D82A}">
                        <a16:rowId xmlns:a16="http://schemas.microsoft.com/office/drawing/2014/main" val="2111154696"/>
                      </a:ext>
                    </a:extLst>
                  </a:tr>
                  <a:tr h="259080">
                    <a:tc>
                      <a:txBody>
                        <a:bodyPr/>
                        <a:lstStyle/>
                        <a:p>
                          <a:endParaRPr lang="en-US"/>
                        </a:p>
                      </a:txBody>
                      <a:tcPr anchor="ctr">
                        <a:blipFill>
                          <a:blip r:embed="rId3"/>
                          <a:stretch>
                            <a:fillRect l="-694" t="-497674" r="-227083" b="-13953"/>
                          </a:stretch>
                        </a:blipFill>
                      </a:tcPr>
                    </a:tc>
                    <a:tc>
                      <a:txBody>
                        <a:bodyPr/>
                        <a:lstStyle/>
                        <a:p>
                          <a:endParaRPr lang="en-US"/>
                        </a:p>
                      </a:txBody>
                      <a:tcPr anchor="ctr">
                        <a:blipFill>
                          <a:blip r:embed="rId3"/>
                          <a:stretch>
                            <a:fillRect l="-84795" t="-497674" r="-91228" b="-13953"/>
                          </a:stretch>
                        </a:blipFill>
                      </a:tcPr>
                    </a:tc>
                    <a:tc>
                      <a:txBody>
                        <a:bodyPr/>
                        <a:lstStyle/>
                        <a:p>
                          <a:endParaRPr lang="en-US"/>
                        </a:p>
                      </a:txBody>
                      <a:tcPr anchor="ctr">
                        <a:blipFill>
                          <a:blip r:embed="rId3"/>
                          <a:stretch>
                            <a:fillRect l="-207895" t="-497674" r="-2632" b="-13953"/>
                          </a:stretch>
                        </a:blipFill>
                      </a:tcPr>
                    </a:tc>
                    <a:extLst>
                      <a:ext uri="{0D108BD9-81ED-4DB2-BD59-A6C34878D82A}">
                        <a16:rowId xmlns:a16="http://schemas.microsoft.com/office/drawing/2014/main" val="2835882549"/>
                      </a:ext>
                    </a:extLst>
                  </a:tr>
                </a:tbl>
              </a:graphicData>
            </a:graphic>
          </p:graphicFrame>
        </mc:Fallback>
      </mc:AlternateContent>
      <p:sp>
        <p:nvSpPr>
          <p:cNvPr id="4" name="Oval 3">
            <a:extLst>
              <a:ext uri="{FF2B5EF4-FFF2-40B4-BE49-F238E27FC236}">
                <a16:creationId xmlns:a16="http://schemas.microsoft.com/office/drawing/2014/main" id="{A815207A-BC1F-5385-844F-AE960CDB7CDC}"/>
              </a:ext>
            </a:extLst>
          </p:cNvPr>
          <p:cNvSpPr/>
          <p:nvPr/>
        </p:nvSpPr>
        <p:spPr>
          <a:xfrm rot="619382">
            <a:off x="9953631" y="157889"/>
            <a:ext cx="2102379" cy="721513"/>
          </a:xfrm>
          <a:prstGeom prst="ellipse">
            <a:avLst/>
          </a:prstGeom>
          <a:solidFill>
            <a:srgbClr val="156082">
              <a:lumMod val="40000"/>
              <a:lumOff val="60000"/>
            </a:srgbClr>
          </a:solidFill>
          <a:ln w="19050" cap="flat" cmpd="sng" algn="ctr">
            <a:solidFill>
              <a:srgbClr val="156082"/>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30000" noProof="0" dirty="0">
                <a:ln>
                  <a:noFill/>
                </a:ln>
                <a:solidFill>
                  <a:prstClr val="black"/>
                </a:solidFill>
                <a:effectLst/>
                <a:uLnTx/>
                <a:uFillTx/>
                <a:latin typeface="Aptos" panose="02110004020202020204"/>
                <a:ea typeface="+mn-ea"/>
                <a:cs typeface="+mn-cs"/>
              </a:rPr>
              <a:t>60</a:t>
            </a:r>
            <a:r>
              <a:rPr kumimoji="0" lang="it-IT" sz="1800" b="0" i="0" u="none" strike="noStrike" kern="0" cap="none" spc="0" normalizeH="0" baseline="0" noProof="0" dirty="0">
                <a:ln>
                  <a:noFill/>
                </a:ln>
                <a:solidFill>
                  <a:prstClr val="black"/>
                </a:solidFill>
                <a:effectLst/>
                <a:uLnTx/>
                <a:uFillTx/>
                <a:latin typeface="Aptos" panose="02110004020202020204"/>
                <a:ea typeface="+mn-ea"/>
                <a:cs typeface="+mn-cs"/>
              </a:rPr>
              <a:t>Co gamma </a:t>
            </a:r>
            <a:r>
              <a:rPr kumimoji="0" lang="it-IT" sz="1800" b="0" i="0" u="none" strike="noStrike" kern="0" cap="none" spc="0" normalizeH="0" baseline="0" noProof="0" dirty="0" err="1">
                <a:ln>
                  <a:noFill/>
                </a:ln>
                <a:solidFill>
                  <a:prstClr val="black"/>
                </a:solidFill>
                <a:effectLst/>
                <a:uLnTx/>
                <a:uFillTx/>
                <a:latin typeface="Aptos" panose="02110004020202020204"/>
                <a:ea typeface="+mn-ea"/>
                <a:cs typeface="+mn-cs"/>
              </a:rPr>
              <a:t>radiation</a:t>
            </a:r>
            <a:endParaRPr kumimoji="0" lang="en-US"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descr="A graph of a number of objects&#10;&#10;Description automatically generated with medium confidence">
            <a:extLst>
              <a:ext uri="{FF2B5EF4-FFF2-40B4-BE49-F238E27FC236}">
                <a16:creationId xmlns:a16="http://schemas.microsoft.com/office/drawing/2014/main" id="{4FE3127D-670D-30D8-57F6-E7AA7515625B}"/>
              </a:ext>
            </a:extLst>
          </p:cNvPr>
          <p:cNvPicPr>
            <a:picLocks noChangeAspect="1"/>
          </p:cNvPicPr>
          <p:nvPr/>
        </p:nvPicPr>
        <p:blipFill>
          <a:blip r:embed="rId4">
            <a:extLst>
              <a:ext uri="{28A0092B-C50C-407E-A947-70E740481C1C}">
                <a14:useLocalDpi xmlns:a14="http://schemas.microsoft.com/office/drawing/2010/main" val="0"/>
              </a:ext>
            </a:extLst>
          </a:blip>
          <a:srcRect l="1910" t="48771" r="4825" b="2630"/>
          <a:stretch/>
        </p:blipFill>
        <p:spPr>
          <a:xfrm>
            <a:off x="175091" y="2106333"/>
            <a:ext cx="4216253" cy="3545624"/>
          </a:xfrm>
          <a:prstGeom prst="rect">
            <a:avLst/>
          </a:prstGeom>
        </p:spPr>
      </p:pic>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1437F05B-7D05-6534-3EC6-8DC9850E9909}"/>
                  </a:ext>
                </a:extLst>
              </p:cNvPr>
              <p:cNvGraphicFramePr>
                <a:graphicFrameLocks noGrp="1"/>
              </p:cNvGraphicFramePr>
              <p:nvPr>
                <p:extLst>
                  <p:ext uri="{D42A27DB-BD31-4B8C-83A1-F6EECF244321}">
                    <p14:modId xmlns:p14="http://schemas.microsoft.com/office/powerpoint/2010/main" val="3192234165"/>
                  </p:ext>
                </p:extLst>
              </p:nvPr>
            </p:nvGraphicFramePr>
            <p:xfrm>
              <a:off x="9088977" y="3942140"/>
              <a:ext cx="2839641" cy="2133600"/>
            </p:xfrm>
            <a:graphic>
              <a:graphicData uri="http://schemas.openxmlformats.org/drawingml/2006/table">
                <a:tbl>
                  <a:tblPr firstRow="1" bandRow="1">
                    <a:tableStyleId>{93296810-A885-4BE3-A3E7-6D5BEEA58F35}</a:tableStyleId>
                  </a:tblPr>
                  <a:tblGrid>
                    <a:gridCol w="893194">
                      <a:extLst>
                        <a:ext uri="{9D8B030D-6E8A-4147-A177-3AD203B41FA5}">
                          <a16:colId xmlns:a16="http://schemas.microsoft.com/office/drawing/2014/main" val="3841859861"/>
                        </a:ext>
                      </a:extLst>
                    </a:gridCol>
                    <a:gridCol w="1070811">
                      <a:extLst>
                        <a:ext uri="{9D8B030D-6E8A-4147-A177-3AD203B41FA5}">
                          <a16:colId xmlns:a16="http://schemas.microsoft.com/office/drawing/2014/main" val="2080938519"/>
                        </a:ext>
                      </a:extLst>
                    </a:gridCol>
                    <a:gridCol w="875636">
                      <a:extLst>
                        <a:ext uri="{9D8B030D-6E8A-4147-A177-3AD203B41FA5}">
                          <a16:colId xmlns:a16="http://schemas.microsoft.com/office/drawing/2014/main" val="1678113104"/>
                        </a:ext>
                      </a:extLst>
                    </a:gridCol>
                  </a:tblGrid>
                  <a:tr h="213410">
                    <a:tc>
                      <a:txBody>
                        <a:bodyPr/>
                        <a:lstStyle/>
                        <a:p>
                          <a:pPr algn="ctr"/>
                          <a:r>
                            <a:rPr lang="it-IT" sz="1100" dirty="0" err="1">
                              <a:solidFill>
                                <a:schemeClr val="tx1"/>
                              </a:solidFill>
                              <a:latin typeface="Aptos" panose="020B0004020202020204" pitchFamily="34" charset="0"/>
                            </a:rPr>
                            <a:t>Parameter</a:t>
                          </a:r>
                          <a:endParaRPr lang="en-US" sz="1100" dirty="0">
                            <a:solidFill>
                              <a:schemeClr val="tx1"/>
                            </a:solidFill>
                            <a:latin typeface="Aptos" panose="020B0004020202020204" pitchFamily="34" charset="0"/>
                          </a:endParaRPr>
                        </a:p>
                      </a:txBody>
                      <a:tcPr anchor="ctr"/>
                    </a:tc>
                    <a:tc>
                      <a:txBody>
                        <a:bodyPr/>
                        <a:lstStyle/>
                        <a:p>
                          <a:pPr algn="ctr"/>
                          <a:r>
                            <a:rPr lang="it-IT" sz="1100" dirty="0">
                              <a:solidFill>
                                <a:schemeClr val="tx1"/>
                              </a:solidFill>
                              <a:latin typeface="Aptos" panose="020B0004020202020204" pitchFamily="34" charset="0"/>
                            </a:rPr>
                            <a:t>Test </a:t>
                          </a:r>
                          <a:r>
                            <a:rPr lang="it-IT" sz="1100" dirty="0" err="1">
                              <a:solidFill>
                                <a:schemeClr val="tx1"/>
                              </a:solidFill>
                              <a:latin typeface="Aptos" panose="020B0004020202020204" pitchFamily="34" charset="0"/>
                            </a:rPr>
                            <a:t>conditions</a:t>
                          </a:r>
                          <a:endParaRPr lang="en-US" sz="1100" dirty="0">
                            <a:solidFill>
                              <a:schemeClr val="tx1"/>
                            </a:solidFill>
                            <a:latin typeface="Aptos" panose="020B00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Aptos" panose="020B0004020202020204" pitchFamily="34" charset="0"/>
                            </a:rPr>
                            <a:t>Datasheet</a:t>
                          </a:r>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2384091010"/>
                      </a:ext>
                    </a:extLst>
                  </a:tr>
                  <a:tr h="213410">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V</m:t>
                                    </m:r>
                                  </m:e>
                                  <m:sub>
                                    <m:r>
                                      <m:rPr>
                                        <m:sty m:val="p"/>
                                      </m:rPr>
                                      <a:rPr lang="it-IT" sz="1100" b="0" smtClean="0">
                                        <a:solidFill>
                                          <a:schemeClr val="tx1"/>
                                        </a:solidFill>
                                        <a:latin typeface="Cambria Math" panose="02040503050406030204" pitchFamily="18" charset="0"/>
                                      </a:rPr>
                                      <m:t>CE</m:t>
                                    </m:r>
                                    <m:d>
                                      <m:dPr>
                                        <m:ctrlPr>
                                          <a:rPr lang="it-IT" sz="1100" b="0" i="1" smtClean="0">
                                            <a:solidFill>
                                              <a:schemeClr val="tx1"/>
                                            </a:solidFill>
                                            <a:latin typeface="Cambria Math" panose="02040503050406030204" pitchFamily="18" charset="0"/>
                                          </a:rPr>
                                        </m:ctrlPr>
                                      </m:dPr>
                                      <m:e>
                                        <m:r>
                                          <m:rPr>
                                            <m:sty m:val="p"/>
                                          </m:rPr>
                                          <a:rPr lang="it-IT" sz="1100" b="0" smtClean="0">
                                            <a:solidFill>
                                              <a:schemeClr val="tx1"/>
                                            </a:solidFill>
                                            <a:latin typeface="Cambria Math" panose="02040503050406030204" pitchFamily="18" charset="0"/>
                                          </a:rPr>
                                          <m:t>sat</m:t>
                                        </m:r>
                                      </m:e>
                                    </m:d>
                                    <m:r>
                                      <a:rPr lang="it-IT" sz="1100" b="0" smtClean="0">
                                        <a:solidFill>
                                          <a:schemeClr val="tx1"/>
                                        </a:solidFill>
                                        <a:latin typeface="Cambria Math" panose="02040503050406030204" pitchFamily="18" charset="0"/>
                                      </a:rPr>
                                      <m:t>1</m:t>
                                    </m:r>
                                  </m:sub>
                                </m:sSub>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I</m:t>
                                    </m:r>
                                  </m:e>
                                  <m:sub>
                                    <m:r>
                                      <m:rPr>
                                        <m:sty m:val="p"/>
                                      </m:rPr>
                                      <a:rPr lang="it-IT" sz="1100" b="0" smtClean="0">
                                        <a:solidFill>
                                          <a:schemeClr val="tx1"/>
                                        </a:solidFill>
                                        <a:latin typeface="Cambria Math" panose="02040503050406030204" pitchFamily="18" charset="0"/>
                                      </a:rPr>
                                      <m:t>C</m:t>
                                    </m:r>
                                  </m:sub>
                                </m:sSub>
                                <m:r>
                                  <a:rPr lang="it-IT" sz="1100" b="0" smtClean="0">
                                    <a:solidFill>
                                      <a:schemeClr val="tx1"/>
                                    </a:solidFill>
                                    <a:latin typeface="Cambria Math" panose="02040503050406030204" pitchFamily="18" charset="0"/>
                                  </a:rPr>
                                  <m:t>=150 </m:t>
                                </m:r>
                                <m:r>
                                  <m:rPr>
                                    <m:sty m:val="p"/>
                                  </m:rPr>
                                  <a:rPr lang="it-IT" sz="1100" b="0" smtClean="0">
                                    <a:solidFill>
                                      <a:schemeClr val="tx1"/>
                                    </a:solidFill>
                                    <a:latin typeface="Cambria Math" panose="02040503050406030204" pitchFamily="18" charset="0"/>
                                  </a:rPr>
                                  <m:t>mA</m:t>
                                </m:r>
                              </m:oMath>
                              <m:oMath xmlns:m="http://schemas.openxmlformats.org/officeDocument/2006/math">
                                <m:r>
                                  <a:rPr lang="it-IT" sz="1100" b="0" smtClean="0">
                                    <a:solidFill>
                                      <a:schemeClr val="tx1"/>
                                    </a:solidFill>
                                    <a:latin typeface="Cambria Math" panose="02040503050406030204" pitchFamily="18" charset="0"/>
                                  </a:rPr>
                                  <m:t> </m:t>
                                </m:r>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I</m:t>
                                    </m:r>
                                  </m:e>
                                  <m:sub>
                                    <m:r>
                                      <m:rPr>
                                        <m:sty m:val="p"/>
                                      </m:rPr>
                                      <a:rPr lang="it-IT" sz="1100" b="0" smtClean="0">
                                        <a:solidFill>
                                          <a:schemeClr val="tx1"/>
                                        </a:solidFill>
                                        <a:latin typeface="Cambria Math" panose="02040503050406030204" pitchFamily="18" charset="0"/>
                                      </a:rPr>
                                      <m:t>B</m:t>
                                    </m:r>
                                  </m:sub>
                                </m:sSub>
                                <m:r>
                                  <a:rPr lang="it-IT" sz="1100" b="0" smtClean="0">
                                    <a:solidFill>
                                      <a:schemeClr val="tx1"/>
                                    </a:solidFill>
                                    <a:latin typeface="Cambria Math" panose="02040503050406030204" pitchFamily="18" charset="0"/>
                                  </a:rPr>
                                  <m:t>=15 </m:t>
                                </m:r>
                                <m:r>
                                  <m:rPr>
                                    <m:sty m:val="p"/>
                                  </m:rPr>
                                  <a:rPr lang="it-IT" sz="1100" b="0" smtClean="0">
                                    <a:solidFill>
                                      <a:schemeClr val="tx1"/>
                                    </a:solidFill>
                                    <a:latin typeface="Cambria Math" panose="02040503050406030204" pitchFamily="18" charset="0"/>
                                  </a:rPr>
                                  <m:t>mA</m:t>
                                </m:r>
                              </m:oMath>
                            </m:oMathPara>
                          </a14:m>
                          <a:endParaRPr lang="en-US" sz="1100" dirty="0">
                            <a:solidFill>
                              <a:schemeClr val="tx1"/>
                            </a:solidFill>
                            <a:latin typeface="Aptos" panose="020B0004020202020204" pitchFamily="34" charset="0"/>
                          </a:endParaRPr>
                        </a:p>
                      </a:txBody>
                      <a:tcPr anchor="ctr"/>
                    </a:tc>
                    <a:tc>
                      <a:txBody>
                        <a:bodyPr/>
                        <a:lstStyle/>
                        <a:p>
                          <a:pPr algn="ctr"/>
                          <a:r>
                            <a:rPr lang="it-IT" sz="1100" dirty="0">
                              <a:solidFill>
                                <a:schemeClr val="tx1"/>
                              </a:solidFill>
                              <a:latin typeface="Aptos" panose="020B0004020202020204" pitchFamily="34" charset="0"/>
                            </a:rPr>
                            <a:t>&lt;</a:t>
                          </a:r>
                          <a14:m>
                            <m:oMath xmlns:m="http://schemas.openxmlformats.org/officeDocument/2006/math">
                              <m:r>
                                <a:rPr lang="it-IT" sz="1100" smtClean="0">
                                  <a:solidFill>
                                    <a:schemeClr val="tx1"/>
                                  </a:solidFill>
                                  <a:latin typeface="Cambria Math" panose="02040503050406030204" pitchFamily="18" charset="0"/>
                                </a:rPr>
                                <m:t>0</m:t>
                              </m:r>
                              <m:r>
                                <a:rPr lang="it-IT" sz="1100" b="0" smtClean="0">
                                  <a:solidFill>
                                    <a:schemeClr val="tx1"/>
                                  </a:solidFill>
                                  <a:latin typeface="Cambria Math" panose="02040503050406030204" pitchFamily="18" charset="0"/>
                                </a:rPr>
                                <m:t>.3 </m:t>
                              </m:r>
                              <m:r>
                                <m:rPr>
                                  <m:sty m:val="p"/>
                                </m:rPr>
                                <a:rPr lang="it-IT" sz="1100" b="0" smtClean="0">
                                  <a:solidFill>
                                    <a:schemeClr val="tx1"/>
                                  </a:solidFill>
                                  <a:latin typeface="Cambria Math" panose="02040503050406030204" pitchFamily="18" charset="0"/>
                                </a:rPr>
                                <m:t>V</m:t>
                              </m:r>
                            </m:oMath>
                          </a14:m>
                          <a:endParaRPr lang="en-US" sz="1100" i="0" dirty="0">
                            <a:solidFill>
                              <a:schemeClr val="tx1"/>
                            </a:solidFill>
                            <a:latin typeface="Aptos" panose="020B0004020202020204" pitchFamily="34" charset="0"/>
                          </a:endParaRPr>
                        </a:p>
                      </a:txBody>
                      <a:tcPr anchor="ctr"/>
                    </a:tc>
                    <a:extLst>
                      <a:ext uri="{0D108BD9-81ED-4DB2-BD59-A6C34878D82A}">
                        <a16:rowId xmlns:a16="http://schemas.microsoft.com/office/drawing/2014/main" val="2785058553"/>
                      </a:ext>
                    </a:extLst>
                  </a:tr>
                  <a:tr h="213410">
                    <a:tc>
                      <a:txBody>
                        <a:bodyPr/>
                        <a:lstStyle/>
                        <a:p>
                          <a:pPr algn="ctr"/>
                          <a14:m>
                            <m:oMathPara xmlns:m="http://schemas.openxmlformats.org/officeDocument/2006/math">
                              <m:oMathParaPr>
                                <m:jc m:val="centerGroup"/>
                              </m:oMathParaPr>
                              <m:oMath xmlns:m="http://schemas.openxmlformats.org/officeDocument/2006/math">
                                <m:sSub>
                                  <m:sSubPr>
                                    <m:ctrlPr>
                                      <a:rPr lang="it-IT" sz="1100" i="1" smtClean="0">
                                        <a:solidFill>
                                          <a:schemeClr val="tx1"/>
                                        </a:solidFill>
                                        <a:latin typeface="Cambria Math" panose="02040503050406030204" pitchFamily="18" charset="0"/>
                                      </a:rPr>
                                    </m:ctrlPr>
                                  </m:sSubPr>
                                  <m:e>
                                    <m:r>
                                      <m:rPr>
                                        <m:sty m:val="p"/>
                                      </m:rPr>
                                      <a:rPr lang="it-IT" sz="1100">
                                        <a:solidFill>
                                          <a:schemeClr val="tx1"/>
                                        </a:solidFill>
                                        <a:latin typeface="Cambria Math" panose="02040503050406030204" pitchFamily="18" charset="0"/>
                                      </a:rPr>
                                      <m:t>V</m:t>
                                    </m:r>
                                  </m:e>
                                  <m:sub>
                                    <m:r>
                                      <m:rPr>
                                        <m:sty m:val="p"/>
                                      </m:rPr>
                                      <a:rPr lang="it-IT" sz="1100">
                                        <a:solidFill>
                                          <a:schemeClr val="tx1"/>
                                        </a:solidFill>
                                        <a:latin typeface="Cambria Math" panose="02040503050406030204" pitchFamily="18" charset="0"/>
                                      </a:rPr>
                                      <m:t>CE</m:t>
                                    </m:r>
                                    <m:d>
                                      <m:dPr>
                                        <m:ctrlPr>
                                          <a:rPr lang="it-IT" sz="1100" i="1">
                                            <a:solidFill>
                                              <a:schemeClr val="tx1"/>
                                            </a:solidFill>
                                            <a:latin typeface="Cambria Math" panose="02040503050406030204" pitchFamily="18" charset="0"/>
                                          </a:rPr>
                                        </m:ctrlPr>
                                      </m:dPr>
                                      <m:e>
                                        <m:r>
                                          <m:rPr>
                                            <m:sty m:val="p"/>
                                          </m:rPr>
                                          <a:rPr lang="it-IT" sz="1100">
                                            <a:solidFill>
                                              <a:schemeClr val="tx1"/>
                                            </a:solidFill>
                                            <a:latin typeface="Cambria Math" panose="02040503050406030204" pitchFamily="18" charset="0"/>
                                          </a:rPr>
                                          <m:t>sat</m:t>
                                        </m:r>
                                      </m:e>
                                    </m:d>
                                    <m:r>
                                      <a:rPr lang="it-IT" sz="1100" b="0" smtClean="0">
                                        <a:solidFill>
                                          <a:schemeClr val="tx1"/>
                                        </a:solidFill>
                                        <a:latin typeface="Cambria Math" panose="02040503050406030204" pitchFamily="18" charset="0"/>
                                      </a:rPr>
                                      <m:t>2</m:t>
                                    </m:r>
                                  </m:sub>
                                </m:sSub>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100" i="1" smtClean="0">
                                        <a:solidFill>
                                          <a:schemeClr val="tx1"/>
                                        </a:solidFill>
                                        <a:latin typeface="Cambria Math" panose="02040503050406030204" pitchFamily="18" charset="0"/>
                                      </a:rPr>
                                    </m:ctrlPr>
                                  </m:sSubPr>
                                  <m:e>
                                    <m:r>
                                      <m:rPr>
                                        <m:sty m:val="p"/>
                                      </m:rPr>
                                      <a:rPr lang="it-IT" sz="1100">
                                        <a:solidFill>
                                          <a:schemeClr val="tx1"/>
                                        </a:solidFill>
                                        <a:latin typeface="Cambria Math" panose="02040503050406030204" pitchFamily="18" charset="0"/>
                                      </a:rPr>
                                      <m:t>I</m:t>
                                    </m:r>
                                  </m:e>
                                  <m:sub>
                                    <m:r>
                                      <m:rPr>
                                        <m:sty m:val="p"/>
                                      </m:rPr>
                                      <a:rPr lang="it-IT" sz="1100">
                                        <a:solidFill>
                                          <a:schemeClr val="tx1"/>
                                        </a:solidFill>
                                        <a:latin typeface="Cambria Math" panose="02040503050406030204" pitchFamily="18" charset="0"/>
                                      </a:rPr>
                                      <m:t>C</m:t>
                                    </m:r>
                                  </m:sub>
                                </m:sSub>
                                <m:r>
                                  <a:rPr lang="it-IT" sz="1100">
                                    <a:solidFill>
                                      <a:schemeClr val="tx1"/>
                                    </a:solidFill>
                                    <a:latin typeface="Cambria Math" panose="02040503050406030204" pitchFamily="18" charset="0"/>
                                  </a:rPr>
                                  <m:t>=5</m:t>
                                </m:r>
                                <m:r>
                                  <a:rPr lang="it-IT" sz="1100" b="0" smtClean="0">
                                    <a:solidFill>
                                      <a:schemeClr val="tx1"/>
                                    </a:solidFill>
                                    <a:latin typeface="Cambria Math" panose="02040503050406030204" pitchFamily="18" charset="0"/>
                                  </a:rPr>
                                  <m:t>0</m:t>
                                </m:r>
                                <m:r>
                                  <a:rPr lang="it-IT" sz="1100">
                                    <a:solidFill>
                                      <a:schemeClr val="tx1"/>
                                    </a:solidFill>
                                    <a:latin typeface="Cambria Math" panose="02040503050406030204" pitchFamily="18" charset="0"/>
                                  </a:rPr>
                                  <m:t>0 </m:t>
                                </m:r>
                                <m:r>
                                  <m:rPr>
                                    <m:sty m:val="p"/>
                                  </m:rPr>
                                  <a:rPr lang="it-IT" sz="1100">
                                    <a:solidFill>
                                      <a:schemeClr val="tx1"/>
                                    </a:solidFill>
                                    <a:latin typeface="Cambria Math" panose="02040503050406030204" pitchFamily="18" charset="0"/>
                                  </a:rPr>
                                  <m:t>mA</m:t>
                                </m:r>
                              </m:oMath>
                              <m:oMath xmlns:m="http://schemas.openxmlformats.org/officeDocument/2006/math">
                                <m:sSub>
                                  <m:sSubPr>
                                    <m:ctrlPr>
                                      <a:rPr lang="it-IT" sz="1100" i="1">
                                        <a:solidFill>
                                          <a:schemeClr val="tx1"/>
                                        </a:solidFill>
                                        <a:latin typeface="Cambria Math" panose="02040503050406030204" pitchFamily="18" charset="0"/>
                                      </a:rPr>
                                    </m:ctrlPr>
                                  </m:sSubPr>
                                  <m:e>
                                    <m:r>
                                      <m:rPr>
                                        <m:sty m:val="p"/>
                                      </m:rPr>
                                      <a:rPr lang="it-IT" sz="1100">
                                        <a:solidFill>
                                          <a:schemeClr val="tx1"/>
                                        </a:solidFill>
                                        <a:latin typeface="Cambria Math" panose="02040503050406030204" pitchFamily="18" charset="0"/>
                                      </a:rPr>
                                      <m:t>I</m:t>
                                    </m:r>
                                  </m:e>
                                  <m:sub>
                                    <m:r>
                                      <m:rPr>
                                        <m:sty m:val="p"/>
                                      </m:rPr>
                                      <a:rPr lang="it-IT" sz="1100">
                                        <a:solidFill>
                                          <a:schemeClr val="tx1"/>
                                        </a:solidFill>
                                        <a:latin typeface="Cambria Math" panose="02040503050406030204" pitchFamily="18" charset="0"/>
                                      </a:rPr>
                                      <m:t>B</m:t>
                                    </m:r>
                                  </m:sub>
                                </m:sSub>
                                <m:r>
                                  <a:rPr lang="it-IT" sz="1100">
                                    <a:solidFill>
                                      <a:schemeClr val="tx1"/>
                                    </a:solidFill>
                                    <a:latin typeface="Cambria Math" panose="02040503050406030204" pitchFamily="18" charset="0"/>
                                  </a:rPr>
                                  <m:t>=5</m:t>
                                </m:r>
                                <m:r>
                                  <a:rPr lang="it-IT" sz="1100" b="0" smtClean="0">
                                    <a:solidFill>
                                      <a:schemeClr val="tx1"/>
                                    </a:solidFill>
                                    <a:latin typeface="Cambria Math" panose="02040503050406030204" pitchFamily="18" charset="0"/>
                                  </a:rPr>
                                  <m:t>0</m:t>
                                </m:r>
                                <m:r>
                                  <a:rPr lang="it-IT" sz="1100">
                                    <a:solidFill>
                                      <a:schemeClr val="tx1"/>
                                    </a:solidFill>
                                    <a:latin typeface="Cambria Math" panose="02040503050406030204" pitchFamily="18" charset="0"/>
                                  </a:rPr>
                                  <m:t> </m:t>
                                </m:r>
                                <m:r>
                                  <m:rPr>
                                    <m:sty m:val="p"/>
                                  </m:rPr>
                                  <a:rPr lang="it-IT" sz="1100">
                                    <a:solidFill>
                                      <a:schemeClr val="tx1"/>
                                    </a:solidFill>
                                    <a:latin typeface="Cambria Math" panose="02040503050406030204" pitchFamily="18" charset="0"/>
                                  </a:rPr>
                                  <m:t>mA</m:t>
                                </m:r>
                              </m:oMath>
                            </m:oMathPara>
                          </a14:m>
                          <a:endParaRPr lang="en-US" sz="1100" dirty="0">
                            <a:solidFill>
                              <a:schemeClr val="tx1"/>
                            </a:solidFill>
                            <a:latin typeface="Aptos" panose="020B00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Aptos" panose="020B0004020202020204" pitchFamily="34" charset="0"/>
                            </a:rPr>
                            <a:t>&lt;</a:t>
                          </a:r>
                          <a14:m>
                            <m:oMath xmlns:m="http://schemas.openxmlformats.org/officeDocument/2006/math">
                              <m:r>
                                <a:rPr lang="it-IT" sz="1100" smtClean="0">
                                  <a:solidFill>
                                    <a:schemeClr val="tx1"/>
                                  </a:solidFill>
                                  <a:latin typeface="Cambria Math" panose="02040503050406030204" pitchFamily="18" charset="0"/>
                                </a:rPr>
                                <m:t>1</m:t>
                              </m:r>
                              <m:r>
                                <a:rPr lang="it-IT" sz="1100" b="0" smtClean="0">
                                  <a:solidFill>
                                    <a:schemeClr val="tx1"/>
                                  </a:solidFill>
                                  <a:latin typeface="Cambria Math" panose="02040503050406030204" pitchFamily="18" charset="0"/>
                                </a:rPr>
                                <m:t>.0 </m:t>
                              </m:r>
                              <m:r>
                                <m:rPr>
                                  <m:sty m:val="p"/>
                                </m:rPr>
                                <a:rPr lang="it-IT" sz="1100" b="0" smtClean="0">
                                  <a:solidFill>
                                    <a:schemeClr val="tx1"/>
                                  </a:solidFill>
                                  <a:latin typeface="Cambria Math" panose="02040503050406030204" pitchFamily="18" charset="0"/>
                                </a:rPr>
                                <m:t>V</m:t>
                              </m:r>
                            </m:oMath>
                          </a14:m>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2239491751"/>
                      </a:ext>
                    </a:extLst>
                  </a:tr>
                  <a:tr h="213410">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V</m:t>
                                    </m:r>
                                  </m:e>
                                  <m:sub>
                                    <m:r>
                                      <m:rPr>
                                        <m:sty m:val="p"/>
                                      </m:rPr>
                                      <a:rPr lang="it-IT" sz="1100" b="0" smtClean="0">
                                        <a:solidFill>
                                          <a:schemeClr val="tx1"/>
                                        </a:solidFill>
                                        <a:latin typeface="Cambria Math" panose="02040503050406030204" pitchFamily="18" charset="0"/>
                                      </a:rPr>
                                      <m:t>BE</m:t>
                                    </m:r>
                                    <m:d>
                                      <m:dPr>
                                        <m:ctrlPr>
                                          <a:rPr lang="it-IT" sz="1100" b="0" i="1" smtClean="0">
                                            <a:solidFill>
                                              <a:schemeClr val="tx1"/>
                                            </a:solidFill>
                                            <a:latin typeface="Cambria Math" panose="02040503050406030204" pitchFamily="18" charset="0"/>
                                          </a:rPr>
                                        </m:ctrlPr>
                                      </m:dPr>
                                      <m:e>
                                        <m:r>
                                          <m:rPr>
                                            <m:sty m:val="p"/>
                                          </m:rPr>
                                          <a:rPr lang="it-IT" sz="1100" b="0" smtClean="0">
                                            <a:solidFill>
                                              <a:schemeClr val="tx1"/>
                                            </a:solidFill>
                                            <a:latin typeface="Cambria Math" panose="02040503050406030204" pitchFamily="18" charset="0"/>
                                          </a:rPr>
                                          <m:t>sat</m:t>
                                        </m:r>
                                      </m:e>
                                    </m:d>
                                    <m:r>
                                      <a:rPr lang="it-IT" sz="1100" b="0" smtClean="0">
                                        <a:solidFill>
                                          <a:schemeClr val="tx1"/>
                                        </a:solidFill>
                                        <a:latin typeface="Cambria Math" panose="02040503050406030204" pitchFamily="18" charset="0"/>
                                      </a:rPr>
                                      <m:t>1</m:t>
                                    </m:r>
                                  </m:sub>
                                </m:sSub>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I</m:t>
                                    </m:r>
                                  </m:e>
                                  <m:sub>
                                    <m:r>
                                      <m:rPr>
                                        <m:sty m:val="p"/>
                                      </m:rPr>
                                      <a:rPr lang="it-IT" sz="1100" b="0" smtClean="0">
                                        <a:solidFill>
                                          <a:schemeClr val="tx1"/>
                                        </a:solidFill>
                                        <a:latin typeface="Cambria Math" panose="02040503050406030204" pitchFamily="18" charset="0"/>
                                      </a:rPr>
                                      <m:t>C</m:t>
                                    </m:r>
                                  </m:sub>
                                </m:sSub>
                                <m:r>
                                  <a:rPr lang="it-IT" sz="1100" b="0" smtClean="0">
                                    <a:solidFill>
                                      <a:schemeClr val="tx1"/>
                                    </a:solidFill>
                                    <a:latin typeface="Cambria Math" panose="02040503050406030204" pitchFamily="18" charset="0"/>
                                  </a:rPr>
                                  <m:t>=150 </m:t>
                                </m:r>
                                <m:r>
                                  <m:rPr>
                                    <m:sty m:val="p"/>
                                  </m:rPr>
                                  <a:rPr lang="it-IT" sz="1100" b="0" smtClean="0">
                                    <a:solidFill>
                                      <a:schemeClr val="tx1"/>
                                    </a:solidFill>
                                    <a:latin typeface="Cambria Math" panose="02040503050406030204" pitchFamily="18" charset="0"/>
                                  </a:rPr>
                                  <m:t>mA</m:t>
                                </m:r>
                              </m:oMath>
                              <m:oMath xmlns:m="http://schemas.openxmlformats.org/officeDocument/2006/math">
                                <m:r>
                                  <a:rPr lang="it-IT" sz="1100" b="0" smtClean="0">
                                    <a:solidFill>
                                      <a:schemeClr val="tx1"/>
                                    </a:solidFill>
                                    <a:latin typeface="Cambria Math" panose="02040503050406030204" pitchFamily="18" charset="0"/>
                                  </a:rPr>
                                  <m:t> </m:t>
                                </m:r>
                                <m:sSub>
                                  <m:sSubPr>
                                    <m:ctrlPr>
                                      <a:rPr lang="it-IT" sz="1100" b="0" i="1" smtClean="0">
                                        <a:solidFill>
                                          <a:schemeClr val="tx1"/>
                                        </a:solidFill>
                                        <a:latin typeface="Cambria Math" panose="02040503050406030204" pitchFamily="18" charset="0"/>
                                      </a:rPr>
                                    </m:ctrlPr>
                                  </m:sSubPr>
                                  <m:e>
                                    <m:r>
                                      <m:rPr>
                                        <m:sty m:val="p"/>
                                      </m:rPr>
                                      <a:rPr lang="it-IT" sz="1100" b="0" smtClean="0">
                                        <a:solidFill>
                                          <a:schemeClr val="tx1"/>
                                        </a:solidFill>
                                        <a:latin typeface="Cambria Math" panose="02040503050406030204" pitchFamily="18" charset="0"/>
                                      </a:rPr>
                                      <m:t>I</m:t>
                                    </m:r>
                                  </m:e>
                                  <m:sub>
                                    <m:r>
                                      <m:rPr>
                                        <m:sty m:val="p"/>
                                      </m:rPr>
                                      <a:rPr lang="it-IT" sz="1100" b="0" smtClean="0">
                                        <a:solidFill>
                                          <a:schemeClr val="tx1"/>
                                        </a:solidFill>
                                        <a:latin typeface="Cambria Math" panose="02040503050406030204" pitchFamily="18" charset="0"/>
                                      </a:rPr>
                                      <m:t>B</m:t>
                                    </m:r>
                                  </m:sub>
                                </m:sSub>
                                <m:r>
                                  <a:rPr lang="it-IT" sz="1100" b="0" smtClean="0">
                                    <a:solidFill>
                                      <a:schemeClr val="tx1"/>
                                    </a:solidFill>
                                    <a:latin typeface="Cambria Math" panose="02040503050406030204" pitchFamily="18" charset="0"/>
                                  </a:rPr>
                                  <m:t>=15 </m:t>
                                </m:r>
                                <m:r>
                                  <m:rPr>
                                    <m:sty m:val="p"/>
                                  </m:rPr>
                                  <a:rPr lang="it-IT" sz="1100" b="0" smtClean="0">
                                    <a:solidFill>
                                      <a:schemeClr val="tx1"/>
                                    </a:solidFill>
                                    <a:latin typeface="Cambria Math" panose="02040503050406030204" pitchFamily="18" charset="0"/>
                                  </a:rPr>
                                  <m:t>mA</m:t>
                                </m:r>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it-IT" sz="1100" smtClean="0">
                                    <a:solidFill>
                                      <a:schemeClr val="tx1"/>
                                    </a:solidFill>
                                    <a:latin typeface="Cambria Math" panose="02040503050406030204" pitchFamily="18" charset="0"/>
                                  </a:rPr>
                                  <m:t>&gt;</m:t>
                                </m:r>
                                <m:r>
                                  <a:rPr lang="it-IT" sz="1100" b="0" smtClean="0">
                                    <a:solidFill>
                                      <a:schemeClr val="tx1"/>
                                    </a:solidFill>
                                    <a:latin typeface="Cambria Math" panose="02040503050406030204" pitchFamily="18" charset="0"/>
                                  </a:rPr>
                                  <m:t>0.6 </m:t>
                                </m:r>
                                <m:r>
                                  <m:rPr>
                                    <m:sty m:val="p"/>
                                  </m:rPr>
                                  <a:rPr lang="it-IT" sz="1100" b="0" smtClean="0">
                                    <a:solidFill>
                                      <a:schemeClr val="tx1"/>
                                    </a:solidFill>
                                    <a:latin typeface="Cambria Math" panose="02040503050406030204" pitchFamily="18" charset="0"/>
                                  </a:rPr>
                                  <m:t>V</m:t>
                                </m:r>
                                <m:r>
                                  <a:rPr lang="it-IT" sz="1100" b="0" smtClean="0">
                                    <a:solidFill>
                                      <a:schemeClr val="tx1"/>
                                    </a:solidFill>
                                    <a:latin typeface="Cambria Math" panose="02040503050406030204" pitchFamily="18" charset="0"/>
                                  </a:rPr>
                                  <m:t> </m:t>
                                </m:r>
                              </m:oMath>
                              <m:oMath xmlns:m="http://schemas.openxmlformats.org/officeDocument/2006/math">
                                <m:r>
                                  <a:rPr lang="it-IT" sz="1100" b="0" smtClean="0">
                                    <a:solidFill>
                                      <a:schemeClr val="tx1"/>
                                    </a:solidFill>
                                    <a:latin typeface="Cambria Math" panose="02040503050406030204" pitchFamily="18" charset="0"/>
                                  </a:rPr>
                                  <m:t>&lt;1.2 </m:t>
                                </m:r>
                                <m:r>
                                  <m:rPr>
                                    <m:sty m:val="p"/>
                                  </m:rPr>
                                  <a:rPr lang="it-IT" sz="1100" b="0" smtClean="0">
                                    <a:solidFill>
                                      <a:schemeClr val="tx1"/>
                                    </a:solidFill>
                                    <a:latin typeface="Cambria Math" panose="02040503050406030204" pitchFamily="18" charset="0"/>
                                  </a:rPr>
                                  <m:t>V</m:t>
                                </m:r>
                              </m:oMath>
                            </m:oMathPara>
                          </a14:m>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3008875983"/>
                      </a:ext>
                    </a:extLst>
                  </a:tr>
                  <a:tr h="208553">
                    <a:tc>
                      <a:txBody>
                        <a:bodyPr/>
                        <a:lstStyle/>
                        <a:p>
                          <a:pPr algn="ctr"/>
                          <a14:m>
                            <m:oMathPara xmlns:m="http://schemas.openxmlformats.org/officeDocument/2006/math">
                              <m:oMathParaPr>
                                <m:jc m:val="centerGroup"/>
                              </m:oMathParaPr>
                              <m:oMath xmlns:m="http://schemas.openxmlformats.org/officeDocument/2006/math">
                                <m:sSub>
                                  <m:sSubPr>
                                    <m:ctrlPr>
                                      <a:rPr lang="it-IT" sz="1100" i="1" smtClean="0">
                                        <a:solidFill>
                                          <a:schemeClr val="tx1"/>
                                        </a:solidFill>
                                        <a:latin typeface="Cambria Math" panose="02040503050406030204" pitchFamily="18" charset="0"/>
                                      </a:rPr>
                                    </m:ctrlPr>
                                  </m:sSubPr>
                                  <m:e>
                                    <m:r>
                                      <m:rPr>
                                        <m:sty m:val="p"/>
                                      </m:rPr>
                                      <a:rPr lang="it-IT" sz="1100">
                                        <a:solidFill>
                                          <a:schemeClr val="tx1"/>
                                        </a:solidFill>
                                        <a:latin typeface="Cambria Math" panose="02040503050406030204" pitchFamily="18" charset="0"/>
                                      </a:rPr>
                                      <m:t>V</m:t>
                                    </m:r>
                                  </m:e>
                                  <m:sub>
                                    <m:r>
                                      <m:rPr>
                                        <m:sty m:val="p"/>
                                      </m:rPr>
                                      <a:rPr lang="it-IT" sz="1100" b="0" smtClean="0">
                                        <a:solidFill>
                                          <a:schemeClr val="tx1"/>
                                        </a:solidFill>
                                        <a:latin typeface="Cambria Math" panose="02040503050406030204" pitchFamily="18" charset="0"/>
                                      </a:rPr>
                                      <m:t>B</m:t>
                                    </m:r>
                                    <m:r>
                                      <m:rPr>
                                        <m:sty m:val="p"/>
                                      </m:rPr>
                                      <a:rPr lang="it-IT" sz="1100">
                                        <a:solidFill>
                                          <a:schemeClr val="tx1"/>
                                        </a:solidFill>
                                        <a:latin typeface="Cambria Math" panose="02040503050406030204" pitchFamily="18" charset="0"/>
                                      </a:rPr>
                                      <m:t>E</m:t>
                                    </m:r>
                                    <m:d>
                                      <m:dPr>
                                        <m:ctrlPr>
                                          <a:rPr lang="it-IT" sz="1100" i="1">
                                            <a:solidFill>
                                              <a:schemeClr val="tx1"/>
                                            </a:solidFill>
                                            <a:latin typeface="Cambria Math" panose="02040503050406030204" pitchFamily="18" charset="0"/>
                                          </a:rPr>
                                        </m:ctrlPr>
                                      </m:dPr>
                                      <m:e>
                                        <m:r>
                                          <m:rPr>
                                            <m:sty m:val="p"/>
                                          </m:rPr>
                                          <a:rPr lang="it-IT" sz="1100">
                                            <a:solidFill>
                                              <a:schemeClr val="tx1"/>
                                            </a:solidFill>
                                            <a:latin typeface="Cambria Math" panose="02040503050406030204" pitchFamily="18" charset="0"/>
                                          </a:rPr>
                                          <m:t>sat</m:t>
                                        </m:r>
                                      </m:e>
                                    </m:d>
                                    <m:r>
                                      <a:rPr lang="it-IT" sz="1100" b="0" smtClean="0">
                                        <a:solidFill>
                                          <a:schemeClr val="tx1"/>
                                        </a:solidFill>
                                        <a:latin typeface="Cambria Math" panose="02040503050406030204" pitchFamily="18" charset="0"/>
                                      </a:rPr>
                                      <m:t>2</m:t>
                                    </m:r>
                                  </m:sub>
                                </m:sSub>
                              </m:oMath>
                            </m:oMathPara>
                          </a14:m>
                          <a:endParaRPr lang="en-US" sz="1100" dirty="0">
                            <a:solidFill>
                              <a:schemeClr val="tx1"/>
                            </a:solidFill>
                            <a:latin typeface="Aptos" panose="020B00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100" i="1" smtClean="0">
                                        <a:solidFill>
                                          <a:schemeClr val="tx1"/>
                                        </a:solidFill>
                                        <a:latin typeface="Cambria Math" panose="02040503050406030204" pitchFamily="18" charset="0"/>
                                      </a:rPr>
                                    </m:ctrlPr>
                                  </m:sSubPr>
                                  <m:e>
                                    <m:r>
                                      <m:rPr>
                                        <m:sty m:val="p"/>
                                      </m:rPr>
                                      <a:rPr lang="it-IT" sz="1100">
                                        <a:solidFill>
                                          <a:schemeClr val="tx1"/>
                                        </a:solidFill>
                                        <a:latin typeface="Cambria Math" panose="02040503050406030204" pitchFamily="18" charset="0"/>
                                      </a:rPr>
                                      <m:t>I</m:t>
                                    </m:r>
                                  </m:e>
                                  <m:sub>
                                    <m:r>
                                      <m:rPr>
                                        <m:sty m:val="p"/>
                                      </m:rPr>
                                      <a:rPr lang="it-IT" sz="1100">
                                        <a:solidFill>
                                          <a:schemeClr val="tx1"/>
                                        </a:solidFill>
                                        <a:latin typeface="Cambria Math" panose="02040503050406030204" pitchFamily="18" charset="0"/>
                                      </a:rPr>
                                      <m:t>C</m:t>
                                    </m:r>
                                  </m:sub>
                                </m:sSub>
                                <m:r>
                                  <a:rPr lang="it-IT" sz="1100">
                                    <a:solidFill>
                                      <a:schemeClr val="tx1"/>
                                    </a:solidFill>
                                    <a:latin typeface="Cambria Math" panose="02040503050406030204" pitchFamily="18" charset="0"/>
                                  </a:rPr>
                                  <m:t>=5</m:t>
                                </m:r>
                                <m:r>
                                  <a:rPr lang="it-IT" sz="1100" b="0" smtClean="0">
                                    <a:solidFill>
                                      <a:schemeClr val="tx1"/>
                                    </a:solidFill>
                                    <a:latin typeface="Cambria Math" panose="02040503050406030204" pitchFamily="18" charset="0"/>
                                  </a:rPr>
                                  <m:t>0</m:t>
                                </m:r>
                                <m:r>
                                  <a:rPr lang="it-IT" sz="1100">
                                    <a:solidFill>
                                      <a:schemeClr val="tx1"/>
                                    </a:solidFill>
                                    <a:latin typeface="Cambria Math" panose="02040503050406030204" pitchFamily="18" charset="0"/>
                                  </a:rPr>
                                  <m:t>0 </m:t>
                                </m:r>
                                <m:r>
                                  <m:rPr>
                                    <m:sty m:val="p"/>
                                  </m:rPr>
                                  <a:rPr lang="it-IT" sz="1100">
                                    <a:solidFill>
                                      <a:schemeClr val="tx1"/>
                                    </a:solidFill>
                                    <a:latin typeface="Cambria Math" panose="02040503050406030204" pitchFamily="18" charset="0"/>
                                  </a:rPr>
                                  <m:t>mA</m:t>
                                </m:r>
                              </m:oMath>
                              <m:oMath xmlns:m="http://schemas.openxmlformats.org/officeDocument/2006/math">
                                <m:sSub>
                                  <m:sSubPr>
                                    <m:ctrlPr>
                                      <a:rPr lang="it-IT" sz="1100" i="1">
                                        <a:solidFill>
                                          <a:schemeClr val="tx1"/>
                                        </a:solidFill>
                                        <a:latin typeface="Cambria Math" panose="02040503050406030204" pitchFamily="18" charset="0"/>
                                      </a:rPr>
                                    </m:ctrlPr>
                                  </m:sSubPr>
                                  <m:e>
                                    <m:r>
                                      <m:rPr>
                                        <m:sty m:val="p"/>
                                      </m:rPr>
                                      <a:rPr lang="it-IT" sz="1100">
                                        <a:solidFill>
                                          <a:schemeClr val="tx1"/>
                                        </a:solidFill>
                                        <a:latin typeface="Cambria Math" panose="02040503050406030204" pitchFamily="18" charset="0"/>
                                      </a:rPr>
                                      <m:t>I</m:t>
                                    </m:r>
                                  </m:e>
                                  <m:sub>
                                    <m:r>
                                      <m:rPr>
                                        <m:sty m:val="p"/>
                                      </m:rPr>
                                      <a:rPr lang="it-IT" sz="1100">
                                        <a:solidFill>
                                          <a:schemeClr val="tx1"/>
                                        </a:solidFill>
                                        <a:latin typeface="Cambria Math" panose="02040503050406030204" pitchFamily="18" charset="0"/>
                                      </a:rPr>
                                      <m:t>B</m:t>
                                    </m:r>
                                  </m:sub>
                                </m:sSub>
                                <m:r>
                                  <a:rPr lang="it-IT" sz="1100">
                                    <a:solidFill>
                                      <a:schemeClr val="tx1"/>
                                    </a:solidFill>
                                    <a:latin typeface="Cambria Math" panose="02040503050406030204" pitchFamily="18" charset="0"/>
                                  </a:rPr>
                                  <m:t>=5</m:t>
                                </m:r>
                                <m:r>
                                  <a:rPr lang="it-IT" sz="1100" b="0" smtClean="0">
                                    <a:solidFill>
                                      <a:schemeClr val="tx1"/>
                                    </a:solidFill>
                                    <a:latin typeface="Cambria Math" panose="02040503050406030204" pitchFamily="18" charset="0"/>
                                  </a:rPr>
                                  <m:t>0</m:t>
                                </m:r>
                                <m:r>
                                  <a:rPr lang="it-IT" sz="1100">
                                    <a:solidFill>
                                      <a:schemeClr val="tx1"/>
                                    </a:solidFill>
                                    <a:latin typeface="Cambria Math" panose="02040503050406030204" pitchFamily="18" charset="0"/>
                                  </a:rPr>
                                  <m:t> </m:t>
                                </m:r>
                                <m:r>
                                  <m:rPr>
                                    <m:sty m:val="p"/>
                                  </m:rPr>
                                  <a:rPr lang="it-IT" sz="1100">
                                    <a:solidFill>
                                      <a:schemeClr val="tx1"/>
                                    </a:solidFill>
                                    <a:latin typeface="Cambria Math" panose="02040503050406030204" pitchFamily="18" charset="0"/>
                                  </a:rPr>
                                  <m:t>mA</m:t>
                                </m:r>
                              </m:oMath>
                            </m:oMathPara>
                          </a14:m>
                          <a:endParaRPr lang="en-US" sz="1100" dirty="0">
                            <a:solidFill>
                              <a:schemeClr val="tx1"/>
                            </a:solidFill>
                            <a:latin typeface="Aptos" panose="020B00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Aptos" panose="020B0004020202020204" pitchFamily="34" charset="0"/>
                            </a:rPr>
                            <a:t>&lt;</a:t>
                          </a:r>
                          <a14:m>
                            <m:oMath xmlns:m="http://schemas.openxmlformats.org/officeDocument/2006/math">
                              <m:r>
                                <a:rPr lang="it-IT" sz="1100" smtClean="0">
                                  <a:solidFill>
                                    <a:schemeClr val="tx1"/>
                                  </a:solidFill>
                                  <a:latin typeface="Cambria Math" panose="02040503050406030204" pitchFamily="18" charset="0"/>
                                </a:rPr>
                                <m:t>0</m:t>
                              </m:r>
                              <m:r>
                                <a:rPr lang="it-IT" sz="1100" b="0" smtClean="0">
                                  <a:solidFill>
                                    <a:schemeClr val="tx1"/>
                                  </a:solidFill>
                                  <a:latin typeface="Cambria Math" panose="02040503050406030204" pitchFamily="18" charset="0"/>
                                </a:rPr>
                                <m:t>.3 </m:t>
                              </m:r>
                              <m:r>
                                <m:rPr>
                                  <m:sty m:val="p"/>
                                </m:rPr>
                                <a:rPr lang="it-IT" sz="1100" b="0" smtClean="0">
                                  <a:solidFill>
                                    <a:schemeClr val="tx1"/>
                                  </a:solidFill>
                                  <a:latin typeface="Cambria Math" panose="02040503050406030204" pitchFamily="18" charset="0"/>
                                </a:rPr>
                                <m:t>V</m:t>
                              </m:r>
                            </m:oMath>
                          </a14:m>
                          <a:endParaRPr lang="en-US" sz="1100" i="0" dirty="0">
                            <a:solidFill>
                              <a:schemeClr val="tx1"/>
                            </a:solidFill>
                            <a:latin typeface="Aptos" panose="020B0004020202020204" pitchFamily="34" charset="0"/>
                          </a:endParaRPr>
                        </a:p>
                      </a:txBody>
                      <a:tcPr anchor="ctr"/>
                    </a:tc>
                    <a:extLst>
                      <a:ext uri="{0D108BD9-81ED-4DB2-BD59-A6C34878D82A}">
                        <a16:rowId xmlns:a16="http://schemas.microsoft.com/office/drawing/2014/main" val="447730223"/>
                      </a:ext>
                    </a:extLst>
                  </a:tr>
                </a:tbl>
              </a:graphicData>
            </a:graphic>
          </p:graphicFrame>
        </mc:Choice>
        <mc:Fallback xmlns="">
          <p:graphicFrame>
            <p:nvGraphicFramePr>
              <p:cNvPr id="14" name="Table 13">
                <a:extLst>
                  <a:ext uri="{FF2B5EF4-FFF2-40B4-BE49-F238E27FC236}">
                    <a16:creationId xmlns:a16="http://schemas.microsoft.com/office/drawing/2014/main" id="{1437F05B-7D05-6534-3EC6-8DC9850E9909}"/>
                  </a:ext>
                </a:extLst>
              </p:cNvPr>
              <p:cNvGraphicFramePr>
                <a:graphicFrameLocks noGrp="1"/>
              </p:cNvGraphicFramePr>
              <p:nvPr>
                <p:extLst>
                  <p:ext uri="{D42A27DB-BD31-4B8C-83A1-F6EECF244321}">
                    <p14:modId xmlns:p14="http://schemas.microsoft.com/office/powerpoint/2010/main" val="3192234165"/>
                  </p:ext>
                </p:extLst>
              </p:nvPr>
            </p:nvGraphicFramePr>
            <p:xfrm>
              <a:off x="9088977" y="3942140"/>
              <a:ext cx="2839641" cy="2133600"/>
            </p:xfrm>
            <a:graphic>
              <a:graphicData uri="http://schemas.openxmlformats.org/drawingml/2006/table">
                <a:tbl>
                  <a:tblPr firstRow="1" bandRow="1">
                    <a:tableStyleId>{93296810-A885-4BE3-A3E7-6D5BEEA58F35}</a:tableStyleId>
                  </a:tblPr>
                  <a:tblGrid>
                    <a:gridCol w="893194">
                      <a:extLst>
                        <a:ext uri="{9D8B030D-6E8A-4147-A177-3AD203B41FA5}">
                          <a16:colId xmlns:a16="http://schemas.microsoft.com/office/drawing/2014/main" val="3841859861"/>
                        </a:ext>
                      </a:extLst>
                    </a:gridCol>
                    <a:gridCol w="1070811">
                      <a:extLst>
                        <a:ext uri="{9D8B030D-6E8A-4147-A177-3AD203B41FA5}">
                          <a16:colId xmlns:a16="http://schemas.microsoft.com/office/drawing/2014/main" val="2080938519"/>
                        </a:ext>
                      </a:extLst>
                    </a:gridCol>
                    <a:gridCol w="875636">
                      <a:extLst>
                        <a:ext uri="{9D8B030D-6E8A-4147-A177-3AD203B41FA5}">
                          <a16:colId xmlns:a16="http://schemas.microsoft.com/office/drawing/2014/main" val="1678113104"/>
                        </a:ext>
                      </a:extLst>
                    </a:gridCol>
                  </a:tblGrid>
                  <a:tr h="426720">
                    <a:tc>
                      <a:txBody>
                        <a:bodyPr/>
                        <a:lstStyle/>
                        <a:p>
                          <a:pPr algn="ctr"/>
                          <a:r>
                            <a:rPr lang="it-IT" sz="1100" dirty="0" err="1">
                              <a:solidFill>
                                <a:schemeClr val="tx1"/>
                              </a:solidFill>
                              <a:latin typeface="Aptos" panose="020B0004020202020204" pitchFamily="34" charset="0"/>
                            </a:rPr>
                            <a:t>Parameter</a:t>
                          </a:r>
                          <a:endParaRPr lang="en-US" sz="1100" dirty="0">
                            <a:solidFill>
                              <a:schemeClr val="tx1"/>
                            </a:solidFill>
                            <a:latin typeface="Aptos" panose="020B0004020202020204" pitchFamily="34" charset="0"/>
                          </a:endParaRPr>
                        </a:p>
                      </a:txBody>
                      <a:tcPr anchor="ctr"/>
                    </a:tc>
                    <a:tc>
                      <a:txBody>
                        <a:bodyPr/>
                        <a:lstStyle/>
                        <a:p>
                          <a:pPr algn="ctr"/>
                          <a:r>
                            <a:rPr lang="it-IT" sz="1100" dirty="0">
                              <a:solidFill>
                                <a:schemeClr val="tx1"/>
                              </a:solidFill>
                              <a:latin typeface="Aptos" panose="020B0004020202020204" pitchFamily="34" charset="0"/>
                            </a:rPr>
                            <a:t>Test </a:t>
                          </a:r>
                          <a:r>
                            <a:rPr lang="it-IT" sz="1100" dirty="0" err="1">
                              <a:solidFill>
                                <a:schemeClr val="tx1"/>
                              </a:solidFill>
                              <a:latin typeface="Aptos" panose="020B0004020202020204" pitchFamily="34" charset="0"/>
                            </a:rPr>
                            <a:t>conditions</a:t>
                          </a:r>
                          <a:endParaRPr lang="en-US" sz="1100" dirty="0">
                            <a:solidFill>
                              <a:schemeClr val="tx1"/>
                            </a:solidFill>
                            <a:latin typeface="Aptos" panose="020B00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Aptos" panose="020B0004020202020204" pitchFamily="34" charset="0"/>
                            </a:rPr>
                            <a:t>Datasheet</a:t>
                          </a:r>
                          <a:endParaRPr lang="en-US" sz="1100" dirty="0">
                            <a:solidFill>
                              <a:schemeClr val="tx1"/>
                            </a:solidFill>
                            <a:latin typeface="Aptos" panose="020B0004020202020204" pitchFamily="34" charset="0"/>
                          </a:endParaRPr>
                        </a:p>
                      </a:txBody>
                      <a:tcPr anchor="ctr"/>
                    </a:tc>
                    <a:extLst>
                      <a:ext uri="{0D108BD9-81ED-4DB2-BD59-A6C34878D82A}">
                        <a16:rowId xmlns:a16="http://schemas.microsoft.com/office/drawing/2014/main" val="2384091010"/>
                      </a:ext>
                    </a:extLst>
                  </a:tr>
                  <a:tr h="426720">
                    <a:tc>
                      <a:txBody>
                        <a:bodyPr/>
                        <a:lstStyle/>
                        <a:p>
                          <a:endParaRPr lang="en-US"/>
                        </a:p>
                      </a:txBody>
                      <a:tcPr anchor="ctr">
                        <a:blipFill>
                          <a:blip r:embed="rId5"/>
                          <a:stretch>
                            <a:fillRect l="-680" t="-101429" r="-220408" b="-304286"/>
                          </a:stretch>
                        </a:blipFill>
                      </a:tcPr>
                    </a:tc>
                    <a:tc>
                      <a:txBody>
                        <a:bodyPr/>
                        <a:lstStyle/>
                        <a:p>
                          <a:endParaRPr lang="en-US"/>
                        </a:p>
                      </a:txBody>
                      <a:tcPr anchor="ctr">
                        <a:blipFill>
                          <a:blip r:embed="rId5"/>
                          <a:stretch>
                            <a:fillRect l="-84091" t="-101429" r="-84091" b="-304286"/>
                          </a:stretch>
                        </a:blipFill>
                      </a:tcPr>
                    </a:tc>
                    <a:tc>
                      <a:txBody>
                        <a:bodyPr/>
                        <a:lstStyle/>
                        <a:p>
                          <a:endParaRPr lang="en-US"/>
                        </a:p>
                      </a:txBody>
                      <a:tcPr anchor="ctr">
                        <a:blipFill>
                          <a:blip r:embed="rId5"/>
                          <a:stretch>
                            <a:fillRect l="-225000" t="-101429" r="-2778" b="-304286"/>
                          </a:stretch>
                        </a:blipFill>
                      </a:tcPr>
                    </a:tc>
                    <a:extLst>
                      <a:ext uri="{0D108BD9-81ED-4DB2-BD59-A6C34878D82A}">
                        <a16:rowId xmlns:a16="http://schemas.microsoft.com/office/drawing/2014/main" val="2785058553"/>
                      </a:ext>
                    </a:extLst>
                  </a:tr>
                  <a:tr h="426720">
                    <a:tc>
                      <a:txBody>
                        <a:bodyPr/>
                        <a:lstStyle/>
                        <a:p>
                          <a:endParaRPr lang="en-US"/>
                        </a:p>
                      </a:txBody>
                      <a:tcPr anchor="ctr">
                        <a:blipFill>
                          <a:blip r:embed="rId5"/>
                          <a:stretch>
                            <a:fillRect l="-680" t="-198592" r="-220408" b="-200000"/>
                          </a:stretch>
                        </a:blipFill>
                      </a:tcPr>
                    </a:tc>
                    <a:tc>
                      <a:txBody>
                        <a:bodyPr/>
                        <a:lstStyle/>
                        <a:p>
                          <a:endParaRPr lang="en-US"/>
                        </a:p>
                      </a:txBody>
                      <a:tcPr anchor="ctr">
                        <a:blipFill>
                          <a:blip r:embed="rId5"/>
                          <a:stretch>
                            <a:fillRect l="-84091" t="-198592" r="-84091" b="-200000"/>
                          </a:stretch>
                        </a:blipFill>
                      </a:tcPr>
                    </a:tc>
                    <a:tc>
                      <a:txBody>
                        <a:bodyPr/>
                        <a:lstStyle/>
                        <a:p>
                          <a:endParaRPr lang="en-US"/>
                        </a:p>
                      </a:txBody>
                      <a:tcPr anchor="ctr">
                        <a:blipFill>
                          <a:blip r:embed="rId5"/>
                          <a:stretch>
                            <a:fillRect l="-225000" t="-198592" r="-2778" b="-200000"/>
                          </a:stretch>
                        </a:blipFill>
                      </a:tcPr>
                    </a:tc>
                    <a:extLst>
                      <a:ext uri="{0D108BD9-81ED-4DB2-BD59-A6C34878D82A}">
                        <a16:rowId xmlns:a16="http://schemas.microsoft.com/office/drawing/2014/main" val="2239491751"/>
                      </a:ext>
                    </a:extLst>
                  </a:tr>
                  <a:tr h="426720">
                    <a:tc>
                      <a:txBody>
                        <a:bodyPr/>
                        <a:lstStyle/>
                        <a:p>
                          <a:endParaRPr lang="en-US"/>
                        </a:p>
                      </a:txBody>
                      <a:tcPr anchor="ctr">
                        <a:blipFill>
                          <a:blip r:embed="rId5"/>
                          <a:stretch>
                            <a:fillRect l="-680" t="-302857" r="-220408" b="-102857"/>
                          </a:stretch>
                        </a:blipFill>
                      </a:tcPr>
                    </a:tc>
                    <a:tc>
                      <a:txBody>
                        <a:bodyPr/>
                        <a:lstStyle/>
                        <a:p>
                          <a:endParaRPr lang="en-US"/>
                        </a:p>
                      </a:txBody>
                      <a:tcPr anchor="ctr">
                        <a:blipFill>
                          <a:blip r:embed="rId5"/>
                          <a:stretch>
                            <a:fillRect l="-84091" t="-302857" r="-84091" b="-102857"/>
                          </a:stretch>
                        </a:blipFill>
                      </a:tcPr>
                    </a:tc>
                    <a:tc>
                      <a:txBody>
                        <a:bodyPr/>
                        <a:lstStyle/>
                        <a:p>
                          <a:endParaRPr lang="en-US"/>
                        </a:p>
                      </a:txBody>
                      <a:tcPr anchor="ctr">
                        <a:blipFill>
                          <a:blip r:embed="rId5"/>
                          <a:stretch>
                            <a:fillRect l="-225000" t="-302857" r="-2778" b="-102857"/>
                          </a:stretch>
                        </a:blipFill>
                      </a:tcPr>
                    </a:tc>
                    <a:extLst>
                      <a:ext uri="{0D108BD9-81ED-4DB2-BD59-A6C34878D82A}">
                        <a16:rowId xmlns:a16="http://schemas.microsoft.com/office/drawing/2014/main" val="3008875983"/>
                      </a:ext>
                    </a:extLst>
                  </a:tr>
                  <a:tr h="426720">
                    <a:tc>
                      <a:txBody>
                        <a:bodyPr/>
                        <a:lstStyle/>
                        <a:p>
                          <a:endParaRPr lang="en-US"/>
                        </a:p>
                      </a:txBody>
                      <a:tcPr anchor="ctr">
                        <a:blipFill>
                          <a:blip r:embed="rId5"/>
                          <a:stretch>
                            <a:fillRect l="-680" t="-402857" r="-220408" b="-2857"/>
                          </a:stretch>
                        </a:blipFill>
                      </a:tcPr>
                    </a:tc>
                    <a:tc>
                      <a:txBody>
                        <a:bodyPr/>
                        <a:lstStyle/>
                        <a:p>
                          <a:endParaRPr lang="en-US"/>
                        </a:p>
                      </a:txBody>
                      <a:tcPr anchor="ctr">
                        <a:blipFill>
                          <a:blip r:embed="rId5"/>
                          <a:stretch>
                            <a:fillRect l="-84091" t="-402857" r="-84091" b="-2857"/>
                          </a:stretch>
                        </a:blipFill>
                      </a:tcPr>
                    </a:tc>
                    <a:tc>
                      <a:txBody>
                        <a:bodyPr/>
                        <a:lstStyle/>
                        <a:p>
                          <a:endParaRPr lang="en-US"/>
                        </a:p>
                      </a:txBody>
                      <a:tcPr anchor="ctr">
                        <a:blipFill>
                          <a:blip r:embed="rId5"/>
                          <a:stretch>
                            <a:fillRect l="-225000" t="-402857" r="-2778" b="-2857"/>
                          </a:stretch>
                        </a:blipFill>
                      </a:tcPr>
                    </a:tc>
                    <a:extLst>
                      <a:ext uri="{0D108BD9-81ED-4DB2-BD59-A6C34878D82A}">
                        <a16:rowId xmlns:a16="http://schemas.microsoft.com/office/drawing/2014/main" val="447730223"/>
                      </a:ext>
                    </a:extLst>
                  </a:tr>
                </a:tbl>
              </a:graphicData>
            </a:graphic>
          </p:graphicFrame>
        </mc:Fallback>
      </mc:AlternateContent>
      <p:sp>
        <p:nvSpPr>
          <p:cNvPr id="17" name="TextBox 16">
            <a:extLst>
              <a:ext uri="{FF2B5EF4-FFF2-40B4-BE49-F238E27FC236}">
                <a16:creationId xmlns:a16="http://schemas.microsoft.com/office/drawing/2014/main" id="{C2CB959C-0FB4-7EFB-7F08-7DDAA610B983}"/>
              </a:ext>
            </a:extLst>
          </p:cNvPr>
          <p:cNvSpPr txBox="1"/>
          <p:nvPr/>
        </p:nvSpPr>
        <p:spPr>
          <a:xfrm>
            <a:off x="1883048" y="1174353"/>
            <a:ext cx="800338" cy="400110"/>
          </a:xfrm>
          <a:prstGeom prst="rect">
            <a:avLst/>
          </a:prstGeom>
          <a:solidFill>
            <a:schemeClr val="accent2">
              <a:lumMod val="60000"/>
              <a:lumOff val="40000"/>
            </a:schemeClr>
          </a:solidFill>
          <a:ln>
            <a:solidFill>
              <a:schemeClr val="tx1"/>
            </a:solidFill>
          </a:ln>
          <a:scene3d>
            <a:camera prst="orthographicFront"/>
            <a:lightRig rig="threePt" dir="t"/>
          </a:scene3d>
          <a:sp3d>
            <a:bevelT/>
          </a:sp3d>
        </p:spPr>
        <p:txBody>
          <a:bodyPr wrap="square" rtlCol="0">
            <a:spAutoFit/>
          </a:bodyPr>
          <a:lstStyle/>
          <a:p>
            <a:pPr algn="ctr"/>
            <a:r>
              <a:rPr lang="it-IT" sz="2000" dirty="0">
                <a:latin typeface="Aptos" panose="020B0004020202020204" pitchFamily="34" charset="0"/>
              </a:rPr>
              <a:t>PNP</a:t>
            </a:r>
            <a:endParaRPr lang="en-US" sz="2000" dirty="0">
              <a:latin typeface="Aptos" panose="020B0004020202020204" pitchFamily="34" charset="0"/>
            </a:endParaRPr>
          </a:p>
        </p:txBody>
      </p:sp>
      <p:sp>
        <p:nvSpPr>
          <p:cNvPr id="27" name="TextBox 26">
            <a:extLst>
              <a:ext uri="{FF2B5EF4-FFF2-40B4-BE49-F238E27FC236}">
                <a16:creationId xmlns:a16="http://schemas.microsoft.com/office/drawing/2014/main" id="{1C5CACC2-E34A-5567-9003-F67090CC2F94}"/>
              </a:ext>
            </a:extLst>
          </p:cNvPr>
          <p:cNvSpPr txBox="1"/>
          <p:nvPr/>
        </p:nvSpPr>
        <p:spPr>
          <a:xfrm>
            <a:off x="1102682" y="1788890"/>
            <a:ext cx="2484065" cy="369332"/>
          </a:xfrm>
          <a:prstGeom prst="rect">
            <a:avLst/>
          </a:prstGeom>
          <a:solidFill>
            <a:schemeClr val="accent5">
              <a:lumMod val="40000"/>
              <a:lumOff val="60000"/>
            </a:schemeClr>
          </a:solidFill>
          <a:ln>
            <a:solidFill>
              <a:schemeClr val="accent5">
                <a:lumMod val="75000"/>
              </a:schemeClr>
            </a:solidFill>
          </a:ln>
        </p:spPr>
        <p:txBody>
          <a:bodyPr wrap="square">
            <a:spAutoFit/>
          </a:bodyPr>
          <a:lstStyle/>
          <a:p>
            <a:pPr algn="ctr"/>
            <a:r>
              <a:rPr lang="en-US" u="sng" dirty="0">
                <a:latin typeface="Aptos" panose="020B0004020202020204" pitchFamily="34" charset="0"/>
              </a:rPr>
              <a:t>I</a:t>
            </a:r>
            <a:r>
              <a:rPr lang="en-US" u="sng" baseline="-25000" dirty="0">
                <a:latin typeface="Aptos" panose="020B0004020202020204" pitchFamily="34" charset="0"/>
              </a:rPr>
              <a:t>C</a:t>
            </a:r>
            <a:r>
              <a:rPr lang="en-US" u="sng" dirty="0">
                <a:latin typeface="Aptos" panose="020B0004020202020204" pitchFamily="34" charset="0"/>
              </a:rPr>
              <a:t>-V</a:t>
            </a:r>
            <a:r>
              <a:rPr lang="en-US" u="sng" baseline="-25000" dirty="0">
                <a:latin typeface="Aptos" panose="020B0004020202020204" pitchFamily="34" charset="0"/>
              </a:rPr>
              <a:t>CE</a:t>
            </a:r>
            <a:r>
              <a:rPr lang="en-US" u="sng" dirty="0">
                <a:latin typeface="Aptos" panose="020B0004020202020204" pitchFamily="34" charset="0"/>
              </a:rPr>
              <a:t> characteristics</a:t>
            </a:r>
          </a:p>
        </p:txBody>
      </p:sp>
      <p:sp>
        <p:nvSpPr>
          <p:cNvPr id="31" name="Hexagon 30">
            <a:extLst>
              <a:ext uri="{FF2B5EF4-FFF2-40B4-BE49-F238E27FC236}">
                <a16:creationId xmlns:a16="http://schemas.microsoft.com/office/drawing/2014/main" id="{F0506E41-2787-FF1F-2960-DC18DAA2FFF8}"/>
              </a:ext>
            </a:extLst>
          </p:cNvPr>
          <p:cNvSpPr/>
          <p:nvPr/>
        </p:nvSpPr>
        <p:spPr>
          <a:xfrm rot="21262143">
            <a:off x="859497" y="5752886"/>
            <a:ext cx="3230758" cy="782457"/>
          </a:xfrm>
          <a:prstGeom prst="hexagon">
            <a:avLst/>
          </a:prstGeom>
          <a:solidFill>
            <a:srgbClr val="DDC3F9"/>
          </a:solidFill>
          <a:ln w="28575">
            <a:solidFill>
              <a:srgbClr val="6905A7"/>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pPr>
            <a:r>
              <a:rPr lang="it-IT" sz="2000" dirty="0">
                <a:solidFill>
                  <a:schemeClr val="tx1"/>
                </a:solidFill>
                <a:latin typeface="Aptos" panose="020B0004020202020204" pitchFamily="34" charset="0"/>
              </a:rPr>
              <a:t>I</a:t>
            </a:r>
            <a:r>
              <a:rPr lang="it-IT" sz="2000" baseline="-25000" dirty="0">
                <a:solidFill>
                  <a:schemeClr val="tx1"/>
                </a:solidFill>
                <a:latin typeface="Aptos" panose="020B0004020202020204" pitchFamily="34" charset="0"/>
              </a:rPr>
              <a:t>C</a:t>
            </a:r>
            <a:r>
              <a:rPr lang="it-IT" sz="2000" dirty="0">
                <a:solidFill>
                  <a:schemeClr val="tx1"/>
                </a:solidFill>
                <a:latin typeface="Aptos" panose="020B0004020202020204" pitchFamily="34" charset="0"/>
              </a:rPr>
              <a:t> </a:t>
            </a:r>
            <a:r>
              <a:rPr lang="it-IT" sz="2000" dirty="0" err="1">
                <a:solidFill>
                  <a:schemeClr val="tx1"/>
                </a:solidFill>
                <a:latin typeface="Aptos" panose="020B0004020202020204" pitchFamily="34" charset="0"/>
              </a:rPr>
              <a:t>decreases</a:t>
            </a:r>
            <a:r>
              <a:rPr lang="it-IT" sz="2000" dirty="0">
                <a:solidFill>
                  <a:schemeClr val="tx1"/>
                </a:solidFill>
                <a:latin typeface="Aptos" panose="020B0004020202020204" pitchFamily="34" charset="0"/>
              </a:rPr>
              <a:t> with </a:t>
            </a:r>
            <a:r>
              <a:rPr lang="it-IT" sz="2000" dirty="0" err="1">
                <a:solidFill>
                  <a:schemeClr val="tx1"/>
                </a:solidFill>
                <a:latin typeface="Aptos" panose="020B0004020202020204" pitchFamily="34" charset="0"/>
              </a:rPr>
              <a:t>increasing</a:t>
            </a:r>
            <a:r>
              <a:rPr lang="it-IT" sz="2000" dirty="0">
                <a:solidFill>
                  <a:schemeClr val="tx1"/>
                </a:solidFill>
                <a:latin typeface="Aptos" panose="020B0004020202020204" pitchFamily="34" charset="0"/>
              </a:rPr>
              <a:t> dose</a:t>
            </a:r>
            <a:endParaRPr lang="it-IT" sz="2000" baseline="-25000" dirty="0">
              <a:solidFill>
                <a:schemeClr val="tx1"/>
              </a:solidFill>
              <a:latin typeface="Aptos" panose="020B0004020202020204" pitchFamily="34" charset="0"/>
            </a:endParaRPr>
          </a:p>
        </p:txBody>
      </p:sp>
      <p:grpSp>
        <p:nvGrpSpPr>
          <p:cNvPr id="34" name="Group 33">
            <a:extLst>
              <a:ext uri="{FF2B5EF4-FFF2-40B4-BE49-F238E27FC236}">
                <a16:creationId xmlns:a16="http://schemas.microsoft.com/office/drawing/2014/main" id="{856B5B1E-C08E-C875-3415-8F6F7DFFB82B}"/>
              </a:ext>
            </a:extLst>
          </p:cNvPr>
          <p:cNvGrpSpPr/>
          <p:nvPr/>
        </p:nvGrpSpPr>
        <p:grpSpPr>
          <a:xfrm>
            <a:off x="4732128" y="3952187"/>
            <a:ext cx="3571606" cy="2887423"/>
            <a:chOff x="7816942" y="3879145"/>
            <a:chExt cx="3684677" cy="2978855"/>
          </a:xfrm>
        </p:grpSpPr>
        <p:pic>
          <p:nvPicPr>
            <p:cNvPr id="8" name="Picture 7" descr="A group of graphs with different colored lines&#10;&#10;Description automatically generated">
              <a:extLst>
                <a:ext uri="{FF2B5EF4-FFF2-40B4-BE49-F238E27FC236}">
                  <a16:creationId xmlns:a16="http://schemas.microsoft.com/office/drawing/2014/main" id="{A19CA891-5DE9-6A04-BE12-C6C7C851737E}"/>
                </a:ext>
              </a:extLst>
            </p:cNvPr>
            <p:cNvPicPr>
              <a:picLocks noChangeAspect="1"/>
            </p:cNvPicPr>
            <p:nvPr/>
          </p:nvPicPr>
          <p:blipFill>
            <a:blip r:embed="rId6">
              <a:extLst>
                <a:ext uri="{28A0092B-C50C-407E-A947-70E740481C1C}">
                  <a14:useLocalDpi xmlns:a14="http://schemas.microsoft.com/office/drawing/2010/main" val="0"/>
                </a:ext>
              </a:extLst>
            </a:blip>
            <a:srcRect l="48724" t="50854" r="2244" b="3316"/>
            <a:stretch/>
          </p:blipFill>
          <p:spPr>
            <a:xfrm>
              <a:off x="7816942" y="3966392"/>
              <a:ext cx="3684677" cy="2891608"/>
            </a:xfrm>
            <a:prstGeom prst="rect">
              <a:avLst/>
            </a:prstGeom>
            <a:ln>
              <a:noFill/>
            </a:ln>
          </p:spPr>
          <p:style>
            <a:lnRef idx="2">
              <a:schemeClr val="accent6"/>
            </a:lnRef>
            <a:fillRef idx="1">
              <a:schemeClr val="lt1"/>
            </a:fillRef>
            <a:effectRef idx="0">
              <a:schemeClr val="accent6"/>
            </a:effectRef>
            <a:fontRef idx="minor">
              <a:schemeClr val="dk1"/>
            </a:fontRef>
          </p:style>
        </p:pic>
        <p:sp>
          <p:nvSpPr>
            <p:cNvPr id="32" name="Rectangle 31">
              <a:extLst>
                <a:ext uri="{FF2B5EF4-FFF2-40B4-BE49-F238E27FC236}">
                  <a16:creationId xmlns:a16="http://schemas.microsoft.com/office/drawing/2014/main" id="{E9D2582C-00B3-C1DB-B19A-F1694B8A9568}"/>
                </a:ext>
              </a:extLst>
            </p:cNvPr>
            <p:cNvSpPr/>
            <p:nvPr/>
          </p:nvSpPr>
          <p:spPr>
            <a:xfrm>
              <a:off x="8506326" y="3879145"/>
              <a:ext cx="409074" cy="2236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6" name="TextBox 35">
            <a:extLst>
              <a:ext uri="{FF2B5EF4-FFF2-40B4-BE49-F238E27FC236}">
                <a16:creationId xmlns:a16="http://schemas.microsoft.com/office/drawing/2014/main" id="{C8430759-190D-47E7-6D51-96E74451205A}"/>
              </a:ext>
            </a:extLst>
          </p:cNvPr>
          <p:cNvSpPr txBox="1"/>
          <p:nvPr/>
        </p:nvSpPr>
        <p:spPr>
          <a:xfrm>
            <a:off x="6855180" y="3931779"/>
            <a:ext cx="2109780" cy="369332"/>
          </a:xfrm>
          <a:prstGeom prst="rect">
            <a:avLst/>
          </a:prstGeom>
          <a:solidFill>
            <a:schemeClr val="accent5">
              <a:lumMod val="40000"/>
              <a:lumOff val="60000"/>
            </a:schemeClr>
          </a:solidFill>
          <a:ln>
            <a:solidFill>
              <a:schemeClr val="accent5">
                <a:lumMod val="75000"/>
              </a:schemeClr>
            </a:solidFill>
          </a:ln>
        </p:spPr>
        <p:txBody>
          <a:bodyPr wrap="square">
            <a:spAutoFit/>
          </a:bodyPr>
          <a:lstStyle>
            <a:defPPr>
              <a:defRPr lang="en-US"/>
            </a:defPPr>
            <a:lvl1pPr algn="ctr">
              <a:defRPr sz="2000" u="sng">
                <a:latin typeface="Aptos" panose="020B0004020202020204" pitchFamily="34" charset="0"/>
              </a:defRPr>
            </a:lvl1pPr>
          </a:lstStyle>
          <a:p>
            <a:r>
              <a:rPr lang="en-US" sz="1800" dirty="0"/>
              <a:t>Saturation voltages</a:t>
            </a:r>
          </a:p>
        </p:txBody>
      </p:sp>
      <p:sp>
        <p:nvSpPr>
          <p:cNvPr id="38" name="Oval 37">
            <a:extLst>
              <a:ext uri="{FF2B5EF4-FFF2-40B4-BE49-F238E27FC236}">
                <a16:creationId xmlns:a16="http://schemas.microsoft.com/office/drawing/2014/main" id="{852A6255-3BB5-EA4A-332A-FCE9883F2D61}"/>
              </a:ext>
            </a:extLst>
          </p:cNvPr>
          <p:cNvSpPr/>
          <p:nvPr/>
        </p:nvSpPr>
        <p:spPr>
          <a:xfrm>
            <a:off x="9036373" y="5621669"/>
            <a:ext cx="2901770" cy="4805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a:extLst>
              <a:ext uri="{FF2B5EF4-FFF2-40B4-BE49-F238E27FC236}">
                <a16:creationId xmlns:a16="http://schemas.microsoft.com/office/drawing/2014/main" id="{DD7E2236-AE61-4972-63FC-EBC53FF721C1}"/>
              </a:ext>
            </a:extLst>
          </p:cNvPr>
          <p:cNvSpPr/>
          <p:nvPr/>
        </p:nvSpPr>
        <p:spPr>
          <a:xfrm rot="21433547">
            <a:off x="9110475" y="6084746"/>
            <a:ext cx="2668294" cy="625284"/>
          </a:xfrm>
          <a:prstGeom prst="hexagon">
            <a:avLst/>
          </a:prstGeom>
          <a:solidFill>
            <a:schemeClr val="accent6">
              <a:lumMod val="20000"/>
              <a:lumOff val="80000"/>
            </a:schemeClr>
          </a:solidFill>
          <a:ln w="28575">
            <a:solidFill>
              <a:schemeClr val="accent6">
                <a:lumMod val="60000"/>
                <a:lumOff val="40000"/>
              </a:schemeClr>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pPr>
            <a:r>
              <a:rPr lang="it-IT" sz="2000" dirty="0">
                <a:solidFill>
                  <a:schemeClr val="tx1"/>
                </a:solidFill>
                <a:latin typeface="Aptos" panose="020B0004020202020204" pitchFamily="34" charset="0"/>
              </a:rPr>
              <a:t>No </a:t>
            </a:r>
            <a:r>
              <a:rPr lang="it-IT" sz="2000" dirty="0" err="1">
                <a:solidFill>
                  <a:schemeClr val="tx1"/>
                </a:solidFill>
                <a:latin typeface="Aptos" panose="020B0004020202020204" pitchFamily="34" charset="0"/>
              </a:rPr>
              <a:t>modification</a:t>
            </a:r>
            <a:r>
              <a:rPr lang="it-IT" sz="2000" dirty="0">
                <a:solidFill>
                  <a:schemeClr val="tx1"/>
                </a:solidFill>
                <a:latin typeface="Aptos" panose="020B0004020202020204" pitchFamily="34" charset="0"/>
              </a:rPr>
              <a:t> </a:t>
            </a:r>
            <a:r>
              <a:rPr lang="it-IT" sz="2000" dirty="0" err="1">
                <a:solidFill>
                  <a:schemeClr val="tx1"/>
                </a:solidFill>
                <a:latin typeface="Aptos" panose="020B0004020202020204" pitchFamily="34" charset="0"/>
              </a:rPr>
              <a:t>except</a:t>
            </a:r>
            <a:r>
              <a:rPr lang="it-IT" sz="2000" dirty="0">
                <a:solidFill>
                  <a:schemeClr val="tx1"/>
                </a:solidFill>
                <a:latin typeface="Aptos" panose="020B0004020202020204" pitchFamily="34" charset="0"/>
              </a:rPr>
              <a:t> for V</a:t>
            </a:r>
            <a:r>
              <a:rPr lang="it-IT" sz="2000" baseline="-25000" dirty="0">
                <a:solidFill>
                  <a:schemeClr val="tx1"/>
                </a:solidFill>
                <a:latin typeface="Aptos" panose="020B0004020202020204" pitchFamily="34" charset="0"/>
              </a:rPr>
              <a:t>CE(</a:t>
            </a:r>
            <a:r>
              <a:rPr lang="it-IT" sz="2000" baseline="-25000" dirty="0" err="1">
                <a:solidFill>
                  <a:schemeClr val="tx1"/>
                </a:solidFill>
                <a:latin typeface="Aptos" panose="020B0004020202020204" pitchFamily="34" charset="0"/>
              </a:rPr>
              <a:t>sat</a:t>
            </a:r>
            <a:r>
              <a:rPr lang="it-IT" sz="2000" baseline="-25000" dirty="0">
                <a:solidFill>
                  <a:schemeClr val="tx1"/>
                </a:solidFill>
                <a:latin typeface="Aptos" panose="020B0004020202020204" pitchFamily="34" charset="0"/>
              </a:rPr>
              <a:t>)2</a:t>
            </a:r>
          </a:p>
        </p:txBody>
      </p:sp>
      <p:sp>
        <p:nvSpPr>
          <p:cNvPr id="40" name="Rectangle 39">
            <a:extLst>
              <a:ext uri="{FF2B5EF4-FFF2-40B4-BE49-F238E27FC236}">
                <a16:creationId xmlns:a16="http://schemas.microsoft.com/office/drawing/2014/main" id="{0EF1A24E-C02C-8582-5D91-0E84AD052334}"/>
              </a:ext>
            </a:extLst>
          </p:cNvPr>
          <p:cNvSpPr/>
          <p:nvPr/>
        </p:nvSpPr>
        <p:spPr>
          <a:xfrm>
            <a:off x="83063" y="1687428"/>
            <a:ext cx="4513000" cy="5067275"/>
          </a:xfrm>
          <a:prstGeom prst="rect">
            <a:avLst/>
          </a:prstGeom>
          <a:noFill/>
          <a:ln w="28575">
            <a:solidFill>
              <a:srgbClr val="6905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75A8F7DE-B4B9-FB03-ADF4-F87CAAE0D777}"/>
              </a:ext>
            </a:extLst>
          </p:cNvPr>
          <p:cNvGrpSpPr/>
          <p:nvPr/>
        </p:nvGrpSpPr>
        <p:grpSpPr>
          <a:xfrm>
            <a:off x="8092072" y="1114870"/>
            <a:ext cx="3511377" cy="2777848"/>
            <a:chOff x="7860822" y="1190677"/>
            <a:chExt cx="3684677" cy="2824974"/>
          </a:xfrm>
        </p:grpSpPr>
        <p:pic>
          <p:nvPicPr>
            <p:cNvPr id="43" name="Picture 42" descr="A group of graphs with different colored lines&#10;&#10;Description automatically generated">
              <a:extLst>
                <a:ext uri="{FF2B5EF4-FFF2-40B4-BE49-F238E27FC236}">
                  <a16:creationId xmlns:a16="http://schemas.microsoft.com/office/drawing/2014/main" id="{04D6916A-9FC0-4EED-E8BD-47913B39E6D7}"/>
                </a:ext>
              </a:extLst>
            </p:cNvPr>
            <p:cNvPicPr>
              <a:picLocks noChangeAspect="1"/>
            </p:cNvPicPr>
            <p:nvPr/>
          </p:nvPicPr>
          <p:blipFill>
            <a:blip r:embed="rId6">
              <a:extLst>
                <a:ext uri="{28A0092B-C50C-407E-A947-70E740481C1C}">
                  <a14:useLocalDpi xmlns:a14="http://schemas.microsoft.com/office/drawing/2010/main" val="0"/>
                </a:ext>
              </a:extLst>
            </a:blip>
            <a:srcRect l="48724" t="6861" r="2244" b="48365"/>
            <a:stretch/>
          </p:blipFill>
          <p:spPr>
            <a:xfrm>
              <a:off x="7860822" y="1190677"/>
              <a:ext cx="3684677" cy="2824974"/>
            </a:xfrm>
            <a:prstGeom prst="rect">
              <a:avLst/>
            </a:prstGeom>
            <a:ln>
              <a:noFill/>
            </a:ln>
          </p:spPr>
          <p:style>
            <a:lnRef idx="2">
              <a:schemeClr val="accent6"/>
            </a:lnRef>
            <a:fillRef idx="1">
              <a:schemeClr val="lt1"/>
            </a:fillRef>
            <a:effectRef idx="0">
              <a:schemeClr val="accent6"/>
            </a:effectRef>
            <a:fontRef idx="minor">
              <a:schemeClr val="dk1"/>
            </a:fontRef>
          </p:style>
        </p:pic>
        <p:sp>
          <p:nvSpPr>
            <p:cNvPr id="44" name="Rectangle 43">
              <a:extLst>
                <a:ext uri="{FF2B5EF4-FFF2-40B4-BE49-F238E27FC236}">
                  <a16:creationId xmlns:a16="http://schemas.microsoft.com/office/drawing/2014/main" id="{6DCD6FBD-1B1B-9A9B-5A6C-D8C3F650D15B}"/>
                </a:ext>
              </a:extLst>
            </p:cNvPr>
            <p:cNvSpPr/>
            <p:nvPr/>
          </p:nvSpPr>
          <p:spPr>
            <a:xfrm>
              <a:off x="8053945" y="3780138"/>
              <a:ext cx="916795" cy="2355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45" name="Hexagon 44">
            <a:extLst>
              <a:ext uri="{FF2B5EF4-FFF2-40B4-BE49-F238E27FC236}">
                <a16:creationId xmlns:a16="http://schemas.microsoft.com/office/drawing/2014/main" id="{9A925CE0-B679-D11D-A506-9BA51107C72D}"/>
              </a:ext>
            </a:extLst>
          </p:cNvPr>
          <p:cNvSpPr/>
          <p:nvPr/>
        </p:nvSpPr>
        <p:spPr>
          <a:xfrm rot="21313584">
            <a:off x="9937395" y="2866189"/>
            <a:ext cx="2003232" cy="437194"/>
          </a:xfrm>
          <a:prstGeom prst="hexagon">
            <a:avLst/>
          </a:prstGeom>
          <a:solidFill>
            <a:srgbClr val="F6ECC2"/>
          </a:solidFill>
          <a:ln w="28575">
            <a:solidFill>
              <a:srgbClr val="F6D066"/>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pPr>
            <a:r>
              <a:rPr lang="it-IT" sz="2000" dirty="0" err="1">
                <a:solidFill>
                  <a:schemeClr val="tx1"/>
                </a:solidFill>
                <a:latin typeface="Aptos" panose="020B0004020202020204" pitchFamily="34" charset="0"/>
              </a:rPr>
              <a:t>fluctuations</a:t>
            </a:r>
            <a:endParaRPr lang="it-IT" sz="2000" dirty="0">
              <a:solidFill>
                <a:schemeClr val="tx1"/>
              </a:solidFill>
              <a:latin typeface="Aptos" panose="020B0004020202020204" pitchFamily="34" charset="0"/>
            </a:endParaRPr>
          </a:p>
        </p:txBody>
      </p:sp>
      <p:sp>
        <p:nvSpPr>
          <p:cNvPr id="46" name="TextBox 45">
            <a:extLst>
              <a:ext uri="{FF2B5EF4-FFF2-40B4-BE49-F238E27FC236}">
                <a16:creationId xmlns:a16="http://schemas.microsoft.com/office/drawing/2014/main" id="{860FFFC1-84DE-E85C-F7AB-9E34826106CA}"/>
              </a:ext>
            </a:extLst>
          </p:cNvPr>
          <p:cNvSpPr txBox="1"/>
          <p:nvPr/>
        </p:nvSpPr>
        <p:spPr>
          <a:xfrm>
            <a:off x="5685110" y="1142618"/>
            <a:ext cx="2179610" cy="369332"/>
          </a:xfrm>
          <a:prstGeom prst="rect">
            <a:avLst/>
          </a:prstGeom>
          <a:solidFill>
            <a:schemeClr val="accent5">
              <a:lumMod val="40000"/>
              <a:lumOff val="60000"/>
            </a:schemeClr>
          </a:solidFill>
          <a:ln>
            <a:solidFill>
              <a:schemeClr val="accent5">
                <a:lumMod val="75000"/>
              </a:schemeClr>
            </a:solidFill>
          </a:ln>
        </p:spPr>
        <p:txBody>
          <a:bodyPr wrap="square">
            <a:spAutoFit/>
          </a:bodyPr>
          <a:lstStyle>
            <a:defPPr>
              <a:defRPr lang="en-US"/>
            </a:defPPr>
            <a:lvl1pPr algn="ctr">
              <a:defRPr sz="2000" u="sng">
                <a:latin typeface="Aptos" panose="020B0004020202020204" pitchFamily="34" charset="0"/>
              </a:defRPr>
            </a:lvl1pPr>
          </a:lstStyle>
          <a:p>
            <a:r>
              <a:rPr lang="en-US" sz="1800" dirty="0"/>
              <a:t>Leakage currents</a:t>
            </a:r>
          </a:p>
        </p:txBody>
      </p:sp>
      <p:sp>
        <p:nvSpPr>
          <p:cNvPr id="47" name="Rectangle 46">
            <a:extLst>
              <a:ext uri="{FF2B5EF4-FFF2-40B4-BE49-F238E27FC236}">
                <a16:creationId xmlns:a16="http://schemas.microsoft.com/office/drawing/2014/main" id="{344139DF-0557-43E7-E6CD-D7D43DD67829}"/>
              </a:ext>
            </a:extLst>
          </p:cNvPr>
          <p:cNvSpPr/>
          <p:nvPr/>
        </p:nvSpPr>
        <p:spPr>
          <a:xfrm>
            <a:off x="4774660" y="1075809"/>
            <a:ext cx="7328981" cy="2766377"/>
          </a:xfrm>
          <a:prstGeom prst="rect">
            <a:avLst/>
          </a:prstGeom>
          <a:noFill/>
          <a:ln w="28575">
            <a:solidFill>
              <a:srgbClr val="F6D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E54F575-14D2-818A-2A03-48369F48A2FC}"/>
              </a:ext>
            </a:extLst>
          </p:cNvPr>
          <p:cNvSpPr/>
          <p:nvPr/>
        </p:nvSpPr>
        <p:spPr>
          <a:xfrm>
            <a:off x="4774660" y="3881247"/>
            <a:ext cx="7328981" cy="2942413"/>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3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53" presetClass="entr" presetSubtype="16"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53" presetClass="entr" presetSubtype="16"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500" fill="hold"/>
                                        <p:tgtEl>
                                          <p:spTgt spid="45"/>
                                        </p:tgtEl>
                                        <p:attrNameLst>
                                          <p:attrName>ppt_w</p:attrName>
                                        </p:attrNameLst>
                                      </p:cBhvr>
                                      <p:tavLst>
                                        <p:tav tm="0">
                                          <p:val>
                                            <p:fltVal val="0"/>
                                          </p:val>
                                        </p:tav>
                                        <p:tav tm="100000">
                                          <p:val>
                                            <p:strVal val="#ppt_w"/>
                                          </p:val>
                                        </p:tav>
                                      </p:tavLst>
                                    </p:anim>
                                    <p:anim calcmode="lin" valueType="num">
                                      <p:cBhvr>
                                        <p:cTn id="34" dur="500" fill="hold"/>
                                        <p:tgtEl>
                                          <p:spTgt spid="45"/>
                                        </p:tgtEl>
                                        <p:attrNameLst>
                                          <p:attrName>ppt_h</p:attrName>
                                        </p:attrNameLst>
                                      </p:cBhvr>
                                      <p:tavLst>
                                        <p:tav tm="0">
                                          <p:val>
                                            <p:fltVal val="0"/>
                                          </p:val>
                                        </p:tav>
                                        <p:tav tm="100000">
                                          <p:val>
                                            <p:strVal val="#ppt_h"/>
                                          </p:val>
                                        </p:tav>
                                      </p:tavLst>
                                    </p:anim>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childTnLst>
                                </p:cTn>
                              </p:par>
                              <p:par>
                                <p:cTn id="46" presetID="53" presetClass="entr" presetSubtype="16"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Effect transition="in" filter="fade">
                                      <p:cBhvr>
                                        <p:cTn id="50" dur="500"/>
                                        <p:tgtEl>
                                          <p:spTgt spid="3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p:cTn id="53" dur="500" fill="hold"/>
                                        <p:tgtEl>
                                          <p:spTgt spid="39"/>
                                        </p:tgtEl>
                                        <p:attrNameLst>
                                          <p:attrName>ppt_w</p:attrName>
                                        </p:attrNameLst>
                                      </p:cBhvr>
                                      <p:tavLst>
                                        <p:tav tm="0">
                                          <p:val>
                                            <p:fltVal val="0"/>
                                          </p:val>
                                        </p:tav>
                                        <p:tav tm="100000">
                                          <p:val>
                                            <p:strVal val="#ppt_w"/>
                                          </p:val>
                                        </p:tav>
                                      </p:tavLst>
                                    </p:anim>
                                    <p:anim calcmode="lin" valueType="num">
                                      <p:cBhvr>
                                        <p:cTn id="54" dur="500" fill="hold"/>
                                        <p:tgtEl>
                                          <p:spTgt spid="39"/>
                                        </p:tgtEl>
                                        <p:attrNameLst>
                                          <p:attrName>ppt_h</p:attrName>
                                        </p:attrNameLst>
                                      </p:cBhvr>
                                      <p:tavLst>
                                        <p:tav tm="0">
                                          <p:val>
                                            <p:fltVal val="0"/>
                                          </p:val>
                                        </p:tav>
                                        <p:tav tm="100000">
                                          <p:val>
                                            <p:strVal val="#ppt_h"/>
                                          </p:val>
                                        </p:tav>
                                      </p:tavLst>
                                    </p:anim>
                                    <p:animEffect transition="in" filter="fade">
                                      <p:cBhvr>
                                        <p:cTn id="5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31" grpId="0" animBg="1"/>
      <p:bldP spid="36" grpId="0" animBg="1"/>
      <p:bldP spid="38" grpId="0" animBg="1"/>
      <p:bldP spid="39" grpId="0" animBg="1"/>
      <p:bldP spid="40" grpId="0" animBg="1"/>
      <p:bldP spid="45" grpId="0" animBg="1"/>
      <p:bldP spid="46" grpId="0" animBg="1"/>
      <p:bldP spid="4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5165-2AC5-41E0-99FD-E9A0E724327C}"/>
              </a:ext>
            </a:extLst>
          </p:cNvPr>
          <p:cNvSpPr>
            <a:spLocks noGrp="1"/>
          </p:cNvSpPr>
          <p:nvPr>
            <p:ph type="title"/>
          </p:nvPr>
        </p:nvSpPr>
        <p:spPr>
          <a:xfrm>
            <a:off x="130376" y="133848"/>
            <a:ext cx="10299680" cy="861774"/>
          </a:xfrm>
        </p:spPr>
        <p:txBody>
          <a:bodyPr>
            <a:noAutofit/>
          </a:bodyPr>
          <a:lstStyle/>
          <a:p>
            <a:r>
              <a:rPr lang="en-US" sz="3600" i="1" dirty="0">
                <a:latin typeface="Calibri Light" panose="020F0302020204030204" pitchFamily="34" charset="0"/>
                <a:ea typeface="Calibri Light" panose="020F0302020204030204" pitchFamily="34" charset="0"/>
                <a:cs typeface="Calibri Light" panose="020F0302020204030204" pitchFamily="34" charset="0"/>
              </a:rPr>
              <a:t>COTS BJTs: </a:t>
            </a:r>
            <a:br>
              <a:rPr lang="en-US" sz="3600" i="1" dirty="0">
                <a:latin typeface="Calibri Light" panose="020F0302020204030204" pitchFamily="34" charset="0"/>
                <a:ea typeface="Calibri Light" panose="020F0302020204030204" pitchFamily="34" charset="0"/>
                <a:cs typeface="Calibri Light" panose="020F0302020204030204" pitchFamily="34" charset="0"/>
              </a:rPr>
            </a:br>
            <a:r>
              <a:rPr lang="en-US" sz="3600" i="1" dirty="0">
                <a:latin typeface="Calibri Light" panose="020F0302020204030204" pitchFamily="34" charset="0"/>
                <a:ea typeface="Calibri Light" panose="020F0302020204030204" pitchFamily="34" charset="0"/>
                <a:cs typeface="Calibri Light" panose="020F0302020204030204" pitchFamily="34" charset="0"/>
              </a:rPr>
              <a:t>gamma irradiation tests and measurements - 3</a:t>
            </a:r>
          </a:p>
        </p:txBody>
      </p:sp>
      <p:sp>
        <p:nvSpPr>
          <p:cNvPr id="6" name="Slide Number Placeholder 5">
            <a:extLst>
              <a:ext uri="{FF2B5EF4-FFF2-40B4-BE49-F238E27FC236}">
                <a16:creationId xmlns:a16="http://schemas.microsoft.com/office/drawing/2014/main" id="{600FBD1B-3C52-4104-A231-B6519E140851}"/>
              </a:ext>
            </a:extLst>
          </p:cNvPr>
          <p:cNvSpPr>
            <a:spLocks noGrp="1"/>
          </p:cNvSpPr>
          <p:nvPr>
            <p:ph type="sldNum" sz="quarter" idx="4"/>
          </p:nvPr>
        </p:nvSpPr>
        <p:spPr>
          <a:xfrm>
            <a:off x="10929697" y="6382480"/>
            <a:ext cx="65270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2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D47C0CF6-CF94-9111-69FB-E3748F856E67}"/>
              </a:ext>
            </a:extLst>
          </p:cNvPr>
          <p:cNvSpPr/>
          <p:nvPr/>
        </p:nvSpPr>
        <p:spPr>
          <a:xfrm rot="526279">
            <a:off x="9878507" y="171968"/>
            <a:ext cx="2102379" cy="721513"/>
          </a:xfrm>
          <a:prstGeom prst="ellipse">
            <a:avLst/>
          </a:prstGeom>
          <a:solidFill>
            <a:schemeClr val="accent1">
              <a:lumMod val="40000"/>
              <a:lumOff val="60000"/>
            </a:schemeClr>
          </a:solidFill>
          <a:ln>
            <a:solidFill>
              <a:schemeClr val="accent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30000" noProof="0" dirty="0">
                <a:ln>
                  <a:noFill/>
                </a:ln>
                <a:solidFill>
                  <a:prstClr val="black"/>
                </a:solidFill>
                <a:effectLst/>
                <a:uLnTx/>
                <a:uFillTx/>
                <a:latin typeface="Aptos" panose="02110004020202020204"/>
                <a:ea typeface="+mn-ea"/>
                <a:cs typeface="+mn-cs"/>
              </a:rPr>
              <a:t>60</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Co gamma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radiation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descr="A diagram of different sizes and colors&#10;&#10;Description automatically generated with medium confidence">
            <a:extLst>
              <a:ext uri="{FF2B5EF4-FFF2-40B4-BE49-F238E27FC236}">
                <a16:creationId xmlns:a16="http://schemas.microsoft.com/office/drawing/2014/main" id="{F9B9BBB7-4064-621E-892D-23923710571A}"/>
              </a:ext>
            </a:extLst>
          </p:cNvPr>
          <p:cNvPicPr>
            <a:picLocks noChangeAspect="1"/>
          </p:cNvPicPr>
          <p:nvPr/>
        </p:nvPicPr>
        <p:blipFill>
          <a:blip r:embed="rId3">
            <a:extLst>
              <a:ext uri="{28A0092B-C50C-407E-A947-70E740481C1C}">
                <a14:useLocalDpi xmlns:a14="http://schemas.microsoft.com/office/drawing/2010/main" val="0"/>
              </a:ext>
            </a:extLst>
          </a:blip>
          <a:srcRect l="3940" b="50135"/>
          <a:stretch/>
        </p:blipFill>
        <p:spPr>
          <a:xfrm>
            <a:off x="32381" y="1425298"/>
            <a:ext cx="6362494" cy="5298854"/>
          </a:xfrm>
          <a:prstGeom prst="rect">
            <a:avLst/>
          </a:prstGeom>
        </p:spPr>
      </p:pic>
      <p:sp>
        <p:nvSpPr>
          <p:cNvPr id="32" name="TextBox 31">
            <a:extLst>
              <a:ext uri="{FF2B5EF4-FFF2-40B4-BE49-F238E27FC236}">
                <a16:creationId xmlns:a16="http://schemas.microsoft.com/office/drawing/2014/main" id="{19F0657D-498E-60AF-4695-420AC373453A}"/>
              </a:ext>
            </a:extLst>
          </p:cNvPr>
          <p:cNvSpPr txBox="1"/>
          <p:nvPr/>
        </p:nvSpPr>
        <p:spPr>
          <a:xfrm>
            <a:off x="165531" y="1174138"/>
            <a:ext cx="714163" cy="400110"/>
          </a:xfrm>
          <a:prstGeom prst="rect">
            <a:avLst/>
          </a:prstGeom>
          <a:solidFill>
            <a:srgbClr val="FF99CC"/>
          </a:solidFill>
          <a:ln>
            <a:solidFill>
              <a:srgbClr val="FF6699"/>
            </a:solidFill>
          </a:ln>
          <a:scene3d>
            <a:camera prst="orthographicFront"/>
            <a:lightRig rig="threePt" dir="t"/>
          </a:scene3d>
          <a:sp3d>
            <a:bevelT/>
          </a:sp3d>
        </p:spPr>
        <p:txBody>
          <a:bodyPr wrap="square" rtlCol="0">
            <a:spAutoFit/>
          </a:bodyPr>
          <a:lstStyle/>
          <a:p>
            <a:pPr algn="ctr"/>
            <a:r>
              <a:rPr lang="it-IT" sz="2000" dirty="0"/>
              <a:t>NPN</a:t>
            </a:r>
            <a:endParaRPr lang="en-US" sz="2000" dirty="0"/>
          </a:p>
        </p:txBody>
      </p:sp>
      <mc:AlternateContent xmlns:mc="http://schemas.openxmlformats.org/markup-compatibility/2006" xmlns:a14="http://schemas.microsoft.com/office/drawing/2010/main">
        <mc:Choice Requires="a14">
          <p:graphicFrame>
            <p:nvGraphicFramePr>
              <p:cNvPr id="34" name="Table 33">
                <a:extLst>
                  <a:ext uri="{FF2B5EF4-FFF2-40B4-BE49-F238E27FC236}">
                    <a16:creationId xmlns:a16="http://schemas.microsoft.com/office/drawing/2014/main" id="{95F45167-7084-3D2E-31F5-FED8A1878836}"/>
                  </a:ext>
                </a:extLst>
              </p:cNvPr>
              <p:cNvGraphicFramePr>
                <a:graphicFrameLocks noGrp="1"/>
              </p:cNvGraphicFramePr>
              <p:nvPr>
                <p:extLst>
                  <p:ext uri="{D42A27DB-BD31-4B8C-83A1-F6EECF244321}">
                    <p14:modId xmlns:p14="http://schemas.microsoft.com/office/powerpoint/2010/main" val="4193217672"/>
                  </p:ext>
                </p:extLst>
              </p:nvPr>
            </p:nvGraphicFramePr>
            <p:xfrm>
              <a:off x="1069062" y="1724623"/>
              <a:ext cx="1130664" cy="1487905"/>
            </p:xfrm>
            <a:graphic>
              <a:graphicData uri="http://schemas.openxmlformats.org/drawingml/2006/table">
                <a:tbl>
                  <a:tblPr bandRow="1">
                    <a:tableStyleId>{D7AC3CCA-C797-4891-BE02-D94E43425B78}</a:tableStyleId>
                  </a:tblPr>
                  <a:tblGrid>
                    <a:gridCol w="502014">
                      <a:extLst>
                        <a:ext uri="{9D8B030D-6E8A-4147-A177-3AD203B41FA5}">
                          <a16:colId xmlns:a16="http://schemas.microsoft.com/office/drawing/2014/main" val="4206552335"/>
                        </a:ext>
                      </a:extLst>
                    </a:gridCol>
                    <a:gridCol w="628650">
                      <a:extLst>
                        <a:ext uri="{9D8B030D-6E8A-4147-A177-3AD203B41FA5}">
                          <a16:colId xmlns:a16="http://schemas.microsoft.com/office/drawing/2014/main" val="1580556822"/>
                        </a:ext>
                      </a:extLst>
                    </a:gridCol>
                  </a:tblGrid>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it-IT" sz="1600" dirty="0">
                              <a:solidFill>
                                <a:schemeClr val="tx1"/>
                              </a:solidFill>
                              <a:latin typeface="+mj-lt"/>
                            </a:rPr>
                            <a:t>&gt;50</a:t>
                          </a:r>
                          <a:endParaRPr lang="en-US" sz="1600" dirty="0">
                            <a:solidFill>
                              <a:schemeClr val="tx1"/>
                            </a:solidFill>
                            <a:latin typeface="+mj-lt"/>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2122139"/>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6905A7"/>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6905A7"/>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6905A7"/>
                                        </a:solidFill>
                                        <a:effectLst/>
                                        <a:uLnTx/>
                                        <a:uFillTx/>
                                        <a:latin typeface="Cambria Math" panose="02040503050406030204" pitchFamily="18" charset="0"/>
                                      </a:rPr>
                                      <m:t>𝟓</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&gt;30</a:t>
                          </a:r>
                          <a:endParaRPr lang="en-US" sz="1600" dirty="0">
                            <a:solidFill>
                              <a:schemeClr val="tx1"/>
                            </a:solidFill>
                            <a:latin typeface="+mj-lt"/>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82549"/>
                      </a:ext>
                    </a:extLst>
                  </a:tr>
                </a:tbl>
              </a:graphicData>
            </a:graphic>
          </p:graphicFrame>
        </mc:Choice>
        <mc:Fallback xmlns="">
          <p:graphicFrame>
            <p:nvGraphicFramePr>
              <p:cNvPr id="34" name="Table 33">
                <a:extLst>
                  <a:ext uri="{FF2B5EF4-FFF2-40B4-BE49-F238E27FC236}">
                    <a16:creationId xmlns:a16="http://schemas.microsoft.com/office/drawing/2014/main" id="{95F45167-7084-3D2E-31F5-FED8A1878836}"/>
                  </a:ext>
                </a:extLst>
              </p:cNvPr>
              <p:cNvGraphicFramePr>
                <a:graphicFrameLocks noGrp="1"/>
              </p:cNvGraphicFramePr>
              <p:nvPr>
                <p:extLst>
                  <p:ext uri="{D42A27DB-BD31-4B8C-83A1-F6EECF244321}">
                    <p14:modId xmlns:p14="http://schemas.microsoft.com/office/powerpoint/2010/main" val="4193217672"/>
                  </p:ext>
                </p:extLst>
              </p:nvPr>
            </p:nvGraphicFramePr>
            <p:xfrm>
              <a:off x="1069062" y="1724623"/>
              <a:ext cx="1130664" cy="1487905"/>
            </p:xfrm>
            <a:graphic>
              <a:graphicData uri="http://schemas.openxmlformats.org/drawingml/2006/table">
                <a:tbl>
                  <a:tblPr bandRow="1">
                    <a:tableStyleId>{D7AC3CCA-C797-4891-BE02-D94E43425B78}</a:tableStyleId>
                  </a:tblPr>
                  <a:tblGrid>
                    <a:gridCol w="502014">
                      <a:extLst>
                        <a:ext uri="{9D8B030D-6E8A-4147-A177-3AD203B41FA5}">
                          <a16:colId xmlns:a16="http://schemas.microsoft.com/office/drawing/2014/main" val="4206552335"/>
                        </a:ext>
                      </a:extLst>
                    </a:gridCol>
                    <a:gridCol w="628650">
                      <a:extLst>
                        <a:ext uri="{9D8B030D-6E8A-4147-A177-3AD203B41FA5}">
                          <a16:colId xmlns:a16="http://schemas.microsoft.com/office/drawing/2014/main" val="1580556822"/>
                        </a:ext>
                      </a:extLst>
                    </a:gridCol>
                  </a:tblGrid>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4"/>
                          <a:stretch>
                            <a:fillRect l="-1205" t="-10204" r="-126506" b="-432653"/>
                          </a:stretch>
                        </a:blipFill>
                      </a:tcPr>
                    </a:tc>
                    <a:tc>
                      <a:txBody>
                        <a:bodyPr/>
                        <a:lstStyle/>
                        <a:p>
                          <a:pPr algn="ctr"/>
                          <a:r>
                            <a:rPr lang="it-IT" sz="1600" dirty="0">
                              <a:solidFill>
                                <a:schemeClr val="tx1"/>
                              </a:solidFill>
                              <a:latin typeface="+mj-lt"/>
                            </a:rPr>
                            <a:t>&gt;50</a:t>
                          </a:r>
                          <a:endParaRPr lang="en-US" sz="1600" dirty="0">
                            <a:solidFill>
                              <a:schemeClr val="tx1"/>
                            </a:solidFill>
                            <a:latin typeface="+mj-lt"/>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2122139"/>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4"/>
                          <a:stretch>
                            <a:fillRect l="-1205" t="-110204" r="-126506" b="-33265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4"/>
                          <a:stretch>
                            <a:fillRect l="-1205" t="-210204" r="-126506" b="-232653"/>
                          </a:stretch>
                        </a:blipFil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4"/>
                          <a:stretch>
                            <a:fillRect l="-1205" t="-310204" r="-126506" b="-13265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4"/>
                          <a:stretch>
                            <a:fillRect l="-1205" t="-410204" r="-126506" b="-3265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&gt;30</a:t>
                          </a:r>
                          <a:endParaRPr lang="en-US" sz="1600" dirty="0">
                            <a:solidFill>
                              <a:schemeClr val="tx1"/>
                            </a:solidFill>
                            <a:latin typeface="+mj-lt"/>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82549"/>
                      </a:ext>
                    </a:extLst>
                  </a:tr>
                </a:tbl>
              </a:graphicData>
            </a:graphic>
          </p:graphicFrame>
        </mc:Fallback>
      </mc:AlternateContent>
      <p:sp>
        <p:nvSpPr>
          <p:cNvPr id="38" name="TextBox 37">
            <a:extLst>
              <a:ext uri="{FF2B5EF4-FFF2-40B4-BE49-F238E27FC236}">
                <a16:creationId xmlns:a16="http://schemas.microsoft.com/office/drawing/2014/main" id="{436C3053-A31C-BE9A-5637-1DA909AD585C}"/>
              </a:ext>
            </a:extLst>
          </p:cNvPr>
          <p:cNvSpPr txBox="1"/>
          <p:nvPr/>
        </p:nvSpPr>
        <p:spPr>
          <a:xfrm>
            <a:off x="973092" y="1116177"/>
            <a:ext cx="1948926" cy="646331"/>
          </a:xfrm>
          <a:prstGeom prst="rect">
            <a:avLst/>
          </a:prstGeom>
          <a:noFill/>
        </p:spPr>
        <p:txBody>
          <a:bodyPr wrap="square" rtlCol="0">
            <a:spAutoFit/>
          </a:bodyPr>
          <a:lstStyle/>
          <a:p>
            <a:r>
              <a:rPr lang="it-IT" dirty="0">
                <a:ln>
                  <a:solidFill>
                    <a:srgbClr val="FF6699"/>
                  </a:solidFill>
                </a:ln>
              </a:rPr>
              <a:t>Datasheet </a:t>
            </a:r>
            <a:r>
              <a:rPr lang="it-IT" dirty="0" err="1">
                <a:ln>
                  <a:solidFill>
                    <a:srgbClr val="FF6699"/>
                  </a:solidFill>
                </a:ln>
              </a:rPr>
              <a:t>allowed</a:t>
            </a:r>
            <a:r>
              <a:rPr lang="it-IT" dirty="0">
                <a:ln>
                  <a:solidFill>
                    <a:srgbClr val="FF6699"/>
                  </a:solidFill>
                </a:ln>
              </a:rPr>
              <a:t> </a:t>
            </a:r>
            <a:r>
              <a:rPr lang="it-IT" dirty="0" err="1">
                <a:ln>
                  <a:solidFill>
                    <a:srgbClr val="FF6699"/>
                  </a:solidFill>
                </a:ln>
              </a:rPr>
              <a:t>values</a:t>
            </a:r>
            <a:endParaRPr lang="en-US" dirty="0">
              <a:ln>
                <a:solidFill>
                  <a:srgbClr val="FF6699"/>
                </a:solidFill>
              </a:ln>
            </a:endParaRPr>
          </a:p>
        </p:txBody>
      </p:sp>
      <p:sp>
        <p:nvSpPr>
          <p:cNvPr id="41" name="Rectangle 40">
            <a:extLst>
              <a:ext uri="{FF2B5EF4-FFF2-40B4-BE49-F238E27FC236}">
                <a16:creationId xmlns:a16="http://schemas.microsoft.com/office/drawing/2014/main" id="{96DBCDB0-C72A-F3EC-D587-2F31D653B978}"/>
              </a:ext>
            </a:extLst>
          </p:cNvPr>
          <p:cNvSpPr/>
          <p:nvPr/>
        </p:nvSpPr>
        <p:spPr>
          <a:xfrm>
            <a:off x="1069062" y="1724622"/>
            <a:ext cx="1130664" cy="1487905"/>
          </a:xfrm>
          <a:prstGeom prst="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D574363E-5899-949B-CE52-5DE403EB9962}"/>
              </a:ext>
            </a:extLst>
          </p:cNvPr>
          <p:cNvGrpSpPr/>
          <p:nvPr/>
        </p:nvGrpSpPr>
        <p:grpSpPr>
          <a:xfrm>
            <a:off x="6182560" y="1358680"/>
            <a:ext cx="5920744" cy="5298854"/>
            <a:chOff x="5942744" y="1419897"/>
            <a:chExt cx="6249256" cy="5386117"/>
          </a:xfrm>
        </p:grpSpPr>
        <p:pic>
          <p:nvPicPr>
            <p:cNvPr id="10" name="Picture 9" descr="A graph of different colored lines&#10;&#10;Description automatically generated with medium confidence">
              <a:extLst>
                <a:ext uri="{FF2B5EF4-FFF2-40B4-BE49-F238E27FC236}">
                  <a16:creationId xmlns:a16="http://schemas.microsoft.com/office/drawing/2014/main" id="{45B89489-229A-FEC6-83A8-117E534A5468}"/>
                </a:ext>
              </a:extLst>
            </p:cNvPr>
            <p:cNvPicPr>
              <a:picLocks noChangeAspect="1"/>
            </p:cNvPicPr>
            <p:nvPr/>
          </p:nvPicPr>
          <p:blipFill>
            <a:blip r:embed="rId5">
              <a:extLst>
                <a:ext uri="{28A0092B-C50C-407E-A947-70E740481C1C}">
                  <a14:useLocalDpi xmlns:a14="http://schemas.microsoft.com/office/drawing/2010/main" val="0"/>
                </a:ext>
              </a:extLst>
            </a:blip>
            <a:srcRect l="2712" t="1" b="49309"/>
            <a:stretch/>
          </p:blipFill>
          <p:spPr>
            <a:xfrm>
              <a:off x="5942744" y="1419897"/>
              <a:ext cx="6249256" cy="5386117"/>
            </a:xfrm>
            <a:prstGeom prst="rect">
              <a:avLst/>
            </a:prstGeom>
          </p:spPr>
        </p:pic>
        <p:pic>
          <p:nvPicPr>
            <p:cNvPr id="43" name="Picture 42" descr="A graph of different colored lines&#10;&#10;Description automatically generated with medium confidence">
              <a:extLst>
                <a:ext uri="{FF2B5EF4-FFF2-40B4-BE49-F238E27FC236}">
                  <a16:creationId xmlns:a16="http://schemas.microsoft.com/office/drawing/2014/main" id="{F886E6C6-F6F5-F2C5-FC79-A735C56BDD9E}"/>
                </a:ext>
              </a:extLst>
            </p:cNvPr>
            <p:cNvPicPr>
              <a:picLocks noChangeAspect="1"/>
            </p:cNvPicPr>
            <p:nvPr/>
          </p:nvPicPr>
          <p:blipFill>
            <a:blip r:embed="rId5">
              <a:extLst>
                <a:ext uri="{28A0092B-C50C-407E-A947-70E740481C1C}">
                  <a14:useLocalDpi xmlns:a14="http://schemas.microsoft.com/office/drawing/2010/main" val="0"/>
                </a:ext>
              </a:extLst>
            </a:blip>
            <a:srcRect l="30571" t="9662" r="34652" b="73240"/>
            <a:stretch/>
          </p:blipFill>
          <p:spPr>
            <a:xfrm>
              <a:off x="9022203" y="2426734"/>
              <a:ext cx="2233845" cy="1816768"/>
            </a:xfrm>
            <a:prstGeom prst="rect">
              <a:avLst/>
            </a:prstGeom>
          </p:spPr>
        </p:pic>
      </p:grpSp>
      <p:sp>
        <p:nvSpPr>
          <p:cNvPr id="45" name="TextBox 44">
            <a:extLst>
              <a:ext uri="{FF2B5EF4-FFF2-40B4-BE49-F238E27FC236}">
                <a16:creationId xmlns:a16="http://schemas.microsoft.com/office/drawing/2014/main" id="{F55BF7CE-91F1-8DA0-83C8-941CD3C64E50}"/>
              </a:ext>
            </a:extLst>
          </p:cNvPr>
          <p:cNvSpPr txBox="1"/>
          <p:nvPr/>
        </p:nvSpPr>
        <p:spPr>
          <a:xfrm>
            <a:off x="6305891" y="1174138"/>
            <a:ext cx="714163" cy="400110"/>
          </a:xfrm>
          <a:prstGeom prst="rect">
            <a:avLst/>
          </a:prstGeom>
          <a:solidFill>
            <a:schemeClr val="accent2">
              <a:lumMod val="60000"/>
              <a:lumOff val="40000"/>
            </a:schemeClr>
          </a:solidFill>
          <a:ln>
            <a:solidFill>
              <a:schemeClr val="tx1"/>
            </a:solidFill>
          </a:ln>
          <a:scene3d>
            <a:camera prst="orthographicFront"/>
            <a:lightRig rig="threePt" dir="t"/>
          </a:scene3d>
          <a:sp3d>
            <a:bevelT/>
          </a:sp3d>
        </p:spPr>
        <p:txBody>
          <a:bodyPr wrap="square" rtlCol="0">
            <a:spAutoFit/>
          </a:bodyPr>
          <a:lstStyle/>
          <a:p>
            <a:pPr algn="ctr"/>
            <a:r>
              <a:rPr lang="it-IT" sz="2000" dirty="0"/>
              <a:t>PNP</a:t>
            </a:r>
            <a:endParaRPr lang="en-US" sz="2000" dirty="0"/>
          </a:p>
        </p:txBody>
      </p:sp>
      <mc:AlternateContent xmlns:mc="http://schemas.openxmlformats.org/markup-compatibility/2006" xmlns:a14="http://schemas.microsoft.com/office/drawing/2010/main">
        <mc:Choice Requires="a14">
          <p:graphicFrame>
            <p:nvGraphicFramePr>
              <p:cNvPr id="46" name="Table 45">
                <a:extLst>
                  <a:ext uri="{FF2B5EF4-FFF2-40B4-BE49-F238E27FC236}">
                    <a16:creationId xmlns:a16="http://schemas.microsoft.com/office/drawing/2014/main" id="{0A8AF5AA-CCA3-526A-C38D-1E77F79D86B1}"/>
                  </a:ext>
                </a:extLst>
              </p:cNvPr>
              <p:cNvGraphicFramePr>
                <a:graphicFrameLocks noGrp="1"/>
              </p:cNvGraphicFramePr>
              <p:nvPr>
                <p:extLst>
                  <p:ext uri="{D42A27DB-BD31-4B8C-83A1-F6EECF244321}">
                    <p14:modId xmlns:p14="http://schemas.microsoft.com/office/powerpoint/2010/main" val="2436284378"/>
                  </p:ext>
                </p:extLst>
              </p:nvPr>
            </p:nvGraphicFramePr>
            <p:xfrm>
              <a:off x="7205252" y="1809685"/>
              <a:ext cx="1143819" cy="1487905"/>
            </p:xfrm>
            <a:graphic>
              <a:graphicData uri="http://schemas.openxmlformats.org/drawingml/2006/table">
                <a:tbl>
                  <a:tblPr bandRow="1">
                    <a:tableStyleId>{D7AC3CCA-C797-4891-BE02-D94E43425B78}</a:tableStyleId>
                  </a:tblPr>
                  <a:tblGrid>
                    <a:gridCol w="505644">
                      <a:extLst>
                        <a:ext uri="{9D8B030D-6E8A-4147-A177-3AD203B41FA5}">
                          <a16:colId xmlns:a16="http://schemas.microsoft.com/office/drawing/2014/main" val="4206552335"/>
                        </a:ext>
                      </a:extLst>
                    </a:gridCol>
                    <a:gridCol w="638175">
                      <a:extLst>
                        <a:ext uri="{9D8B030D-6E8A-4147-A177-3AD203B41FA5}">
                          <a16:colId xmlns:a16="http://schemas.microsoft.com/office/drawing/2014/main" val="1580556822"/>
                        </a:ext>
                      </a:extLst>
                    </a:gridCol>
                  </a:tblGrid>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600" b="1" i="0" dirty="0">
                            <a:solidFill>
                              <a:schemeClr val="tx1"/>
                            </a:solidFill>
                            <a:latin typeface="+mj-lt"/>
                          </a:endParaRPr>
                        </a:p>
                      </a:txBody>
                      <a:tcPr marL="0" marR="0" marT="0" marB="0" anchor="ctr"/>
                    </a:tc>
                    <a:tc>
                      <a:txBody>
                        <a:bodyPr/>
                        <a:lstStyle/>
                        <a:p>
                          <a:pPr algn="ctr"/>
                          <a:r>
                            <a:rPr lang="it-IT" sz="1600" dirty="0">
                              <a:solidFill>
                                <a:schemeClr val="tx1"/>
                              </a:solidFill>
                              <a:latin typeface="+mj-lt"/>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602122139"/>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6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600" b="1" i="0" dirty="0">
                            <a:solidFill>
                              <a:schemeClr val="tx1"/>
                            </a:solidFill>
                            <a:latin typeface="+mj-lt"/>
                          </a:endParaRPr>
                        </a:p>
                      </a:txBody>
                      <a:tcPr marL="0" marR="0" marT="0" marB="0" anchor="ct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6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6905A7"/>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6905A7"/>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6905A7"/>
                                        </a:solidFill>
                                        <a:effectLst/>
                                        <a:uLnTx/>
                                        <a:uFillTx/>
                                        <a:latin typeface="Cambria Math" panose="02040503050406030204" pitchFamily="18" charset="0"/>
                                      </a:rPr>
                                      <m:t>𝟓</m:t>
                                    </m:r>
                                  </m:sub>
                                </m:sSub>
                              </m:oMath>
                            </m:oMathPara>
                          </a14:m>
                          <a:endParaRPr lang="en-US" sz="16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&gt;50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835882549"/>
                      </a:ext>
                    </a:extLst>
                  </a:tr>
                </a:tbl>
              </a:graphicData>
            </a:graphic>
          </p:graphicFrame>
        </mc:Choice>
        <mc:Fallback xmlns="">
          <p:graphicFrame>
            <p:nvGraphicFramePr>
              <p:cNvPr id="46" name="Table 45">
                <a:extLst>
                  <a:ext uri="{FF2B5EF4-FFF2-40B4-BE49-F238E27FC236}">
                    <a16:creationId xmlns:a16="http://schemas.microsoft.com/office/drawing/2014/main" id="{0A8AF5AA-CCA3-526A-C38D-1E77F79D86B1}"/>
                  </a:ext>
                </a:extLst>
              </p:cNvPr>
              <p:cNvGraphicFramePr>
                <a:graphicFrameLocks noGrp="1"/>
              </p:cNvGraphicFramePr>
              <p:nvPr>
                <p:extLst>
                  <p:ext uri="{D42A27DB-BD31-4B8C-83A1-F6EECF244321}">
                    <p14:modId xmlns:p14="http://schemas.microsoft.com/office/powerpoint/2010/main" val="2436284378"/>
                  </p:ext>
                </p:extLst>
              </p:nvPr>
            </p:nvGraphicFramePr>
            <p:xfrm>
              <a:off x="7205252" y="1809685"/>
              <a:ext cx="1143819" cy="1487905"/>
            </p:xfrm>
            <a:graphic>
              <a:graphicData uri="http://schemas.openxmlformats.org/drawingml/2006/table">
                <a:tbl>
                  <a:tblPr bandRow="1">
                    <a:tableStyleId>{D7AC3CCA-C797-4891-BE02-D94E43425B78}</a:tableStyleId>
                  </a:tblPr>
                  <a:tblGrid>
                    <a:gridCol w="505644">
                      <a:extLst>
                        <a:ext uri="{9D8B030D-6E8A-4147-A177-3AD203B41FA5}">
                          <a16:colId xmlns:a16="http://schemas.microsoft.com/office/drawing/2014/main" val="4206552335"/>
                        </a:ext>
                      </a:extLst>
                    </a:gridCol>
                    <a:gridCol w="638175">
                      <a:extLst>
                        <a:ext uri="{9D8B030D-6E8A-4147-A177-3AD203B41FA5}">
                          <a16:colId xmlns:a16="http://schemas.microsoft.com/office/drawing/2014/main" val="1580556822"/>
                        </a:ext>
                      </a:extLst>
                    </a:gridCol>
                  </a:tblGrid>
                  <a:tr h="297581">
                    <a:tc>
                      <a:txBody>
                        <a:bodyPr/>
                        <a:lstStyle/>
                        <a:p>
                          <a:endParaRPr lang="en-US"/>
                        </a:p>
                      </a:txBody>
                      <a:tcPr marL="0" marR="0" marT="0" marB="0" anchor="ctr">
                        <a:blipFill>
                          <a:blip r:embed="rId6"/>
                          <a:stretch>
                            <a:fillRect l="-1190" t="-10204" r="-127381" b="-432653"/>
                          </a:stretch>
                        </a:blipFill>
                      </a:tcPr>
                    </a:tc>
                    <a:tc>
                      <a:txBody>
                        <a:bodyPr/>
                        <a:lstStyle/>
                        <a:p>
                          <a:pPr algn="ctr"/>
                          <a:r>
                            <a:rPr lang="it-IT" sz="1600" dirty="0">
                              <a:solidFill>
                                <a:schemeClr val="tx1"/>
                              </a:solidFill>
                              <a:latin typeface="+mj-lt"/>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602122139"/>
                      </a:ext>
                    </a:extLst>
                  </a:tr>
                  <a:tr h="297581">
                    <a:tc>
                      <a:txBody>
                        <a:bodyPr/>
                        <a:lstStyle/>
                        <a:p>
                          <a:endParaRPr lang="en-US"/>
                        </a:p>
                      </a:txBody>
                      <a:tcPr marL="0" marR="0" marT="0" marB="0" anchor="ctr">
                        <a:blipFill>
                          <a:blip r:embed="rId6"/>
                          <a:stretch>
                            <a:fillRect l="-1190" t="-110204" r="-127381" b="-33265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endParaRPr lang="en-US"/>
                        </a:p>
                      </a:txBody>
                      <a:tcPr marL="0" marR="0" marT="0" marB="0" anchor="ctr">
                        <a:blipFill>
                          <a:blip r:embed="rId6"/>
                          <a:stretch>
                            <a:fillRect l="-1190" t="-210204" r="-127381" b="-232653"/>
                          </a:stretch>
                        </a:blipFil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endParaRPr lang="en-US"/>
                        </a:p>
                      </a:txBody>
                      <a:tcPr marL="0" marR="0" marT="0" marB="0" anchor="ctr">
                        <a:blipFill>
                          <a:blip r:embed="rId6"/>
                          <a:stretch>
                            <a:fillRect l="-1190" t="-310204" r="-127381" b="-13265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endParaRPr lang="en-US"/>
                        </a:p>
                      </a:txBody>
                      <a:tcPr marL="0" marR="0" marT="0" marB="0" anchor="ctr">
                        <a:blipFill>
                          <a:blip r:embed="rId6"/>
                          <a:stretch>
                            <a:fillRect l="-1190" t="-410204" r="-127381" b="-3265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&gt;50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835882549"/>
                      </a:ext>
                    </a:extLst>
                  </a:tr>
                </a:tbl>
              </a:graphicData>
            </a:graphic>
          </p:graphicFrame>
        </mc:Fallback>
      </mc:AlternateContent>
      <p:sp>
        <p:nvSpPr>
          <p:cNvPr id="47" name="TextBox 46">
            <a:extLst>
              <a:ext uri="{FF2B5EF4-FFF2-40B4-BE49-F238E27FC236}">
                <a16:creationId xmlns:a16="http://schemas.microsoft.com/office/drawing/2014/main" id="{E82FF842-2D46-D910-2AD4-6653B2B04ADD}"/>
              </a:ext>
            </a:extLst>
          </p:cNvPr>
          <p:cNvSpPr txBox="1"/>
          <p:nvPr/>
        </p:nvSpPr>
        <p:spPr>
          <a:xfrm>
            <a:off x="7115829" y="1147777"/>
            <a:ext cx="1948926" cy="646331"/>
          </a:xfrm>
          <a:prstGeom prst="rect">
            <a:avLst/>
          </a:prstGeom>
          <a:noFill/>
        </p:spPr>
        <p:txBody>
          <a:bodyPr wrap="square" rtlCol="0">
            <a:spAutoFit/>
          </a:bodyPr>
          <a:lstStyle/>
          <a:p>
            <a:r>
              <a:rPr lang="it-IT" dirty="0">
                <a:ln>
                  <a:solidFill>
                    <a:schemeClr val="accent2">
                      <a:lumMod val="75000"/>
                    </a:schemeClr>
                  </a:solidFill>
                </a:ln>
              </a:rPr>
              <a:t>Datasheet </a:t>
            </a:r>
            <a:r>
              <a:rPr lang="it-IT" dirty="0" err="1">
                <a:ln>
                  <a:solidFill>
                    <a:schemeClr val="accent2">
                      <a:lumMod val="75000"/>
                    </a:schemeClr>
                  </a:solidFill>
                </a:ln>
              </a:rPr>
              <a:t>allowed</a:t>
            </a:r>
            <a:r>
              <a:rPr lang="it-IT" dirty="0">
                <a:ln>
                  <a:solidFill>
                    <a:schemeClr val="accent2">
                      <a:lumMod val="75000"/>
                    </a:schemeClr>
                  </a:solidFill>
                </a:ln>
              </a:rPr>
              <a:t> </a:t>
            </a:r>
            <a:r>
              <a:rPr lang="it-IT" dirty="0" err="1">
                <a:ln>
                  <a:solidFill>
                    <a:schemeClr val="accent2">
                      <a:lumMod val="75000"/>
                    </a:schemeClr>
                  </a:solidFill>
                </a:ln>
              </a:rPr>
              <a:t>values</a:t>
            </a:r>
            <a:endParaRPr lang="en-US" dirty="0">
              <a:ln>
                <a:solidFill>
                  <a:schemeClr val="accent2">
                    <a:lumMod val="75000"/>
                  </a:schemeClr>
                </a:solidFill>
              </a:ln>
            </a:endParaRPr>
          </a:p>
        </p:txBody>
      </p:sp>
      <p:sp>
        <p:nvSpPr>
          <p:cNvPr id="48" name="Rectangle 47">
            <a:extLst>
              <a:ext uri="{FF2B5EF4-FFF2-40B4-BE49-F238E27FC236}">
                <a16:creationId xmlns:a16="http://schemas.microsoft.com/office/drawing/2014/main" id="{F4AF4DE2-5B8A-232D-2AB0-6F9A38173A1B}"/>
              </a:ext>
            </a:extLst>
          </p:cNvPr>
          <p:cNvSpPr/>
          <p:nvPr/>
        </p:nvSpPr>
        <p:spPr>
          <a:xfrm>
            <a:off x="7204974" y="1809685"/>
            <a:ext cx="1137273" cy="1487905"/>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 name="Table 49">
            <a:extLst>
              <a:ext uri="{FF2B5EF4-FFF2-40B4-BE49-F238E27FC236}">
                <a16:creationId xmlns:a16="http://schemas.microsoft.com/office/drawing/2014/main" id="{D723EDB7-551B-7CA9-3616-502527148DAF}"/>
              </a:ext>
            </a:extLst>
          </p:cNvPr>
          <p:cNvGraphicFramePr>
            <a:graphicFrameLocks noGrp="1"/>
          </p:cNvGraphicFramePr>
          <p:nvPr>
            <p:extLst>
              <p:ext uri="{D42A27DB-BD31-4B8C-83A1-F6EECF244321}">
                <p14:modId xmlns:p14="http://schemas.microsoft.com/office/powerpoint/2010/main" val="2016948055"/>
              </p:ext>
            </p:extLst>
          </p:nvPr>
        </p:nvGraphicFramePr>
        <p:xfrm>
          <a:off x="3261293" y="1748023"/>
          <a:ext cx="735528" cy="1487905"/>
        </p:xfrm>
        <a:graphic>
          <a:graphicData uri="http://schemas.openxmlformats.org/drawingml/2006/table">
            <a:tbl>
              <a:tblPr bandRow="1">
                <a:tableStyleId>{D7AC3CCA-C797-4891-BE02-D94E43425B78}</a:tableStyleId>
              </a:tblPr>
              <a:tblGrid>
                <a:gridCol w="735528">
                  <a:extLst>
                    <a:ext uri="{9D8B030D-6E8A-4147-A177-3AD203B41FA5}">
                      <a16:colId xmlns:a16="http://schemas.microsoft.com/office/drawing/2014/main" val="3393492672"/>
                    </a:ext>
                  </a:extLst>
                </a:gridCol>
              </a:tblGrid>
              <a:tr h="297581">
                <a:tc>
                  <a:txBody>
                    <a:bodyPr/>
                    <a:lstStyle/>
                    <a:p>
                      <a:pPr algn="ctr"/>
                      <a:r>
                        <a:rPr lang="it-IT" sz="1600" b="1" dirty="0">
                          <a:solidFill>
                            <a:schemeClr val="tx1"/>
                          </a:solidFill>
                          <a:latin typeface="+mj-lt"/>
                        </a:rPr>
                        <a:t>8 kGy</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89313957"/>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chemeClr val="tx1"/>
                          </a:solidFill>
                          <a:latin typeface="+mj-lt"/>
                        </a:rPr>
                        <a:t>7 kGy</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74055695"/>
                  </a:ext>
                </a:extLst>
              </a:tr>
              <a:tr h="297581">
                <a:tc>
                  <a:txBody>
                    <a:bodyPr/>
                    <a:lstStyle/>
                    <a:p>
                      <a:pPr algn="ctr"/>
                      <a:r>
                        <a:rPr lang="it-IT" sz="1600" b="1" dirty="0">
                          <a:solidFill>
                            <a:schemeClr val="tx1"/>
                          </a:solidFill>
                          <a:latin typeface="+mj-lt"/>
                        </a:rPr>
                        <a:t>3 kGy</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69976190"/>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chemeClr val="tx1"/>
                          </a:solidFill>
                          <a:latin typeface="+mj-lt"/>
                        </a:rPr>
                        <a:t>0.6 kGy</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20052716"/>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chemeClr val="tx1"/>
                          </a:solidFill>
                          <a:latin typeface="+mj-lt"/>
                        </a:rPr>
                        <a:t>100 kGy</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173204"/>
                  </a:ext>
                </a:extLst>
              </a:tr>
            </a:tbl>
          </a:graphicData>
        </a:graphic>
      </p:graphicFrame>
      <p:graphicFrame>
        <p:nvGraphicFramePr>
          <p:cNvPr id="51" name="Table 50">
            <a:extLst>
              <a:ext uri="{FF2B5EF4-FFF2-40B4-BE49-F238E27FC236}">
                <a16:creationId xmlns:a16="http://schemas.microsoft.com/office/drawing/2014/main" id="{546F6464-F322-7804-E8CA-D4EE6CC286C2}"/>
              </a:ext>
            </a:extLst>
          </p:cNvPr>
          <p:cNvGraphicFramePr>
            <a:graphicFrameLocks noGrp="1"/>
          </p:cNvGraphicFramePr>
          <p:nvPr>
            <p:extLst>
              <p:ext uri="{D42A27DB-BD31-4B8C-83A1-F6EECF244321}">
                <p14:modId xmlns:p14="http://schemas.microsoft.com/office/powerpoint/2010/main" val="1734989319"/>
              </p:ext>
            </p:extLst>
          </p:nvPr>
        </p:nvGraphicFramePr>
        <p:xfrm>
          <a:off x="9495172" y="1743811"/>
          <a:ext cx="715827" cy="1487905"/>
        </p:xfrm>
        <a:graphic>
          <a:graphicData uri="http://schemas.openxmlformats.org/drawingml/2006/table">
            <a:tbl>
              <a:tblPr bandRow="1">
                <a:tableStyleId>{D7AC3CCA-C797-4891-BE02-D94E43425B78}</a:tableStyleId>
              </a:tblPr>
              <a:tblGrid>
                <a:gridCol w="715827">
                  <a:extLst>
                    <a:ext uri="{9D8B030D-6E8A-4147-A177-3AD203B41FA5}">
                      <a16:colId xmlns:a16="http://schemas.microsoft.com/office/drawing/2014/main" val="2429511745"/>
                    </a:ext>
                  </a:extLst>
                </a:gridCol>
              </a:tblGrid>
              <a:tr h="297581">
                <a:tc>
                  <a:txBody>
                    <a:bodyPr/>
                    <a:lstStyle/>
                    <a:p>
                      <a:pPr algn="ctr"/>
                      <a:r>
                        <a:rPr lang="it-IT" sz="1600" b="1" dirty="0">
                          <a:solidFill>
                            <a:schemeClr val="tx1"/>
                          </a:solidFill>
                          <a:latin typeface="+mj-lt"/>
                        </a:rPr>
                        <a:t>15 kGy</a:t>
                      </a:r>
                      <a:endParaRPr lang="en-US" sz="1600" b="1" dirty="0">
                        <a:solidFill>
                          <a:schemeClr val="tx1"/>
                        </a:solidFill>
                        <a:latin typeface="+mj-lt"/>
                      </a:endParaRPr>
                    </a:p>
                  </a:txBody>
                  <a:tcPr marL="0" marR="0" marT="0" marB="0" anchor="ctr"/>
                </a:tc>
                <a:extLst>
                  <a:ext uri="{0D108BD9-81ED-4DB2-BD59-A6C34878D82A}">
                    <a16:rowId xmlns:a16="http://schemas.microsoft.com/office/drawing/2014/main" val="2976568429"/>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chemeClr val="tx1"/>
                          </a:solidFill>
                          <a:latin typeface="+mj-lt"/>
                        </a:rPr>
                        <a:t>20 kGy</a:t>
                      </a:r>
                      <a:endParaRPr lang="en-US" sz="1600" b="1" dirty="0">
                        <a:solidFill>
                          <a:schemeClr val="tx1"/>
                        </a:solidFill>
                        <a:latin typeface="+mj-lt"/>
                      </a:endParaRPr>
                    </a:p>
                  </a:txBody>
                  <a:tcPr marL="0" marR="0" marT="0" marB="0" anchor="ctr"/>
                </a:tc>
                <a:extLst>
                  <a:ext uri="{0D108BD9-81ED-4DB2-BD59-A6C34878D82A}">
                    <a16:rowId xmlns:a16="http://schemas.microsoft.com/office/drawing/2014/main" val="349255223"/>
                  </a:ext>
                </a:extLst>
              </a:tr>
              <a:tr h="297581">
                <a:tc>
                  <a:txBody>
                    <a:bodyPr/>
                    <a:lstStyle/>
                    <a:p>
                      <a:pPr algn="ctr"/>
                      <a:r>
                        <a:rPr lang="it-IT" sz="1600" b="1" dirty="0">
                          <a:solidFill>
                            <a:schemeClr val="tx1"/>
                          </a:solidFill>
                          <a:latin typeface="+mj-lt"/>
                        </a:rPr>
                        <a:t>35 kGy</a:t>
                      </a:r>
                      <a:endParaRPr lang="en-US" sz="1600" b="1" dirty="0">
                        <a:solidFill>
                          <a:schemeClr val="tx1"/>
                        </a:solidFill>
                        <a:latin typeface="+mj-lt"/>
                      </a:endParaRPr>
                    </a:p>
                  </a:txBody>
                  <a:tcPr marL="0" marR="0" marT="0" marB="0" anchor="ctr"/>
                </a:tc>
                <a:extLst>
                  <a:ext uri="{0D108BD9-81ED-4DB2-BD59-A6C34878D82A}">
                    <a16:rowId xmlns:a16="http://schemas.microsoft.com/office/drawing/2014/main" val="678935512"/>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chemeClr val="tx1"/>
                          </a:solidFill>
                          <a:latin typeface="+mj-lt"/>
                        </a:rPr>
                        <a:t>20 kGy</a:t>
                      </a:r>
                      <a:endParaRPr lang="en-US" sz="1600" b="1" dirty="0">
                        <a:solidFill>
                          <a:schemeClr val="tx1"/>
                        </a:solidFill>
                        <a:latin typeface="+mj-lt"/>
                      </a:endParaRPr>
                    </a:p>
                  </a:txBody>
                  <a:tcPr marL="0" marR="0" marT="0" marB="0" anchor="ctr"/>
                </a:tc>
                <a:extLst>
                  <a:ext uri="{0D108BD9-81ED-4DB2-BD59-A6C34878D82A}">
                    <a16:rowId xmlns:a16="http://schemas.microsoft.com/office/drawing/2014/main" val="1371755431"/>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chemeClr val="tx1"/>
                          </a:solidFill>
                          <a:latin typeface="+mj-lt"/>
                        </a:rPr>
                        <a:t>70 kGy</a:t>
                      </a:r>
                      <a:endParaRPr lang="en-US" sz="1600" b="1" dirty="0">
                        <a:solidFill>
                          <a:schemeClr val="tx1"/>
                        </a:solidFill>
                        <a:latin typeface="+mj-lt"/>
                      </a:endParaRPr>
                    </a:p>
                  </a:txBody>
                  <a:tcPr marL="0" marR="0" marT="0" marB="0" anchor="ctr"/>
                </a:tc>
                <a:extLst>
                  <a:ext uri="{0D108BD9-81ED-4DB2-BD59-A6C34878D82A}">
                    <a16:rowId xmlns:a16="http://schemas.microsoft.com/office/drawing/2014/main" val="2052417522"/>
                  </a:ext>
                </a:extLst>
              </a:tr>
            </a:tbl>
          </a:graphicData>
        </a:graphic>
      </p:graphicFrame>
      <p:sp>
        <p:nvSpPr>
          <p:cNvPr id="52" name="Arrow: Right 51">
            <a:extLst>
              <a:ext uri="{FF2B5EF4-FFF2-40B4-BE49-F238E27FC236}">
                <a16:creationId xmlns:a16="http://schemas.microsoft.com/office/drawing/2014/main" id="{D0156A94-05E8-F141-ECED-7F5261CD8BE3}"/>
              </a:ext>
            </a:extLst>
          </p:cNvPr>
          <p:cNvSpPr/>
          <p:nvPr/>
        </p:nvSpPr>
        <p:spPr>
          <a:xfrm>
            <a:off x="2323550" y="1861164"/>
            <a:ext cx="819699" cy="1210258"/>
          </a:xfrm>
          <a:prstGeom prst="rightArrow">
            <a:avLst/>
          </a:prstGeom>
          <a:solidFill>
            <a:srgbClr val="FDE3EC"/>
          </a:solid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9C7984A-E79A-8649-6418-E7FA2E0C3FB4}"/>
              </a:ext>
            </a:extLst>
          </p:cNvPr>
          <p:cNvSpPr/>
          <p:nvPr/>
        </p:nvSpPr>
        <p:spPr>
          <a:xfrm>
            <a:off x="3260713" y="1741319"/>
            <a:ext cx="732021" cy="1487905"/>
          </a:xfrm>
          <a:prstGeom prst="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09F7692-32E8-D1F0-9757-B5E3D981C028}"/>
              </a:ext>
            </a:extLst>
          </p:cNvPr>
          <p:cNvSpPr/>
          <p:nvPr/>
        </p:nvSpPr>
        <p:spPr>
          <a:xfrm>
            <a:off x="9485647" y="1745811"/>
            <a:ext cx="732021" cy="1487905"/>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D6D1F95C-AFC8-2DFD-85D3-A074AFAAF9B1}"/>
              </a:ext>
            </a:extLst>
          </p:cNvPr>
          <p:cNvSpPr txBox="1"/>
          <p:nvPr/>
        </p:nvSpPr>
        <p:spPr>
          <a:xfrm>
            <a:off x="2301297" y="2192184"/>
            <a:ext cx="959996" cy="523220"/>
          </a:xfrm>
          <a:prstGeom prst="rect">
            <a:avLst/>
          </a:prstGeom>
          <a:noFill/>
        </p:spPr>
        <p:txBody>
          <a:bodyPr wrap="square" rtlCol="0">
            <a:spAutoFit/>
          </a:bodyPr>
          <a:lstStyle/>
          <a:p>
            <a:r>
              <a:rPr lang="it-IT" sz="1400" dirty="0"/>
              <a:t>Out of</a:t>
            </a:r>
            <a:br>
              <a:rPr lang="it-IT" sz="1400" dirty="0"/>
            </a:br>
            <a:r>
              <a:rPr lang="it-IT" sz="1400" dirty="0"/>
              <a:t>range</a:t>
            </a:r>
            <a:endParaRPr lang="en-US" sz="1400" dirty="0"/>
          </a:p>
        </p:txBody>
      </p:sp>
      <p:sp>
        <p:nvSpPr>
          <p:cNvPr id="64" name="Arrow: Right 63">
            <a:extLst>
              <a:ext uri="{FF2B5EF4-FFF2-40B4-BE49-F238E27FC236}">
                <a16:creationId xmlns:a16="http://schemas.microsoft.com/office/drawing/2014/main" id="{B5F12947-5508-B176-39BA-79CC42429314}"/>
              </a:ext>
            </a:extLst>
          </p:cNvPr>
          <p:cNvSpPr/>
          <p:nvPr/>
        </p:nvSpPr>
        <p:spPr>
          <a:xfrm>
            <a:off x="8541234" y="1866196"/>
            <a:ext cx="819699" cy="1210258"/>
          </a:xfrm>
          <a:prstGeom prst="rightArrow">
            <a:avLst/>
          </a:prstGeom>
          <a:solidFill>
            <a:schemeClr val="accent2">
              <a:lumMod val="20000"/>
              <a:lumOff val="8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DD1C83-6899-8A97-6D01-A5630CAF3409}"/>
              </a:ext>
            </a:extLst>
          </p:cNvPr>
          <p:cNvSpPr txBox="1"/>
          <p:nvPr/>
        </p:nvSpPr>
        <p:spPr>
          <a:xfrm>
            <a:off x="8541234" y="2204683"/>
            <a:ext cx="959996" cy="523220"/>
          </a:xfrm>
          <a:prstGeom prst="rect">
            <a:avLst/>
          </a:prstGeom>
          <a:noFill/>
        </p:spPr>
        <p:txBody>
          <a:bodyPr wrap="square" rtlCol="0">
            <a:spAutoFit/>
          </a:bodyPr>
          <a:lstStyle/>
          <a:p>
            <a:r>
              <a:rPr lang="it-IT" sz="1400" dirty="0"/>
              <a:t>Out of</a:t>
            </a:r>
            <a:br>
              <a:rPr lang="it-IT" sz="1400" dirty="0"/>
            </a:br>
            <a:r>
              <a:rPr lang="it-IT" sz="1400" dirty="0"/>
              <a:t>range</a:t>
            </a:r>
            <a:endParaRPr lang="en-US" sz="1400" dirty="0"/>
          </a:p>
        </p:txBody>
      </p:sp>
      <p:sp>
        <p:nvSpPr>
          <p:cNvPr id="9" name="Rectangle: Rounded Corners 8">
            <a:extLst>
              <a:ext uri="{FF2B5EF4-FFF2-40B4-BE49-F238E27FC236}">
                <a16:creationId xmlns:a16="http://schemas.microsoft.com/office/drawing/2014/main" id="{26ACA03F-4504-E525-481E-4B351E7A2974}"/>
              </a:ext>
            </a:extLst>
          </p:cNvPr>
          <p:cNvSpPr/>
          <p:nvPr/>
        </p:nvSpPr>
        <p:spPr>
          <a:xfrm>
            <a:off x="2673702" y="1105940"/>
            <a:ext cx="2378054" cy="553626"/>
          </a:xfrm>
          <a:prstGeom prst="roundRect">
            <a:avLst/>
          </a:prstGeom>
          <a:solidFill>
            <a:srgbClr val="FDE3EC"/>
          </a:solidFill>
          <a:ln w="28575">
            <a:solidFill>
              <a:srgbClr val="FF99CC"/>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HEAVILY </a:t>
            </a:r>
            <a:r>
              <a:rPr kumimoji="0" lang="it-IT" sz="2000" b="1" i="0" u="none" strike="noStrike" kern="1200" cap="none" spc="0" normalizeH="0" baseline="0" noProof="0" dirty="0" err="1">
                <a:ln>
                  <a:noFill/>
                </a:ln>
                <a:solidFill>
                  <a:prstClr val="black"/>
                </a:solidFill>
                <a:effectLst/>
                <a:uLnTx/>
                <a:uFillTx/>
                <a:latin typeface="Aptos" panose="02110004020202020204"/>
                <a:ea typeface="+mn-ea"/>
                <a:cs typeface="+mn-cs"/>
              </a:rPr>
              <a:t>damaged</a:t>
            </a: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it-IT" sz="2000" b="1" dirty="0">
                <a:solidFill>
                  <a:prstClr val="black"/>
                </a:solidFill>
                <a:latin typeface="Aptos" panose="02110004020202020204"/>
              </a:rPr>
              <a:t>after:</a:t>
            </a:r>
            <a:endPar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328FE172-07C3-6C48-345D-3EEC819D1843}"/>
              </a:ext>
            </a:extLst>
          </p:cNvPr>
          <p:cNvSpPr/>
          <p:nvPr/>
        </p:nvSpPr>
        <p:spPr>
          <a:xfrm>
            <a:off x="8818280" y="1098183"/>
            <a:ext cx="2378055" cy="592104"/>
          </a:xfrm>
          <a:prstGeom prst="roundRect">
            <a:avLst/>
          </a:prstGeom>
          <a:solidFill>
            <a:schemeClr val="accent2">
              <a:lumMod val="40000"/>
              <a:lumOff val="60000"/>
            </a:schemeClr>
          </a:solidFill>
          <a:ln w="28575">
            <a:solidFill>
              <a:schemeClr val="accent2">
                <a:lumMod val="75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HEAVILY </a:t>
            </a:r>
            <a:r>
              <a:rPr kumimoji="0" lang="it-IT" sz="2000" b="1" i="0" u="none" strike="noStrike" kern="1200" cap="none" spc="0" normalizeH="0" baseline="0" noProof="0" dirty="0" err="1">
                <a:ln>
                  <a:noFill/>
                </a:ln>
                <a:solidFill>
                  <a:prstClr val="black"/>
                </a:solidFill>
                <a:effectLst/>
                <a:uLnTx/>
                <a:uFillTx/>
                <a:latin typeface="Aptos" panose="02110004020202020204"/>
                <a:ea typeface="+mn-ea"/>
                <a:cs typeface="+mn-cs"/>
              </a:rPr>
              <a:t>damaged</a:t>
            </a: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it-IT" sz="2000" b="1" dirty="0">
                <a:solidFill>
                  <a:prstClr val="black"/>
                </a:solidFill>
                <a:latin typeface="Aptos" panose="02110004020202020204"/>
              </a:rPr>
              <a:t>after:</a:t>
            </a:r>
            <a:endPar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714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500" fill="hold"/>
                                        <p:tgtEl>
                                          <p:spTgt spid="59"/>
                                        </p:tgtEl>
                                        <p:attrNameLst>
                                          <p:attrName>ppt_w</p:attrName>
                                        </p:attrNameLst>
                                      </p:cBhvr>
                                      <p:tavLst>
                                        <p:tav tm="0">
                                          <p:val>
                                            <p:fltVal val="0"/>
                                          </p:val>
                                        </p:tav>
                                        <p:tav tm="100000">
                                          <p:val>
                                            <p:strVal val="#ppt_w"/>
                                          </p:val>
                                        </p:tav>
                                      </p:tavLst>
                                    </p:anim>
                                    <p:anim calcmode="lin" valueType="num">
                                      <p:cBhvr>
                                        <p:cTn id="32" dur="500" fill="hold"/>
                                        <p:tgtEl>
                                          <p:spTgt spid="59"/>
                                        </p:tgtEl>
                                        <p:attrNameLst>
                                          <p:attrName>ppt_h</p:attrName>
                                        </p:attrNameLst>
                                      </p:cBhvr>
                                      <p:tavLst>
                                        <p:tav tm="0">
                                          <p:val>
                                            <p:fltVal val="0"/>
                                          </p:val>
                                        </p:tav>
                                        <p:tav tm="100000">
                                          <p:val>
                                            <p:strVal val="#ppt_h"/>
                                          </p:val>
                                        </p:tav>
                                      </p:tavLst>
                                    </p:anim>
                                    <p:animEffect transition="in" filter="fade">
                                      <p:cBhvr>
                                        <p:cTn id="33" dur="500"/>
                                        <p:tgtEl>
                                          <p:spTgt spid="5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fill="hold"/>
                                        <p:tgtEl>
                                          <p:spTgt spid="52"/>
                                        </p:tgtEl>
                                        <p:attrNameLst>
                                          <p:attrName>ppt_w</p:attrName>
                                        </p:attrNameLst>
                                      </p:cBhvr>
                                      <p:tavLst>
                                        <p:tav tm="0">
                                          <p:val>
                                            <p:fltVal val="0"/>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animEffect transition="in" filter="fade">
                                      <p:cBhvr>
                                        <p:cTn id="38" dur="500"/>
                                        <p:tgtEl>
                                          <p:spTgt spid="52"/>
                                        </p:tgtEl>
                                      </p:cBhvr>
                                    </p:animEffect>
                                  </p:childTnLst>
                                </p:cTn>
                              </p:par>
                              <p:par>
                                <p:cTn id="39" presetID="53" presetClass="entr" presetSubtype="16"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p:cTn id="41" dur="500" fill="hold"/>
                                        <p:tgtEl>
                                          <p:spTgt spid="50"/>
                                        </p:tgtEl>
                                        <p:attrNameLst>
                                          <p:attrName>ppt_w</p:attrName>
                                        </p:attrNameLst>
                                      </p:cBhvr>
                                      <p:tavLst>
                                        <p:tav tm="0">
                                          <p:val>
                                            <p:fltVal val="0"/>
                                          </p:val>
                                        </p:tav>
                                        <p:tav tm="100000">
                                          <p:val>
                                            <p:strVal val="#ppt_w"/>
                                          </p:val>
                                        </p:tav>
                                      </p:tavLst>
                                    </p:anim>
                                    <p:anim calcmode="lin" valueType="num">
                                      <p:cBhvr>
                                        <p:cTn id="42" dur="500" fill="hold"/>
                                        <p:tgtEl>
                                          <p:spTgt spid="50"/>
                                        </p:tgtEl>
                                        <p:attrNameLst>
                                          <p:attrName>ppt_h</p:attrName>
                                        </p:attrNameLst>
                                      </p:cBhvr>
                                      <p:tavLst>
                                        <p:tav tm="0">
                                          <p:val>
                                            <p:fltVal val="0"/>
                                          </p:val>
                                        </p:tav>
                                        <p:tav tm="100000">
                                          <p:val>
                                            <p:strVal val="#ppt_h"/>
                                          </p:val>
                                        </p:tav>
                                      </p:tavLst>
                                    </p:anim>
                                    <p:animEffect transition="in" filter="fade">
                                      <p:cBhvr>
                                        <p:cTn id="43" dur="500"/>
                                        <p:tgtEl>
                                          <p:spTgt spid="5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ppt_w</p:attrName>
                                        </p:attrNameLst>
                                      </p:cBhvr>
                                      <p:tavLst>
                                        <p:tav tm="0">
                                          <p:val>
                                            <p:fltVal val="0"/>
                                          </p:val>
                                        </p:tav>
                                        <p:tav tm="100000">
                                          <p:val>
                                            <p:strVal val="#ppt_w"/>
                                          </p:val>
                                        </p:tav>
                                      </p:tavLst>
                                    </p:anim>
                                    <p:anim calcmode="lin" valueType="num">
                                      <p:cBhvr>
                                        <p:cTn id="64" dur="500" fill="hold"/>
                                        <p:tgtEl>
                                          <p:spTgt spid="5"/>
                                        </p:tgtEl>
                                        <p:attrNameLst>
                                          <p:attrName>ppt_h</p:attrName>
                                        </p:attrNameLst>
                                      </p:cBhvr>
                                      <p:tavLst>
                                        <p:tav tm="0">
                                          <p:val>
                                            <p:fltVal val="0"/>
                                          </p:val>
                                        </p:tav>
                                        <p:tav tm="100000">
                                          <p:val>
                                            <p:strVal val="#ppt_h"/>
                                          </p:val>
                                        </p:tav>
                                      </p:tavLst>
                                    </p:anim>
                                    <p:animEffect transition="in" filter="fade">
                                      <p:cBhvr>
                                        <p:cTn id="65" dur="500"/>
                                        <p:tgtEl>
                                          <p:spTgt spid="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 calcmode="lin" valueType="num">
                                      <p:cBhvr>
                                        <p:cTn id="68" dur="500" fill="hold"/>
                                        <p:tgtEl>
                                          <p:spTgt spid="64"/>
                                        </p:tgtEl>
                                        <p:attrNameLst>
                                          <p:attrName>ppt_w</p:attrName>
                                        </p:attrNameLst>
                                      </p:cBhvr>
                                      <p:tavLst>
                                        <p:tav tm="0">
                                          <p:val>
                                            <p:fltVal val="0"/>
                                          </p:val>
                                        </p:tav>
                                        <p:tav tm="100000">
                                          <p:val>
                                            <p:strVal val="#ppt_w"/>
                                          </p:val>
                                        </p:tav>
                                      </p:tavLst>
                                    </p:anim>
                                    <p:anim calcmode="lin" valueType="num">
                                      <p:cBhvr>
                                        <p:cTn id="69" dur="500" fill="hold"/>
                                        <p:tgtEl>
                                          <p:spTgt spid="64"/>
                                        </p:tgtEl>
                                        <p:attrNameLst>
                                          <p:attrName>ppt_h</p:attrName>
                                        </p:attrNameLst>
                                      </p:cBhvr>
                                      <p:tavLst>
                                        <p:tav tm="0">
                                          <p:val>
                                            <p:fltVal val="0"/>
                                          </p:val>
                                        </p:tav>
                                        <p:tav tm="100000">
                                          <p:val>
                                            <p:strVal val="#ppt_h"/>
                                          </p:val>
                                        </p:tav>
                                      </p:tavLst>
                                    </p:anim>
                                    <p:animEffect transition="in" filter="fade">
                                      <p:cBhvr>
                                        <p:cTn id="70" dur="500"/>
                                        <p:tgtEl>
                                          <p:spTgt spid="6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p:cTn id="73" dur="500" fill="hold"/>
                                        <p:tgtEl>
                                          <p:spTgt spid="58"/>
                                        </p:tgtEl>
                                        <p:attrNameLst>
                                          <p:attrName>ppt_w</p:attrName>
                                        </p:attrNameLst>
                                      </p:cBhvr>
                                      <p:tavLst>
                                        <p:tav tm="0">
                                          <p:val>
                                            <p:fltVal val="0"/>
                                          </p:val>
                                        </p:tav>
                                        <p:tav tm="100000">
                                          <p:val>
                                            <p:strVal val="#ppt_w"/>
                                          </p:val>
                                        </p:tav>
                                      </p:tavLst>
                                    </p:anim>
                                    <p:anim calcmode="lin" valueType="num">
                                      <p:cBhvr>
                                        <p:cTn id="74" dur="500" fill="hold"/>
                                        <p:tgtEl>
                                          <p:spTgt spid="58"/>
                                        </p:tgtEl>
                                        <p:attrNameLst>
                                          <p:attrName>ppt_h</p:attrName>
                                        </p:attrNameLst>
                                      </p:cBhvr>
                                      <p:tavLst>
                                        <p:tav tm="0">
                                          <p:val>
                                            <p:fltVal val="0"/>
                                          </p:val>
                                        </p:tav>
                                        <p:tav tm="100000">
                                          <p:val>
                                            <p:strVal val="#ppt_h"/>
                                          </p:val>
                                        </p:tav>
                                      </p:tavLst>
                                    </p:anim>
                                    <p:animEffect transition="in" filter="fade">
                                      <p:cBhvr>
                                        <p:cTn id="75" dur="500"/>
                                        <p:tgtEl>
                                          <p:spTgt spid="58"/>
                                        </p:tgtEl>
                                      </p:cBhvr>
                                    </p:animEffect>
                                  </p:childTnLst>
                                </p:cTn>
                              </p:par>
                              <p:par>
                                <p:cTn id="76" presetID="53" presetClass="entr" presetSubtype="16"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 calcmode="lin" valueType="num">
                                      <p:cBhvr>
                                        <p:cTn id="78" dur="500" fill="hold"/>
                                        <p:tgtEl>
                                          <p:spTgt spid="51"/>
                                        </p:tgtEl>
                                        <p:attrNameLst>
                                          <p:attrName>ppt_w</p:attrName>
                                        </p:attrNameLst>
                                      </p:cBhvr>
                                      <p:tavLst>
                                        <p:tav tm="0">
                                          <p:val>
                                            <p:fltVal val="0"/>
                                          </p:val>
                                        </p:tav>
                                        <p:tav tm="100000">
                                          <p:val>
                                            <p:strVal val="#ppt_w"/>
                                          </p:val>
                                        </p:tav>
                                      </p:tavLst>
                                    </p:anim>
                                    <p:anim calcmode="lin" valueType="num">
                                      <p:cBhvr>
                                        <p:cTn id="79" dur="500" fill="hold"/>
                                        <p:tgtEl>
                                          <p:spTgt spid="51"/>
                                        </p:tgtEl>
                                        <p:attrNameLst>
                                          <p:attrName>ppt_h</p:attrName>
                                        </p:attrNameLst>
                                      </p:cBhvr>
                                      <p:tavLst>
                                        <p:tav tm="0">
                                          <p:val>
                                            <p:fltVal val="0"/>
                                          </p:val>
                                        </p:tav>
                                        <p:tav tm="100000">
                                          <p:val>
                                            <p:strVal val="#ppt_h"/>
                                          </p:val>
                                        </p:tav>
                                      </p:tavLst>
                                    </p:anim>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p:bldP spid="41" grpId="0" animBg="1"/>
      <p:bldP spid="45" grpId="0" animBg="1"/>
      <p:bldP spid="47" grpId="0"/>
      <p:bldP spid="48" grpId="0" animBg="1"/>
      <p:bldP spid="52" grpId="0" animBg="1"/>
      <p:bldP spid="57" grpId="0" animBg="1"/>
      <p:bldP spid="58" grpId="0" animBg="1"/>
      <p:bldP spid="59" grpId="0"/>
      <p:bldP spid="64" grpId="0" animBg="1"/>
      <p:bldP spid="5" grpId="0"/>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5165-2AC5-41E0-99FD-E9A0E724327C}"/>
              </a:ext>
            </a:extLst>
          </p:cNvPr>
          <p:cNvSpPr>
            <a:spLocks noGrp="1"/>
          </p:cNvSpPr>
          <p:nvPr>
            <p:ph type="title"/>
          </p:nvPr>
        </p:nvSpPr>
        <p:spPr>
          <a:xfrm>
            <a:off x="130376" y="133848"/>
            <a:ext cx="10299680" cy="861774"/>
          </a:xfrm>
        </p:spPr>
        <p:txBody>
          <a:bodyPr>
            <a:noAutofit/>
          </a:bodyPr>
          <a:lstStyle/>
          <a:p>
            <a:r>
              <a:rPr lang="en-US" sz="3600" i="1" dirty="0">
                <a:latin typeface="Calibri Light" panose="020F0302020204030204" pitchFamily="34" charset="0"/>
                <a:ea typeface="Calibri Light" panose="020F0302020204030204" pitchFamily="34" charset="0"/>
                <a:cs typeface="Calibri Light" panose="020F0302020204030204" pitchFamily="34" charset="0"/>
              </a:rPr>
              <a:t>COTS BJTs: </a:t>
            </a:r>
            <a:br>
              <a:rPr lang="en-US" sz="3600" i="1" dirty="0">
                <a:latin typeface="Calibri Light" panose="020F0302020204030204" pitchFamily="34" charset="0"/>
                <a:ea typeface="Calibri Light" panose="020F0302020204030204" pitchFamily="34" charset="0"/>
                <a:cs typeface="Calibri Light" panose="020F0302020204030204" pitchFamily="34" charset="0"/>
              </a:rPr>
            </a:br>
            <a:r>
              <a:rPr lang="en-US" sz="3600" i="1" dirty="0">
                <a:latin typeface="Calibri Light" panose="020F0302020204030204" pitchFamily="34" charset="0"/>
                <a:ea typeface="Calibri Light" panose="020F0302020204030204" pitchFamily="34" charset="0"/>
                <a:cs typeface="Calibri Light" panose="020F0302020204030204" pitchFamily="34" charset="0"/>
              </a:rPr>
              <a:t>annealing tests and measurements - 4</a:t>
            </a:r>
          </a:p>
        </p:txBody>
      </p:sp>
      <p:sp>
        <p:nvSpPr>
          <p:cNvPr id="6" name="Slide Number Placeholder 5">
            <a:extLst>
              <a:ext uri="{FF2B5EF4-FFF2-40B4-BE49-F238E27FC236}">
                <a16:creationId xmlns:a16="http://schemas.microsoft.com/office/drawing/2014/main" id="{600FBD1B-3C52-4104-A231-B6519E14085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2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tint val="75000"/>
                </a:prstClr>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3EC35BE7-869C-4F09-B574-92F105750C7C}"/>
              </a:ext>
            </a:extLst>
          </p:cNvPr>
          <p:cNvSpPr txBox="1"/>
          <p:nvPr/>
        </p:nvSpPr>
        <p:spPr>
          <a:xfrm>
            <a:off x="3215027" y="4502734"/>
            <a:ext cx="1794331" cy="1661993"/>
          </a:xfrm>
          <a:prstGeom prst="rect">
            <a:avLst/>
          </a:prstGeom>
          <a:solidFill>
            <a:srgbClr val="DDC3F9"/>
          </a:solidFill>
          <a:ln w="28575">
            <a:solidFill>
              <a:srgbClr val="6905A7"/>
            </a:solidFill>
          </a:ln>
          <a:scene3d>
            <a:camera prst="orthographicFront"/>
            <a:lightRig rig="threePt" dir="t"/>
          </a:scene3d>
          <a:sp3d>
            <a:bevelT/>
          </a:sp3d>
        </p:spPr>
        <p:txBody>
          <a:bodyPr vert="horz"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Slight recovery </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of the samples irradiated up to 2.3 kGy(Si) after the annealing tests</a:t>
            </a:r>
          </a:p>
        </p:txBody>
      </p:sp>
      <p:sp>
        <p:nvSpPr>
          <p:cNvPr id="21" name="TextBox 20">
            <a:extLst>
              <a:ext uri="{FF2B5EF4-FFF2-40B4-BE49-F238E27FC236}">
                <a16:creationId xmlns:a16="http://schemas.microsoft.com/office/drawing/2014/main" id="{73EA2371-32FC-D3F9-270F-84486BE54229}"/>
              </a:ext>
            </a:extLst>
          </p:cNvPr>
          <p:cNvSpPr txBox="1"/>
          <p:nvPr/>
        </p:nvSpPr>
        <p:spPr>
          <a:xfrm>
            <a:off x="3419614" y="1936259"/>
            <a:ext cx="1360485" cy="2215991"/>
          </a:xfrm>
          <a:prstGeom prst="rect">
            <a:avLst/>
          </a:prstGeom>
          <a:solidFill>
            <a:schemeClr val="accent4">
              <a:lumMod val="40000"/>
              <a:lumOff val="60000"/>
            </a:schemeClr>
          </a:solidFill>
          <a:ln w="28575">
            <a:solidFill>
              <a:schemeClr val="accent4">
                <a:lumMod val="75000"/>
              </a:schemeClr>
            </a:solidFill>
          </a:ln>
          <a:scene3d>
            <a:camera prst="orthographicFront"/>
            <a:lightRig rig="threePt" dir="t"/>
          </a:scene3d>
          <a:sp3d>
            <a:bevelT/>
          </a:sp3d>
        </p:spPr>
        <p:txBody>
          <a:bodyPr vert="horz"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No recovery </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of the heavily damaged samples after the annealing tests</a:t>
            </a:r>
          </a:p>
        </p:txBody>
      </p:sp>
      <p:sp>
        <p:nvSpPr>
          <p:cNvPr id="5" name="Oval 4">
            <a:extLst>
              <a:ext uri="{FF2B5EF4-FFF2-40B4-BE49-F238E27FC236}">
                <a16:creationId xmlns:a16="http://schemas.microsoft.com/office/drawing/2014/main" id="{E7B93952-58BB-2B13-9399-6FE1216A130F}"/>
              </a:ext>
            </a:extLst>
          </p:cNvPr>
          <p:cNvSpPr/>
          <p:nvPr/>
        </p:nvSpPr>
        <p:spPr>
          <a:xfrm rot="438421">
            <a:off x="9763826" y="165187"/>
            <a:ext cx="2102379" cy="721513"/>
          </a:xfrm>
          <a:prstGeom prst="ellipse">
            <a:avLst/>
          </a:prstGeom>
          <a:solidFill>
            <a:schemeClr val="accent1">
              <a:lumMod val="40000"/>
              <a:lumOff val="60000"/>
            </a:schemeClr>
          </a:solidFill>
          <a:ln>
            <a:solidFill>
              <a:schemeClr val="accent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30000" noProof="0" dirty="0">
                <a:ln>
                  <a:noFill/>
                </a:ln>
                <a:solidFill>
                  <a:prstClr val="black"/>
                </a:solidFill>
                <a:effectLst/>
                <a:uLnTx/>
                <a:uFillTx/>
                <a:latin typeface="Aptos" panose="02110004020202020204"/>
                <a:ea typeface="+mn-ea"/>
                <a:cs typeface="+mn-cs"/>
              </a:rPr>
              <a:t>60</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Co gamma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radiation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6436ECC-AFBA-414D-9859-5F0129382F61}"/>
              </a:ext>
            </a:extLst>
          </p:cNvPr>
          <p:cNvSpPr txBox="1"/>
          <p:nvPr/>
        </p:nvSpPr>
        <p:spPr>
          <a:xfrm>
            <a:off x="98800" y="1157163"/>
            <a:ext cx="5709684" cy="553998"/>
          </a:xfrm>
          <a:prstGeom prst="rect">
            <a:avLst/>
          </a:prstGeom>
        </p:spPr>
        <p:txBody>
          <a:bodyPr vert="horz" wrap="square" lIns="91440" tIns="0" rIns="9144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After irradiation, two annealing tests were performed in order to evaluate the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recovery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of the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parameters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34F27E95-393E-9255-09AE-F12D66377E4F}"/>
              </a:ext>
            </a:extLst>
          </p:cNvPr>
          <p:cNvGrpSpPr/>
          <p:nvPr/>
        </p:nvGrpSpPr>
        <p:grpSpPr>
          <a:xfrm>
            <a:off x="5858338" y="1097004"/>
            <a:ext cx="6224534" cy="2814604"/>
            <a:chOff x="5882402" y="1097004"/>
            <a:chExt cx="6224534" cy="2814604"/>
          </a:xfrm>
        </p:grpSpPr>
        <p:pic>
          <p:nvPicPr>
            <p:cNvPr id="42" name="Picture 41">
              <a:extLst>
                <a:ext uri="{FF2B5EF4-FFF2-40B4-BE49-F238E27FC236}">
                  <a16:creationId xmlns:a16="http://schemas.microsoft.com/office/drawing/2014/main" id="{D26AAC22-33EB-189E-3A17-E6BF0C11A292}"/>
                </a:ext>
              </a:extLst>
            </p:cNvPr>
            <p:cNvPicPr>
              <a:picLocks noChangeAspect="1"/>
            </p:cNvPicPr>
            <p:nvPr/>
          </p:nvPicPr>
          <p:blipFill>
            <a:blip r:embed="rId3">
              <a:extLst>
                <a:ext uri="{28A0092B-C50C-407E-A947-70E740481C1C}">
                  <a14:useLocalDpi xmlns:a14="http://schemas.microsoft.com/office/drawing/2010/main" val="0"/>
                </a:ext>
              </a:extLst>
            </a:blip>
            <a:srcRect b="50173"/>
            <a:stretch/>
          </p:blipFill>
          <p:spPr>
            <a:xfrm>
              <a:off x="5882402" y="1097004"/>
              <a:ext cx="6224534" cy="2814604"/>
            </a:xfrm>
            <a:prstGeom prst="rect">
              <a:avLst/>
            </a:prstGeom>
            <a:ln w="28575">
              <a:solidFill>
                <a:schemeClr val="accent5">
                  <a:lumMod val="60000"/>
                  <a:lumOff val="40000"/>
                </a:schemeClr>
              </a:solidFill>
            </a:ln>
          </p:spPr>
        </p:pic>
        <p:sp>
          <p:nvSpPr>
            <p:cNvPr id="43" name="Rectangle 42">
              <a:extLst>
                <a:ext uri="{FF2B5EF4-FFF2-40B4-BE49-F238E27FC236}">
                  <a16:creationId xmlns:a16="http://schemas.microsoft.com/office/drawing/2014/main" id="{D1C4EFDA-DDCD-8187-E132-47B07D756DA7}"/>
                </a:ext>
              </a:extLst>
            </p:cNvPr>
            <p:cNvSpPr/>
            <p:nvPr/>
          </p:nvSpPr>
          <p:spPr>
            <a:xfrm>
              <a:off x="7108815" y="1198682"/>
              <a:ext cx="333294" cy="206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23F96E49-6CC6-75B6-18B2-E34B6E7FAA5C}"/>
              </a:ext>
            </a:extLst>
          </p:cNvPr>
          <p:cNvSpPr/>
          <p:nvPr/>
        </p:nvSpPr>
        <p:spPr>
          <a:xfrm>
            <a:off x="7122326" y="3986924"/>
            <a:ext cx="333294" cy="206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2E847AB9-982F-0E1C-7305-92E1CC779D33}"/>
              </a:ext>
            </a:extLst>
          </p:cNvPr>
          <p:cNvSpPr txBox="1"/>
          <p:nvPr/>
        </p:nvSpPr>
        <p:spPr>
          <a:xfrm>
            <a:off x="5310599" y="1557280"/>
            <a:ext cx="648268" cy="369332"/>
          </a:xfrm>
          <a:prstGeom prst="rect">
            <a:avLst/>
          </a:prstGeom>
          <a:solidFill>
            <a:srgbClr val="FF99CC"/>
          </a:solidFill>
          <a:ln>
            <a:solidFill>
              <a:srgbClr val="FF6699"/>
            </a:solidFill>
          </a:ln>
          <a:scene3d>
            <a:camera prst="orthographicFront"/>
            <a:lightRig rig="threePt" dir="t"/>
          </a:scene3d>
          <a:sp3d>
            <a:bevelT/>
          </a:sp3d>
        </p:spPr>
        <p:txBody>
          <a:bodyPr wrap="square" rtlCol="0">
            <a:spAutoFit/>
          </a:bodyPr>
          <a:lstStyle/>
          <a:p>
            <a:r>
              <a:rPr lang="it-IT" dirty="0"/>
              <a:t>NPN</a:t>
            </a:r>
            <a:endParaRPr lang="en-US" dirty="0"/>
          </a:p>
        </p:txBody>
      </p:sp>
      <p:sp>
        <p:nvSpPr>
          <p:cNvPr id="47" name="TextBox 46">
            <a:extLst>
              <a:ext uri="{FF2B5EF4-FFF2-40B4-BE49-F238E27FC236}">
                <a16:creationId xmlns:a16="http://schemas.microsoft.com/office/drawing/2014/main" id="{6D597744-A9AB-444B-8196-D3E96D464C40}"/>
              </a:ext>
            </a:extLst>
          </p:cNvPr>
          <p:cNvSpPr txBox="1"/>
          <p:nvPr/>
        </p:nvSpPr>
        <p:spPr>
          <a:xfrm>
            <a:off x="643706" y="2032684"/>
            <a:ext cx="1709621" cy="246221"/>
          </a:xfrm>
          <a:prstGeom prst="rect">
            <a:avLst/>
          </a:prstGeom>
          <a:solidFill>
            <a:schemeClr val="accent6">
              <a:lumMod val="40000"/>
              <a:lumOff val="60000"/>
            </a:schemeClr>
          </a:solidFill>
          <a:ln w="19050">
            <a:solidFill>
              <a:schemeClr val="accent6">
                <a:lumMod val="50000"/>
              </a:schemeClr>
            </a:solidFill>
          </a:ln>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End of irradiation</a:t>
            </a:r>
          </a:p>
        </p:txBody>
      </p:sp>
      <p:cxnSp>
        <p:nvCxnSpPr>
          <p:cNvPr id="48" name="Straight Arrow Connector 47">
            <a:extLst>
              <a:ext uri="{FF2B5EF4-FFF2-40B4-BE49-F238E27FC236}">
                <a16:creationId xmlns:a16="http://schemas.microsoft.com/office/drawing/2014/main" id="{45E275B4-16B8-4A4A-AF90-43D5FF9F03BF}"/>
              </a:ext>
            </a:extLst>
          </p:cNvPr>
          <p:cNvCxnSpPr>
            <a:cxnSpLocks/>
            <a:endCxn id="49" idx="0"/>
          </p:cNvCxnSpPr>
          <p:nvPr/>
        </p:nvCxnSpPr>
        <p:spPr>
          <a:xfrm>
            <a:off x="1513907" y="2287537"/>
            <a:ext cx="0" cy="365112"/>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71EF383C-351B-4370-8F2D-4447908785B0}"/>
              </a:ext>
            </a:extLst>
          </p:cNvPr>
          <p:cNvSpPr txBox="1"/>
          <p:nvPr/>
        </p:nvSpPr>
        <p:spPr>
          <a:xfrm>
            <a:off x="588413" y="2652649"/>
            <a:ext cx="1850988" cy="492443"/>
          </a:xfrm>
          <a:prstGeom prst="rect">
            <a:avLst/>
          </a:prstGeom>
          <a:ln w="19050">
            <a:solidFill>
              <a:schemeClr val="accent6">
                <a:lumMod val="50000"/>
              </a:schemeClr>
            </a:solidFill>
          </a:ln>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Annealing step: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25 °C for 24 hours.</a:t>
            </a:r>
          </a:p>
        </p:txBody>
      </p:sp>
      <p:sp>
        <p:nvSpPr>
          <p:cNvPr id="50" name="TextBox 49">
            <a:extLst>
              <a:ext uri="{FF2B5EF4-FFF2-40B4-BE49-F238E27FC236}">
                <a16:creationId xmlns:a16="http://schemas.microsoft.com/office/drawing/2014/main" id="{98ECD013-A46E-4046-94F7-DCBE8F9E2D14}"/>
              </a:ext>
            </a:extLst>
          </p:cNvPr>
          <p:cNvSpPr txBox="1"/>
          <p:nvPr/>
        </p:nvSpPr>
        <p:spPr>
          <a:xfrm>
            <a:off x="481806" y="3457609"/>
            <a:ext cx="2069028" cy="246221"/>
          </a:xfrm>
          <a:prstGeom prst="rect">
            <a:avLst/>
          </a:prstGeom>
          <a:ln w="19050">
            <a:solidFill>
              <a:schemeClr val="accent6">
                <a:lumMod val="50000"/>
              </a:schemeClr>
            </a:solidFill>
          </a:ln>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Parametric test</a:t>
            </a:r>
          </a:p>
        </p:txBody>
      </p:sp>
      <p:sp>
        <p:nvSpPr>
          <p:cNvPr id="51" name="TextBox 50">
            <a:extLst>
              <a:ext uri="{FF2B5EF4-FFF2-40B4-BE49-F238E27FC236}">
                <a16:creationId xmlns:a16="http://schemas.microsoft.com/office/drawing/2014/main" id="{6E0ADA22-15B9-46C2-93C6-2386671C518F}"/>
              </a:ext>
            </a:extLst>
          </p:cNvPr>
          <p:cNvSpPr txBox="1"/>
          <p:nvPr/>
        </p:nvSpPr>
        <p:spPr>
          <a:xfrm>
            <a:off x="481802" y="4126677"/>
            <a:ext cx="2069028" cy="492443"/>
          </a:xfrm>
          <a:prstGeom prst="rect">
            <a:avLst/>
          </a:prstGeom>
          <a:ln w="19050">
            <a:solidFill>
              <a:schemeClr val="accent6">
                <a:lumMod val="50000"/>
              </a:schemeClr>
            </a:solidFill>
          </a:ln>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Annealing step:</a:t>
            </a:r>
            <a:b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100 °C for 168 hours.</a:t>
            </a:r>
          </a:p>
        </p:txBody>
      </p:sp>
      <p:sp>
        <p:nvSpPr>
          <p:cNvPr id="52" name="TextBox 51">
            <a:extLst>
              <a:ext uri="{FF2B5EF4-FFF2-40B4-BE49-F238E27FC236}">
                <a16:creationId xmlns:a16="http://schemas.microsoft.com/office/drawing/2014/main" id="{3F19E8C0-6F4F-4E6F-BB15-31C70C934345}"/>
              </a:ext>
            </a:extLst>
          </p:cNvPr>
          <p:cNvSpPr txBox="1"/>
          <p:nvPr/>
        </p:nvSpPr>
        <p:spPr>
          <a:xfrm>
            <a:off x="503344" y="5009779"/>
            <a:ext cx="2069028" cy="246221"/>
          </a:xfrm>
          <a:prstGeom prst="rect">
            <a:avLst/>
          </a:prstGeom>
          <a:ln w="19050">
            <a:solidFill>
              <a:schemeClr val="accent6">
                <a:lumMod val="50000"/>
              </a:schemeClr>
            </a:solidFill>
          </a:ln>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Parametric test</a:t>
            </a:r>
          </a:p>
        </p:txBody>
      </p:sp>
      <p:cxnSp>
        <p:nvCxnSpPr>
          <p:cNvPr id="53" name="Straight Arrow Connector 52">
            <a:extLst>
              <a:ext uri="{FF2B5EF4-FFF2-40B4-BE49-F238E27FC236}">
                <a16:creationId xmlns:a16="http://schemas.microsoft.com/office/drawing/2014/main" id="{88DB9525-2F23-4B72-9A7C-3D9EE7C2A8EE}"/>
              </a:ext>
            </a:extLst>
          </p:cNvPr>
          <p:cNvCxnSpPr>
            <a:cxnSpLocks/>
          </p:cNvCxnSpPr>
          <p:nvPr/>
        </p:nvCxnSpPr>
        <p:spPr>
          <a:xfrm flipH="1">
            <a:off x="1537858" y="3145092"/>
            <a:ext cx="11" cy="312517"/>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33EE57F-FE66-4463-B89F-93BFAEC2C702}"/>
              </a:ext>
            </a:extLst>
          </p:cNvPr>
          <p:cNvCxnSpPr>
            <a:cxnSpLocks/>
          </p:cNvCxnSpPr>
          <p:nvPr/>
        </p:nvCxnSpPr>
        <p:spPr>
          <a:xfrm flipH="1">
            <a:off x="1539540" y="3735622"/>
            <a:ext cx="2" cy="391055"/>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09A87EA3-9C00-4EBD-AEC8-818C395074ED}"/>
              </a:ext>
            </a:extLst>
          </p:cNvPr>
          <p:cNvCxnSpPr>
            <a:cxnSpLocks/>
          </p:cNvCxnSpPr>
          <p:nvPr/>
        </p:nvCxnSpPr>
        <p:spPr>
          <a:xfrm>
            <a:off x="1537858" y="4643714"/>
            <a:ext cx="1" cy="353186"/>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EBA47253-FD07-4EDD-BD2A-BE11320CE384}"/>
              </a:ext>
            </a:extLst>
          </p:cNvPr>
          <p:cNvSpPr txBox="1"/>
          <p:nvPr/>
        </p:nvSpPr>
        <p:spPr>
          <a:xfrm>
            <a:off x="503344" y="5594048"/>
            <a:ext cx="2069028" cy="246221"/>
          </a:xfrm>
          <a:prstGeom prst="rect">
            <a:avLst/>
          </a:prstGeom>
          <a:solidFill>
            <a:schemeClr val="accent6">
              <a:lumMod val="40000"/>
              <a:lumOff val="60000"/>
            </a:schemeClr>
          </a:solidFill>
          <a:ln w="19050">
            <a:solidFill>
              <a:schemeClr val="accent6">
                <a:lumMod val="50000"/>
              </a:schemeClr>
            </a:solidFill>
          </a:ln>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End of test</a:t>
            </a:r>
          </a:p>
        </p:txBody>
      </p:sp>
      <p:cxnSp>
        <p:nvCxnSpPr>
          <p:cNvPr id="57" name="Straight Arrow Connector 56">
            <a:extLst>
              <a:ext uri="{FF2B5EF4-FFF2-40B4-BE49-F238E27FC236}">
                <a16:creationId xmlns:a16="http://schemas.microsoft.com/office/drawing/2014/main" id="{6BBEBAC0-AB2C-48C2-9A48-DB5B8B96A236}"/>
              </a:ext>
            </a:extLst>
          </p:cNvPr>
          <p:cNvCxnSpPr>
            <a:cxnSpLocks/>
          </p:cNvCxnSpPr>
          <p:nvPr/>
        </p:nvCxnSpPr>
        <p:spPr>
          <a:xfrm>
            <a:off x="1568115" y="5256000"/>
            <a:ext cx="0" cy="330572"/>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92E164E6-C454-F7BC-3EE5-0D51C0CAA311}"/>
              </a:ext>
            </a:extLst>
          </p:cNvPr>
          <p:cNvGrpSpPr/>
          <p:nvPr/>
        </p:nvGrpSpPr>
        <p:grpSpPr>
          <a:xfrm>
            <a:off x="5864758" y="3986924"/>
            <a:ext cx="6224534" cy="2777087"/>
            <a:chOff x="5864758" y="3944392"/>
            <a:chExt cx="6224534" cy="2777087"/>
          </a:xfrm>
        </p:grpSpPr>
        <p:pic>
          <p:nvPicPr>
            <p:cNvPr id="4" name="Picture 3">
              <a:extLst>
                <a:ext uri="{FF2B5EF4-FFF2-40B4-BE49-F238E27FC236}">
                  <a16:creationId xmlns:a16="http://schemas.microsoft.com/office/drawing/2014/main" id="{10B89066-3533-54D8-7B96-BE63AFE9F379}"/>
                </a:ext>
              </a:extLst>
            </p:cNvPr>
            <p:cNvPicPr>
              <a:picLocks noChangeAspect="1"/>
            </p:cNvPicPr>
            <p:nvPr/>
          </p:nvPicPr>
          <p:blipFill>
            <a:blip r:embed="rId3">
              <a:extLst>
                <a:ext uri="{28A0092B-C50C-407E-A947-70E740481C1C}">
                  <a14:useLocalDpi xmlns:a14="http://schemas.microsoft.com/office/drawing/2010/main" val="0"/>
                </a:ext>
              </a:extLst>
            </a:blip>
            <a:srcRect t="49300" b="1537"/>
            <a:stretch/>
          </p:blipFill>
          <p:spPr>
            <a:xfrm>
              <a:off x="5864758" y="3944392"/>
              <a:ext cx="6224534" cy="2777087"/>
            </a:xfrm>
            <a:prstGeom prst="rect">
              <a:avLst/>
            </a:prstGeom>
            <a:ln w="28575">
              <a:solidFill>
                <a:schemeClr val="accent2">
                  <a:lumMod val="75000"/>
                </a:schemeClr>
              </a:solidFill>
            </a:ln>
          </p:spPr>
        </p:pic>
        <p:sp>
          <p:nvSpPr>
            <p:cNvPr id="9" name="Rectangle 8">
              <a:extLst>
                <a:ext uri="{FF2B5EF4-FFF2-40B4-BE49-F238E27FC236}">
                  <a16:creationId xmlns:a16="http://schemas.microsoft.com/office/drawing/2014/main" id="{8FF7D533-6CC6-7EED-210D-44FB85D8F4C3}"/>
                </a:ext>
              </a:extLst>
            </p:cNvPr>
            <p:cNvSpPr/>
            <p:nvPr/>
          </p:nvSpPr>
          <p:spPr>
            <a:xfrm>
              <a:off x="7122326" y="4008208"/>
              <a:ext cx="333294" cy="206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6584D6D-3811-EB3B-28AF-1F614A144459}"/>
              </a:ext>
            </a:extLst>
          </p:cNvPr>
          <p:cNvSpPr txBox="1"/>
          <p:nvPr/>
        </p:nvSpPr>
        <p:spPr>
          <a:xfrm>
            <a:off x="5310599" y="4208660"/>
            <a:ext cx="648268" cy="369332"/>
          </a:xfrm>
          <a:prstGeom prst="rect">
            <a:avLst/>
          </a:prstGeom>
          <a:solidFill>
            <a:schemeClr val="accent2">
              <a:lumMod val="60000"/>
              <a:lumOff val="40000"/>
            </a:schemeClr>
          </a:solidFill>
          <a:ln>
            <a:solidFill>
              <a:schemeClr val="accent2">
                <a:lumMod val="75000"/>
              </a:schemeClr>
            </a:solidFill>
          </a:ln>
          <a:scene3d>
            <a:camera prst="orthographicFront"/>
            <a:lightRig rig="threePt" dir="t"/>
          </a:scene3d>
          <a:sp3d>
            <a:bevelT/>
          </a:sp3d>
        </p:spPr>
        <p:txBody>
          <a:bodyPr wrap="square" rtlCol="0">
            <a:spAutoFit/>
          </a:bodyPr>
          <a:lstStyle/>
          <a:p>
            <a:r>
              <a:rPr lang="it-IT" dirty="0"/>
              <a:t>PNP</a:t>
            </a:r>
            <a:endParaRPr lang="en-US" dirty="0"/>
          </a:p>
        </p:txBody>
      </p:sp>
      <p:sp>
        <p:nvSpPr>
          <p:cNvPr id="7" name="Oval 6">
            <a:extLst>
              <a:ext uri="{FF2B5EF4-FFF2-40B4-BE49-F238E27FC236}">
                <a16:creationId xmlns:a16="http://schemas.microsoft.com/office/drawing/2014/main" id="{A291E160-6842-6AE8-727B-7DEA30C70381}"/>
              </a:ext>
            </a:extLst>
          </p:cNvPr>
          <p:cNvSpPr/>
          <p:nvPr/>
        </p:nvSpPr>
        <p:spPr>
          <a:xfrm>
            <a:off x="8461308" y="3410338"/>
            <a:ext cx="345232" cy="429101"/>
          </a:xfrm>
          <a:prstGeom prst="ellipse">
            <a:avLst/>
          </a:prstGeom>
          <a:noFill/>
          <a:ln w="38100">
            <a:solidFill>
              <a:srgbClr val="DDC3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47B49A-D8E7-2CCB-3F4F-0CF13D15F4CE}"/>
              </a:ext>
            </a:extLst>
          </p:cNvPr>
          <p:cNvSpPr/>
          <p:nvPr/>
        </p:nvSpPr>
        <p:spPr>
          <a:xfrm>
            <a:off x="9495743" y="5677786"/>
            <a:ext cx="1232508" cy="6160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i="1" dirty="0">
                <a:solidFill>
                  <a:schemeClr val="tx1"/>
                </a:solidFill>
              </a:rPr>
              <a:t>Recovery</a:t>
            </a:r>
            <a:endParaRPr lang="en-US" sz="2000" i="1" dirty="0">
              <a:solidFill>
                <a:schemeClr val="tx1"/>
              </a:solidFill>
            </a:endParaRPr>
          </a:p>
        </p:txBody>
      </p:sp>
      <p:sp>
        <p:nvSpPr>
          <p:cNvPr id="14" name="Oval 13">
            <a:extLst>
              <a:ext uri="{FF2B5EF4-FFF2-40B4-BE49-F238E27FC236}">
                <a16:creationId xmlns:a16="http://schemas.microsoft.com/office/drawing/2014/main" id="{8EF6B64C-C1D7-7C50-B4E0-0FCAACE9D250}"/>
              </a:ext>
            </a:extLst>
          </p:cNvPr>
          <p:cNvSpPr/>
          <p:nvPr/>
        </p:nvSpPr>
        <p:spPr>
          <a:xfrm>
            <a:off x="8461308" y="6243180"/>
            <a:ext cx="345232" cy="429101"/>
          </a:xfrm>
          <a:prstGeom prst="ellipse">
            <a:avLst/>
          </a:prstGeom>
          <a:noFill/>
          <a:ln w="38100">
            <a:solidFill>
              <a:srgbClr val="DDC3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86282D-D1E7-771F-D22A-EA1B0E3401BE}"/>
              </a:ext>
            </a:extLst>
          </p:cNvPr>
          <p:cNvSpPr/>
          <p:nvPr/>
        </p:nvSpPr>
        <p:spPr>
          <a:xfrm>
            <a:off x="9421634" y="2812933"/>
            <a:ext cx="1232508" cy="6160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i="1" dirty="0">
                <a:solidFill>
                  <a:schemeClr val="tx1"/>
                </a:solidFill>
              </a:rPr>
              <a:t>Recovery</a:t>
            </a:r>
            <a:endParaRPr lang="en-US" sz="2000" i="1" dirty="0">
              <a:solidFill>
                <a:schemeClr val="tx1"/>
              </a:solidFill>
            </a:endParaRPr>
          </a:p>
        </p:txBody>
      </p:sp>
    </p:spTree>
    <p:extLst>
      <p:ext uri="{BB962C8B-B14F-4D97-AF65-F5344CB8AC3E}">
        <p14:creationId xmlns:p14="http://schemas.microsoft.com/office/powerpoint/2010/main" val="33941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barn(inVertical)">
                                      <p:cBhvr>
                                        <p:cTn id="19" dur="500"/>
                                        <p:tgtEl>
                                          <p:spTgt spid="5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par>
                                <p:cTn id="23" presetID="16" presetClass="entr" presetSubtype="21"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inVertical)">
                                      <p:cBhvr>
                                        <p:cTn id="25" dur="500"/>
                                        <p:tgtEl>
                                          <p:spTgt spid="53"/>
                                        </p:tgtEl>
                                      </p:cBhvr>
                                    </p:animEffect>
                                  </p:childTnLst>
                                </p:cTn>
                              </p:par>
                              <p:par>
                                <p:cTn id="26" presetID="16" presetClass="entr" presetSubtype="21"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barn(inVertical)">
                                      <p:cBhvr>
                                        <p:cTn id="28" dur="500"/>
                                        <p:tgtEl>
                                          <p:spTgt spid="54"/>
                                        </p:tgtEl>
                                      </p:cBhvr>
                                    </p:animEffect>
                                  </p:childTnLst>
                                </p:cTn>
                              </p:par>
                              <p:par>
                                <p:cTn id="29" presetID="16" presetClass="entr" presetSubtype="21"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barn(inVertical)">
                                      <p:cBhvr>
                                        <p:cTn id="31" dur="500"/>
                                        <p:tgtEl>
                                          <p:spTgt spid="5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arn(inVertical)">
                                      <p:cBhvr>
                                        <p:cTn id="34" dur="500"/>
                                        <p:tgtEl>
                                          <p:spTgt spid="56"/>
                                        </p:tgtEl>
                                      </p:cBhvr>
                                    </p:animEffect>
                                  </p:childTnLst>
                                </p:cTn>
                              </p:par>
                              <p:par>
                                <p:cTn id="35" presetID="16" presetClass="entr" presetSubtype="21"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barn(inVertical)">
                                      <p:cBhvr>
                                        <p:cTn id="37" dur="500"/>
                                        <p:tgtEl>
                                          <p:spTgt spid="5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randombar(horizont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randombar(horizontal)">
                                      <p:cBhvr>
                                        <p:cTn id="54" dur="500"/>
                                        <p:tgtEl>
                                          <p:spTgt spid="45"/>
                                        </p:tgtEl>
                                      </p:cBhvr>
                                    </p:animEffect>
                                  </p:childTnLst>
                                </p:cTn>
                              </p:par>
                              <p:par>
                                <p:cTn id="55" presetID="14" presetClass="entr" presetSubtype="1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randombar(horizontal)">
                                      <p:cBhvr>
                                        <p:cTn id="62" dur="500"/>
                                        <p:tgtEl>
                                          <p:spTgt spid="13"/>
                                        </p:tgtEl>
                                      </p:cBhvr>
                                    </p:animEffect>
                                  </p:childTnLst>
                                </p:cTn>
                              </p:par>
                              <p:par>
                                <p:cTn id="63" presetID="14" presetClass="entr" presetSubtype="1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randombar(horizontal)">
                                      <p:cBhvr>
                                        <p:cTn id="65" dur="500"/>
                                        <p:tgtEl>
                                          <p:spTgt spid="11"/>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45" grpId="0" animBg="1"/>
      <p:bldP spid="47" grpId="0" animBg="1"/>
      <p:bldP spid="49" grpId="0" animBg="1"/>
      <p:bldP spid="50" grpId="0" animBg="1"/>
      <p:bldP spid="51" grpId="0" animBg="1"/>
      <p:bldP spid="52" grpId="0" animBg="1"/>
      <p:bldP spid="56" grpId="0" animBg="1"/>
      <p:bldP spid="13" grpId="0" animBg="1"/>
      <p:bldP spid="7"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22C-EE58-4CBD-820A-F8CBB8A66032}"/>
              </a:ext>
            </a:extLst>
          </p:cNvPr>
          <p:cNvSpPr>
            <a:spLocks noGrp="1"/>
          </p:cNvSpPr>
          <p:nvPr>
            <p:ph type="title"/>
          </p:nvPr>
        </p:nvSpPr>
        <p:spPr>
          <a:xfrm>
            <a:off x="154660" y="87759"/>
            <a:ext cx="9751339" cy="861774"/>
          </a:xfrm>
        </p:spPr>
        <p:txBody>
          <a:bodyPr>
            <a:noAutofit/>
          </a:bodyPr>
          <a:lstStyle/>
          <a:p>
            <a:r>
              <a:rPr lang="en-US" sz="3600" i="1" dirty="0">
                <a:latin typeface="Calibri Light" panose="020F0302020204030204" pitchFamily="34" charset="0"/>
                <a:ea typeface="Calibri Light" panose="020F0302020204030204" pitchFamily="34" charset="0"/>
                <a:cs typeface="Calibri Light" panose="020F0302020204030204" pitchFamily="34" charset="0"/>
              </a:rPr>
              <a:t>COTS BJTs: </a:t>
            </a:r>
            <a:br>
              <a:rPr lang="en-US" sz="3600" i="1" dirty="0">
                <a:latin typeface="Calibri Light" panose="020F0302020204030204" pitchFamily="34" charset="0"/>
                <a:ea typeface="Calibri Light" panose="020F0302020204030204" pitchFamily="34" charset="0"/>
                <a:cs typeface="Calibri Light" panose="020F0302020204030204" pitchFamily="34" charset="0"/>
              </a:rPr>
            </a:br>
            <a:r>
              <a:rPr lang="en-US" sz="3600" i="1" dirty="0">
                <a:latin typeface="Calibri Light" panose="020F0302020204030204" pitchFamily="34" charset="0"/>
                <a:ea typeface="Calibri Light" panose="020F0302020204030204" pitchFamily="34" charset="0"/>
                <a:cs typeface="Calibri Light" panose="020F0302020204030204" pitchFamily="34" charset="0"/>
              </a:rPr>
              <a:t>neutron irradiation tests and measurements - 1</a:t>
            </a:r>
          </a:p>
        </p:txBody>
      </p:sp>
      <p:sp>
        <p:nvSpPr>
          <p:cNvPr id="6" name="Slide Number Placeholder 5">
            <a:extLst>
              <a:ext uri="{FF2B5EF4-FFF2-40B4-BE49-F238E27FC236}">
                <a16:creationId xmlns:a16="http://schemas.microsoft.com/office/drawing/2014/main" id="{36E27A7E-D04F-4BC9-A6A1-481EDFDAD53B}"/>
              </a:ext>
            </a:extLst>
          </p:cNvPr>
          <p:cNvSpPr>
            <a:spLocks noGrp="1"/>
          </p:cNvSpPr>
          <p:nvPr>
            <p:ph type="sldNum" sz="quarter" idx="4"/>
          </p:nvPr>
        </p:nvSpPr>
        <p:spPr>
          <a:xfrm>
            <a:off x="11071634" y="6360784"/>
            <a:ext cx="65270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2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p:pic>
        <p:nvPicPr>
          <p:cNvPr id="9" name="Picture 8" descr="A picture containing cup&#10;&#10;Description automatically generated">
            <a:extLst>
              <a:ext uri="{FF2B5EF4-FFF2-40B4-BE49-F238E27FC236}">
                <a16:creationId xmlns:a16="http://schemas.microsoft.com/office/drawing/2014/main" id="{0AA38E78-A661-4F39-A4B5-D5BC3FF65DAF}"/>
              </a:ext>
            </a:extLst>
          </p:cNvPr>
          <p:cNvPicPr>
            <a:picLocks noChangeAspect="1"/>
          </p:cNvPicPr>
          <p:nvPr/>
        </p:nvPicPr>
        <p:blipFill>
          <a:blip r:embed="rId3"/>
          <a:stretch>
            <a:fillRect/>
          </a:stretch>
        </p:blipFill>
        <p:spPr>
          <a:xfrm>
            <a:off x="752766" y="1365565"/>
            <a:ext cx="1061685" cy="1415850"/>
          </a:xfrm>
          <a:prstGeom prst="rect">
            <a:avLst/>
          </a:prstGeom>
          <a:ln w="19050">
            <a:solidFill>
              <a:srgbClr val="C00000"/>
            </a:solidFill>
          </a:ln>
        </p:spPr>
      </p:pic>
      <p:sp>
        <p:nvSpPr>
          <p:cNvPr id="3" name="TextBox 2">
            <a:extLst>
              <a:ext uri="{FF2B5EF4-FFF2-40B4-BE49-F238E27FC236}">
                <a16:creationId xmlns:a16="http://schemas.microsoft.com/office/drawing/2014/main" id="{06160116-8979-4B13-9F99-DACBC43AEE4A}"/>
              </a:ext>
            </a:extLst>
          </p:cNvPr>
          <p:cNvSpPr txBox="1"/>
          <p:nvPr/>
        </p:nvSpPr>
        <p:spPr>
          <a:xfrm>
            <a:off x="531460" y="1229904"/>
            <a:ext cx="759750" cy="276999"/>
          </a:xfrm>
          <a:prstGeom prst="rect">
            <a:avLst/>
          </a:prstGeom>
          <a:solidFill>
            <a:schemeClr val="accent2">
              <a:lumMod val="60000"/>
              <a:lumOff val="40000"/>
            </a:schemeClr>
          </a:solidFill>
          <a:ln w="19050">
            <a:solidFill>
              <a:srgbClr val="C00000"/>
            </a:solidFill>
          </a:ln>
        </p:spPr>
        <p:txBody>
          <a:bodyPr vert="horz"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COTS</a:t>
            </a:r>
          </a:p>
        </p:txBody>
      </p:sp>
      <p:sp>
        <p:nvSpPr>
          <p:cNvPr id="11" name="TextBox 10">
            <a:extLst>
              <a:ext uri="{FF2B5EF4-FFF2-40B4-BE49-F238E27FC236}">
                <a16:creationId xmlns:a16="http://schemas.microsoft.com/office/drawing/2014/main" id="{69410C91-A51D-419B-B91C-FF3B69AD8791}"/>
              </a:ext>
            </a:extLst>
          </p:cNvPr>
          <p:cNvSpPr txBox="1"/>
          <p:nvPr/>
        </p:nvSpPr>
        <p:spPr>
          <a:xfrm>
            <a:off x="3348368" y="1323172"/>
            <a:ext cx="8497485" cy="646331"/>
          </a:xfrm>
          <a:prstGeom prst="rect">
            <a:avLst/>
          </a:prstGeom>
          <a:solidFill>
            <a:schemeClr val="accent1">
              <a:lumMod val="20000"/>
              <a:lumOff val="80000"/>
            </a:schemeClr>
          </a:solidFill>
          <a:ln w="19050">
            <a:solidFill>
              <a:schemeClr val="tx2">
                <a:lumMod val="75000"/>
              </a:schemeClr>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1" dirty="0">
                <a:solidFill>
                  <a:prstClr val="black"/>
                </a:solidFill>
                <a:latin typeface="Aptos" panose="02110004020202020204"/>
              </a:rPr>
              <a:t>20</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 samples </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(10 NPN and 10 PNP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BJTs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two</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for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each</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condition</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up to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different</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neutron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fluences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(14 MeV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neutrons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4" name="Table 10">
            <a:extLst>
              <a:ext uri="{FF2B5EF4-FFF2-40B4-BE49-F238E27FC236}">
                <a16:creationId xmlns:a16="http://schemas.microsoft.com/office/drawing/2014/main" id="{5BC27434-BD20-4DAF-B9DF-2F6208D8E8F3}"/>
              </a:ext>
            </a:extLst>
          </p:cNvPr>
          <p:cNvGraphicFramePr>
            <a:graphicFrameLocks noGrp="1"/>
          </p:cNvGraphicFramePr>
          <p:nvPr>
            <p:extLst>
              <p:ext uri="{D42A27DB-BD31-4B8C-83A1-F6EECF244321}">
                <p14:modId xmlns:p14="http://schemas.microsoft.com/office/powerpoint/2010/main" val="2221961307"/>
              </p:ext>
            </p:extLst>
          </p:nvPr>
        </p:nvGraphicFramePr>
        <p:xfrm>
          <a:off x="6567589" y="2195649"/>
          <a:ext cx="3515832" cy="2191729"/>
        </p:xfrm>
        <a:graphic>
          <a:graphicData uri="http://schemas.openxmlformats.org/drawingml/2006/table">
            <a:tbl>
              <a:tblPr firstRow="1" bandRow="1">
                <a:tableStyleId>{5C22544A-7EE6-4342-B048-85BDC9FD1C3A}</a:tableStyleId>
              </a:tblPr>
              <a:tblGrid>
                <a:gridCol w="1671535">
                  <a:extLst>
                    <a:ext uri="{9D8B030D-6E8A-4147-A177-3AD203B41FA5}">
                      <a16:colId xmlns:a16="http://schemas.microsoft.com/office/drawing/2014/main" val="419769333"/>
                    </a:ext>
                  </a:extLst>
                </a:gridCol>
                <a:gridCol w="1844297">
                  <a:extLst>
                    <a:ext uri="{9D8B030D-6E8A-4147-A177-3AD203B41FA5}">
                      <a16:colId xmlns:a16="http://schemas.microsoft.com/office/drawing/2014/main" val="4107812898"/>
                    </a:ext>
                  </a:extLst>
                </a:gridCol>
              </a:tblGrid>
              <a:tr h="515329">
                <a:tc>
                  <a:txBody>
                    <a:bodyPr/>
                    <a:lstStyle/>
                    <a:p>
                      <a:pPr algn="ctr"/>
                      <a:r>
                        <a:rPr lang="en-US" sz="1600" dirty="0"/>
                        <a:t>Irradiation test</a:t>
                      </a:r>
                    </a:p>
                  </a:txBody>
                  <a:tcPr anchor="ctr"/>
                </a:tc>
                <a:tc>
                  <a:txBody>
                    <a:bodyPr/>
                    <a:lstStyle/>
                    <a:p>
                      <a:pPr algn="ctr"/>
                      <a:r>
                        <a:rPr lang="it-IT" sz="1600" dirty="0" err="1"/>
                        <a:t>Neutron</a:t>
                      </a:r>
                      <a:r>
                        <a:rPr lang="it-IT" sz="1600" dirty="0"/>
                        <a:t> </a:t>
                      </a:r>
                      <a:r>
                        <a:rPr lang="it-IT" sz="1600" dirty="0" err="1"/>
                        <a:t>fluence</a:t>
                      </a:r>
                      <a:endParaRPr lang="en-US" sz="1600" dirty="0"/>
                    </a:p>
                  </a:txBody>
                  <a:tcPr anchor="ctr"/>
                </a:tc>
                <a:extLst>
                  <a:ext uri="{0D108BD9-81ED-4DB2-BD59-A6C34878D82A}">
                    <a16:rowId xmlns:a16="http://schemas.microsoft.com/office/drawing/2014/main" val="2073209114"/>
                  </a:ext>
                </a:extLst>
              </a:tr>
              <a:tr h="264341">
                <a:tc>
                  <a:txBody>
                    <a:bodyPr/>
                    <a:lstStyle/>
                    <a:p>
                      <a:pPr algn="ctr"/>
                      <a:r>
                        <a:rPr lang="en-US" sz="1600" dirty="0"/>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2 </a:t>
                      </a:r>
                      <a:r>
                        <a:rPr lang="he-IL" sz="1600" dirty="0"/>
                        <a:t>ּ</a:t>
                      </a:r>
                      <a:r>
                        <a:rPr lang="it-IT" sz="1600" dirty="0"/>
                        <a:t>  10</a:t>
                      </a:r>
                      <a:r>
                        <a:rPr lang="it-IT" sz="1600" baseline="30000" dirty="0"/>
                        <a:t>9 </a:t>
                      </a:r>
                      <a:r>
                        <a:rPr lang="it-IT" sz="1600" dirty="0"/>
                        <a:t>n/cm</a:t>
                      </a:r>
                      <a:r>
                        <a:rPr lang="en-US" sz="1600" baseline="30000" dirty="0"/>
                        <a:t>2</a:t>
                      </a:r>
                    </a:p>
                  </a:txBody>
                  <a:tcPr anchor="ctr"/>
                </a:tc>
                <a:extLst>
                  <a:ext uri="{0D108BD9-81ED-4DB2-BD59-A6C34878D82A}">
                    <a16:rowId xmlns:a16="http://schemas.microsoft.com/office/drawing/2014/main" val="3462165056"/>
                  </a:ext>
                </a:extLst>
              </a:tr>
              <a:tr h="264341">
                <a:tc>
                  <a:txBody>
                    <a:bodyPr/>
                    <a:lstStyle/>
                    <a:p>
                      <a:pPr algn="ctr"/>
                      <a:r>
                        <a:rPr lang="en-US" sz="1600" dirty="0"/>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2 </a:t>
                      </a:r>
                      <a:r>
                        <a:rPr lang="he-IL" sz="1600" dirty="0"/>
                        <a:t>ּ</a:t>
                      </a:r>
                      <a:r>
                        <a:rPr lang="it-IT" sz="1600" dirty="0"/>
                        <a:t>  10</a:t>
                      </a:r>
                      <a:r>
                        <a:rPr lang="it-IT" sz="1600" baseline="30000" dirty="0"/>
                        <a:t>11 </a:t>
                      </a:r>
                      <a:r>
                        <a:rPr lang="it-IT" sz="1600" dirty="0"/>
                        <a:t>n/cm</a:t>
                      </a:r>
                      <a:r>
                        <a:rPr lang="en-US" sz="1600" baseline="30000" dirty="0"/>
                        <a:t>2</a:t>
                      </a:r>
                    </a:p>
                  </a:txBody>
                  <a:tcPr anchor="ctr"/>
                </a:tc>
                <a:extLst>
                  <a:ext uri="{0D108BD9-81ED-4DB2-BD59-A6C34878D82A}">
                    <a16:rowId xmlns:a16="http://schemas.microsoft.com/office/drawing/2014/main" val="1342396710"/>
                  </a:ext>
                </a:extLst>
              </a:tr>
              <a:tr h="264341">
                <a:tc>
                  <a:txBody>
                    <a:bodyPr/>
                    <a:lstStyle/>
                    <a:p>
                      <a:pPr algn="ctr"/>
                      <a:r>
                        <a:rPr lang="en-US" sz="1600" dirty="0"/>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2 </a:t>
                      </a:r>
                      <a:r>
                        <a:rPr lang="he-IL" sz="1600" dirty="0"/>
                        <a:t>ּ</a:t>
                      </a:r>
                      <a:r>
                        <a:rPr lang="it-IT" sz="1600" dirty="0"/>
                        <a:t>  10</a:t>
                      </a:r>
                      <a:r>
                        <a:rPr lang="it-IT" sz="1600" baseline="30000" dirty="0"/>
                        <a:t>12 </a:t>
                      </a:r>
                      <a:r>
                        <a:rPr lang="it-IT" sz="1600" dirty="0"/>
                        <a:t>n/cm</a:t>
                      </a:r>
                      <a:r>
                        <a:rPr lang="en-US" sz="1600" baseline="30000" dirty="0"/>
                        <a:t>2</a:t>
                      </a:r>
                    </a:p>
                  </a:txBody>
                  <a:tcPr anchor="ctr"/>
                </a:tc>
                <a:extLst>
                  <a:ext uri="{0D108BD9-81ED-4DB2-BD59-A6C34878D82A}">
                    <a16:rowId xmlns:a16="http://schemas.microsoft.com/office/drawing/2014/main" val="2106191922"/>
                  </a:ext>
                </a:extLst>
              </a:tr>
              <a:tr h="264341">
                <a:tc>
                  <a:txBody>
                    <a:bodyPr/>
                    <a:lstStyle/>
                    <a:p>
                      <a:pPr algn="ctr"/>
                      <a:r>
                        <a:rPr lang="en-US" sz="1600" dirty="0"/>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1 </a:t>
                      </a:r>
                      <a:r>
                        <a:rPr lang="he-IL" sz="1600" dirty="0"/>
                        <a:t>ּ</a:t>
                      </a:r>
                      <a:r>
                        <a:rPr lang="it-IT" sz="1600" dirty="0"/>
                        <a:t>  10</a:t>
                      </a:r>
                      <a:r>
                        <a:rPr lang="it-IT" sz="1600" baseline="30000" dirty="0"/>
                        <a:t>13 </a:t>
                      </a:r>
                      <a:r>
                        <a:rPr lang="it-IT" sz="1600" dirty="0"/>
                        <a:t>n/cm</a:t>
                      </a:r>
                      <a:r>
                        <a:rPr lang="en-US" sz="1600" baseline="30000" dirty="0"/>
                        <a:t>2</a:t>
                      </a:r>
                    </a:p>
                  </a:txBody>
                  <a:tcPr anchor="ctr"/>
                </a:tc>
                <a:extLst>
                  <a:ext uri="{0D108BD9-81ED-4DB2-BD59-A6C34878D82A}">
                    <a16:rowId xmlns:a16="http://schemas.microsoft.com/office/drawing/2014/main" val="2289622199"/>
                  </a:ext>
                </a:extLst>
              </a:tr>
              <a:tr h="264341">
                <a:tc>
                  <a:txBody>
                    <a:bodyPr/>
                    <a:lstStyle/>
                    <a:p>
                      <a:pPr algn="ctr"/>
                      <a:r>
                        <a:rPr lang="en-US" sz="1600" dirty="0"/>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2 </a:t>
                      </a:r>
                      <a:r>
                        <a:rPr lang="he-IL" sz="1600" dirty="0"/>
                        <a:t>ּ</a:t>
                      </a:r>
                      <a:r>
                        <a:rPr lang="it-IT" sz="1600" dirty="0"/>
                        <a:t>  10</a:t>
                      </a:r>
                      <a:r>
                        <a:rPr lang="it-IT" sz="1600" baseline="30000" dirty="0"/>
                        <a:t>13 </a:t>
                      </a:r>
                      <a:r>
                        <a:rPr lang="it-IT" sz="1600" dirty="0"/>
                        <a:t>n/cm</a:t>
                      </a:r>
                      <a:r>
                        <a:rPr lang="en-US" sz="1600" baseline="30000" dirty="0"/>
                        <a:t>2</a:t>
                      </a:r>
                    </a:p>
                  </a:txBody>
                  <a:tcPr anchor="ctr"/>
                </a:tc>
                <a:extLst>
                  <a:ext uri="{0D108BD9-81ED-4DB2-BD59-A6C34878D82A}">
                    <a16:rowId xmlns:a16="http://schemas.microsoft.com/office/drawing/2014/main" val="993958333"/>
                  </a:ext>
                </a:extLst>
              </a:tr>
            </a:tbl>
          </a:graphicData>
        </a:graphic>
      </p:graphicFrame>
      <p:pic>
        <p:nvPicPr>
          <p:cNvPr id="7" name="Picture 6" descr="A close-up of a machine&#10;&#10;Description automatically generated">
            <a:extLst>
              <a:ext uri="{FF2B5EF4-FFF2-40B4-BE49-F238E27FC236}">
                <a16:creationId xmlns:a16="http://schemas.microsoft.com/office/drawing/2014/main" id="{3F2B3C2E-C4A9-F107-925E-5C334CB0BB09}"/>
              </a:ext>
            </a:extLst>
          </p:cNvPr>
          <p:cNvPicPr>
            <a:picLocks noChangeAspect="1"/>
          </p:cNvPicPr>
          <p:nvPr/>
        </p:nvPicPr>
        <p:blipFill rotWithShape="1">
          <a:blip r:embed="rId4">
            <a:extLst>
              <a:ext uri="{28A0092B-C50C-407E-A947-70E740481C1C}">
                <a14:useLocalDpi xmlns:a14="http://schemas.microsoft.com/office/drawing/2010/main" val="0"/>
              </a:ext>
            </a:extLst>
          </a:blip>
          <a:srcRect l="19135" t="16487" r="43419" b="16986"/>
          <a:stretch/>
        </p:blipFill>
        <p:spPr>
          <a:xfrm>
            <a:off x="467663" y="3796688"/>
            <a:ext cx="3144968" cy="2581410"/>
          </a:xfrm>
          <a:prstGeom prst="rect">
            <a:avLst/>
          </a:prstGeom>
          <a:ln w="19050">
            <a:solidFill>
              <a:srgbClr val="C00000"/>
            </a:solidFill>
          </a:ln>
        </p:spPr>
      </p:pic>
      <p:sp>
        <p:nvSpPr>
          <p:cNvPr id="16" name="TextBox 15">
            <a:extLst>
              <a:ext uri="{FF2B5EF4-FFF2-40B4-BE49-F238E27FC236}">
                <a16:creationId xmlns:a16="http://schemas.microsoft.com/office/drawing/2014/main" id="{B71F7C43-E0CB-C3EA-9EA1-5B787D95C59F}"/>
              </a:ext>
            </a:extLst>
          </p:cNvPr>
          <p:cNvSpPr txBox="1"/>
          <p:nvPr/>
        </p:nvSpPr>
        <p:spPr>
          <a:xfrm>
            <a:off x="3086075" y="3085953"/>
            <a:ext cx="1360438" cy="95410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All samples were unbiased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during irradiation.</a:t>
            </a:r>
          </a:p>
        </p:txBody>
      </p:sp>
      <p:sp>
        <p:nvSpPr>
          <p:cNvPr id="23" name="TextBox 22">
            <a:extLst>
              <a:ext uri="{FF2B5EF4-FFF2-40B4-BE49-F238E27FC236}">
                <a16:creationId xmlns:a16="http://schemas.microsoft.com/office/drawing/2014/main" id="{299E2DB6-D0A4-D6E8-8A23-1A634549EEB9}"/>
              </a:ext>
            </a:extLst>
          </p:cNvPr>
          <p:cNvSpPr txBox="1"/>
          <p:nvPr/>
        </p:nvSpPr>
        <p:spPr>
          <a:xfrm>
            <a:off x="339391" y="3575681"/>
            <a:ext cx="1910459" cy="276999"/>
          </a:xfrm>
          <a:prstGeom prst="rect">
            <a:avLst/>
          </a:prstGeom>
          <a:solidFill>
            <a:schemeClr val="accent2">
              <a:lumMod val="60000"/>
              <a:lumOff val="40000"/>
            </a:schemeClr>
          </a:solidFill>
          <a:ln w="19050">
            <a:solidFill>
              <a:srgbClr val="C00000"/>
            </a:solidFill>
          </a:ln>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Irradiation setup</a:t>
            </a:r>
          </a:p>
        </p:txBody>
      </p:sp>
      <p:sp>
        <p:nvSpPr>
          <p:cNvPr id="24" name="CasellaDiTesto 38">
            <a:extLst>
              <a:ext uri="{FF2B5EF4-FFF2-40B4-BE49-F238E27FC236}">
                <a16:creationId xmlns:a16="http://schemas.microsoft.com/office/drawing/2014/main" id="{737AEBEA-C62D-823A-3164-B6C7119142B5}"/>
              </a:ext>
            </a:extLst>
          </p:cNvPr>
          <p:cNvSpPr txBox="1"/>
          <p:nvPr/>
        </p:nvSpPr>
        <p:spPr>
          <a:xfrm>
            <a:off x="4800528" y="4562216"/>
            <a:ext cx="6325328" cy="1815882"/>
          </a:xfrm>
          <a:prstGeom prst="rect">
            <a:avLst/>
          </a:prstGeom>
          <a:solidFill>
            <a:srgbClr val="FFCDCD"/>
          </a:solidFill>
          <a:ln w="190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sng"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600" b="0" i="0" u="sng"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sng" strike="noStrike" kern="1200" cap="none" spc="0" normalizeH="0" baseline="0" noProof="0" dirty="0" err="1">
                <a:ln>
                  <a:noFill/>
                </a:ln>
                <a:solidFill>
                  <a:prstClr val="black"/>
                </a:solidFill>
                <a:effectLst/>
                <a:uLnTx/>
                <a:uFillTx/>
                <a:latin typeface="Aptos" panose="02110004020202020204"/>
                <a:ea typeface="+mn-ea"/>
                <a:cs typeface="+mn-cs"/>
              </a:rPr>
              <a:t>tests</a:t>
            </a:r>
            <a:r>
              <a:rPr kumimoji="0" lang="it-IT" sz="1600" b="0" i="0" u="sng"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at room temperature</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parametric</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test after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prstClr val="black"/>
                </a:solidFill>
                <a:effectLst/>
                <a:uLnTx/>
                <a:uFillTx/>
                <a:latin typeface="Aptos" panose="02110004020202020204"/>
                <a:ea typeface="+mn-ea"/>
                <a:cs typeface="+mn-cs"/>
              </a:rPr>
              <a:t>Annealing</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followed</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by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parametric</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tests</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-24 hours at room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-168 hours at 100 °C</a:t>
            </a: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 name="Straight Arrow Connector 3">
            <a:extLst>
              <a:ext uri="{FF2B5EF4-FFF2-40B4-BE49-F238E27FC236}">
                <a16:creationId xmlns:a16="http://schemas.microsoft.com/office/drawing/2014/main" id="{AE722719-19FD-9E72-4F69-16166604B944}"/>
              </a:ext>
            </a:extLst>
          </p:cNvPr>
          <p:cNvCxnSpPr>
            <a:cxnSpLocks/>
          </p:cNvCxnSpPr>
          <p:nvPr/>
        </p:nvCxnSpPr>
        <p:spPr>
          <a:xfrm flipH="1">
            <a:off x="928510" y="3667354"/>
            <a:ext cx="2085034" cy="1129721"/>
          </a:xfrm>
          <a:prstGeom prst="straightConnector1">
            <a:avLst/>
          </a:prstGeom>
          <a:ln w="762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74F40E93-F270-CFB4-18FB-8CBC507AA1E3}"/>
              </a:ext>
            </a:extLst>
          </p:cNvPr>
          <p:cNvSpPr txBox="1"/>
          <p:nvPr/>
        </p:nvSpPr>
        <p:spPr>
          <a:xfrm>
            <a:off x="0" y="6598951"/>
            <a:ext cx="904733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sng" strike="noStrike" kern="1200" cap="none" spc="0" normalizeH="0" baseline="0" noProof="0" dirty="0">
                <a:ln>
                  <a:noFill/>
                </a:ln>
                <a:solidFill>
                  <a:prstClr val="white">
                    <a:lumMod val="50000"/>
                  </a:prstClr>
                </a:solidFill>
                <a:effectLst/>
                <a:uLnTx/>
                <a:uFillTx/>
                <a:latin typeface="Aptos" panose="02110004020202020204"/>
                <a:ea typeface="+mn-ea"/>
                <a:cs typeface="+mn-cs"/>
              </a:rPr>
              <a:t>https://www.sr-niel.org/index.php/sr-niel-web-calculators/niel-calculator-for-neutrons-using-astm-standards/neutrons-niel-calculator</a:t>
            </a:r>
          </a:p>
        </p:txBody>
      </p:sp>
      <p:sp>
        <p:nvSpPr>
          <p:cNvPr id="19" name="TextBox 18">
            <a:extLst>
              <a:ext uri="{FF2B5EF4-FFF2-40B4-BE49-F238E27FC236}">
                <a16:creationId xmlns:a16="http://schemas.microsoft.com/office/drawing/2014/main" id="{F3E7463E-FD01-F403-4CDB-255879EE56A8}"/>
              </a:ext>
            </a:extLst>
          </p:cNvPr>
          <p:cNvSpPr txBox="1"/>
          <p:nvPr/>
        </p:nvSpPr>
        <p:spPr>
          <a:xfrm>
            <a:off x="0" y="6412292"/>
            <a:ext cx="1101434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sng" strike="noStrike" kern="1200" cap="none" spc="0" normalizeH="0" baseline="0" noProof="0" dirty="0">
                <a:ln>
                  <a:noFill/>
                </a:ln>
                <a:solidFill>
                  <a:prstClr val="white">
                    <a:lumMod val="50000"/>
                  </a:prstClr>
                </a:solidFill>
                <a:effectLst/>
                <a:uLnTx/>
                <a:uFillTx/>
                <a:latin typeface="Aptos" panose="02110004020202020204"/>
                <a:ea typeface="+mn-ea"/>
                <a:cs typeface="+mn-cs"/>
              </a:rPr>
              <a:t>ASTM E722-19: Standard Practice for Characterizing Neutron Fluence Spectra in Terms of an Equivalent Monoenergetic Neutron Fluence for Radiation-Hardness Testing of Electronics</a:t>
            </a:r>
          </a:p>
        </p:txBody>
      </p:sp>
      <p:sp>
        <p:nvSpPr>
          <p:cNvPr id="8" name="Oval 7">
            <a:extLst>
              <a:ext uri="{FF2B5EF4-FFF2-40B4-BE49-F238E27FC236}">
                <a16:creationId xmlns:a16="http://schemas.microsoft.com/office/drawing/2014/main" id="{0A6610E5-02C1-97A4-9E99-671EB470E43A}"/>
              </a:ext>
            </a:extLst>
          </p:cNvPr>
          <p:cNvSpPr/>
          <p:nvPr/>
        </p:nvSpPr>
        <p:spPr>
          <a:xfrm rot="357625">
            <a:off x="10302973" y="171258"/>
            <a:ext cx="1645765" cy="721513"/>
          </a:xfrm>
          <a:prstGeom prst="ellipse">
            <a:avLst/>
          </a:prstGeom>
          <a:solidFill>
            <a:schemeClr val="accent5">
              <a:lumMod val="40000"/>
              <a:lumOff val="60000"/>
            </a:schemeClr>
          </a:solidFill>
          <a:ln>
            <a:solidFill>
              <a:schemeClr val="accent5">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14 MeV</a:t>
            </a:r>
            <a:b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br>
            <a:r>
              <a:rPr lang="it-IT" dirty="0">
                <a:solidFill>
                  <a:prstClr val="black"/>
                </a:solidFill>
                <a:latin typeface="Aptos" panose="02110004020202020204"/>
              </a:rPr>
              <a:t>n</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eutrons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011EB674-F4BC-4968-3D2B-FA8E26A76999}"/>
              </a:ext>
            </a:extLst>
          </p:cNvPr>
          <p:cNvSpPr/>
          <p:nvPr/>
        </p:nvSpPr>
        <p:spPr>
          <a:xfrm>
            <a:off x="701750" y="4646947"/>
            <a:ext cx="301579" cy="422645"/>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29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6" grpId="0" animBg="1"/>
      <p:bldP spid="23" grpId="0" animBg="1"/>
      <p:bldP spid="2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E0AC-179F-4E5C-95F7-37CFA6016A52}"/>
              </a:ext>
            </a:extLst>
          </p:cNvPr>
          <p:cNvSpPr>
            <a:spLocks noGrp="1"/>
          </p:cNvSpPr>
          <p:nvPr>
            <p:ph type="title"/>
          </p:nvPr>
        </p:nvSpPr>
        <p:spPr>
          <a:xfrm>
            <a:off x="253874" y="113841"/>
            <a:ext cx="10562171" cy="861774"/>
          </a:xfrm>
        </p:spPr>
        <p:txBody>
          <a:bodyPr>
            <a:noAutofit/>
          </a:bodyPr>
          <a:lstStyle/>
          <a:p>
            <a:r>
              <a:rPr lang="en-US" sz="3600" i="1" dirty="0">
                <a:latin typeface="Calibri Light" panose="020F0302020204030204" pitchFamily="34" charset="0"/>
                <a:ea typeface="Calibri Light" panose="020F0302020204030204" pitchFamily="34" charset="0"/>
                <a:cs typeface="Calibri Light" panose="020F0302020204030204" pitchFamily="34" charset="0"/>
              </a:rPr>
              <a:t>COTS BJTs:</a:t>
            </a:r>
            <a:br>
              <a:rPr lang="en-US" sz="3600" i="1" dirty="0">
                <a:latin typeface="Calibri Light" panose="020F0302020204030204" pitchFamily="34" charset="0"/>
                <a:ea typeface="Calibri Light" panose="020F0302020204030204" pitchFamily="34" charset="0"/>
                <a:cs typeface="Calibri Light" panose="020F0302020204030204" pitchFamily="34" charset="0"/>
              </a:rPr>
            </a:br>
            <a:r>
              <a:rPr lang="en-US" sz="3600" i="1" dirty="0">
                <a:latin typeface="Calibri Light" panose="020F0302020204030204" pitchFamily="34" charset="0"/>
                <a:ea typeface="Calibri Light" panose="020F0302020204030204" pitchFamily="34" charset="0"/>
                <a:cs typeface="Calibri Light" panose="020F0302020204030204" pitchFamily="34" charset="0"/>
              </a:rPr>
              <a:t>neutron irradiation tests and measurements - 2</a:t>
            </a:r>
          </a:p>
        </p:txBody>
      </p:sp>
      <p:sp>
        <p:nvSpPr>
          <p:cNvPr id="4" name="Oval 3">
            <a:extLst>
              <a:ext uri="{FF2B5EF4-FFF2-40B4-BE49-F238E27FC236}">
                <a16:creationId xmlns:a16="http://schemas.microsoft.com/office/drawing/2014/main" id="{98BEF332-9140-21A6-4B3D-4645890B4E10}"/>
              </a:ext>
            </a:extLst>
          </p:cNvPr>
          <p:cNvSpPr/>
          <p:nvPr/>
        </p:nvSpPr>
        <p:spPr>
          <a:xfrm rot="525708">
            <a:off x="10214081" y="176131"/>
            <a:ext cx="1645765" cy="721513"/>
          </a:xfrm>
          <a:prstGeom prst="ellipse">
            <a:avLst/>
          </a:prstGeom>
          <a:solidFill>
            <a:schemeClr val="accent5">
              <a:lumMod val="40000"/>
              <a:lumOff val="60000"/>
            </a:schemeClr>
          </a:solidFill>
          <a:ln>
            <a:solidFill>
              <a:schemeClr val="accent5">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14 MeV</a:t>
            </a:r>
            <a:b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br>
            <a:r>
              <a:rPr lang="it-IT" dirty="0">
                <a:solidFill>
                  <a:prstClr val="black"/>
                </a:solidFill>
                <a:latin typeface="Aptos" panose="02110004020202020204"/>
              </a:rPr>
              <a:t>n</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eutrons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9" name="Group 48">
            <a:extLst>
              <a:ext uri="{FF2B5EF4-FFF2-40B4-BE49-F238E27FC236}">
                <a16:creationId xmlns:a16="http://schemas.microsoft.com/office/drawing/2014/main" id="{3B07BAEC-F93B-C5E0-1570-29747DD0424F}"/>
              </a:ext>
            </a:extLst>
          </p:cNvPr>
          <p:cNvGrpSpPr/>
          <p:nvPr/>
        </p:nvGrpSpPr>
        <p:grpSpPr>
          <a:xfrm>
            <a:off x="12356" y="1309583"/>
            <a:ext cx="6027294" cy="5083670"/>
            <a:chOff x="4684" y="1269428"/>
            <a:chExt cx="6027294" cy="5083670"/>
          </a:xfrm>
        </p:grpSpPr>
        <p:pic>
          <p:nvPicPr>
            <p:cNvPr id="5" name="Picture 4" descr="A graph of different colored lines&#10;&#10;Description automatically generated with medium confidence">
              <a:extLst>
                <a:ext uri="{FF2B5EF4-FFF2-40B4-BE49-F238E27FC236}">
                  <a16:creationId xmlns:a16="http://schemas.microsoft.com/office/drawing/2014/main" id="{F63884A5-4A95-9BBB-BF12-4E0B1E24648D}"/>
                </a:ext>
              </a:extLst>
            </p:cNvPr>
            <p:cNvPicPr>
              <a:picLocks noChangeAspect="1"/>
            </p:cNvPicPr>
            <p:nvPr/>
          </p:nvPicPr>
          <p:blipFill>
            <a:blip r:embed="rId3">
              <a:extLst>
                <a:ext uri="{28A0092B-C50C-407E-A947-70E740481C1C}">
                  <a14:useLocalDpi xmlns:a14="http://schemas.microsoft.com/office/drawing/2010/main" val="0"/>
                </a:ext>
              </a:extLst>
            </a:blip>
            <a:srcRect l="4630" r="4572" b="49197"/>
            <a:stretch/>
          </p:blipFill>
          <p:spPr>
            <a:xfrm>
              <a:off x="4684" y="1269428"/>
              <a:ext cx="6027294" cy="5083670"/>
            </a:xfrm>
            <a:prstGeom prst="rect">
              <a:avLst/>
            </a:prstGeom>
          </p:spPr>
        </p:pic>
        <p:sp>
          <p:nvSpPr>
            <p:cNvPr id="22" name="Rectangle 21">
              <a:extLst>
                <a:ext uri="{FF2B5EF4-FFF2-40B4-BE49-F238E27FC236}">
                  <a16:creationId xmlns:a16="http://schemas.microsoft.com/office/drawing/2014/main" id="{5B02F44F-3A8F-0027-E0A8-E940819C7BAA}"/>
                </a:ext>
              </a:extLst>
            </p:cNvPr>
            <p:cNvSpPr/>
            <p:nvPr/>
          </p:nvSpPr>
          <p:spPr>
            <a:xfrm>
              <a:off x="3187369" y="1424793"/>
              <a:ext cx="2671454" cy="20904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B706165-E29F-45DB-CB3D-4340D02AADDC}"/>
                </a:ext>
              </a:extLst>
            </p:cNvPr>
            <p:cNvSpPr/>
            <p:nvPr/>
          </p:nvSpPr>
          <p:spPr>
            <a:xfrm>
              <a:off x="901535" y="1443709"/>
              <a:ext cx="823157" cy="5153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graphicFrame>
            <p:nvGraphicFramePr>
              <p:cNvPr id="50" name="Table 49">
                <a:extLst>
                  <a:ext uri="{FF2B5EF4-FFF2-40B4-BE49-F238E27FC236}">
                    <a16:creationId xmlns:a16="http://schemas.microsoft.com/office/drawing/2014/main" id="{AE00A70C-052F-37A8-75C6-404099AEC76F}"/>
                  </a:ext>
                </a:extLst>
              </p:cNvPr>
              <p:cNvGraphicFramePr>
                <a:graphicFrameLocks noGrp="1"/>
              </p:cNvGraphicFramePr>
              <p:nvPr>
                <p:extLst>
                  <p:ext uri="{D42A27DB-BD31-4B8C-83A1-F6EECF244321}">
                    <p14:modId xmlns:p14="http://schemas.microsoft.com/office/powerpoint/2010/main" val="97666626"/>
                  </p:ext>
                </p:extLst>
              </p:nvPr>
            </p:nvGraphicFramePr>
            <p:xfrm>
              <a:off x="2564553" y="1772401"/>
              <a:ext cx="990489" cy="1487905"/>
            </p:xfrm>
            <a:graphic>
              <a:graphicData uri="http://schemas.openxmlformats.org/drawingml/2006/table">
                <a:tbl>
                  <a:tblPr bandRow="1">
                    <a:tableStyleId>{D7AC3CCA-C797-4891-BE02-D94E43425B78}</a:tableStyleId>
                  </a:tblPr>
                  <a:tblGrid>
                    <a:gridCol w="444461">
                      <a:extLst>
                        <a:ext uri="{9D8B030D-6E8A-4147-A177-3AD203B41FA5}">
                          <a16:colId xmlns:a16="http://schemas.microsoft.com/office/drawing/2014/main" val="4206552335"/>
                        </a:ext>
                      </a:extLst>
                    </a:gridCol>
                    <a:gridCol w="546028">
                      <a:extLst>
                        <a:ext uri="{9D8B030D-6E8A-4147-A177-3AD203B41FA5}">
                          <a16:colId xmlns:a16="http://schemas.microsoft.com/office/drawing/2014/main" val="1580556822"/>
                        </a:ext>
                      </a:extLst>
                    </a:gridCol>
                  </a:tblGrid>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it-IT" sz="1600" dirty="0">
                              <a:solidFill>
                                <a:schemeClr val="tx1"/>
                              </a:solidFill>
                              <a:latin typeface="+mj-lt"/>
                            </a:rPr>
                            <a:t>&gt;50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2122139"/>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&gt;75</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700183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665306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1154696"/>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6905A7"/>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6905A7"/>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6905A7"/>
                                        </a:solidFill>
                                        <a:effectLst/>
                                        <a:uLnTx/>
                                        <a:uFillTx/>
                                        <a:latin typeface="Cambria Math" panose="02040503050406030204" pitchFamily="18" charset="0"/>
                                      </a:rPr>
                                      <m:t>𝟓</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&gt;30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82549"/>
                      </a:ext>
                    </a:extLst>
                  </a:tr>
                </a:tbl>
              </a:graphicData>
            </a:graphic>
          </p:graphicFrame>
        </mc:Choice>
        <mc:Fallback xmlns="">
          <p:graphicFrame>
            <p:nvGraphicFramePr>
              <p:cNvPr id="50" name="Table 49">
                <a:extLst>
                  <a:ext uri="{FF2B5EF4-FFF2-40B4-BE49-F238E27FC236}">
                    <a16:creationId xmlns:a16="http://schemas.microsoft.com/office/drawing/2014/main" id="{AE00A70C-052F-37A8-75C6-404099AEC76F}"/>
                  </a:ext>
                </a:extLst>
              </p:cNvPr>
              <p:cNvGraphicFramePr>
                <a:graphicFrameLocks noGrp="1"/>
              </p:cNvGraphicFramePr>
              <p:nvPr>
                <p:extLst>
                  <p:ext uri="{D42A27DB-BD31-4B8C-83A1-F6EECF244321}">
                    <p14:modId xmlns:p14="http://schemas.microsoft.com/office/powerpoint/2010/main" val="97666626"/>
                  </p:ext>
                </p:extLst>
              </p:nvPr>
            </p:nvGraphicFramePr>
            <p:xfrm>
              <a:off x="2564553" y="1772401"/>
              <a:ext cx="990489" cy="1487905"/>
            </p:xfrm>
            <a:graphic>
              <a:graphicData uri="http://schemas.openxmlformats.org/drawingml/2006/table">
                <a:tbl>
                  <a:tblPr bandRow="1">
                    <a:tableStyleId>{D7AC3CCA-C797-4891-BE02-D94E43425B78}</a:tableStyleId>
                  </a:tblPr>
                  <a:tblGrid>
                    <a:gridCol w="444461">
                      <a:extLst>
                        <a:ext uri="{9D8B030D-6E8A-4147-A177-3AD203B41FA5}">
                          <a16:colId xmlns:a16="http://schemas.microsoft.com/office/drawing/2014/main" val="4206552335"/>
                        </a:ext>
                      </a:extLst>
                    </a:gridCol>
                    <a:gridCol w="546028">
                      <a:extLst>
                        <a:ext uri="{9D8B030D-6E8A-4147-A177-3AD203B41FA5}">
                          <a16:colId xmlns:a16="http://schemas.microsoft.com/office/drawing/2014/main" val="1580556822"/>
                        </a:ext>
                      </a:extLst>
                    </a:gridCol>
                  </a:tblGrid>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4"/>
                          <a:stretch>
                            <a:fillRect l="-1351" t="-10204" r="-124324" b="-432653"/>
                          </a:stretch>
                        </a:blipFill>
                      </a:tcPr>
                    </a:tc>
                    <a:tc>
                      <a:txBody>
                        <a:bodyPr/>
                        <a:lstStyle/>
                        <a:p>
                          <a:pPr algn="ctr"/>
                          <a:r>
                            <a:rPr lang="it-IT" sz="1600" dirty="0">
                              <a:solidFill>
                                <a:schemeClr val="tx1"/>
                              </a:solidFill>
                              <a:latin typeface="+mj-lt"/>
                            </a:rPr>
                            <a:t>&gt;50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2122139"/>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4"/>
                          <a:stretch>
                            <a:fillRect l="-1351" t="-110204" r="-124324" b="-33265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&gt;75</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7001837"/>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4"/>
                          <a:stretch>
                            <a:fillRect l="-1351" t="-210204" r="-124324" b="-232653"/>
                          </a:stretch>
                        </a:blipFil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6653067"/>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4"/>
                          <a:stretch>
                            <a:fillRect l="-1351" t="-310204" r="-124324" b="-13265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1154696"/>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4"/>
                          <a:stretch>
                            <a:fillRect l="-1351" t="-410204" r="-124324" b="-3265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&gt;30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82549"/>
                      </a:ext>
                    </a:extLst>
                  </a:tr>
                </a:tbl>
              </a:graphicData>
            </a:graphic>
          </p:graphicFrame>
        </mc:Fallback>
      </mc:AlternateContent>
      <p:sp>
        <p:nvSpPr>
          <p:cNvPr id="51" name="TextBox 50">
            <a:extLst>
              <a:ext uri="{FF2B5EF4-FFF2-40B4-BE49-F238E27FC236}">
                <a16:creationId xmlns:a16="http://schemas.microsoft.com/office/drawing/2014/main" id="{1751702F-65B2-CABC-8658-BCC04066C2B1}"/>
              </a:ext>
            </a:extLst>
          </p:cNvPr>
          <p:cNvSpPr txBox="1"/>
          <p:nvPr/>
        </p:nvSpPr>
        <p:spPr>
          <a:xfrm rot="16200000">
            <a:off x="1781086" y="2274495"/>
            <a:ext cx="1290425" cy="369332"/>
          </a:xfrm>
          <a:prstGeom prst="rect">
            <a:avLst/>
          </a:prstGeom>
          <a:noFill/>
        </p:spPr>
        <p:txBody>
          <a:bodyPr wrap="square" rtlCol="0">
            <a:spAutoFit/>
          </a:bodyPr>
          <a:lstStyle/>
          <a:p>
            <a:r>
              <a:rPr lang="it-IT" dirty="0">
                <a:ln>
                  <a:solidFill>
                    <a:srgbClr val="FF6699"/>
                  </a:solidFill>
                </a:ln>
              </a:rPr>
              <a:t>Datasheet</a:t>
            </a:r>
            <a:endParaRPr lang="en-US" dirty="0">
              <a:ln>
                <a:solidFill>
                  <a:srgbClr val="FF6699"/>
                </a:solidFill>
              </a:ln>
            </a:endParaRPr>
          </a:p>
        </p:txBody>
      </p:sp>
      <p:sp>
        <p:nvSpPr>
          <p:cNvPr id="52" name="TextBox 51">
            <a:extLst>
              <a:ext uri="{FF2B5EF4-FFF2-40B4-BE49-F238E27FC236}">
                <a16:creationId xmlns:a16="http://schemas.microsoft.com/office/drawing/2014/main" id="{911C567A-2204-117A-01CA-F3151B05E0C1}"/>
              </a:ext>
            </a:extLst>
          </p:cNvPr>
          <p:cNvSpPr txBox="1"/>
          <p:nvPr/>
        </p:nvSpPr>
        <p:spPr>
          <a:xfrm>
            <a:off x="639538" y="1114242"/>
            <a:ext cx="714163" cy="400110"/>
          </a:xfrm>
          <a:prstGeom prst="rect">
            <a:avLst/>
          </a:prstGeom>
          <a:solidFill>
            <a:srgbClr val="FF99CC"/>
          </a:solidFill>
          <a:ln>
            <a:solidFill>
              <a:srgbClr val="FF6699"/>
            </a:solidFill>
          </a:ln>
          <a:scene3d>
            <a:camera prst="orthographicFront"/>
            <a:lightRig rig="threePt" dir="t"/>
          </a:scene3d>
          <a:sp3d>
            <a:bevelT/>
          </a:sp3d>
        </p:spPr>
        <p:txBody>
          <a:bodyPr wrap="square" rtlCol="0">
            <a:spAutoFit/>
          </a:bodyPr>
          <a:lstStyle/>
          <a:p>
            <a:pPr algn="ctr"/>
            <a:r>
              <a:rPr lang="it-IT" sz="2000" dirty="0"/>
              <a:t>NPN</a:t>
            </a:r>
            <a:endParaRPr lang="en-US" sz="2000" dirty="0"/>
          </a:p>
        </p:txBody>
      </p:sp>
      <p:grpSp>
        <p:nvGrpSpPr>
          <p:cNvPr id="54" name="Group 53">
            <a:extLst>
              <a:ext uri="{FF2B5EF4-FFF2-40B4-BE49-F238E27FC236}">
                <a16:creationId xmlns:a16="http://schemas.microsoft.com/office/drawing/2014/main" id="{D801E2DC-F9E9-A136-CC66-092E6888314F}"/>
              </a:ext>
            </a:extLst>
          </p:cNvPr>
          <p:cNvGrpSpPr/>
          <p:nvPr/>
        </p:nvGrpSpPr>
        <p:grpSpPr>
          <a:xfrm>
            <a:off x="5998655" y="1374199"/>
            <a:ext cx="6116403" cy="5030039"/>
            <a:chOff x="6018128" y="1363214"/>
            <a:chExt cx="6116403" cy="5030039"/>
          </a:xfrm>
        </p:grpSpPr>
        <p:pic>
          <p:nvPicPr>
            <p:cNvPr id="9" name="Picture 8" descr="A graph of different colored lines&#10;&#10;Description automatically generated with medium confidence">
              <a:extLst>
                <a:ext uri="{FF2B5EF4-FFF2-40B4-BE49-F238E27FC236}">
                  <a16:creationId xmlns:a16="http://schemas.microsoft.com/office/drawing/2014/main" id="{021A9545-2E5F-EAC8-C3FF-C875C5C3C92D}"/>
                </a:ext>
              </a:extLst>
            </p:cNvPr>
            <p:cNvPicPr>
              <a:picLocks noChangeAspect="1"/>
            </p:cNvPicPr>
            <p:nvPr/>
          </p:nvPicPr>
          <p:blipFill>
            <a:blip r:embed="rId5">
              <a:extLst>
                <a:ext uri="{28A0092B-C50C-407E-A947-70E740481C1C}">
                  <a14:useLocalDpi xmlns:a14="http://schemas.microsoft.com/office/drawing/2010/main" val="0"/>
                </a:ext>
              </a:extLst>
            </a:blip>
            <a:srcRect l="4113" t="50560" r="4800"/>
            <a:stretch/>
          </p:blipFill>
          <p:spPr>
            <a:xfrm>
              <a:off x="6018128" y="1388697"/>
              <a:ext cx="6116403" cy="5004556"/>
            </a:xfrm>
            <a:prstGeom prst="rect">
              <a:avLst/>
            </a:prstGeom>
          </p:spPr>
        </p:pic>
        <p:sp>
          <p:nvSpPr>
            <p:cNvPr id="23" name="Rectangle 22">
              <a:extLst>
                <a:ext uri="{FF2B5EF4-FFF2-40B4-BE49-F238E27FC236}">
                  <a16:creationId xmlns:a16="http://schemas.microsoft.com/office/drawing/2014/main" id="{913033EE-A064-E166-593F-FB5D6A077F93}"/>
                </a:ext>
              </a:extLst>
            </p:cNvPr>
            <p:cNvSpPr/>
            <p:nvPr/>
          </p:nvSpPr>
          <p:spPr>
            <a:xfrm>
              <a:off x="7178689" y="1493085"/>
              <a:ext cx="823157" cy="5153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01160FC-6E1D-9224-CEC7-BE16CFA2195F}"/>
                </a:ext>
              </a:extLst>
            </p:cNvPr>
            <p:cNvSpPr/>
            <p:nvPr/>
          </p:nvSpPr>
          <p:spPr>
            <a:xfrm>
              <a:off x="9357605" y="1363214"/>
              <a:ext cx="2687817" cy="216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509A1BB8-E36B-B633-8519-CF1F07045ABC}"/>
              </a:ext>
            </a:extLst>
          </p:cNvPr>
          <p:cNvSpPr txBox="1"/>
          <p:nvPr/>
        </p:nvSpPr>
        <p:spPr>
          <a:xfrm>
            <a:off x="6608857" y="1114242"/>
            <a:ext cx="714163" cy="400110"/>
          </a:xfrm>
          <a:prstGeom prst="rect">
            <a:avLst/>
          </a:prstGeom>
          <a:solidFill>
            <a:schemeClr val="accent2">
              <a:lumMod val="60000"/>
              <a:lumOff val="40000"/>
            </a:schemeClr>
          </a:solidFill>
          <a:ln>
            <a:solidFill>
              <a:schemeClr val="tx1"/>
            </a:solidFill>
          </a:ln>
          <a:scene3d>
            <a:camera prst="orthographicFront"/>
            <a:lightRig rig="threePt" dir="t"/>
          </a:scene3d>
          <a:sp3d>
            <a:bevelT/>
          </a:sp3d>
        </p:spPr>
        <p:txBody>
          <a:bodyPr wrap="square" rtlCol="0">
            <a:spAutoFit/>
          </a:bodyPr>
          <a:lstStyle/>
          <a:p>
            <a:pPr algn="ctr"/>
            <a:r>
              <a:rPr lang="it-IT" sz="2000" dirty="0"/>
              <a:t>PNP</a:t>
            </a:r>
            <a:endParaRPr lang="en-US" sz="2000" dirty="0"/>
          </a:p>
        </p:txBody>
      </p:sp>
      <p:sp>
        <p:nvSpPr>
          <p:cNvPr id="56" name="Slide Number Placeholder 5">
            <a:extLst>
              <a:ext uri="{FF2B5EF4-FFF2-40B4-BE49-F238E27FC236}">
                <a16:creationId xmlns:a16="http://schemas.microsoft.com/office/drawing/2014/main" id="{545AC6CA-B20C-45E8-8D84-1E0E9F238765}"/>
              </a:ext>
            </a:extLst>
          </p:cNvPr>
          <p:cNvSpPr>
            <a:spLocks noGrp="1"/>
          </p:cNvSpPr>
          <p:nvPr>
            <p:ph type="sldNum" sz="quarter" idx="4"/>
          </p:nvPr>
        </p:nvSpPr>
        <p:spPr>
          <a:xfrm>
            <a:off x="11471071" y="6503633"/>
            <a:ext cx="670398" cy="2354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1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1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graphicFrame>
            <p:nvGraphicFramePr>
              <p:cNvPr id="57" name="Table 56">
                <a:extLst>
                  <a:ext uri="{FF2B5EF4-FFF2-40B4-BE49-F238E27FC236}">
                    <a16:creationId xmlns:a16="http://schemas.microsoft.com/office/drawing/2014/main" id="{FEF07AEE-B495-877D-0B87-CF186CC9CC26}"/>
                  </a:ext>
                </a:extLst>
              </p:cNvPr>
              <p:cNvGraphicFramePr>
                <a:graphicFrameLocks noGrp="1"/>
              </p:cNvGraphicFramePr>
              <p:nvPr>
                <p:extLst>
                  <p:ext uri="{D42A27DB-BD31-4B8C-83A1-F6EECF244321}">
                    <p14:modId xmlns:p14="http://schemas.microsoft.com/office/powerpoint/2010/main" val="2330313674"/>
                  </p:ext>
                </p:extLst>
              </p:nvPr>
            </p:nvGraphicFramePr>
            <p:xfrm>
              <a:off x="9114978" y="1854381"/>
              <a:ext cx="1072591" cy="1487905"/>
            </p:xfrm>
            <a:graphic>
              <a:graphicData uri="http://schemas.openxmlformats.org/drawingml/2006/table">
                <a:tbl>
                  <a:tblPr bandRow="1">
                    <a:tableStyleId>{D7AC3CCA-C797-4891-BE02-D94E43425B78}</a:tableStyleId>
                  </a:tblPr>
                  <a:tblGrid>
                    <a:gridCol w="453061">
                      <a:extLst>
                        <a:ext uri="{9D8B030D-6E8A-4147-A177-3AD203B41FA5}">
                          <a16:colId xmlns:a16="http://schemas.microsoft.com/office/drawing/2014/main" val="4206552335"/>
                        </a:ext>
                      </a:extLst>
                    </a:gridCol>
                    <a:gridCol w="619530">
                      <a:extLst>
                        <a:ext uri="{9D8B030D-6E8A-4147-A177-3AD203B41FA5}">
                          <a16:colId xmlns:a16="http://schemas.microsoft.com/office/drawing/2014/main" val="1580556822"/>
                        </a:ext>
                      </a:extLst>
                    </a:gridCol>
                  </a:tblGrid>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600" b="1" i="0" dirty="0">
                            <a:solidFill>
                              <a:schemeClr val="tx1"/>
                            </a:solidFill>
                            <a:latin typeface="+mj-lt"/>
                          </a:endParaRPr>
                        </a:p>
                      </a:txBody>
                      <a:tcPr marL="0" marR="0" marT="0" marB="0" anchor="ctr"/>
                    </a:tc>
                    <a:tc>
                      <a:txBody>
                        <a:bodyPr/>
                        <a:lstStyle/>
                        <a:p>
                          <a:pPr algn="ctr"/>
                          <a:r>
                            <a:rPr lang="it-IT" sz="1600" dirty="0">
                              <a:solidFill>
                                <a:schemeClr val="tx1"/>
                              </a:solidFill>
                              <a:latin typeface="+mj-lt"/>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602122139"/>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6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600" b="1" i="0" dirty="0">
                            <a:solidFill>
                              <a:schemeClr val="tx1"/>
                            </a:solidFill>
                            <a:latin typeface="+mj-lt"/>
                          </a:endParaRPr>
                        </a:p>
                      </a:txBody>
                      <a:tcPr marL="0" marR="0" marT="0" marB="0" anchor="ct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6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6905A7"/>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6905A7"/>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6905A7"/>
                                        </a:solidFill>
                                        <a:effectLst/>
                                        <a:uLnTx/>
                                        <a:uFillTx/>
                                        <a:latin typeface="Cambria Math" panose="02040503050406030204" pitchFamily="18" charset="0"/>
                                      </a:rPr>
                                      <m:t>𝟓</m:t>
                                    </m:r>
                                  </m:sub>
                                </m:sSub>
                              </m:oMath>
                            </m:oMathPara>
                          </a14:m>
                          <a:endParaRPr lang="en-US" sz="16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&gt;50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835882549"/>
                      </a:ext>
                    </a:extLst>
                  </a:tr>
                </a:tbl>
              </a:graphicData>
            </a:graphic>
          </p:graphicFrame>
        </mc:Choice>
        <mc:Fallback xmlns="">
          <p:graphicFrame>
            <p:nvGraphicFramePr>
              <p:cNvPr id="57" name="Table 56">
                <a:extLst>
                  <a:ext uri="{FF2B5EF4-FFF2-40B4-BE49-F238E27FC236}">
                    <a16:creationId xmlns:a16="http://schemas.microsoft.com/office/drawing/2014/main" id="{FEF07AEE-B495-877D-0B87-CF186CC9CC26}"/>
                  </a:ext>
                </a:extLst>
              </p:cNvPr>
              <p:cNvGraphicFramePr>
                <a:graphicFrameLocks noGrp="1"/>
              </p:cNvGraphicFramePr>
              <p:nvPr>
                <p:extLst>
                  <p:ext uri="{D42A27DB-BD31-4B8C-83A1-F6EECF244321}">
                    <p14:modId xmlns:p14="http://schemas.microsoft.com/office/powerpoint/2010/main" val="2330313674"/>
                  </p:ext>
                </p:extLst>
              </p:nvPr>
            </p:nvGraphicFramePr>
            <p:xfrm>
              <a:off x="9114978" y="1854381"/>
              <a:ext cx="1072591" cy="1487905"/>
            </p:xfrm>
            <a:graphic>
              <a:graphicData uri="http://schemas.openxmlformats.org/drawingml/2006/table">
                <a:tbl>
                  <a:tblPr bandRow="1">
                    <a:tableStyleId>{D7AC3CCA-C797-4891-BE02-D94E43425B78}</a:tableStyleId>
                  </a:tblPr>
                  <a:tblGrid>
                    <a:gridCol w="453061">
                      <a:extLst>
                        <a:ext uri="{9D8B030D-6E8A-4147-A177-3AD203B41FA5}">
                          <a16:colId xmlns:a16="http://schemas.microsoft.com/office/drawing/2014/main" val="4206552335"/>
                        </a:ext>
                      </a:extLst>
                    </a:gridCol>
                    <a:gridCol w="619530">
                      <a:extLst>
                        <a:ext uri="{9D8B030D-6E8A-4147-A177-3AD203B41FA5}">
                          <a16:colId xmlns:a16="http://schemas.microsoft.com/office/drawing/2014/main" val="1580556822"/>
                        </a:ext>
                      </a:extLst>
                    </a:gridCol>
                  </a:tblGrid>
                  <a:tr h="297581">
                    <a:tc>
                      <a:txBody>
                        <a:bodyPr/>
                        <a:lstStyle/>
                        <a:p>
                          <a:endParaRPr lang="en-US"/>
                        </a:p>
                      </a:txBody>
                      <a:tcPr marL="0" marR="0" marT="0" marB="0" anchor="ctr">
                        <a:blipFill>
                          <a:blip r:embed="rId6"/>
                          <a:stretch>
                            <a:fillRect l="-1333" t="-12245" r="-138667" b="-430612"/>
                          </a:stretch>
                        </a:blipFill>
                      </a:tcPr>
                    </a:tc>
                    <a:tc>
                      <a:txBody>
                        <a:bodyPr/>
                        <a:lstStyle/>
                        <a:p>
                          <a:pPr algn="ctr"/>
                          <a:r>
                            <a:rPr lang="it-IT" sz="1600" dirty="0">
                              <a:solidFill>
                                <a:schemeClr val="tx1"/>
                              </a:solidFill>
                              <a:latin typeface="+mj-lt"/>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602122139"/>
                      </a:ext>
                    </a:extLst>
                  </a:tr>
                  <a:tr h="297581">
                    <a:tc>
                      <a:txBody>
                        <a:bodyPr/>
                        <a:lstStyle/>
                        <a:p>
                          <a:endParaRPr lang="en-US"/>
                        </a:p>
                      </a:txBody>
                      <a:tcPr marL="0" marR="0" marT="0" marB="0" anchor="ctr">
                        <a:blipFill>
                          <a:blip r:embed="rId6"/>
                          <a:stretch>
                            <a:fillRect l="-1333" t="-112245" r="-138667" b="-3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endParaRPr lang="en-US"/>
                        </a:p>
                      </a:txBody>
                      <a:tcPr marL="0" marR="0" marT="0" marB="0" anchor="ctr">
                        <a:blipFill>
                          <a:blip r:embed="rId6"/>
                          <a:stretch>
                            <a:fillRect l="-1333" t="-212245" r="-138667" b="-230612"/>
                          </a:stretch>
                        </a:blipFil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endParaRPr lang="en-US"/>
                        </a:p>
                      </a:txBody>
                      <a:tcPr marL="0" marR="0" marT="0" marB="0" anchor="ctr">
                        <a:blipFill>
                          <a:blip r:embed="rId6"/>
                          <a:stretch>
                            <a:fillRect l="-1333" t="-312245" r="-138667" b="-1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endParaRPr lang="en-US"/>
                        </a:p>
                      </a:txBody>
                      <a:tcPr marL="0" marR="0" marT="0" marB="0" anchor="ctr">
                        <a:blipFill>
                          <a:blip r:embed="rId6"/>
                          <a:stretch>
                            <a:fillRect l="-1333" t="-412245" r="-138667" b="-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&gt;50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835882549"/>
                      </a:ext>
                    </a:extLst>
                  </a:tr>
                </a:tbl>
              </a:graphicData>
            </a:graphic>
          </p:graphicFrame>
        </mc:Fallback>
      </mc:AlternateContent>
      <p:sp>
        <p:nvSpPr>
          <p:cNvPr id="58" name="TextBox 57">
            <a:extLst>
              <a:ext uri="{FF2B5EF4-FFF2-40B4-BE49-F238E27FC236}">
                <a16:creationId xmlns:a16="http://schemas.microsoft.com/office/drawing/2014/main" id="{8BF494AA-B670-DC18-A724-1C3F5D024D2E}"/>
              </a:ext>
            </a:extLst>
          </p:cNvPr>
          <p:cNvSpPr txBox="1"/>
          <p:nvPr/>
        </p:nvSpPr>
        <p:spPr>
          <a:xfrm rot="16200000">
            <a:off x="8343182" y="2399921"/>
            <a:ext cx="1294354" cy="369332"/>
          </a:xfrm>
          <a:prstGeom prst="rect">
            <a:avLst/>
          </a:prstGeom>
          <a:noFill/>
        </p:spPr>
        <p:txBody>
          <a:bodyPr wrap="square" rtlCol="0">
            <a:spAutoFit/>
          </a:bodyPr>
          <a:lstStyle/>
          <a:p>
            <a:r>
              <a:rPr lang="it-IT" dirty="0">
                <a:ln>
                  <a:solidFill>
                    <a:schemeClr val="accent2">
                      <a:lumMod val="75000"/>
                    </a:schemeClr>
                  </a:solidFill>
                </a:ln>
              </a:rPr>
              <a:t>Datasheet</a:t>
            </a:r>
            <a:endParaRPr lang="en-US" dirty="0">
              <a:ln>
                <a:solidFill>
                  <a:schemeClr val="accent2">
                    <a:lumMod val="75000"/>
                  </a:schemeClr>
                </a:solidFill>
              </a:ln>
            </a:endParaRPr>
          </a:p>
        </p:txBody>
      </p:sp>
      <p:sp>
        <p:nvSpPr>
          <p:cNvPr id="59" name="Rectangle 58">
            <a:extLst>
              <a:ext uri="{FF2B5EF4-FFF2-40B4-BE49-F238E27FC236}">
                <a16:creationId xmlns:a16="http://schemas.microsoft.com/office/drawing/2014/main" id="{5B26B12B-1199-A3C9-6427-1BA83B39319A}"/>
              </a:ext>
            </a:extLst>
          </p:cNvPr>
          <p:cNvSpPr/>
          <p:nvPr/>
        </p:nvSpPr>
        <p:spPr>
          <a:xfrm>
            <a:off x="9119630" y="1852380"/>
            <a:ext cx="1067939" cy="1487905"/>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E9314F8-4887-38CB-5590-2BAE3E72ACB1}"/>
              </a:ext>
            </a:extLst>
          </p:cNvPr>
          <p:cNvSpPr txBox="1"/>
          <p:nvPr/>
        </p:nvSpPr>
        <p:spPr>
          <a:xfrm>
            <a:off x="5232840" y="6107924"/>
            <a:ext cx="2276563" cy="681038"/>
          </a:xfrm>
          <a:prstGeom prst="round2DiagRect">
            <a:avLst/>
          </a:prstGeom>
          <a:solidFill>
            <a:srgbClr val="F6ECC2"/>
          </a:solidFill>
          <a:ln w="28575">
            <a:solidFill>
              <a:srgbClr val="F6D066"/>
            </a:solidFill>
          </a:ln>
          <a:scene3d>
            <a:camera prst="orthographicFront"/>
            <a:lightRig rig="threePt" dir="t"/>
          </a:scene3d>
          <a:sp3d>
            <a:bevelT/>
          </a:sp3d>
        </p:spPr>
        <p:txBody>
          <a:bodyPr vert="horz"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No recovery </a:t>
            </a:r>
            <a:r>
              <a:rPr kumimoji="0" lang="en-US" sz="2000" i="0" u="none" strike="noStrike" kern="1200" cap="none" spc="0" normalizeH="0" baseline="0" noProof="0" dirty="0">
                <a:ln>
                  <a:noFill/>
                </a:ln>
                <a:solidFill>
                  <a:prstClr val="black"/>
                </a:solidFill>
                <a:effectLst/>
                <a:uLnTx/>
                <a:uFillTx/>
                <a:latin typeface="Aptos" panose="02110004020202020204"/>
                <a:ea typeface="+mn-ea"/>
                <a:cs typeface="+mn-cs"/>
              </a:rPr>
              <a:t>after</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annealing tests</a:t>
            </a:r>
          </a:p>
        </p:txBody>
      </p:sp>
      <p:sp>
        <p:nvSpPr>
          <p:cNvPr id="61" name="Rectangle 60">
            <a:extLst>
              <a:ext uri="{FF2B5EF4-FFF2-40B4-BE49-F238E27FC236}">
                <a16:creationId xmlns:a16="http://schemas.microsoft.com/office/drawing/2014/main" id="{56F622D9-97E5-A76D-5D52-9D342452423E}"/>
              </a:ext>
            </a:extLst>
          </p:cNvPr>
          <p:cNvSpPr/>
          <p:nvPr/>
        </p:nvSpPr>
        <p:spPr>
          <a:xfrm>
            <a:off x="2566991" y="1770583"/>
            <a:ext cx="988051" cy="1487905"/>
          </a:xfrm>
          <a:prstGeom prst="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C47A8EF0-FD6D-0B74-D151-68ADE6851F94}"/>
              </a:ext>
            </a:extLst>
          </p:cNvPr>
          <p:cNvSpPr/>
          <p:nvPr/>
        </p:nvSpPr>
        <p:spPr>
          <a:xfrm>
            <a:off x="3617149" y="1154065"/>
            <a:ext cx="2378054" cy="553626"/>
          </a:xfrm>
          <a:prstGeom prst="roundRect">
            <a:avLst/>
          </a:prstGeom>
          <a:solidFill>
            <a:srgbClr val="FDE3EC"/>
          </a:solidFill>
          <a:ln w="28575">
            <a:solidFill>
              <a:srgbClr val="FF99CC"/>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HEAVILY </a:t>
            </a:r>
            <a:r>
              <a:rPr kumimoji="0" lang="it-IT" sz="2000" b="1" i="0" u="none" strike="noStrike" kern="1200" cap="none" spc="0" normalizeH="0" baseline="0" noProof="0" dirty="0" err="1">
                <a:ln>
                  <a:noFill/>
                </a:ln>
                <a:solidFill>
                  <a:prstClr val="black"/>
                </a:solidFill>
                <a:effectLst/>
                <a:uLnTx/>
                <a:uFillTx/>
                <a:latin typeface="Aptos" panose="02110004020202020204"/>
                <a:ea typeface="+mn-ea"/>
                <a:cs typeface="+mn-cs"/>
              </a:rPr>
              <a:t>damaged</a:t>
            </a: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it-IT" sz="2000" b="1" dirty="0">
                <a:solidFill>
                  <a:prstClr val="black"/>
                </a:solidFill>
                <a:latin typeface="Aptos" panose="02110004020202020204"/>
              </a:rPr>
              <a:t>after:</a:t>
            </a:r>
            <a:endPar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graphicFrame>
            <p:nvGraphicFramePr>
              <p:cNvPr id="65" name="Table 64">
                <a:extLst>
                  <a:ext uri="{FF2B5EF4-FFF2-40B4-BE49-F238E27FC236}">
                    <a16:creationId xmlns:a16="http://schemas.microsoft.com/office/drawing/2014/main" id="{3ED604C0-3EB4-FFDA-57A6-94FF5A9633D1}"/>
                  </a:ext>
                </a:extLst>
              </p:cNvPr>
              <p:cNvGraphicFramePr>
                <a:graphicFrameLocks noGrp="1"/>
              </p:cNvGraphicFramePr>
              <p:nvPr>
                <p:extLst>
                  <p:ext uri="{D42A27DB-BD31-4B8C-83A1-F6EECF244321}">
                    <p14:modId xmlns:p14="http://schemas.microsoft.com/office/powerpoint/2010/main" val="1191945858"/>
                  </p:ext>
                </p:extLst>
              </p:nvPr>
            </p:nvGraphicFramePr>
            <p:xfrm>
              <a:off x="4205847" y="1805142"/>
              <a:ext cx="1480445" cy="1487905"/>
            </p:xfrm>
            <a:graphic>
              <a:graphicData uri="http://schemas.openxmlformats.org/drawingml/2006/table">
                <a:tbl>
                  <a:tblPr bandRow="1">
                    <a:tableStyleId>{D7AC3CCA-C797-4891-BE02-D94E43425B78}</a:tableStyleId>
                  </a:tblPr>
                  <a:tblGrid>
                    <a:gridCol w="1480445">
                      <a:extLst>
                        <a:ext uri="{9D8B030D-6E8A-4147-A177-3AD203B41FA5}">
                          <a16:colId xmlns:a16="http://schemas.microsoft.com/office/drawing/2014/main" val="4027301163"/>
                        </a:ext>
                      </a:extLst>
                    </a:gridCol>
                  </a:tblGrid>
                  <a:tr h="297581">
                    <a:tc>
                      <a:txBody>
                        <a:bodyPr/>
                        <a:lstStyle/>
                        <a:p>
                          <a:pPr algn="ctr"/>
                          <a:r>
                            <a:rPr kumimoji="0" lang="it-IT" sz="1600" b="1" i="0" u="none" strike="noStrike" kern="1200" cap="none" spc="0" normalizeH="0" baseline="0" noProof="0" dirty="0">
                              <a:ln>
                                <a:noFill/>
                              </a:ln>
                              <a:solidFill>
                                <a:schemeClr val="tx1"/>
                              </a:solidFill>
                              <a:effectLst/>
                              <a:uLnTx/>
                              <a:uFillTx/>
                              <a:latin typeface="+mj-lt"/>
                              <a:ea typeface="+mn-ea"/>
                              <a:cs typeface="+mn-cs"/>
                            </a:rPr>
                            <a:t>5.0</a:t>
                          </a:r>
                          <a14:m>
                            <m:oMath xmlns:m="http://schemas.openxmlformats.org/officeDocument/2006/math">
                              <m:r>
                                <a:rPr kumimoji="0" lang="it-IT" sz="1600" b="1"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 </m:t>
                              </m:r>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12 </a:t>
                          </a:r>
                          <a:r>
                            <a:rPr kumimoji="0" lang="it-IT" sz="1600" b="1" i="0" u="none" strike="noStrike" kern="1200" cap="none" spc="0" normalizeH="0" baseline="0" noProof="0" dirty="0">
                              <a:ln>
                                <a:noFill/>
                              </a:ln>
                              <a:solidFill>
                                <a:schemeClr val="tx1"/>
                              </a:solidFill>
                              <a:effectLst/>
                              <a:uLnTx/>
                              <a:uFillTx/>
                              <a:latin typeface="+mn-lt"/>
                              <a:ea typeface="+mn-ea"/>
                              <a:cs typeface="+mn-cs"/>
                            </a:rPr>
                            <a:t>n/cm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62238529"/>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solidFill>
                              <a:effectLst/>
                              <a:uLnTx/>
                              <a:uFillTx/>
                              <a:latin typeface="+mn-lt"/>
                              <a:ea typeface="+mn-ea"/>
                              <a:cs typeface="+mn-cs"/>
                            </a:rPr>
                            <a:t>3.5</a:t>
                          </a:r>
                          <a14:m>
                            <m:oMath xmlns:m="http://schemas.openxmlformats.org/officeDocument/2006/math">
                              <m:r>
                                <a:rPr kumimoji="0" lang="it-IT" sz="1600" b="1"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 </m:t>
                              </m:r>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12 </a:t>
                          </a:r>
                          <a:r>
                            <a:rPr kumimoji="0" lang="it-IT" sz="1600" b="1" i="0" u="none" strike="noStrike" kern="1200" cap="none" spc="0" normalizeH="0" baseline="0" noProof="0" dirty="0">
                              <a:ln>
                                <a:noFill/>
                              </a:ln>
                              <a:solidFill>
                                <a:schemeClr val="tx1"/>
                              </a:solidFill>
                              <a:effectLst/>
                              <a:uLnTx/>
                              <a:uFillTx/>
                              <a:latin typeface="+mn-lt"/>
                              <a:ea typeface="+mn-ea"/>
                              <a:cs typeface="+mn-cs"/>
                            </a:rPr>
                            <a:t>n/cm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57437530"/>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solidFill>
                              <a:effectLst/>
                              <a:uLnTx/>
                              <a:uFillTx/>
                              <a:latin typeface="+mn-lt"/>
                              <a:ea typeface="+mn-ea"/>
                              <a:cs typeface="+mn-cs"/>
                            </a:rPr>
                            <a:t>2.5 </a:t>
                          </a:r>
                          <a14:m>
                            <m:oMath xmlns:m="http://schemas.openxmlformats.org/officeDocument/2006/math">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12 </a:t>
                          </a:r>
                          <a:r>
                            <a:rPr kumimoji="0" lang="it-IT" sz="1600" b="1" i="0" u="none" strike="noStrike" kern="1200" cap="none" spc="0" normalizeH="0" baseline="0" noProof="0" dirty="0">
                              <a:ln>
                                <a:noFill/>
                              </a:ln>
                              <a:solidFill>
                                <a:schemeClr val="tx1"/>
                              </a:solidFill>
                              <a:effectLst/>
                              <a:uLnTx/>
                              <a:uFillTx/>
                              <a:latin typeface="+mn-lt"/>
                              <a:ea typeface="+mn-ea"/>
                              <a:cs typeface="+mn-cs"/>
                            </a:rPr>
                            <a:t>n/cm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1372197"/>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solidFill>
                              <a:effectLst/>
                              <a:uLnTx/>
                              <a:uFillTx/>
                              <a:latin typeface="+mn-lt"/>
                              <a:ea typeface="+mn-ea"/>
                              <a:cs typeface="+mn-cs"/>
                            </a:rPr>
                            <a:t>2.0 </a:t>
                          </a:r>
                          <a:r>
                            <a:rPr kumimoji="0" lang="he-IL" sz="1600" b="1" i="0" u="none" strike="noStrike" kern="1200" cap="none" spc="0" normalizeH="0" baseline="0" noProof="0" dirty="0">
                              <a:ln>
                                <a:noFill/>
                              </a:ln>
                              <a:solidFill>
                                <a:schemeClr val="tx1"/>
                              </a:solidFill>
                              <a:effectLst/>
                              <a:uLnTx/>
                              <a:uFillTx/>
                              <a:latin typeface="+mn-lt"/>
                              <a:ea typeface="+mn-ea"/>
                              <a:cs typeface="+mn-cs"/>
                            </a:rPr>
                            <a:t>ּ</a:t>
                          </a:r>
                          <a14:m>
                            <m:oMath xmlns:m="http://schemas.openxmlformats.org/officeDocument/2006/math">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12 </a:t>
                          </a:r>
                          <a:r>
                            <a:rPr kumimoji="0" lang="it-IT" sz="1600" b="1" i="0" u="none" strike="noStrike" kern="1200" cap="none" spc="0" normalizeH="0" baseline="0" noProof="0" dirty="0">
                              <a:ln>
                                <a:noFill/>
                              </a:ln>
                              <a:solidFill>
                                <a:schemeClr val="tx1"/>
                              </a:solidFill>
                              <a:effectLst/>
                              <a:uLnTx/>
                              <a:uFillTx/>
                              <a:latin typeface="+mn-lt"/>
                              <a:ea typeface="+mn-ea"/>
                              <a:cs typeface="+mn-cs"/>
                            </a:rPr>
                            <a:t>n/cm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7342795"/>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1200" dirty="0">
                              <a:solidFill>
                                <a:schemeClr val="tx1"/>
                              </a:solidFill>
                              <a:latin typeface="+mn-lt"/>
                              <a:ea typeface="+mn-ea"/>
                              <a:cs typeface="+mn-cs"/>
                            </a:rPr>
                            <a:t>No out of range </a:t>
                          </a:r>
                          <a:endParaRPr lang="en-US" sz="14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817529"/>
                      </a:ext>
                    </a:extLst>
                  </a:tr>
                </a:tbl>
              </a:graphicData>
            </a:graphic>
          </p:graphicFrame>
        </mc:Choice>
        <mc:Fallback xmlns="">
          <p:graphicFrame>
            <p:nvGraphicFramePr>
              <p:cNvPr id="65" name="Table 64">
                <a:extLst>
                  <a:ext uri="{FF2B5EF4-FFF2-40B4-BE49-F238E27FC236}">
                    <a16:creationId xmlns:a16="http://schemas.microsoft.com/office/drawing/2014/main" id="{3ED604C0-3EB4-FFDA-57A6-94FF5A9633D1}"/>
                  </a:ext>
                </a:extLst>
              </p:cNvPr>
              <p:cNvGraphicFramePr>
                <a:graphicFrameLocks noGrp="1"/>
              </p:cNvGraphicFramePr>
              <p:nvPr>
                <p:extLst>
                  <p:ext uri="{D42A27DB-BD31-4B8C-83A1-F6EECF244321}">
                    <p14:modId xmlns:p14="http://schemas.microsoft.com/office/powerpoint/2010/main" val="1191945858"/>
                  </p:ext>
                </p:extLst>
              </p:nvPr>
            </p:nvGraphicFramePr>
            <p:xfrm>
              <a:off x="4205847" y="1805142"/>
              <a:ext cx="1480445" cy="1487905"/>
            </p:xfrm>
            <a:graphic>
              <a:graphicData uri="http://schemas.openxmlformats.org/drawingml/2006/table">
                <a:tbl>
                  <a:tblPr bandRow="1">
                    <a:tableStyleId>{D7AC3CCA-C797-4891-BE02-D94E43425B78}</a:tableStyleId>
                  </a:tblPr>
                  <a:tblGrid>
                    <a:gridCol w="1480445">
                      <a:extLst>
                        <a:ext uri="{9D8B030D-6E8A-4147-A177-3AD203B41FA5}">
                          <a16:colId xmlns:a16="http://schemas.microsoft.com/office/drawing/2014/main" val="4027301163"/>
                        </a:ext>
                      </a:extLst>
                    </a:gridCol>
                  </a:tblGrid>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7"/>
                          <a:stretch>
                            <a:fillRect l="-410" t="-12245" r="-820" b="-420408"/>
                          </a:stretch>
                        </a:blipFill>
                      </a:tcPr>
                    </a:tc>
                    <a:extLst>
                      <a:ext uri="{0D108BD9-81ED-4DB2-BD59-A6C34878D82A}">
                        <a16:rowId xmlns:a16="http://schemas.microsoft.com/office/drawing/2014/main" val="3762238529"/>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blipFill>
                          <a:blip r:embed="rId7"/>
                          <a:stretch>
                            <a:fillRect l="-410" t="-112245" r="-820" b="-320408"/>
                          </a:stretch>
                        </a:blipFill>
                      </a:tcPr>
                    </a:tc>
                    <a:extLst>
                      <a:ext uri="{0D108BD9-81ED-4DB2-BD59-A6C34878D82A}">
                        <a16:rowId xmlns:a16="http://schemas.microsoft.com/office/drawing/2014/main" val="657437530"/>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blipFill>
                          <a:blip r:embed="rId7"/>
                          <a:stretch>
                            <a:fillRect l="-410" t="-212245" r="-820" b="-220408"/>
                          </a:stretch>
                        </a:blipFill>
                      </a:tcPr>
                    </a:tc>
                    <a:extLst>
                      <a:ext uri="{0D108BD9-81ED-4DB2-BD59-A6C34878D82A}">
                        <a16:rowId xmlns:a16="http://schemas.microsoft.com/office/drawing/2014/main" val="571372197"/>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blipFill>
                          <a:blip r:embed="rId7"/>
                          <a:stretch>
                            <a:fillRect l="-410" t="-312245" r="-820" b="-120408"/>
                          </a:stretch>
                        </a:blipFill>
                      </a:tcPr>
                    </a:tc>
                    <a:extLst>
                      <a:ext uri="{0D108BD9-81ED-4DB2-BD59-A6C34878D82A}">
                        <a16:rowId xmlns:a16="http://schemas.microsoft.com/office/drawing/2014/main" val="3857342795"/>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1200" dirty="0">
                              <a:solidFill>
                                <a:schemeClr val="tx1"/>
                              </a:solidFill>
                              <a:latin typeface="+mn-lt"/>
                              <a:ea typeface="+mn-ea"/>
                              <a:cs typeface="+mn-cs"/>
                            </a:rPr>
                            <a:t>No out of range </a:t>
                          </a:r>
                          <a:endParaRPr lang="en-US" sz="14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817529"/>
                      </a:ext>
                    </a:extLst>
                  </a:tr>
                </a:tbl>
              </a:graphicData>
            </a:graphic>
          </p:graphicFrame>
        </mc:Fallback>
      </mc:AlternateContent>
      <p:sp>
        <p:nvSpPr>
          <p:cNvPr id="66" name="Arrow: Right 65">
            <a:extLst>
              <a:ext uri="{FF2B5EF4-FFF2-40B4-BE49-F238E27FC236}">
                <a16:creationId xmlns:a16="http://schemas.microsoft.com/office/drawing/2014/main" id="{0E276215-D4C1-9D87-253C-4A822B3195CD}"/>
              </a:ext>
            </a:extLst>
          </p:cNvPr>
          <p:cNvSpPr/>
          <p:nvPr/>
        </p:nvSpPr>
        <p:spPr>
          <a:xfrm>
            <a:off x="3666293" y="2278561"/>
            <a:ext cx="458238" cy="523468"/>
          </a:xfrm>
          <a:prstGeom prst="rightArrow">
            <a:avLst/>
          </a:prstGeom>
          <a:solidFill>
            <a:srgbClr val="FDE3EC"/>
          </a:solid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B9C91E2B-AAE1-56E1-DF88-541CEA06E2CF}"/>
              </a:ext>
            </a:extLst>
          </p:cNvPr>
          <p:cNvSpPr/>
          <p:nvPr/>
        </p:nvSpPr>
        <p:spPr>
          <a:xfrm>
            <a:off x="9761727" y="1158340"/>
            <a:ext cx="2378055" cy="592104"/>
          </a:xfrm>
          <a:prstGeom prst="roundRect">
            <a:avLst/>
          </a:prstGeom>
          <a:solidFill>
            <a:schemeClr val="accent2">
              <a:lumMod val="40000"/>
              <a:lumOff val="60000"/>
            </a:schemeClr>
          </a:solidFill>
          <a:ln w="28575">
            <a:solidFill>
              <a:schemeClr val="accent2">
                <a:lumMod val="75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HEAVILY </a:t>
            </a:r>
            <a:r>
              <a:rPr kumimoji="0" lang="it-IT" sz="2000" b="1" i="0" u="none" strike="noStrike" kern="1200" cap="none" spc="0" normalizeH="0" baseline="0" noProof="0" dirty="0" err="1">
                <a:ln>
                  <a:noFill/>
                </a:ln>
                <a:solidFill>
                  <a:prstClr val="black"/>
                </a:solidFill>
                <a:effectLst/>
                <a:uLnTx/>
                <a:uFillTx/>
                <a:latin typeface="Aptos" panose="02110004020202020204"/>
                <a:ea typeface="+mn-ea"/>
                <a:cs typeface="+mn-cs"/>
              </a:rPr>
              <a:t>damaged</a:t>
            </a: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it-IT" sz="2000" b="1" dirty="0">
                <a:solidFill>
                  <a:prstClr val="black"/>
                </a:solidFill>
                <a:latin typeface="Aptos" panose="02110004020202020204"/>
              </a:rPr>
              <a:t>after:</a:t>
            </a:r>
            <a:endPar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8" name="Arrow: Right 67">
            <a:extLst>
              <a:ext uri="{FF2B5EF4-FFF2-40B4-BE49-F238E27FC236}">
                <a16:creationId xmlns:a16="http://schemas.microsoft.com/office/drawing/2014/main" id="{FE29DE34-30A3-C21E-881E-CF1149CBB2F4}"/>
              </a:ext>
            </a:extLst>
          </p:cNvPr>
          <p:cNvSpPr/>
          <p:nvPr/>
        </p:nvSpPr>
        <p:spPr>
          <a:xfrm>
            <a:off x="10246469" y="2339175"/>
            <a:ext cx="420512" cy="523468"/>
          </a:xfrm>
          <a:prstGeom prst="rightArrow">
            <a:avLst/>
          </a:prstGeom>
          <a:solidFill>
            <a:schemeClr val="accent2">
              <a:lumMod val="20000"/>
              <a:lumOff val="8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69" name="Table 68">
                <a:extLst>
                  <a:ext uri="{FF2B5EF4-FFF2-40B4-BE49-F238E27FC236}">
                    <a16:creationId xmlns:a16="http://schemas.microsoft.com/office/drawing/2014/main" id="{B7738D9D-7BB1-A628-9A24-3F1D1D0AD791}"/>
                  </a:ext>
                </a:extLst>
              </p:cNvPr>
              <p:cNvGraphicFramePr>
                <a:graphicFrameLocks noGrp="1"/>
              </p:cNvGraphicFramePr>
              <p:nvPr>
                <p:extLst>
                  <p:ext uri="{D42A27DB-BD31-4B8C-83A1-F6EECF244321}">
                    <p14:modId xmlns:p14="http://schemas.microsoft.com/office/powerpoint/2010/main" val="4021612146"/>
                  </p:ext>
                </p:extLst>
              </p:nvPr>
            </p:nvGraphicFramePr>
            <p:xfrm>
              <a:off x="10741711" y="1852380"/>
              <a:ext cx="1384930" cy="1487905"/>
            </p:xfrm>
            <a:graphic>
              <a:graphicData uri="http://schemas.openxmlformats.org/drawingml/2006/table">
                <a:tbl>
                  <a:tblPr bandRow="1">
                    <a:tableStyleId>{D7AC3CCA-C797-4891-BE02-D94E43425B78}</a:tableStyleId>
                  </a:tblPr>
                  <a:tblGrid>
                    <a:gridCol w="1384930">
                      <a:extLst>
                        <a:ext uri="{9D8B030D-6E8A-4147-A177-3AD203B41FA5}">
                          <a16:colId xmlns:a16="http://schemas.microsoft.com/office/drawing/2014/main" val="4027301163"/>
                        </a:ext>
                      </a:extLst>
                    </a:gridCol>
                  </a:tblGrid>
                  <a:tr h="297581">
                    <a:tc>
                      <a:txBody>
                        <a:bodyPr/>
                        <a:lstStyle/>
                        <a:p>
                          <a:pPr algn="ctr"/>
                          <a:r>
                            <a:rPr kumimoji="0" lang="it-IT" sz="1600" b="1" i="0" u="none" strike="noStrike" kern="1200" cap="none" spc="0" normalizeH="0" baseline="0" noProof="0" dirty="0">
                              <a:ln>
                                <a:noFill/>
                              </a:ln>
                              <a:solidFill>
                                <a:schemeClr val="tx1"/>
                              </a:solidFill>
                              <a:effectLst/>
                              <a:uLnTx/>
                              <a:uFillTx/>
                              <a:latin typeface="+mj-lt"/>
                              <a:ea typeface="+mn-ea"/>
                              <a:cs typeface="+mn-cs"/>
                            </a:rPr>
                            <a:t>7.0</a:t>
                          </a:r>
                          <a:r>
                            <a:rPr kumimoji="0" lang="he-IL" sz="1600" b="1" i="0" u="none" strike="noStrike" kern="1200" cap="none" spc="0" normalizeH="0" baseline="0" noProof="0" dirty="0">
                              <a:ln>
                                <a:noFill/>
                              </a:ln>
                              <a:solidFill>
                                <a:schemeClr val="tx1"/>
                              </a:solidFill>
                              <a:effectLst/>
                              <a:uLnTx/>
                              <a:uFillTx/>
                              <a:latin typeface="+mn-lt"/>
                              <a:ea typeface="+mn-ea"/>
                              <a:cs typeface="+mn-cs"/>
                            </a:rPr>
                            <a:t>ּ</a:t>
                          </a:r>
                          <a14:m>
                            <m:oMath xmlns:m="http://schemas.openxmlformats.org/officeDocument/2006/math">
                              <m:r>
                                <a:rPr kumimoji="0" lang="it-IT" sz="1600" b="1"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 </m:t>
                              </m:r>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12 </a:t>
                          </a:r>
                          <a:r>
                            <a:rPr kumimoji="0" lang="it-IT" sz="1600" b="1" i="0" u="none" strike="noStrike" kern="1200" cap="none" spc="0" normalizeH="0" baseline="0" noProof="0" dirty="0">
                              <a:ln>
                                <a:noFill/>
                              </a:ln>
                              <a:solidFill>
                                <a:schemeClr val="tx1"/>
                              </a:solidFill>
                              <a:effectLst/>
                              <a:uLnTx/>
                              <a:uFillTx/>
                              <a:latin typeface="+mn-lt"/>
                              <a:ea typeface="+mn-ea"/>
                              <a:cs typeface="+mn-cs"/>
                            </a:rPr>
                            <a:t>n/cm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62238529"/>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solidFill>
                              <a:effectLst/>
                              <a:uLnTx/>
                              <a:uFillTx/>
                              <a:latin typeface="+mn-lt"/>
                              <a:ea typeface="+mn-ea"/>
                              <a:cs typeface="+mn-cs"/>
                            </a:rPr>
                            <a:t>8.0</a:t>
                          </a:r>
                          <a14:m>
                            <m:oMath xmlns:m="http://schemas.openxmlformats.org/officeDocument/2006/math">
                              <m:r>
                                <a:rPr kumimoji="0" lang="it-IT" sz="1600" b="1"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 </m:t>
                              </m:r>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12 </a:t>
                          </a:r>
                          <a:r>
                            <a:rPr kumimoji="0" lang="it-IT" sz="1600" b="1" i="0" u="none" strike="noStrike" kern="1200" cap="none" spc="0" normalizeH="0" baseline="0" noProof="0" dirty="0">
                              <a:ln>
                                <a:noFill/>
                              </a:ln>
                              <a:solidFill>
                                <a:schemeClr val="tx1"/>
                              </a:solidFill>
                              <a:effectLst/>
                              <a:uLnTx/>
                              <a:uFillTx/>
                              <a:latin typeface="+mn-lt"/>
                              <a:ea typeface="+mn-ea"/>
                              <a:cs typeface="+mn-cs"/>
                            </a:rPr>
                            <a:t>n/cm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57437530"/>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solidFill>
                              <a:effectLst/>
                              <a:uLnTx/>
                              <a:uFillTx/>
                              <a:latin typeface="+mn-lt"/>
                              <a:ea typeface="+mn-ea"/>
                              <a:cs typeface="+mn-cs"/>
                            </a:rPr>
                            <a:t>1.5</a:t>
                          </a:r>
                          <a14:m>
                            <m:oMath xmlns:m="http://schemas.openxmlformats.org/officeDocument/2006/math">
                              <m:r>
                                <a:rPr kumimoji="0" lang="it-IT" sz="1600" b="1"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 </m:t>
                              </m:r>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13 </a:t>
                          </a:r>
                          <a:r>
                            <a:rPr kumimoji="0" lang="it-IT" sz="1600" b="1" i="0" u="none" strike="noStrike" kern="1200" cap="none" spc="0" normalizeH="0" baseline="0" noProof="0" dirty="0">
                              <a:ln>
                                <a:noFill/>
                              </a:ln>
                              <a:solidFill>
                                <a:schemeClr val="tx1"/>
                              </a:solidFill>
                              <a:effectLst/>
                              <a:uLnTx/>
                              <a:uFillTx/>
                              <a:latin typeface="+mn-lt"/>
                              <a:ea typeface="+mn-ea"/>
                              <a:cs typeface="+mn-cs"/>
                            </a:rPr>
                            <a:t>n/cm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1372197"/>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1200" dirty="0">
                              <a:solidFill>
                                <a:schemeClr val="tx1"/>
                              </a:solidFill>
                              <a:latin typeface="+mn-lt"/>
                              <a:ea typeface="+mn-ea"/>
                              <a:cs typeface="+mn-cs"/>
                            </a:rPr>
                            <a:t>No out of range </a:t>
                          </a:r>
                          <a:endParaRPr lang="en-US" sz="14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7342795"/>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1200" dirty="0">
                              <a:solidFill>
                                <a:schemeClr val="tx1"/>
                              </a:solidFill>
                              <a:latin typeface="+mn-lt"/>
                              <a:ea typeface="+mn-ea"/>
                              <a:cs typeface="+mn-cs"/>
                            </a:rPr>
                            <a:t>No out of range </a:t>
                          </a:r>
                          <a:endParaRPr lang="en-US" sz="14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817529"/>
                      </a:ext>
                    </a:extLst>
                  </a:tr>
                </a:tbl>
              </a:graphicData>
            </a:graphic>
          </p:graphicFrame>
        </mc:Choice>
        <mc:Fallback xmlns="">
          <p:graphicFrame>
            <p:nvGraphicFramePr>
              <p:cNvPr id="69" name="Table 68">
                <a:extLst>
                  <a:ext uri="{FF2B5EF4-FFF2-40B4-BE49-F238E27FC236}">
                    <a16:creationId xmlns:a16="http://schemas.microsoft.com/office/drawing/2014/main" id="{B7738D9D-7BB1-A628-9A24-3F1D1D0AD791}"/>
                  </a:ext>
                </a:extLst>
              </p:cNvPr>
              <p:cNvGraphicFramePr>
                <a:graphicFrameLocks noGrp="1"/>
              </p:cNvGraphicFramePr>
              <p:nvPr>
                <p:extLst>
                  <p:ext uri="{D42A27DB-BD31-4B8C-83A1-F6EECF244321}">
                    <p14:modId xmlns:p14="http://schemas.microsoft.com/office/powerpoint/2010/main" val="4021612146"/>
                  </p:ext>
                </p:extLst>
              </p:nvPr>
            </p:nvGraphicFramePr>
            <p:xfrm>
              <a:off x="10741711" y="1852380"/>
              <a:ext cx="1384930" cy="1487905"/>
            </p:xfrm>
            <a:graphic>
              <a:graphicData uri="http://schemas.openxmlformats.org/drawingml/2006/table">
                <a:tbl>
                  <a:tblPr bandRow="1">
                    <a:tableStyleId>{D7AC3CCA-C797-4891-BE02-D94E43425B78}</a:tableStyleId>
                  </a:tblPr>
                  <a:tblGrid>
                    <a:gridCol w="1384930">
                      <a:extLst>
                        <a:ext uri="{9D8B030D-6E8A-4147-A177-3AD203B41FA5}">
                          <a16:colId xmlns:a16="http://schemas.microsoft.com/office/drawing/2014/main" val="4027301163"/>
                        </a:ext>
                      </a:extLst>
                    </a:gridCol>
                  </a:tblGrid>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8"/>
                          <a:stretch>
                            <a:fillRect l="-439" t="-12245" r="-877" b="-422449"/>
                          </a:stretch>
                        </a:blipFill>
                      </a:tcPr>
                    </a:tc>
                    <a:extLst>
                      <a:ext uri="{0D108BD9-81ED-4DB2-BD59-A6C34878D82A}">
                        <a16:rowId xmlns:a16="http://schemas.microsoft.com/office/drawing/2014/main" val="3762238529"/>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blipFill>
                          <a:blip r:embed="rId8"/>
                          <a:stretch>
                            <a:fillRect l="-439" t="-112245" r="-877" b="-322449"/>
                          </a:stretch>
                        </a:blipFill>
                      </a:tcPr>
                    </a:tc>
                    <a:extLst>
                      <a:ext uri="{0D108BD9-81ED-4DB2-BD59-A6C34878D82A}">
                        <a16:rowId xmlns:a16="http://schemas.microsoft.com/office/drawing/2014/main" val="657437530"/>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blipFill>
                          <a:blip r:embed="rId8"/>
                          <a:stretch>
                            <a:fillRect l="-439" t="-212245" r="-877" b="-222449"/>
                          </a:stretch>
                        </a:blipFill>
                      </a:tcPr>
                    </a:tc>
                    <a:extLst>
                      <a:ext uri="{0D108BD9-81ED-4DB2-BD59-A6C34878D82A}">
                        <a16:rowId xmlns:a16="http://schemas.microsoft.com/office/drawing/2014/main" val="571372197"/>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1200" dirty="0">
                              <a:solidFill>
                                <a:schemeClr val="tx1"/>
                              </a:solidFill>
                              <a:latin typeface="+mn-lt"/>
                              <a:ea typeface="+mn-ea"/>
                              <a:cs typeface="+mn-cs"/>
                            </a:rPr>
                            <a:t>No out of range </a:t>
                          </a:r>
                          <a:endParaRPr lang="en-US" sz="14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7342795"/>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1200" dirty="0">
                              <a:solidFill>
                                <a:schemeClr val="tx1"/>
                              </a:solidFill>
                              <a:latin typeface="+mn-lt"/>
                              <a:ea typeface="+mn-ea"/>
                              <a:cs typeface="+mn-cs"/>
                            </a:rPr>
                            <a:t>No out of range </a:t>
                          </a:r>
                          <a:endParaRPr lang="en-US" sz="14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817529"/>
                      </a:ext>
                    </a:extLst>
                  </a:tr>
                </a:tbl>
              </a:graphicData>
            </a:graphic>
          </p:graphicFrame>
        </mc:Fallback>
      </mc:AlternateContent>
      <p:sp>
        <p:nvSpPr>
          <p:cNvPr id="70" name="Rectangle 69">
            <a:extLst>
              <a:ext uri="{FF2B5EF4-FFF2-40B4-BE49-F238E27FC236}">
                <a16:creationId xmlns:a16="http://schemas.microsoft.com/office/drawing/2014/main" id="{BD51C735-13F6-127F-2D40-1F27C2AA6991}"/>
              </a:ext>
            </a:extLst>
          </p:cNvPr>
          <p:cNvSpPr/>
          <p:nvPr/>
        </p:nvSpPr>
        <p:spPr>
          <a:xfrm>
            <a:off x="4210264" y="1805142"/>
            <a:ext cx="1476028" cy="1487905"/>
          </a:xfrm>
          <a:prstGeom prst="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119C690-417E-E847-5AEE-A37000366CAF}"/>
              </a:ext>
            </a:extLst>
          </p:cNvPr>
          <p:cNvSpPr/>
          <p:nvPr/>
        </p:nvSpPr>
        <p:spPr>
          <a:xfrm>
            <a:off x="10742675" y="1852379"/>
            <a:ext cx="1383966" cy="1487905"/>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88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500" fill="hold"/>
                                        <p:tgtEl>
                                          <p:spTgt spid="64"/>
                                        </p:tgtEl>
                                        <p:attrNameLst>
                                          <p:attrName>ppt_w</p:attrName>
                                        </p:attrNameLst>
                                      </p:cBhvr>
                                      <p:tavLst>
                                        <p:tav tm="0">
                                          <p:val>
                                            <p:fltVal val="0"/>
                                          </p:val>
                                        </p:tav>
                                        <p:tav tm="100000">
                                          <p:val>
                                            <p:strVal val="#ppt_w"/>
                                          </p:val>
                                        </p:tav>
                                      </p:tavLst>
                                    </p:anim>
                                    <p:anim calcmode="lin" valueType="num">
                                      <p:cBhvr>
                                        <p:cTn id="32" dur="500" fill="hold"/>
                                        <p:tgtEl>
                                          <p:spTgt spid="64"/>
                                        </p:tgtEl>
                                        <p:attrNameLst>
                                          <p:attrName>ppt_h</p:attrName>
                                        </p:attrNameLst>
                                      </p:cBhvr>
                                      <p:tavLst>
                                        <p:tav tm="0">
                                          <p:val>
                                            <p:fltVal val="0"/>
                                          </p:val>
                                        </p:tav>
                                        <p:tav tm="100000">
                                          <p:val>
                                            <p:strVal val="#ppt_h"/>
                                          </p:val>
                                        </p:tav>
                                      </p:tavLst>
                                    </p:anim>
                                    <p:animEffect transition="in" filter="fade">
                                      <p:cBhvr>
                                        <p:cTn id="33" dur="500"/>
                                        <p:tgtEl>
                                          <p:spTgt spid="6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p:cTn id="36" dur="500" fill="hold"/>
                                        <p:tgtEl>
                                          <p:spTgt spid="66"/>
                                        </p:tgtEl>
                                        <p:attrNameLst>
                                          <p:attrName>ppt_w</p:attrName>
                                        </p:attrNameLst>
                                      </p:cBhvr>
                                      <p:tavLst>
                                        <p:tav tm="0">
                                          <p:val>
                                            <p:fltVal val="0"/>
                                          </p:val>
                                        </p:tav>
                                        <p:tav tm="100000">
                                          <p:val>
                                            <p:strVal val="#ppt_w"/>
                                          </p:val>
                                        </p:tav>
                                      </p:tavLst>
                                    </p:anim>
                                    <p:anim calcmode="lin" valueType="num">
                                      <p:cBhvr>
                                        <p:cTn id="37" dur="500" fill="hold"/>
                                        <p:tgtEl>
                                          <p:spTgt spid="66"/>
                                        </p:tgtEl>
                                        <p:attrNameLst>
                                          <p:attrName>ppt_h</p:attrName>
                                        </p:attrNameLst>
                                      </p:cBhvr>
                                      <p:tavLst>
                                        <p:tav tm="0">
                                          <p:val>
                                            <p:fltVal val="0"/>
                                          </p:val>
                                        </p:tav>
                                        <p:tav tm="100000">
                                          <p:val>
                                            <p:strVal val="#ppt_h"/>
                                          </p:val>
                                        </p:tav>
                                      </p:tavLst>
                                    </p:anim>
                                    <p:animEffect transition="in" filter="fade">
                                      <p:cBhvr>
                                        <p:cTn id="38" dur="500"/>
                                        <p:tgtEl>
                                          <p:spTgt spid="66"/>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p:cTn id="53" dur="500" fill="hold"/>
                                        <p:tgtEl>
                                          <p:spTgt spid="67"/>
                                        </p:tgtEl>
                                        <p:attrNameLst>
                                          <p:attrName>ppt_w</p:attrName>
                                        </p:attrNameLst>
                                      </p:cBhvr>
                                      <p:tavLst>
                                        <p:tav tm="0">
                                          <p:val>
                                            <p:fltVal val="0"/>
                                          </p:val>
                                        </p:tav>
                                        <p:tav tm="100000">
                                          <p:val>
                                            <p:strVal val="#ppt_w"/>
                                          </p:val>
                                        </p:tav>
                                      </p:tavLst>
                                    </p:anim>
                                    <p:anim calcmode="lin" valueType="num">
                                      <p:cBhvr>
                                        <p:cTn id="54" dur="500" fill="hold"/>
                                        <p:tgtEl>
                                          <p:spTgt spid="67"/>
                                        </p:tgtEl>
                                        <p:attrNameLst>
                                          <p:attrName>ppt_h</p:attrName>
                                        </p:attrNameLst>
                                      </p:cBhvr>
                                      <p:tavLst>
                                        <p:tav tm="0">
                                          <p:val>
                                            <p:fltVal val="0"/>
                                          </p:val>
                                        </p:tav>
                                        <p:tav tm="100000">
                                          <p:val>
                                            <p:strVal val="#ppt_h"/>
                                          </p:val>
                                        </p:tav>
                                      </p:tavLst>
                                    </p:anim>
                                    <p:animEffect transition="in" filter="fade">
                                      <p:cBhvr>
                                        <p:cTn id="55" dur="500"/>
                                        <p:tgtEl>
                                          <p:spTgt spid="67"/>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8"/>
                                        </p:tgtEl>
                                        <p:attrNameLst>
                                          <p:attrName>style.visibility</p:attrName>
                                        </p:attrNameLst>
                                      </p:cBhvr>
                                      <p:to>
                                        <p:strVal val="visible"/>
                                      </p:to>
                                    </p:set>
                                    <p:anim calcmode="lin" valueType="num">
                                      <p:cBhvr>
                                        <p:cTn id="58" dur="500" fill="hold"/>
                                        <p:tgtEl>
                                          <p:spTgt spid="68"/>
                                        </p:tgtEl>
                                        <p:attrNameLst>
                                          <p:attrName>ppt_w</p:attrName>
                                        </p:attrNameLst>
                                      </p:cBhvr>
                                      <p:tavLst>
                                        <p:tav tm="0">
                                          <p:val>
                                            <p:fltVal val="0"/>
                                          </p:val>
                                        </p:tav>
                                        <p:tav tm="100000">
                                          <p:val>
                                            <p:strVal val="#ppt_w"/>
                                          </p:val>
                                        </p:tav>
                                      </p:tavLst>
                                    </p:anim>
                                    <p:anim calcmode="lin" valueType="num">
                                      <p:cBhvr>
                                        <p:cTn id="59" dur="500" fill="hold"/>
                                        <p:tgtEl>
                                          <p:spTgt spid="68"/>
                                        </p:tgtEl>
                                        <p:attrNameLst>
                                          <p:attrName>ppt_h</p:attrName>
                                        </p:attrNameLst>
                                      </p:cBhvr>
                                      <p:tavLst>
                                        <p:tav tm="0">
                                          <p:val>
                                            <p:fltVal val="0"/>
                                          </p:val>
                                        </p:tav>
                                        <p:tav tm="100000">
                                          <p:val>
                                            <p:strVal val="#ppt_h"/>
                                          </p:val>
                                        </p:tav>
                                      </p:tavLst>
                                    </p:anim>
                                    <p:animEffect transition="in" filter="fade">
                                      <p:cBhvr>
                                        <p:cTn id="60" dur="500"/>
                                        <p:tgtEl>
                                          <p:spTgt spid="68"/>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par>
                                <p:cTn id="66" presetID="53" presetClass="entr" presetSubtype="16"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 calcmode="lin" valueType="num">
                                      <p:cBhvr>
                                        <p:cTn id="68" dur="500" fill="hold"/>
                                        <p:tgtEl>
                                          <p:spTgt spid="69"/>
                                        </p:tgtEl>
                                        <p:attrNameLst>
                                          <p:attrName>ppt_w</p:attrName>
                                        </p:attrNameLst>
                                      </p:cBhvr>
                                      <p:tavLst>
                                        <p:tav tm="0">
                                          <p:val>
                                            <p:fltVal val="0"/>
                                          </p:val>
                                        </p:tav>
                                        <p:tav tm="100000">
                                          <p:val>
                                            <p:strVal val="#ppt_w"/>
                                          </p:val>
                                        </p:tav>
                                      </p:tavLst>
                                    </p:anim>
                                    <p:anim calcmode="lin" valueType="num">
                                      <p:cBhvr>
                                        <p:cTn id="69" dur="500" fill="hold"/>
                                        <p:tgtEl>
                                          <p:spTgt spid="69"/>
                                        </p:tgtEl>
                                        <p:attrNameLst>
                                          <p:attrName>ppt_h</p:attrName>
                                        </p:attrNameLst>
                                      </p:cBhvr>
                                      <p:tavLst>
                                        <p:tav tm="0">
                                          <p:val>
                                            <p:fltVal val="0"/>
                                          </p:val>
                                        </p:tav>
                                        <p:tav tm="100000">
                                          <p:val>
                                            <p:strVal val="#ppt_h"/>
                                          </p:val>
                                        </p:tav>
                                      </p:tavLst>
                                    </p:anim>
                                    <p:animEffect transition="in" filter="fade">
                                      <p:cBhvr>
                                        <p:cTn id="70" dur="500"/>
                                        <p:tgtEl>
                                          <p:spTgt spid="6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randombar(horizontal)">
                                      <p:cBhvr>
                                        <p:cTn id="7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animBg="1"/>
      <p:bldP spid="55" grpId="0" animBg="1"/>
      <p:bldP spid="58" grpId="0"/>
      <p:bldP spid="59" grpId="0" animBg="1"/>
      <p:bldP spid="60" grpId="0" animBg="1"/>
      <p:bldP spid="61" grpId="0" animBg="1"/>
      <p:bldP spid="64" grpId="0" animBg="1"/>
      <p:bldP spid="66" grpId="0" animBg="1"/>
      <p:bldP spid="67" grpId="0" animBg="1"/>
      <p:bldP spid="68" grpId="0" animBg="1"/>
      <p:bldP spid="70" grpId="0" animBg="1"/>
      <p:bldP spid="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22C-EE58-4CBD-820A-F8CBB8A66032}"/>
              </a:ext>
            </a:extLst>
          </p:cNvPr>
          <p:cNvSpPr>
            <a:spLocks noGrp="1"/>
          </p:cNvSpPr>
          <p:nvPr>
            <p:ph type="title"/>
          </p:nvPr>
        </p:nvSpPr>
        <p:spPr>
          <a:xfrm>
            <a:off x="0" y="130489"/>
            <a:ext cx="11967939" cy="861774"/>
          </a:xfrm>
        </p:spPr>
        <p:txBody>
          <a:bodyPr>
            <a:noAutofit/>
          </a:bodyPr>
          <a:lstStyle/>
          <a:p>
            <a:r>
              <a:rPr lang="en-US" sz="3400" i="1" dirty="0"/>
              <a:t>COTS BJTs: </a:t>
            </a:r>
            <a:br>
              <a:rPr lang="en-US" sz="3400" i="1" dirty="0"/>
            </a:br>
            <a:r>
              <a:rPr lang="en-US" sz="3400" i="1" dirty="0"/>
              <a:t>samples preparation for proton irradiation (TOP IMPLART and ALLS)</a:t>
            </a:r>
          </a:p>
        </p:txBody>
      </p:sp>
      <p:sp>
        <p:nvSpPr>
          <p:cNvPr id="4" name="Text Placeholder 3">
            <a:extLst>
              <a:ext uri="{FF2B5EF4-FFF2-40B4-BE49-F238E27FC236}">
                <a16:creationId xmlns:a16="http://schemas.microsoft.com/office/drawing/2014/main" id="{C4BDD8EC-C58E-4E97-85FA-ABC0AD3CEF49}"/>
              </a:ext>
            </a:extLst>
          </p:cNvPr>
          <p:cNvSpPr>
            <a:spLocks noGrp="1"/>
          </p:cNvSpPr>
          <p:nvPr>
            <p:ph type="body" sz="quarter" idx="14"/>
          </p:nvPr>
        </p:nvSpPr>
        <p:spPr>
          <a:xfrm>
            <a:off x="224708" y="1172004"/>
            <a:ext cx="5646703" cy="369332"/>
          </a:xfrm>
        </p:spPr>
        <p:txBody>
          <a:bodyPr/>
          <a:lstStyle/>
          <a:p>
            <a:pPr marL="0" indent="0" algn="just">
              <a:buNone/>
            </a:pPr>
            <a:r>
              <a:rPr lang="en-US" dirty="0"/>
              <a:t>For proton irradiation tests the BJTs were </a:t>
            </a:r>
            <a:r>
              <a:rPr lang="en-US" dirty="0" err="1"/>
              <a:t>decapped</a:t>
            </a:r>
            <a:r>
              <a:rPr lang="en-US" dirty="0"/>
              <a:t>.</a:t>
            </a:r>
          </a:p>
        </p:txBody>
      </p:sp>
      <p:pic>
        <p:nvPicPr>
          <p:cNvPr id="23" name="Picture 22" descr="A picture containing cup&#10;&#10;Description automatically generated">
            <a:extLst>
              <a:ext uri="{FF2B5EF4-FFF2-40B4-BE49-F238E27FC236}">
                <a16:creationId xmlns:a16="http://schemas.microsoft.com/office/drawing/2014/main" id="{4AFD3FA3-F574-B1B4-61D2-35C56461340C}"/>
              </a:ext>
            </a:extLst>
          </p:cNvPr>
          <p:cNvPicPr>
            <a:picLocks noChangeAspect="1"/>
          </p:cNvPicPr>
          <p:nvPr/>
        </p:nvPicPr>
        <p:blipFill>
          <a:blip r:embed="rId3"/>
          <a:stretch>
            <a:fillRect/>
          </a:stretch>
        </p:blipFill>
        <p:spPr>
          <a:xfrm>
            <a:off x="245114" y="1763389"/>
            <a:ext cx="1910609" cy="2547965"/>
          </a:xfrm>
          <a:prstGeom prst="rect">
            <a:avLst/>
          </a:prstGeom>
          <a:ln w="19050">
            <a:solidFill>
              <a:srgbClr val="92D050"/>
            </a:solidFill>
          </a:ln>
        </p:spPr>
      </p:pic>
      <p:sp>
        <p:nvSpPr>
          <p:cNvPr id="24" name="Oval 23">
            <a:extLst>
              <a:ext uri="{FF2B5EF4-FFF2-40B4-BE49-F238E27FC236}">
                <a16:creationId xmlns:a16="http://schemas.microsoft.com/office/drawing/2014/main" id="{66D51068-D85F-EEEC-2710-342E933B9E1D}"/>
              </a:ext>
            </a:extLst>
          </p:cNvPr>
          <p:cNvSpPr/>
          <p:nvPr/>
        </p:nvSpPr>
        <p:spPr>
          <a:xfrm>
            <a:off x="678075" y="1906621"/>
            <a:ext cx="1061049" cy="12003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B8AB3C1-B743-FD6A-4D12-6877C7FB6E9A}"/>
              </a:ext>
            </a:extLst>
          </p:cNvPr>
          <p:cNvSpPr/>
          <p:nvPr/>
        </p:nvSpPr>
        <p:spPr>
          <a:xfrm>
            <a:off x="2110972" y="4741889"/>
            <a:ext cx="6986378" cy="1836608"/>
          </a:xfrm>
          <a:prstGeom prst="rect">
            <a:avLst/>
          </a:prstGeom>
          <a:solidFill>
            <a:schemeClr val="accent5">
              <a:lumMod val="20000"/>
              <a:lumOff val="80000"/>
            </a:schemeClr>
          </a:solidFill>
          <a:ln w="28575">
            <a:solidFill>
              <a:schemeClr val="accent5">
                <a:lumMod val="75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lide Number Placeholder 5">
            <a:extLst>
              <a:ext uri="{FF2B5EF4-FFF2-40B4-BE49-F238E27FC236}">
                <a16:creationId xmlns:a16="http://schemas.microsoft.com/office/drawing/2014/main" id="{36E27A7E-D04F-4BC9-A6A1-481EDFDAD53B}"/>
              </a:ext>
            </a:extLst>
          </p:cNvPr>
          <p:cNvSpPr>
            <a:spLocks noGrp="1"/>
          </p:cNvSpPr>
          <p:nvPr>
            <p:ph type="sldNum" sz="quarter" idx="4"/>
          </p:nvPr>
        </p:nvSpPr>
        <p:spPr>
          <a:xfrm>
            <a:off x="11142775" y="6383013"/>
            <a:ext cx="65270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1875340-196E-7B90-3503-175DAE3529B8}"/>
                  </a:ext>
                </a:extLst>
              </p:cNvPr>
              <p:cNvSpPr txBox="1"/>
              <p:nvPr/>
            </p:nvSpPr>
            <p:spPr>
              <a:xfrm>
                <a:off x="2806995" y="4889756"/>
                <a:ext cx="730709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lid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thickness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about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300 µm.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Projected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range of 5 MeV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protons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Nickel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73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µm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Gamma rays </a:t>
                </a:r>
                <a:r>
                  <a:rPr lang="it-IT" dirty="0">
                    <a:solidFill>
                      <a:prstClr val="black"/>
                    </a:solidFill>
                    <a:latin typeface="Calibri" panose="020F0502020204030204"/>
                  </a:rPr>
                  <a:t>and </a:t>
                </a:r>
                <a:r>
                  <a:rPr lang="it-IT" dirty="0" err="1">
                    <a:solidFill>
                      <a:prstClr val="black"/>
                    </a:solidFill>
                    <a:latin typeface="Calibri" panose="020F0502020204030204"/>
                  </a:rPr>
                  <a:t>neutrons</a:t>
                </a:r>
                <a:r>
                  <a:rPr lang="it-IT" dirty="0">
                    <a:solidFill>
                      <a:prstClr val="black"/>
                    </a:solidFill>
                    <a:latin typeface="Calibri" panose="020F0502020204030204"/>
                  </a:rPr>
                  <a:t>: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not</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attenuated</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8" name="TextBox 37">
                <a:extLst>
                  <a:ext uri="{FF2B5EF4-FFF2-40B4-BE49-F238E27FC236}">
                    <a16:creationId xmlns:a16="http://schemas.microsoft.com/office/drawing/2014/main" id="{E1875340-196E-7B90-3503-175DAE3529B8}"/>
                  </a:ext>
                </a:extLst>
              </p:cNvPr>
              <p:cNvSpPr txBox="1">
                <a:spLocks noRot="1" noChangeAspect="1" noMove="1" noResize="1" noEditPoints="1" noAdjustHandles="1" noChangeArrowheads="1" noChangeShapeType="1" noTextEdit="1"/>
              </p:cNvSpPr>
              <p:nvPr/>
            </p:nvSpPr>
            <p:spPr>
              <a:xfrm>
                <a:off x="2806995" y="4889756"/>
                <a:ext cx="7307091" cy="1477328"/>
              </a:xfrm>
              <a:prstGeom prst="rect">
                <a:avLst/>
              </a:prstGeom>
              <a:blipFill>
                <a:blip r:embed="rId4"/>
                <a:stretch>
                  <a:fillRect l="-667" t="-2066" b="-578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5BE3BDE-D6BF-08E8-B32D-4BF842471021}"/>
              </a:ext>
            </a:extLst>
          </p:cNvPr>
          <p:cNvPicPr>
            <a:picLocks noChangeAspect="1"/>
          </p:cNvPicPr>
          <p:nvPr/>
        </p:nvPicPr>
        <p:blipFill rotWithShape="1">
          <a:blip r:embed="rId5">
            <a:extLst>
              <a:ext uri="{28A0092B-C50C-407E-A947-70E740481C1C}">
                <a14:useLocalDpi xmlns:a14="http://schemas.microsoft.com/office/drawing/2010/main" val="0"/>
              </a:ext>
            </a:extLst>
          </a:blip>
          <a:srcRect l="46416" t="31259" r="28428" b="33971"/>
          <a:stretch/>
        </p:blipFill>
        <p:spPr>
          <a:xfrm rot="5400000">
            <a:off x="3148177" y="1978377"/>
            <a:ext cx="2067202" cy="2142839"/>
          </a:xfrm>
          <a:prstGeom prst="rect">
            <a:avLst/>
          </a:prstGeom>
          <a:ln w="19050">
            <a:solidFill>
              <a:srgbClr val="FF0000"/>
            </a:solidFill>
          </a:ln>
        </p:spPr>
      </p:pic>
      <p:cxnSp>
        <p:nvCxnSpPr>
          <p:cNvPr id="9" name="Straight Arrow Connector 8">
            <a:extLst>
              <a:ext uri="{FF2B5EF4-FFF2-40B4-BE49-F238E27FC236}">
                <a16:creationId xmlns:a16="http://schemas.microsoft.com/office/drawing/2014/main" id="{0694F24F-20B3-17A2-59B4-5D20B59A2BD9}"/>
              </a:ext>
            </a:extLst>
          </p:cNvPr>
          <p:cNvCxnSpPr>
            <a:cxnSpLocks/>
          </p:cNvCxnSpPr>
          <p:nvPr/>
        </p:nvCxnSpPr>
        <p:spPr>
          <a:xfrm>
            <a:off x="3382886" y="3317914"/>
            <a:ext cx="165490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B7F53B-35B9-F15D-F979-1433D42B7D0A}"/>
              </a:ext>
            </a:extLst>
          </p:cNvPr>
          <p:cNvSpPr txBox="1"/>
          <p:nvPr/>
        </p:nvSpPr>
        <p:spPr>
          <a:xfrm>
            <a:off x="3922614" y="2963133"/>
            <a:ext cx="8228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6 mm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417F85-7DC0-AAB6-5F7B-4A1D9A3265D9}"/>
              </a:ext>
            </a:extLst>
          </p:cNvPr>
          <p:cNvSpPr txBox="1"/>
          <p:nvPr/>
        </p:nvSpPr>
        <p:spPr>
          <a:xfrm>
            <a:off x="2181006" y="2331984"/>
            <a:ext cx="86039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The lid was removed</a:t>
            </a:r>
          </a:p>
        </p:txBody>
      </p:sp>
      <p:sp>
        <p:nvSpPr>
          <p:cNvPr id="37" name="Rectangle 36">
            <a:extLst>
              <a:ext uri="{FF2B5EF4-FFF2-40B4-BE49-F238E27FC236}">
                <a16:creationId xmlns:a16="http://schemas.microsoft.com/office/drawing/2014/main" id="{32DEE287-1546-17F0-A394-4E3F5E5774A8}"/>
              </a:ext>
            </a:extLst>
          </p:cNvPr>
          <p:cNvSpPr/>
          <p:nvPr/>
        </p:nvSpPr>
        <p:spPr>
          <a:xfrm>
            <a:off x="6656493" y="1170821"/>
            <a:ext cx="5389049" cy="3075913"/>
          </a:xfrm>
          <a:prstGeom prst="rect">
            <a:avLst/>
          </a:prstGeom>
          <a:solidFill>
            <a:schemeClr val="accent2">
              <a:lumMod val="40000"/>
              <a:lumOff val="60000"/>
            </a:schemeClr>
          </a:solid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cture containing text, screenshot, design&#10;&#10;Description automatically generated">
            <a:extLst>
              <a:ext uri="{FF2B5EF4-FFF2-40B4-BE49-F238E27FC236}">
                <a16:creationId xmlns:a16="http://schemas.microsoft.com/office/drawing/2014/main" id="{39D08A88-92A5-5071-D0C3-17526661410C}"/>
              </a:ext>
            </a:extLst>
          </p:cNvPr>
          <p:cNvPicPr>
            <a:picLocks noChangeAspect="1"/>
          </p:cNvPicPr>
          <p:nvPr/>
        </p:nvPicPr>
        <p:blipFill rotWithShape="1">
          <a:blip r:embed="rId6">
            <a:extLst>
              <a:ext uri="{28A0092B-C50C-407E-A947-70E740481C1C}">
                <a14:useLocalDpi xmlns:a14="http://schemas.microsoft.com/office/drawing/2010/main" val="0"/>
              </a:ext>
            </a:extLst>
          </a:blip>
          <a:srcRect l="6555" r="4336" b="16067"/>
          <a:stretch/>
        </p:blipFill>
        <p:spPr>
          <a:xfrm>
            <a:off x="9599523" y="1518270"/>
            <a:ext cx="2289805" cy="2578039"/>
          </a:xfrm>
          <a:prstGeom prst="rect">
            <a:avLst/>
          </a:prstGeom>
          <a:ln w="28575">
            <a:solidFill>
              <a:srgbClr val="FFFF00"/>
            </a:solidFill>
          </a:ln>
        </p:spPr>
      </p:pic>
      <p:pic>
        <p:nvPicPr>
          <p:cNvPr id="41" name="Picture 40" descr="A close-up of a device&#10;&#10;Description automatically generated">
            <a:extLst>
              <a:ext uri="{FF2B5EF4-FFF2-40B4-BE49-F238E27FC236}">
                <a16:creationId xmlns:a16="http://schemas.microsoft.com/office/drawing/2014/main" id="{0FB2BE50-D31C-5587-4129-9A308059C1B9}"/>
              </a:ext>
            </a:extLst>
          </p:cNvPr>
          <p:cNvPicPr>
            <a:picLocks noChangeAspect="1"/>
          </p:cNvPicPr>
          <p:nvPr/>
        </p:nvPicPr>
        <p:blipFill>
          <a:blip r:embed="rId7">
            <a:extLst>
              <a:ext uri="{28A0092B-C50C-407E-A947-70E740481C1C}">
                <a14:useLocalDpi xmlns:a14="http://schemas.microsoft.com/office/drawing/2010/main" val="0"/>
              </a:ext>
            </a:extLst>
          </a:blip>
          <a:srcRect b="16913"/>
          <a:stretch/>
        </p:blipFill>
        <p:spPr>
          <a:xfrm rot="5400000">
            <a:off x="6810504" y="1527106"/>
            <a:ext cx="2578039" cy="2560367"/>
          </a:xfrm>
          <a:prstGeom prst="rect">
            <a:avLst/>
          </a:prstGeom>
          <a:ln w="28575">
            <a:solidFill>
              <a:srgbClr val="00B050"/>
            </a:solidFill>
          </a:ln>
        </p:spPr>
      </p:pic>
      <p:sp>
        <p:nvSpPr>
          <p:cNvPr id="42" name="TextBox 41">
            <a:extLst>
              <a:ext uri="{FF2B5EF4-FFF2-40B4-BE49-F238E27FC236}">
                <a16:creationId xmlns:a16="http://schemas.microsoft.com/office/drawing/2014/main" id="{D00EC0B6-13E1-4292-5F05-8D11AC2215E9}"/>
              </a:ext>
            </a:extLst>
          </p:cNvPr>
          <p:cNvSpPr txBox="1"/>
          <p:nvPr/>
        </p:nvSpPr>
        <p:spPr>
          <a:xfrm>
            <a:off x="7949758" y="3911643"/>
            <a:ext cx="1393853" cy="307777"/>
          </a:xfrm>
          <a:prstGeom prst="rect">
            <a:avLst/>
          </a:prstGeom>
          <a:solidFill>
            <a:schemeClr val="bg1"/>
          </a:solidFill>
          <a:ln>
            <a:solidFill>
              <a:schemeClr val="tx1"/>
            </a:solidFill>
          </a:ln>
        </p:spPr>
        <p:txBody>
          <a:bodyPr wrap="square" rtlCol="0">
            <a:spAutoFit/>
          </a:bodyPr>
          <a:lstStyle/>
          <a:p>
            <a:pPr algn="ctr"/>
            <a:r>
              <a:rPr lang="it-IT" sz="1400" dirty="0" err="1">
                <a:latin typeface="Aptos" panose="020B0004020202020204" pitchFamily="34" charset="0"/>
              </a:rPr>
              <a:t>Magnitude</a:t>
            </a:r>
            <a:r>
              <a:rPr lang="it-IT" sz="1400" dirty="0">
                <a:latin typeface="Aptos" panose="020B0004020202020204" pitchFamily="34" charset="0"/>
              </a:rPr>
              <a:t> 66X</a:t>
            </a:r>
            <a:endParaRPr lang="en-US" sz="1400" dirty="0">
              <a:latin typeface="Aptos" panose="020B0004020202020204" pitchFamily="34" charset="0"/>
            </a:endParaRPr>
          </a:p>
        </p:txBody>
      </p:sp>
      <p:sp>
        <p:nvSpPr>
          <p:cNvPr id="43" name="TextBox 42">
            <a:extLst>
              <a:ext uri="{FF2B5EF4-FFF2-40B4-BE49-F238E27FC236}">
                <a16:creationId xmlns:a16="http://schemas.microsoft.com/office/drawing/2014/main" id="{3668C037-D2A5-39D7-E225-745E0B5D1E9B}"/>
              </a:ext>
            </a:extLst>
          </p:cNvPr>
          <p:cNvSpPr txBox="1"/>
          <p:nvPr/>
        </p:nvSpPr>
        <p:spPr>
          <a:xfrm>
            <a:off x="10474029" y="3911643"/>
            <a:ext cx="1493910" cy="307777"/>
          </a:xfrm>
          <a:prstGeom prst="rect">
            <a:avLst/>
          </a:prstGeom>
          <a:solidFill>
            <a:schemeClr val="bg1"/>
          </a:solidFill>
          <a:ln>
            <a:solidFill>
              <a:schemeClr val="tx1"/>
            </a:solidFill>
          </a:ln>
        </p:spPr>
        <p:txBody>
          <a:bodyPr wrap="square" rtlCol="0">
            <a:spAutoFit/>
          </a:bodyPr>
          <a:lstStyle/>
          <a:p>
            <a:pPr algn="ctr"/>
            <a:r>
              <a:rPr lang="it-IT" sz="1400" dirty="0" err="1">
                <a:latin typeface="Aptos" panose="020B0004020202020204" pitchFamily="34" charset="0"/>
              </a:rPr>
              <a:t>Magnitude</a:t>
            </a:r>
            <a:r>
              <a:rPr lang="it-IT" sz="1400" dirty="0">
                <a:latin typeface="Aptos" panose="020B0004020202020204" pitchFamily="34" charset="0"/>
              </a:rPr>
              <a:t> 400X</a:t>
            </a:r>
            <a:endParaRPr lang="en-US" sz="1400" dirty="0">
              <a:latin typeface="Aptos" panose="020B0004020202020204" pitchFamily="34" charset="0"/>
            </a:endParaRPr>
          </a:p>
        </p:txBody>
      </p:sp>
      <p:cxnSp>
        <p:nvCxnSpPr>
          <p:cNvPr id="48" name="Straight Arrow Connector 47">
            <a:extLst>
              <a:ext uri="{FF2B5EF4-FFF2-40B4-BE49-F238E27FC236}">
                <a16:creationId xmlns:a16="http://schemas.microsoft.com/office/drawing/2014/main" id="{21BE01E1-EA69-9708-04BC-86B3DDCE32EC}"/>
              </a:ext>
            </a:extLst>
          </p:cNvPr>
          <p:cNvCxnSpPr>
            <a:cxnSpLocks/>
          </p:cNvCxnSpPr>
          <p:nvPr/>
        </p:nvCxnSpPr>
        <p:spPr>
          <a:xfrm flipV="1">
            <a:off x="1464004" y="3033059"/>
            <a:ext cx="1646354" cy="43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8399EAB-5BA5-A542-76A4-10732D21D01D}"/>
              </a:ext>
            </a:extLst>
          </p:cNvPr>
          <p:cNvCxnSpPr>
            <a:cxnSpLocks/>
          </p:cNvCxnSpPr>
          <p:nvPr/>
        </p:nvCxnSpPr>
        <p:spPr>
          <a:xfrm flipV="1">
            <a:off x="4377183" y="1497165"/>
            <a:ext cx="2442157" cy="7578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B8EE739-6376-1107-BB93-0884F104EE46}"/>
              </a:ext>
            </a:extLst>
          </p:cNvPr>
          <p:cNvCxnSpPr>
            <a:cxnSpLocks/>
          </p:cNvCxnSpPr>
          <p:nvPr/>
        </p:nvCxnSpPr>
        <p:spPr>
          <a:xfrm>
            <a:off x="4334060" y="3465946"/>
            <a:ext cx="2485280" cy="59634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B223F47-56A3-F7F8-4F42-F69A0A6685DC}"/>
              </a:ext>
            </a:extLst>
          </p:cNvPr>
          <p:cNvCxnSpPr>
            <a:cxnSpLocks/>
          </p:cNvCxnSpPr>
          <p:nvPr/>
        </p:nvCxnSpPr>
        <p:spPr>
          <a:xfrm flipV="1">
            <a:off x="8076982" y="1518270"/>
            <a:ext cx="1558637" cy="113484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EED3A74-3354-FC41-B011-EAE568981DA5}"/>
              </a:ext>
            </a:extLst>
          </p:cNvPr>
          <p:cNvCxnSpPr>
            <a:cxnSpLocks/>
          </p:cNvCxnSpPr>
          <p:nvPr/>
        </p:nvCxnSpPr>
        <p:spPr>
          <a:xfrm>
            <a:off x="8055782" y="3033059"/>
            <a:ext cx="1543741" cy="1063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84732E0A-906E-BD48-592F-C110B2920111}"/>
              </a:ext>
            </a:extLst>
          </p:cNvPr>
          <p:cNvSpPr txBox="1"/>
          <p:nvPr/>
        </p:nvSpPr>
        <p:spPr>
          <a:xfrm>
            <a:off x="8704267" y="1108650"/>
            <a:ext cx="2448863" cy="369332"/>
          </a:xfrm>
          <a:prstGeom prst="rect">
            <a:avLst/>
          </a:prstGeom>
          <a:noFill/>
        </p:spPr>
        <p:txBody>
          <a:bodyPr wrap="square" rtlCol="0">
            <a:spAutoFit/>
          </a:bodyPr>
          <a:lstStyle/>
          <a:p>
            <a:r>
              <a:rPr lang="it-IT" b="1" dirty="0">
                <a:latin typeface="Aptos" panose="020B0004020202020204" pitchFamily="34" charset="0"/>
              </a:rPr>
              <a:t>SEM </a:t>
            </a:r>
            <a:r>
              <a:rPr lang="it-IT" b="1" dirty="0" err="1">
                <a:latin typeface="Aptos" panose="020B0004020202020204" pitchFamily="34" charset="0"/>
              </a:rPr>
              <a:t>analysis</a:t>
            </a:r>
            <a:endParaRPr lang="en-US" b="1" dirty="0">
              <a:latin typeface="Aptos" panose="020B0004020202020204" pitchFamily="34" charset="0"/>
            </a:endParaRPr>
          </a:p>
        </p:txBody>
      </p:sp>
    </p:spTree>
    <p:extLst>
      <p:ext uri="{BB962C8B-B14F-4D97-AF65-F5344CB8AC3E}">
        <p14:creationId xmlns:p14="http://schemas.microsoft.com/office/powerpoint/2010/main" val="189152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ppt_x"/>
                                          </p:val>
                                        </p:tav>
                                        <p:tav tm="100000">
                                          <p:val>
                                            <p:strVal val="#ppt_x"/>
                                          </p:val>
                                        </p:tav>
                                      </p:tavLst>
                                    </p:anim>
                                    <p:anim calcmode="lin" valueType="num">
                                      <p:cBhvr additive="base">
                                        <p:cTn id="18" dur="500" fill="hold"/>
                                        <p:tgtEl>
                                          <p:spTgt spid="4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randombar(horizontal)">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additive="base">
                                        <p:cTn id="51" dur="500" fill="hold"/>
                                        <p:tgtEl>
                                          <p:spTgt spid="73"/>
                                        </p:tgtEl>
                                        <p:attrNameLst>
                                          <p:attrName>ppt_x</p:attrName>
                                        </p:attrNameLst>
                                      </p:cBhvr>
                                      <p:tavLst>
                                        <p:tav tm="0">
                                          <p:val>
                                            <p:strVal val="#ppt_x"/>
                                          </p:val>
                                        </p:tav>
                                        <p:tav tm="100000">
                                          <p:val>
                                            <p:strVal val="#ppt_x"/>
                                          </p:val>
                                        </p:tav>
                                      </p:tavLst>
                                    </p:anim>
                                    <p:anim calcmode="lin" valueType="num">
                                      <p:cBhvr additive="base">
                                        <p:cTn id="5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barn(inVertical)">
                                      <p:cBhvr>
                                        <p:cTn id="60" dur="500"/>
                                        <p:tgtEl>
                                          <p:spTgt spid="53"/>
                                        </p:tgtEl>
                                      </p:cBhvr>
                                    </p:animEffect>
                                  </p:childTnLst>
                                </p:cTn>
                              </p:par>
                              <p:par>
                                <p:cTn id="61" presetID="16" presetClass="entr" presetSubtype="21"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barn(inVertical)">
                                      <p:cBhvr>
                                        <p:cTn id="63" dur="500"/>
                                        <p:tgtEl>
                                          <p:spTgt spid="4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barn(inVertical)">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00"/>
                                        <p:tgtEl>
                                          <p:spTgt spid="58"/>
                                        </p:tgtEl>
                                      </p:cBhvr>
                                    </p:animEffect>
                                  </p:childTnLst>
                                </p:cTn>
                              </p:par>
                              <p:par>
                                <p:cTn id="72" presetID="22" presetClass="entr" presetSubtype="4"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00"/>
                                        <p:tgtEl>
                                          <p:spTgt spid="5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down)">
                                      <p:cBhvr>
                                        <p:cTn id="77" dur="500"/>
                                        <p:tgtEl>
                                          <p:spTgt spid="43"/>
                                        </p:tgtEl>
                                      </p:cBhvr>
                                    </p:animEffect>
                                  </p:childTnLst>
                                </p:cTn>
                              </p:par>
                              <p:par>
                                <p:cTn id="78" presetID="22" presetClass="entr" presetSubtype="4" fill="hold"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wipe(down)">
                                      <p:cBhvr>
                                        <p:cTn id="8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4" grpId="0" animBg="1"/>
      <p:bldP spid="25" grpId="0" animBg="1"/>
      <p:bldP spid="38" grpId="0"/>
      <p:bldP spid="11" grpId="0"/>
      <p:bldP spid="45" grpId="0"/>
      <p:bldP spid="37" grpId="0" animBg="1"/>
      <p:bldP spid="42" grpId="0" animBg="1"/>
      <p:bldP spid="43" grpId="0" animBg="1"/>
      <p:bldP spid="7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22C-EE58-4CBD-820A-F8CBB8A66032}"/>
              </a:ext>
            </a:extLst>
          </p:cNvPr>
          <p:cNvSpPr>
            <a:spLocks noGrp="1"/>
          </p:cNvSpPr>
          <p:nvPr>
            <p:ph type="title"/>
          </p:nvPr>
        </p:nvSpPr>
        <p:spPr>
          <a:xfrm>
            <a:off x="0" y="156398"/>
            <a:ext cx="12037340" cy="861774"/>
          </a:xfrm>
        </p:spPr>
        <p:txBody>
          <a:bodyPr>
            <a:noAutofit/>
          </a:bodyPr>
          <a:lstStyle/>
          <a:p>
            <a:r>
              <a:rPr lang="en-US" sz="3600" i="1" dirty="0">
                <a:latin typeface="Calibri Light" panose="020F0302020204030204" pitchFamily="34" charset="0"/>
                <a:ea typeface="Calibri Light" panose="020F0302020204030204" pitchFamily="34" charset="0"/>
                <a:cs typeface="Calibri Light" panose="020F0302020204030204" pitchFamily="34" charset="0"/>
              </a:rPr>
              <a:t>COTS BJTs: </a:t>
            </a:r>
            <a:br>
              <a:rPr lang="en-US" sz="3600" i="1" dirty="0">
                <a:latin typeface="Calibri Light" panose="020F0302020204030204" pitchFamily="34" charset="0"/>
                <a:ea typeface="Calibri Light" panose="020F0302020204030204" pitchFamily="34" charset="0"/>
                <a:cs typeface="Calibri Light" panose="020F0302020204030204" pitchFamily="34" charset="0"/>
              </a:rPr>
            </a:br>
            <a:r>
              <a:rPr lang="en-US" sz="3600" i="1" dirty="0">
                <a:latin typeface="Calibri Light" panose="020F0302020204030204" pitchFamily="34" charset="0"/>
                <a:ea typeface="Calibri Light" panose="020F0302020204030204" pitchFamily="34" charset="0"/>
                <a:cs typeface="Calibri Light" panose="020F0302020204030204" pitchFamily="34" charset="0"/>
              </a:rPr>
              <a:t>proton irradiation (TOP IMPLART) and measurements - 1</a:t>
            </a:r>
          </a:p>
        </p:txBody>
      </p:sp>
      <p:sp>
        <p:nvSpPr>
          <p:cNvPr id="6" name="Slide Number Placeholder 5">
            <a:extLst>
              <a:ext uri="{FF2B5EF4-FFF2-40B4-BE49-F238E27FC236}">
                <a16:creationId xmlns:a16="http://schemas.microsoft.com/office/drawing/2014/main" id="{36E27A7E-D04F-4BC9-A6A1-481EDFDAD53B}"/>
              </a:ext>
            </a:extLst>
          </p:cNvPr>
          <p:cNvSpPr>
            <a:spLocks noGrp="1"/>
          </p:cNvSpPr>
          <p:nvPr>
            <p:ph type="sldNum" sz="quarter" idx="4"/>
          </p:nvPr>
        </p:nvSpPr>
        <p:spPr>
          <a:xfrm>
            <a:off x="11071634" y="6360784"/>
            <a:ext cx="65270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2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69410C91-A51D-419B-B91C-FF3B69AD8791}"/>
              </a:ext>
            </a:extLst>
          </p:cNvPr>
          <p:cNvSpPr txBox="1"/>
          <p:nvPr/>
        </p:nvSpPr>
        <p:spPr>
          <a:xfrm>
            <a:off x="3138917" y="1429162"/>
            <a:ext cx="8474311" cy="646331"/>
          </a:xfrm>
          <a:prstGeom prst="rect">
            <a:avLst/>
          </a:prstGeom>
          <a:solidFill>
            <a:schemeClr val="accent1">
              <a:lumMod val="20000"/>
              <a:lumOff val="80000"/>
            </a:schemeClr>
          </a:solidFill>
          <a:ln w="19050">
            <a:solidFill>
              <a:schemeClr val="tx2">
                <a:lumMod val="75000"/>
              </a:schemeClr>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12 </a:t>
            </a:r>
            <a:r>
              <a:rPr kumimoji="0" lang="it-IT" sz="1800" b="1" i="0" u="none" strike="noStrike" kern="1200" cap="none" spc="0" normalizeH="0" baseline="0" noProof="0" dirty="0" err="1">
                <a:ln>
                  <a:noFill/>
                </a:ln>
                <a:solidFill>
                  <a:prstClr val="black"/>
                </a:solidFill>
                <a:effectLst/>
                <a:uLnTx/>
                <a:uFillTx/>
                <a:latin typeface="Aptos" panose="02110004020202020204"/>
                <a:ea typeface="+mn-ea"/>
                <a:cs typeface="+mn-cs"/>
              </a:rPr>
              <a:t>decapped</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 samples </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(6 NPN and 6 PNP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BJTs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two</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for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each</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condition</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up to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different</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proton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fluences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(2.8 MeV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protons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4" name="Table 10">
            <a:extLst>
              <a:ext uri="{FF2B5EF4-FFF2-40B4-BE49-F238E27FC236}">
                <a16:creationId xmlns:a16="http://schemas.microsoft.com/office/drawing/2014/main" id="{5BC27434-BD20-4DAF-B9DF-2F6208D8E8F3}"/>
              </a:ext>
            </a:extLst>
          </p:cNvPr>
          <p:cNvGraphicFramePr>
            <a:graphicFrameLocks noGrp="1"/>
          </p:cNvGraphicFramePr>
          <p:nvPr>
            <p:extLst>
              <p:ext uri="{D42A27DB-BD31-4B8C-83A1-F6EECF244321}">
                <p14:modId xmlns:p14="http://schemas.microsoft.com/office/powerpoint/2010/main" val="1261983370"/>
              </p:ext>
            </p:extLst>
          </p:nvPr>
        </p:nvGraphicFramePr>
        <p:xfrm>
          <a:off x="5604106" y="2401515"/>
          <a:ext cx="3866886" cy="1612609"/>
        </p:xfrm>
        <a:graphic>
          <a:graphicData uri="http://schemas.openxmlformats.org/drawingml/2006/table">
            <a:tbl>
              <a:tblPr firstRow="1" bandRow="1">
                <a:tableStyleId>{5C22544A-7EE6-4342-B048-85BDC9FD1C3A}</a:tableStyleId>
              </a:tblPr>
              <a:tblGrid>
                <a:gridCol w="1838437">
                  <a:extLst>
                    <a:ext uri="{9D8B030D-6E8A-4147-A177-3AD203B41FA5}">
                      <a16:colId xmlns:a16="http://schemas.microsoft.com/office/drawing/2014/main" val="419769333"/>
                    </a:ext>
                  </a:extLst>
                </a:gridCol>
                <a:gridCol w="2028449">
                  <a:extLst>
                    <a:ext uri="{9D8B030D-6E8A-4147-A177-3AD203B41FA5}">
                      <a16:colId xmlns:a16="http://schemas.microsoft.com/office/drawing/2014/main" val="4107812898"/>
                    </a:ext>
                  </a:extLst>
                </a:gridCol>
              </a:tblGrid>
              <a:tr h="515329">
                <a:tc>
                  <a:txBody>
                    <a:bodyPr/>
                    <a:lstStyle/>
                    <a:p>
                      <a:pPr algn="ctr"/>
                      <a:r>
                        <a:rPr lang="en-US" sz="1800" dirty="0">
                          <a:latin typeface="Aptos" panose="020B0004020202020204" pitchFamily="34" charset="0"/>
                        </a:rPr>
                        <a:t>Irradiation test</a:t>
                      </a:r>
                    </a:p>
                  </a:txBody>
                  <a:tcPr anchor="ctr"/>
                </a:tc>
                <a:tc>
                  <a:txBody>
                    <a:bodyPr/>
                    <a:lstStyle/>
                    <a:p>
                      <a:pPr algn="ctr"/>
                      <a:r>
                        <a:rPr lang="it-IT" sz="1800" dirty="0">
                          <a:latin typeface="Aptos" panose="020B0004020202020204" pitchFamily="34" charset="0"/>
                        </a:rPr>
                        <a:t>Proton fluence</a:t>
                      </a:r>
                      <a:endParaRPr lang="en-US" sz="1800" dirty="0">
                        <a:latin typeface="Aptos" panose="020B0004020202020204" pitchFamily="34" charset="0"/>
                      </a:endParaRPr>
                    </a:p>
                  </a:txBody>
                  <a:tcPr anchor="ctr"/>
                </a:tc>
                <a:extLst>
                  <a:ext uri="{0D108BD9-81ED-4DB2-BD59-A6C34878D82A}">
                    <a16:rowId xmlns:a16="http://schemas.microsoft.com/office/drawing/2014/main" val="2073209114"/>
                  </a:ext>
                </a:extLst>
              </a:tr>
              <a:tr h="264341">
                <a:tc>
                  <a:txBody>
                    <a:bodyPr/>
                    <a:lstStyle/>
                    <a:p>
                      <a:pPr algn="ctr"/>
                      <a:r>
                        <a:rPr lang="en-US" sz="1800" dirty="0">
                          <a:latin typeface="Aptos" panose="020B0004020202020204" pitchFamily="34" charset="0"/>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latin typeface="Aptos" panose="020B0004020202020204" pitchFamily="34" charset="0"/>
                        </a:rPr>
                        <a:t>3.38 </a:t>
                      </a:r>
                      <a:r>
                        <a:rPr lang="he-IL" sz="1800" dirty="0">
                          <a:latin typeface="Aptos" panose="020B0004020202020204" pitchFamily="34" charset="0"/>
                        </a:rPr>
                        <a:t>ּ</a:t>
                      </a:r>
                      <a:r>
                        <a:rPr lang="it-IT" sz="1800" dirty="0">
                          <a:latin typeface="Aptos" panose="020B0004020202020204" pitchFamily="34" charset="0"/>
                        </a:rPr>
                        <a:t>  10</a:t>
                      </a:r>
                      <a:r>
                        <a:rPr lang="it-IT" sz="1800" baseline="30000" dirty="0">
                          <a:latin typeface="Aptos" panose="020B0004020202020204" pitchFamily="34" charset="0"/>
                        </a:rPr>
                        <a:t>9 </a:t>
                      </a:r>
                      <a:r>
                        <a:rPr lang="it-IT" sz="1800" dirty="0">
                          <a:latin typeface="Aptos" panose="020B0004020202020204" pitchFamily="34" charset="0"/>
                        </a:rPr>
                        <a:t>p/cm</a:t>
                      </a:r>
                      <a:r>
                        <a:rPr lang="en-US" sz="1800" baseline="30000" dirty="0">
                          <a:latin typeface="Aptos" panose="020B0004020202020204" pitchFamily="34" charset="0"/>
                        </a:rPr>
                        <a:t>2</a:t>
                      </a:r>
                    </a:p>
                  </a:txBody>
                  <a:tcPr anchor="ctr"/>
                </a:tc>
                <a:extLst>
                  <a:ext uri="{0D108BD9-81ED-4DB2-BD59-A6C34878D82A}">
                    <a16:rowId xmlns:a16="http://schemas.microsoft.com/office/drawing/2014/main" val="3462165056"/>
                  </a:ext>
                </a:extLst>
              </a:tr>
              <a:tr h="264341">
                <a:tc>
                  <a:txBody>
                    <a:bodyPr/>
                    <a:lstStyle/>
                    <a:p>
                      <a:pPr algn="ctr"/>
                      <a:r>
                        <a:rPr lang="en-US" sz="1800" dirty="0">
                          <a:latin typeface="Aptos" panose="020B000402020202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latin typeface="Aptos" panose="020B0004020202020204" pitchFamily="34" charset="0"/>
                        </a:rPr>
                        <a:t>3.38 </a:t>
                      </a:r>
                      <a:r>
                        <a:rPr lang="he-IL" sz="1800" dirty="0">
                          <a:latin typeface="Aptos" panose="020B0004020202020204" pitchFamily="34" charset="0"/>
                        </a:rPr>
                        <a:t>ּ</a:t>
                      </a:r>
                      <a:r>
                        <a:rPr lang="it-IT" sz="1800" dirty="0">
                          <a:latin typeface="Aptos" panose="020B0004020202020204" pitchFamily="34" charset="0"/>
                        </a:rPr>
                        <a:t>  10</a:t>
                      </a:r>
                      <a:r>
                        <a:rPr lang="it-IT" sz="1800" baseline="30000" dirty="0">
                          <a:latin typeface="Aptos" panose="020B0004020202020204" pitchFamily="34" charset="0"/>
                        </a:rPr>
                        <a:t>10 </a:t>
                      </a:r>
                      <a:r>
                        <a:rPr lang="it-IT" sz="1800" dirty="0">
                          <a:latin typeface="Aptos" panose="020B0004020202020204" pitchFamily="34" charset="0"/>
                        </a:rPr>
                        <a:t>p/cm</a:t>
                      </a:r>
                      <a:r>
                        <a:rPr lang="en-US" sz="1800" baseline="30000" dirty="0">
                          <a:latin typeface="Aptos" panose="020B0004020202020204" pitchFamily="34" charset="0"/>
                        </a:rPr>
                        <a:t>2</a:t>
                      </a:r>
                    </a:p>
                  </a:txBody>
                  <a:tcPr anchor="ctr"/>
                </a:tc>
                <a:extLst>
                  <a:ext uri="{0D108BD9-81ED-4DB2-BD59-A6C34878D82A}">
                    <a16:rowId xmlns:a16="http://schemas.microsoft.com/office/drawing/2014/main" val="1342396710"/>
                  </a:ext>
                </a:extLst>
              </a:tr>
              <a:tr h="264341">
                <a:tc>
                  <a:txBody>
                    <a:bodyPr/>
                    <a:lstStyle/>
                    <a:p>
                      <a:pPr algn="ctr"/>
                      <a:r>
                        <a:rPr lang="en-US" sz="1800" dirty="0">
                          <a:latin typeface="Aptos" panose="020B0004020202020204" pitchFamily="34" charset="0"/>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latin typeface="Aptos" panose="020B0004020202020204" pitchFamily="34" charset="0"/>
                        </a:rPr>
                        <a:t>2.5 </a:t>
                      </a:r>
                      <a:r>
                        <a:rPr lang="he-IL" sz="1800" dirty="0">
                          <a:latin typeface="Aptos" panose="020B0004020202020204" pitchFamily="34" charset="0"/>
                        </a:rPr>
                        <a:t>ּ</a:t>
                      </a:r>
                      <a:r>
                        <a:rPr lang="it-IT" sz="1800" dirty="0">
                          <a:latin typeface="Aptos" panose="020B0004020202020204" pitchFamily="34" charset="0"/>
                        </a:rPr>
                        <a:t>  10</a:t>
                      </a:r>
                      <a:r>
                        <a:rPr lang="it-IT" sz="1800" baseline="30000" dirty="0">
                          <a:latin typeface="Aptos" panose="020B0004020202020204" pitchFamily="34" charset="0"/>
                        </a:rPr>
                        <a:t>11 </a:t>
                      </a:r>
                      <a:r>
                        <a:rPr lang="it-IT" sz="1800" dirty="0">
                          <a:latin typeface="Aptos" panose="020B0004020202020204" pitchFamily="34" charset="0"/>
                        </a:rPr>
                        <a:t>p/cm</a:t>
                      </a:r>
                      <a:r>
                        <a:rPr lang="en-US" sz="1800" baseline="30000" dirty="0">
                          <a:latin typeface="Aptos" panose="020B0004020202020204" pitchFamily="34" charset="0"/>
                        </a:rPr>
                        <a:t>2</a:t>
                      </a:r>
                    </a:p>
                  </a:txBody>
                  <a:tcPr anchor="ctr"/>
                </a:tc>
                <a:extLst>
                  <a:ext uri="{0D108BD9-81ED-4DB2-BD59-A6C34878D82A}">
                    <a16:rowId xmlns:a16="http://schemas.microsoft.com/office/drawing/2014/main" val="2106191922"/>
                  </a:ext>
                </a:extLst>
              </a:tr>
            </a:tbl>
          </a:graphicData>
        </a:graphic>
      </p:graphicFrame>
      <p:sp>
        <p:nvSpPr>
          <p:cNvPr id="24" name="CasellaDiTesto 38">
            <a:extLst>
              <a:ext uri="{FF2B5EF4-FFF2-40B4-BE49-F238E27FC236}">
                <a16:creationId xmlns:a16="http://schemas.microsoft.com/office/drawing/2014/main" id="{737AEBEA-C62D-823A-3164-B6C7119142B5}"/>
              </a:ext>
            </a:extLst>
          </p:cNvPr>
          <p:cNvSpPr txBox="1"/>
          <p:nvPr/>
        </p:nvSpPr>
        <p:spPr>
          <a:xfrm>
            <a:off x="4746306" y="4397736"/>
            <a:ext cx="6325328" cy="1815882"/>
          </a:xfrm>
          <a:prstGeom prst="rect">
            <a:avLst/>
          </a:prstGeom>
          <a:solidFill>
            <a:srgbClr val="FFCDCD"/>
          </a:solidFill>
          <a:ln w="190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sng"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600" b="0" i="0" u="sng"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sng" strike="noStrike" kern="1200" cap="none" spc="0" normalizeH="0" baseline="0" noProof="0" dirty="0" err="1">
                <a:ln>
                  <a:noFill/>
                </a:ln>
                <a:solidFill>
                  <a:prstClr val="black"/>
                </a:solidFill>
                <a:effectLst/>
                <a:uLnTx/>
                <a:uFillTx/>
                <a:latin typeface="Aptos" panose="02110004020202020204"/>
                <a:ea typeface="+mn-ea"/>
                <a:cs typeface="+mn-cs"/>
              </a:rPr>
              <a:t>tests</a:t>
            </a:r>
            <a:r>
              <a:rPr kumimoji="0" lang="it-IT" sz="1600" b="0" i="0" u="sng"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at room temperature</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parametric</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test after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irradiation</a:t>
            </a: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prstClr val="black"/>
                </a:solidFill>
                <a:effectLst/>
                <a:uLnTx/>
                <a:uFillTx/>
                <a:latin typeface="Aptos" panose="02110004020202020204"/>
                <a:ea typeface="+mn-ea"/>
                <a:cs typeface="+mn-cs"/>
              </a:rPr>
              <a:t>Annealing</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followed</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by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parametric</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tests</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-24 hours at room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-168 hours at 100 °C</a:t>
            </a: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74F40E93-F270-CFB4-18FB-8CBC507AA1E3}"/>
              </a:ext>
            </a:extLst>
          </p:cNvPr>
          <p:cNvSpPr txBox="1"/>
          <p:nvPr/>
        </p:nvSpPr>
        <p:spPr>
          <a:xfrm>
            <a:off x="0" y="6598951"/>
            <a:ext cx="904733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sng" strike="noStrike" kern="1200" cap="none" spc="0" normalizeH="0" baseline="0" noProof="0" dirty="0">
                <a:ln>
                  <a:noFill/>
                </a:ln>
                <a:solidFill>
                  <a:prstClr val="white">
                    <a:lumMod val="50000"/>
                  </a:prstClr>
                </a:solidFill>
                <a:effectLst/>
                <a:uLnTx/>
                <a:uFillTx/>
                <a:latin typeface="Aptos" panose="02110004020202020204"/>
                <a:ea typeface="+mn-ea"/>
                <a:cs typeface="+mn-cs"/>
              </a:rPr>
              <a:t>https://www.sr-niel.org/index.php/sr-niel-web-calculators/niel-calculator-for-neutrons-using-astm-standards/neutrons-niel-calculator</a:t>
            </a:r>
          </a:p>
        </p:txBody>
      </p:sp>
      <p:sp>
        <p:nvSpPr>
          <p:cNvPr id="19" name="TextBox 18">
            <a:extLst>
              <a:ext uri="{FF2B5EF4-FFF2-40B4-BE49-F238E27FC236}">
                <a16:creationId xmlns:a16="http://schemas.microsoft.com/office/drawing/2014/main" id="{F3E7463E-FD01-F403-4CDB-255879EE56A8}"/>
              </a:ext>
            </a:extLst>
          </p:cNvPr>
          <p:cNvSpPr txBox="1"/>
          <p:nvPr/>
        </p:nvSpPr>
        <p:spPr>
          <a:xfrm>
            <a:off x="0" y="6412292"/>
            <a:ext cx="1101434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sng" strike="noStrike" kern="1200" cap="none" spc="0" normalizeH="0" baseline="0" noProof="0" dirty="0">
                <a:ln>
                  <a:noFill/>
                </a:ln>
                <a:solidFill>
                  <a:prstClr val="white">
                    <a:lumMod val="50000"/>
                  </a:prstClr>
                </a:solidFill>
                <a:effectLst/>
                <a:uLnTx/>
                <a:uFillTx/>
                <a:latin typeface="Aptos" panose="02110004020202020204"/>
                <a:ea typeface="+mn-ea"/>
                <a:cs typeface="+mn-cs"/>
              </a:rPr>
              <a:t>ASTM E722-19: Standard Practice for Characterizing Neutron Fluence Spectra in Terms of an Equivalent Monoenergetic Neutron Fluence for Radiation-Hardness Testing of Electronics</a:t>
            </a:r>
          </a:p>
        </p:txBody>
      </p:sp>
      <p:pic>
        <p:nvPicPr>
          <p:cNvPr id="12" name="Picture 11" descr="Close-up of a machine&#10;&#10;Description automatically generated">
            <a:extLst>
              <a:ext uri="{FF2B5EF4-FFF2-40B4-BE49-F238E27FC236}">
                <a16:creationId xmlns:a16="http://schemas.microsoft.com/office/drawing/2014/main" id="{BE95F3C7-1A65-BAC5-82BC-C2D446326808}"/>
              </a:ext>
            </a:extLst>
          </p:cNvPr>
          <p:cNvPicPr>
            <a:picLocks noChangeAspect="1"/>
          </p:cNvPicPr>
          <p:nvPr/>
        </p:nvPicPr>
        <p:blipFill>
          <a:blip r:embed="rId3">
            <a:extLst>
              <a:ext uri="{28A0092B-C50C-407E-A947-70E740481C1C}">
                <a14:useLocalDpi xmlns:a14="http://schemas.microsoft.com/office/drawing/2010/main" val="0"/>
              </a:ext>
            </a:extLst>
          </a:blip>
          <a:srcRect l="55085" t="1608" r="123" b="-1608"/>
          <a:stretch/>
        </p:blipFill>
        <p:spPr>
          <a:xfrm>
            <a:off x="819262" y="3728416"/>
            <a:ext cx="2953567" cy="2741646"/>
          </a:xfrm>
          <a:prstGeom prst="rect">
            <a:avLst/>
          </a:prstGeom>
        </p:spPr>
      </p:pic>
      <p:cxnSp>
        <p:nvCxnSpPr>
          <p:cNvPr id="13" name="Straight Arrow Connector 12">
            <a:extLst>
              <a:ext uri="{FF2B5EF4-FFF2-40B4-BE49-F238E27FC236}">
                <a16:creationId xmlns:a16="http://schemas.microsoft.com/office/drawing/2014/main" id="{AE722719-19FD-9E72-4F69-16166604B944}"/>
              </a:ext>
            </a:extLst>
          </p:cNvPr>
          <p:cNvCxnSpPr>
            <a:cxnSpLocks/>
          </p:cNvCxnSpPr>
          <p:nvPr/>
        </p:nvCxnSpPr>
        <p:spPr>
          <a:xfrm flipH="1">
            <a:off x="2137699" y="4016795"/>
            <a:ext cx="479771" cy="909143"/>
          </a:xfrm>
          <a:prstGeom prst="straightConnector1">
            <a:avLst/>
          </a:prstGeom>
          <a:ln w="762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B71F7C43-E0CB-C3EA-9EA1-5B787D95C59F}"/>
              </a:ext>
            </a:extLst>
          </p:cNvPr>
          <p:cNvSpPr txBox="1"/>
          <p:nvPr/>
        </p:nvSpPr>
        <p:spPr>
          <a:xfrm>
            <a:off x="2045368" y="3673921"/>
            <a:ext cx="2274921" cy="523220"/>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All samples were unbiased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during irradiation.</a:t>
            </a:r>
          </a:p>
        </p:txBody>
      </p:sp>
      <p:sp>
        <p:nvSpPr>
          <p:cNvPr id="26" name="TextBox 25">
            <a:extLst>
              <a:ext uri="{FF2B5EF4-FFF2-40B4-BE49-F238E27FC236}">
                <a16:creationId xmlns:a16="http://schemas.microsoft.com/office/drawing/2014/main" id="{299E2DB6-D0A4-D6E8-8A23-1A634549EEB9}"/>
              </a:ext>
            </a:extLst>
          </p:cNvPr>
          <p:cNvSpPr txBox="1"/>
          <p:nvPr/>
        </p:nvSpPr>
        <p:spPr>
          <a:xfrm>
            <a:off x="114755" y="3488574"/>
            <a:ext cx="1710998" cy="553998"/>
          </a:xfrm>
          <a:prstGeom prst="rect">
            <a:avLst/>
          </a:prstGeom>
          <a:solidFill>
            <a:schemeClr val="accent2">
              <a:lumMod val="60000"/>
              <a:lumOff val="40000"/>
            </a:schemeClr>
          </a:solidFill>
          <a:ln w="19050">
            <a:solidFill>
              <a:srgbClr val="C00000"/>
            </a:solidFill>
          </a:ln>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Irradiation setup</a:t>
            </a:r>
          </a:p>
        </p:txBody>
      </p:sp>
      <p:sp>
        <p:nvSpPr>
          <p:cNvPr id="29" name="Oval 28">
            <a:extLst>
              <a:ext uri="{FF2B5EF4-FFF2-40B4-BE49-F238E27FC236}">
                <a16:creationId xmlns:a16="http://schemas.microsoft.com/office/drawing/2014/main" id="{7F37B42D-51EE-1BC6-99AC-8782B208AC80}"/>
              </a:ext>
            </a:extLst>
          </p:cNvPr>
          <p:cNvSpPr/>
          <p:nvPr/>
        </p:nvSpPr>
        <p:spPr>
          <a:xfrm rot="790924">
            <a:off x="10026039" y="156138"/>
            <a:ext cx="2159485" cy="710126"/>
          </a:xfrm>
          <a:prstGeom prst="ellipse">
            <a:avLst/>
          </a:prstGeom>
          <a:solidFill>
            <a:srgbClr val="92D050"/>
          </a:solidFill>
          <a:ln>
            <a:solidFill>
              <a:schemeClr val="accent6">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Conventional</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protons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0" name="Picture 29">
            <a:extLst>
              <a:ext uri="{FF2B5EF4-FFF2-40B4-BE49-F238E27FC236}">
                <a16:creationId xmlns:a16="http://schemas.microsoft.com/office/drawing/2014/main" id="{693EE0CD-EEBE-219F-8EE1-90B6A77884C6}"/>
              </a:ext>
            </a:extLst>
          </p:cNvPr>
          <p:cNvPicPr>
            <a:picLocks noChangeAspect="1"/>
          </p:cNvPicPr>
          <p:nvPr/>
        </p:nvPicPr>
        <p:blipFill rotWithShape="1">
          <a:blip r:embed="rId4">
            <a:extLst>
              <a:ext uri="{28A0092B-C50C-407E-A947-70E740481C1C}">
                <a14:useLocalDpi xmlns:a14="http://schemas.microsoft.com/office/drawing/2010/main" val="0"/>
              </a:ext>
            </a:extLst>
          </a:blip>
          <a:srcRect l="46416" t="31259" r="28428" b="33971"/>
          <a:stretch/>
        </p:blipFill>
        <p:spPr>
          <a:xfrm rot="5400000">
            <a:off x="988160" y="1546526"/>
            <a:ext cx="1171406" cy="1214266"/>
          </a:xfrm>
          <a:prstGeom prst="rect">
            <a:avLst/>
          </a:prstGeom>
          <a:ln w="28575">
            <a:solidFill>
              <a:srgbClr val="FF0000"/>
            </a:solidFill>
          </a:ln>
        </p:spPr>
      </p:pic>
      <p:sp>
        <p:nvSpPr>
          <p:cNvPr id="33" name="TextBox 32">
            <a:extLst>
              <a:ext uri="{FF2B5EF4-FFF2-40B4-BE49-F238E27FC236}">
                <a16:creationId xmlns:a16="http://schemas.microsoft.com/office/drawing/2014/main" id="{74DD4823-4BCD-756F-B061-449246BDCB21}"/>
              </a:ext>
            </a:extLst>
          </p:cNvPr>
          <p:cNvSpPr txBox="1"/>
          <p:nvPr/>
        </p:nvSpPr>
        <p:spPr>
          <a:xfrm>
            <a:off x="578772" y="1386889"/>
            <a:ext cx="845206" cy="276999"/>
          </a:xfrm>
          <a:prstGeom prst="rect">
            <a:avLst/>
          </a:prstGeom>
          <a:solidFill>
            <a:srgbClr val="ED7D31">
              <a:lumMod val="60000"/>
              <a:lumOff val="40000"/>
            </a:srgbClr>
          </a:solidFill>
          <a:ln w="19050">
            <a:solidFill>
              <a:srgbClr val="C00000"/>
            </a:solidFill>
          </a:ln>
        </p:spPr>
        <p:txBody>
          <a:bodyPr vert="horz" wrap="square" lIns="91440" tIns="0" rIns="9144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panose="020F0502020204030204"/>
              </a:rPr>
              <a:t>COTS</a:t>
            </a:r>
          </a:p>
        </p:txBody>
      </p:sp>
      <p:sp>
        <p:nvSpPr>
          <p:cNvPr id="5" name="Oval 4">
            <a:extLst>
              <a:ext uri="{FF2B5EF4-FFF2-40B4-BE49-F238E27FC236}">
                <a16:creationId xmlns:a16="http://schemas.microsoft.com/office/drawing/2014/main" id="{674CAD90-4820-4638-4E52-BC1972BE5025}"/>
              </a:ext>
            </a:extLst>
          </p:cNvPr>
          <p:cNvSpPr/>
          <p:nvPr/>
        </p:nvSpPr>
        <p:spPr>
          <a:xfrm>
            <a:off x="1423978" y="4969677"/>
            <a:ext cx="1061049" cy="282936"/>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24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5" grpId="0" animBg="1"/>
      <p:bldP spid="26" grpId="0" animBg="1"/>
      <p:bldP spid="3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98E091A5-00B4-687C-FA11-9CD17B73A9B2}"/>
              </a:ext>
            </a:extLst>
          </p:cNvPr>
          <p:cNvSpPr>
            <a:spLocks noGrp="1"/>
          </p:cNvSpPr>
          <p:nvPr>
            <p:ph type="title"/>
          </p:nvPr>
        </p:nvSpPr>
        <p:spPr>
          <a:xfrm>
            <a:off x="265075" y="396276"/>
            <a:ext cx="10972800" cy="400110"/>
          </a:xfrm>
        </p:spPr>
        <p:txBody>
          <a:bodyPr>
            <a:noAutofit/>
          </a:bodyPr>
          <a:lstStyle/>
          <a:p>
            <a:r>
              <a:rPr lang="en-US" sz="3600" i="1" dirty="0"/>
              <a:t>Summary of the presentation</a:t>
            </a:r>
            <a:endParaRPr lang="en-US" sz="2500" i="1" dirty="0"/>
          </a:p>
        </p:txBody>
      </p:sp>
      <p:sp>
        <p:nvSpPr>
          <p:cNvPr id="7" name="Oval 6">
            <a:extLst>
              <a:ext uri="{FF2B5EF4-FFF2-40B4-BE49-F238E27FC236}">
                <a16:creationId xmlns:a16="http://schemas.microsoft.com/office/drawing/2014/main" id="{0AD68F70-DF63-9968-75FC-F1A3E74BD00A}"/>
              </a:ext>
            </a:extLst>
          </p:cNvPr>
          <p:cNvSpPr/>
          <p:nvPr/>
        </p:nvSpPr>
        <p:spPr>
          <a:xfrm>
            <a:off x="1472543" y="1194058"/>
            <a:ext cx="1687216" cy="802432"/>
          </a:xfrm>
          <a:prstGeom prst="ellipse">
            <a:avLst/>
          </a:prstGeom>
          <a:solidFill>
            <a:schemeClr val="accent6">
              <a:lumMod val="40000"/>
              <a:lumOff val="60000"/>
            </a:schemeClr>
          </a:solid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12390C3-A493-B848-A5E3-3C4FCBA45B51}"/>
              </a:ext>
            </a:extLst>
          </p:cNvPr>
          <p:cNvSpPr/>
          <p:nvPr/>
        </p:nvSpPr>
        <p:spPr>
          <a:xfrm>
            <a:off x="1468725" y="3429356"/>
            <a:ext cx="1687216" cy="802432"/>
          </a:xfrm>
          <a:prstGeom prst="ellipse">
            <a:avLst/>
          </a:prstGeom>
          <a:solidFill>
            <a:schemeClr val="accent2">
              <a:lumMod val="40000"/>
              <a:lumOff val="60000"/>
            </a:schemeClr>
          </a:solid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AF3737-EC72-7C88-6EC5-E66C6DA3335C}"/>
              </a:ext>
            </a:extLst>
          </p:cNvPr>
          <p:cNvSpPr/>
          <p:nvPr/>
        </p:nvSpPr>
        <p:spPr>
          <a:xfrm>
            <a:off x="1468724" y="5778504"/>
            <a:ext cx="1687216" cy="802432"/>
          </a:xfrm>
          <a:prstGeom prst="ellipse">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a:extLst>
              <a:ext uri="{FF2B5EF4-FFF2-40B4-BE49-F238E27FC236}">
                <a16:creationId xmlns:a16="http://schemas.microsoft.com/office/drawing/2014/main" id="{67842440-D1EA-FCCB-B67D-54AE5061AD68}"/>
              </a:ext>
            </a:extLst>
          </p:cNvPr>
          <p:cNvSpPr txBox="1">
            <a:spLocks/>
          </p:cNvSpPr>
          <p:nvPr/>
        </p:nvSpPr>
        <p:spPr>
          <a:xfrm>
            <a:off x="1683330" y="1316663"/>
            <a:ext cx="6406312" cy="523111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3400" b="1" dirty="0">
                <a:latin typeface="Aptos" panose="020B0004020202020204" pitchFamily="34" charset="0"/>
              </a:rPr>
              <a:t>Part 1</a:t>
            </a:r>
            <a:r>
              <a:rPr lang="it-IT" sz="3400" dirty="0">
                <a:latin typeface="Aptos" panose="020B0004020202020204" pitchFamily="34" charset="0"/>
              </a:rPr>
              <a:t>      </a:t>
            </a:r>
            <a:r>
              <a:rPr lang="it-IT" sz="3400" dirty="0" err="1">
                <a:latin typeface="Aptos" panose="020B0004020202020204" pitchFamily="34" charset="0"/>
              </a:rPr>
              <a:t>Introduction</a:t>
            </a:r>
            <a:br>
              <a:rPr lang="it-IT" sz="3400" dirty="0">
                <a:latin typeface="Aptos" panose="020B0004020202020204" pitchFamily="34" charset="0"/>
              </a:rPr>
            </a:br>
            <a:r>
              <a:rPr lang="it-IT" sz="3400" dirty="0">
                <a:latin typeface="Aptos" panose="020B0004020202020204" pitchFamily="34" charset="0"/>
              </a:rPr>
              <a:t>                   </a:t>
            </a:r>
            <a:r>
              <a:rPr lang="it-IT" sz="3400" dirty="0" err="1">
                <a:latin typeface="Aptos" panose="020B0004020202020204" pitchFamily="34" charset="0"/>
              </a:rPr>
              <a:t>Experimental</a:t>
            </a:r>
            <a:r>
              <a:rPr lang="it-IT" sz="3400" dirty="0">
                <a:latin typeface="Aptos" panose="020B0004020202020204" pitchFamily="34" charset="0"/>
              </a:rPr>
              <a:t> </a:t>
            </a:r>
            <a:r>
              <a:rPr lang="it-IT" sz="3400" dirty="0" err="1">
                <a:latin typeface="Aptos" panose="020B0004020202020204" pitchFamily="34" charset="0"/>
              </a:rPr>
              <a:t>results</a:t>
            </a:r>
            <a:endParaRPr lang="en-US" sz="3400" dirty="0">
              <a:latin typeface="Aptos" panose="020B0004020202020204" pitchFamily="34" charset="0"/>
            </a:endParaRPr>
          </a:p>
          <a:p>
            <a:pPr marL="0" indent="0">
              <a:buFont typeface="Arial" panose="020B0604020202020204" pitchFamily="34" charset="0"/>
              <a:buNone/>
            </a:pPr>
            <a:endParaRPr lang="it-IT" sz="3400" dirty="0">
              <a:latin typeface="Aptos" panose="020B0004020202020204" pitchFamily="34" charset="0"/>
            </a:endParaRPr>
          </a:p>
          <a:p>
            <a:pPr marL="0" indent="0">
              <a:buFont typeface="Arial" panose="020B0604020202020204" pitchFamily="34" charset="0"/>
              <a:buNone/>
            </a:pPr>
            <a:endParaRPr lang="it-IT" sz="3400" dirty="0">
              <a:latin typeface="Aptos" panose="020B0004020202020204" pitchFamily="34" charset="0"/>
            </a:endParaRPr>
          </a:p>
          <a:p>
            <a:pPr marL="0" indent="0">
              <a:buFont typeface="Arial" panose="020B0604020202020204" pitchFamily="34" charset="0"/>
              <a:buNone/>
            </a:pPr>
            <a:r>
              <a:rPr lang="it-IT" sz="3400" b="1" dirty="0">
                <a:latin typeface="Aptos" panose="020B0004020202020204" pitchFamily="34" charset="0"/>
              </a:rPr>
              <a:t>Part 2   </a:t>
            </a:r>
            <a:r>
              <a:rPr lang="it-IT" sz="3400" dirty="0">
                <a:latin typeface="Aptos" panose="020B0004020202020204" pitchFamily="34" charset="0"/>
              </a:rPr>
              <a:t>   </a:t>
            </a:r>
            <a:r>
              <a:rPr lang="it-IT" sz="3400" dirty="0" err="1">
                <a:latin typeface="Aptos" panose="020B0004020202020204" pitchFamily="34" charset="0"/>
              </a:rPr>
              <a:t>Results</a:t>
            </a:r>
            <a:r>
              <a:rPr lang="it-IT" sz="3400" dirty="0">
                <a:latin typeface="Aptos" panose="020B0004020202020204" pitchFamily="34" charset="0"/>
              </a:rPr>
              <a:t> </a:t>
            </a:r>
            <a:r>
              <a:rPr lang="it-IT" sz="3400" dirty="0" err="1">
                <a:latin typeface="Aptos" panose="020B0004020202020204" pitchFamily="34" charset="0"/>
              </a:rPr>
              <a:t>elaboration</a:t>
            </a:r>
            <a:endParaRPr lang="it-IT" sz="3400" dirty="0">
              <a:latin typeface="Aptos" panose="020B0004020202020204" pitchFamily="34" charset="0"/>
            </a:endParaRPr>
          </a:p>
          <a:p>
            <a:pPr marL="0" indent="0">
              <a:buFont typeface="Arial" panose="020B0604020202020204" pitchFamily="34" charset="0"/>
              <a:buNone/>
            </a:pPr>
            <a:r>
              <a:rPr lang="it-IT" sz="3400" dirty="0">
                <a:latin typeface="Aptos" panose="020B0004020202020204" pitchFamily="34" charset="0"/>
              </a:rPr>
              <a:t>                   </a:t>
            </a:r>
            <a:r>
              <a:rPr lang="it-IT" sz="3400" dirty="0" err="1">
                <a:latin typeface="Aptos" panose="020B0004020202020204" pitchFamily="34" charset="0"/>
              </a:rPr>
              <a:t>Results</a:t>
            </a:r>
            <a:r>
              <a:rPr lang="it-IT" sz="3400" dirty="0">
                <a:latin typeface="Aptos" panose="020B0004020202020204" pitchFamily="34" charset="0"/>
              </a:rPr>
              <a:t> </a:t>
            </a:r>
            <a:r>
              <a:rPr lang="it-IT" sz="3400" dirty="0" err="1">
                <a:latin typeface="Aptos" panose="020B0004020202020204" pitchFamily="34" charset="0"/>
              </a:rPr>
              <a:t>comparison</a:t>
            </a:r>
            <a:r>
              <a:rPr lang="it-IT" sz="3400" dirty="0">
                <a:latin typeface="Aptos" panose="020B0004020202020204" pitchFamily="34" charset="0"/>
              </a:rPr>
              <a:t> </a:t>
            </a:r>
          </a:p>
          <a:p>
            <a:pPr marL="0" indent="0">
              <a:buFont typeface="Arial" panose="020B0604020202020204" pitchFamily="34" charset="0"/>
              <a:buNone/>
            </a:pPr>
            <a:endParaRPr lang="it-IT" sz="3400" dirty="0">
              <a:latin typeface="Aptos" panose="020B0004020202020204" pitchFamily="34" charset="0"/>
            </a:endParaRPr>
          </a:p>
          <a:p>
            <a:pPr marL="0" indent="0">
              <a:buFont typeface="Arial" panose="020B0604020202020204" pitchFamily="34" charset="0"/>
              <a:buNone/>
            </a:pPr>
            <a:endParaRPr lang="it-IT" sz="3400" dirty="0">
              <a:latin typeface="Aptos" panose="020B0004020202020204" pitchFamily="34" charset="0"/>
            </a:endParaRPr>
          </a:p>
          <a:p>
            <a:pPr marL="0" indent="0">
              <a:buFont typeface="Arial" panose="020B0604020202020204" pitchFamily="34" charset="0"/>
              <a:buNone/>
            </a:pPr>
            <a:r>
              <a:rPr lang="it-IT" sz="3400" b="1" dirty="0">
                <a:latin typeface="Aptos" panose="020B0004020202020204" pitchFamily="34" charset="0"/>
              </a:rPr>
              <a:t>Part 3      </a:t>
            </a:r>
            <a:r>
              <a:rPr lang="it-IT" sz="3400" dirty="0" err="1">
                <a:latin typeface="Aptos" panose="020B0004020202020204" pitchFamily="34" charset="0"/>
              </a:rPr>
              <a:t>Other</a:t>
            </a:r>
            <a:r>
              <a:rPr lang="it-IT" sz="3400" dirty="0">
                <a:latin typeface="Aptos" panose="020B0004020202020204" pitchFamily="34" charset="0"/>
              </a:rPr>
              <a:t> activities </a:t>
            </a:r>
          </a:p>
        </p:txBody>
      </p:sp>
      <p:pic>
        <p:nvPicPr>
          <p:cNvPr id="15" name="Graphic 14" descr="Microscope with chemical flasks">
            <a:extLst>
              <a:ext uri="{FF2B5EF4-FFF2-40B4-BE49-F238E27FC236}">
                <a16:creationId xmlns:a16="http://schemas.microsoft.com/office/drawing/2014/main" id="{9FF9F8CB-762F-1D70-6A6C-C7DB1BEB09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82469" y="4045845"/>
            <a:ext cx="3030808" cy="3030808"/>
          </a:xfrm>
          <a:prstGeom prst="rect">
            <a:avLst/>
          </a:prstGeom>
        </p:spPr>
      </p:pic>
      <p:pic>
        <p:nvPicPr>
          <p:cNvPr id="19" name="Graphic 18" descr="Laptop with phone and calculator">
            <a:extLst>
              <a:ext uri="{FF2B5EF4-FFF2-40B4-BE49-F238E27FC236}">
                <a16:creationId xmlns:a16="http://schemas.microsoft.com/office/drawing/2014/main" id="{04400B61-81EE-C644-DB19-C844DB1458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858" y="2481345"/>
            <a:ext cx="3129000" cy="3129000"/>
          </a:xfrm>
          <a:prstGeom prst="rect">
            <a:avLst/>
          </a:prstGeom>
        </p:spPr>
      </p:pic>
      <p:pic>
        <p:nvPicPr>
          <p:cNvPr id="21" name="Graphic 20" descr="A stack of books">
            <a:extLst>
              <a:ext uri="{FF2B5EF4-FFF2-40B4-BE49-F238E27FC236}">
                <a16:creationId xmlns:a16="http://schemas.microsoft.com/office/drawing/2014/main" id="{E57706A9-4DFD-7C7E-1F1A-F16BC143B1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53834" y="794500"/>
            <a:ext cx="2908476" cy="2908476"/>
          </a:xfrm>
          <a:prstGeom prst="rect">
            <a:avLst/>
          </a:prstGeom>
        </p:spPr>
      </p:pic>
    </p:spTree>
    <p:extLst>
      <p:ext uri="{BB962C8B-B14F-4D97-AF65-F5344CB8AC3E}">
        <p14:creationId xmlns:p14="http://schemas.microsoft.com/office/powerpoint/2010/main" val="26550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E0AC-179F-4E5C-95F7-37CFA6016A52}"/>
              </a:ext>
            </a:extLst>
          </p:cNvPr>
          <p:cNvSpPr>
            <a:spLocks noGrp="1"/>
          </p:cNvSpPr>
          <p:nvPr>
            <p:ph type="title"/>
          </p:nvPr>
        </p:nvSpPr>
        <p:spPr>
          <a:xfrm>
            <a:off x="31899" y="143860"/>
            <a:ext cx="11658875" cy="861774"/>
          </a:xfrm>
        </p:spPr>
        <p:txBody>
          <a:bodyPr>
            <a:noAutofit/>
          </a:bodyPr>
          <a:lstStyle/>
          <a:p>
            <a:r>
              <a:rPr lang="en-US" sz="3600" i="1" dirty="0">
                <a:latin typeface="Calibri Light" panose="020F0302020204030204" pitchFamily="34" charset="0"/>
                <a:ea typeface="Calibri Light" panose="020F0302020204030204" pitchFamily="34" charset="0"/>
                <a:cs typeface="Calibri Light" panose="020F0302020204030204" pitchFamily="34" charset="0"/>
              </a:rPr>
              <a:t>COTS BJTs:</a:t>
            </a:r>
            <a:br>
              <a:rPr lang="en-US" sz="3600" i="1" dirty="0">
                <a:latin typeface="Calibri Light" panose="020F0302020204030204" pitchFamily="34" charset="0"/>
                <a:ea typeface="Calibri Light" panose="020F0302020204030204" pitchFamily="34" charset="0"/>
                <a:cs typeface="Calibri Light" panose="020F0302020204030204" pitchFamily="34" charset="0"/>
              </a:rPr>
            </a:br>
            <a:r>
              <a:rPr lang="en-US" sz="3600" i="1" dirty="0">
                <a:latin typeface="Calibri Light" panose="020F0302020204030204" pitchFamily="34" charset="0"/>
                <a:ea typeface="Calibri Light" panose="020F0302020204030204" pitchFamily="34" charset="0"/>
                <a:cs typeface="Calibri Light" panose="020F0302020204030204" pitchFamily="34" charset="0"/>
              </a:rPr>
              <a:t>proton irradiation (TOP IMPLART) and measurements - 2</a:t>
            </a:r>
          </a:p>
        </p:txBody>
      </p:sp>
      <p:sp>
        <p:nvSpPr>
          <p:cNvPr id="26" name="Slide Number Placeholder 5">
            <a:extLst>
              <a:ext uri="{FF2B5EF4-FFF2-40B4-BE49-F238E27FC236}">
                <a16:creationId xmlns:a16="http://schemas.microsoft.com/office/drawing/2014/main" id="{545AC6CA-B20C-45E8-8D84-1E0E9F238765}"/>
              </a:ext>
            </a:extLst>
          </p:cNvPr>
          <p:cNvSpPr>
            <a:spLocks noGrp="1"/>
          </p:cNvSpPr>
          <p:nvPr>
            <p:ph type="sldNum" sz="quarter" idx="4"/>
          </p:nvPr>
        </p:nvSpPr>
        <p:spPr>
          <a:xfrm>
            <a:off x="11355575" y="6504067"/>
            <a:ext cx="670398" cy="2354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1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1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3BBA5B7E-869C-F86C-C39A-8C4E29B88A9D}"/>
              </a:ext>
            </a:extLst>
          </p:cNvPr>
          <p:cNvSpPr/>
          <p:nvPr/>
        </p:nvSpPr>
        <p:spPr>
          <a:xfrm rot="790924">
            <a:off x="10026039" y="156138"/>
            <a:ext cx="2159485" cy="710126"/>
          </a:xfrm>
          <a:prstGeom prst="ellipse">
            <a:avLst/>
          </a:prstGeom>
          <a:solidFill>
            <a:srgbClr val="92D050"/>
          </a:solidFill>
          <a:ln>
            <a:solidFill>
              <a:schemeClr val="accent6">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Conventional</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protons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63" name="Group 62">
            <a:extLst>
              <a:ext uri="{FF2B5EF4-FFF2-40B4-BE49-F238E27FC236}">
                <a16:creationId xmlns:a16="http://schemas.microsoft.com/office/drawing/2014/main" id="{7A754426-4A15-6E81-C845-72E6A4AD5F95}"/>
              </a:ext>
            </a:extLst>
          </p:cNvPr>
          <p:cNvGrpSpPr/>
          <p:nvPr/>
        </p:nvGrpSpPr>
        <p:grpSpPr>
          <a:xfrm>
            <a:off x="123113" y="1830828"/>
            <a:ext cx="6032816" cy="4818298"/>
            <a:chOff x="144379" y="1437407"/>
            <a:chExt cx="6032816" cy="4818298"/>
          </a:xfrm>
        </p:grpSpPr>
        <p:grpSp>
          <p:nvGrpSpPr>
            <p:cNvPr id="56" name="Group 55">
              <a:extLst>
                <a:ext uri="{FF2B5EF4-FFF2-40B4-BE49-F238E27FC236}">
                  <a16:creationId xmlns:a16="http://schemas.microsoft.com/office/drawing/2014/main" id="{E610BE81-7C6E-6EF0-1CD7-17DDE57D9D5D}"/>
                </a:ext>
              </a:extLst>
            </p:cNvPr>
            <p:cNvGrpSpPr/>
            <p:nvPr/>
          </p:nvGrpSpPr>
          <p:grpSpPr>
            <a:xfrm>
              <a:off x="144379" y="1437407"/>
              <a:ext cx="6032816" cy="4818298"/>
              <a:chOff x="144379" y="1437407"/>
              <a:chExt cx="6032816" cy="4818298"/>
            </a:xfrm>
          </p:grpSpPr>
          <p:pic>
            <p:nvPicPr>
              <p:cNvPr id="22" name="Picture 21" descr="A graph of different colored lines&#10;&#10;Description automatically generated with medium confidence">
                <a:extLst>
                  <a:ext uri="{FF2B5EF4-FFF2-40B4-BE49-F238E27FC236}">
                    <a16:creationId xmlns:a16="http://schemas.microsoft.com/office/drawing/2014/main" id="{AA6F2EB1-570A-144E-2DFD-6C3A231EF7C6}"/>
                  </a:ext>
                </a:extLst>
              </p:cNvPr>
              <p:cNvPicPr>
                <a:picLocks noChangeAspect="1"/>
              </p:cNvPicPr>
              <p:nvPr/>
            </p:nvPicPr>
            <p:blipFill>
              <a:blip r:embed="rId3">
                <a:extLst>
                  <a:ext uri="{28A0092B-C50C-407E-A947-70E740481C1C}">
                    <a14:useLocalDpi xmlns:a14="http://schemas.microsoft.com/office/drawing/2010/main" val="0"/>
                  </a:ext>
                </a:extLst>
              </a:blip>
              <a:srcRect l="1785" r="2454" b="50730"/>
              <a:stretch/>
            </p:blipFill>
            <p:spPr>
              <a:xfrm>
                <a:off x="144379" y="1437407"/>
                <a:ext cx="6032816" cy="4818298"/>
              </a:xfrm>
              <a:prstGeom prst="rect">
                <a:avLst/>
              </a:prstGeom>
            </p:spPr>
          </p:pic>
          <p:sp>
            <p:nvSpPr>
              <p:cNvPr id="55" name="Rectangle 54">
                <a:extLst>
                  <a:ext uri="{FF2B5EF4-FFF2-40B4-BE49-F238E27FC236}">
                    <a16:creationId xmlns:a16="http://schemas.microsoft.com/office/drawing/2014/main" id="{8D8C742D-8FA5-F37F-387A-565967FB1EAC}"/>
                  </a:ext>
                </a:extLst>
              </p:cNvPr>
              <p:cNvSpPr/>
              <p:nvPr/>
            </p:nvSpPr>
            <p:spPr>
              <a:xfrm>
                <a:off x="3638415" y="2092156"/>
                <a:ext cx="890338" cy="1780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2" name="Picture 61" descr="A graph of different colored lines&#10;&#10;Description automatically generated with medium confidence">
              <a:extLst>
                <a:ext uri="{FF2B5EF4-FFF2-40B4-BE49-F238E27FC236}">
                  <a16:creationId xmlns:a16="http://schemas.microsoft.com/office/drawing/2014/main" id="{75EF3229-6B56-780C-1912-80A96C78B2E5}"/>
                </a:ext>
              </a:extLst>
            </p:cNvPr>
            <p:cNvPicPr>
              <a:picLocks noChangeAspect="1"/>
            </p:cNvPicPr>
            <p:nvPr/>
          </p:nvPicPr>
          <p:blipFill>
            <a:blip r:embed="rId4">
              <a:extLst>
                <a:ext uri="{28A0092B-C50C-407E-A947-70E740481C1C}">
                  <a14:useLocalDpi xmlns:a14="http://schemas.microsoft.com/office/drawing/2010/main" val="0"/>
                </a:ext>
              </a:extLst>
            </a:blip>
            <a:srcRect l="56852" t="7408" r="29015" b="75331"/>
            <a:stretch/>
          </p:blipFill>
          <p:spPr>
            <a:xfrm>
              <a:off x="915934" y="3840932"/>
              <a:ext cx="890338" cy="1687997"/>
            </a:xfrm>
            <a:prstGeom prst="rect">
              <a:avLst/>
            </a:prstGeom>
          </p:spPr>
        </p:pic>
      </p:grpSp>
      <mc:AlternateContent xmlns:mc="http://schemas.openxmlformats.org/markup-compatibility/2006" xmlns:a14="http://schemas.microsoft.com/office/drawing/2010/main">
        <mc:Choice Requires="a14">
          <p:graphicFrame>
            <p:nvGraphicFramePr>
              <p:cNvPr id="64" name="Table 63">
                <a:extLst>
                  <a:ext uri="{FF2B5EF4-FFF2-40B4-BE49-F238E27FC236}">
                    <a16:creationId xmlns:a16="http://schemas.microsoft.com/office/drawing/2014/main" id="{32C790FB-DDB9-D445-9BEF-228ED33206AF}"/>
                  </a:ext>
                </a:extLst>
              </p:cNvPr>
              <p:cNvGraphicFramePr>
                <a:graphicFrameLocks noGrp="1"/>
              </p:cNvGraphicFramePr>
              <p:nvPr>
                <p:extLst>
                  <p:ext uri="{D42A27DB-BD31-4B8C-83A1-F6EECF244321}">
                    <p14:modId xmlns:p14="http://schemas.microsoft.com/office/powerpoint/2010/main" val="2569572424"/>
                  </p:ext>
                </p:extLst>
              </p:nvPr>
            </p:nvGraphicFramePr>
            <p:xfrm>
              <a:off x="2548637" y="1799068"/>
              <a:ext cx="994036" cy="1487905"/>
            </p:xfrm>
            <a:graphic>
              <a:graphicData uri="http://schemas.openxmlformats.org/drawingml/2006/table">
                <a:tbl>
                  <a:tblPr bandRow="1">
                    <a:tableStyleId>{D7AC3CCA-C797-4891-BE02-D94E43425B78}</a:tableStyleId>
                  </a:tblPr>
                  <a:tblGrid>
                    <a:gridCol w="363880">
                      <a:extLst>
                        <a:ext uri="{9D8B030D-6E8A-4147-A177-3AD203B41FA5}">
                          <a16:colId xmlns:a16="http://schemas.microsoft.com/office/drawing/2014/main" val="4206552335"/>
                        </a:ext>
                      </a:extLst>
                    </a:gridCol>
                    <a:gridCol w="630156">
                      <a:extLst>
                        <a:ext uri="{9D8B030D-6E8A-4147-A177-3AD203B41FA5}">
                          <a16:colId xmlns:a16="http://schemas.microsoft.com/office/drawing/2014/main" val="1580556822"/>
                        </a:ext>
                      </a:extLst>
                    </a:gridCol>
                  </a:tblGrid>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it-IT" sz="1600" dirty="0">
                              <a:solidFill>
                                <a:schemeClr val="tx1"/>
                              </a:solidFill>
                              <a:latin typeface="+mj-lt"/>
                            </a:rPr>
                            <a:t>&gt;50</a:t>
                          </a:r>
                          <a:endParaRPr lang="en-US" sz="1600" dirty="0">
                            <a:solidFill>
                              <a:schemeClr val="tx1"/>
                            </a:solidFill>
                            <a:latin typeface="+mj-lt"/>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2122139"/>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6905A7"/>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6905A7"/>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6905A7"/>
                                        </a:solidFill>
                                        <a:effectLst/>
                                        <a:uLnTx/>
                                        <a:uFillTx/>
                                        <a:latin typeface="Cambria Math" panose="02040503050406030204" pitchFamily="18" charset="0"/>
                                      </a:rPr>
                                      <m:t>𝟓</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&gt;30</a:t>
                          </a:r>
                          <a:endParaRPr lang="en-US" sz="1600" dirty="0">
                            <a:solidFill>
                              <a:schemeClr val="tx1"/>
                            </a:solidFill>
                            <a:latin typeface="+mj-lt"/>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82549"/>
                      </a:ext>
                    </a:extLst>
                  </a:tr>
                </a:tbl>
              </a:graphicData>
            </a:graphic>
          </p:graphicFrame>
        </mc:Choice>
        <mc:Fallback xmlns="">
          <p:graphicFrame>
            <p:nvGraphicFramePr>
              <p:cNvPr id="64" name="Table 63">
                <a:extLst>
                  <a:ext uri="{FF2B5EF4-FFF2-40B4-BE49-F238E27FC236}">
                    <a16:creationId xmlns:a16="http://schemas.microsoft.com/office/drawing/2014/main" id="{32C790FB-DDB9-D445-9BEF-228ED33206AF}"/>
                  </a:ext>
                </a:extLst>
              </p:cNvPr>
              <p:cNvGraphicFramePr>
                <a:graphicFrameLocks noGrp="1"/>
              </p:cNvGraphicFramePr>
              <p:nvPr>
                <p:extLst>
                  <p:ext uri="{D42A27DB-BD31-4B8C-83A1-F6EECF244321}">
                    <p14:modId xmlns:p14="http://schemas.microsoft.com/office/powerpoint/2010/main" val="2569572424"/>
                  </p:ext>
                </p:extLst>
              </p:nvPr>
            </p:nvGraphicFramePr>
            <p:xfrm>
              <a:off x="2548637" y="1799068"/>
              <a:ext cx="994036" cy="1487905"/>
            </p:xfrm>
            <a:graphic>
              <a:graphicData uri="http://schemas.openxmlformats.org/drawingml/2006/table">
                <a:tbl>
                  <a:tblPr bandRow="1">
                    <a:tableStyleId>{D7AC3CCA-C797-4891-BE02-D94E43425B78}</a:tableStyleId>
                  </a:tblPr>
                  <a:tblGrid>
                    <a:gridCol w="363880">
                      <a:extLst>
                        <a:ext uri="{9D8B030D-6E8A-4147-A177-3AD203B41FA5}">
                          <a16:colId xmlns:a16="http://schemas.microsoft.com/office/drawing/2014/main" val="4206552335"/>
                        </a:ext>
                      </a:extLst>
                    </a:gridCol>
                    <a:gridCol w="630156">
                      <a:extLst>
                        <a:ext uri="{9D8B030D-6E8A-4147-A177-3AD203B41FA5}">
                          <a16:colId xmlns:a16="http://schemas.microsoft.com/office/drawing/2014/main" val="1580556822"/>
                        </a:ext>
                      </a:extLst>
                    </a:gridCol>
                  </a:tblGrid>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5"/>
                          <a:stretch>
                            <a:fillRect l="-1667" t="-12245" r="-176667" b="-430612"/>
                          </a:stretch>
                        </a:blipFill>
                      </a:tcPr>
                    </a:tc>
                    <a:tc>
                      <a:txBody>
                        <a:bodyPr/>
                        <a:lstStyle/>
                        <a:p>
                          <a:pPr algn="ctr"/>
                          <a:r>
                            <a:rPr lang="it-IT" sz="1600" dirty="0">
                              <a:solidFill>
                                <a:schemeClr val="tx1"/>
                              </a:solidFill>
                              <a:latin typeface="+mj-lt"/>
                            </a:rPr>
                            <a:t>&gt;50</a:t>
                          </a:r>
                          <a:endParaRPr lang="en-US" sz="1600" dirty="0">
                            <a:solidFill>
                              <a:schemeClr val="tx1"/>
                            </a:solidFill>
                            <a:latin typeface="+mj-lt"/>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2122139"/>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5"/>
                          <a:stretch>
                            <a:fillRect l="-1667" t="-112245" r="-176667" b="-3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5"/>
                          <a:stretch>
                            <a:fillRect l="-1667" t="-212245" r="-176667" b="-230612"/>
                          </a:stretch>
                        </a:blipFil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5"/>
                          <a:stretch>
                            <a:fillRect l="-1667" t="-312245" r="-176667" b="-1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5"/>
                          <a:stretch>
                            <a:fillRect l="-1667" t="-412245" r="-176667" b="-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&gt;30</a:t>
                          </a:r>
                          <a:endParaRPr lang="en-US" sz="1600" dirty="0">
                            <a:solidFill>
                              <a:schemeClr val="tx1"/>
                            </a:solidFill>
                            <a:latin typeface="+mj-lt"/>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82549"/>
                      </a:ext>
                    </a:extLst>
                  </a:tr>
                </a:tbl>
              </a:graphicData>
            </a:graphic>
          </p:graphicFrame>
        </mc:Fallback>
      </mc:AlternateContent>
      <p:sp>
        <p:nvSpPr>
          <p:cNvPr id="65" name="TextBox 64">
            <a:extLst>
              <a:ext uri="{FF2B5EF4-FFF2-40B4-BE49-F238E27FC236}">
                <a16:creationId xmlns:a16="http://schemas.microsoft.com/office/drawing/2014/main" id="{05E7D5B4-5667-73D5-E52A-C5839E83C5D1}"/>
              </a:ext>
            </a:extLst>
          </p:cNvPr>
          <p:cNvSpPr txBox="1"/>
          <p:nvPr/>
        </p:nvSpPr>
        <p:spPr>
          <a:xfrm rot="16200000">
            <a:off x="1801852" y="2316767"/>
            <a:ext cx="1242449" cy="369332"/>
          </a:xfrm>
          <a:prstGeom prst="rect">
            <a:avLst/>
          </a:prstGeom>
          <a:noFill/>
        </p:spPr>
        <p:txBody>
          <a:bodyPr wrap="square" rtlCol="0">
            <a:spAutoFit/>
          </a:bodyPr>
          <a:lstStyle/>
          <a:p>
            <a:r>
              <a:rPr lang="it-IT" dirty="0">
                <a:ln>
                  <a:solidFill>
                    <a:srgbClr val="FF6699"/>
                  </a:solidFill>
                </a:ln>
              </a:rPr>
              <a:t>Datasheet</a:t>
            </a:r>
            <a:endParaRPr lang="en-US" dirty="0">
              <a:ln>
                <a:solidFill>
                  <a:srgbClr val="FF6699"/>
                </a:solidFill>
              </a:ln>
            </a:endParaRPr>
          </a:p>
        </p:txBody>
      </p:sp>
      <p:sp>
        <p:nvSpPr>
          <p:cNvPr id="66" name="TextBox 65">
            <a:extLst>
              <a:ext uri="{FF2B5EF4-FFF2-40B4-BE49-F238E27FC236}">
                <a16:creationId xmlns:a16="http://schemas.microsoft.com/office/drawing/2014/main" id="{3D905EDF-9254-83C2-3E0D-0C86739E5F7C}"/>
              </a:ext>
            </a:extLst>
          </p:cNvPr>
          <p:cNvSpPr txBox="1"/>
          <p:nvPr/>
        </p:nvSpPr>
        <p:spPr>
          <a:xfrm>
            <a:off x="384352" y="1401334"/>
            <a:ext cx="714163" cy="400110"/>
          </a:xfrm>
          <a:prstGeom prst="rect">
            <a:avLst/>
          </a:prstGeom>
          <a:solidFill>
            <a:srgbClr val="FF99CC"/>
          </a:solidFill>
          <a:ln>
            <a:solidFill>
              <a:srgbClr val="FF6699"/>
            </a:solidFill>
          </a:ln>
          <a:scene3d>
            <a:camera prst="orthographicFront"/>
            <a:lightRig rig="threePt" dir="t"/>
          </a:scene3d>
          <a:sp3d>
            <a:bevelT/>
          </a:sp3d>
        </p:spPr>
        <p:txBody>
          <a:bodyPr wrap="square" rtlCol="0">
            <a:spAutoFit/>
          </a:bodyPr>
          <a:lstStyle/>
          <a:p>
            <a:pPr algn="ctr"/>
            <a:r>
              <a:rPr lang="it-IT" sz="2000" dirty="0"/>
              <a:t>NPN</a:t>
            </a:r>
            <a:endParaRPr lang="en-US" sz="2000" dirty="0"/>
          </a:p>
        </p:txBody>
      </p:sp>
      <p:sp>
        <p:nvSpPr>
          <p:cNvPr id="72" name="Rectangle 71">
            <a:extLst>
              <a:ext uri="{FF2B5EF4-FFF2-40B4-BE49-F238E27FC236}">
                <a16:creationId xmlns:a16="http://schemas.microsoft.com/office/drawing/2014/main" id="{8B3E4B01-C7C6-3F4A-EE6D-35D49A88C03D}"/>
              </a:ext>
            </a:extLst>
          </p:cNvPr>
          <p:cNvSpPr/>
          <p:nvPr/>
        </p:nvSpPr>
        <p:spPr>
          <a:xfrm>
            <a:off x="2540657" y="1794948"/>
            <a:ext cx="1010450" cy="1487905"/>
          </a:xfrm>
          <a:prstGeom prst="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EC318963-0387-20F3-A24F-31CEE56A853F}"/>
              </a:ext>
            </a:extLst>
          </p:cNvPr>
          <p:cNvSpPr/>
          <p:nvPr/>
        </p:nvSpPr>
        <p:spPr>
          <a:xfrm>
            <a:off x="3617149" y="1154065"/>
            <a:ext cx="2378054" cy="553626"/>
          </a:xfrm>
          <a:prstGeom prst="roundRect">
            <a:avLst/>
          </a:prstGeom>
          <a:solidFill>
            <a:srgbClr val="FDE3EC"/>
          </a:solidFill>
          <a:ln w="28575">
            <a:solidFill>
              <a:srgbClr val="FF99CC"/>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HEAVILY </a:t>
            </a:r>
            <a:r>
              <a:rPr kumimoji="0" lang="it-IT" sz="2000" b="1" i="0" u="none" strike="noStrike" kern="1200" cap="none" spc="0" normalizeH="0" baseline="0" noProof="0" dirty="0" err="1">
                <a:ln>
                  <a:noFill/>
                </a:ln>
                <a:solidFill>
                  <a:prstClr val="black"/>
                </a:solidFill>
                <a:effectLst/>
                <a:uLnTx/>
                <a:uFillTx/>
                <a:latin typeface="Aptos" panose="02110004020202020204"/>
                <a:ea typeface="+mn-ea"/>
                <a:cs typeface="+mn-cs"/>
              </a:rPr>
              <a:t>damaged</a:t>
            </a: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it-IT" sz="2000" b="1" dirty="0">
                <a:solidFill>
                  <a:prstClr val="black"/>
                </a:solidFill>
                <a:latin typeface="Aptos" panose="02110004020202020204"/>
              </a:rPr>
              <a:t>after:</a:t>
            </a:r>
            <a:endPar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graphicFrame>
            <p:nvGraphicFramePr>
              <p:cNvPr id="77" name="Table 76">
                <a:extLst>
                  <a:ext uri="{FF2B5EF4-FFF2-40B4-BE49-F238E27FC236}">
                    <a16:creationId xmlns:a16="http://schemas.microsoft.com/office/drawing/2014/main" id="{191B8AF5-8608-E8EF-82EB-4D35384D6B8D}"/>
                  </a:ext>
                </a:extLst>
              </p:cNvPr>
              <p:cNvGraphicFramePr>
                <a:graphicFrameLocks noGrp="1"/>
              </p:cNvGraphicFramePr>
              <p:nvPr>
                <p:extLst>
                  <p:ext uri="{D42A27DB-BD31-4B8C-83A1-F6EECF244321}">
                    <p14:modId xmlns:p14="http://schemas.microsoft.com/office/powerpoint/2010/main" val="615116638"/>
                  </p:ext>
                </p:extLst>
              </p:nvPr>
            </p:nvGraphicFramePr>
            <p:xfrm>
              <a:off x="4205848" y="1805142"/>
              <a:ext cx="1384930" cy="1487905"/>
            </p:xfrm>
            <a:graphic>
              <a:graphicData uri="http://schemas.openxmlformats.org/drawingml/2006/table">
                <a:tbl>
                  <a:tblPr bandRow="1">
                    <a:tableStyleId>{D7AC3CCA-C797-4891-BE02-D94E43425B78}</a:tableStyleId>
                  </a:tblPr>
                  <a:tblGrid>
                    <a:gridCol w="1384930">
                      <a:extLst>
                        <a:ext uri="{9D8B030D-6E8A-4147-A177-3AD203B41FA5}">
                          <a16:colId xmlns:a16="http://schemas.microsoft.com/office/drawing/2014/main" val="4027301163"/>
                        </a:ext>
                      </a:extLst>
                    </a:gridCol>
                  </a:tblGrid>
                  <a:tr h="297581">
                    <a:tc>
                      <a:txBody>
                        <a:bodyPr/>
                        <a:lstStyle/>
                        <a:p>
                          <a:pPr algn="ctr"/>
                          <a:r>
                            <a:rPr lang="it-IT" sz="1600" b="1" dirty="0">
                              <a:solidFill>
                                <a:schemeClr val="tx1"/>
                              </a:solidFill>
                              <a:latin typeface="+mj-lt"/>
                            </a:rPr>
                            <a:t>1.2</a:t>
                          </a:r>
                          <a14:m>
                            <m:oMath xmlns:m="http://schemas.openxmlformats.org/officeDocument/2006/math">
                              <m:r>
                                <a:rPr kumimoji="0" lang="it-IT" sz="1600" b="1"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 </m:t>
                              </m:r>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11 </a:t>
                          </a:r>
                          <a:r>
                            <a:rPr lang="it-IT" sz="1600" b="1" dirty="0">
                              <a:solidFill>
                                <a:schemeClr val="tx1"/>
                              </a:solidFill>
                              <a:latin typeface="+mn-lt"/>
                            </a:rPr>
                            <a:t>p</a:t>
                          </a:r>
                          <a:r>
                            <a:rPr kumimoji="0" lang="it-IT" sz="1600" b="1" i="0" u="none" strike="noStrike" kern="1200" cap="none" spc="0" normalizeH="0" baseline="0" noProof="0" dirty="0">
                              <a:ln>
                                <a:noFill/>
                              </a:ln>
                              <a:solidFill>
                                <a:schemeClr val="tx1"/>
                              </a:solidFill>
                              <a:effectLst/>
                              <a:uLnTx/>
                              <a:uFillTx/>
                              <a:latin typeface="+mn-lt"/>
                              <a:ea typeface="+mn-ea"/>
                              <a:cs typeface="+mn-cs"/>
                            </a:rPr>
                            <a:t>/cm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62238529"/>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solidFill>
                              <a:effectLst/>
                              <a:uLnTx/>
                              <a:uFillTx/>
                              <a:latin typeface="+mn-lt"/>
                              <a:ea typeface="+mn-ea"/>
                              <a:cs typeface="+mn-cs"/>
                            </a:rPr>
                            <a:t>0.8</a:t>
                          </a:r>
                          <a14:m>
                            <m:oMath xmlns:m="http://schemas.openxmlformats.org/officeDocument/2006/math">
                              <m:r>
                                <a:rPr kumimoji="0" lang="it-IT" sz="1600" b="1"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 </m:t>
                              </m:r>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11 </a:t>
                          </a:r>
                          <a:r>
                            <a:rPr lang="it-IT" sz="1600" b="1" dirty="0">
                              <a:solidFill>
                                <a:schemeClr val="tx1"/>
                              </a:solidFill>
                              <a:latin typeface="+mn-lt"/>
                            </a:rPr>
                            <a:t>p</a:t>
                          </a:r>
                          <a:r>
                            <a:rPr kumimoji="0" lang="it-IT" sz="1600" b="1" i="0" u="none" strike="noStrike" kern="1200" cap="none" spc="0" normalizeH="0" baseline="0" noProof="0" dirty="0">
                              <a:ln>
                                <a:noFill/>
                              </a:ln>
                              <a:solidFill>
                                <a:schemeClr val="tx1"/>
                              </a:solidFill>
                              <a:effectLst/>
                              <a:uLnTx/>
                              <a:uFillTx/>
                              <a:latin typeface="+mn-lt"/>
                              <a:ea typeface="+mn-ea"/>
                              <a:cs typeface="+mn-cs"/>
                            </a:rPr>
                            <a:t>/cm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57437530"/>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solidFill>
                              <a:effectLst/>
                              <a:uLnTx/>
                              <a:uFillTx/>
                              <a:latin typeface="+mn-lt"/>
                              <a:ea typeface="+mn-ea"/>
                              <a:cs typeface="+mn-cs"/>
                            </a:rPr>
                            <a:t>0.5 </a:t>
                          </a:r>
                          <a14:m>
                            <m:oMath xmlns:m="http://schemas.openxmlformats.org/officeDocument/2006/math">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11 </a:t>
                          </a:r>
                          <a:r>
                            <a:rPr lang="it-IT" sz="1600" b="1" dirty="0">
                              <a:solidFill>
                                <a:schemeClr val="tx1"/>
                              </a:solidFill>
                              <a:latin typeface="+mn-lt"/>
                            </a:rPr>
                            <a:t>p</a:t>
                          </a:r>
                          <a:r>
                            <a:rPr kumimoji="0" lang="it-IT" sz="1600" b="1" i="0" u="none" strike="noStrike" kern="1200" cap="none" spc="0" normalizeH="0" baseline="0" noProof="0" dirty="0">
                              <a:ln>
                                <a:noFill/>
                              </a:ln>
                              <a:solidFill>
                                <a:schemeClr val="tx1"/>
                              </a:solidFill>
                              <a:effectLst/>
                              <a:uLnTx/>
                              <a:uFillTx/>
                              <a:latin typeface="+mn-lt"/>
                              <a:ea typeface="+mn-ea"/>
                              <a:cs typeface="+mn-cs"/>
                            </a:rPr>
                            <a:t>/cm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1372197"/>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solidFill>
                              <a:effectLst/>
                              <a:uLnTx/>
                              <a:uFillTx/>
                              <a:latin typeface="+mn-lt"/>
                              <a:ea typeface="+mn-ea"/>
                              <a:cs typeface="+mn-cs"/>
                            </a:rPr>
                            <a:t>0.4 </a:t>
                          </a:r>
                          <a:r>
                            <a:rPr kumimoji="0" lang="he-IL" sz="1600" b="1" i="0" u="none" strike="noStrike" kern="1200" cap="none" spc="0" normalizeH="0" baseline="0" noProof="0" dirty="0">
                              <a:ln>
                                <a:noFill/>
                              </a:ln>
                              <a:solidFill>
                                <a:schemeClr val="tx1"/>
                              </a:solidFill>
                              <a:effectLst/>
                              <a:uLnTx/>
                              <a:uFillTx/>
                              <a:latin typeface="+mn-lt"/>
                              <a:ea typeface="+mn-ea"/>
                              <a:cs typeface="+mn-cs"/>
                            </a:rPr>
                            <a:t>ּ</a:t>
                          </a:r>
                          <a14:m>
                            <m:oMath xmlns:m="http://schemas.openxmlformats.org/officeDocument/2006/math">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11 </a:t>
                          </a:r>
                          <a:r>
                            <a:rPr lang="it-IT" sz="1600" b="1" dirty="0">
                              <a:solidFill>
                                <a:schemeClr val="tx1"/>
                              </a:solidFill>
                              <a:latin typeface="+mn-lt"/>
                            </a:rPr>
                            <a:t>p</a:t>
                          </a:r>
                          <a:r>
                            <a:rPr kumimoji="0" lang="it-IT" sz="1600" b="1" i="0" u="none" strike="noStrike" kern="1200" cap="none" spc="0" normalizeH="0" baseline="0" noProof="0" dirty="0">
                              <a:ln>
                                <a:noFill/>
                              </a:ln>
                              <a:solidFill>
                                <a:schemeClr val="tx1"/>
                              </a:solidFill>
                              <a:effectLst/>
                              <a:uLnTx/>
                              <a:uFillTx/>
                              <a:latin typeface="+mn-lt"/>
                              <a:ea typeface="+mn-ea"/>
                              <a:cs typeface="+mn-cs"/>
                            </a:rPr>
                            <a:t>/cm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7342795"/>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kern="1200" dirty="0">
                              <a:solidFill>
                                <a:schemeClr val="tx1"/>
                              </a:solidFill>
                              <a:latin typeface="+mn-lt"/>
                              <a:ea typeface="+mn-ea"/>
                              <a:cs typeface="+mn-cs"/>
                            </a:rPr>
                            <a:t>1.8 </a:t>
                          </a:r>
                          <a:r>
                            <a:rPr kumimoji="0" lang="he-IL" sz="1600" b="1" i="0" u="none" strike="noStrike" kern="1200" cap="none" spc="0" normalizeH="0" baseline="0" noProof="0" dirty="0">
                              <a:ln>
                                <a:noFill/>
                              </a:ln>
                              <a:solidFill>
                                <a:schemeClr val="tx1"/>
                              </a:solidFill>
                              <a:effectLst/>
                              <a:uLnTx/>
                              <a:uFillTx/>
                              <a:latin typeface="+mn-lt"/>
                              <a:ea typeface="+mn-ea"/>
                              <a:cs typeface="+mn-cs"/>
                            </a:rPr>
                            <a:t>ּ</a:t>
                          </a:r>
                          <a14:m>
                            <m:oMath xmlns:m="http://schemas.openxmlformats.org/officeDocument/2006/math">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11 </a:t>
                          </a:r>
                          <a:r>
                            <a:rPr lang="it-IT" sz="1600" b="1" dirty="0">
                              <a:solidFill>
                                <a:schemeClr val="tx1"/>
                              </a:solidFill>
                              <a:latin typeface="+mn-lt"/>
                            </a:rPr>
                            <a:t>p</a:t>
                          </a:r>
                          <a:r>
                            <a:rPr kumimoji="0" lang="it-IT" sz="1600" b="1" i="0" u="none" strike="noStrike" kern="1200" cap="none" spc="0" normalizeH="0" baseline="0" noProof="0" dirty="0">
                              <a:ln>
                                <a:noFill/>
                              </a:ln>
                              <a:solidFill>
                                <a:schemeClr val="tx1"/>
                              </a:solidFill>
                              <a:effectLst/>
                              <a:uLnTx/>
                              <a:uFillTx/>
                              <a:latin typeface="+mn-lt"/>
                              <a:ea typeface="+mn-ea"/>
                              <a:cs typeface="+mn-cs"/>
                            </a:rPr>
                            <a:t>/cm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817529"/>
                      </a:ext>
                    </a:extLst>
                  </a:tr>
                </a:tbl>
              </a:graphicData>
            </a:graphic>
          </p:graphicFrame>
        </mc:Choice>
        <mc:Fallback xmlns="">
          <p:graphicFrame>
            <p:nvGraphicFramePr>
              <p:cNvPr id="77" name="Table 76">
                <a:extLst>
                  <a:ext uri="{FF2B5EF4-FFF2-40B4-BE49-F238E27FC236}">
                    <a16:creationId xmlns:a16="http://schemas.microsoft.com/office/drawing/2014/main" id="{191B8AF5-8608-E8EF-82EB-4D35384D6B8D}"/>
                  </a:ext>
                </a:extLst>
              </p:cNvPr>
              <p:cNvGraphicFramePr>
                <a:graphicFrameLocks noGrp="1"/>
              </p:cNvGraphicFramePr>
              <p:nvPr>
                <p:extLst>
                  <p:ext uri="{D42A27DB-BD31-4B8C-83A1-F6EECF244321}">
                    <p14:modId xmlns:p14="http://schemas.microsoft.com/office/powerpoint/2010/main" val="615116638"/>
                  </p:ext>
                </p:extLst>
              </p:nvPr>
            </p:nvGraphicFramePr>
            <p:xfrm>
              <a:off x="4205848" y="1805142"/>
              <a:ext cx="1384930" cy="1487905"/>
            </p:xfrm>
            <a:graphic>
              <a:graphicData uri="http://schemas.openxmlformats.org/drawingml/2006/table">
                <a:tbl>
                  <a:tblPr bandRow="1">
                    <a:tableStyleId>{D7AC3CCA-C797-4891-BE02-D94E43425B78}</a:tableStyleId>
                  </a:tblPr>
                  <a:tblGrid>
                    <a:gridCol w="1384930">
                      <a:extLst>
                        <a:ext uri="{9D8B030D-6E8A-4147-A177-3AD203B41FA5}">
                          <a16:colId xmlns:a16="http://schemas.microsoft.com/office/drawing/2014/main" val="4027301163"/>
                        </a:ext>
                      </a:extLst>
                    </a:gridCol>
                  </a:tblGrid>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6"/>
                          <a:stretch>
                            <a:fillRect l="-437" t="-12245" r="-873" b="-430612"/>
                          </a:stretch>
                        </a:blipFill>
                      </a:tcPr>
                    </a:tc>
                    <a:extLst>
                      <a:ext uri="{0D108BD9-81ED-4DB2-BD59-A6C34878D82A}">
                        <a16:rowId xmlns:a16="http://schemas.microsoft.com/office/drawing/2014/main" val="3762238529"/>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blipFill>
                          <a:blip r:embed="rId6"/>
                          <a:stretch>
                            <a:fillRect l="-437" t="-112245" r="-873" b="-330612"/>
                          </a:stretch>
                        </a:blipFill>
                      </a:tcPr>
                    </a:tc>
                    <a:extLst>
                      <a:ext uri="{0D108BD9-81ED-4DB2-BD59-A6C34878D82A}">
                        <a16:rowId xmlns:a16="http://schemas.microsoft.com/office/drawing/2014/main" val="657437530"/>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blipFill>
                          <a:blip r:embed="rId6"/>
                          <a:stretch>
                            <a:fillRect l="-437" t="-212245" r="-873" b="-230612"/>
                          </a:stretch>
                        </a:blipFill>
                      </a:tcPr>
                    </a:tc>
                    <a:extLst>
                      <a:ext uri="{0D108BD9-81ED-4DB2-BD59-A6C34878D82A}">
                        <a16:rowId xmlns:a16="http://schemas.microsoft.com/office/drawing/2014/main" val="571372197"/>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blipFill>
                          <a:blip r:embed="rId6"/>
                          <a:stretch>
                            <a:fillRect l="-437" t="-312245" r="-873" b="-130612"/>
                          </a:stretch>
                        </a:blipFill>
                      </a:tcPr>
                    </a:tc>
                    <a:extLst>
                      <a:ext uri="{0D108BD9-81ED-4DB2-BD59-A6C34878D82A}">
                        <a16:rowId xmlns:a16="http://schemas.microsoft.com/office/drawing/2014/main" val="3857342795"/>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6"/>
                          <a:stretch>
                            <a:fillRect l="-437" t="-412245" r="-873" b="-30612"/>
                          </a:stretch>
                        </a:blipFill>
                      </a:tcPr>
                    </a:tc>
                    <a:extLst>
                      <a:ext uri="{0D108BD9-81ED-4DB2-BD59-A6C34878D82A}">
                        <a16:rowId xmlns:a16="http://schemas.microsoft.com/office/drawing/2014/main" val="3007817529"/>
                      </a:ext>
                    </a:extLst>
                  </a:tr>
                </a:tbl>
              </a:graphicData>
            </a:graphic>
          </p:graphicFrame>
        </mc:Fallback>
      </mc:AlternateContent>
      <p:sp>
        <p:nvSpPr>
          <p:cNvPr id="80" name="Rectangle 79">
            <a:extLst>
              <a:ext uri="{FF2B5EF4-FFF2-40B4-BE49-F238E27FC236}">
                <a16:creationId xmlns:a16="http://schemas.microsoft.com/office/drawing/2014/main" id="{FFC64378-FB9E-0611-26DB-C96672315432}"/>
              </a:ext>
            </a:extLst>
          </p:cNvPr>
          <p:cNvSpPr/>
          <p:nvPr/>
        </p:nvSpPr>
        <p:spPr>
          <a:xfrm>
            <a:off x="4204757" y="1809758"/>
            <a:ext cx="1376496" cy="1487905"/>
          </a:xfrm>
          <a:prstGeom prst="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row: Right 82">
            <a:extLst>
              <a:ext uri="{FF2B5EF4-FFF2-40B4-BE49-F238E27FC236}">
                <a16:creationId xmlns:a16="http://schemas.microsoft.com/office/drawing/2014/main" id="{4DCD6F78-CB8E-2567-40D4-19EA60B28D63}"/>
              </a:ext>
            </a:extLst>
          </p:cNvPr>
          <p:cNvSpPr/>
          <p:nvPr/>
        </p:nvSpPr>
        <p:spPr>
          <a:xfrm>
            <a:off x="3666293" y="2278561"/>
            <a:ext cx="458238" cy="523468"/>
          </a:xfrm>
          <a:prstGeom prst="rightArrow">
            <a:avLst/>
          </a:prstGeom>
          <a:solidFill>
            <a:srgbClr val="FDE3EC"/>
          </a:solid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F17E4C58-A13E-484F-8424-6F7A58B25C08}"/>
              </a:ext>
            </a:extLst>
          </p:cNvPr>
          <p:cNvGrpSpPr/>
          <p:nvPr/>
        </p:nvGrpSpPr>
        <p:grpSpPr>
          <a:xfrm>
            <a:off x="6142621" y="1836245"/>
            <a:ext cx="5916611" cy="4795735"/>
            <a:chOff x="6142621" y="1836245"/>
            <a:chExt cx="5916611" cy="4795735"/>
          </a:xfrm>
        </p:grpSpPr>
        <p:grpSp>
          <p:nvGrpSpPr>
            <p:cNvPr id="67" name="Group 66">
              <a:extLst>
                <a:ext uri="{FF2B5EF4-FFF2-40B4-BE49-F238E27FC236}">
                  <a16:creationId xmlns:a16="http://schemas.microsoft.com/office/drawing/2014/main" id="{8FA5350C-13B2-06C9-87D1-EF7AE8A34B71}"/>
                </a:ext>
              </a:extLst>
            </p:cNvPr>
            <p:cNvGrpSpPr/>
            <p:nvPr/>
          </p:nvGrpSpPr>
          <p:grpSpPr>
            <a:xfrm>
              <a:off x="6142621" y="1836245"/>
              <a:ext cx="5916611" cy="4795735"/>
              <a:chOff x="6142621" y="1464090"/>
              <a:chExt cx="5916611" cy="4795735"/>
            </a:xfrm>
          </p:grpSpPr>
          <p:grpSp>
            <p:nvGrpSpPr>
              <p:cNvPr id="48" name="Group 47">
                <a:extLst>
                  <a:ext uri="{FF2B5EF4-FFF2-40B4-BE49-F238E27FC236}">
                    <a16:creationId xmlns:a16="http://schemas.microsoft.com/office/drawing/2014/main" id="{ECF0E62F-7E02-F661-C020-A8F4271A494B}"/>
                  </a:ext>
                </a:extLst>
              </p:cNvPr>
              <p:cNvGrpSpPr/>
              <p:nvPr/>
            </p:nvGrpSpPr>
            <p:grpSpPr>
              <a:xfrm>
                <a:off x="6142621" y="1464090"/>
                <a:ext cx="5916611" cy="4795735"/>
                <a:chOff x="6142621" y="1464090"/>
                <a:chExt cx="5916611" cy="4795735"/>
              </a:xfrm>
            </p:grpSpPr>
            <p:pic>
              <p:nvPicPr>
                <p:cNvPr id="23" name="Picture 22" descr="A graph of different colored lines&#10;&#10;Description automatically generated with medium confidence">
                  <a:extLst>
                    <a:ext uri="{FF2B5EF4-FFF2-40B4-BE49-F238E27FC236}">
                      <a16:creationId xmlns:a16="http://schemas.microsoft.com/office/drawing/2014/main" id="{8F979151-F8B2-C3A3-08F4-9C2B168F1559}"/>
                    </a:ext>
                  </a:extLst>
                </p:cNvPr>
                <p:cNvPicPr>
                  <a:picLocks noChangeAspect="1"/>
                </p:cNvPicPr>
                <p:nvPr/>
              </p:nvPicPr>
              <p:blipFill>
                <a:blip r:embed="rId7">
                  <a:extLst>
                    <a:ext uri="{28A0092B-C50C-407E-A947-70E740481C1C}">
                      <a14:useLocalDpi xmlns:a14="http://schemas.microsoft.com/office/drawing/2010/main" val="0"/>
                    </a:ext>
                  </a:extLst>
                </a:blip>
                <a:srcRect l="3196" t="49410" r="1748" b="1964"/>
                <a:stretch/>
              </p:blipFill>
              <p:spPr>
                <a:xfrm>
                  <a:off x="6142621" y="1561596"/>
                  <a:ext cx="5916611" cy="4698229"/>
                </a:xfrm>
                <a:prstGeom prst="rect">
                  <a:avLst/>
                </a:prstGeom>
              </p:spPr>
            </p:pic>
            <p:sp>
              <p:nvSpPr>
                <p:cNvPr id="40" name="Rectangle 39">
                  <a:extLst>
                    <a:ext uri="{FF2B5EF4-FFF2-40B4-BE49-F238E27FC236}">
                      <a16:creationId xmlns:a16="http://schemas.microsoft.com/office/drawing/2014/main" id="{DA3DF5D3-D3B5-4A5C-3ACE-6E51C7FAA253}"/>
                    </a:ext>
                  </a:extLst>
                </p:cNvPr>
                <p:cNvSpPr/>
                <p:nvPr/>
              </p:nvSpPr>
              <p:spPr>
                <a:xfrm>
                  <a:off x="9402364" y="1913021"/>
                  <a:ext cx="1641260" cy="12792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11DF8B0-1E67-9C0E-20B1-11C90C63C9AA}"/>
                    </a:ext>
                  </a:extLst>
                </p:cNvPr>
                <p:cNvSpPr/>
                <p:nvPr/>
              </p:nvSpPr>
              <p:spPr>
                <a:xfrm>
                  <a:off x="7918499" y="1464090"/>
                  <a:ext cx="598522" cy="531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descr="A graph of different colored lines&#10;&#10;Description automatically generated with medium confidence">
                <a:extLst>
                  <a:ext uri="{FF2B5EF4-FFF2-40B4-BE49-F238E27FC236}">
                    <a16:creationId xmlns:a16="http://schemas.microsoft.com/office/drawing/2014/main" id="{3FD068E6-39AD-63A8-CDCC-B7469E6C3EB3}"/>
                  </a:ext>
                </a:extLst>
              </p:cNvPr>
              <p:cNvPicPr>
                <a:picLocks noChangeAspect="1"/>
              </p:cNvPicPr>
              <p:nvPr/>
            </p:nvPicPr>
            <p:blipFill>
              <a:blip r:embed="rId4">
                <a:extLst>
                  <a:ext uri="{28A0092B-C50C-407E-A947-70E740481C1C}">
                    <a14:useLocalDpi xmlns:a14="http://schemas.microsoft.com/office/drawing/2010/main" val="0"/>
                  </a:ext>
                </a:extLst>
              </a:blip>
              <a:srcRect l="56852" t="6172" r="29015" b="75288"/>
              <a:stretch/>
            </p:blipFill>
            <p:spPr>
              <a:xfrm>
                <a:off x="10534810" y="1729741"/>
                <a:ext cx="890338" cy="1813093"/>
              </a:xfrm>
              <a:prstGeom prst="rect">
                <a:avLst/>
              </a:prstGeom>
            </p:spPr>
          </p:pic>
        </p:grpSp>
        <p:pic>
          <p:nvPicPr>
            <p:cNvPr id="76" name="Picture 75" descr="A graph of different colored lines&#10;&#10;Description automatically generated with medium confidence">
              <a:extLst>
                <a:ext uri="{FF2B5EF4-FFF2-40B4-BE49-F238E27FC236}">
                  <a16:creationId xmlns:a16="http://schemas.microsoft.com/office/drawing/2014/main" id="{868D8DA2-62CC-82C6-A65F-FAA88483CDAC}"/>
                </a:ext>
              </a:extLst>
            </p:cNvPr>
            <p:cNvPicPr>
              <a:picLocks noChangeAspect="1"/>
            </p:cNvPicPr>
            <p:nvPr/>
          </p:nvPicPr>
          <p:blipFill>
            <a:blip r:embed="rId4">
              <a:extLst>
                <a:ext uri="{28A0092B-C50C-407E-A947-70E740481C1C}">
                  <a14:useLocalDpi xmlns:a14="http://schemas.microsoft.com/office/drawing/2010/main" val="0"/>
                </a:ext>
              </a:extLst>
            </a:blip>
            <a:srcRect l="56852" t="6172" r="29015" b="75288"/>
            <a:stretch/>
          </p:blipFill>
          <p:spPr>
            <a:xfrm>
              <a:off x="10968887" y="3982360"/>
              <a:ext cx="890338" cy="1813093"/>
            </a:xfrm>
            <a:prstGeom prst="rect">
              <a:avLst/>
            </a:prstGeom>
          </p:spPr>
        </p:pic>
        <p:sp>
          <p:nvSpPr>
            <p:cNvPr id="88" name="Rectangle 87">
              <a:extLst>
                <a:ext uri="{FF2B5EF4-FFF2-40B4-BE49-F238E27FC236}">
                  <a16:creationId xmlns:a16="http://schemas.microsoft.com/office/drawing/2014/main" id="{0201BBEF-CEE7-5334-797B-161AE9CE3BEF}"/>
                </a:ext>
              </a:extLst>
            </p:cNvPr>
            <p:cNvSpPr/>
            <p:nvPr/>
          </p:nvSpPr>
          <p:spPr>
            <a:xfrm>
              <a:off x="10513544" y="3320814"/>
              <a:ext cx="1001516" cy="5622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graphicFrame>
            <p:nvGraphicFramePr>
              <p:cNvPr id="90" name="Table 89">
                <a:extLst>
                  <a:ext uri="{FF2B5EF4-FFF2-40B4-BE49-F238E27FC236}">
                    <a16:creationId xmlns:a16="http://schemas.microsoft.com/office/drawing/2014/main" id="{C4AB8B56-C345-EF5C-B445-B26C2FB04CA7}"/>
                  </a:ext>
                </a:extLst>
              </p:cNvPr>
              <p:cNvGraphicFramePr>
                <a:graphicFrameLocks noGrp="1"/>
              </p:cNvGraphicFramePr>
              <p:nvPr>
                <p:extLst>
                  <p:ext uri="{D42A27DB-BD31-4B8C-83A1-F6EECF244321}">
                    <p14:modId xmlns:p14="http://schemas.microsoft.com/office/powerpoint/2010/main" val="2260965584"/>
                  </p:ext>
                </p:extLst>
              </p:nvPr>
            </p:nvGraphicFramePr>
            <p:xfrm>
              <a:off x="8793221" y="1811985"/>
              <a:ext cx="996481" cy="1487905"/>
            </p:xfrm>
            <a:graphic>
              <a:graphicData uri="http://schemas.openxmlformats.org/drawingml/2006/table">
                <a:tbl>
                  <a:tblPr bandRow="1">
                    <a:tableStyleId>{D7AC3CCA-C797-4891-BE02-D94E43425B78}</a:tableStyleId>
                  </a:tblPr>
                  <a:tblGrid>
                    <a:gridCol w="454221">
                      <a:extLst>
                        <a:ext uri="{9D8B030D-6E8A-4147-A177-3AD203B41FA5}">
                          <a16:colId xmlns:a16="http://schemas.microsoft.com/office/drawing/2014/main" val="4206552335"/>
                        </a:ext>
                      </a:extLst>
                    </a:gridCol>
                    <a:gridCol w="542260">
                      <a:extLst>
                        <a:ext uri="{9D8B030D-6E8A-4147-A177-3AD203B41FA5}">
                          <a16:colId xmlns:a16="http://schemas.microsoft.com/office/drawing/2014/main" val="1580556822"/>
                        </a:ext>
                      </a:extLst>
                    </a:gridCol>
                  </a:tblGrid>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600" b="1" i="0" dirty="0">
                            <a:solidFill>
                              <a:schemeClr val="tx1"/>
                            </a:solidFill>
                            <a:latin typeface="+mj-lt"/>
                          </a:endParaRPr>
                        </a:p>
                      </a:txBody>
                      <a:tcPr marL="0" marR="0" marT="0" marB="0" anchor="ctr"/>
                    </a:tc>
                    <a:tc>
                      <a:txBody>
                        <a:bodyPr/>
                        <a:lstStyle/>
                        <a:p>
                          <a:pPr algn="ctr"/>
                          <a:r>
                            <a:rPr lang="it-IT" sz="1600" dirty="0">
                              <a:solidFill>
                                <a:schemeClr val="tx1"/>
                              </a:solidFill>
                              <a:latin typeface="+mj-lt"/>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602122139"/>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6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600" b="1" i="0" dirty="0">
                            <a:solidFill>
                              <a:schemeClr val="tx1"/>
                            </a:solidFill>
                            <a:latin typeface="+mj-lt"/>
                          </a:endParaRPr>
                        </a:p>
                      </a:txBody>
                      <a:tcPr marL="0" marR="0" marT="0" marB="0" anchor="ct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6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6905A7"/>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6905A7"/>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6905A7"/>
                                        </a:solidFill>
                                        <a:effectLst/>
                                        <a:uLnTx/>
                                        <a:uFillTx/>
                                        <a:latin typeface="Cambria Math" panose="02040503050406030204" pitchFamily="18" charset="0"/>
                                      </a:rPr>
                                      <m:t>𝟓</m:t>
                                    </m:r>
                                  </m:sub>
                                </m:sSub>
                              </m:oMath>
                            </m:oMathPara>
                          </a14:m>
                          <a:endParaRPr lang="en-US" sz="16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&gt;50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835882549"/>
                      </a:ext>
                    </a:extLst>
                  </a:tr>
                </a:tbl>
              </a:graphicData>
            </a:graphic>
          </p:graphicFrame>
        </mc:Choice>
        <mc:Fallback xmlns="">
          <p:graphicFrame>
            <p:nvGraphicFramePr>
              <p:cNvPr id="90" name="Table 89">
                <a:extLst>
                  <a:ext uri="{FF2B5EF4-FFF2-40B4-BE49-F238E27FC236}">
                    <a16:creationId xmlns:a16="http://schemas.microsoft.com/office/drawing/2014/main" id="{C4AB8B56-C345-EF5C-B445-B26C2FB04CA7}"/>
                  </a:ext>
                </a:extLst>
              </p:cNvPr>
              <p:cNvGraphicFramePr>
                <a:graphicFrameLocks noGrp="1"/>
              </p:cNvGraphicFramePr>
              <p:nvPr>
                <p:extLst>
                  <p:ext uri="{D42A27DB-BD31-4B8C-83A1-F6EECF244321}">
                    <p14:modId xmlns:p14="http://schemas.microsoft.com/office/powerpoint/2010/main" val="2260965584"/>
                  </p:ext>
                </p:extLst>
              </p:nvPr>
            </p:nvGraphicFramePr>
            <p:xfrm>
              <a:off x="8793221" y="1811985"/>
              <a:ext cx="996481" cy="1487905"/>
            </p:xfrm>
            <a:graphic>
              <a:graphicData uri="http://schemas.openxmlformats.org/drawingml/2006/table">
                <a:tbl>
                  <a:tblPr bandRow="1">
                    <a:tableStyleId>{D7AC3CCA-C797-4891-BE02-D94E43425B78}</a:tableStyleId>
                  </a:tblPr>
                  <a:tblGrid>
                    <a:gridCol w="454221">
                      <a:extLst>
                        <a:ext uri="{9D8B030D-6E8A-4147-A177-3AD203B41FA5}">
                          <a16:colId xmlns:a16="http://schemas.microsoft.com/office/drawing/2014/main" val="4206552335"/>
                        </a:ext>
                      </a:extLst>
                    </a:gridCol>
                    <a:gridCol w="542260">
                      <a:extLst>
                        <a:ext uri="{9D8B030D-6E8A-4147-A177-3AD203B41FA5}">
                          <a16:colId xmlns:a16="http://schemas.microsoft.com/office/drawing/2014/main" val="1580556822"/>
                        </a:ext>
                      </a:extLst>
                    </a:gridCol>
                  </a:tblGrid>
                  <a:tr h="297581">
                    <a:tc>
                      <a:txBody>
                        <a:bodyPr/>
                        <a:lstStyle/>
                        <a:p>
                          <a:endParaRPr lang="en-US"/>
                        </a:p>
                      </a:txBody>
                      <a:tcPr marL="0" marR="0" marT="0" marB="0" anchor="ctr">
                        <a:blipFill>
                          <a:blip r:embed="rId8"/>
                          <a:stretch>
                            <a:fillRect l="-1333" t="-12245" r="-122667" b="-430612"/>
                          </a:stretch>
                        </a:blipFill>
                      </a:tcPr>
                    </a:tc>
                    <a:tc>
                      <a:txBody>
                        <a:bodyPr/>
                        <a:lstStyle/>
                        <a:p>
                          <a:pPr algn="ctr"/>
                          <a:r>
                            <a:rPr lang="it-IT" sz="1600" dirty="0">
                              <a:solidFill>
                                <a:schemeClr val="tx1"/>
                              </a:solidFill>
                              <a:latin typeface="+mj-lt"/>
                            </a:rPr>
                            <a:t>&gt;75</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602122139"/>
                      </a:ext>
                    </a:extLst>
                  </a:tr>
                  <a:tr h="297581">
                    <a:tc>
                      <a:txBody>
                        <a:bodyPr/>
                        <a:lstStyle/>
                        <a:p>
                          <a:endParaRPr lang="en-US"/>
                        </a:p>
                      </a:txBody>
                      <a:tcPr marL="0" marR="0" marT="0" marB="0" anchor="ctr">
                        <a:blipFill>
                          <a:blip r:embed="rId8"/>
                          <a:stretch>
                            <a:fillRect l="-1333" t="-112245" r="-122667" b="-3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477001837"/>
                      </a:ext>
                    </a:extLst>
                  </a:tr>
                  <a:tr h="297581">
                    <a:tc>
                      <a:txBody>
                        <a:bodyPr/>
                        <a:lstStyle/>
                        <a:p>
                          <a:endParaRPr lang="en-US"/>
                        </a:p>
                      </a:txBody>
                      <a:tcPr marL="0" marR="0" marT="0" marB="0" anchor="ctr">
                        <a:blipFill>
                          <a:blip r:embed="rId8"/>
                          <a:stretch>
                            <a:fillRect l="-1333" t="-212245" r="-122667" b="-230612"/>
                          </a:stretch>
                        </a:blipFil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316653067"/>
                      </a:ext>
                    </a:extLst>
                  </a:tr>
                  <a:tr h="297581">
                    <a:tc>
                      <a:txBody>
                        <a:bodyPr/>
                        <a:lstStyle/>
                        <a:p>
                          <a:endParaRPr lang="en-US"/>
                        </a:p>
                      </a:txBody>
                      <a:tcPr marL="0" marR="0" marT="0" marB="0" anchor="ctr">
                        <a:blipFill>
                          <a:blip r:embed="rId8"/>
                          <a:stretch>
                            <a:fillRect l="-1333" t="-312245" r="-122667" b="-1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111154696"/>
                      </a:ext>
                    </a:extLst>
                  </a:tr>
                  <a:tr h="297581">
                    <a:tc>
                      <a:txBody>
                        <a:bodyPr/>
                        <a:lstStyle/>
                        <a:p>
                          <a:endParaRPr lang="en-US"/>
                        </a:p>
                      </a:txBody>
                      <a:tcPr marL="0" marR="0" marT="0" marB="0" anchor="ctr">
                        <a:blipFill>
                          <a:blip r:embed="rId8"/>
                          <a:stretch>
                            <a:fillRect l="-1333" t="-412245" r="-122667" b="-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&gt;50</a:t>
                          </a:r>
                          <a:endParaRPr lang="en-US" sz="1600" dirty="0">
                            <a:solidFill>
                              <a:schemeClr val="tx1"/>
                            </a:solidFill>
                            <a:latin typeface="+mj-lt"/>
                          </a:endParaRPr>
                        </a:p>
                      </a:txBody>
                      <a:tcPr marL="0" marR="0" marT="0" marB="0" anchor="ctr"/>
                    </a:tc>
                    <a:extLst>
                      <a:ext uri="{0D108BD9-81ED-4DB2-BD59-A6C34878D82A}">
                        <a16:rowId xmlns:a16="http://schemas.microsoft.com/office/drawing/2014/main" val="2835882549"/>
                      </a:ext>
                    </a:extLst>
                  </a:tr>
                </a:tbl>
              </a:graphicData>
            </a:graphic>
          </p:graphicFrame>
        </mc:Fallback>
      </mc:AlternateContent>
      <p:sp>
        <p:nvSpPr>
          <p:cNvPr id="91" name="Rectangle 90">
            <a:extLst>
              <a:ext uri="{FF2B5EF4-FFF2-40B4-BE49-F238E27FC236}">
                <a16:creationId xmlns:a16="http://schemas.microsoft.com/office/drawing/2014/main" id="{0488BC66-B1E0-649A-67DA-C93C5FA14AF6}"/>
              </a:ext>
            </a:extLst>
          </p:cNvPr>
          <p:cNvSpPr/>
          <p:nvPr/>
        </p:nvSpPr>
        <p:spPr>
          <a:xfrm>
            <a:off x="8797873" y="1809984"/>
            <a:ext cx="991829" cy="1487905"/>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0405660E-E002-ACC0-1B4B-D6F4E235B6AB}"/>
              </a:ext>
            </a:extLst>
          </p:cNvPr>
          <p:cNvSpPr txBox="1"/>
          <p:nvPr/>
        </p:nvSpPr>
        <p:spPr>
          <a:xfrm rot="16200000">
            <a:off x="8027738" y="2337400"/>
            <a:ext cx="1283153" cy="369332"/>
          </a:xfrm>
          <a:prstGeom prst="rect">
            <a:avLst/>
          </a:prstGeom>
          <a:noFill/>
        </p:spPr>
        <p:txBody>
          <a:bodyPr wrap="square" rtlCol="0">
            <a:spAutoFit/>
          </a:bodyPr>
          <a:lstStyle/>
          <a:p>
            <a:r>
              <a:rPr lang="it-IT" dirty="0">
                <a:ln>
                  <a:solidFill>
                    <a:schemeClr val="accent2">
                      <a:lumMod val="75000"/>
                    </a:schemeClr>
                  </a:solidFill>
                </a:ln>
              </a:rPr>
              <a:t>Datasheet</a:t>
            </a:r>
            <a:endParaRPr lang="en-US" dirty="0">
              <a:ln>
                <a:solidFill>
                  <a:schemeClr val="accent2">
                    <a:lumMod val="75000"/>
                  </a:schemeClr>
                </a:solidFill>
              </a:ln>
            </a:endParaRPr>
          </a:p>
        </p:txBody>
      </p:sp>
      <p:sp>
        <p:nvSpPr>
          <p:cNvPr id="93" name="TextBox 92">
            <a:extLst>
              <a:ext uri="{FF2B5EF4-FFF2-40B4-BE49-F238E27FC236}">
                <a16:creationId xmlns:a16="http://schemas.microsoft.com/office/drawing/2014/main" id="{6CADB468-2D08-80EA-865C-F21C99795AD5}"/>
              </a:ext>
            </a:extLst>
          </p:cNvPr>
          <p:cNvSpPr txBox="1"/>
          <p:nvPr/>
        </p:nvSpPr>
        <p:spPr>
          <a:xfrm>
            <a:off x="6353671" y="1401334"/>
            <a:ext cx="714163" cy="400110"/>
          </a:xfrm>
          <a:prstGeom prst="rect">
            <a:avLst/>
          </a:prstGeom>
          <a:solidFill>
            <a:schemeClr val="accent2">
              <a:lumMod val="60000"/>
              <a:lumOff val="40000"/>
            </a:schemeClr>
          </a:solidFill>
          <a:ln>
            <a:solidFill>
              <a:schemeClr val="tx1"/>
            </a:solidFill>
          </a:ln>
          <a:scene3d>
            <a:camera prst="orthographicFront"/>
            <a:lightRig rig="threePt" dir="t"/>
          </a:scene3d>
          <a:sp3d>
            <a:bevelT/>
          </a:sp3d>
        </p:spPr>
        <p:txBody>
          <a:bodyPr wrap="square" rtlCol="0">
            <a:spAutoFit/>
          </a:bodyPr>
          <a:lstStyle/>
          <a:p>
            <a:pPr algn="ctr"/>
            <a:r>
              <a:rPr lang="it-IT" sz="2000" dirty="0"/>
              <a:t>PNP</a:t>
            </a:r>
            <a:endParaRPr lang="en-US" sz="2000" dirty="0"/>
          </a:p>
        </p:txBody>
      </p:sp>
      <p:sp>
        <p:nvSpPr>
          <p:cNvPr id="94" name="Rectangle: Rounded Corners 93">
            <a:extLst>
              <a:ext uri="{FF2B5EF4-FFF2-40B4-BE49-F238E27FC236}">
                <a16:creationId xmlns:a16="http://schemas.microsoft.com/office/drawing/2014/main" id="{10E74E75-E304-A560-D8C7-72344ECE1DBD}"/>
              </a:ext>
            </a:extLst>
          </p:cNvPr>
          <p:cNvSpPr/>
          <p:nvPr/>
        </p:nvSpPr>
        <p:spPr>
          <a:xfrm>
            <a:off x="9761727" y="1158340"/>
            <a:ext cx="2378055" cy="592104"/>
          </a:xfrm>
          <a:prstGeom prst="roundRect">
            <a:avLst/>
          </a:prstGeom>
          <a:solidFill>
            <a:schemeClr val="accent2">
              <a:lumMod val="40000"/>
              <a:lumOff val="60000"/>
            </a:schemeClr>
          </a:solidFill>
          <a:ln w="28575">
            <a:solidFill>
              <a:schemeClr val="accent2">
                <a:lumMod val="75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HEAVILY </a:t>
            </a:r>
            <a:r>
              <a:rPr kumimoji="0" lang="it-IT" sz="2000" b="1" i="0" u="none" strike="noStrike" kern="1200" cap="none" spc="0" normalizeH="0" baseline="0" noProof="0" dirty="0" err="1">
                <a:ln>
                  <a:noFill/>
                </a:ln>
                <a:solidFill>
                  <a:prstClr val="black"/>
                </a:solidFill>
                <a:effectLst/>
                <a:uLnTx/>
                <a:uFillTx/>
                <a:latin typeface="Aptos" panose="02110004020202020204"/>
                <a:ea typeface="+mn-ea"/>
                <a:cs typeface="+mn-cs"/>
              </a:rPr>
              <a:t>damaged</a:t>
            </a:r>
            <a:r>
              <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it-IT" sz="2000" b="1" dirty="0">
                <a:solidFill>
                  <a:prstClr val="black"/>
                </a:solidFill>
                <a:latin typeface="Aptos" panose="02110004020202020204"/>
              </a:rPr>
              <a:t>after:</a:t>
            </a:r>
            <a:endParaRPr kumimoji="0" lang="it-IT"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 name="Arrow: Right 94">
            <a:extLst>
              <a:ext uri="{FF2B5EF4-FFF2-40B4-BE49-F238E27FC236}">
                <a16:creationId xmlns:a16="http://schemas.microsoft.com/office/drawing/2014/main" id="{8D64B538-E7A7-3C2D-98D4-A09F9BBD8618}"/>
              </a:ext>
            </a:extLst>
          </p:cNvPr>
          <p:cNvSpPr/>
          <p:nvPr/>
        </p:nvSpPr>
        <p:spPr>
          <a:xfrm>
            <a:off x="9893103" y="2285176"/>
            <a:ext cx="458238" cy="523468"/>
          </a:xfrm>
          <a:prstGeom prst="rightArrow">
            <a:avLst/>
          </a:prstGeom>
          <a:solidFill>
            <a:schemeClr val="accent2">
              <a:lumMod val="20000"/>
              <a:lumOff val="8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F1D70662-D66F-208E-C617-0E7A69F1FB56}"/>
              </a:ext>
            </a:extLst>
          </p:cNvPr>
          <p:cNvSpPr txBox="1"/>
          <p:nvPr/>
        </p:nvSpPr>
        <p:spPr>
          <a:xfrm>
            <a:off x="4574215" y="6457820"/>
            <a:ext cx="3558912" cy="306467"/>
          </a:xfrm>
          <a:prstGeom prst="round2DiagRect">
            <a:avLst/>
          </a:prstGeom>
          <a:solidFill>
            <a:srgbClr val="F6ECC2"/>
          </a:solidFill>
          <a:ln w="28575">
            <a:solidFill>
              <a:srgbClr val="F6D066"/>
            </a:solidFill>
          </a:ln>
          <a:scene3d>
            <a:camera prst="orthographicFront"/>
            <a:lightRig rig="threePt" dir="t"/>
          </a:scene3d>
          <a:sp3d>
            <a:bevelT/>
          </a:sp3d>
        </p:spPr>
        <p:txBody>
          <a:bodyPr vert="horz"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No recovery </a:t>
            </a:r>
            <a:r>
              <a:rPr kumimoji="0" lang="en-US" i="0" u="none" strike="noStrike" kern="1200" cap="none" spc="0" normalizeH="0" baseline="0" noProof="0" dirty="0">
                <a:ln>
                  <a:noFill/>
                </a:ln>
                <a:solidFill>
                  <a:prstClr val="black"/>
                </a:solidFill>
                <a:effectLst/>
                <a:uLnTx/>
                <a:uFillTx/>
                <a:latin typeface="Aptos" panose="02110004020202020204"/>
                <a:ea typeface="+mn-ea"/>
                <a:cs typeface="+mn-cs"/>
              </a:rPr>
              <a:t>after</a:t>
            </a: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annealing tests</a:t>
            </a:r>
          </a:p>
        </p:txBody>
      </p:sp>
      <p:sp>
        <p:nvSpPr>
          <p:cNvPr id="5" name="Rectangle 4">
            <a:extLst>
              <a:ext uri="{FF2B5EF4-FFF2-40B4-BE49-F238E27FC236}">
                <a16:creationId xmlns:a16="http://schemas.microsoft.com/office/drawing/2014/main" id="{B045C116-B67E-BFA6-CA97-604D20B4C4AA}"/>
              </a:ext>
            </a:extLst>
          </p:cNvPr>
          <p:cNvSpPr/>
          <p:nvPr/>
        </p:nvSpPr>
        <p:spPr>
          <a:xfrm>
            <a:off x="10534810" y="2149771"/>
            <a:ext cx="948977" cy="12789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A7DA9E3-E144-4A97-7353-CF6DA8D22DC0}"/>
                  </a:ext>
                </a:extLst>
              </p:cNvPr>
              <p:cNvGraphicFramePr>
                <a:graphicFrameLocks noGrp="1"/>
              </p:cNvGraphicFramePr>
              <p:nvPr>
                <p:extLst>
                  <p:ext uri="{D42A27DB-BD31-4B8C-83A1-F6EECF244321}">
                    <p14:modId xmlns:p14="http://schemas.microsoft.com/office/powerpoint/2010/main" val="713000375"/>
                  </p:ext>
                </p:extLst>
              </p:nvPr>
            </p:nvGraphicFramePr>
            <p:xfrm>
              <a:off x="10444381" y="1809984"/>
              <a:ext cx="1384930" cy="1487905"/>
            </p:xfrm>
            <a:graphic>
              <a:graphicData uri="http://schemas.openxmlformats.org/drawingml/2006/table">
                <a:tbl>
                  <a:tblPr bandRow="1">
                    <a:tableStyleId>{D7AC3CCA-C797-4891-BE02-D94E43425B78}</a:tableStyleId>
                  </a:tblPr>
                  <a:tblGrid>
                    <a:gridCol w="1384930">
                      <a:extLst>
                        <a:ext uri="{9D8B030D-6E8A-4147-A177-3AD203B41FA5}">
                          <a16:colId xmlns:a16="http://schemas.microsoft.com/office/drawing/2014/main" val="4027301163"/>
                        </a:ext>
                      </a:extLst>
                    </a:gridCol>
                  </a:tblGrid>
                  <a:tr h="297581">
                    <a:tc>
                      <a:txBody>
                        <a:bodyPr/>
                        <a:lstStyle/>
                        <a:p>
                          <a:pPr algn="ctr"/>
                          <a:r>
                            <a:rPr lang="it-IT" sz="1600" b="1" dirty="0">
                              <a:solidFill>
                                <a:schemeClr val="tx1"/>
                              </a:solidFill>
                              <a:latin typeface="+mj-lt"/>
                            </a:rPr>
                            <a:t>2.1</a:t>
                          </a:r>
                          <a14:m>
                            <m:oMath xmlns:m="http://schemas.openxmlformats.org/officeDocument/2006/math">
                              <m:r>
                                <a:rPr kumimoji="0" lang="it-IT" sz="1600" b="1"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 </m:t>
                              </m:r>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11 </a:t>
                          </a:r>
                          <a:r>
                            <a:rPr lang="it-IT" sz="1600" b="1" dirty="0">
                              <a:solidFill>
                                <a:schemeClr val="tx1"/>
                              </a:solidFill>
                              <a:latin typeface="+mn-lt"/>
                            </a:rPr>
                            <a:t>p</a:t>
                          </a:r>
                          <a:r>
                            <a:rPr kumimoji="0" lang="it-IT" sz="1600" b="1" i="0" u="none" strike="noStrike" kern="1200" cap="none" spc="0" normalizeH="0" baseline="0" noProof="0" dirty="0">
                              <a:ln>
                                <a:noFill/>
                              </a:ln>
                              <a:solidFill>
                                <a:schemeClr val="tx1"/>
                              </a:solidFill>
                              <a:effectLst/>
                              <a:uLnTx/>
                              <a:uFillTx/>
                              <a:latin typeface="+mn-lt"/>
                              <a:ea typeface="+mn-ea"/>
                              <a:cs typeface="+mn-cs"/>
                            </a:rPr>
                            <a:t>/cm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62238529"/>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solidFill>
                              <a:effectLst/>
                              <a:uLnTx/>
                              <a:uFillTx/>
                              <a:latin typeface="+mn-lt"/>
                              <a:ea typeface="+mn-ea"/>
                              <a:cs typeface="+mn-cs"/>
                            </a:rPr>
                            <a:t>2.5</a:t>
                          </a:r>
                          <a14:m>
                            <m:oMath xmlns:m="http://schemas.openxmlformats.org/officeDocument/2006/math">
                              <m:r>
                                <a:rPr kumimoji="0" lang="it-IT" sz="1600" b="1"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 </m:t>
                              </m:r>
                              <m:r>
                                <a:rPr kumimoji="0" lang="he-IL" sz="1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a14:m>
                          <a:r>
                            <a:rPr lang="it-IT" sz="1600" b="1" dirty="0">
                              <a:solidFill>
                                <a:schemeClr val="tx1"/>
                              </a:solidFill>
                              <a:latin typeface="+mn-lt"/>
                            </a:rPr>
                            <a:t> 10</a:t>
                          </a:r>
                          <a:r>
                            <a:rPr kumimoji="0" lang="it-IT" sz="1600" b="1" i="0" u="none" strike="noStrike" kern="1200" cap="none" spc="0" normalizeH="0" baseline="30000" noProof="0" dirty="0">
                              <a:ln>
                                <a:noFill/>
                              </a:ln>
                              <a:solidFill>
                                <a:schemeClr val="tx1"/>
                              </a:solidFill>
                              <a:effectLst/>
                              <a:uLnTx/>
                              <a:uFillTx/>
                              <a:latin typeface="+mn-lt"/>
                              <a:ea typeface="+mn-ea"/>
                              <a:cs typeface="+mn-cs"/>
                            </a:rPr>
                            <a:t>11 </a:t>
                          </a:r>
                          <a:r>
                            <a:rPr lang="it-IT" sz="1600" b="1" dirty="0">
                              <a:solidFill>
                                <a:schemeClr val="tx1"/>
                              </a:solidFill>
                              <a:latin typeface="+mn-lt"/>
                            </a:rPr>
                            <a:t>p</a:t>
                          </a:r>
                          <a:r>
                            <a:rPr kumimoji="0" lang="it-IT" sz="1600" b="1" i="0" u="none" strike="noStrike" kern="1200" cap="none" spc="0" normalizeH="0" baseline="0" noProof="0" dirty="0">
                              <a:ln>
                                <a:noFill/>
                              </a:ln>
                              <a:solidFill>
                                <a:schemeClr val="tx1"/>
                              </a:solidFill>
                              <a:effectLst/>
                              <a:uLnTx/>
                              <a:uFillTx/>
                              <a:latin typeface="+mn-lt"/>
                              <a:ea typeface="+mn-ea"/>
                              <a:cs typeface="+mn-cs"/>
                            </a:rPr>
                            <a:t>/cm</a:t>
                          </a:r>
                          <a:r>
                            <a:rPr kumimoji="0" lang="en-US" sz="1600" b="1" i="0" u="none" strike="noStrike" kern="1200" cap="none" spc="0" normalizeH="0" baseline="30000" noProof="0" dirty="0">
                              <a:ln>
                                <a:noFill/>
                              </a:ln>
                              <a:solidFill>
                                <a:schemeClr val="tx1"/>
                              </a:solidFill>
                              <a:effectLst/>
                              <a:uLnTx/>
                              <a:uFillTx/>
                              <a:latin typeface="+mn-lt"/>
                              <a:ea typeface="+mn-ea"/>
                              <a:cs typeface="+mn-cs"/>
                            </a:rPr>
                            <a:t>2</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57437530"/>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uLnTx/>
                              <a:uFillTx/>
                              <a:latin typeface="Aptos" panose="02110004020202020204"/>
                              <a:ea typeface="+mn-ea"/>
                              <a:cs typeface="+mn-cs"/>
                            </a:rPr>
                            <a:t>No out of range </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1372197"/>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uLnTx/>
                              <a:uFillTx/>
                              <a:latin typeface="Aptos" panose="02110004020202020204"/>
                              <a:ea typeface="+mn-ea"/>
                              <a:cs typeface="+mn-cs"/>
                            </a:rPr>
                            <a:t>No out of range </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7342795"/>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No out of range </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817529"/>
                      </a:ext>
                    </a:extLst>
                  </a:tr>
                </a:tbl>
              </a:graphicData>
            </a:graphic>
          </p:graphicFrame>
        </mc:Choice>
        <mc:Fallback xmlns="">
          <p:graphicFrame>
            <p:nvGraphicFramePr>
              <p:cNvPr id="6" name="Table 5">
                <a:extLst>
                  <a:ext uri="{FF2B5EF4-FFF2-40B4-BE49-F238E27FC236}">
                    <a16:creationId xmlns:a16="http://schemas.microsoft.com/office/drawing/2014/main" id="{EA7DA9E3-E144-4A97-7353-CF6DA8D22DC0}"/>
                  </a:ext>
                </a:extLst>
              </p:cNvPr>
              <p:cNvGraphicFramePr>
                <a:graphicFrameLocks noGrp="1"/>
              </p:cNvGraphicFramePr>
              <p:nvPr>
                <p:extLst>
                  <p:ext uri="{D42A27DB-BD31-4B8C-83A1-F6EECF244321}">
                    <p14:modId xmlns:p14="http://schemas.microsoft.com/office/powerpoint/2010/main" val="713000375"/>
                  </p:ext>
                </p:extLst>
              </p:nvPr>
            </p:nvGraphicFramePr>
            <p:xfrm>
              <a:off x="10444381" y="1809984"/>
              <a:ext cx="1384930" cy="1487905"/>
            </p:xfrm>
            <a:graphic>
              <a:graphicData uri="http://schemas.openxmlformats.org/drawingml/2006/table">
                <a:tbl>
                  <a:tblPr bandRow="1">
                    <a:tableStyleId>{D7AC3CCA-C797-4891-BE02-D94E43425B78}</a:tableStyleId>
                  </a:tblPr>
                  <a:tblGrid>
                    <a:gridCol w="1384930">
                      <a:extLst>
                        <a:ext uri="{9D8B030D-6E8A-4147-A177-3AD203B41FA5}">
                          <a16:colId xmlns:a16="http://schemas.microsoft.com/office/drawing/2014/main" val="4027301163"/>
                        </a:ext>
                      </a:extLst>
                    </a:gridCol>
                  </a:tblGrid>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9"/>
                          <a:stretch>
                            <a:fillRect l="-439" t="-10204" r="-877" b="-422449"/>
                          </a:stretch>
                        </a:blipFill>
                      </a:tcPr>
                    </a:tc>
                    <a:extLst>
                      <a:ext uri="{0D108BD9-81ED-4DB2-BD59-A6C34878D82A}">
                        <a16:rowId xmlns:a16="http://schemas.microsoft.com/office/drawing/2014/main" val="3762238529"/>
                      </a:ext>
                    </a:extLst>
                  </a:tr>
                  <a:tr h="297581">
                    <a:tc>
                      <a:txBody>
                        <a:bodyPr/>
                        <a:lstStyle/>
                        <a:p>
                          <a:endParaRPr lang="en-US"/>
                        </a:p>
                      </a:txBody>
                      <a:tcPr marL="0" marR="0" marT="0" marB="0" anchor="ctr">
                        <a:lnR w="12700" cap="flat" cmpd="sng" algn="ctr">
                          <a:solidFill>
                            <a:schemeClr val="tx1"/>
                          </a:solidFill>
                          <a:prstDash val="solid"/>
                          <a:round/>
                          <a:headEnd type="none" w="med" len="med"/>
                          <a:tailEnd type="none" w="med" len="med"/>
                        </a:lnR>
                        <a:blipFill>
                          <a:blip r:embed="rId9"/>
                          <a:stretch>
                            <a:fillRect l="-439" t="-110204" r="-877" b="-322449"/>
                          </a:stretch>
                        </a:blipFill>
                      </a:tcPr>
                    </a:tc>
                    <a:extLst>
                      <a:ext uri="{0D108BD9-81ED-4DB2-BD59-A6C34878D82A}">
                        <a16:rowId xmlns:a16="http://schemas.microsoft.com/office/drawing/2014/main" val="657437530"/>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uLnTx/>
                              <a:uFillTx/>
                              <a:latin typeface="Aptos" panose="02110004020202020204"/>
                              <a:ea typeface="+mn-ea"/>
                              <a:cs typeface="+mn-cs"/>
                            </a:rPr>
                            <a:t>No out of range </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1372197"/>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uLnTx/>
                              <a:uFillTx/>
                              <a:latin typeface="Aptos" panose="02110004020202020204"/>
                              <a:ea typeface="+mn-ea"/>
                              <a:cs typeface="+mn-cs"/>
                            </a:rPr>
                            <a:t>No out of range </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7342795"/>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No out of range </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817529"/>
                      </a:ext>
                    </a:extLst>
                  </a:tr>
                </a:tbl>
              </a:graphicData>
            </a:graphic>
          </p:graphicFrame>
        </mc:Fallback>
      </mc:AlternateContent>
      <p:sp>
        <p:nvSpPr>
          <p:cNvPr id="7" name="Rectangle 6">
            <a:extLst>
              <a:ext uri="{FF2B5EF4-FFF2-40B4-BE49-F238E27FC236}">
                <a16:creationId xmlns:a16="http://schemas.microsoft.com/office/drawing/2014/main" id="{2369A622-EC81-54E3-01C7-17CB279D9A2B}"/>
              </a:ext>
            </a:extLst>
          </p:cNvPr>
          <p:cNvSpPr/>
          <p:nvPr/>
        </p:nvSpPr>
        <p:spPr>
          <a:xfrm>
            <a:off x="10444381" y="1811121"/>
            <a:ext cx="1376496" cy="1487905"/>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23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500" fill="hold"/>
                                        <p:tgtEl>
                                          <p:spTgt spid="75"/>
                                        </p:tgtEl>
                                        <p:attrNameLst>
                                          <p:attrName>ppt_w</p:attrName>
                                        </p:attrNameLst>
                                      </p:cBhvr>
                                      <p:tavLst>
                                        <p:tav tm="0">
                                          <p:val>
                                            <p:fltVal val="0"/>
                                          </p:val>
                                        </p:tav>
                                        <p:tav tm="100000">
                                          <p:val>
                                            <p:strVal val="#ppt_w"/>
                                          </p:val>
                                        </p:tav>
                                      </p:tavLst>
                                    </p:anim>
                                    <p:anim calcmode="lin" valueType="num">
                                      <p:cBhvr>
                                        <p:cTn id="34" dur="500" fill="hold"/>
                                        <p:tgtEl>
                                          <p:spTgt spid="75"/>
                                        </p:tgtEl>
                                        <p:attrNameLst>
                                          <p:attrName>ppt_h</p:attrName>
                                        </p:attrNameLst>
                                      </p:cBhvr>
                                      <p:tavLst>
                                        <p:tav tm="0">
                                          <p:val>
                                            <p:fltVal val="0"/>
                                          </p:val>
                                        </p:tav>
                                        <p:tav tm="100000">
                                          <p:val>
                                            <p:strVal val="#ppt_h"/>
                                          </p:val>
                                        </p:tav>
                                      </p:tavLst>
                                    </p:anim>
                                    <p:animEffect transition="in" filter="fade">
                                      <p:cBhvr>
                                        <p:cTn id="35" dur="500"/>
                                        <p:tgtEl>
                                          <p:spTgt spid="75"/>
                                        </p:tgtEl>
                                      </p:cBhvr>
                                    </p:animEffect>
                                  </p:childTnLst>
                                </p:cTn>
                              </p:par>
                              <p:par>
                                <p:cTn id="36" presetID="53" presetClass="entr" presetSubtype="16"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 calcmode="lin" valueType="num">
                                      <p:cBhvr>
                                        <p:cTn id="38" dur="500" fill="hold"/>
                                        <p:tgtEl>
                                          <p:spTgt spid="77"/>
                                        </p:tgtEl>
                                        <p:attrNameLst>
                                          <p:attrName>ppt_w</p:attrName>
                                        </p:attrNameLst>
                                      </p:cBhvr>
                                      <p:tavLst>
                                        <p:tav tm="0">
                                          <p:val>
                                            <p:fltVal val="0"/>
                                          </p:val>
                                        </p:tav>
                                        <p:tav tm="100000">
                                          <p:val>
                                            <p:strVal val="#ppt_w"/>
                                          </p:val>
                                        </p:tav>
                                      </p:tavLst>
                                    </p:anim>
                                    <p:anim calcmode="lin" valueType="num">
                                      <p:cBhvr>
                                        <p:cTn id="39" dur="500" fill="hold"/>
                                        <p:tgtEl>
                                          <p:spTgt spid="77"/>
                                        </p:tgtEl>
                                        <p:attrNameLst>
                                          <p:attrName>ppt_h</p:attrName>
                                        </p:attrNameLst>
                                      </p:cBhvr>
                                      <p:tavLst>
                                        <p:tav tm="0">
                                          <p:val>
                                            <p:fltVal val="0"/>
                                          </p:val>
                                        </p:tav>
                                        <p:tav tm="100000">
                                          <p:val>
                                            <p:strVal val="#ppt_h"/>
                                          </p:val>
                                        </p:tav>
                                      </p:tavLst>
                                    </p:anim>
                                    <p:animEffect transition="in" filter="fade">
                                      <p:cBhvr>
                                        <p:cTn id="40" dur="500"/>
                                        <p:tgtEl>
                                          <p:spTgt spid="77"/>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p:cTn id="43" dur="500" fill="hold"/>
                                        <p:tgtEl>
                                          <p:spTgt spid="80"/>
                                        </p:tgtEl>
                                        <p:attrNameLst>
                                          <p:attrName>ppt_w</p:attrName>
                                        </p:attrNameLst>
                                      </p:cBhvr>
                                      <p:tavLst>
                                        <p:tav tm="0">
                                          <p:val>
                                            <p:fltVal val="0"/>
                                          </p:val>
                                        </p:tav>
                                        <p:tav tm="100000">
                                          <p:val>
                                            <p:strVal val="#ppt_w"/>
                                          </p:val>
                                        </p:tav>
                                      </p:tavLst>
                                    </p:anim>
                                    <p:anim calcmode="lin" valueType="num">
                                      <p:cBhvr>
                                        <p:cTn id="44" dur="500" fill="hold"/>
                                        <p:tgtEl>
                                          <p:spTgt spid="80"/>
                                        </p:tgtEl>
                                        <p:attrNameLst>
                                          <p:attrName>ppt_h</p:attrName>
                                        </p:attrNameLst>
                                      </p:cBhvr>
                                      <p:tavLst>
                                        <p:tav tm="0">
                                          <p:val>
                                            <p:fltVal val="0"/>
                                          </p:val>
                                        </p:tav>
                                        <p:tav tm="100000">
                                          <p:val>
                                            <p:strVal val="#ppt_h"/>
                                          </p:val>
                                        </p:tav>
                                      </p:tavLst>
                                    </p:anim>
                                    <p:animEffect transition="in" filter="fade">
                                      <p:cBhvr>
                                        <p:cTn id="45" dur="500"/>
                                        <p:tgtEl>
                                          <p:spTgt spid="8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 calcmode="lin" valueType="num">
                                      <p:cBhvr>
                                        <p:cTn id="48" dur="500" fill="hold"/>
                                        <p:tgtEl>
                                          <p:spTgt spid="83"/>
                                        </p:tgtEl>
                                        <p:attrNameLst>
                                          <p:attrName>ppt_w</p:attrName>
                                        </p:attrNameLst>
                                      </p:cBhvr>
                                      <p:tavLst>
                                        <p:tav tm="0">
                                          <p:val>
                                            <p:fltVal val="0"/>
                                          </p:val>
                                        </p:tav>
                                        <p:tav tm="100000">
                                          <p:val>
                                            <p:strVal val="#ppt_w"/>
                                          </p:val>
                                        </p:tav>
                                      </p:tavLst>
                                    </p:anim>
                                    <p:anim calcmode="lin" valueType="num">
                                      <p:cBhvr>
                                        <p:cTn id="49" dur="500" fill="hold"/>
                                        <p:tgtEl>
                                          <p:spTgt spid="83"/>
                                        </p:tgtEl>
                                        <p:attrNameLst>
                                          <p:attrName>ppt_h</p:attrName>
                                        </p:attrNameLst>
                                      </p:cBhvr>
                                      <p:tavLst>
                                        <p:tav tm="0">
                                          <p:val>
                                            <p:fltVal val="0"/>
                                          </p:val>
                                        </p:tav>
                                        <p:tav tm="100000">
                                          <p:val>
                                            <p:strVal val="#ppt_h"/>
                                          </p:val>
                                        </p:tav>
                                      </p:tavLst>
                                    </p:anim>
                                    <p:animEffect transition="in" filter="fade">
                                      <p:cBhvr>
                                        <p:cTn id="50" dur="5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4"/>
                                        </p:tgtEl>
                                        <p:attrNameLst>
                                          <p:attrName>style.visibility</p:attrName>
                                        </p:attrNameLst>
                                      </p:cBhvr>
                                      <p:to>
                                        <p:strVal val="visible"/>
                                      </p:to>
                                    </p:set>
                                    <p:anim calcmode="lin" valueType="num">
                                      <p:cBhvr>
                                        <p:cTn id="55" dur="500" fill="hold"/>
                                        <p:tgtEl>
                                          <p:spTgt spid="94"/>
                                        </p:tgtEl>
                                        <p:attrNameLst>
                                          <p:attrName>ppt_w</p:attrName>
                                        </p:attrNameLst>
                                      </p:cBhvr>
                                      <p:tavLst>
                                        <p:tav tm="0">
                                          <p:val>
                                            <p:fltVal val="0"/>
                                          </p:val>
                                        </p:tav>
                                        <p:tav tm="100000">
                                          <p:val>
                                            <p:strVal val="#ppt_w"/>
                                          </p:val>
                                        </p:tav>
                                      </p:tavLst>
                                    </p:anim>
                                    <p:anim calcmode="lin" valueType="num">
                                      <p:cBhvr>
                                        <p:cTn id="56" dur="500" fill="hold"/>
                                        <p:tgtEl>
                                          <p:spTgt spid="94"/>
                                        </p:tgtEl>
                                        <p:attrNameLst>
                                          <p:attrName>ppt_h</p:attrName>
                                        </p:attrNameLst>
                                      </p:cBhvr>
                                      <p:tavLst>
                                        <p:tav tm="0">
                                          <p:val>
                                            <p:fltVal val="0"/>
                                          </p:val>
                                        </p:tav>
                                        <p:tav tm="100000">
                                          <p:val>
                                            <p:strVal val="#ppt_h"/>
                                          </p:val>
                                        </p:tav>
                                      </p:tavLst>
                                    </p:anim>
                                    <p:animEffect transition="in" filter="fade">
                                      <p:cBhvr>
                                        <p:cTn id="57" dur="500"/>
                                        <p:tgtEl>
                                          <p:spTgt spid="9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95"/>
                                        </p:tgtEl>
                                        <p:attrNameLst>
                                          <p:attrName>style.visibility</p:attrName>
                                        </p:attrNameLst>
                                      </p:cBhvr>
                                      <p:to>
                                        <p:strVal val="visible"/>
                                      </p:to>
                                    </p:set>
                                    <p:anim calcmode="lin" valueType="num">
                                      <p:cBhvr>
                                        <p:cTn id="60" dur="500" fill="hold"/>
                                        <p:tgtEl>
                                          <p:spTgt spid="95"/>
                                        </p:tgtEl>
                                        <p:attrNameLst>
                                          <p:attrName>ppt_w</p:attrName>
                                        </p:attrNameLst>
                                      </p:cBhvr>
                                      <p:tavLst>
                                        <p:tav tm="0">
                                          <p:val>
                                            <p:fltVal val="0"/>
                                          </p:val>
                                        </p:tav>
                                        <p:tav tm="100000">
                                          <p:val>
                                            <p:strVal val="#ppt_w"/>
                                          </p:val>
                                        </p:tav>
                                      </p:tavLst>
                                    </p:anim>
                                    <p:anim calcmode="lin" valueType="num">
                                      <p:cBhvr>
                                        <p:cTn id="61" dur="500" fill="hold"/>
                                        <p:tgtEl>
                                          <p:spTgt spid="95"/>
                                        </p:tgtEl>
                                        <p:attrNameLst>
                                          <p:attrName>ppt_h</p:attrName>
                                        </p:attrNameLst>
                                      </p:cBhvr>
                                      <p:tavLst>
                                        <p:tav tm="0">
                                          <p:val>
                                            <p:fltVal val="0"/>
                                          </p:val>
                                        </p:tav>
                                        <p:tav tm="100000">
                                          <p:val>
                                            <p:strVal val="#ppt_h"/>
                                          </p:val>
                                        </p:tav>
                                      </p:tavLst>
                                    </p:anim>
                                    <p:animEffect transition="in" filter="fade">
                                      <p:cBhvr>
                                        <p:cTn id="62" dur="500"/>
                                        <p:tgtEl>
                                          <p:spTgt spid="95"/>
                                        </p:tgtEl>
                                      </p:cBhvr>
                                    </p:animEffect>
                                  </p:childTnLst>
                                </p:cTn>
                              </p:par>
                              <p:par>
                                <p:cTn id="63" presetID="53" presetClass="entr" presetSubtype="16"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animEffect transition="in" filter="fade">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randombar(horizontal)">
                                      <p:cBhvr>
                                        <p:cTn id="7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72" grpId="0" animBg="1"/>
      <p:bldP spid="75" grpId="0" animBg="1"/>
      <p:bldP spid="80" grpId="0" animBg="1"/>
      <p:bldP spid="83" grpId="0" animBg="1"/>
      <p:bldP spid="91" grpId="0" animBg="1"/>
      <p:bldP spid="92" grpId="0"/>
      <p:bldP spid="93" grpId="0" animBg="1"/>
      <p:bldP spid="94" grpId="0" animBg="1"/>
      <p:bldP spid="95" grpId="0" animBg="1"/>
      <p:bldP spid="98"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38">
            <a:extLst>
              <a:ext uri="{FF2B5EF4-FFF2-40B4-BE49-F238E27FC236}">
                <a16:creationId xmlns:a16="http://schemas.microsoft.com/office/drawing/2014/main" id="{A10A1A18-9F74-309A-8011-56E292281DCC}"/>
              </a:ext>
            </a:extLst>
          </p:cNvPr>
          <p:cNvSpPr txBox="1"/>
          <p:nvPr/>
        </p:nvSpPr>
        <p:spPr>
          <a:xfrm>
            <a:off x="3945433" y="4880555"/>
            <a:ext cx="6090577" cy="1815882"/>
          </a:xfrm>
          <a:prstGeom prst="rect">
            <a:avLst/>
          </a:prstGeom>
          <a:solidFill>
            <a:srgbClr val="FFCDCD"/>
          </a:solidFill>
          <a:ln w="19050">
            <a:solidFill>
              <a:srgbClr val="C00000"/>
            </a:solidFill>
          </a:ln>
        </p:spPr>
        <p:txBody>
          <a:bodyPr wrap="square" rtlCol="0">
            <a:spAutoFit/>
          </a:bodyPr>
          <a:lstStyle/>
          <a:p>
            <a:r>
              <a:rPr lang="it-IT" sz="1600" u="sng" dirty="0" err="1"/>
              <a:t>Irradiation</a:t>
            </a:r>
            <a:r>
              <a:rPr lang="it-IT" sz="1600" u="sng" dirty="0"/>
              <a:t> </a:t>
            </a:r>
            <a:r>
              <a:rPr lang="it-IT" sz="1600" u="sng" dirty="0" err="1"/>
              <a:t>tests</a:t>
            </a:r>
            <a:r>
              <a:rPr lang="it-IT" sz="1600" u="sng" dirty="0"/>
              <a:t>:</a:t>
            </a:r>
          </a:p>
          <a:p>
            <a:endParaRPr lang="it-IT" sz="1600" dirty="0"/>
          </a:p>
          <a:p>
            <a:r>
              <a:rPr lang="it-IT" sz="1600" b="1" dirty="0" err="1"/>
              <a:t>Irradiation</a:t>
            </a:r>
            <a:r>
              <a:rPr lang="it-IT" sz="1600" b="1" dirty="0"/>
              <a:t> at room temperature</a:t>
            </a:r>
            <a:r>
              <a:rPr lang="it-IT" sz="1600" dirty="0"/>
              <a:t> and </a:t>
            </a:r>
            <a:r>
              <a:rPr lang="it-IT" sz="1600" dirty="0" err="1"/>
              <a:t>parametric</a:t>
            </a:r>
            <a:r>
              <a:rPr lang="it-IT" sz="1600" dirty="0"/>
              <a:t> test after </a:t>
            </a:r>
            <a:r>
              <a:rPr lang="it-IT" sz="1600" dirty="0" err="1"/>
              <a:t>irradiation</a:t>
            </a:r>
            <a:endParaRPr lang="it-IT" sz="1600" dirty="0"/>
          </a:p>
          <a:p>
            <a:endParaRPr lang="it-IT" sz="1600" dirty="0"/>
          </a:p>
          <a:p>
            <a:r>
              <a:rPr lang="it-IT" sz="1600" b="1" dirty="0" err="1"/>
              <a:t>Annealing</a:t>
            </a:r>
            <a:r>
              <a:rPr lang="it-IT" sz="1600" b="1" dirty="0"/>
              <a:t> </a:t>
            </a:r>
            <a:r>
              <a:rPr lang="it-IT" sz="1600" dirty="0" err="1"/>
              <a:t>followed</a:t>
            </a:r>
            <a:r>
              <a:rPr lang="it-IT" sz="1600" dirty="0"/>
              <a:t> by </a:t>
            </a:r>
            <a:r>
              <a:rPr lang="it-IT" sz="1600" dirty="0" err="1"/>
              <a:t>parametric</a:t>
            </a:r>
            <a:r>
              <a:rPr lang="it-IT" sz="1600" dirty="0"/>
              <a:t> </a:t>
            </a:r>
            <a:r>
              <a:rPr lang="it-IT" sz="1600" dirty="0" err="1"/>
              <a:t>tests</a:t>
            </a:r>
            <a:r>
              <a:rPr lang="it-IT" sz="1600" b="1" dirty="0"/>
              <a:t>: </a:t>
            </a:r>
          </a:p>
          <a:p>
            <a:r>
              <a:rPr lang="it-IT" sz="1600" b="1" dirty="0"/>
              <a:t>-24 hours at room temperature</a:t>
            </a:r>
          </a:p>
          <a:p>
            <a:r>
              <a:rPr lang="it-IT" sz="1600" b="1" dirty="0"/>
              <a:t>-168 hours at 100 °C</a:t>
            </a:r>
            <a:endParaRPr lang="it-IT" sz="1600" dirty="0"/>
          </a:p>
        </p:txBody>
      </p:sp>
      <p:sp>
        <p:nvSpPr>
          <p:cNvPr id="8" name="TextBox 7">
            <a:extLst>
              <a:ext uri="{FF2B5EF4-FFF2-40B4-BE49-F238E27FC236}">
                <a16:creationId xmlns:a16="http://schemas.microsoft.com/office/drawing/2014/main" id="{DCC0FECD-7E0A-69B2-F5C3-160FEBF1A7A4}"/>
              </a:ext>
            </a:extLst>
          </p:cNvPr>
          <p:cNvSpPr txBox="1"/>
          <p:nvPr/>
        </p:nvSpPr>
        <p:spPr>
          <a:xfrm>
            <a:off x="4014275" y="1202338"/>
            <a:ext cx="7531664" cy="923330"/>
          </a:xfrm>
          <a:prstGeom prst="rect">
            <a:avLst/>
          </a:prstGeom>
          <a:solidFill>
            <a:schemeClr val="accent1">
              <a:lumMod val="20000"/>
              <a:lumOff val="80000"/>
            </a:schemeClr>
          </a:solidFill>
          <a:ln w="19050">
            <a:solidFill>
              <a:schemeClr val="tx2">
                <a:lumMod val="75000"/>
              </a:schemeClr>
            </a:solidFill>
          </a:ln>
        </p:spPr>
        <p:txBody>
          <a:bodyPr wrap="square">
            <a:spAutoFit/>
          </a:bodyPr>
          <a:lstStyle/>
          <a:p>
            <a:pPr marL="285750" indent="-285750">
              <a:buFont typeface="Arial" panose="020B0604020202020204" pitchFamily="34" charset="0"/>
              <a:buChar char="•"/>
            </a:pPr>
            <a:r>
              <a:rPr lang="it-IT" b="1" dirty="0"/>
              <a:t>6 </a:t>
            </a:r>
            <a:r>
              <a:rPr lang="it-IT" b="1" dirty="0" err="1"/>
              <a:t>decapped</a:t>
            </a:r>
            <a:r>
              <a:rPr lang="it-IT" b="1" dirty="0"/>
              <a:t> samples </a:t>
            </a:r>
            <a:r>
              <a:rPr lang="it-IT" dirty="0"/>
              <a:t>(NPN </a:t>
            </a:r>
            <a:r>
              <a:rPr lang="it-IT" dirty="0" err="1"/>
              <a:t>BJTs</a:t>
            </a:r>
            <a:r>
              <a:rPr lang="it-IT" dirty="0"/>
              <a:t>)</a:t>
            </a:r>
          </a:p>
          <a:p>
            <a:pPr marL="285750" indent="-285750">
              <a:buFont typeface="Arial" panose="020B0604020202020204" pitchFamily="34" charset="0"/>
              <a:buChar char="•"/>
            </a:pPr>
            <a:endParaRPr lang="it-IT" b="1" dirty="0"/>
          </a:p>
          <a:p>
            <a:pPr marL="285750" indent="-285750">
              <a:buFont typeface="Arial" panose="020B0604020202020204" pitchFamily="34" charset="0"/>
              <a:buChar char="•"/>
            </a:pPr>
            <a:r>
              <a:rPr lang="it-IT" dirty="0" err="1"/>
              <a:t>Irradiation</a:t>
            </a:r>
            <a:r>
              <a:rPr lang="it-IT" dirty="0"/>
              <a:t> at </a:t>
            </a:r>
            <a:r>
              <a:rPr lang="it-IT" dirty="0" err="1"/>
              <a:t>different</a:t>
            </a:r>
            <a:r>
              <a:rPr lang="it-IT" dirty="0"/>
              <a:t> </a:t>
            </a:r>
            <a:r>
              <a:rPr lang="it-IT" dirty="0" err="1"/>
              <a:t>number</a:t>
            </a:r>
            <a:r>
              <a:rPr lang="it-IT" dirty="0"/>
              <a:t> of shots</a:t>
            </a:r>
          </a:p>
        </p:txBody>
      </p:sp>
      <p:sp>
        <p:nvSpPr>
          <p:cNvPr id="9" name="Title 1">
            <a:extLst>
              <a:ext uri="{FF2B5EF4-FFF2-40B4-BE49-F238E27FC236}">
                <a16:creationId xmlns:a16="http://schemas.microsoft.com/office/drawing/2014/main" id="{9A713A32-8039-7A4A-02E6-04FA4F4380FE}"/>
              </a:ext>
            </a:extLst>
          </p:cNvPr>
          <p:cNvSpPr txBox="1">
            <a:spLocks/>
          </p:cNvSpPr>
          <p:nvPr/>
        </p:nvSpPr>
        <p:spPr>
          <a:xfrm>
            <a:off x="22675" y="161563"/>
            <a:ext cx="10161044" cy="8617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r>
              <a:rPr lang="en-US" sz="3600" i="1" dirty="0"/>
              <a:t>COTS BJTs:</a:t>
            </a:r>
            <a:br>
              <a:rPr lang="en-US" sz="3600" i="1" dirty="0"/>
            </a:br>
            <a:r>
              <a:rPr lang="en-US" sz="3600" i="1" dirty="0"/>
              <a:t>proton irradiation tests (ALLS) and measurements - 1</a:t>
            </a:r>
          </a:p>
        </p:txBody>
      </p:sp>
      <p:sp>
        <p:nvSpPr>
          <p:cNvPr id="10" name="Slide Number Placeholder 5">
            <a:extLst>
              <a:ext uri="{FF2B5EF4-FFF2-40B4-BE49-F238E27FC236}">
                <a16:creationId xmlns:a16="http://schemas.microsoft.com/office/drawing/2014/main" id="{9FC18C1F-0220-5E75-9829-731F0560FD7B}"/>
              </a:ext>
            </a:extLst>
          </p:cNvPr>
          <p:cNvSpPr>
            <a:spLocks noGrp="1"/>
          </p:cNvSpPr>
          <p:nvPr>
            <p:ph type="sldNum" sz="quarter" idx="4"/>
          </p:nvPr>
        </p:nvSpPr>
        <p:spPr>
          <a:xfrm>
            <a:off x="10885899" y="6461534"/>
            <a:ext cx="670398" cy="235409"/>
          </a:xfrm>
        </p:spPr>
        <p:txBody>
          <a:bodyPr/>
          <a:lstStyle/>
          <a:p>
            <a:fld id="{02C7C199-0D0D-7840-A88D-785280B31CF7}" type="slidenum">
              <a:rPr lang="it-IT" sz="1100" smtClean="0"/>
              <a:t>21</a:t>
            </a:fld>
            <a:endParaRPr lang="it-IT" sz="1100" dirty="0"/>
          </a:p>
        </p:txBody>
      </p:sp>
      <p:graphicFrame>
        <p:nvGraphicFramePr>
          <p:cNvPr id="13" name="Table 10">
            <a:extLst>
              <a:ext uri="{FF2B5EF4-FFF2-40B4-BE49-F238E27FC236}">
                <a16:creationId xmlns:a16="http://schemas.microsoft.com/office/drawing/2014/main" id="{E51D3122-5DEE-57E9-B7F1-F9C2D6B938A0}"/>
              </a:ext>
            </a:extLst>
          </p:cNvPr>
          <p:cNvGraphicFramePr>
            <a:graphicFrameLocks noGrp="1"/>
          </p:cNvGraphicFramePr>
          <p:nvPr>
            <p:extLst>
              <p:ext uri="{D42A27DB-BD31-4B8C-83A1-F6EECF244321}">
                <p14:modId xmlns:p14="http://schemas.microsoft.com/office/powerpoint/2010/main" val="2781226563"/>
              </p:ext>
            </p:extLst>
          </p:nvPr>
        </p:nvGraphicFramePr>
        <p:xfrm>
          <a:off x="5866894" y="2319403"/>
          <a:ext cx="4081754" cy="2255359"/>
        </p:xfrm>
        <a:graphic>
          <a:graphicData uri="http://schemas.openxmlformats.org/drawingml/2006/table">
            <a:tbl>
              <a:tblPr firstRow="1" bandRow="1">
                <a:tableStyleId>{5C22544A-7EE6-4342-B048-85BDC9FD1C3A}</a:tableStyleId>
              </a:tblPr>
              <a:tblGrid>
                <a:gridCol w="1940592">
                  <a:extLst>
                    <a:ext uri="{9D8B030D-6E8A-4147-A177-3AD203B41FA5}">
                      <a16:colId xmlns:a16="http://schemas.microsoft.com/office/drawing/2014/main" val="419769333"/>
                    </a:ext>
                  </a:extLst>
                </a:gridCol>
                <a:gridCol w="2141162">
                  <a:extLst>
                    <a:ext uri="{9D8B030D-6E8A-4147-A177-3AD203B41FA5}">
                      <a16:colId xmlns:a16="http://schemas.microsoft.com/office/drawing/2014/main" val="4107812898"/>
                    </a:ext>
                  </a:extLst>
                </a:gridCol>
              </a:tblGrid>
              <a:tr h="426559">
                <a:tc>
                  <a:txBody>
                    <a:bodyPr/>
                    <a:lstStyle/>
                    <a:p>
                      <a:pPr algn="ctr"/>
                      <a:r>
                        <a:rPr lang="en-US" sz="1400" dirty="0"/>
                        <a:t>Irradiation test</a:t>
                      </a:r>
                    </a:p>
                  </a:txBody>
                  <a:tcPr anchor="ctr"/>
                </a:tc>
                <a:tc>
                  <a:txBody>
                    <a:bodyPr/>
                    <a:lstStyle/>
                    <a:p>
                      <a:pPr algn="ctr"/>
                      <a:r>
                        <a:rPr lang="it-IT" sz="1400" dirty="0" err="1"/>
                        <a:t>Number</a:t>
                      </a:r>
                      <a:r>
                        <a:rPr lang="it-IT" sz="1400" dirty="0"/>
                        <a:t> of shots</a:t>
                      </a:r>
                      <a:endParaRPr lang="en-US" sz="1400" dirty="0"/>
                    </a:p>
                  </a:txBody>
                  <a:tcPr anchor="ctr"/>
                </a:tc>
                <a:extLst>
                  <a:ext uri="{0D108BD9-81ED-4DB2-BD59-A6C34878D82A}">
                    <a16:rowId xmlns:a16="http://schemas.microsoft.com/office/drawing/2014/main" val="2073209114"/>
                  </a:ext>
                </a:extLst>
              </a:tr>
              <a:tr h="264341">
                <a:tc>
                  <a:txBody>
                    <a:bodyPr/>
                    <a:lstStyle/>
                    <a:p>
                      <a:pPr algn="ctr"/>
                      <a:r>
                        <a:rPr lang="en-US" sz="1400" dirty="0"/>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1</a:t>
                      </a:r>
                      <a:endParaRPr lang="en-US" sz="1400" baseline="30000" dirty="0"/>
                    </a:p>
                  </a:txBody>
                  <a:tcPr anchor="ctr"/>
                </a:tc>
                <a:extLst>
                  <a:ext uri="{0D108BD9-81ED-4DB2-BD59-A6C34878D82A}">
                    <a16:rowId xmlns:a16="http://schemas.microsoft.com/office/drawing/2014/main" val="3462165056"/>
                  </a:ext>
                </a:extLst>
              </a:tr>
              <a:tr h="264341">
                <a:tc>
                  <a:txBody>
                    <a:bodyPr/>
                    <a:lstStyle/>
                    <a:p>
                      <a:pPr algn="ctr"/>
                      <a:r>
                        <a:rPr lang="en-US" sz="1400" dirty="0"/>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aseline="0" dirty="0"/>
                        <a:t>5</a:t>
                      </a:r>
                      <a:endParaRPr lang="en-US" sz="1400" baseline="0" dirty="0"/>
                    </a:p>
                  </a:txBody>
                  <a:tcPr anchor="ctr"/>
                </a:tc>
                <a:extLst>
                  <a:ext uri="{0D108BD9-81ED-4DB2-BD59-A6C34878D82A}">
                    <a16:rowId xmlns:a16="http://schemas.microsoft.com/office/drawing/2014/main" val="1342396710"/>
                  </a:ext>
                </a:extLst>
              </a:tr>
              <a:tr h="264341">
                <a:tc>
                  <a:txBody>
                    <a:bodyPr/>
                    <a:lstStyle/>
                    <a:p>
                      <a:pPr algn="ctr"/>
                      <a:r>
                        <a:rPr lang="en-US" sz="1400" dirty="0"/>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aseline="0" dirty="0"/>
                        <a:t>50</a:t>
                      </a:r>
                      <a:endParaRPr lang="en-US" sz="1400" baseline="0" dirty="0"/>
                    </a:p>
                  </a:txBody>
                  <a:tcPr anchor="ctr"/>
                </a:tc>
                <a:extLst>
                  <a:ext uri="{0D108BD9-81ED-4DB2-BD59-A6C34878D82A}">
                    <a16:rowId xmlns:a16="http://schemas.microsoft.com/office/drawing/2014/main" val="2106191922"/>
                  </a:ext>
                </a:extLst>
              </a:tr>
              <a:tr h="264341">
                <a:tc>
                  <a:txBody>
                    <a:bodyPr/>
                    <a:lstStyle/>
                    <a:p>
                      <a:pPr algn="ctr"/>
                      <a:r>
                        <a:rPr lang="en-US" sz="1400" dirty="0"/>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aseline="0" dirty="0"/>
                        <a:t>100</a:t>
                      </a:r>
                      <a:endParaRPr lang="en-US" sz="1400" baseline="0" dirty="0"/>
                    </a:p>
                  </a:txBody>
                  <a:tcPr anchor="ctr"/>
                </a:tc>
                <a:extLst>
                  <a:ext uri="{0D108BD9-81ED-4DB2-BD59-A6C34878D82A}">
                    <a16:rowId xmlns:a16="http://schemas.microsoft.com/office/drawing/2014/main" val="2289622199"/>
                  </a:ext>
                </a:extLst>
              </a:tr>
              <a:tr h="264341">
                <a:tc>
                  <a:txBody>
                    <a:bodyPr/>
                    <a:lstStyle/>
                    <a:p>
                      <a:pPr algn="ctr"/>
                      <a:r>
                        <a:rPr lang="en-US" sz="1400" dirty="0"/>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aseline="0" dirty="0"/>
                        <a:t>250</a:t>
                      </a:r>
                      <a:endParaRPr lang="en-US" sz="1400" baseline="0" dirty="0"/>
                    </a:p>
                  </a:txBody>
                  <a:tcPr anchor="ctr"/>
                </a:tc>
                <a:extLst>
                  <a:ext uri="{0D108BD9-81ED-4DB2-BD59-A6C34878D82A}">
                    <a16:rowId xmlns:a16="http://schemas.microsoft.com/office/drawing/2014/main" val="993958333"/>
                  </a:ext>
                </a:extLst>
              </a:tr>
              <a:tr h="264341">
                <a:tc>
                  <a:txBody>
                    <a:bodyPr/>
                    <a:lstStyle/>
                    <a:p>
                      <a:pPr algn="ctr"/>
                      <a:r>
                        <a:rPr lang="it-IT" sz="1400" dirty="0"/>
                        <a:t>6</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aseline="0" dirty="0"/>
                        <a:t>400</a:t>
                      </a:r>
                      <a:endParaRPr lang="en-US" sz="1400" baseline="0" dirty="0"/>
                    </a:p>
                  </a:txBody>
                  <a:tcPr anchor="ctr"/>
                </a:tc>
                <a:extLst>
                  <a:ext uri="{0D108BD9-81ED-4DB2-BD59-A6C34878D82A}">
                    <a16:rowId xmlns:a16="http://schemas.microsoft.com/office/drawing/2014/main" val="3328881472"/>
                  </a:ext>
                </a:extLst>
              </a:tr>
            </a:tbl>
          </a:graphicData>
        </a:graphic>
      </p:graphicFrame>
      <p:sp>
        <p:nvSpPr>
          <p:cNvPr id="16" name="Oval 15">
            <a:extLst>
              <a:ext uri="{FF2B5EF4-FFF2-40B4-BE49-F238E27FC236}">
                <a16:creationId xmlns:a16="http://schemas.microsoft.com/office/drawing/2014/main" id="{DAA20925-7068-4B93-9C1F-964979D9C255}"/>
              </a:ext>
            </a:extLst>
          </p:cNvPr>
          <p:cNvSpPr/>
          <p:nvPr/>
        </p:nvSpPr>
        <p:spPr>
          <a:xfrm rot="729479">
            <a:off x="9970317" y="169019"/>
            <a:ext cx="2084273" cy="721513"/>
          </a:xfrm>
          <a:prstGeom prst="ellipse">
            <a:avLst/>
          </a:prstGeom>
          <a:solidFill>
            <a:schemeClr val="accent2">
              <a:lumMod val="60000"/>
              <a:lumOff val="4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Laser-</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driven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it-IT" dirty="0">
                <a:solidFill>
                  <a:prstClr val="black"/>
                </a:solidFill>
                <a:latin typeface="Aptos" panose="02110004020202020204"/>
              </a:rPr>
              <a:t>p</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rotons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9" name="Picture 18" descr="Close-up of a machine with a few plugs&#10;&#10;Description automatically generated">
            <a:extLst>
              <a:ext uri="{FF2B5EF4-FFF2-40B4-BE49-F238E27FC236}">
                <a16:creationId xmlns:a16="http://schemas.microsoft.com/office/drawing/2014/main" id="{3FC6277D-F7CA-00EC-2CAA-ABB0F83B5988}"/>
              </a:ext>
            </a:extLst>
          </p:cNvPr>
          <p:cNvPicPr>
            <a:picLocks noChangeAspect="1"/>
          </p:cNvPicPr>
          <p:nvPr/>
        </p:nvPicPr>
        <p:blipFill>
          <a:blip r:embed="rId3">
            <a:extLst>
              <a:ext uri="{28A0092B-C50C-407E-A947-70E740481C1C}">
                <a14:useLocalDpi xmlns:a14="http://schemas.microsoft.com/office/drawing/2010/main" val="0"/>
              </a:ext>
            </a:extLst>
          </a:blip>
          <a:srcRect l="19299" r="42664"/>
          <a:stretch/>
        </p:blipFill>
        <p:spPr>
          <a:xfrm>
            <a:off x="869282" y="3893897"/>
            <a:ext cx="2267100" cy="2820495"/>
          </a:xfrm>
          <a:prstGeom prst="rect">
            <a:avLst/>
          </a:prstGeom>
        </p:spPr>
      </p:pic>
      <p:sp>
        <p:nvSpPr>
          <p:cNvPr id="20" name="TextBox 19">
            <a:extLst>
              <a:ext uri="{FF2B5EF4-FFF2-40B4-BE49-F238E27FC236}">
                <a16:creationId xmlns:a16="http://schemas.microsoft.com/office/drawing/2014/main" id="{12A0D2CB-18FE-93F3-34DD-15DCD33F9341}"/>
              </a:ext>
            </a:extLst>
          </p:cNvPr>
          <p:cNvSpPr txBox="1"/>
          <p:nvPr/>
        </p:nvSpPr>
        <p:spPr>
          <a:xfrm>
            <a:off x="138043" y="3569629"/>
            <a:ext cx="1710998" cy="553998"/>
          </a:xfrm>
          <a:prstGeom prst="rect">
            <a:avLst/>
          </a:prstGeom>
          <a:solidFill>
            <a:srgbClr val="E97132">
              <a:lumMod val="60000"/>
              <a:lumOff val="40000"/>
            </a:srgbClr>
          </a:solidFill>
          <a:ln w="19050">
            <a:solidFill>
              <a:srgbClr val="C00000"/>
            </a:solidFill>
          </a:ln>
        </p:spPr>
        <p:txBody>
          <a:bodyPr vert="horz" wrap="square" lIns="91440" tIns="0" rIns="9144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Aptos" panose="02110004020202020204"/>
              </a:rPr>
              <a:t>Irradiation setup</a:t>
            </a:r>
          </a:p>
        </p:txBody>
      </p:sp>
      <p:sp>
        <p:nvSpPr>
          <p:cNvPr id="21" name="TextBox 20">
            <a:extLst>
              <a:ext uri="{FF2B5EF4-FFF2-40B4-BE49-F238E27FC236}">
                <a16:creationId xmlns:a16="http://schemas.microsoft.com/office/drawing/2014/main" id="{60923C39-B1CE-3645-C29D-C08133942E43}"/>
              </a:ext>
            </a:extLst>
          </p:cNvPr>
          <p:cNvSpPr txBox="1"/>
          <p:nvPr/>
        </p:nvSpPr>
        <p:spPr>
          <a:xfrm>
            <a:off x="2243352" y="3745750"/>
            <a:ext cx="2142840" cy="523220"/>
          </a:xfrm>
          <a:prstGeom prst="rect">
            <a:avLst/>
          </a:prstGeom>
          <a:solidFill>
            <a:schemeClr val="bg1"/>
          </a:solidFill>
          <a:ln>
            <a:solidFill>
              <a:schemeClr val="tx1"/>
            </a:solidFill>
          </a:ln>
        </p:spPr>
        <p:txBody>
          <a:bodyPr wrap="square">
            <a:spAutoFit/>
          </a:bodyPr>
          <a:lstStyle/>
          <a:p>
            <a:r>
              <a:rPr lang="en-US" sz="1400" dirty="0"/>
              <a:t>All samples were unbiased</a:t>
            </a:r>
          </a:p>
          <a:p>
            <a:r>
              <a:rPr lang="en-US" sz="1400" dirty="0"/>
              <a:t>during irradiation.</a:t>
            </a:r>
          </a:p>
        </p:txBody>
      </p:sp>
      <p:pic>
        <p:nvPicPr>
          <p:cNvPr id="2" name="Picture 1">
            <a:extLst>
              <a:ext uri="{FF2B5EF4-FFF2-40B4-BE49-F238E27FC236}">
                <a16:creationId xmlns:a16="http://schemas.microsoft.com/office/drawing/2014/main" id="{EE752670-E804-AAFD-39D3-E3D80CEE30FA}"/>
              </a:ext>
            </a:extLst>
          </p:cNvPr>
          <p:cNvPicPr>
            <a:picLocks noChangeAspect="1"/>
          </p:cNvPicPr>
          <p:nvPr/>
        </p:nvPicPr>
        <p:blipFill rotWithShape="1">
          <a:blip r:embed="rId4">
            <a:extLst>
              <a:ext uri="{28A0092B-C50C-407E-A947-70E740481C1C}">
                <a14:useLocalDpi xmlns:a14="http://schemas.microsoft.com/office/drawing/2010/main" val="0"/>
              </a:ext>
            </a:extLst>
          </a:blip>
          <a:srcRect l="46416" t="31259" r="28428" b="33971"/>
          <a:stretch/>
        </p:blipFill>
        <p:spPr>
          <a:xfrm rot="5400000">
            <a:off x="988160" y="1546526"/>
            <a:ext cx="1171406" cy="1214266"/>
          </a:xfrm>
          <a:prstGeom prst="rect">
            <a:avLst/>
          </a:prstGeom>
          <a:ln w="28575">
            <a:solidFill>
              <a:srgbClr val="FF0000"/>
            </a:solidFill>
          </a:ln>
        </p:spPr>
      </p:pic>
      <p:sp>
        <p:nvSpPr>
          <p:cNvPr id="3" name="TextBox 2">
            <a:extLst>
              <a:ext uri="{FF2B5EF4-FFF2-40B4-BE49-F238E27FC236}">
                <a16:creationId xmlns:a16="http://schemas.microsoft.com/office/drawing/2014/main" id="{8465E345-C995-B156-5245-C1A54E5D0ACE}"/>
              </a:ext>
            </a:extLst>
          </p:cNvPr>
          <p:cNvSpPr txBox="1"/>
          <p:nvPr/>
        </p:nvSpPr>
        <p:spPr>
          <a:xfrm>
            <a:off x="578772" y="1386889"/>
            <a:ext cx="845206" cy="276999"/>
          </a:xfrm>
          <a:prstGeom prst="rect">
            <a:avLst/>
          </a:prstGeom>
          <a:solidFill>
            <a:srgbClr val="ED7D31">
              <a:lumMod val="60000"/>
              <a:lumOff val="40000"/>
            </a:srgbClr>
          </a:solidFill>
          <a:ln w="19050">
            <a:solidFill>
              <a:srgbClr val="C00000"/>
            </a:solidFill>
          </a:ln>
        </p:spPr>
        <p:txBody>
          <a:bodyPr vert="horz" wrap="square" lIns="91440" tIns="0" rIns="9144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panose="020F0502020204030204"/>
              </a:rPr>
              <a:t>COTS</a:t>
            </a:r>
          </a:p>
        </p:txBody>
      </p:sp>
    </p:spTree>
    <p:extLst>
      <p:ext uri="{BB962C8B-B14F-4D97-AF65-F5344CB8AC3E}">
        <p14:creationId xmlns:p14="http://schemas.microsoft.com/office/powerpoint/2010/main" val="350670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0" grpId="0" animBg="1"/>
      <p:bldP spid="21"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CEDE0AC-179F-4E5C-95F7-37CFA6016A52}"/>
              </a:ext>
            </a:extLst>
          </p:cNvPr>
          <p:cNvSpPr txBox="1">
            <a:spLocks/>
          </p:cNvSpPr>
          <p:nvPr/>
        </p:nvSpPr>
        <p:spPr>
          <a:xfrm>
            <a:off x="253874" y="113841"/>
            <a:ext cx="10562171" cy="8617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1"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COTS BJTs:</a:t>
            </a:r>
            <a:br>
              <a:rPr kumimoji="0" lang="en-US" sz="3600" i="1"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US" sz="3600" i="1"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proton irradiation tests (ALLS) and measurements - 2</a:t>
            </a:r>
          </a:p>
        </p:txBody>
      </p:sp>
      <p:sp>
        <p:nvSpPr>
          <p:cNvPr id="24" name="Slide Number Placeholder 5">
            <a:extLst>
              <a:ext uri="{FF2B5EF4-FFF2-40B4-BE49-F238E27FC236}">
                <a16:creationId xmlns:a16="http://schemas.microsoft.com/office/drawing/2014/main" id="{545AC6CA-B20C-45E8-8D84-1E0E9F238765}"/>
              </a:ext>
            </a:extLst>
          </p:cNvPr>
          <p:cNvSpPr>
            <a:spLocks noGrp="1"/>
          </p:cNvSpPr>
          <p:nvPr>
            <p:ph type="sldNum" sz="quarter" idx="4"/>
          </p:nvPr>
        </p:nvSpPr>
        <p:spPr>
          <a:xfrm>
            <a:off x="10885899" y="6461534"/>
            <a:ext cx="670398" cy="2354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1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1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p:sp>
        <p:nvSpPr>
          <p:cNvPr id="49" name="TextBox 48">
            <a:extLst>
              <a:ext uri="{FF2B5EF4-FFF2-40B4-BE49-F238E27FC236}">
                <a16:creationId xmlns:a16="http://schemas.microsoft.com/office/drawing/2014/main" id="{A166EC07-8D2B-BA6F-DC2F-ECABAD2FF7E5}"/>
              </a:ext>
            </a:extLst>
          </p:cNvPr>
          <p:cNvSpPr txBox="1"/>
          <p:nvPr/>
        </p:nvSpPr>
        <p:spPr>
          <a:xfrm>
            <a:off x="8257277" y="5009459"/>
            <a:ext cx="2318996" cy="1021556"/>
          </a:xfrm>
          <a:prstGeom prst="round2DiagRect">
            <a:avLst/>
          </a:prstGeom>
          <a:solidFill>
            <a:srgbClr val="F6ECC2"/>
          </a:solidFill>
          <a:ln w="28575">
            <a:solidFill>
              <a:srgbClr val="F6D066"/>
            </a:solidFill>
          </a:ln>
          <a:scene3d>
            <a:camera prst="orthographicFront"/>
            <a:lightRig rig="threePt" dir="t"/>
          </a:scene3d>
          <a:sp3d>
            <a:bevelT/>
          </a:sp3d>
        </p:spPr>
        <p:txBody>
          <a:bodyPr vert="horz"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No recovery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after the annealing tests</a:t>
            </a:r>
          </a:p>
        </p:txBody>
      </p:sp>
      <p:grpSp>
        <p:nvGrpSpPr>
          <p:cNvPr id="2" name="Group 1">
            <a:extLst>
              <a:ext uri="{FF2B5EF4-FFF2-40B4-BE49-F238E27FC236}">
                <a16:creationId xmlns:a16="http://schemas.microsoft.com/office/drawing/2014/main" id="{00BC4850-0E85-811F-6128-AFD7956E460E}"/>
              </a:ext>
            </a:extLst>
          </p:cNvPr>
          <p:cNvGrpSpPr/>
          <p:nvPr/>
        </p:nvGrpSpPr>
        <p:grpSpPr>
          <a:xfrm>
            <a:off x="0" y="1150051"/>
            <a:ext cx="6617368" cy="5707950"/>
            <a:chOff x="367860" y="1525016"/>
            <a:chExt cx="5728140" cy="4936990"/>
          </a:xfrm>
        </p:grpSpPr>
        <p:pic>
          <p:nvPicPr>
            <p:cNvPr id="4" name="Picture 3" descr="A graph of different numbers and numbers&#10;&#10;Description automatically generated with medium confidence">
              <a:extLst>
                <a:ext uri="{FF2B5EF4-FFF2-40B4-BE49-F238E27FC236}">
                  <a16:creationId xmlns:a16="http://schemas.microsoft.com/office/drawing/2014/main" id="{31935B69-9208-936C-44F2-83FC774028AF}"/>
                </a:ext>
              </a:extLst>
            </p:cNvPr>
            <p:cNvPicPr>
              <a:picLocks noChangeAspect="1"/>
            </p:cNvPicPr>
            <p:nvPr/>
          </p:nvPicPr>
          <p:blipFill>
            <a:blip r:embed="rId3">
              <a:extLst>
                <a:ext uri="{28A0092B-C50C-407E-A947-70E740481C1C}">
                  <a14:useLocalDpi xmlns:a14="http://schemas.microsoft.com/office/drawing/2010/main" val="0"/>
                </a:ext>
              </a:extLst>
            </a:blip>
            <a:srcRect t="-1" b="49161"/>
            <a:stretch/>
          </p:blipFill>
          <p:spPr>
            <a:xfrm>
              <a:off x="367860" y="1525016"/>
              <a:ext cx="5728140" cy="4936990"/>
            </a:xfrm>
            <a:prstGeom prst="rect">
              <a:avLst/>
            </a:prstGeom>
          </p:spPr>
        </p:pic>
        <p:sp>
          <p:nvSpPr>
            <p:cNvPr id="5" name="Rectangle 4">
              <a:extLst>
                <a:ext uri="{FF2B5EF4-FFF2-40B4-BE49-F238E27FC236}">
                  <a16:creationId xmlns:a16="http://schemas.microsoft.com/office/drawing/2014/main" id="{BB63AD65-FFE2-E4F4-6856-DB5DBE50FB5E}"/>
                </a:ext>
              </a:extLst>
            </p:cNvPr>
            <p:cNvSpPr/>
            <p:nvPr/>
          </p:nvSpPr>
          <p:spPr>
            <a:xfrm>
              <a:off x="1581150" y="1714500"/>
              <a:ext cx="466725"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40D5BB-5844-47A1-85DF-BC4BEB2AEA5F}"/>
                </a:ext>
              </a:extLst>
            </p:cNvPr>
            <p:cNvSpPr/>
            <p:nvPr/>
          </p:nvSpPr>
          <p:spPr>
            <a:xfrm>
              <a:off x="1581149" y="6146798"/>
              <a:ext cx="466725"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CC14E61E-4756-C10E-DB02-25DD9CCBEB63}"/>
              </a:ext>
            </a:extLst>
          </p:cNvPr>
          <p:cNvSpPr/>
          <p:nvPr/>
        </p:nvSpPr>
        <p:spPr>
          <a:xfrm rot="729479">
            <a:off x="9970317" y="169019"/>
            <a:ext cx="2084273" cy="721513"/>
          </a:xfrm>
          <a:prstGeom prst="ellipse">
            <a:avLst/>
          </a:prstGeom>
          <a:solidFill>
            <a:schemeClr val="accent2">
              <a:lumMod val="60000"/>
              <a:lumOff val="4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Laser-</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driven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it-IT" dirty="0">
                <a:solidFill>
                  <a:prstClr val="black"/>
                </a:solidFill>
                <a:latin typeface="Aptos" panose="02110004020202020204"/>
              </a:rPr>
              <a:t>p</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rotons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C53B659B-98E4-1229-FBBC-8670FCD62540}"/>
                  </a:ext>
                </a:extLst>
              </p:cNvPr>
              <p:cNvGraphicFramePr>
                <a:graphicFrameLocks noGrp="1"/>
              </p:cNvGraphicFramePr>
              <p:nvPr>
                <p:extLst>
                  <p:ext uri="{D42A27DB-BD31-4B8C-83A1-F6EECF244321}">
                    <p14:modId xmlns:p14="http://schemas.microsoft.com/office/powerpoint/2010/main" val="1865055607"/>
                  </p:ext>
                </p:extLst>
              </p:nvPr>
            </p:nvGraphicFramePr>
            <p:xfrm>
              <a:off x="7259377" y="2567129"/>
              <a:ext cx="1859646" cy="1487905"/>
            </p:xfrm>
            <a:graphic>
              <a:graphicData uri="http://schemas.openxmlformats.org/drawingml/2006/table">
                <a:tbl>
                  <a:tblPr bandRow="1">
                    <a:tableStyleId>{D7AC3CCA-C797-4891-BE02-D94E43425B78}</a:tableStyleId>
                  </a:tblPr>
                  <a:tblGrid>
                    <a:gridCol w="929823">
                      <a:extLst>
                        <a:ext uri="{9D8B030D-6E8A-4147-A177-3AD203B41FA5}">
                          <a16:colId xmlns:a16="http://schemas.microsoft.com/office/drawing/2014/main" val="4206552335"/>
                        </a:ext>
                      </a:extLst>
                    </a:gridCol>
                    <a:gridCol w="929823">
                      <a:extLst>
                        <a:ext uri="{9D8B030D-6E8A-4147-A177-3AD203B41FA5}">
                          <a16:colId xmlns:a16="http://schemas.microsoft.com/office/drawing/2014/main" val="1580556822"/>
                        </a:ext>
                      </a:extLst>
                    </a:gridCol>
                  </a:tblGrid>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it-IT" sz="1600" dirty="0">
                              <a:solidFill>
                                <a:schemeClr val="tx1"/>
                              </a:solidFill>
                              <a:latin typeface="+mj-lt"/>
                            </a:rPr>
                            <a:t>&gt;50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2122139"/>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&gt;75</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700183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6653067"/>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1154696"/>
                      </a:ext>
                    </a:extLst>
                  </a:tr>
                  <a:tr h="29758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600" b="1" i="1" u="none" strike="noStrike" kern="1200" cap="none" spc="0" normalizeH="0" baseline="0" noProof="0" dirty="0" smtClean="0">
                                        <a:ln>
                                          <a:noFill/>
                                        </a:ln>
                                        <a:solidFill>
                                          <a:srgbClr val="6905A7"/>
                                        </a:solidFill>
                                        <a:effectLst/>
                                        <a:uLnTx/>
                                        <a:uFillTx/>
                                        <a:latin typeface="Cambria Math" panose="02040503050406030204" pitchFamily="18" charset="0"/>
                                      </a:rPr>
                                    </m:ctrlPr>
                                  </m:sSubPr>
                                  <m:e>
                                    <m:r>
                                      <a:rPr kumimoji="0" lang="it-IT" sz="1600" b="1" i="0" u="none" strike="noStrike" kern="1200" cap="none" spc="0" normalizeH="0" baseline="0" noProof="0" dirty="0">
                                        <a:ln>
                                          <a:noFill/>
                                        </a:ln>
                                        <a:solidFill>
                                          <a:srgbClr val="6905A7"/>
                                        </a:solidFill>
                                        <a:effectLst/>
                                        <a:uLnTx/>
                                        <a:uFillTx/>
                                        <a:latin typeface="Cambria Math" panose="02040503050406030204" pitchFamily="18" charset="0"/>
                                      </a:rPr>
                                      <m:t>𝛃</m:t>
                                    </m:r>
                                  </m:e>
                                  <m:sub>
                                    <m:r>
                                      <a:rPr kumimoji="0" lang="it-IT" sz="1600" b="1" i="0" u="none" strike="noStrike" kern="1200" cap="none" spc="0" normalizeH="0" baseline="0" noProof="0" dirty="0" smtClean="0">
                                        <a:ln>
                                          <a:noFill/>
                                        </a:ln>
                                        <a:solidFill>
                                          <a:srgbClr val="6905A7"/>
                                        </a:solidFill>
                                        <a:effectLst/>
                                        <a:uLnTx/>
                                        <a:uFillTx/>
                                        <a:latin typeface="Cambria Math" panose="02040503050406030204" pitchFamily="18" charset="0"/>
                                      </a:rPr>
                                      <m:t>𝟓</m:t>
                                    </m:r>
                                  </m:sub>
                                </m:sSub>
                              </m:oMath>
                            </m:oMathPara>
                          </a14:m>
                          <a:endParaRPr lang="en-US" sz="16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&gt;30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82549"/>
                      </a:ext>
                    </a:extLst>
                  </a:tr>
                </a:tbl>
              </a:graphicData>
            </a:graphic>
          </p:graphicFrame>
        </mc:Choice>
        <mc:Fallback xmlns="">
          <p:graphicFrame>
            <p:nvGraphicFramePr>
              <p:cNvPr id="11" name="Table 10">
                <a:extLst>
                  <a:ext uri="{FF2B5EF4-FFF2-40B4-BE49-F238E27FC236}">
                    <a16:creationId xmlns:a16="http://schemas.microsoft.com/office/drawing/2014/main" id="{C53B659B-98E4-1229-FBBC-8670FCD62540}"/>
                  </a:ext>
                </a:extLst>
              </p:cNvPr>
              <p:cNvGraphicFramePr>
                <a:graphicFrameLocks noGrp="1"/>
              </p:cNvGraphicFramePr>
              <p:nvPr>
                <p:extLst>
                  <p:ext uri="{D42A27DB-BD31-4B8C-83A1-F6EECF244321}">
                    <p14:modId xmlns:p14="http://schemas.microsoft.com/office/powerpoint/2010/main" val="1865055607"/>
                  </p:ext>
                </p:extLst>
              </p:nvPr>
            </p:nvGraphicFramePr>
            <p:xfrm>
              <a:off x="7259377" y="2567129"/>
              <a:ext cx="1859646" cy="1487905"/>
            </p:xfrm>
            <a:graphic>
              <a:graphicData uri="http://schemas.openxmlformats.org/drawingml/2006/table">
                <a:tbl>
                  <a:tblPr bandRow="1">
                    <a:tableStyleId>{D7AC3CCA-C797-4891-BE02-D94E43425B78}</a:tableStyleId>
                  </a:tblPr>
                  <a:tblGrid>
                    <a:gridCol w="929823">
                      <a:extLst>
                        <a:ext uri="{9D8B030D-6E8A-4147-A177-3AD203B41FA5}">
                          <a16:colId xmlns:a16="http://schemas.microsoft.com/office/drawing/2014/main" val="4206552335"/>
                        </a:ext>
                      </a:extLst>
                    </a:gridCol>
                    <a:gridCol w="929823">
                      <a:extLst>
                        <a:ext uri="{9D8B030D-6E8A-4147-A177-3AD203B41FA5}">
                          <a16:colId xmlns:a16="http://schemas.microsoft.com/office/drawing/2014/main" val="1580556822"/>
                        </a:ext>
                      </a:extLst>
                    </a:gridCol>
                  </a:tblGrid>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4"/>
                          <a:stretch>
                            <a:fillRect l="-654" t="-12245" r="-101307" b="-430612"/>
                          </a:stretch>
                        </a:blipFill>
                      </a:tcPr>
                    </a:tc>
                    <a:tc>
                      <a:txBody>
                        <a:bodyPr/>
                        <a:lstStyle/>
                        <a:p>
                          <a:pPr algn="ctr"/>
                          <a:r>
                            <a:rPr lang="it-IT" sz="1600" dirty="0">
                              <a:solidFill>
                                <a:schemeClr val="tx1"/>
                              </a:solidFill>
                              <a:latin typeface="+mj-lt"/>
                            </a:rPr>
                            <a:t>&gt;50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2122139"/>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4"/>
                          <a:stretch>
                            <a:fillRect l="-654" t="-112245" r="-101307" b="-3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&gt;75</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7001837"/>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4"/>
                          <a:stretch>
                            <a:fillRect l="-654" t="-212245" r="-101307" b="-230612"/>
                          </a:stretch>
                        </a:blipFill>
                      </a:tcPr>
                    </a:tc>
                    <a:tc>
                      <a:txBody>
                        <a:bodyPr/>
                        <a:lstStyle/>
                        <a:p>
                          <a:pPr algn="ctr"/>
                          <a:r>
                            <a:rPr lang="it-IT" sz="1600" dirty="0">
                              <a:solidFill>
                                <a:schemeClr val="tx1"/>
                              </a:solidFill>
                            </a:rPr>
                            <a:t>&gt;100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6653067"/>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blipFill>
                          <a:blip r:embed="rId4"/>
                          <a:stretch>
                            <a:fillRect l="-654" t="-312245" r="-101307" b="-1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&gt;100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1154696"/>
                      </a:ext>
                    </a:extLst>
                  </a:tr>
                  <a:tr h="297581">
                    <a:tc>
                      <a:txBody>
                        <a:bodyPr/>
                        <a:lstStyle/>
                        <a:p>
                          <a:endParaRPr lang="en-US"/>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4"/>
                          <a:stretch>
                            <a:fillRect l="-654" t="-412245" r="-101307" b="-306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&gt;30</a:t>
                          </a:r>
                          <a:endParaRPr lang="en-US" sz="1600"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82549"/>
                      </a:ext>
                    </a:extLst>
                  </a:tr>
                </a:tbl>
              </a:graphicData>
            </a:graphic>
          </p:graphicFrame>
        </mc:Fallback>
      </mc:AlternateContent>
      <p:sp>
        <p:nvSpPr>
          <p:cNvPr id="12" name="TextBox 11">
            <a:extLst>
              <a:ext uri="{FF2B5EF4-FFF2-40B4-BE49-F238E27FC236}">
                <a16:creationId xmlns:a16="http://schemas.microsoft.com/office/drawing/2014/main" id="{712E152D-50A9-E3DC-14E9-B15AEF998B46}"/>
              </a:ext>
            </a:extLst>
          </p:cNvPr>
          <p:cNvSpPr txBox="1"/>
          <p:nvPr/>
        </p:nvSpPr>
        <p:spPr>
          <a:xfrm rot="16200000">
            <a:off x="6409642" y="3202334"/>
            <a:ext cx="1356808" cy="369332"/>
          </a:xfrm>
          <a:prstGeom prst="rect">
            <a:avLst/>
          </a:prstGeom>
          <a:noFill/>
        </p:spPr>
        <p:txBody>
          <a:bodyPr wrap="square" rtlCol="0">
            <a:spAutoFit/>
          </a:bodyPr>
          <a:lstStyle/>
          <a:p>
            <a:r>
              <a:rPr lang="it-IT" dirty="0">
                <a:ln>
                  <a:solidFill>
                    <a:srgbClr val="FF6699"/>
                  </a:solidFill>
                </a:ln>
              </a:rPr>
              <a:t>Datasheet</a:t>
            </a:r>
            <a:endParaRPr lang="en-US" dirty="0">
              <a:ln>
                <a:solidFill>
                  <a:srgbClr val="FF6699"/>
                </a:solidFill>
              </a:ln>
            </a:endParaRPr>
          </a:p>
        </p:txBody>
      </p:sp>
      <p:sp>
        <p:nvSpPr>
          <p:cNvPr id="13" name="TextBox 12">
            <a:extLst>
              <a:ext uri="{FF2B5EF4-FFF2-40B4-BE49-F238E27FC236}">
                <a16:creationId xmlns:a16="http://schemas.microsoft.com/office/drawing/2014/main" id="{5A3AE9A3-E152-5E9B-42DF-F770BBAA81FC}"/>
              </a:ext>
            </a:extLst>
          </p:cNvPr>
          <p:cNvSpPr txBox="1"/>
          <p:nvPr/>
        </p:nvSpPr>
        <p:spPr>
          <a:xfrm>
            <a:off x="973887" y="1169070"/>
            <a:ext cx="714163" cy="400110"/>
          </a:xfrm>
          <a:prstGeom prst="rect">
            <a:avLst/>
          </a:prstGeom>
          <a:solidFill>
            <a:srgbClr val="FF99CC"/>
          </a:solidFill>
          <a:ln>
            <a:solidFill>
              <a:srgbClr val="FF6699"/>
            </a:solidFill>
          </a:ln>
          <a:scene3d>
            <a:camera prst="orthographicFront"/>
            <a:lightRig rig="threePt" dir="t"/>
          </a:scene3d>
          <a:sp3d>
            <a:bevelT/>
          </a:sp3d>
        </p:spPr>
        <p:txBody>
          <a:bodyPr wrap="square" rtlCol="0">
            <a:spAutoFit/>
          </a:bodyPr>
          <a:lstStyle/>
          <a:p>
            <a:pPr algn="ctr"/>
            <a:r>
              <a:rPr lang="it-IT" sz="2000" dirty="0"/>
              <a:t>NPN</a:t>
            </a:r>
            <a:endParaRPr lang="en-US" sz="2000" dirty="0"/>
          </a:p>
        </p:txBody>
      </p:sp>
      <p:sp>
        <p:nvSpPr>
          <p:cNvPr id="14" name="Rectangle 13">
            <a:extLst>
              <a:ext uri="{FF2B5EF4-FFF2-40B4-BE49-F238E27FC236}">
                <a16:creationId xmlns:a16="http://schemas.microsoft.com/office/drawing/2014/main" id="{491C008F-B7AA-6526-553D-CE20BCA23135}"/>
              </a:ext>
            </a:extLst>
          </p:cNvPr>
          <p:cNvSpPr/>
          <p:nvPr/>
        </p:nvSpPr>
        <p:spPr>
          <a:xfrm>
            <a:off x="7257899" y="2566868"/>
            <a:ext cx="1859646" cy="1487905"/>
          </a:xfrm>
          <a:prstGeom prst="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a:extLst>
              <a:ext uri="{FF2B5EF4-FFF2-40B4-BE49-F238E27FC236}">
                <a16:creationId xmlns:a16="http://schemas.microsoft.com/office/drawing/2014/main" id="{840EE0FC-0EB3-4C6A-0BED-D5FF0E643674}"/>
              </a:ext>
            </a:extLst>
          </p:cNvPr>
          <p:cNvSpPr/>
          <p:nvPr/>
        </p:nvSpPr>
        <p:spPr>
          <a:xfrm>
            <a:off x="10015864" y="1510369"/>
            <a:ext cx="1993178" cy="913444"/>
          </a:xfrm>
          <a:prstGeom prst="flowChartTerminator">
            <a:avLst/>
          </a:prstGeom>
          <a:solidFill>
            <a:srgbClr val="FDE3EC"/>
          </a:solidFill>
          <a:ln w="28575">
            <a:solidFill>
              <a:srgbClr val="FDE3EC"/>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HEAVILY </a:t>
            </a:r>
            <a:r>
              <a:rPr kumimoji="0" lang="it-IT" sz="1800" b="1" i="0" u="none" strike="noStrike" kern="1200" cap="none" spc="0" normalizeH="0" baseline="0" noProof="0" dirty="0" err="1">
                <a:ln>
                  <a:noFill/>
                </a:ln>
                <a:solidFill>
                  <a:prstClr val="black"/>
                </a:solidFill>
                <a:effectLst/>
                <a:uLnTx/>
                <a:uFillTx/>
                <a:latin typeface="Aptos" panose="02110004020202020204"/>
                <a:ea typeface="+mn-ea"/>
                <a:cs typeface="+mn-cs"/>
              </a:rPr>
              <a:t>damaged</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 after:</a:t>
            </a:r>
          </a:p>
        </p:txBody>
      </p:sp>
      <p:sp>
        <p:nvSpPr>
          <p:cNvPr id="16" name="Arrow: Right 15">
            <a:extLst>
              <a:ext uri="{FF2B5EF4-FFF2-40B4-BE49-F238E27FC236}">
                <a16:creationId xmlns:a16="http://schemas.microsoft.com/office/drawing/2014/main" id="{63F210AF-794C-74D1-C31C-3E75CDA2791F}"/>
              </a:ext>
            </a:extLst>
          </p:cNvPr>
          <p:cNvSpPr/>
          <p:nvPr/>
        </p:nvSpPr>
        <p:spPr>
          <a:xfrm>
            <a:off x="9416775" y="2705951"/>
            <a:ext cx="819699" cy="1210258"/>
          </a:xfrm>
          <a:prstGeom prst="rightArrow">
            <a:avLst/>
          </a:prstGeom>
          <a:solidFill>
            <a:srgbClr val="FDE3EC"/>
          </a:solid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6" name="Table 65">
            <a:extLst>
              <a:ext uri="{FF2B5EF4-FFF2-40B4-BE49-F238E27FC236}">
                <a16:creationId xmlns:a16="http://schemas.microsoft.com/office/drawing/2014/main" id="{D90D9EFE-9D1C-7008-5BDD-A617069068FF}"/>
              </a:ext>
            </a:extLst>
          </p:cNvPr>
          <p:cNvGraphicFramePr>
            <a:graphicFrameLocks noGrp="1"/>
          </p:cNvGraphicFramePr>
          <p:nvPr>
            <p:extLst>
              <p:ext uri="{D42A27DB-BD31-4B8C-83A1-F6EECF244321}">
                <p14:modId xmlns:p14="http://schemas.microsoft.com/office/powerpoint/2010/main" val="2208047383"/>
              </p:ext>
            </p:extLst>
          </p:nvPr>
        </p:nvGraphicFramePr>
        <p:xfrm>
          <a:off x="10520955" y="2566866"/>
          <a:ext cx="1389935" cy="1487905"/>
        </p:xfrm>
        <a:graphic>
          <a:graphicData uri="http://schemas.openxmlformats.org/drawingml/2006/table">
            <a:tbl>
              <a:tblPr bandRow="1">
                <a:tableStyleId>{D7AC3CCA-C797-4891-BE02-D94E43425B78}</a:tableStyleId>
              </a:tblPr>
              <a:tblGrid>
                <a:gridCol w="1389935">
                  <a:extLst>
                    <a:ext uri="{9D8B030D-6E8A-4147-A177-3AD203B41FA5}">
                      <a16:colId xmlns:a16="http://schemas.microsoft.com/office/drawing/2014/main" val="3393492672"/>
                    </a:ext>
                  </a:extLst>
                </a:gridCol>
              </a:tblGrid>
              <a:tr h="297581">
                <a:tc>
                  <a:txBody>
                    <a:bodyPr/>
                    <a:lstStyle/>
                    <a:p>
                      <a:pPr algn="ctr"/>
                      <a:r>
                        <a:rPr lang="it-IT" sz="1600" b="1" dirty="0">
                          <a:solidFill>
                            <a:schemeClr val="tx1"/>
                          </a:solidFill>
                          <a:latin typeface="+mj-lt"/>
                        </a:rPr>
                        <a:t>4 shots</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89313957"/>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chemeClr val="tx1"/>
                          </a:solidFill>
                          <a:latin typeface="+mj-lt"/>
                        </a:rPr>
                        <a:t>3 shots</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74055695"/>
                  </a:ext>
                </a:extLst>
              </a:tr>
              <a:tr h="297581">
                <a:tc>
                  <a:txBody>
                    <a:bodyPr/>
                    <a:lstStyle/>
                    <a:p>
                      <a:pPr algn="ctr"/>
                      <a:r>
                        <a:rPr lang="it-IT" sz="1600" b="1" dirty="0">
                          <a:solidFill>
                            <a:schemeClr val="tx1"/>
                          </a:solidFill>
                          <a:latin typeface="+mj-lt"/>
                        </a:rPr>
                        <a:t>2 shots</a:t>
                      </a:r>
                      <a:endParaRPr lang="en-US" sz="1600" b="1" dirty="0">
                        <a:solidFill>
                          <a:schemeClr val="tx1"/>
                        </a:solidFill>
                        <a:latin typeface="+mj-l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69976190"/>
                  </a:ext>
                </a:extLst>
              </a:tr>
              <a:tr h="297581">
                <a:tc>
                  <a:txBody>
                    <a:bodyPr/>
                    <a:lstStyle/>
                    <a:p>
                      <a:pPr algn="ctr"/>
                      <a:r>
                        <a:rPr lang="it-IT" sz="1600" b="1" kern="1200" dirty="0">
                          <a:solidFill>
                            <a:schemeClr val="tx1"/>
                          </a:solidFill>
                          <a:latin typeface="+mn-lt"/>
                          <a:ea typeface="+mn-ea"/>
                          <a:cs typeface="+mn-cs"/>
                        </a:rPr>
                        <a:t>2 shots</a:t>
                      </a:r>
                      <a:endParaRPr lang="en-US" sz="16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20052716"/>
                  </a:ext>
                </a:extLst>
              </a:tr>
              <a:tr h="297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1200" dirty="0">
                          <a:solidFill>
                            <a:schemeClr val="tx1"/>
                          </a:solidFill>
                          <a:latin typeface="+mn-lt"/>
                          <a:ea typeface="+mn-ea"/>
                          <a:cs typeface="+mn-cs"/>
                        </a:rPr>
                        <a:t>No out of range </a:t>
                      </a:r>
                      <a:endParaRPr lang="en-US" sz="1400" b="1" kern="1200" dirty="0">
                        <a:solidFill>
                          <a:schemeClr val="tx1"/>
                        </a:solidFill>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173204"/>
                  </a:ext>
                </a:extLst>
              </a:tr>
            </a:tbl>
          </a:graphicData>
        </a:graphic>
      </p:graphicFrame>
      <p:sp>
        <p:nvSpPr>
          <p:cNvPr id="18" name="Rectangle 17">
            <a:extLst>
              <a:ext uri="{FF2B5EF4-FFF2-40B4-BE49-F238E27FC236}">
                <a16:creationId xmlns:a16="http://schemas.microsoft.com/office/drawing/2014/main" id="{74EFBD0B-223F-09AD-C7BE-4EA49C195514}"/>
              </a:ext>
            </a:extLst>
          </p:cNvPr>
          <p:cNvSpPr/>
          <p:nvPr/>
        </p:nvSpPr>
        <p:spPr>
          <a:xfrm>
            <a:off x="10512322" y="2565729"/>
            <a:ext cx="1398568" cy="1487905"/>
          </a:xfrm>
          <a:prstGeom prst="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E14BCD-4744-2294-1A0D-2D82E070F184}"/>
              </a:ext>
            </a:extLst>
          </p:cNvPr>
          <p:cNvSpPr txBox="1"/>
          <p:nvPr/>
        </p:nvSpPr>
        <p:spPr>
          <a:xfrm>
            <a:off x="3213227" y="1920535"/>
            <a:ext cx="1191893" cy="646331"/>
          </a:xfrm>
          <a:prstGeom prst="rect">
            <a:avLst/>
          </a:prstGeom>
          <a:solidFill>
            <a:schemeClr val="bg1"/>
          </a:solidFill>
          <a:ln>
            <a:solidFill>
              <a:schemeClr val="tx1"/>
            </a:solidFill>
          </a:ln>
        </p:spPr>
        <p:txBody>
          <a:bodyPr wrap="square" rtlCol="0">
            <a:spAutoFit/>
          </a:bodyPr>
          <a:lstStyle/>
          <a:p>
            <a:pPr algn="ctr"/>
            <a:r>
              <a:rPr lang="it-IT" i="1" u="sng" dirty="0"/>
              <a:t>Zoom in</a:t>
            </a:r>
            <a:r>
              <a:rPr lang="it-IT" i="1" dirty="0"/>
              <a:t>:</a:t>
            </a:r>
          </a:p>
          <a:p>
            <a:pPr algn="ctr"/>
            <a:r>
              <a:rPr lang="it-IT" i="1" dirty="0"/>
              <a:t>1-5 shots</a:t>
            </a:r>
            <a:endParaRPr lang="en-US" i="1" dirty="0"/>
          </a:p>
        </p:txBody>
      </p:sp>
    </p:spTree>
    <p:extLst>
      <p:ext uri="{BB962C8B-B14F-4D97-AF65-F5344CB8AC3E}">
        <p14:creationId xmlns:p14="http://schemas.microsoft.com/office/powerpoint/2010/main" val="329551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500" fill="hold"/>
                                        <p:tgtEl>
                                          <p:spTgt spid="66"/>
                                        </p:tgtEl>
                                        <p:attrNameLst>
                                          <p:attrName>ppt_w</p:attrName>
                                        </p:attrNameLst>
                                      </p:cBhvr>
                                      <p:tavLst>
                                        <p:tav tm="0">
                                          <p:val>
                                            <p:fltVal val="0"/>
                                          </p:val>
                                        </p:tav>
                                        <p:tav tm="100000">
                                          <p:val>
                                            <p:strVal val="#ppt_w"/>
                                          </p:val>
                                        </p:tav>
                                      </p:tavLst>
                                    </p:anim>
                                    <p:anim calcmode="lin" valueType="num">
                                      <p:cBhvr>
                                        <p:cTn id="32" dur="500" fill="hold"/>
                                        <p:tgtEl>
                                          <p:spTgt spid="66"/>
                                        </p:tgtEl>
                                        <p:attrNameLst>
                                          <p:attrName>ppt_h</p:attrName>
                                        </p:attrNameLst>
                                      </p:cBhvr>
                                      <p:tavLst>
                                        <p:tav tm="0">
                                          <p:val>
                                            <p:fltVal val="0"/>
                                          </p:val>
                                        </p:tav>
                                        <p:tav tm="100000">
                                          <p:val>
                                            <p:strVal val="#ppt_h"/>
                                          </p:val>
                                        </p:tav>
                                      </p:tavLst>
                                    </p:anim>
                                    <p:animEffect transition="in" filter="fade">
                                      <p:cBhvr>
                                        <p:cTn id="33" dur="500"/>
                                        <p:tgtEl>
                                          <p:spTgt spid="6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randombar(horizontal)">
                                      <p:cBhvr>
                                        <p:cTn id="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2" grpId="0"/>
      <p:bldP spid="13" grpId="0" animBg="1"/>
      <p:bldP spid="14" grpId="0" animBg="1"/>
      <p:bldP spid="15" grpId="0" animBg="1"/>
      <p:bldP spid="16" grpId="0" animBg="1"/>
      <p:bldP spid="18"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247EE2EA-79D6-4944-8DBB-603ABD1F47F6}"/>
              </a:ext>
            </a:extLst>
          </p:cNvPr>
          <p:cNvSpPr>
            <a:spLocks noGrp="1"/>
          </p:cNvSpPr>
          <p:nvPr>
            <p:ph type="sldNum" sz="quarter" idx="4"/>
          </p:nvPr>
        </p:nvSpPr>
        <p:spPr>
          <a:xfrm>
            <a:off x="9934853" y="6538534"/>
            <a:ext cx="489527" cy="365125"/>
          </a:xfrm>
        </p:spPr>
        <p:txBody>
          <a:bodyPr/>
          <a:lstStyle/>
          <a:p>
            <a:fld id="{02C7C199-0D0D-7840-A88D-785280B31CF7}" type="slidenum">
              <a:rPr lang="it-IT" smtClean="0">
                <a:solidFill>
                  <a:schemeClr val="tx1"/>
                </a:solidFill>
              </a:rPr>
              <a:t>23</a:t>
            </a:fld>
            <a:endParaRPr lang="it-IT" dirty="0">
              <a:solidFill>
                <a:schemeClr val="tx1"/>
              </a:solidFill>
            </a:endParaRPr>
          </a:p>
        </p:txBody>
      </p:sp>
      <p:sp>
        <p:nvSpPr>
          <p:cNvPr id="6" name="Rectangle 5">
            <a:extLst>
              <a:ext uri="{FF2B5EF4-FFF2-40B4-BE49-F238E27FC236}">
                <a16:creationId xmlns:a16="http://schemas.microsoft.com/office/drawing/2014/main" id="{E574391D-B20E-A127-24BB-F0A4710B16CE}"/>
              </a:ext>
            </a:extLst>
          </p:cNvPr>
          <p:cNvSpPr/>
          <p:nvPr/>
        </p:nvSpPr>
        <p:spPr>
          <a:xfrm>
            <a:off x="0" y="800100"/>
            <a:ext cx="12192000" cy="6057900"/>
          </a:xfrm>
          <a:prstGeom prst="rect">
            <a:avLst/>
          </a:prstGeom>
          <a:solidFill>
            <a:srgbClr val="003A6A"/>
          </a:solidFill>
          <a:ln>
            <a:solidFill>
              <a:srgbClr val="003A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32A7F92-F2E8-4DE3-8190-3804B5ADD178}"/>
              </a:ext>
            </a:extLst>
          </p:cNvPr>
          <p:cNvSpPr txBox="1">
            <a:spLocks/>
          </p:cNvSpPr>
          <p:nvPr/>
        </p:nvSpPr>
        <p:spPr>
          <a:xfrm>
            <a:off x="4676862" y="3213556"/>
            <a:ext cx="2838275" cy="430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pPr algn="ctr"/>
            <a:r>
              <a:rPr lang="it-IT" sz="4400" b="1" dirty="0">
                <a:latin typeface="Aptos" panose="020B0004020202020204" pitchFamily="34" charset="0"/>
              </a:rPr>
              <a:t>Part </a:t>
            </a:r>
            <a:r>
              <a:rPr lang="it-IT" sz="4800" b="1" dirty="0">
                <a:latin typeface="Aptos" panose="020B0004020202020204" pitchFamily="34" charset="0"/>
              </a:rPr>
              <a:t>2</a:t>
            </a:r>
            <a:endParaRPr lang="en-US" sz="4400" b="1" dirty="0">
              <a:latin typeface="Aptos" panose="020B0004020202020204" pitchFamily="34" charset="0"/>
            </a:endParaRPr>
          </a:p>
        </p:txBody>
      </p:sp>
    </p:spTree>
    <p:extLst>
      <p:ext uri="{BB962C8B-B14F-4D97-AF65-F5344CB8AC3E}">
        <p14:creationId xmlns:p14="http://schemas.microsoft.com/office/powerpoint/2010/main" val="3668631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8B41-2E4B-534C-E847-54A3FD7DBEA9}"/>
              </a:ext>
            </a:extLst>
          </p:cNvPr>
          <p:cNvSpPr>
            <a:spLocks noGrp="1"/>
          </p:cNvSpPr>
          <p:nvPr>
            <p:ph type="title"/>
          </p:nvPr>
        </p:nvSpPr>
        <p:spPr>
          <a:xfrm>
            <a:off x="189712" y="399495"/>
            <a:ext cx="10972800" cy="400110"/>
          </a:xfrm>
        </p:spPr>
        <p:txBody>
          <a:bodyPr>
            <a:noAutofit/>
          </a:bodyPr>
          <a:lstStyle/>
          <a:p>
            <a:r>
              <a:rPr lang="it-IT" sz="3600" i="1" dirty="0"/>
              <a:t>Dose </a:t>
            </a:r>
            <a:r>
              <a:rPr lang="it-IT" sz="3600" i="1" dirty="0" err="1"/>
              <a:t>deposition</a:t>
            </a:r>
            <a:r>
              <a:rPr lang="it-IT" sz="3600" i="1" dirty="0"/>
              <a:t> study – 1 </a:t>
            </a:r>
            <a:endParaRPr lang="en-US" sz="3600" i="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3E3CB59-9950-2825-E231-D3CBC543EDFE}"/>
                  </a:ext>
                </a:extLst>
              </p:cNvPr>
              <p:cNvSpPr txBox="1"/>
              <p:nvPr/>
            </p:nvSpPr>
            <p:spPr>
              <a:xfrm>
                <a:off x="1479067" y="2184322"/>
                <a:ext cx="4728897" cy="461665"/>
              </a:xfrm>
              <a:prstGeom prst="rect">
                <a:avLst/>
              </a:prstGeom>
              <a:solidFill>
                <a:srgbClr val="DDC3F9"/>
              </a:solidFill>
              <a:ln>
                <a:solidFill>
                  <a:srgbClr val="7030A0"/>
                </a:solidFill>
              </a:ln>
              <a:effectLst>
                <a:outerShdw blurRad="50800" dist="38100" dir="10800000" algn="r" rotWithShape="0">
                  <a:prstClr val="black">
                    <a:alpha val="40000"/>
                  </a:prstClr>
                </a:outerShdw>
              </a:effectLst>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m:rPr>
                              <m:sty m:val="p"/>
                            </m:rPr>
                            <a:rPr lang="it-IT" sz="2400" b="0" i="0" smtClean="0">
                              <a:latin typeface="Cambria Math" panose="02040503050406030204" pitchFamily="18" charset="0"/>
                            </a:rPr>
                            <m:t>Dose</m:t>
                          </m:r>
                        </m:e>
                        <m:sub>
                          <m:r>
                            <m:rPr>
                              <m:sty m:val="p"/>
                            </m:rPr>
                            <a:rPr lang="it-IT" sz="2400" b="0" i="0" smtClean="0">
                              <a:latin typeface="Cambria Math" panose="02040503050406030204" pitchFamily="18" charset="0"/>
                            </a:rPr>
                            <m:t>TOTAL</m:t>
                          </m:r>
                        </m:sub>
                      </m:sSub>
                      <m:r>
                        <a:rPr lang="it-IT" sz="2400" b="0" i="0" smtClean="0">
                          <a:latin typeface="Cambria Math" panose="02040503050406030204" pitchFamily="18" charset="0"/>
                        </a:rPr>
                        <m:t>= </m:t>
                      </m:r>
                      <m:r>
                        <m:rPr>
                          <m:sty m:val="p"/>
                        </m:rPr>
                        <a:rPr lang="it-IT" sz="2400" b="0" i="0" smtClean="0">
                          <a:latin typeface="Cambria Math" panose="02040503050406030204" pitchFamily="18" charset="0"/>
                        </a:rPr>
                        <m:t>Dos</m:t>
                      </m:r>
                      <m:sSub>
                        <m:sSubPr>
                          <m:ctrlPr>
                            <a:rPr lang="it-IT" sz="2400" b="0" i="1" smtClean="0">
                              <a:latin typeface="Cambria Math" panose="02040503050406030204" pitchFamily="18" charset="0"/>
                            </a:rPr>
                          </m:ctrlPr>
                        </m:sSubPr>
                        <m:e>
                          <m:r>
                            <m:rPr>
                              <m:sty m:val="p"/>
                            </m:rPr>
                            <a:rPr lang="it-IT" sz="2400" b="0" i="0" smtClean="0">
                              <a:latin typeface="Cambria Math" panose="02040503050406030204" pitchFamily="18" charset="0"/>
                            </a:rPr>
                            <m:t>e</m:t>
                          </m:r>
                        </m:e>
                        <m:sub>
                          <m:r>
                            <m:rPr>
                              <m:sty m:val="p"/>
                            </m:rPr>
                            <a:rPr lang="it-IT" sz="2400" b="0" i="0" smtClean="0">
                              <a:latin typeface="Cambria Math" panose="02040503050406030204" pitchFamily="18" charset="0"/>
                            </a:rPr>
                            <m:t>TID</m:t>
                          </m:r>
                        </m:sub>
                      </m:sSub>
                      <m:r>
                        <a:rPr lang="it-IT" sz="2400" b="0" i="0" smtClean="0">
                          <a:latin typeface="Cambria Math" panose="02040503050406030204" pitchFamily="18" charset="0"/>
                        </a:rPr>
                        <m:t>+</m:t>
                      </m:r>
                      <m:r>
                        <m:rPr>
                          <m:sty m:val="p"/>
                        </m:rPr>
                        <a:rPr lang="it-IT" sz="2400" b="0" i="0" smtClean="0">
                          <a:latin typeface="Cambria Math" panose="02040503050406030204" pitchFamily="18" charset="0"/>
                        </a:rPr>
                        <m:t>Dos</m:t>
                      </m:r>
                      <m:sSub>
                        <m:sSubPr>
                          <m:ctrlPr>
                            <a:rPr lang="it-IT" sz="2400" b="0" i="1" smtClean="0">
                              <a:latin typeface="Cambria Math" panose="02040503050406030204" pitchFamily="18" charset="0"/>
                            </a:rPr>
                          </m:ctrlPr>
                        </m:sSubPr>
                        <m:e>
                          <m:r>
                            <m:rPr>
                              <m:sty m:val="p"/>
                            </m:rPr>
                            <a:rPr lang="it-IT" sz="2400" b="0" i="0" smtClean="0">
                              <a:latin typeface="Cambria Math" panose="02040503050406030204" pitchFamily="18" charset="0"/>
                            </a:rPr>
                            <m:t>e</m:t>
                          </m:r>
                        </m:e>
                        <m:sub>
                          <m:r>
                            <m:rPr>
                              <m:sty m:val="p"/>
                            </m:rPr>
                            <a:rPr lang="it-IT" sz="2400" b="0" i="0" smtClean="0">
                              <a:latin typeface="Cambria Math" panose="02040503050406030204" pitchFamily="18" charset="0"/>
                            </a:rPr>
                            <m:t>NIEL</m:t>
                          </m:r>
                        </m:sub>
                      </m:sSub>
                    </m:oMath>
                  </m:oMathPara>
                </a14:m>
                <a:endParaRPr lang="it-IT" sz="2400" dirty="0"/>
              </a:p>
            </p:txBody>
          </p:sp>
        </mc:Choice>
        <mc:Fallback xmlns="">
          <p:sp>
            <p:nvSpPr>
              <p:cNvPr id="3" name="TextBox 2">
                <a:extLst>
                  <a:ext uri="{FF2B5EF4-FFF2-40B4-BE49-F238E27FC236}">
                    <a16:creationId xmlns:a16="http://schemas.microsoft.com/office/drawing/2014/main" id="{63E3CB59-9950-2825-E231-D3CBC543EDFE}"/>
                  </a:ext>
                </a:extLst>
              </p:cNvPr>
              <p:cNvSpPr txBox="1">
                <a:spLocks noRot="1" noChangeAspect="1" noMove="1" noResize="1" noEditPoints="1" noAdjustHandles="1" noChangeArrowheads="1" noChangeShapeType="1" noTextEdit="1"/>
              </p:cNvSpPr>
              <p:nvPr/>
            </p:nvSpPr>
            <p:spPr>
              <a:xfrm>
                <a:off x="1479067" y="2184322"/>
                <a:ext cx="4728897" cy="461665"/>
              </a:xfrm>
              <a:prstGeom prst="rect">
                <a:avLst/>
              </a:prstGeom>
              <a:blipFill>
                <a:blip r:embed="rId3"/>
                <a:stretch>
                  <a:fillRect/>
                </a:stretch>
              </a:blipFill>
              <a:ln>
                <a:solidFill>
                  <a:srgbClr val="7030A0"/>
                </a:solidFill>
              </a:ln>
              <a:effectLst>
                <a:outerShdw blurRad="50800" dist="38100" dir="10800000" algn="r" rotWithShape="0">
                  <a:prstClr val="black">
                    <a:alpha val="40000"/>
                  </a:prstClr>
                </a:outerShdw>
              </a:effectLst>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D9E26E98-F47F-4866-0622-8E702D87F8E8}"/>
              </a:ext>
            </a:extLst>
          </p:cNvPr>
          <p:cNvSpPr>
            <a:spLocks noGrp="1"/>
          </p:cNvSpPr>
          <p:nvPr>
            <p:ph type="sldNum" sz="quarter" idx="4"/>
          </p:nvPr>
        </p:nvSpPr>
        <p:spPr>
          <a:xfrm>
            <a:off x="10929697" y="6356353"/>
            <a:ext cx="652703" cy="365125"/>
          </a:xfrm>
        </p:spPr>
        <p:txBody>
          <a:bodyPr/>
          <a:lstStyle/>
          <a:p>
            <a:fld id="{02C7C199-0D0D-7840-A88D-785280B31CF7}" type="slidenum">
              <a:rPr lang="it-IT" smtClean="0"/>
              <a:t>24</a:t>
            </a:fld>
            <a:endParaRPr lang="it-IT"/>
          </a:p>
        </p:txBody>
      </p:sp>
      <p:sp>
        <p:nvSpPr>
          <p:cNvPr id="9" name="TextBox 8">
            <a:extLst>
              <a:ext uri="{FF2B5EF4-FFF2-40B4-BE49-F238E27FC236}">
                <a16:creationId xmlns:a16="http://schemas.microsoft.com/office/drawing/2014/main" id="{AC6747DB-1515-532C-6EB5-4A77E7816BE8}"/>
              </a:ext>
            </a:extLst>
          </p:cNvPr>
          <p:cNvSpPr txBox="1"/>
          <p:nvPr/>
        </p:nvSpPr>
        <p:spPr>
          <a:xfrm>
            <a:off x="0" y="6595569"/>
            <a:ext cx="7389628" cy="246221"/>
          </a:xfrm>
          <a:prstGeom prst="rect">
            <a:avLst/>
          </a:prstGeom>
          <a:noFill/>
        </p:spPr>
        <p:txBody>
          <a:bodyPr wrap="square">
            <a:spAutoFit/>
          </a:bodyPr>
          <a:lstStyle/>
          <a:p>
            <a:r>
              <a:rPr lang="en-US" sz="1000" b="0" i="1" u="none" strike="noStrike" baseline="0" dirty="0">
                <a:solidFill>
                  <a:schemeClr val="bg1">
                    <a:lumMod val="50000"/>
                  </a:schemeClr>
                </a:solidFill>
                <a:latin typeface="Times New Roman" panose="02020603050405020304" pitchFamily="18" charset="0"/>
              </a:rPr>
              <a:t>Leroy C, </a:t>
            </a:r>
            <a:r>
              <a:rPr lang="en-US" sz="1000" b="0" i="1" u="none" strike="noStrike" baseline="0" dirty="0" err="1">
                <a:solidFill>
                  <a:schemeClr val="bg1">
                    <a:lumMod val="50000"/>
                  </a:schemeClr>
                </a:solidFill>
                <a:latin typeface="Times New Roman" panose="02020603050405020304" pitchFamily="18" charset="0"/>
              </a:rPr>
              <a:t>Rancoita</a:t>
            </a:r>
            <a:r>
              <a:rPr lang="en-US" sz="1000" b="0" i="1" u="none" strike="noStrike" baseline="0" dirty="0">
                <a:solidFill>
                  <a:schemeClr val="bg1">
                    <a:lumMod val="50000"/>
                  </a:schemeClr>
                </a:solidFill>
                <a:latin typeface="Times New Roman" panose="02020603050405020304" pitchFamily="18" charset="0"/>
              </a:rPr>
              <a:t> PG. Principles of Radiation Interaction in Matter and Detection. WORLD SCIENTIFIC (2016). </a:t>
            </a:r>
            <a:endParaRPr lang="en-US" sz="1000" i="1" dirty="0">
              <a:solidFill>
                <a:schemeClr val="bg1">
                  <a:lumMod val="50000"/>
                </a:schemeClr>
              </a:solidFill>
            </a:endParaRPr>
          </a:p>
        </p:txBody>
      </p:sp>
      <p:sp>
        <p:nvSpPr>
          <p:cNvPr id="15" name="TextBox 14">
            <a:extLst>
              <a:ext uri="{FF2B5EF4-FFF2-40B4-BE49-F238E27FC236}">
                <a16:creationId xmlns:a16="http://schemas.microsoft.com/office/drawing/2014/main" id="{8068E90B-EA9C-6AC2-8641-3A08D5DDED7B}"/>
              </a:ext>
            </a:extLst>
          </p:cNvPr>
          <p:cNvSpPr txBox="1"/>
          <p:nvPr/>
        </p:nvSpPr>
        <p:spPr>
          <a:xfrm>
            <a:off x="1204606" y="3427938"/>
            <a:ext cx="2306131" cy="1428214"/>
          </a:xfrm>
          <a:prstGeom prst="ellipse">
            <a:avLst/>
          </a:prstGeom>
          <a:solidFill>
            <a:schemeClr val="accent2">
              <a:lumMod val="40000"/>
              <a:lumOff val="60000"/>
            </a:schemeClr>
          </a:solidFill>
          <a:ln>
            <a:solidFill>
              <a:schemeClr val="accent2">
                <a:lumMod val="75000"/>
              </a:schemeClr>
            </a:solidFill>
          </a:ln>
          <a:effectLst>
            <a:outerShdw blurRad="50800" dist="38100" dir="10800000" algn="r" rotWithShape="0">
              <a:prstClr val="black">
                <a:alpha val="40000"/>
              </a:prstClr>
            </a:outerShdw>
          </a:effectLst>
        </p:spPr>
        <p:txBody>
          <a:bodyPr wrap="square" rtlCol="0">
            <a:spAutoFit/>
          </a:bodyPr>
          <a:lstStyle/>
          <a:p>
            <a:pPr algn="ctr"/>
            <a:r>
              <a:rPr lang="it-IT" sz="2000" b="1" u="sng" dirty="0">
                <a:latin typeface="Aptos" panose="020B0004020202020204" pitchFamily="34" charset="0"/>
              </a:rPr>
              <a:t>TID</a:t>
            </a:r>
            <a:r>
              <a:rPr lang="it-IT" sz="2000" dirty="0">
                <a:latin typeface="Aptos" panose="020B0004020202020204" pitchFamily="34" charset="0"/>
              </a:rPr>
              <a:t>: </a:t>
            </a:r>
            <a:br>
              <a:rPr lang="it-IT" sz="2000" dirty="0">
                <a:latin typeface="Aptos" panose="020B0004020202020204" pitchFamily="34" charset="0"/>
              </a:rPr>
            </a:br>
            <a:r>
              <a:rPr lang="it-IT" sz="2000" dirty="0">
                <a:latin typeface="Aptos" panose="020B0004020202020204" pitchFamily="34" charset="0"/>
              </a:rPr>
              <a:t>Surface </a:t>
            </a:r>
            <a:r>
              <a:rPr lang="it-IT" sz="2000" dirty="0" err="1">
                <a:latin typeface="Aptos" panose="020B0004020202020204" pitchFamily="34" charset="0"/>
              </a:rPr>
              <a:t>damage</a:t>
            </a:r>
            <a:endParaRPr lang="it-IT" sz="2000" dirty="0">
              <a:latin typeface="Aptos" panose="020B0004020202020204" pitchFamily="34" charset="0"/>
            </a:endParaRPr>
          </a:p>
        </p:txBody>
      </p:sp>
      <p:sp>
        <p:nvSpPr>
          <p:cNvPr id="20" name="TextBox 19">
            <a:extLst>
              <a:ext uri="{FF2B5EF4-FFF2-40B4-BE49-F238E27FC236}">
                <a16:creationId xmlns:a16="http://schemas.microsoft.com/office/drawing/2014/main" id="{31F8A7ED-A446-D078-C3C3-686C10BFB1CB}"/>
              </a:ext>
            </a:extLst>
          </p:cNvPr>
          <p:cNvSpPr txBox="1"/>
          <p:nvPr/>
        </p:nvSpPr>
        <p:spPr>
          <a:xfrm>
            <a:off x="746608" y="5205771"/>
            <a:ext cx="2410852" cy="923330"/>
          </a:xfrm>
          <a:prstGeom prst="rect">
            <a:avLst/>
          </a:prstGeom>
          <a:solidFill>
            <a:schemeClr val="accent2">
              <a:lumMod val="40000"/>
              <a:lumOff val="60000"/>
            </a:schemeClr>
          </a:solidFill>
          <a:ln>
            <a:solidFill>
              <a:schemeClr val="accent2">
                <a:lumMod val="75000"/>
              </a:schemeClr>
            </a:solidFill>
          </a:ln>
          <a:effectLst>
            <a:outerShdw blurRad="50800" dist="38100" dir="10800000" algn="r" rotWithShape="0">
              <a:prstClr val="black">
                <a:alpha val="40000"/>
              </a:prstClr>
            </a:outerShdw>
          </a:effectLst>
          <a:scene3d>
            <a:camera prst="orthographicFront"/>
            <a:lightRig rig="threePt" dir="t"/>
          </a:scene3d>
          <a:sp3d>
            <a:bevelT/>
          </a:sp3d>
        </p:spPr>
        <p:txBody>
          <a:bodyPr wrap="square" rtlCol="0">
            <a:spAutoFit/>
          </a:bodyPr>
          <a:lstStyle/>
          <a:p>
            <a:r>
              <a:rPr lang="it-IT" b="1" dirty="0">
                <a:latin typeface="Aptos" panose="020B0004020202020204" pitchFamily="34" charset="0"/>
              </a:rPr>
              <a:t>TID </a:t>
            </a:r>
            <a:r>
              <a:rPr lang="it-IT" dirty="0" err="1">
                <a:latin typeface="Aptos" panose="020B0004020202020204" pitchFamily="34" charset="0"/>
              </a:rPr>
              <a:t>depends</a:t>
            </a:r>
            <a:r>
              <a:rPr lang="it-IT" dirty="0">
                <a:latin typeface="Aptos" panose="020B0004020202020204" pitchFamily="34" charset="0"/>
              </a:rPr>
              <a:t> on </a:t>
            </a:r>
            <a:r>
              <a:rPr lang="it-IT" dirty="0" err="1">
                <a:latin typeface="Aptos" panose="020B0004020202020204" pitchFamily="34" charset="0"/>
              </a:rPr>
              <a:t>radiation</a:t>
            </a:r>
            <a:r>
              <a:rPr lang="it-IT" dirty="0">
                <a:latin typeface="Aptos" panose="020B0004020202020204" pitchFamily="34" charset="0"/>
              </a:rPr>
              <a:t> </a:t>
            </a:r>
            <a:r>
              <a:rPr lang="it-IT" dirty="0" err="1">
                <a:latin typeface="Aptos" panose="020B0004020202020204" pitchFamily="34" charset="0"/>
              </a:rPr>
              <a:t>type</a:t>
            </a:r>
            <a:r>
              <a:rPr lang="it-IT" dirty="0">
                <a:latin typeface="Aptos" panose="020B0004020202020204" pitchFamily="34" charset="0"/>
              </a:rPr>
              <a:t> and </a:t>
            </a:r>
            <a:r>
              <a:rPr lang="it-IT" dirty="0" err="1">
                <a:latin typeface="Aptos" panose="020B0004020202020204" pitchFamily="34" charset="0"/>
              </a:rPr>
              <a:t>irradiation</a:t>
            </a:r>
            <a:r>
              <a:rPr lang="it-IT" dirty="0">
                <a:latin typeface="Aptos" panose="020B0004020202020204" pitchFamily="34" charset="0"/>
              </a:rPr>
              <a:t> </a:t>
            </a:r>
            <a:r>
              <a:rPr lang="it-IT" dirty="0" err="1">
                <a:latin typeface="Aptos" panose="020B0004020202020204" pitchFamily="34" charset="0"/>
              </a:rPr>
              <a:t>conditions</a:t>
            </a:r>
            <a:endParaRPr lang="it-IT" b="1" dirty="0">
              <a:latin typeface="Aptos" panose="020B0004020202020204" pitchFamily="34" charset="0"/>
            </a:endParaRPr>
          </a:p>
        </p:txBody>
      </p:sp>
      <p:sp>
        <p:nvSpPr>
          <p:cNvPr id="25" name="Arrow: Down 24">
            <a:extLst>
              <a:ext uri="{FF2B5EF4-FFF2-40B4-BE49-F238E27FC236}">
                <a16:creationId xmlns:a16="http://schemas.microsoft.com/office/drawing/2014/main" id="{C6CB712C-4D5A-919A-9DF0-0CDF06F31652}"/>
              </a:ext>
            </a:extLst>
          </p:cNvPr>
          <p:cNvSpPr/>
          <p:nvPr/>
        </p:nvSpPr>
        <p:spPr>
          <a:xfrm rot="2012238">
            <a:off x="3138789" y="2831258"/>
            <a:ext cx="256700" cy="494550"/>
          </a:xfrm>
          <a:prstGeom prst="down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926BA987-9797-54F2-C66D-0CBE4984840C}"/>
              </a:ext>
            </a:extLst>
          </p:cNvPr>
          <p:cNvSpPr/>
          <p:nvPr/>
        </p:nvSpPr>
        <p:spPr>
          <a:xfrm rot="19980785">
            <a:off x="4388596" y="2854752"/>
            <a:ext cx="256700" cy="5184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3C18251-39B6-28E3-8666-D45F55C7224D}"/>
              </a:ext>
            </a:extLst>
          </p:cNvPr>
          <p:cNvSpPr txBox="1"/>
          <p:nvPr/>
        </p:nvSpPr>
        <p:spPr>
          <a:xfrm>
            <a:off x="4107777" y="3454787"/>
            <a:ext cx="2105286" cy="1428214"/>
          </a:xfrm>
          <a:prstGeom prst="ellipse">
            <a:avLst/>
          </a:prstGeom>
          <a:solidFill>
            <a:schemeClr val="accent5">
              <a:lumMod val="40000"/>
              <a:lumOff val="60000"/>
            </a:schemeClr>
          </a:solidFill>
          <a:ln>
            <a:solidFill>
              <a:schemeClr val="accent5">
                <a:lumMod val="75000"/>
              </a:schemeClr>
            </a:solidFill>
          </a:ln>
          <a:effectLst>
            <a:outerShdw blurRad="50800" dist="38100" dir="10800000" algn="r" rotWithShape="0">
              <a:prstClr val="black">
                <a:alpha val="40000"/>
              </a:prstClr>
            </a:outerShdw>
          </a:effectLst>
        </p:spPr>
        <p:txBody>
          <a:bodyPr wrap="square">
            <a:spAutoFit/>
          </a:bodyPr>
          <a:lstStyle/>
          <a:p>
            <a:pPr algn="ctr"/>
            <a:r>
              <a:rPr lang="it-IT" sz="2000" b="1" u="sng" dirty="0">
                <a:latin typeface="Aptos" panose="020B0004020202020204" pitchFamily="34" charset="0"/>
              </a:rPr>
              <a:t>NIEL</a:t>
            </a:r>
            <a:r>
              <a:rPr lang="it-IT" sz="2000" dirty="0">
                <a:latin typeface="Aptos" panose="020B0004020202020204" pitchFamily="34" charset="0"/>
              </a:rPr>
              <a:t>: </a:t>
            </a:r>
          </a:p>
          <a:p>
            <a:pPr algn="ctr"/>
            <a:r>
              <a:rPr lang="it-IT" sz="2000" dirty="0">
                <a:latin typeface="Aptos" panose="020B0004020202020204" pitchFamily="34" charset="0"/>
              </a:rPr>
              <a:t>Bulk </a:t>
            </a:r>
            <a:r>
              <a:rPr lang="it-IT" sz="2000" dirty="0" err="1">
                <a:latin typeface="Aptos" panose="020B0004020202020204" pitchFamily="34" charset="0"/>
              </a:rPr>
              <a:t>damage</a:t>
            </a:r>
            <a:endParaRPr lang="it-IT" sz="2000" dirty="0">
              <a:latin typeface="Aptos" panose="020B0004020202020204" pitchFamily="34" charset="0"/>
            </a:endParaRPr>
          </a:p>
        </p:txBody>
      </p:sp>
      <p:sp>
        <p:nvSpPr>
          <p:cNvPr id="29" name="TextBox 28">
            <a:extLst>
              <a:ext uri="{FF2B5EF4-FFF2-40B4-BE49-F238E27FC236}">
                <a16:creationId xmlns:a16="http://schemas.microsoft.com/office/drawing/2014/main" id="{4FD45BC9-2126-9EAD-EE23-46C770CBB484}"/>
              </a:ext>
            </a:extLst>
          </p:cNvPr>
          <p:cNvSpPr txBox="1"/>
          <p:nvPr/>
        </p:nvSpPr>
        <p:spPr>
          <a:xfrm>
            <a:off x="3763319" y="5205771"/>
            <a:ext cx="3825585" cy="923330"/>
          </a:xfrm>
          <a:prstGeom prst="rect">
            <a:avLst/>
          </a:prstGeom>
          <a:solidFill>
            <a:schemeClr val="accent5">
              <a:lumMod val="40000"/>
              <a:lumOff val="60000"/>
            </a:schemeClr>
          </a:solidFill>
          <a:ln>
            <a:solidFill>
              <a:schemeClr val="accent5">
                <a:lumMod val="75000"/>
              </a:schemeClr>
            </a:solidFill>
          </a:ln>
          <a:effectLst>
            <a:outerShdw blurRad="50800" dist="38100" dir="10800000" algn="r" rotWithShape="0">
              <a:prstClr val="black">
                <a:alpha val="40000"/>
              </a:prstClr>
            </a:outerShdw>
          </a:effectLst>
          <a:scene3d>
            <a:camera prst="orthographicFront"/>
            <a:lightRig rig="threePt" dir="t"/>
          </a:scene3d>
          <a:sp3d>
            <a:bevelT/>
          </a:sp3d>
        </p:spPr>
        <p:txBody>
          <a:bodyPr wrap="square" rtlCol="0">
            <a:spAutoFit/>
          </a:bodyPr>
          <a:lstStyle/>
          <a:p>
            <a:r>
              <a:rPr lang="it-IT" b="1" dirty="0">
                <a:latin typeface="Aptos" panose="020B0004020202020204" pitchFamily="34" charset="0"/>
              </a:rPr>
              <a:t>NIEL dose </a:t>
            </a:r>
            <a:r>
              <a:rPr lang="it-IT" dirty="0" err="1">
                <a:latin typeface="Aptos" panose="020B0004020202020204" pitchFamily="34" charset="0"/>
              </a:rPr>
              <a:t>proportional</a:t>
            </a:r>
            <a:r>
              <a:rPr lang="it-IT" dirty="0">
                <a:latin typeface="Aptos" panose="020B0004020202020204" pitchFamily="34" charset="0"/>
              </a:rPr>
              <a:t> to the </a:t>
            </a:r>
            <a:r>
              <a:rPr lang="it-IT" dirty="0" err="1">
                <a:latin typeface="Aptos" panose="020B0004020202020204" pitchFamily="34" charset="0"/>
              </a:rPr>
              <a:t>number</a:t>
            </a:r>
            <a:r>
              <a:rPr lang="it-IT" dirty="0">
                <a:latin typeface="Aptos" panose="020B0004020202020204" pitchFamily="34" charset="0"/>
              </a:rPr>
              <a:t> of </a:t>
            </a:r>
            <a:r>
              <a:rPr lang="it-IT" dirty="0" err="1">
                <a:latin typeface="Aptos" panose="020B0004020202020204" pitchFamily="34" charset="0"/>
              </a:rPr>
              <a:t>created</a:t>
            </a:r>
            <a:r>
              <a:rPr lang="it-IT" dirty="0">
                <a:latin typeface="Aptos" panose="020B0004020202020204" pitchFamily="34" charset="0"/>
              </a:rPr>
              <a:t> </a:t>
            </a:r>
            <a:r>
              <a:rPr lang="it-IT" b="1" dirty="0">
                <a:latin typeface="Aptos" panose="020B0004020202020204" pitchFamily="34" charset="0"/>
              </a:rPr>
              <a:t>bulk </a:t>
            </a:r>
            <a:r>
              <a:rPr lang="it-IT" b="1" dirty="0" err="1">
                <a:latin typeface="Aptos" panose="020B0004020202020204" pitchFamily="34" charset="0"/>
              </a:rPr>
              <a:t>defects</a:t>
            </a:r>
            <a:r>
              <a:rPr lang="it-IT" b="1" dirty="0">
                <a:latin typeface="Aptos" panose="020B0004020202020204" pitchFamily="34" charset="0"/>
              </a:rPr>
              <a:t> </a:t>
            </a:r>
            <a:r>
              <a:rPr lang="it-IT" dirty="0" err="1">
                <a:latin typeface="Aptos" panose="020B0004020202020204" pitchFamily="34" charset="0"/>
              </a:rPr>
              <a:t>independently</a:t>
            </a:r>
            <a:r>
              <a:rPr lang="it-IT" dirty="0">
                <a:latin typeface="Aptos" panose="020B0004020202020204" pitchFamily="34" charset="0"/>
              </a:rPr>
              <a:t> of the </a:t>
            </a:r>
            <a:r>
              <a:rPr lang="it-IT" dirty="0" err="1">
                <a:latin typeface="Aptos" panose="020B0004020202020204" pitchFamily="34" charset="0"/>
              </a:rPr>
              <a:t>radiation</a:t>
            </a:r>
            <a:r>
              <a:rPr lang="it-IT" dirty="0">
                <a:latin typeface="Aptos" panose="020B0004020202020204" pitchFamily="34" charset="0"/>
              </a:rPr>
              <a:t> </a:t>
            </a:r>
            <a:r>
              <a:rPr lang="it-IT" dirty="0" err="1">
                <a:latin typeface="Aptos" panose="020B0004020202020204" pitchFamily="34" charset="0"/>
              </a:rPr>
              <a:t>type</a:t>
            </a:r>
            <a:endParaRPr lang="it-IT" dirty="0">
              <a:latin typeface="Aptos" panose="020B0004020202020204" pitchFamily="34" charset="0"/>
            </a:endParaRPr>
          </a:p>
        </p:txBody>
      </p:sp>
      <p:sp>
        <p:nvSpPr>
          <p:cNvPr id="11" name="Rectangle 10">
            <a:extLst>
              <a:ext uri="{FF2B5EF4-FFF2-40B4-BE49-F238E27FC236}">
                <a16:creationId xmlns:a16="http://schemas.microsoft.com/office/drawing/2014/main" id="{2D91DA17-99D4-1E09-F551-9C221EE19B23}"/>
              </a:ext>
            </a:extLst>
          </p:cNvPr>
          <p:cNvSpPr/>
          <p:nvPr/>
        </p:nvSpPr>
        <p:spPr>
          <a:xfrm>
            <a:off x="9081559" y="3914815"/>
            <a:ext cx="2686493" cy="2194641"/>
          </a:xfrm>
          <a:prstGeom prst="rect">
            <a:avLst/>
          </a:prstGeom>
          <a:solidFill>
            <a:schemeClr val="accent4">
              <a:lumMod val="40000"/>
              <a:lumOff val="6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ptos" panose="020B0004020202020204" pitchFamily="34" charset="0"/>
              </a:rPr>
              <a:t>For </a:t>
            </a:r>
            <a:r>
              <a:rPr lang="it-IT" sz="2400" dirty="0" err="1">
                <a:solidFill>
                  <a:schemeClr val="tx1"/>
                </a:solidFill>
                <a:latin typeface="Aptos" panose="020B0004020202020204" pitchFamily="34" charset="0"/>
              </a:rPr>
              <a:t>each</a:t>
            </a:r>
            <a:r>
              <a:rPr lang="it-IT" sz="2400" dirty="0">
                <a:solidFill>
                  <a:schemeClr val="tx1"/>
                </a:solidFill>
                <a:latin typeface="Aptos" panose="020B0004020202020204" pitchFamily="34" charset="0"/>
              </a:rPr>
              <a:t> </a:t>
            </a:r>
            <a:r>
              <a:rPr lang="it-IT" sz="2400" dirty="0" err="1">
                <a:solidFill>
                  <a:schemeClr val="tx1"/>
                </a:solidFill>
                <a:latin typeface="Aptos" panose="020B0004020202020204" pitchFamily="34" charset="0"/>
              </a:rPr>
              <a:t>radiation</a:t>
            </a:r>
            <a:r>
              <a:rPr lang="it-IT" sz="2400" dirty="0">
                <a:solidFill>
                  <a:schemeClr val="tx1"/>
                </a:solidFill>
                <a:latin typeface="Aptos" panose="020B0004020202020204" pitchFamily="34" charset="0"/>
              </a:rPr>
              <a:t> source </a:t>
            </a:r>
            <a:r>
              <a:rPr lang="it-IT" sz="2400" dirty="0" err="1">
                <a:solidFill>
                  <a:schemeClr val="tx1"/>
                </a:solidFill>
                <a:latin typeface="Aptos" panose="020B0004020202020204" pitchFamily="34" charset="0"/>
              </a:rPr>
              <a:t>Dose</a:t>
            </a:r>
            <a:r>
              <a:rPr lang="it-IT" sz="2400" baseline="-25000" dirty="0" err="1">
                <a:solidFill>
                  <a:schemeClr val="tx1"/>
                </a:solidFill>
                <a:latin typeface="Aptos" panose="020B0004020202020204" pitchFamily="34" charset="0"/>
              </a:rPr>
              <a:t>NIEL</a:t>
            </a:r>
            <a:r>
              <a:rPr lang="it-IT" sz="2400" dirty="0">
                <a:solidFill>
                  <a:schemeClr val="tx1"/>
                </a:solidFill>
                <a:latin typeface="Aptos" panose="020B0004020202020204" pitchFamily="34" charset="0"/>
              </a:rPr>
              <a:t> </a:t>
            </a:r>
            <a:r>
              <a:rPr lang="it-IT" sz="2400" dirty="0" err="1">
                <a:solidFill>
                  <a:schemeClr val="tx1"/>
                </a:solidFill>
                <a:latin typeface="Aptos" panose="020B0004020202020204" pitchFamily="34" charset="0"/>
              </a:rPr>
              <a:t>contribution</a:t>
            </a:r>
            <a:r>
              <a:rPr lang="it-IT" sz="2400" dirty="0">
                <a:solidFill>
                  <a:schemeClr val="tx1"/>
                </a:solidFill>
                <a:latin typeface="Aptos" panose="020B0004020202020204" pitchFamily="34" charset="0"/>
              </a:rPr>
              <a:t> to </a:t>
            </a:r>
          </a:p>
          <a:p>
            <a:pPr algn="ctr"/>
            <a:r>
              <a:rPr lang="it-IT" sz="2400" dirty="0" err="1">
                <a:solidFill>
                  <a:schemeClr val="tx1"/>
                </a:solidFill>
                <a:latin typeface="Aptos" panose="020B0004020202020204" pitchFamily="34" charset="0"/>
              </a:rPr>
              <a:t>Dose</a:t>
            </a:r>
            <a:r>
              <a:rPr lang="it-IT" sz="2400" baseline="-25000" dirty="0" err="1">
                <a:solidFill>
                  <a:schemeClr val="tx1"/>
                </a:solidFill>
                <a:latin typeface="Aptos" panose="020B0004020202020204" pitchFamily="34" charset="0"/>
              </a:rPr>
              <a:t>TOTAL</a:t>
            </a:r>
            <a:r>
              <a:rPr lang="it-IT" sz="2400" dirty="0">
                <a:solidFill>
                  <a:schemeClr val="tx1"/>
                </a:solidFill>
                <a:latin typeface="Aptos" panose="020B0004020202020204" pitchFamily="34" charset="0"/>
              </a:rPr>
              <a:t> </a:t>
            </a:r>
            <a:r>
              <a:rPr lang="it-IT" sz="2400" dirty="0" err="1">
                <a:solidFill>
                  <a:schemeClr val="tx1"/>
                </a:solidFill>
                <a:latin typeface="Aptos" panose="020B0004020202020204" pitchFamily="34" charset="0"/>
              </a:rPr>
              <a:t>was</a:t>
            </a:r>
            <a:r>
              <a:rPr lang="it-IT" sz="2400" dirty="0">
                <a:solidFill>
                  <a:schemeClr val="tx1"/>
                </a:solidFill>
                <a:latin typeface="Aptos" panose="020B0004020202020204" pitchFamily="34" charset="0"/>
              </a:rPr>
              <a:t> </a:t>
            </a:r>
            <a:r>
              <a:rPr lang="it-IT" sz="2400" dirty="0" err="1">
                <a:solidFill>
                  <a:schemeClr val="tx1"/>
                </a:solidFill>
                <a:latin typeface="Aptos" panose="020B0004020202020204" pitchFamily="34" charset="0"/>
              </a:rPr>
              <a:t>evaluated</a:t>
            </a:r>
            <a:endParaRPr lang="en-US" sz="2400" dirty="0">
              <a:solidFill>
                <a:schemeClr val="tx1"/>
              </a:solidFill>
              <a:latin typeface="Aptos" panose="020B0004020202020204" pitchFamily="34" charset="0"/>
            </a:endParaRPr>
          </a:p>
        </p:txBody>
      </p:sp>
      <p:sp>
        <p:nvSpPr>
          <p:cNvPr id="6" name="Arrow: Down 5">
            <a:extLst>
              <a:ext uri="{FF2B5EF4-FFF2-40B4-BE49-F238E27FC236}">
                <a16:creationId xmlns:a16="http://schemas.microsoft.com/office/drawing/2014/main" id="{8DC20E53-5B24-13D8-D7BA-E00F2EDD5A75}"/>
              </a:ext>
            </a:extLst>
          </p:cNvPr>
          <p:cNvSpPr/>
          <p:nvPr/>
        </p:nvSpPr>
        <p:spPr>
          <a:xfrm rot="16200000">
            <a:off x="8038425" y="4752912"/>
            <a:ext cx="1200328" cy="518445"/>
          </a:xfrm>
          <a:prstGeom prst="downArrow">
            <a:avLst/>
          </a:prstGeom>
          <a:solidFill>
            <a:schemeClr val="accent4">
              <a:lumMod val="40000"/>
              <a:lumOff val="60000"/>
            </a:schemeClr>
          </a:solidFill>
          <a:ln>
            <a:solidFill>
              <a:schemeClr val="accent4">
                <a:lumMod val="60000"/>
                <a:lumOff val="40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F925F44-1AC1-359E-377C-6E3C55BD7FA5}"/>
              </a:ext>
            </a:extLst>
          </p:cNvPr>
          <p:cNvSpPr txBox="1"/>
          <p:nvPr/>
        </p:nvSpPr>
        <p:spPr>
          <a:xfrm>
            <a:off x="134900" y="1233380"/>
            <a:ext cx="8050522" cy="707886"/>
          </a:xfrm>
          <a:prstGeom prst="rect">
            <a:avLst/>
          </a:prstGeom>
          <a:noFill/>
        </p:spPr>
        <p:txBody>
          <a:bodyPr wrap="square" rtlCol="0">
            <a:spAutoFit/>
          </a:bodyPr>
          <a:lstStyle/>
          <a:p>
            <a:r>
              <a:rPr lang="it-IT" sz="2000" dirty="0">
                <a:latin typeface="Aptos" panose="020B0004020202020204" pitchFamily="34" charset="0"/>
              </a:rPr>
              <a:t>To compare </a:t>
            </a:r>
            <a:r>
              <a:rPr lang="it-IT" sz="2000" dirty="0" err="1">
                <a:latin typeface="Aptos" panose="020B0004020202020204" pitchFamily="34" charset="0"/>
              </a:rPr>
              <a:t>different</a:t>
            </a:r>
            <a:r>
              <a:rPr lang="it-IT" sz="2000" dirty="0">
                <a:latin typeface="Aptos" panose="020B0004020202020204" pitchFamily="34" charset="0"/>
              </a:rPr>
              <a:t> stress testing </a:t>
            </a:r>
            <a:r>
              <a:rPr lang="it-IT" sz="2000" dirty="0" err="1">
                <a:latin typeface="Aptos" panose="020B0004020202020204" pitchFamily="34" charset="0"/>
              </a:rPr>
              <a:t>methods</a:t>
            </a:r>
            <a:r>
              <a:rPr lang="it-IT" sz="2000" dirty="0">
                <a:latin typeface="Aptos" panose="020B0004020202020204" pitchFamily="34" charset="0"/>
              </a:rPr>
              <a:t> the </a:t>
            </a:r>
            <a:r>
              <a:rPr lang="it-IT" sz="2000" dirty="0" err="1">
                <a:latin typeface="Aptos" panose="020B0004020202020204" pitchFamily="34" charset="0"/>
              </a:rPr>
              <a:t>Dose</a:t>
            </a:r>
            <a:r>
              <a:rPr lang="it-IT" sz="2000" baseline="-25000" dirty="0" err="1">
                <a:latin typeface="Aptos" panose="020B0004020202020204" pitchFamily="34" charset="0"/>
              </a:rPr>
              <a:t>TOTAL</a:t>
            </a:r>
            <a:r>
              <a:rPr lang="it-IT" sz="2000" dirty="0">
                <a:latin typeface="Aptos" panose="020B0004020202020204" pitchFamily="34" charset="0"/>
              </a:rPr>
              <a:t> due to </a:t>
            </a:r>
            <a:r>
              <a:rPr lang="it-IT" sz="2000" dirty="0" err="1">
                <a:latin typeface="Aptos" panose="020B0004020202020204" pitchFamily="34" charset="0"/>
              </a:rPr>
              <a:t>each</a:t>
            </a:r>
            <a:r>
              <a:rPr lang="it-IT" sz="2000" dirty="0">
                <a:latin typeface="Aptos" panose="020B0004020202020204" pitchFamily="34" charset="0"/>
              </a:rPr>
              <a:t> </a:t>
            </a:r>
            <a:r>
              <a:rPr lang="it-IT" sz="2000" dirty="0" err="1">
                <a:latin typeface="Aptos" panose="020B0004020202020204" pitchFamily="34" charset="0"/>
              </a:rPr>
              <a:t>radiation</a:t>
            </a:r>
            <a:r>
              <a:rPr lang="it-IT" sz="2000" dirty="0">
                <a:latin typeface="Aptos" panose="020B0004020202020204" pitchFamily="34" charset="0"/>
              </a:rPr>
              <a:t> source </a:t>
            </a:r>
            <a:r>
              <a:rPr lang="it-IT" sz="2000" dirty="0" err="1">
                <a:latin typeface="Aptos" panose="020B0004020202020204" pitchFamily="34" charset="0"/>
              </a:rPr>
              <a:t>was</a:t>
            </a:r>
            <a:r>
              <a:rPr lang="it-IT" sz="2000" dirty="0">
                <a:latin typeface="Aptos" panose="020B0004020202020204" pitchFamily="34" charset="0"/>
              </a:rPr>
              <a:t> </a:t>
            </a:r>
            <a:r>
              <a:rPr lang="it-IT" sz="2000" dirty="0" err="1">
                <a:latin typeface="Aptos" panose="020B0004020202020204" pitchFamily="34" charset="0"/>
              </a:rPr>
              <a:t>investigated</a:t>
            </a:r>
            <a:r>
              <a:rPr lang="it-IT" sz="2000" dirty="0">
                <a:latin typeface="Aptos" panose="020B0004020202020204" pitchFamily="34" charset="0"/>
              </a:rPr>
              <a:t>.</a:t>
            </a:r>
            <a:endParaRPr lang="en-US" sz="2000" dirty="0">
              <a:latin typeface="Aptos" panose="020B0004020202020204" pitchFamily="34" charset="0"/>
            </a:endParaRPr>
          </a:p>
        </p:txBody>
      </p:sp>
      <p:sp>
        <p:nvSpPr>
          <p:cNvPr id="7" name="Rectangle 6">
            <a:extLst>
              <a:ext uri="{FF2B5EF4-FFF2-40B4-BE49-F238E27FC236}">
                <a16:creationId xmlns:a16="http://schemas.microsoft.com/office/drawing/2014/main" id="{A1936824-31F2-F6F3-22C1-96338333037A}"/>
              </a:ext>
            </a:extLst>
          </p:cNvPr>
          <p:cNvSpPr/>
          <p:nvPr/>
        </p:nvSpPr>
        <p:spPr>
          <a:xfrm>
            <a:off x="9081558" y="1394388"/>
            <a:ext cx="2686493" cy="2175848"/>
          </a:xfrm>
          <a:prstGeom prst="rect">
            <a:avLst/>
          </a:prstGeom>
          <a:solidFill>
            <a:schemeClr val="accent6">
              <a:lumMod val="60000"/>
              <a:lumOff val="40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ptos" panose="020B0004020202020204" pitchFamily="34" charset="0"/>
              </a:rPr>
              <a:t>Fluences</a:t>
            </a:r>
            <a:r>
              <a:rPr lang="it-IT" sz="2400" dirty="0">
                <a:solidFill>
                  <a:schemeClr val="tx1"/>
                </a:solidFill>
                <a:latin typeface="Aptos" panose="020B0004020202020204" pitchFamily="34" charset="0"/>
              </a:rPr>
              <a:t> and </a:t>
            </a:r>
            <a:r>
              <a:rPr lang="it-IT" sz="2400" dirty="0" err="1">
                <a:solidFill>
                  <a:schemeClr val="tx1"/>
                </a:solidFill>
                <a:latin typeface="Aptos" panose="020B0004020202020204" pitchFamily="34" charset="0"/>
              </a:rPr>
              <a:t>number</a:t>
            </a:r>
            <a:r>
              <a:rPr lang="it-IT" sz="2400" dirty="0">
                <a:solidFill>
                  <a:schemeClr val="tx1"/>
                </a:solidFill>
                <a:latin typeface="Aptos" panose="020B0004020202020204" pitchFamily="34" charset="0"/>
              </a:rPr>
              <a:t> of shots </a:t>
            </a:r>
            <a:r>
              <a:rPr lang="it-IT" sz="2400" dirty="0" err="1">
                <a:solidFill>
                  <a:schemeClr val="tx1"/>
                </a:solidFill>
                <a:latin typeface="Aptos" panose="020B0004020202020204" pitchFamily="34" charset="0"/>
              </a:rPr>
              <a:t>were</a:t>
            </a:r>
            <a:r>
              <a:rPr lang="it-IT" sz="2400" dirty="0">
                <a:solidFill>
                  <a:schemeClr val="tx1"/>
                </a:solidFill>
                <a:latin typeface="Aptos" panose="020B0004020202020204" pitchFamily="34" charset="0"/>
              </a:rPr>
              <a:t> </a:t>
            </a:r>
            <a:r>
              <a:rPr lang="it-IT" sz="2400" dirty="0" err="1">
                <a:solidFill>
                  <a:schemeClr val="tx1"/>
                </a:solidFill>
                <a:latin typeface="Aptos" panose="020B0004020202020204" pitchFamily="34" charset="0"/>
              </a:rPr>
              <a:t>transformed</a:t>
            </a:r>
            <a:r>
              <a:rPr lang="it-IT" sz="2400" dirty="0">
                <a:solidFill>
                  <a:schemeClr val="tx1"/>
                </a:solidFill>
                <a:latin typeface="Aptos" panose="020B0004020202020204" pitchFamily="34" charset="0"/>
              </a:rPr>
              <a:t> </a:t>
            </a:r>
            <a:r>
              <a:rPr lang="it-IT" sz="2400" dirty="0" err="1">
                <a:solidFill>
                  <a:schemeClr val="tx1"/>
                </a:solidFill>
                <a:latin typeface="Aptos" panose="020B0004020202020204" pitchFamily="34" charset="0"/>
              </a:rPr>
              <a:t>into</a:t>
            </a:r>
            <a:r>
              <a:rPr lang="it-IT" sz="2400" dirty="0">
                <a:solidFill>
                  <a:schemeClr val="tx1"/>
                </a:solidFill>
                <a:latin typeface="Aptos" panose="020B0004020202020204" pitchFamily="34" charset="0"/>
              </a:rPr>
              <a:t> </a:t>
            </a:r>
            <a:r>
              <a:rPr lang="it-IT" sz="2400" dirty="0" err="1">
                <a:solidFill>
                  <a:schemeClr val="tx1"/>
                </a:solidFill>
                <a:latin typeface="Aptos" panose="020B0004020202020204" pitchFamily="34" charset="0"/>
              </a:rPr>
              <a:t>Dose</a:t>
            </a:r>
            <a:r>
              <a:rPr lang="it-IT" sz="2400" baseline="-25000" dirty="0" err="1">
                <a:solidFill>
                  <a:schemeClr val="tx1"/>
                </a:solidFill>
                <a:latin typeface="Aptos" panose="020B0004020202020204" pitchFamily="34" charset="0"/>
              </a:rPr>
              <a:t>TOTAL</a:t>
            </a:r>
            <a:r>
              <a:rPr lang="it-IT" sz="2400" baseline="-25000" dirty="0">
                <a:solidFill>
                  <a:schemeClr val="tx1"/>
                </a:solidFill>
                <a:latin typeface="Aptos" panose="020B0004020202020204" pitchFamily="34" charset="0"/>
              </a:rPr>
              <a:t> </a:t>
            </a:r>
            <a:r>
              <a:rPr lang="it-IT" sz="2400" dirty="0" err="1">
                <a:solidFill>
                  <a:schemeClr val="tx1"/>
                </a:solidFill>
                <a:latin typeface="Aptos" panose="020B0004020202020204" pitchFamily="34" charset="0"/>
              </a:rPr>
              <a:t>values</a:t>
            </a:r>
            <a:r>
              <a:rPr lang="it-IT" sz="2400" dirty="0">
                <a:solidFill>
                  <a:schemeClr val="tx1"/>
                </a:solidFill>
                <a:latin typeface="Aptos" panose="020B0004020202020204" pitchFamily="34" charset="0"/>
              </a:rPr>
              <a:t> </a:t>
            </a:r>
            <a:endParaRPr lang="en-US" sz="2400" dirty="0">
              <a:solidFill>
                <a:schemeClr val="tx1"/>
              </a:solidFill>
              <a:latin typeface="Aptos" panose="020B0004020202020204" pitchFamily="34" charset="0"/>
            </a:endParaRPr>
          </a:p>
        </p:txBody>
      </p:sp>
      <p:sp>
        <p:nvSpPr>
          <p:cNvPr id="8" name="Arrow: Down 7">
            <a:extLst>
              <a:ext uri="{FF2B5EF4-FFF2-40B4-BE49-F238E27FC236}">
                <a16:creationId xmlns:a16="http://schemas.microsoft.com/office/drawing/2014/main" id="{6271B55D-FCA7-7B4A-63B3-8063E7B50E1B}"/>
              </a:ext>
            </a:extLst>
          </p:cNvPr>
          <p:cNvSpPr/>
          <p:nvPr/>
        </p:nvSpPr>
        <p:spPr>
          <a:xfrm rot="16200000">
            <a:off x="8033326" y="2223089"/>
            <a:ext cx="1200328" cy="518445"/>
          </a:xfrm>
          <a:prstGeom prst="downArrow">
            <a:avLst/>
          </a:prstGeom>
          <a:solidFill>
            <a:schemeClr val="accent6">
              <a:lumMod val="60000"/>
              <a:lumOff val="40000"/>
            </a:schemeClr>
          </a:solidFill>
          <a:ln>
            <a:solidFill>
              <a:schemeClr val="accent4">
                <a:lumMod val="50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06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randombar(horizont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20" grpId="0" animBg="1"/>
      <p:bldP spid="25" grpId="0" animBg="1"/>
      <p:bldP spid="26" grpId="0" animBg="1"/>
      <p:bldP spid="28" grpId="0" animBg="1"/>
      <p:bldP spid="29" grpId="0" animBg="1"/>
      <p:bldP spid="11" grpId="0" animBg="1"/>
      <p:bldP spid="6" grpId="0" animBg="1"/>
      <p:bldP spid="5" grpId="0"/>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8B41-2E4B-534C-E847-54A3FD7DBEA9}"/>
              </a:ext>
            </a:extLst>
          </p:cNvPr>
          <p:cNvSpPr>
            <a:spLocks noGrp="1"/>
          </p:cNvSpPr>
          <p:nvPr>
            <p:ph type="title"/>
          </p:nvPr>
        </p:nvSpPr>
        <p:spPr>
          <a:xfrm>
            <a:off x="189712" y="399495"/>
            <a:ext cx="10972800" cy="400110"/>
          </a:xfrm>
        </p:spPr>
        <p:txBody>
          <a:bodyPr>
            <a:noAutofit/>
          </a:bodyPr>
          <a:lstStyle/>
          <a:p>
            <a:r>
              <a:rPr lang="it-IT" sz="3600" i="1" dirty="0"/>
              <a:t>Dose </a:t>
            </a:r>
            <a:r>
              <a:rPr lang="it-IT" sz="3600" i="1" dirty="0" err="1"/>
              <a:t>deposition</a:t>
            </a:r>
            <a:r>
              <a:rPr lang="it-IT" sz="3600" i="1" dirty="0"/>
              <a:t> study – 2</a:t>
            </a:r>
            <a:br>
              <a:rPr lang="it-IT" sz="3600" i="1" dirty="0"/>
            </a:br>
            <a:r>
              <a:rPr lang="it-IT" sz="3600" i="1" baseline="30000" dirty="0"/>
              <a:t>60</a:t>
            </a:r>
            <a:r>
              <a:rPr lang="it-IT" sz="3600" i="1" dirty="0"/>
              <a:t>Co gamma </a:t>
            </a:r>
            <a:r>
              <a:rPr lang="it-IT" sz="3600" i="1" dirty="0" err="1"/>
              <a:t>photons</a:t>
            </a:r>
            <a:endParaRPr lang="en-US" sz="3600" i="1" dirty="0"/>
          </a:p>
        </p:txBody>
      </p:sp>
      <p:sp>
        <p:nvSpPr>
          <p:cNvPr id="13" name="TextBox 12">
            <a:extLst>
              <a:ext uri="{FF2B5EF4-FFF2-40B4-BE49-F238E27FC236}">
                <a16:creationId xmlns:a16="http://schemas.microsoft.com/office/drawing/2014/main" id="{AE6BA958-9D68-12EE-38F4-EB2BBAA29763}"/>
              </a:ext>
            </a:extLst>
          </p:cNvPr>
          <p:cNvSpPr txBox="1"/>
          <p:nvPr/>
        </p:nvSpPr>
        <p:spPr>
          <a:xfrm>
            <a:off x="2561573" y="2367015"/>
            <a:ext cx="2574549" cy="369332"/>
          </a:xfrm>
          <a:prstGeom prst="rect">
            <a:avLst/>
          </a:prstGeom>
          <a:solidFill>
            <a:schemeClr val="accent6">
              <a:lumMod val="60000"/>
              <a:lumOff val="40000"/>
            </a:schemeClr>
          </a:solidFill>
          <a:ln>
            <a:solidFill>
              <a:schemeClr val="accent6">
                <a:lumMod val="50000"/>
              </a:schemeClr>
            </a:solidFill>
          </a:ln>
          <a:effectLst>
            <a:outerShdw blurRad="50800" dist="38100" dir="10800000" algn="r" rotWithShape="0">
              <a:prstClr val="black">
                <a:alpha val="40000"/>
              </a:prstClr>
            </a:outerShdw>
          </a:effectLst>
        </p:spPr>
        <p:txBody>
          <a:bodyPr wrap="square" rtlCol="0">
            <a:spAutoFit/>
          </a:bodyPr>
          <a:lstStyle/>
          <a:p>
            <a:pPr algn="ctr"/>
            <a:r>
              <a:rPr lang="it-IT" dirty="0">
                <a:latin typeface="Aptos" panose="020B0004020202020204" pitchFamily="34" charset="0"/>
              </a:rPr>
              <a:t>MCNP </a:t>
            </a:r>
            <a:r>
              <a:rPr lang="it-IT" dirty="0" err="1">
                <a:latin typeface="Aptos" panose="020B0004020202020204" pitchFamily="34" charset="0"/>
              </a:rPr>
              <a:t>simulation</a:t>
            </a:r>
            <a:endParaRPr lang="en-US" dirty="0">
              <a:latin typeface="Aptos" panose="020B0004020202020204" pitchFamily="34" charset="0"/>
            </a:endParaRPr>
          </a:p>
        </p:txBody>
      </p:sp>
      <p:grpSp>
        <p:nvGrpSpPr>
          <p:cNvPr id="10" name="Group 9">
            <a:extLst>
              <a:ext uri="{FF2B5EF4-FFF2-40B4-BE49-F238E27FC236}">
                <a16:creationId xmlns:a16="http://schemas.microsoft.com/office/drawing/2014/main" id="{1B352D11-82B9-E3F5-3C17-83BFEE61153D}"/>
              </a:ext>
            </a:extLst>
          </p:cNvPr>
          <p:cNvGrpSpPr/>
          <p:nvPr/>
        </p:nvGrpSpPr>
        <p:grpSpPr>
          <a:xfrm>
            <a:off x="243350" y="2803583"/>
            <a:ext cx="3605498" cy="3654922"/>
            <a:chOff x="852754" y="2247900"/>
            <a:chExt cx="3906586" cy="3654922"/>
          </a:xfrm>
        </p:grpSpPr>
        <p:sp>
          <p:nvSpPr>
            <p:cNvPr id="5" name="Rectangle 4">
              <a:extLst>
                <a:ext uri="{FF2B5EF4-FFF2-40B4-BE49-F238E27FC236}">
                  <a16:creationId xmlns:a16="http://schemas.microsoft.com/office/drawing/2014/main" id="{7A1E898C-FF5F-5011-D76E-223763D28F6F}"/>
                </a:ext>
              </a:extLst>
            </p:cNvPr>
            <p:cNvSpPr/>
            <p:nvPr/>
          </p:nvSpPr>
          <p:spPr>
            <a:xfrm>
              <a:off x="3902294" y="3500833"/>
              <a:ext cx="219074" cy="1640910"/>
            </a:xfrm>
            <a:prstGeom prst="rect">
              <a:avLst/>
            </a:prstGeom>
            <a:solidFill>
              <a:schemeClr val="accent3">
                <a:lumMod val="40000"/>
                <a:lumOff val="6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6" name="TextBox 5">
              <a:extLst>
                <a:ext uri="{FF2B5EF4-FFF2-40B4-BE49-F238E27FC236}">
                  <a16:creationId xmlns:a16="http://schemas.microsoft.com/office/drawing/2014/main" id="{FB6AD881-E435-919C-ED9A-331580228912}"/>
                </a:ext>
              </a:extLst>
            </p:cNvPr>
            <p:cNvSpPr txBox="1"/>
            <p:nvPr/>
          </p:nvSpPr>
          <p:spPr>
            <a:xfrm>
              <a:off x="3655293" y="5245571"/>
              <a:ext cx="1104047" cy="646331"/>
            </a:xfrm>
            <a:prstGeom prst="rect">
              <a:avLst/>
            </a:prstGeom>
            <a:noFill/>
          </p:spPr>
          <p:txBody>
            <a:bodyPr wrap="square" rtlCol="0">
              <a:spAutoFit/>
            </a:bodyPr>
            <a:lstStyle/>
            <a:p>
              <a:r>
                <a:rPr lang="it-IT" b="1" baseline="30000" dirty="0">
                  <a:latin typeface="Aptos" panose="020B0004020202020204" pitchFamily="34" charset="0"/>
                </a:rPr>
                <a:t>60</a:t>
              </a:r>
              <a:r>
                <a:rPr lang="it-IT" b="1" dirty="0">
                  <a:latin typeface="Aptos" panose="020B0004020202020204" pitchFamily="34" charset="0"/>
                </a:rPr>
                <a:t>Co source</a:t>
              </a:r>
              <a:endParaRPr lang="en-US" dirty="0">
                <a:latin typeface="Aptos" panose="020B0004020202020204" pitchFamily="34" charset="0"/>
              </a:endParaRPr>
            </a:p>
          </p:txBody>
        </p:sp>
        <p:grpSp>
          <p:nvGrpSpPr>
            <p:cNvPr id="9" name="Group 8">
              <a:extLst>
                <a:ext uri="{FF2B5EF4-FFF2-40B4-BE49-F238E27FC236}">
                  <a16:creationId xmlns:a16="http://schemas.microsoft.com/office/drawing/2014/main" id="{941864C7-18A2-E0BA-1E34-95AE85FA0394}"/>
                </a:ext>
              </a:extLst>
            </p:cNvPr>
            <p:cNvGrpSpPr/>
            <p:nvPr/>
          </p:nvGrpSpPr>
          <p:grpSpPr>
            <a:xfrm flipH="1">
              <a:off x="1898687" y="4020801"/>
              <a:ext cx="1726183" cy="1568532"/>
              <a:chOff x="4691945" y="2729981"/>
              <a:chExt cx="1726183" cy="1568532"/>
            </a:xfrm>
          </p:grpSpPr>
          <p:sp>
            <p:nvSpPr>
              <p:cNvPr id="14" name="Rectangle 90">
                <a:extLst>
                  <a:ext uri="{FF2B5EF4-FFF2-40B4-BE49-F238E27FC236}">
                    <a16:creationId xmlns:a16="http://schemas.microsoft.com/office/drawing/2014/main" id="{1FA6AB00-682D-1368-D2F8-88BA17FA8DEF}"/>
                  </a:ext>
                </a:extLst>
              </p:cNvPr>
              <p:cNvSpPr>
                <a:spLocks noChangeArrowheads="1"/>
              </p:cNvSpPr>
              <p:nvPr/>
            </p:nvSpPr>
            <p:spPr bwMode="auto">
              <a:xfrm>
                <a:off x="5292310" y="3898403"/>
                <a:ext cx="311304"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l-GR" altLang="it-IT" sz="2000" b="1" dirty="0">
                    <a:solidFill>
                      <a:schemeClr val="accent2">
                        <a:lumMod val="50000"/>
                      </a:schemeClr>
                    </a:solidFill>
                    <a:latin typeface="Aptos" panose="020B0004020202020204" pitchFamily="34" charset="0"/>
                  </a:rPr>
                  <a:t>γ</a:t>
                </a:r>
                <a:endParaRPr lang="it-IT" altLang="it-IT" sz="2000" b="1" dirty="0">
                  <a:solidFill>
                    <a:schemeClr val="accent2">
                      <a:lumMod val="50000"/>
                    </a:schemeClr>
                  </a:solidFill>
                  <a:latin typeface="Aptos" panose="020B0004020202020204" pitchFamily="34" charset="0"/>
                </a:endParaRPr>
              </a:p>
            </p:txBody>
          </p:sp>
          <p:sp>
            <p:nvSpPr>
              <p:cNvPr id="25" name="Freeform 92">
                <a:extLst>
                  <a:ext uri="{FF2B5EF4-FFF2-40B4-BE49-F238E27FC236}">
                    <a16:creationId xmlns:a16="http://schemas.microsoft.com/office/drawing/2014/main" id="{6F6DD8AE-21B0-D22B-7346-A91C3257E27C}"/>
                  </a:ext>
                </a:extLst>
              </p:cNvPr>
              <p:cNvSpPr>
                <a:spLocks/>
              </p:cNvSpPr>
              <p:nvPr/>
            </p:nvSpPr>
            <p:spPr bwMode="auto">
              <a:xfrm rot="16200000">
                <a:off x="5478526" y="2001121"/>
                <a:ext cx="210741" cy="1668462"/>
              </a:xfrm>
              <a:custGeom>
                <a:avLst/>
                <a:gdLst>
                  <a:gd name="T0" fmla="*/ 107 w 160"/>
                  <a:gd name="T1" fmla="*/ 0 h 1056"/>
                  <a:gd name="T2" fmla="*/ 160 w 160"/>
                  <a:gd name="T3" fmla="*/ 92 h 1056"/>
                  <a:gd name="T4" fmla="*/ 0 w 160"/>
                  <a:gd name="T5" fmla="*/ 184 h 1056"/>
                  <a:gd name="T6" fmla="*/ 160 w 160"/>
                  <a:gd name="T7" fmla="*/ 275 h 1056"/>
                  <a:gd name="T8" fmla="*/ 0 w 160"/>
                  <a:gd name="T9" fmla="*/ 367 h 1056"/>
                  <a:gd name="T10" fmla="*/ 160 w 160"/>
                  <a:gd name="T11" fmla="*/ 459 h 1056"/>
                  <a:gd name="T12" fmla="*/ 53 w 160"/>
                  <a:gd name="T13" fmla="*/ 551 h 1056"/>
                  <a:gd name="T14" fmla="*/ 107 w 160"/>
                  <a:gd name="T15" fmla="*/ 673 h 1056"/>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056"/>
                  <a:gd name="T26" fmla="*/ 160 w 160"/>
                  <a:gd name="T27" fmla="*/ 1056 h 10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056">
                    <a:moveTo>
                      <a:pt x="96" y="0"/>
                    </a:moveTo>
                    <a:cubicBezTo>
                      <a:pt x="128" y="48"/>
                      <a:pt x="160" y="96"/>
                      <a:pt x="144" y="144"/>
                    </a:cubicBezTo>
                    <a:cubicBezTo>
                      <a:pt x="128" y="192"/>
                      <a:pt x="0" y="240"/>
                      <a:pt x="0" y="288"/>
                    </a:cubicBezTo>
                    <a:cubicBezTo>
                      <a:pt x="0" y="336"/>
                      <a:pt x="144" y="384"/>
                      <a:pt x="144" y="432"/>
                    </a:cubicBezTo>
                    <a:cubicBezTo>
                      <a:pt x="144" y="480"/>
                      <a:pt x="0" y="528"/>
                      <a:pt x="0" y="576"/>
                    </a:cubicBezTo>
                    <a:cubicBezTo>
                      <a:pt x="0" y="624"/>
                      <a:pt x="136" y="672"/>
                      <a:pt x="144" y="720"/>
                    </a:cubicBezTo>
                    <a:cubicBezTo>
                      <a:pt x="152" y="768"/>
                      <a:pt x="56" y="808"/>
                      <a:pt x="48" y="864"/>
                    </a:cubicBezTo>
                    <a:cubicBezTo>
                      <a:pt x="40" y="920"/>
                      <a:pt x="88" y="1024"/>
                      <a:pt x="96" y="1056"/>
                    </a:cubicBezTo>
                  </a:path>
                </a:pathLst>
              </a:custGeom>
              <a:noFill/>
              <a:ln w="50800">
                <a:solidFill>
                  <a:schemeClr val="accent2">
                    <a:lumMod val="50000"/>
                  </a:schemeClr>
                </a:solidFill>
                <a:round/>
                <a:headEnd/>
                <a:tailEnd type="arrow" w="med" len="med"/>
              </a:ln>
            </p:spPr>
            <p:txBody>
              <a:bodyPr wrap="none" anchor="ctr"/>
              <a:lstStyle/>
              <a:p>
                <a:pPr fontAlgn="base">
                  <a:spcBef>
                    <a:spcPct val="0"/>
                  </a:spcBef>
                  <a:spcAft>
                    <a:spcPct val="0"/>
                  </a:spcAft>
                  <a:defRPr/>
                </a:pPr>
                <a:endParaRPr lang="it-IT">
                  <a:solidFill>
                    <a:srgbClr val="FFFFFF"/>
                  </a:solidFill>
                  <a:latin typeface="Aptos" panose="020B0004020202020204" pitchFamily="34" charset="0"/>
                </a:endParaRPr>
              </a:p>
            </p:txBody>
          </p:sp>
          <p:sp>
            <p:nvSpPr>
              <p:cNvPr id="23" name="Freeform 95">
                <a:extLst>
                  <a:ext uri="{FF2B5EF4-FFF2-40B4-BE49-F238E27FC236}">
                    <a16:creationId xmlns:a16="http://schemas.microsoft.com/office/drawing/2014/main" id="{1991F5C4-D1A4-9DE3-B72A-68917E15BD3B}"/>
                  </a:ext>
                </a:extLst>
              </p:cNvPr>
              <p:cNvSpPr>
                <a:spLocks/>
              </p:cNvSpPr>
              <p:nvPr/>
            </p:nvSpPr>
            <p:spPr bwMode="auto">
              <a:xfrm rot="16200000">
                <a:off x="5447866" y="2259343"/>
                <a:ext cx="210741" cy="1668462"/>
              </a:xfrm>
              <a:custGeom>
                <a:avLst/>
                <a:gdLst>
                  <a:gd name="T0" fmla="*/ 107 w 160"/>
                  <a:gd name="T1" fmla="*/ 0 h 1056"/>
                  <a:gd name="T2" fmla="*/ 160 w 160"/>
                  <a:gd name="T3" fmla="*/ 92 h 1056"/>
                  <a:gd name="T4" fmla="*/ 0 w 160"/>
                  <a:gd name="T5" fmla="*/ 184 h 1056"/>
                  <a:gd name="T6" fmla="*/ 160 w 160"/>
                  <a:gd name="T7" fmla="*/ 275 h 1056"/>
                  <a:gd name="T8" fmla="*/ 0 w 160"/>
                  <a:gd name="T9" fmla="*/ 367 h 1056"/>
                  <a:gd name="T10" fmla="*/ 160 w 160"/>
                  <a:gd name="T11" fmla="*/ 459 h 1056"/>
                  <a:gd name="T12" fmla="*/ 53 w 160"/>
                  <a:gd name="T13" fmla="*/ 551 h 1056"/>
                  <a:gd name="T14" fmla="*/ 107 w 160"/>
                  <a:gd name="T15" fmla="*/ 673 h 1056"/>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056"/>
                  <a:gd name="T26" fmla="*/ 160 w 160"/>
                  <a:gd name="T27" fmla="*/ 1056 h 10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056">
                    <a:moveTo>
                      <a:pt x="96" y="0"/>
                    </a:moveTo>
                    <a:cubicBezTo>
                      <a:pt x="128" y="48"/>
                      <a:pt x="160" y="96"/>
                      <a:pt x="144" y="144"/>
                    </a:cubicBezTo>
                    <a:cubicBezTo>
                      <a:pt x="128" y="192"/>
                      <a:pt x="0" y="240"/>
                      <a:pt x="0" y="288"/>
                    </a:cubicBezTo>
                    <a:cubicBezTo>
                      <a:pt x="0" y="336"/>
                      <a:pt x="144" y="384"/>
                      <a:pt x="144" y="432"/>
                    </a:cubicBezTo>
                    <a:cubicBezTo>
                      <a:pt x="144" y="480"/>
                      <a:pt x="0" y="528"/>
                      <a:pt x="0" y="576"/>
                    </a:cubicBezTo>
                    <a:cubicBezTo>
                      <a:pt x="0" y="624"/>
                      <a:pt x="136" y="672"/>
                      <a:pt x="144" y="720"/>
                    </a:cubicBezTo>
                    <a:cubicBezTo>
                      <a:pt x="152" y="768"/>
                      <a:pt x="56" y="808"/>
                      <a:pt x="48" y="864"/>
                    </a:cubicBezTo>
                    <a:cubicBezTo>
                      <a:pt x="40" y="920"/>
                      <a:pt x="88" y="1024"/>
                      <a:pt x="96" y="1056"/>
                    </a:cubicBezTo>
                  </a:path>
                </a:pathLst>
              </a:custGeom>
              <a:noFill/>
              <a:ln w="50800">
                <a:solidFill>
                  <a:schemeClr val="accent2">
                    <a:lumMod val="50000"/>
                  </a:schemeClr>
                </a:solidFill>
                <a:round/>
                <a:headEnd/>
                <a:tailEnd type="arrow" w="med" len="med"/>
              </a:ln>
            </p:spPr>
            <p:txBody>
              <a:bodyPr wrap="none" anchor="ctr"/>
              <a:lstStyle/>
              <a:p>
                <a:pPr fontAlgn="base">
                  <a:spcBef>
                    <a:spcPct val="0"/>
                  </a:spcBef>
                  <a:spcAft>
                    <a:spcPct val="0"/>
                  </a:spcAft>
                  <a:defRPr/>
                </a:pPr>
                <a:endParaRPr lang="it-IT">
                  <a:solidFill>
                    <a:srgbClr val="FFFFFF"/>
                  </a:solidFill>
                  <a:latin typeface="Aptos" panose="020B0004020202020204" pitchFamily="34" charset="0"/>
                </a:endParaRPr>
              </a:p>
            </p:txBody>
          </p:sp>
          <p:sp>
            <p:nvSpPr>
              <p:cNvPr id="21" name="Freeform 98">
                <a:extLst>
                  <a:ext uri="{FF2B5EF4-FFF2-40B4-BE49-F238E27FC236}">
                    <a16:creationId xmlns:a16="http://schemas.microsoft.com/office/drawing/2014/main" id="{BAD7AC76-53CB-64BF-040A-5D24149F3E51}"/>
                  </a:ext>
                </a:extLst>
              </p:cNvPr>
              <p:cNvSpPr>
                <a:spLocks/>
              </p:cNvSpPr>
              <p:nvPr/>
            </p:nvSpPr>
            <p:spPr bwMode="auto">
              <a:xfrm rot="16200000">
                <a:off x="5420805" y="2550591"/>
                <a:ext cx="210741" cy="1668462"/>
              </a:xfrm>
              <a:custGeom>
                <a:avLst/>
                <a:gdLst>
                  <a:gd name="T0" fmla="*/ 107 w 160"/>
                  <a:gd name="T1" fmla="*/ 0 h 1056"/>
                  <a:gd name="T2" fmla="*/ 160 w 160"/>
                  <a:gd name="T3" fmla="*/ 92 h 1056"/>
                  <a:gd name="T4" fmla="*/ 0 w 160"/>
                  <a:gd name="T5" fmla="*/ 184 h 1056"/>
                  <a:gd name="T6" fmla="*/ 160 w 160"/>
                  <a:gd name="T7" fmla="*/ 275 h 1056"/>
                  <a:gd name="T8" fmla="*/ 0 w 160"/>
                  <a:gd name="T9" fmla="*/ 367 h 1056"/>
                  <a:gd name="T10" fmla="*/ 160 w 160"/>
                  <a:gd name="T11" fmla="*/ 459 h 1056"/>
                  <a:gd name="T12" fmla="*/ 53 w 160"/>
                  <a:gd name="T13" fmla="*/ 551 h 1056"/>
                  <a:gd name="T14" fmla="*/ 107 w 160"/>
                  <a:gd name="T15" fmla="*/ 673 h 1056"/>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056"/>
                  <a:gd name="T26" fmla="*/ 160 w 160"/>
                  <a:gd name="T27" fmla="*/ 1056 h 10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056">
                    <a:moveTo>
                      <a:pt x="96" y="0"/>
                    </a:moveTo>
                    <a:cubicBezTo>
                      <a:pt x="128" y="48"/>
                      <a:pt x="160" y="96"/>
                      <a:pt x="144" y="144"/>
                    </a:cubicBezTo>
                    <a:cubicBezTo>
                      <a:pt x="128" y="192"/>
                      <a:pt x="0" y="240"/>
                      <a:pt x="0" y="288"/>
                    </a:cubicBezTo>
                    <a:cubicBezTo>
                      <a:pt x="0" y="336"/>
                      <a:pt x="144" y="384"/>
                      <a:pt x="144" y="432"/>
                    </a:cubicBezTo>
                    <a:cubicBezTo>
                      <a:pt x="144" y="480"/>
                      <a:pt x="0" y="528"/>
                      <a:pt x="0" y="576"/>
                    </a:cubicBezTo>
                    <a:cubicBezTo>
                      <a:pt x="0" y="624"/>
                      <a:pt x="136" y="672"/>
                      <a:pt x="144" y="720"/>
                    </a:cubicBezTo>
                    <a:cubicBezTo>
                      <a:pt x="152" y="768"/>
                      <a:pt x="56" y="808"/>
                      <a:pt x="48" y="864"/>
                    </a:cubicBezTo>
                    <a:cubicBezTo>
                      <a:pt x="40" y="920"/>
                      <a:pt x="88" y="1024"/>
                      <a:pt x="96" y="1056"/>
                    </a:cubicBezTo>
                  </a:path>
                </a:pathLst>
              </a:custGeom>
              <a:noFill/>
              <a:ln w="50800">
                <a:solidFill>
                  <a:schemeClr val="accent2">
                    <a:lumMod val="50000"/>
                  </a:schemeClr>
                </a:solidFill>
                <a:round/>
                <a:headEnd/>
                <a:tailEnd type="arrow" w="med" len="med"/>
              </a:ln>
            </p:spPr>
            <p:txBody>
              <a:bodyPr wrap="none" anchor="ctr"/>
              <a:lstStyle/>
              <a:p>
                <a:pPr fontAlgn="base">
                  <a:spcBef>
                    <a:spcPct val="0"/>
                  </a:spcBef>
                  <a:spcAft>
                    <a:spcPct val="0"/>
                  </a:spcAft>
                  <a:defRPr/>
                </a:pPr>
                <a:endParaRPr lang="it-IT">
                  <a:solidFill>
                    <a:srgbClr val="FFFFFF"/>
                  </a:solidFill>
                  <a:latin typeface="Aptos" panose="020B0004020202020204" pitchFamily="34" charset="0"/>
                </a:endParaRPr>
              </a:p>
            </p:txBody>
          </p:sp>
        </p:grpSp>
        <p:sp>
          <p:nvSpPr>
            <p:cNvPr id="27" name="Rectangle 26">
              <a:extLst>
                <a:ext uri="{FF2B5EF4-FFF2-40B4-BE49-F238E27FC236}">
                  <a16:creationId xmlns:a16="http://schemas.microsoft.com/office/drawing/2014/main" id="{9EB7C4CF-C7FE-2340-357B-CF9FC41E2958}"/>
                </a:ext>
              </a:extLst>
            </p:cNvPr>
            <p:cNvSpPr/>
            <p:nvPr/>
          </p:nvSpPr>
          <p:spPr>
            <a:xfrm>
              <a:off x="1577586" y="4209623"/>
              <a:ext cx="45719" cy="3635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28" name="Rectangle 27">
              <a:extLst>
                <a:ext uri="{FF2B5EF4-FFF2-40B4-BE49-F238E27FC236}">
                  <a16:creationId xmlns:a16="http://schemas.microsoft.com/office/drawing/2014/main" id="{833247AE-B333-7B4E-F3C3-6BCDF52B68C1}"/>
                </a:ext>
              </a:extLst>
            </p:cNvPr>
            <p:cNvSpPr/>
            <p:nvPr/>
          </p:nvSpPr>
          <p:spPr>
            <a:xfrm rot="5400000">
              <a:off x="2690037" y="3553462"/>
              <a:ext cx="82955" cy="3271524"/>
            </a:xfrm>
            <a:prstGeom prst="rect">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29" name="TextBox 28">
              <a:extLst>
                <a:ext uri="{FF2B5EF4-FFF2-40B4-BE49-F238E27FC236}">
                  <a16:creationId xmlns:a16="http://schemas.microsoft.com/office/drawing/2014/main" id="{2A3FD4A9-19C9-4000-34F2-B720364A7505}"/>
                </a:ext>
              </a:extLst>
            </p:cNvPr>
            <p:cNvSpPr txBox="1"/>
            <p:nvPr/>
          </p:nvSpPr>
          <p:spPr>
            <a:xfrm>
              <a:off x="1093553" y="5259684"/>
              <a:ext cx="1128366" cy="369332"/>
            </a:xfrm>
            <a:prstGeom prst="rect">
              <a:avLst/>
            </a:prstGeom>
            <a:noFill/>
          </p:spPr>
          <p:txBody>
            <a:bodyPr wrap="square" rtlCol="0">
              <a:spAutoFit/>
            </a:bodyPr>
            <a:lstStyle/>
            <a:p>
              <a:r>
                <a:rPr lang="it-IT" b="1" dirty="0">
                  <a:solidFill>
                    <a:schemeClr val="accent1">
                      <a:lumMod val="75000"/>
                    </a:schemeClr>
                  </a:solidFill>
                  <a:latin typeface="Aptos" panose="020B0004020202020204" pitchFamily="34" charset="0"/>
                </a:rPr>
                <a:t>Sample</a:t>
              </a:r>
              <a:endParaRPr lang="en-US" dirty="0">
                <a:solidFill>
                  <a:schemeClr val="accent1">
                    <a:lumMod val="75000"/>
                  </a:schemeClr>
                </a:solidFill>
                <a:latin typeface="Aptos" panose="020B0004020202020204" pitchFamily="34" charset="0"/>
              </a:endParaRPr>
            </a:p>
          </p:txBody>
        </p:sp>
        <p:sp>
          <p:nvSpPr>
            <p:cNvPr id="31" name="TextBox 30">
              <a:extLst>
                <a:ext uri="{FF2B5EF4-FFF2-40B4-BE49-F238E27FC236}">
                  <a16:creationId xmlns:a16="http://schemas.microsoft.com/office/drawing/2014/main" id="{D9BFD67E-9507-897A-316E-858A7304E1F9}"/>
                </a:ext>
              </a:extLst>
            </p:cNvPr>
            <p:cNvSpPr txBox="1"/>
            <p:nvPr/>
          </p:nvSpPr>
          <p:spPr>
            <a:xfrm>
              <a:off x="955138" y="2294902"/>
              <a:ext cx="3538879" cy="1169551"/>
            </a:xfrm>
            <a:prstGeom prst="rect">
              <a:avLst/>
            </a:prstGeom>
            <a:solidFill>
              <a:schemeClr val="accent6">
                <a:lumMod val="20000"/>
                <a:lumOff val="80000"/>
              </a:schemeClr>
            </a:solidFill>
            <a:ln>
              <a:solidFill>
                <a:schemeClr val="accent6">
                  <a:lumMod val="40000"/>
                  <a:lumOff val="60000"/>
                </a:schemeClr>
              </a:solidFill>
            </a:ln>
            <a:effectLst>
              <a:innerShdw blurRad="63500" dist="50800" dir="13500000">
                <a:prstClr val="black">
                  <a:alpha val="50000"/>
                </a:prstClr>
              </a:innerShdw>
            </a:effectLst>
          </p:spPr>
          <p:txBody>
            <a:bodyPr wrap="square">
              <a:spAutoFit/>
            </a:bodyPr>
            <a:lstStyle/>
            <a:p>
              <a:pPr marL="285750" indent="-285750">
                <a:buFont typeface="Arial" panose="020B0604020202020204" pitchFamily="34" charset="0"/>
                <a:buChar char="•"/>
              </a:pPr>
              <a:r>
                <a:rPr lang="en-US" sz="1400" dirty="0">
                  <a:latin typeface="Aptos" panose="020B0004020202020204" pitchFamily="34" charset="0"/>
                </a:rPr>
                <a:t>Sample geometry</a:t>
              </a:r>
            </a:p>
            <a:p>
              <a:pPr marL="285750" indent="-285750">
                <a:buFont typeface="Arial" panose="020B0604020202020204" pitchFamily="34" charset="0"/>
                <a:buChar char="•"/>
              </a:pPr>
              <a:r>
                <a:rPr lang="en-US" sz="1400" dirty="0">
                  <a:latin typeface="Aptos" panose="020B0004020202020204" pitchFamily="34" charset="0"/>
                </a:rPr>
                <a:t>Sample position inside the irradiation cell</a:t>
              </a:r>
            </a:p>
            <a:p>
              <a:pPr marL="285750" indent="-285750">
                <a:buFont typeface="Arial" panose="020B0604020202020204" pitchFamily="34" charset="0"/>
                <a:buChar char="•"/>
              </a:pPr>
              <a:r>
                <a:rPr lang="en-US" sz="1400" dirty="0">
                  <a:latin typeface="Aptos" panose="020B0004020202020204" pitchFamily="34" charset="0"/>
                </a:rPr>
                <a:t>Irradiation conditions (dose and dose rate)</a:t>
              </a:r>
            </a:p>
          </p:txBody>
        </p:sp>
        <p:sp>
          <p:nvSpPr>
            <p:cNvPr id="32" name="Rectangle 31">
              <a:extLst>
                <a:ext uri="{FF2B5EF4-FFF2-40B4-BE49-F238E27FC236}">
                  <a16:creationId xmlns:a16="http://schemas.microsoft.com/office/drawing/2014/main" id="{F0C625E7-8B99-07B7-6472-AF13DA24A8A7}"/>
                </a:ext>
              </a:extLst>
            </p:cNvPr>
            <p:cNvSpPr/>
            <p:nvPr/>
          </p:nvSpPr>
          <p:spPr>
            <a:xfrm>
              <a:off x="852754" y="2247900"/>
              <a:ext cx="3798989" cy="3654922"/>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pSp>
      <p:pic>
        <p:nvPicPr>
          <p:cNvPr id="15" name="Picture 14" descr="A graph of energy&#10;&#10;Description automatically generated">
            <a:extLst>
              <a:ext uri="{FF2B5EF4-FFF2-40B4-BE49-F238E27FC236}">
                <a16:creationId xmlns:a16="http://schemas.microsoft.com/office/drawing/2014/main" id="{4D23AC23-8E1A-199F-9D4A-28BA88FAE89F}"/>
              </a:ext>
            </a:extLst>
          </p:cNvPr>
          <p:cNvPicPr>
            <a:picLocks noChangeAspect="1"/>
          </p:cNvPicPr>
          <p:nvPr/>
        </p:nvPicPr>
        <p:blipFill>
          <a:blip r:embed="rId3">
            <a:extLst>
              <a:ext uri="{28A0092B-C50C-407E-A947-70E740481C1C}">
                <a14:useLocalDpi xmlns:a14="http://schemas.microsoft.com/office/drawing/2010/main" val="0"/>
              </a:ext>
            </a:extLst>
          </a:blip>
          <a:srcRect r="20273"/>
          <a:stretch/>
        </p:blipFill>
        <p:spPr>
          <a:xfrm>
            <a:off x="3992490" y="2827053"/>
            <a:ext cx="3036551" cy="2952281"/>
          </a:xfrm>
          <a:prstGeom prst="rect">
            <a:avLst/>
          </a:prstGeom>
          <a:ln w="28575">
            <a:solidFill>
              <a:schemeClr val="accent6">
                <a:lumMod val="75000"/>
              </a:schemeClr>
            </a:solidFill>
          </a:ln>
        </p:spPr>
      </p:pic>
      <p:sp>
        <p:nvSpPr>
          <p:cNvPr id="17" name="TextBox 16">
            <a:extLst>
              <a:ext uri="{FF2B5EF4-FFF2-40B4-BE49-F238E27FC236}">
                <a16:creationId xmlns:a16="http://schemas.microsoft.com/office/drawing/2014/main" id="{F98D7EE3-22D3-158B-E719-3CE56CDF69E4}"/>
              </a:ext>
            </a:extLst>
          </p:cNvPr>
          <p:cNvSpPr txBox="1"/>
          <p:nvPr/>
        </p:nvSpPr>
        <p:spPr>
          <a:xfrm>
            <a:off x="4091794" y="5786384"/>
            <a:ext cx="2958383" cy="830997"/>
          </a:xfrm>
          <a:prstGeom prst="rect">
            <a:avLst/>
          </a:prstGeom>
          <a:noFill/>
        </p:spPr>
        <p:txBody>
          <a:bodyPr wrap="square">
            <a:spAutoFit/>
          </a:bodyPr>
          <a:lstStyle/>
          <a:p>
            <a:r>
              <a:rPr lang="en-US" sz="1600" dirty="0">
                <a:latin typeface="Aptos" panose="020B0004020202020204" pitchFamily="34" charset="0"/>
              </a:rPr>
              <a:t>The </a:t>
            </a:r>
            <a:r>
              <a:rPr lang="en-US" sz="1600" b="1" dirty="0">
                <a:latin typeface="Aptos" panose="020B0004020202020204" pitchFamily="34" charset="0"/>
              </a:rPr>
              <a:t>electron spectrum </a:t>
            </a:r>
            <a:r>
              <a:rPr lang="en-US" sz="1600" dirty="0">
                <a:latin typeface="Aptos" panose="020B0004020202020204" pitchFamily="34" charset="0"/>
              </a:rPr>
              <a:t>after one second of gamma irradiation at 1 kGy/h</a:t>
            </a:r>
          </a:p>
        </p:txBody>
      </p:sp>
      <p:sp>
        <p:nvSpPr>
          <p:cNvPr id="34" name="TextBox 33">
            <a:extLst>
              <a:ext uri="{FF2B5EF4-FFF2-40B4-BE49-F238E27FC236}">
                <a16:creationId xmlns:a16="http://schemas.microsoft.com/office/drawing/2014/main" id="{D1F7FBDE-2E27-B249-92DB-317057D251CF}"/>
              </a:ext>
            </a:extLst>
          </p:cNvPr>
          <p:cNvSpPr txBox="1"/>
          <p:nvPr/>
        </p:nvSpPr>
        <p:spPr>
          <a:xfrm>
            <a:off x="22134" y="6622396"/>
            <a:ext cx="643413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sng" strike="noStrike" kern="100" cap="none" spc="0" normalizeH="0" baseline="0" noProof="0" dirty="0">
                <a:ln>
                  <a:noFill/>
                </a:ln>
                <a:solidFill>
                  <a:prstClr val="white">
                    <a:lumMod val="50000"/>
                  </a:prstClr>
                </a:solidFill>
                <a:effectLst/>
                <a:uLnTx/>
                <a:uFillTx/>
                <a:latin typeface="Aptos" panose="02110004020202020204"/>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https://www.sr-niel.org/index.php/sr-niel-web-calculators</a:t>
            </a:r>
            <a:endParaRPr kumimoji="0" lang="en-GB" sz="1000" b="0" i="1" u="sng" strike="noStrike" kern="100" cap="none" spc="0" normalizeH="0" baseline="0" noProof="0" dirty="0">
              <a:ln>
                <a:noFill/>
              </a:ln>
              <a:solidFill>
                <a:prstClr val="white">
                  <a:lumMod val="50000"/>
                </a:prstClr>
              </a:solidFill>
              <a:effectLst/>
              <a:uLnTx/>
              <a:uFillTx/>
              <a:latin typeface="Aptos" panose="02110004020202020204"/>
              <a:ea typeface="Calibri" panose="020F0502020204030204" pitchFamily="34" charset="0"/>
              <a:cs typeface="Arial" panose="020B0604020202020204" pitchFamily="34" charset="0"/>
            </a:endParaRPr>
          </a:p>
        </p:txBody>
      </p:sp>
      <p:pic>
        <p:nvPicPr>
          <p:cNvPr id="39" name="Picture 38" descr="A graph with lines and numbers&#10;&#10;Description automatically generated">
            <a:extLst>
              <a:ext uri="{FF2B5EF4-FFF2-40B4-BE49-F238E27FC236}">
                <a16:creationId xmlns:a16="http://schemas.microsoft.com/office/drawing/2014/main" id="{7F6A7343-B333-A9F5-84A8-7EDDE8A8C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4655" y="2669000"/>
            <a:ext cx="3384757" cy="2653339"/>
          </a:xfrm>
          <a:prstGeom prst="rect">
            <a:avLst/>
          </a:prstGeom>
          <a:ln w="28575">
            <a:solidFill>
              <a:schemeClr val="accent5">
                <a:lumMod val="75000"/>
              </a:schemeClr>
            </a:solidFill>
          </a:ln>
        </p:spPr>
      </p:pic>
      <p:sp>
        <p:nvSpPr>
          <p:cNvPr id="40" name="Arrow: Right 39">
            <a:extLst>
              <a:ext uri="{FF2B5EF4-FFF2-40B4-BE49-F238E27FC236}">
                <a16:creationId xmlns:a16="http://schemas.microsoft.com/office/drawing/2014/main" id="{C042DCC0-E4EE-DF57-4959-95DDF16EE87C}"/>
              </a:ext>
            </a:extLst>
          </p:cNvPr>
          <p:cNvSpPr/>
          <p:nvPr/>
        </p:nvSpPr>
        <p:spPr>
          <a:xfrm>
            <a:off x="7491826" y="3733681"/>
            <a:ext cx="751256" cy="986000"/>
          </a:xfrm>
          <a:prstGeom prst="rightArrow">
            <a:avLst/>
          </a:prstGeom>
          <a:solidFill>
            <a:schemeClr val="accent5">
              <a:lumMod val="60000"/>
              <a:lumOff val="40000"/>
            </a:schemeClr>
          </a:solidFill>
          <a:ln>
            <a:solidFill>
              <a:schemeClr val="accent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74AE5BE-2A8D-B5F6-8A3C-4ADD25E3EFC4}"/>
              </a:ext>
            </a:extLst>
          </p:cNvPr>
          <p:cNvSpPr txBox="1"/>
          <p:nvPr/>
        </p:nvSpPr>
        <p:spPr>
          <a:xfrm>
            <a:off x="8859758" y="2379175"/>
            <a:ext cx="2574549" cy="369332"/>
          </a:xfrm>
          <a:prstGeom prst="rect">
            <a:avLst/>
          </a:prstGeom>
          <a:solidFill>
            <a:schemeClr val="accent5">
              <a:lumMod val="60000"/>
              <a:lumOff val="40000"/>
            </a:schemeClr>
          </a:solidFill>
          <a:ln>
            <a:solidFill>
              <a:schemeClr val="accent5">
                <a:lumMod val="75000"/>
              </a:schemeClr>
            </a:solidFill>
          </a:ln>
          <a:effectLst>
            <a:outerShdw blurRad="50800" dist="38100" dir="10800000" algn="r" rotWithShape="0">
              <a:prstClr val="black">
                <a:alpha val="40000"/>
              </a:prstClr>
            </a:outerShdw>
          </a:effectLst>
        </p:spPr>
        <p:txBody>
          <a:bodyPr wrap="square" rtlCol="0">
            <a:spAutoFit/>
          </a:bodyPr>
          <a:lstStyle/>
          <a:p>
            <a:pPr algn="ctr"/>
            <a:r>
              <a:rPr lang="it-IT" dirty="0">
                <a:latin typeface="Aptos" panose="020B0004020202020204" pitchFamily="34" charset="0"/>
              </a:rPr>
              <a:t>ASI sr-</a:t>
            </a:r>
            <a:r>
              <a:rPr lang="it-IT" dirty="0" err="1">
                <a:latin typeface="Aptos" panose="020B0004020202020204" pitchFamily="34" charset="0"/>
              </a:rPr>
              <a:t>niel</a:t>
            </a:r>
            <a:r>
              <a:rPr lang="it-IT" dirty="0">
                <a:latin typeface="Aptos" panose="020B0004020202020204" pitchFamily="34" charset="0"/>
              </a:rPr>
              <a:t> </a:t>
            </a:r>
            <a:r>
              <a:rPr lang="it-IT" dirty="0" err="1">
                <a:latin typeface="Aptos" panose="020B0004020202020204" pitchFamily="34" charset="0"/>
              </a:rPr>
              <a:t>calculator</a:t>
            </a:r>
            <a:endParaRPr lang="en-US" dirty="0">
              <a:latin typeface="Aptos" panose="020B0004020202020204" pitchFamily="34" charset="0"/>
            </a:endParaRPr>
          </a:p>
        </p:txBody>
      </p:sp>
      <p:sp>
        <p:nvSpPr>
          <p:cNvPr id="42" name="Arrow: Right 41">
            <a:extLst>
              <a:ext uri="{FF2B5EF4-FFF2-40B4-BE49-F238E27FC236}">
                <a16:creationId xmlns:a16="http://schemas.microsoft.com/office/drawing/2014/main" id="{81CFB27E-BDBE-8DBB-E51C-309B24A96892}"/>
              </a:ext>
            </a:extLst>
          </p:cNvPr>
          <p:cNvSpPr/>
          <p:nvPr/>
        </p:nvSpPr>
        <p:spPr>
          <a:xfrm rot="8098070">
            <a:off x="10728979" y="5507448"/>
            <a:ext cx="1018956" cy="474915"/>
          </a:xfrm>
          <a:prstGeom prst="rightArrow">
            <a:avLst/>
          </a:prstGeom>
          <a:solidFill>
            <a:schemeClr val="accent4">
              <a:lumMod val="40000"/>
              <a:lumOff val="60000"/>
            </a:schemeClr>
          </a:solidFill>
          <a:ln>
            <a:solidFill>
              <a:schemeClr val="accent4">
                <a:lumMod val="60000"/>
                <a:lumOff val="40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E0BCE30A-FAEF-F5EF-6448-0E6332109F15}"/>
                  </a:ext>
                </a:extLst>
              </p:cNvPr>
              <p:cNvSpPr/>
              <p:nvPr/>
            </p:nvSpPr>
            <p:spPr>
              <a:xfrm>
                <a:off x="7224544" y="5425756"/>
                <a:ext cx="3476621" cy="1397325"/>
              </a:xfrm>
              <a:prstGeom prst="rect">
                <a:avLst/>
              </a:prstGeom>
              <a:solidFill>
                <a:schemeClr val="accent4">
                  <a:lumMod val="40000"/>
                  <a:lumOff val="6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latin typeface="Aptos" panose="020B0004020202020204" pitchFamily="34" charset="0"/>
                  </a:rPr>
                  <a:t>After one hour of </a:t>
                </a:r>
                <a:r>
                  <a:rPr lang="it-IT" sz="2000" dirty="0" err="1">
                    <a:solidFill>
                      <a:schemeClr val="tx1"/>
                    </a:solidFill>
                    <a:latin typeface="Aptos" panose="020B0004020202020204" pitchFamily="34" charset="0"/>
                  </a:rPr>
                  <a:t>irradiation</a:t>
                </a:r>
                <a:r>
                  <a:rPr lang="it-IT" sz="2000" dirty="0">
                    <a:solidFill>
                      <a:schemeClr val="tx1"/>
                    </a:solidFill>
                    <a:latin typeface="Aptos" panose="020B0004020202020204" pitchFamily="34" charset="0"/>
                  </a:rPr>
                  <a:t>:</a:t>
                </a:r>
              </a:p>
              <a:p>
                <a:pPr algn="ctr"/>
                <a:endParaRPr lang="it-IT" sz="2000" dirty="0">
                  <a:solidFill>
                    <a:schemeClr val="tx1"/>
                  </a:solidFill>
                  <a:latin typeface="Aptos" panose="020B0004020202020204" pitchFamily="34" charset="0"/>
                </a:endParaRPr>
              </a:p>
              <a:p>
                <a:pPr algn="ctr"/>
                <a:r>
                  <a:rPr lang="it-IT" sz="2000" dirty="0" err="1">
                    <a:solidFill>
                      <a:schemeClr val="tx1"/>
                    </a:solidFill>
                    <a:latin typeface="Aptos" panose="020B0004020202020204" pitchFamily="34" charset="0"/>
                  </a:rPr>
                  <a:t>Dose</a:t>
                </a:r>
                <a:r>
                  <a:rPr lang="it-IT" sz="2000" baseline="-25000" dirty="0" err="1">
                    <a:solidFill>
                      <a:schemeClr val="tx1"/>
                    </a:solidFill>
                    <a:latin typeface="Aptos" panose="020B0004020202020204" pitchFamily="34" charset="0"/>
                  </a:rPr>
                  <a:t>TOTAL</a:t>
                </a:r>
                <a:r>
                  <a:rPr lang="it-IT" sz="2000" dirty="0">
                    <a:solidFill>
                      <a:schemeClr val="tx1"/>
                    </a:solidFill>
                    <a:latin typeface="Aptos" panose="020B0004020202020204" pitchFamily="34" charset="0"/>
                  </a:rPr>
                  <a:t> = 1 kGy</a:t>
                </a:r>
              </a:p>
              <a:p>
                <a:pPr algn="ctr"/>
                <a:r>
                  <a:rPr lang="it-IT" sz="2000" dirty="0" err="1">
                    <a:solidFill>
                      <a:schemeClr val="tx1"/>
                    </a:solidFill>
                    <a:latin typeface="Aptos" panose="020B0004020202020204" pitchFamily="34" charset="0"/>
                  </a:rPr>
                  <a:t>Dose</a:t>
                </a:r>
                <a:r>
                  <a:rPr lang="it-IT" sz="2000" baseline="-25000" dirty="0" err="1">
                    <a:solidFill>
                      <a:schemeClr val="tx1"/>
                    </a:solidFill>
                    <a:latin typeface="Aptos" panose="020B0004020202020204" pitchFamily="34" charset="0"/>
                  </a:rPr>
                  <a:t>NIEL</a:t>
                </a:r>
                <a:r>
                  <a:rPr lang="it-IT" sz="2000" dirty="0">
                    <a:solidFill>
                      <a:schemeClr val="tx1"/>
                    </a:solidFill>
                    <a:latin typeface="Aptos" panose="020B0004020202020204" pitchFamily="34" charset="0"/>
                  </a:rPr>
                  <a:t> = 8</a:t>
                </a:r>
                <a:r>
                  <a:rPr kumimoji="0" lang="he-IL" sz="2000" b="0" i="0" u="none" strike="noStrike" kern="1200" cap="none" spc="0" normalizeH="0" baseline="0" noProof="0" dirty="0">
                    <a:ln>
                      <a:noFill/>
                    </a:ln>
                    <a:solidFill>
                      <a:schemeClr val="tx1"/>
                    </a:solidFill>
                    <a:effectLst/>
                    <a:uLnTx/>
                    <a:uFillTx/>
                    <a:latin typeface="Aptos" panose="020B0004020202020204" pitchFamily="34" charset="0"/>
                  </a:rPr>
                  <a:t>ּ</a:t>
                </a:r>
                <a14:m>
                  <m:oMath xmlns:m="http://schemas.openxmlformats.org/officeDocument/2006/math">
                    <m:r>
                      <a:rPr kumimoji="0" lang="it-IT" sz="2000" b="0"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 </m:t>
                    </m:r>
                    <m:r>
                      <a:rPr kumimoji="0" lang="he-IL" sz="20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m:t>
                    </m:r>
                  </m:oMath>
                </a14:m>
                <a:r>
                  <a:rPr lang="it-IT" sz="2000" dirty="0">
                    <a:solidFill>
                      <a:schemeClr val="tx1"/>
                    </a:solidFill>
                    <a:latin typeface="Aptos" panose="020B0004020202020204" pitchFamily="34" charset="0"/>
                  </a:rPr>
                  <a:t> 10</a:t>
                </a:r>
                <a:r>
                  <a:rPr lang="it-IT" sz="2000" baseline="30000" dirty="0">
                    <a:solidFill>
                      <a:schemeClr val="tx1"/>
                    </a:solidFill>
                    <a:latin typeface="Aptos" panose="020B0004020202020204" pitchFamily="34" charset="0"/>
                  </a:rPr>
                  <a:t>-3</a:t>
                </a:r>
                <a:r>
                  <a:rPr kumimoji="0" lang="it-IT" sz="2000" b="0" i="0" u="none" strike="noStrike" kern="1200" cap="none" spc="0" normalizeH="0" noProof="0" dirty="0">
                    <a:ln>
                      <a:noFill/>
                    </a:ln>
                    <a:solidFill>
                      <a:schemeClr val="tx1"/>
                    </a:solidFill>
                    <a:effectLst/>
                    <a:uLnTx/>
                    <a:uFillTx/>
                    <a:latin typeface="Aptos" panose="020B0004020202020204" pitchFamily="34" charset="0"/>
                  </a:rPr>
                  <a:t> </a:t>
                </a:r>
                <a:r>
                  <a:rPr kumimoji="0" lang="it-IT" sz="2000" b="0" i="0" u="none" strike="noStrike" kern="1200" cap="none" spc="0" normalizeH="0" noProof="0" dirty="0" err="1">
                    <a:ln>
                      <a:noFill/>
                    </a:ln>
                    <a:solidFill>
                      <a:schemeClr val="tx1"/>
                    </a:solidFill>
                    <a:effectLst/>
                    <a:uLnTx/>
                    <a:uFillTx/>
                    <a:latin typeface="Aptos" panose="020B0004020202020204" pitchFamily="34" charset="0"/>
                  </a:rPr>
                  <a:t>Gy</a:t>
                </a:r>
                <a:endParaRPr lang="en-US" sz="2000" dirty="0">
                  <a:solidFill>
                    <a:schemeClr val="tx1"/>
                  </a:solidFill>
                  <a:latin typeface="Aptos" panose="020B0004020202020204" pitchFamily="34" charset="0"/>
                </a:endParaRPr>
              </a:p>
            </p:txBody>
          </p:sp>
        </mc:Choice>
        <mc:Fallback xmlns="">
          <p:sp>
            <p:nvSpPr>
              <p:cNvPr id="43" name="Rectangle 42">
                <a:extLst>
                  <a:ext uri="{FF2B5EF4-FFF2-40B4-BE49-F238E27FC236}">
                    <a16:creationId xmlns:a16="http://schemas.microsoft.com/office/drawing/2014/main" id="{E0BCE30A-FAEF-F5EF-6448-0E6332109F15}"/>
                  </a:ext>
                </a:extLst>
              </p:cNvPr>
              <p:cNvSpPr>
                <a:spLocks noRot="1" noChangeAspect="1" noMove="1" noResize="1" noEditPoints="1" noAdjustHandles="1" noChangeArrowheads="1" noChangeShapeType="1" noTextEdit="1"/>
              </p:cNvSpPr>
              <p:nvPr/>
            </p:nvSpPr>
            <p:spPr>
              <a:xfrm>
                <a:off x="7224544" y="5425756"/>
                <a:ext cx="3476621" cy="1397325"/>
              </a:xfrm>
              <a:prstGeom prst="rect">
                <a:avLst/>
              </a:prstGeom>
              <a:blipFill>
                <a:blip r:embed="rId6"/>
                <a:stretch>
                  <a:fillRect b="-3390"/>
                </a:stretch>
              </a:blipFill>
              <a:ln>
                <a:solidFill>
                  <a:schemeClr val="accent4">
                    <a:lumMod val="60000"/>
                    <a:lumOff val="40000"/>
                  </a:schemeClr>
                </a:solidFill>
              </a:ln>
            </p:spPr>
            <p:txBody>
              <a:bodyPr/>
              <a:lstStyle/>
              <a:p>
                <a:r>
                  <a:rPr lang="en-US">
                    <a:noFill/>
                  </a:rPr>
                  <a:t> </a:t>
                </a:r>
              </a:p>
            </p:txBody>
          </p:sp>
        </mc:Fallback>
      </mc:AlternateContent>
      <p:sp>
        <p:nvSpPr>
          <p:cNvPr id="45" name="Oval 44">
            <a:extLst>
              <a:ext uri="{FF2B5EF4-FFF2-40B4-BE49-F238E27FC236}">
                <a16:creationId xmlns:a16="http://schemas.microsoft.com/office/drawing/2014/main" id="{F2A76CD0-EE98-A48D-20E5-5F272E58E537}"/>
              </a:ext>
            </a:extLst>
          </p:cNvPr>
          <p:cNvSpPr/>
          <p:nvPr/>
        </p:nvSpPr>
        <p:spPr>
          <a:xfrm rot="438421">
            <a:off x="9763826" y="165187"/>
            <a:ext cx="2102379" cy="721513"/>
          </a:xfrm>
          <a:prstGeom prst="ellipse">
            <a:avLst/>
          </a:prstGeom>
          <a:solidFill>
            <a:srgbClr val="156082">
              <a:lumMod val="40000"/>
              <a:lumOff val="60000"/>
            </a:srgbClr>
          </a:solidFill>
          <a:ln w="19050" cap="flat" cmpd="sng" algn="ctr">
            <a:solidFill>
              <a:srgbClr val="156082"/>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30000" noProof="0" dirty="0">
                <a:ln>
                  <a:noFill/>
                </a:ln>
                <a:solidFill>
                  <a:prstClr val="black"/>
                </a:solidFill>
                <a:effectLst/>
                <a:uLnTx/>
                <a:uFillTx/>
                <a:latin typeface="Aptos" panose="02110004020202020204"/>
                <a:ea typeface="+mn-ea"/>
                <a:cs typeface="+mn-cs"/>
              </a:rPr>
              <a:t>60</a:t>
            </a:r>
            <a:r>
              <a:rPr kumimoji="0" lang="it-IT" sz="1800" b="0" i="0" u="none" strike="noStrike" kern="0" cap="none" spc="0" normalizeH="0" baseline="0" noProof="0" dirty="0">
                <a:ln>
                  <a:noFill/>
                </a:ln>
                <a:solidFill>
                  <a:prstClr val="black"/>
                </a:solidFill>
                <a:effectLst/>
                <a:uLnTx/>
                <a:uFillTx/>
                <a:latin typeface="Aptos" panose="02110004020202020204"/>
                <a:ea typeface="+mn-ea"/>
                <a:cs typeface="+mn-cs"/>
              </a:rPr>
              <a:t>Co gamma </a:t>
            </a:r>
            <a:r>
              <a:rPr kumimoji="0" lang="it-IT" sz="1800" b="0" i="0" u="none" strike="noStrike" kern="0" cap="none" spc="0" normalizeH="0" baseline="0" noProof="0" dirty="0" err="1">
                <a:ln>
                  <a:noFill/>
                </a:ln>
                <a:solidFill>
                  <a:prstClr val="black"/>
                </a:solidFill>
                <a:effectLst/>
                <a:uLnTx/>
                <a:uFillTx/>
                <a:latin typeface="Aptos" panose="02110004020202020204"/>
                <a:ea typeface="+mn-ea"/>
                <a:cs typeface="+mn-cs"/>
              </a:rPr>
              <a:t>radiation</a:t>
            </a:r>
            <a:endParaRPr kumimoji="0" lang="en-US"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E2D145A4-EFEB-0D3D-7027-6F04C903587C}"/>
              </a:ext>
            </a:extLst>
          </p:cNvPr>
          <p:cNvSpPr txBox="1"/>
          <p:nvPr/>
        </p:nvSpPr>
        <p:spPr>
          <a:xfrm>
            <a:off x="249031" y="1179000"/>
            <a:ext cx="8429620" cy="369332"/>
          </a:xfrm>
          <a:prstGeom prst="rect">
            <a:avLst/>
          </a:prstGeom>
          <a:solidFill>
            <a:srgbClr val="FDE3EC"/>
          </a:solidFill>
          <a:ln w="19050">
            <a:solidFill>
              <a:srgbClr val="CC0099"/>
            </a:solidFill>
          </a:ln>
        </p:spPr>
        <p:txBody>
          <a:bodyPr wrap="square">
            <a:spAutoFit/>
          </a:bodyPr>
          <a:lstStyle/>
          <a:p>
            <a:pPr lvl="0"/>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D</a:t>
            </a:r>
            <a:r>
              <a:rPr kumimoji="0" lang="en-US" sz="1800" b="1" i="0" u="none" strike="noStrike" kern="1200" cap="none" spc="0" normalizeH="0" baseline="-25000" noProof="0" dirty="0">
                <a:ln>
                  <a:noFill/>
                </a:ln>
                <a:solidFill>
                  <a:prstClr val="black"/>
                </a:solidFill>
                <a:effectLst/>
                <a:uLnTx/>
                <a:uFillTx/>
                <a:latin typeface="Aptos" panose="020B0004020202020204" pitchFamily="34" charset="0"/>
              </a:rPr>
              <a:t>TOTAL</a:t>
            </a:r>
            <a:r>
              <a:rPr kumimoji="0" lang="en-US" sz="1800" b="0" i="0" u="none" strike="noStrike" kern="1200" cap="none" spc="0" normalizeH="0" baseline="-25000" noProof="0" dirty="0">
                <a:ln>
                  <a:noFill/>
                </a:ln>
                <a:solidFill>
                  <a:prstClr val="black"/>
                </a:solidFill>
                <a:effectLst/>
                <a:uLnTx/>
                <a:uFillTx/>
                <a:latin typeface="Aptos" panose="020B0004020202020204" pitchFamily="34" charset="0"/>
              </a:rPr>
              <a:t> </a:t>
            </a:r>
            <a:r>
              <a:rPr lang="en-US" dirty="0">
                <a:solidFill>
                  <a:prstClr val="black"/>
                </a:solidFill>
                <a:latin typeface="Aptos" panose="020B0004020202020204" pitchFamily="34" charset="0"/>
              </a:rPr>
              <a:t>deposited by gamma radiation is provided by the facility (dosimetric systems)</a:t>
            </a:r>
            <a:endParaRPr kumimoji="0" lang="en-US" sz="1800" b="0" i="0" u="none" strike="noStrike" kern="1200" cap="none" spc="0" normalizeH="0" baseline="-25000" noProof="0" dirty="0">
              <a:ln>
                <a:noFill/>
              </a:ln>
              <a:solidFill>
                <a:prstClr val="black"/>
              </a:solidFill>
              <a:effectLst/>
              <a:uLnTx/>
              <a:uFillTx/>
              <a:latin typeface="Aptos" panose="020B0004020202020204" pitchFamily="34" charset="0"/>
            </a:endParaRPr>
          </a:p>
        </p:txBody>
      </p:sp>
      <p:sp>
        <p:nvSpPr>
          <p:cNvPr id="4" name="TextBox 3">
            <a:extLst>
              <a:ext uri="{FF2B5EF4-FFF2-40B4-BE49-F238E27FC236}">
                <a16:creationId xmlns:a16="http://schemas.microsoft.com/office/drawing/2014/main" id="{C9EEC9A3-335F-EA5D-1A5A-F03FCA6913A5}"/>
              </a:ext>
            </a:extLst>
          </p:cNvPr>
          <p:cNvSpPr txBox="1"/>
          <p:nvPr/>
        </p:nvSpPr>
        <p:spPr>
          <a:xfrm>
            <a:off x="244141" y="1671510"/>
            <a:ext cx="11824781" cy="646331"/>
          </a:xfrm>
          <a:prstGeom prst="rect">
            <a:avLst/>
          </a:prstGeom>
          <a:solidFill>
            <a:srgbClr val="FDE3EC"/>
          </a:solidFill>
          <a:ln w="19050">
            <a:solidFill>
              <a:srgbClr val="CC0099"/>
            </a:solidFill>
          </a:ln>
        </p:spPr>
        <p:txBody>
          <a:bodyPr wrap="square">
            <a:spAutoFit/>
          </a:bodyPr>
          <a:lstStyle/>
          <a:p>
            <a:r>
              <a:rPr lang="en-US" b="1" baseline="30000" dirty="0">
                <a:latin typeface="Aptos" panose="020B0004020202020204" pitchFamily="34" charset="0"/>
              </a:rPr>
              <a:t>60</a:t>
            </a:r>
            <a:r>
              <a:rPr lang="en-US" b="1" dirty="0">
                <a:latin typeface="Aptos" panose="020B0004020202020204" pitchFamily="34" charset="0"/>
              </a:rPr>
              <a:t>Co photons </a:t>
            </a:r>
            <a:r>
              <a:rPr lang="en-US" dirty="0">
                <a:latin typeface="Aptos" panose="020B0004020202020204" pitchFamily="34" charset="0"/>
              </a:rPr>
              <a:t>directly induce only TID damage but can create </a:t>
            </a:r>
            <a:r>
              <a:rPr lang="en-US" b="1" dirty="0">
                <a:latin typeface="Aptos" panose="020B0004020202020204" pitchFamily="34" charset="0"/>
              </a:rPr>
              <a:t>Compton electrons </a:t>
            </a:r>
            <a:r>
              <a:rPr lang="en-US" dirty="0">
                <a:latin typeface="Aptos" panose="020B0004020202020204" pitchFamily="34" charset="0"/>
              </a:rPr>
              <a:t>responsible of </a:t>
            </a:r>
            <a:r>
              <a:rPr lang="en-US" b="1" dirty="0">
                <a:latin typeface="Aptos" panose="020B0004020202020204" pitchFamily="34" charset="0"/>
              </a:rPr>
              <a:t>DD</a:t>
            </a:r>
            <a:r>
              <a:rPr lang="en-US" dirty="0">
                <a:latin typeface="Aptos" panose="020B0004020202020204" pitchFamily="34" charset="0"/>
              </a:rPr>
              <a:t>. </a:t>
            </a:r>
            <a:br>
              <a:rPr lang="en-US" dirty="0">
                <a:latin typeface="Aptos" panose="020B0004020202020204" pitchFamily="34" charset="0"/>
              </a:rPr>
            </a:b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D</a:t>
            </a:r>
            <a:r>
              <a:rPr kumimoji="0" lang="en-US" sz="1800" b="1" i="0" u="none" strike="noStrike" kern="1200" cap="none" spc="0" normalizeH="0" baseline="-25000" noProof="0" dirty="0">
                <a:ln>
                  <a:noFill/>
                </a:ln>
                <a:solidFill>
                  <a:prstClr val="black"/>
                </a:solidFill>
                <a:effectLst/>
                <a:uLnTx/>
                <a:uFillTx/>
                <a:latin typeface="Aptos" panose="020B0004020202020204" pitchFamily="34" charset="0"/>
              </a:rPr>
              <a:t>NIEL</a:t>
            </a:r>
            <a:r>
              <a:rPr kumimoji="0" lang="en-US" sz="1800" b="0" i="0" u="none" strike="noStrike" kern="1200" cap="none" spc="0" normalizeH="0" baseline="-25000" noProof="0" dirty="0">
                <a:ln>
                  <a:noFill/>
                </a:ln>
                <a:solidFill>
                  <a:prstClr val="black"/>
                </a:solidFill>
                <a:effectLst/>
                <a:uLnTx/>
                <a:uFillTx/>
                <a:latin typeface="Aptos" panose="020B0004020202020204" pitchFamily="34" charset="0"/>
              </a:rPr>
              <a:t> </a:t>
            </a:r>
            <a:r>
              <a:rPr lang="en-US" noProof="0" dirty="0">
                <a:solidFill>
                  <a:prstClr val="black"/>
                </a:solidFill>
                <a:latin typeface="Aptos" panose="020B0004020202020204" pitchFamily="34" charset="0"/>
              </a:rPr>
              <a:t>evaluation:</a:t>
            </a:r>
            <a:endParaRPr kumimoji="0" lang="en-US" sz="1800" b="0" i="0" u="none" strike="noStrike" kern="1200" cap="none" spc="0" normalizeH="0" baseline="-25000" noProof="0" dirty="0">
              <a:ln>
                <a:noFill/>
              </a:ln>
              <a:solidFill>
                <a:prstClr val="black"/>
              </a:solidFill>
              <a:effectLst/>
              <a:uLnTx/>
              <a:uFillTx/>
              <a:latin typeface="Aptos" panose="020B0004020202020204" pitchFamily="34" charset="0"/>
            </a:endParaRPr>
          </a:p>
        </p:txBody>
      </p:sp>
    </p:spTree>
    <p:extLst>
      <p:ext uri="{BB962C8B-B14F-4D97-AF65-F5344CB8AC3E}">
        <p14:creationId xmlns:p14="http://schemas.microsoft.com/office/powerpoint/2010/main" val="302099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Vertical)">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ppt_w</p:attrName>
                                        </p:attrNameLst>
                                      </p:cBhvr>
                                      <p:tavLst>
                                        <p:tav tm="0">
                                          <p:val>
                                            <p:fltVal val="0"/>
                                          </p:val>
                                        </p:tav>
                                        <p:tav tm="100000">
                                          <p:val>
                                            <p:strVal val="#ppt_w"/>
                                          </p:val>
                                        </p:tav>
                                      </p:tavLst>
                                    </p:anim>
                                    <p:anim calcmode="lin" valueType="num">
                                      <p:cBhvr>
                                        <p:cTn id="53" dur="500" fill="hold"/>
                                        <p:tgtEl>
                                          <p:spTgt spid="42"/>
                                        </p:tgtEl>
                                        <p:attrNameLst>
                                          <p:attrName>ppt_h</p:attrName>
                                        </p:attrNameLst>
                                      </p:cBhvr>
                                      <p:tavLst>
                                        <p:tav tm="0">
                                          <p:val>
                                            <p:fltVal val="0"/>
                                          </p:val>
                                        </p:tav>
                                        <p:tav tm="100000">
                                          <p:val>
                                            <p:strVal val="#ppt_h"/>
                                          </p:val>
                                        </p:tav>
                                      </p:tavLst>
                                    </p:anim>
                                    <p:animEffect transition="in" filter="fade">
                                      <p:cBhvr>
                                        <p:cTn id="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40" grpId="0" animBg="1"/>
      <p:bldP spid="41" grpId="0" animBg="1"/>
      <p:bldP spid="42" grpId="0" animBg="1"/>
      <p:bldP spid="43" grpId="0" animBg="1"/>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D32C87-F301-CD60-A034-BCDEBD343F06}"/>
              </a:ext>
            </a:extLst>
          </p:cNvPr>
          <p:cNvSpPr txBox="1">
            <a:spLocks/>
          </p:cNvSpPr>
          <p:nvPr/>
        </p:nvSpPr>
        <p:spPr>
          <a:xfrm>
            <a:off x="189712" y="399495"/>
            <a:ext cx="10972800" cy="400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r>
              <a:rPr lang="it-IT" sz="3600" i="1" dirty="0"/>
              <a:t>Dose </a:t>
            </a:r>
            <a:r>
              <a:rPr lang="it-IT" sz="3600" i="1" dirty="0" err="1"/>
              <a:t>deposition</a:t>
            </a:r>
            <a:r>
              <a:rPr lang="it-IT" sz="3600" i="1" dirty="0"/>
              <a:t> study – 3</a:t>
            </a:r>
            <a:br>
              <a:rPr lang="it-IT" sz="3600" i="1" dirty="0"/>
            </a:br>
            <a:r>
              <a:rPr lang="it-IT" sz="3600" i="1" dirty="0" err="1"/>
              <a:t>Neutrons</a:t>
            </a:r>
            <a:r>
              <a:rPr lang="it-IT" sz="3600" i="1" dirty="0"/>
              <a:t> </a:t>
            </a:r>
            <a:endParaRPr lang="en-US" sz="3600" i="1" dirty="0"/>
          </a:p>
        </p:txBody>
      </p:sp>
      <p:sp>
        <p:nvSpPr>
          <p:cNvPr id="7" name="Oval 6">
            <a:extLst>
              <a:ext uri="{FF2B5EF4-FFF2-40B4-BE49-F238E27FC236}">
                <a16:creationId xmlns:a16="http://schemas.microsoft.com/office/drawing/2014/main" id="{4279B350-20F1-3A53-1AFB-CD3C3976A637}"/>
              </a:ext>
            </a:extLst>
          </p:cNvPr>
          <p:cNvSpPr/>
          <p:nvPr/>
        </p:nvSpPr>
        <p:spPr>
          <a:xfrm rot="357625">
            <a:off x="10302973" y="171258"/>
            <a:ext cx="1645765" cy="721513"/>
          </a:xfrm>
          <a:prstGeom prst="ellipse">
            <a:avLst/>
          </a:prstGeom>
          <a:solidFill>
            <a:srgbClr val="A02B93">
              <a:lumMod val="40000"/>
              <a:lumOff val="60000"/>
            </a:srgbClr>
          </a:solidFill>
          <a:ln w="19050" cap="flat" cmpd="sng" algn="ctr">
            <a:solidFill>
              <a:srgbClr val="A02B93">
                <a:lumMod val="7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Aptos" panose="02110004020202020204"/>
                <a:ea typeface="+mn-ea"/>
                <a:cs typeface="+mn-cs"/>
              </a:rPr>
              <a:t>14 MeV</a:t>
            </a:r>
            <a:br>
              <a:rPr kumimoji="0" lang="it-IT" sz="1800" b="0" i="0" u="none" strike="noStrike" kern="0" cap="none" spc="0" normalizeH="0" baseline="0" noProof="0" dirty="0">
                <a:ln>
                  <a:noFill/>
                </a:ln>
                <a:solidFill>
                  <a:prstClr val="black"/>
                </a:solidFill>
                <a:effectLst/>
                <a:uLnTx/>
                <a:uFillTx/>
                <a:latin typeface="Aptos" panose="02110004020202020204"/>
                <a:ea typeface="+mn-ea"/>
                <a:cs typeface="+mn-cs"/>
              </a:rPr>
            </a:br>
            <a:r>
              <a:rPr kumimoji="0" lang="it-IT" sz="1800" b="0" i="0" u="none" strike="noStrike" kern="0" cap="none" spc="0" normalizeH="0" baseline="0" noProof="0" dirty="0" err="1">
                <a:ln>
                  <a:noFill/>
                </a:ln>
                <a:solidFill>
                  <a:prstClr val="black"/>
                </a:solidFill>
                <a:effectLst/>
                <a:uLnTx/>
                <a:uFillTx/>
                <a:latin typeface="Aptos" panose="02110004020202020204"/>
                <a:ea typeface="+mn-ea"/>
                <a:cs typeface="+mn-cs"/>
              </a:rPr>
              <a:t>neutrons</a:t>
            </a:r>
            <a:endParaRPr kumimoji="0" lang="en-US"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1EF0A3D-89C3-B0A3-CEE0-A419BCEC235E}"/>
              </a:ext>
            </a:extLst>
          </p:cNvPr>
          <p:cNvSpPr txBox="1"/>
          <p:nvPr/>
        </p:nvSpPr>
        <p:spPr>
          <a:xfrm>
            <a:off x="22134" y="6622396"/>
            <a:ext cx="643413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sng" strike="noStrike" kern="100" cap="none" spc="0" normalizeH="0" baseline="0" noProof="0" dirty="0">
                <a:ln>
                  <a:noFill/>
                </a:ln>
                <a:solidFill>
                  <a:prstClr val="white">
                    <a:lumMod val="50000"/>
                  </a:prstClr>
                </a:solidFill>
                <a:effectLst/>
                <a:uLnTx/>
                <a:uFillTx/>
                <a:latin typeface="Aptos" panose="02110004020202020204"/>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https://www.sr-niel.org/index.php/sr-niel-web-calculators</a:t>
            </a:r>
            <a:endParaRPr kumimoji="0" lang="en-GB" sz="1000" b="0" i="1" u="sng" strike="noStrike" kern="100" cap="none" spc="0" normalizeH="0" baseline="0" noProof="0" dirty="0">
              <a:ln>
                <a:noFill/>
              </a:ln>
              <a:solidFill>
                <a:prstClr val="white">
                  <a:lumMod val="50000"/>
                </a:prstClr>
              </a:solidFill>
              <a:effectLst/>
              <a:uLnTx/>
              <a:uFillTx/>
              <a:latin typeface="Aptos" panose="02110004020202020204"/>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0EA6D451-5831-0876-B685-BA530CFBD0F3}"/>
              </a:ext>
            </a:extLst>
          </p:cNvPr>
          <p:cNvSpPr txBox="1"/>
          <p:nvPr/>
        </p:nvSpPr>
        <p:spPr>
          <a:xfrm>
            <a:off x="259107" y="1226673"/>
            <a:ext cx="6864850" cy="369332"/>
          </a:xfrm>
          <a:prstGeom prst="rect">
            <a:avLst/>
          </a:prstGeom>
          <a:solidFill>
            <a:srgbClr val="FDE3EC"/>
          </a:solidFill>
          <a:ln w="19050">
            <a:solidFill>
              <a:srgbClr val="CC0099"/>
            </a:solidFill>
          </a:ln>
        </p:spPr>
        <p:txBody>
          <a:bodyPr wrap="square">
            <a:spAutoFit/>
          </a:bodyPr>
          <a:lstStyle/>
          <a:p>
            <a:pPr lvl="0"/>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Neutrons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D</a:t>
            </a:r>
            <a:r>
              <a:rPr kumimoji="0" lang="en-US" sz="1800" b="1" i="0" u="none" strike="noStrike" kern="1200" cap="none" spc="0" normalizeH="0" baseline="-25000" noProof="0" dirty="0">
                <a:ln>
                  <a:noFill/>
                </a:ln>
                <a:solidFill>
                  <a:prstClr val="black"/>
                </a:solidFill>
                <a:effectLst/>
                <a:uLnTx/>
                <a:uFillTx/>
                <a:latin typeface="Aptos" panose="020B0004020202020204" pitchFamily="34" charset="0"/>
              </a:rPr>
              <a:t>TOTAL</a:t>
            </a:r>
            <a:r>
              <a:rPr kumimoji="0" lang="en-US" sz="1800" b="0" i="0" u="none" strike="noStrike" kern="1200" cap="none" spc="0" normalizeH="0" baseline="-25000" noProof="0" dirty="0">
                <a:ln>
                  <a:noFill/>
                </a:ln>
                <a:solidFill>
                  <a:prstClr val="black"/>
                </a:solidFill>
                <a:effectLst/>
                <a:uLnTx/>
                <a:uFillTx/>
                <a:latin typeface="Aptos" panose="020B0004020202020204" pitchFamily="34" charset="0"/>
              </a:rPr>
              <a:t> </a:t>
            </a:r>
            <a:r>
              <a:rPr lang="en-US" dirty="0">
                <a:solidFill>
                  <a:prstClr val="black"/>
                </a:solidFill>
                <a:latin typeface="Aptos" panose="020B0004020202020204" pitchFamily="34" charset="0"/>
              </a:rPr>
              <a:t>evaluation:</a:t>
            </a:r>
            <a:endParaRPr kumimoji="0" lang="en-US" sz="1800" b="0" i="0" u="none" strike="noStrike" kern="1200" cap="none" spc="0" normalizeH="0" baseline="-25000" noProof="0" dirty="0">
              <a:ln>
                <a:noFill/>
              </a:ln>
              <a:solidFill>
                <a:prstClr val="black"/>
              </a:solidFill>
              <a:effectLst/>
              <a:uLnTx/>
              <a:uFillTx/>
              <a:latin typeface="Aptos" panose="020B0004020202020204" pitchFamily="34" charset="0"/>
            </a:endParaRPr>
          </a:p>
        </p:txBody>
      </p:sp>
      <p:sp>
        <p:nvSpPr>
          <p:cNvPr id="4" name="TextBox 3">
            <a:extLst>
              <a:ext uri="{FF2B5EF4-FFF2-40B4-BE49-F238E27FC236}">
                <a16:creationId xmlns:a16="http://schemas.microsoft.com/office/drawing/2014/main" id="{5CEECDA6-B245-3212-9552-B98C5F8DF8F8}"/>
              </a:ext>
            </a:extLst>
          </p:cNvPr>
          <p:cNvSpPr txBox="1"/>
          <p:nvPr/>
        </p:nvSpPr>
        <p:spPr>
          <a:xfrm>
            <a:off x="259107" y="3601238"/>
            <a:ext cx="4565832" cy="369332"/>
          </a:xfrm>
          <a:prstGeom prst="rect">
            <a:avLst/>
          </a:prstGeom>
          <a:solidFill>
            <a:srgbClr val="FDE3EC"/>
          </a:solidFill>
          <a:ln w="19050">
            <a:solidFill>
              <a:srgbClr val="CC0099"/>
            </a:solidFill>
          </a:ln>
        </p:spPr>
        <p:txBody>
          <a:bodyPr wrap="square">
            <a:spAutoFit/>
          </a:bodyPr>
          <a:lstStyle/>
          <a:p>
            <a:pPr lvl="0"/>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Neutrons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D</a:t>
            </a:r>
            <a:r>
              <a:rPr kumimoji="0" lang="en-US" sz="1800" b="1" i="0" u="none" strike="noStrike" kern="1200" cap="none" spc="0" normalizeH="0" baseline="-25000" noProof="0" dirty="0">
                <a:ln>
                  <a:noFill/>
                </a:ln>
                <a:solidFill>
                  <a:prstClr val="black"/>
                </a:solidFill>
                <a:effectLst/>
                <a:uLnTx/>
                <a:uFillTx/>
                <a:latin typeface="Aptos" panose="020B0004020202020204" pitchFamily="34" charset="0"/>
              </a:rPr>
              <a:t>NIEL</a:t>
            </a:r>
            <a:r>
              <a:rPr kumimoji="0" lang="en-US" sz="1800" b="0" i="0" u="none" strike="noStrike" kern="1200" cap="none" spc="0" normalizeH="0" baseline="-25000" noProof="0" dirty="0">
                <a:ln>
                  <a:noFill/>
                </a:ln>
                <a:solidFill>
                  <a:prstClr val="black"/>
                </a:solidFill>
                <a:effectLst/>
                <a:uLnTx/>
                <a:uFillTx/>
                <a:latin typeface="Aptos" panose="020B0004020202020204" pitchFamily="34" charset="0"/>
              </a:rPr>
              <a:t> </a:t>
            </a:r>
            <a:r>
              <a:rPr lang="en-US" dirty="0">
                <a:solidFill>
                  <a:prstClr val="black"/>
                </a:solidFill>
                <a:latin typeface="Aptos" panose="020B0004020202020204" pitchFamily="34" charset="0"/>
              </a:rPr>
              <a:t>evaluation:</a:t>
            </a:r>
            <a:endParaRPr kumimoji="0" lang="en-US" sz="1800" b="0" i="0" u="none" strike="noStrike" kern="1200" cap="none" spc="0" normalizeH="0" baseline="-25000" noProof="0" dirty="0">
              <a:ln>
                <a:noFill/>
              </a:ln>
              <a:solidFill>
                <a:prstClr val="black"/>
              </a:solidFill>
              <a:effectLst/>
              <a:uLnTx/>
              <a:uFillTx/>
              <a:latin typeface="Aptos" panose="020B0004020202020204" pitchFamily="34" charset="0"/>
            </a:endParaRPr>
          </a:p>
        </p:txBody>
      </p:sp>
      <p:sp>
        <p:nvSpPr>
          <p:cNvPr id="8" name="TextBox 7">
            <a:extLst>
              <a:ext uri="{FF2B5EF4-FFF2-40B4-BE49-F238E27FC236}">
                <a16:creationId xmlns:a16="http://schemas.microsoft.com/office/drawing/2014/main" id="{E31C58E0-CDA0-8DBF-485C-89C674A02199}"/>
              </a:ext>
            </a:extLst>
          </p:cNvPr>
          <p:cNvSpPr txBox="1"/>
          <p:nvPr/>
        </p:nvSpPr>
        <p:spPr>
          <a:xfrm>
            <a:off x="8619814" y="3343383"/>
            <a:ext cx="3548396" cy="738664"/>
          </a:xfrm>
          <a:prstGeom prst="rect">
            <a:avLst/>
          </a:prstGeom>
          <a:noFill/>
        </p:spPr>
        <p:txBody>
          <a:bodyPr wrap="square">
            <a:spAutoFit/>
          </a:bodyPr>
          <a:lstStyle/>
          <a:p>
            <a:pPr algn="just"/>
            <a:r>
              <a:rPr lang="en-US" sz="1050" b="0" i="1" u="none" strike="noStrike" baseline="0" dirty="0">
                <a:solidFill>
                  <a:schemeClr val="bg1">
                    <a:lumMod val="50000"/>
                  </a:schemeClr>
                </a:solidFill>
                <a:latin typeface="Aptos" panose="020B0004020202020204" pitchFamily="34" charset="0"/>
              </a:rPr>
              <a:t>The International Commission on Radiation Units and measurements (ICRU). Fundamental quantities and units for ionizing radiation (Report No. 85), volume 11. Oxford University Press, 2011.</a:t>
            </a:r>
          </a:p>
        </p:txBody>
      </p:sp>
      <p:pic>
        <p:nvPicPr>
          <p:cNvPr id="10" name="Picture 9" descr="A white text with black text&#10;&#10;Description automatically generated">
            <a:extLst>
              <a:ext uri="{FF2B5EF4-FFF2-40B4-BE49-F238E27FC236}">
                <a16:creationId xmlns:a16="http://schemas.microsoft.com/office/drawing/2014/main" id="{0CF57BF2-F643-E837-EFFB-E0E15E519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9814" y="1148677"/>
            <a:ext cx="3151500" cy="2252271"/>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9B1789-7D0C-6160-933E-4BF16ACEAB13}"/>
                  </a:ext>
                </a:extLst>
              </p:cNvPr>
              <p:cNvSpPr txBox="1"/>
              <p:nvPr/>
            </p:nvSpPr>
            <p:spPr>
              <a:xfrm>
                <a:off x="645442" y="2451299"/>
                <a:ext cx="1887568"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𝑘</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𝐾</m:t>
                          </m:r>
                        </m:num>
                        <m:den>
                          <m:sSub>
                            <m:sSubPr>
                              <m:ctrlPr>
                                <a:rPr lang="it-IT" b="0" i="1" smtClean="0">
                                  <a:latin typeface="Cambria Math" panose="02040503050406030204" pitchFamily="18" charset="0"/>
                                </a:rPr>
                              </m:ctrlPr>
                            </m:sSubPr>
                            <m:e>
                              <m:r>
                                <m:rPr>
                                  <m:sty m:val="p"/>
                                </m:rPr>
                                <a:rPr lang="it-IT" b="0" i="0" smtClean="0">
                                  <a:latin typeface="Cambria Math" panose="02040503050406030204" pitchFamily="18" charset="0"/>
                                </a:rPr>
                                <m:t>Φ</m:t>
                              </m:r>
                            </m:e>
                            <m:sub>
                              <m:r>
                                <a:rPr lang="it-IT" b="0" i="1" smtClean="0">
                                  <a:latin typeface="Cambria Math" panose="02040503050406030204" pitchFamily="18" charset="0"/>
                                </a:rPr>
                                <m:t>𝑛</m:t>
                              </m:r>
                            </m:sub>
                          </m:sSub>
                        </m:den>
                      </m:f>
                      <m:r>
                        <a:rPr lang="it-IT" b="0" i="1" smtClean="0">
                          <a:latin typeface="Cambria Math" panose="02040503050406030204" pitchFamily="18" charset="0"/>
                        </a:rPr>
                        <m:t> [</m:t>
                      </m:r>
                      <m:r>
                        <a:rPr lang="it-IT" b="0" i="1" smtClean="0">
                          <a:latin typeface="Cambria Math" panose="02040503050406030204" pitchFamily="18" charset="0"/>
                        </a:rPr>
                        <m:t>𝑟𝑎𝑑</m:t>
                      </m:r>
                      <m:r>
                        <a:rPr lang="it-IT" b="0" i="1" smtClean="0">
                          <a:latin typeface="Cambria Math" panose="02040503050406030204" pitchFamily="18" charset="0"/>
                        </a:rPr>
                        <m:t> </m:t>
                      </m:r>
                      <m:r>
                        <a:rPr lang="it-IT" b="0" i="1" smtClean="0">
                          <a:latin typeface="Cambria Math" panose="02040503050406030204" pitchFamily="18" charset="0"/>
                        </a:rPr>
                        <m:t>𝑐</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𝑚</m:t>
                          </m:r>
                        </m:e>
                        <m:sup>
                          <m:r>
                            <a:rPr lang="it-IT" b="0" i="1" smtClean="0">
                              <a:latin typeface="Cambria Math" panose="02040503050406030204" pitchFamily="18" charset="0"/>
                            </a:rPr>
                            <m:t>2</m:t>
                          </m:r>
                        </m:sup>
                      </m:sSup>
                      <m:r>
                        <a:rPr lang="it-IT" b="0" i="1" smtClean="0">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B69B1789-7D0C-6160-933E-4BF16ACEAB13}"/>
                  </a:ext>
                </a:extLst>
              </p:cNvPr>
              <p:cNvSpPr txBox="1">
                <a:spLocks noRot="1" noChangeAspect="1" noMove="1" noResize="1" noEditPoints="1" noAdjustHandles="1" noChangeArrowheads="1" noChangeShapeType="1" noTextEdit="1"/>
              </p:cNvSpPr>
              <p:nvPr/>
            </p:nvSpPr>
            <p:spPr>
              <a:xfrm>
                <a:off x="645442" y="2451299"/>
                <a:ext cx="1887568" cy="565348"/>
              </a:xfrm>
              <a:prstGeom prst="rect">
                <a:avLst/>
              </a:prstGeom>
              <a:blipFill>
                <a:blip r:embed="rId4"/>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22562298-46B4-C2D6-5216-08DCFBC11625}"/>
              </a:ext>
            </a:extLst>
          </p:cNvPr>
          <p:cNvSpPr txBox="1"/>
          <p:nvPr/>
        </p:nvSpPr>
        <p:spPr>
          <a:xfrm>
            <a:off x="221410" y="1783052"/>
            <a:ext cx="6035584" cy="369332"/>
          </a:xfrm>
          <a:prstGeom prst="rect">
            <a:avLst/>
          </a:prstGeom>
          <a:noFill/>
        </p:spPr>
        <p:txBody>
          <a:bodyPr wrap="square" rtlCol="0">
            <a:spAutoFit/>
          </a:bodyPr>
          <a:lstStyle/>
          <a:p>
            <a:r>
              <a:rPr lang="it-IT" dirty="0"/>
              <a:t>The </a:t>
            </a:r>
            <a:r>
              <a:rPr lang="it-IT" dirty="0" err="1"/>
              <a:t>kerma</a:t>
            </a:r>
            <a:r>
              <a:rPr lang="it-IT" dirty="0"/>
              <a:t> </a:t>
            </a:r>
            <a:r>
              <a:rPr lang="it-IT" i="1" dirty="0"/>
              <a:t>K</a:t>
            </a:r>
            <a:r>
              <a:rPr lang="it-IT" dirty="0"/>
              <a:t> can be </a:t>
            </a:r>
            <a:r>
              <a:rPr lang="it-IT" dirty="0" err="1"/>
              <a:t>obtained</a:t>
            </a:r>
            <a:r>
              <a:rPr lang="it-IT" dirty="0"/>
              <a:t> </a:t>
            </a:r>
            <a:r>
              <a:rPr lang="it-IT" dirty="0" err="1"/>
              <a:t>using</a:t>
            </a:r>
            <a:r>
              <a:rPr lang="it-IT" dirty="0"/>
              <a:t> the </a:t>
            </a:r>
            <a:r>
              <a:rPr lang="it-IT" i="1" dirty="0" err="1"/>
              <a:t>kerma</a:t>
            </a:r>
            <a:r>
              <a:rPr lang="it-IT" i="1" dirty="0"/>
              <a:t> </a:t>
            </a:r>
            <a:r>
              <a:rPr lang="it-IT" i="1" dirty="0" err="1"/>
              <a:t>coefficient</a:t>
            </a:r>
            <a:r>
              <a:rPr lang="it-IT" i="1" dirty="0"/>
              <a:t> k</a:t>
            </a:r>
            <a:r>
              <a:rPr lang="it-IT" dirty="0"/>
              <a:t>:</a:t>
            </a:r>
            <a:endParaRPr lang="en-US" dirty="0"/>
          </a:p>
        </p:txBody>
      </p:sp>
      <p:pic>
        <p:nvPicPr>
          <p:cNvPr id="18" name="Picture 17">
            <a:extLst>
              <a:ext uri="{FF2B5EF4-FFF2-40B4-BE49-F238E27FC236}">
                <a16:creationId xmlns:a16="http://schemas.microsoft.com/office/drawing/2014/main" id="{1AFAD10E-D411-5604-0FB8-500DC66856DF}"/>
              </a:ext>
            </a:extLst>
          </p:cNvPr>
          <p:cNvPicPr>
            <a:picLocks noChangeAspect="1"/>
          </p:cNvPicPr>
          <p:nvPr/>
        </p:nvPicPr>
        <p:blipFill>
          <a:blip r:embed="rId5"/>
          <a:srcRect b="13467"/>
          <a:stretch/>
        </p:blipFill>
        <p:spPr>
          <a:xfrm>
            <a:off x="6091818" y="1649170"/>
            <a:ext cx="2248307" cy="2431162"/>
          </a:xfrm>
          <a:prstGeom prst="rect">
            <a:avLst/>
          </a:prstGeom>
        </p:spPr>
      </p:pic>
      <p:sp>
        <p:nvSpPr>
          <p:cNvPr id="19" name="Rectangle 18">
            <a:extLst>
              <a:ext uri="{FF2B5EF4-FFF2-40B4-BE49-F238E27FC236}">
                <a16:creationId xmlns:a16="http://schemas.microsoft.com/office/drawing/2014/main" id="{91E6A1DB-0271-9F7F-530B-52C3E871559C}"/>
              </a:ext>
            </a:extLst>
          </p:cNvPr>
          <p:cNvSpPr/>
          <p:nvPr/>
        </p:nvSpPr>
        <p:spPr>
          <a:xfrm>
            <a:off x="6127792" y="1659099"/>
            <a:ext cx="2144338" cy="1013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EE5BC8A-C8B5-38A2-79FB-24DE9DDA9743}"/>
              </a:ext>
            </a:extLst>
          </p:cNvPr>
          <p:cNvSpPr/>
          <p:nvPr/>
        </p:nvSpPr>
        <p:spPr>
          <a:xfrm>
            <a:off x="6143802" y="3869186"/>
            <a:ext cx="2144338" cy="1013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40B8B20-5C54-5781-2223-B948BB918BF2}"/>
              </a:ext>
            </a:extLst>
          </p:cNvPr>
          <p:cNvPicPr>
            <a:picLocks noChangeAspect="1"/>
          </p:cNvPicPr>
          <p:nvPr/>
        </p:nvPicPr>
        <p:blipFill>
          <a:blip r:embed="rId5"/>
          <a:srcRect t="1026" b="96697"/>
          <a:stretch/>
        </p:blipFill>
        <p:spPr>
          <a:xfrm>
            <a:off x="2905389" y="2174953"/>
            <a:ext cx="5366741" cy="152712"/>
          </a:xfrm>
          <a:prstGeom prst="rect">
            <a:avLst/>
          </a:prstGeom>
          <a:ln w="19050">
            <a:solidFill>
              <a:srgbClr val="FF0000"/>
            </a:solidFill>
          </a:ln>
        </p:spPr>
      </p:pic>
      <p:pic>
        <p:nvPicPr>
          <p:cNvPr id="22" name="Picture 21">
            <a:extLst>
              <a:ext uri="{FF2B5EF4-FFF2-40B4-BE49-F238E27FC236}">
                <a16:creationId xmlns:a16="http://schemas.microsoft.com/office/drawing/2014/main" id="{A0CF56A8-B972-776D-16FE-A9A7E0C853BD}"/>
              </a:ext>
            </a:extLst>
          </p:cNvPr>
          <p:cNvPicPr>
            <a:picLocks noChangeAspect="1"/>
          </p:cNvPicPr>
          <p:nvPr/>
        </p:nvPicPr>
        <p:blipFill>
          <a:blip r:embed="rId5"/>
          <a:srcRect l="568" t="79093" r="-1" b="17254"/>
          <a:stretch/>
        </p:blipFill>
        <p:spPr>
          <a:xfrm>
            <a:off x="2905389" y="3056010"/>
            <a:ext cx="5366741" cy="246313"/>
          </a:xfrm>
          <a:prstGeom prst="rect">
            <a:avLst/>
          </a:prstGeom>
          <a:ln w="19050">
            <a:solidFill>
              <a:srgbClr val="FF0000"/>
            </a:solidFill>
          </a:ln>
        </p:spPr>
      </p:pic>
      <p:sp>
        <p:nvSpPr>
          <p:cNvPr id="23" name="Oval 22">
            <a:extLst>
              <a:ext uri="{FF2B5EF4-FFF2-40B4-BE49-F238E27FC236}">
                <a16:creationId xmlns:a16="http://schemas.microsoft.com/office/drawing/2014/main" id="{49253500-47F5-2748-4777-1D8546BCC64F}"/>
              </a:ext>
            </a:extLst>
          </p:cNvPr>
          <p:cNvSpPr/>
          <p:nvPr/>
        </p:nvSpPr>
        <p:spPr>
          <a:xfrm>
            <a:off x="6388275" y="2901522"/>
            <a:ext cx="582483" cy="527478"/>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D900C1F-53CD-FAD9-BC44-77E7B6408240}"/>
              </a:ext>
            </a:extLst>
          </p:cNvPr>
          <p:cNvSpPr/>
          <p:nvPr/>
        </p:nvSpPr>
        <p:spPr>
          <a:xfrm>
            <a:off x="2958593" y="2915427"/>
            <a:ext cx="582483" cy="527478"/>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6DE08C-5370-BA5C-F023-C94A6139FC8F}"/>
              </a:ext>
            </a:extLst>
          </p:cNvPr>
          <p:cNvPicPr>
            <a:picLocks noChangeAspect="1"/>
          </p:cNvPicPr>
          <p:nvPr/>
        </p:nvPicPr>
        <p:blipFill>
          <a:blip r:embed="rId6"/>
          <a:stretch>
            <a:fillRect/>
          </a:stretch>
        </p:blipFill>
        <p:spPr>
          <a:xfrm>
            <a:off x="1294830" y="4221701"/>
            <a:ext cx="2694170" cy="2338113"/>
          </a:xfrm>
          <a:prstGeom prst="rect">
            <a:avLst/>
          </a:prstGeom>
          <a:ln w="19050">
            <a:solidFill>
              <a:schemeClr val="accent5">
                <a:lumMod val="75000"/>
              </a:schemeClr>
            </a:solidFill>
          </a:ln>
        </p:spPr>
      </p:pic>
      <p:sp>
        <p:nvSpPr>
          <p:cNvPr id="28" name="Arrow: Right 27">
            <a:extLst>
              <a:ext uri="{FF2B5EF4-FFF2-40B4-BE49-F238E27FC236}">
                <a16:creationId xmlns:a16="http://schemas.microsoft.com/office/drawing/2014/main" id="{475A25B1-2A2C-57A1-CB49-2A822698C381}"/>
              </a:ext>
            </a:extLst>
          </p:cNvPr>
          <p:cNvSpPr/>
          <p:nvPr/>
        </p:nvSpPr>
        <p:spPr>
          <a:xfrm>
            <a:off x="5379035" y="5531313"/>
            <a:ext cx="1018956" cy="474915"/>
          </a:xfrm>
          <a:prstGeom prst="rightArrow">
            <a:avLst/>
          </a:prstGeom>
          <a:solidFill>
            <a:schemeClr val="accent4">
              <a:lumMod val="40000"/>
              <a:lumOff val="60000"/>
            </a:schemeClr>
          </a:solidFill>
          <a:ln>
            <a:solidFill>
              <a:schemeClr val="accent4">
                <a:lumMod val="60000"/>
                <a:lumOff val="40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4D2B0E3A-B01F-3DE7-39B8-B1F1C2B12749}"/>
                  </a:ext>
                </a:extLst>
              </p:cNvPr>
              <p:cNvSpPr/>
              <p:nvPr/>
            </p:nvSpPr>
            <p:spPr>
              <a:xfrm>
                <a:off x="6679516" y="5162489"/>
                <a:ext cx="3964809" cy="1397325"/>
              </a:xfrm>
              <a:prstGeom prst="rect">
                <a:avLst/>
              </a:prstGeom>
              <a:solidFill>
                <a:schemeClr val="accent4">
                  <a:lumMod val="40000"/>
                  <a:lumOff val="6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latin typeface="Aptos" panose="020B0004020202020204" pitchFamily="34" charset="0"/>
                  </a:rPr>
                  <a:t>For a fluence </a:t>
                </a:r>
                <a14:m>
                  <m:oMath xmlns:m="http://schemas.openxmlformats.org/officeDocument/2006/math">
                    <m:sSub>
                      <m:sSubPr>
                        <m:ctrlPr>
                          <a:rPr lang="it-IT" sz="2000" i="1" smtClean="0">
                            <a:solidFill>
                              <a:schemeClr val="tx1"/>
                            </a:solidFill>
                            <a:latin typeface="Cambria Math" panose="02040503050406030204" pitchFamily="18" charset="0"/>
                            <a:ea typeface="Cambria Math" panose="02040503050406030204" pitchFamily="18" charset="0"/>
                          </a:rPr>
                        </m:ctrlPr>
                      </m:sSubPr>
                      <m:e>
                        <m:r>
                          <m:rPr>
                            <m:sty m:val="p"/>
                          </m:rPr>
                          <a:rPr lang="it-IT" sz="2000" b="0" i="0" smtClean="0">
                            <a:solidFill>
                              <a:schemeClr val="tx1"/>
                            </a:solidFill>
                            <a:latin typeface="Cambria Math" panose="02040503050406030204" pitchFamily="18" charset="0"/>
                            <a:ea typeface="Cambria Math" panose="02040503050406030204" pitchFamily="18" charset="0"/>
                          </a:rPr>
                          <m:t>Φ</m:t>
                        </m:r>
                      </m:e>
                      <m:sub>
                        <m:r>
                          <a:rPr lang="it-IT" sz="2000" b="0" i="1" smtClean="0">
                            <a:solidFill>
                              <a:schemeClr val="tx1"/>
                            </a:solidFill>
                            <a:latin typeface="Cambria Math" panose="02040503050406030204" pitchFamily="18" charset="0"/>
                            <a:ea typeface="Cambria Math" panose="02040503050406030204" pitchFamily="18" charset="0"/>
                          </a:rPr>
                          <m:t>𝑛</m:t>
                        </m:r>
                      </m:sub>
                    </m:sSub>
                  </m:oMath>
                </a14:m>
                <a:r>
                  <a:rPr lang="it-IT" sz="2000" dirty="0">
                    <a:solidFill>
                      <a:schemeClr val="tx1"/>
                    </a:solidFill>
                    <a:latin typeface="Aptos" panose="020B0004020202020204" pitchFamily="34" charset="0"/>
                  </a:rPr>
                  <a:t> = 2 </a:t>
                </a:r>
                <a14:m>
                  <m:oMath xmlns:m="http://schemas.openxmlformats.org/officeDocument/2006/math">
                    <m:r>
                      <a:rPr lang="it-IT" sz="2000" i="1" smtClean="0">
                        <a:solidFill>
                          <a:schemeClr val="tx1"/>
                        </a:solidFill>
                        <a:latin typeface="Cambria Math" panose="02040503050406030204" pitchFamily="18" charset="0"/>
                        <a:ea typeface="Cambria Math" panose="02040503050406030204" pitchFamily="18" charset="0"/>
                      </a:rPr>
                      <m:t>∙ </m:t>
                    </m:r>
                  </m:oMath>
                </a14:m>
                <a:r>
                  <a:rPr lang="it-IT" sz="2000" dirty="0">
                    <a:solidFill>
                      <a:schemeClr val="tx1"/>
                    </a:solidFill>
                    <a:latin typeface="Aptos" panose="020B0004020202020204" pitchFamily="34" charset="0"/>
                  </a:rPr>
                  <a:t>10</a:t>
                </a:r>
                <a:r>
                  <a:rPr lang="it-IT" sz="2000" baseline="30000" dirty="0">
                    <a:solidFill>
                      <a:schemeClr val="tx1"/>
                    </a:solidFill>
                    <a:latin typeface="Aptos" panose="020B0004020202020204" pitchFamily="34" charset="0"/>
                  </a:rPr>
                  <a:t>12 </a:t>
                </a:r>
                <a:r>
                  <a:rPr lang="it-IT" sz="2000" dirty="0">
                    <a:solidFill>
                      <a:schemeClr val="tx1"/>
                    </a:solidFill>
                    <a:latin typeface="Aptos" panose="020B0004020202020204" pitchFamily="34" charset="0"/>
                  </a:rPr>
                  <a:t>n/cm</a:t>
                </a:r>
                <a:r>
                  <a:rPr lang="en-US" sz="2000" baseline="30000" dirty="0">
                    <a:solidFill>
                      <a:schemeClr val="tx1"/>
                    </a:solidFill>
                    <a:latin typeface="Aptos" panose="020B0004020202020204" pitchFamily="34" charset="0"/>
                  </a:rPr>
                  <a:t>2</a:t>
                </a:r>
                <a:r>
                  <a:rPr lang="it-IT" sz="2000" dirty="0">
                    <a:solidFill>
                      <a:schemeClr val="tx1"/>
                    </a:solidFill>
                    <a:latin typeface="Aptos" panose="020B0004020202020204" pitchFamily="34" charset="0"/>
                  </a:rPr>
                  <a:t>:</a:t>
                </a:r>
              </a:p>
              <a:p>
                <a:pPr algn="ctr"/>
                <a:endParaRPr lang="it-IT" sz="2000" dirty="0">
                  <a:solidFill>
                    <a:schemeClr val="tx1"/>
                  </a:solidFill>
                  <a:latin typeface="Aptos" panose="020B0004020202020204" pitchFamily="34" charset="0"/>
                </a:endParaRPr>
              </a:p>
              <a:p>
                <a:pPr algn="ctr"/>
                <a:r>
                  <a:rPr lang="it-IT" sz="2000" dirty="0" err="1">
                    <a:solidFill>
                      <a:schemeClr val="tx1"/>
                    </a:solidFill>
                    <a:latin typeface="Aptos" panose="020B0004020202020204" pitchFamily="34" charset="0"/>
                  </a:rPr>
                  <a:t>Dose</a:t>
                </a:r>
                <a:r>
                  <a:rPr lang="it-IT" sz="2000" baseline="-25000" dirty="0" err="1">
                    <a:solidFill>
                      <a:schemeClr val="tx1"/>
                    </a:solidFill>
                    <a:latin typeface="Aptos" panose="020B0004020202020204" pitchFamily="34" charset="0"/>
                  </a:rPr>
                  <a:t>TOTAL</a:t>
                </a:r>
                <a:r>
                  <a:rPr lang="it-IT" sz="2000" dirty="0">
                    <a:solidFill>
                      <a:schemeClr val="tx1"/>
                    </a:solidFill>
                    <a:latin typeface="Aptos" panose="020B0004020202020204" pitchFamily="34" charset="0"/>
                  </a:rPr>
                  <a:t> = 25 </a:t>
                </a:r>
                <a:r>
                  <a:rPr lang="it-IT" sz="2000" dirty="0" err="1">
                    <a:solidFill>
                      <a:schemeClr val="tx1"/>
                    </a:solidFill>
                    <a:latin typeface="Aptos" panose="020B0004020202020204" pitchFamily="34" charset="0"/>
                  </a:rPr>
                  <a:t>Gy</a:t>
                </a:r>
                <a:endParaRPr lang="it-IT" sz="2000" dirty="0">
                  <a:solidFill>
                    <a:schemeClr val="tx1"/>
                  </a:solidFill>
                  <a:latin typeface="Aptos" panose="020B0004020202020204" pitchFamily="34" charset="0"/>
                </a:endParaRPr>
              </a:p>
              <a:p>
                <a:pPr algn="ctr"/>
                <a:r>
                  <a:rPr lang="it-IT" sz="2000" dirty="0" err="1">
                    <a:solidFill>
                      <a:schemeClr val="tx1"/>
                    </a:solidFill>
                    <a:latin typeface="Aptos" panose="020B0004020202020204" pitchFamily="34" charset="0"/>
                  </a:rPr>
                  <a:t>Dose</a:t>
                </a:r>
                <a:r>
                  <a:rPr lang="it-IT" sz="2000" baseline="-25000" dirty="0" err="1">
                    <a:solidFill>
                      <a:schemeClr val="tx1"/>
                    </a:solidFill>
                    <a:latin typeface="Aptos" panose="020B0004020202020204" pitchFamily="34" charset="0"/>
                  </a:rPr>
                  <a:t>NIEL</a:t>
                </a:r>
                <a:r>
                  <a:rPr lang="it-IT" sz="2000" dirty="0">
                    <a:solidFill>
                      <a:schemeClr val="tx1"/>
                    </a:solidFill>
                    <a:latin typeface="Aptos" panose="020B0004020202020204" pitchFamily="34" charset="0"/>
                  </a:rPr>
                  <a:t> = 1.2 </a:t>
                </a:r>
                <a:r>
                  <a:rPr kumimoji="0" lang="it-IT" sz="2000" b="0" i="0" u="none" strike="noStrike" kern="1200" cap="none" spc="0" normalizeH="0" noProof="0" dirty="0" err="1">
                    <a:ln>
                      <a:noFill/>
                    </a:ln>
                    <a:solidFill>
                      <a:schemeClr val="tx1"/>
                    </a:solidFill>
                    <a:effectLst/>
                    <a:uLnTx/>
                    <a:uFillTx/>
                    <a:latin typeface="Aptos" panose="020B0004020202020204" pitchFamily="34" charset="0"/>
                  </a:rPr>
                  <a:t>Gy</a:t>
                </a:r>
                <a:endParaRPr lang="en-US" sz="2000" dirty="0">
                  <a:solidFill>
                    <a:schemeClr val="tx1"/>
                  </a:solidFill>
                  <a:latin typeface="Aptos" panose="020B0004020202020204" pitchFamily="34" charset="0"/>
                </a:endParaRPr>
              </a:p>
            </p:txBody>
          </p:sp>
        </mc:Choice>
        <mc:Fallback xmlns="">
          <p:sp>
            <p:nvSpPr>
              <p:cNvPr id="29" name="Rectangle 28">
                <a:extLst>
                  <a:ext uri="{FF2B5EF4-FFF2-40B4-BE49-F238E27FC236}">
                    <a16:creationId xmlns:a16="http://schemas.microsoft.com/office/drawing/2014/main" id="{4D2B0E3A-B01F-3DE7-39B8-B1F1C2B12749}"/>
                  </a:ext>
                </a:extLst>
              </p:cNvPr>
              <p:cNvSpPr>
                <a:spLocks noRot="1" noChangeAspect="1" noMove="1" noResize="1" noEditPoints="1" noAdjustHandles="1" noChangeArrowheads="1" noChangeShapeType="1" noTextEdit="1"/>
              </p:cNvSpPr>
              <p:nvPr/>
            </p:nvSpPr>
            <p:spPr>
              <a:xfrm>
                <a:off x="6679516" y="5162489"/>
                <a:ext cx="3964809" cy="1397325"/>
              </a:xfrm>
              <a:prstGeom prst="rect">
                <a:avLst/>
              </a:prstGeom>
              <a:blipFill>
                <a:blip r:embed="rId7"/>
                <a:stretch>
                  <a:fillRect b="-2954"/>
                </a:stretch>
              </a:blipFill>
              <a:ln>
                <a:solidFill>
                  <a:schemeClr val="accent4">
                    <a:lumMod val="60000"/>
                    <a:lumOff val="40000"/>
                  </a:schemeClr>
                </a:solidFill>
              </a:ln>
            </p:spPr>
            <p:txBody>
              <a:bodyPr/>
              <a:lstStyle/>
              <a:p>
                <a:r>
                  <a:rPr lang="en-US">
                    <a:noFill/>
                  </a:rPr>
                  <a:t> </a:t>
                </a:r>
              </a:p>
            </p:txBody>
          </p:sp>
        </mc:Fallback>
      </mc:AlternateContent>
      <p:sp>
        <p:nvSpPr>
          <p:cNvPr id="30" name="Arrow: Right 29">
            <a:extLst>
              <a:ext uri="{FF2B5EF4-FFF2-40B4-BE49-F238E27FC236}">
                <a16:creationId xmlns:a16="http://schemas.microsoft.com/office/drawing/2014/main" id="{C6D8AF75-823B-D72C-6E2F-3388AE80C5B6}"/>
              </a:ext>
            </a:extLst>
          </p:cNvPr>
          <p:cNvSpPr/>
          <p:nvPr/>
        </p:nvSpPr>
        <p:spPr>
          <a:xfrm rot="3528985">
            <a:off x="5263555" y="4199804"/>
            <a:ext cx="1321508" cy="474915"/>
          </a:xfrm>
          <a:prstGeom prst="rightArrow">
            <a:avLst/>
          </a:prstGeom>
          <a:solidFill>
            <a:schemeClr val="accent4">
              <a:lumMod val="40000"/>
              <a:lumOff val="60000"/>
            </a:schemeClr>
          </a:solidFill>
          <a:ln>
            <a:solidFill>
              <a:schemeClr val="accent4">
                <a:lumMod val="60000"/>
                <a:lumOff val="40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71E0BFA-CF02-47B7-A155-C7BE16BDE402}"/>
              </a:ext>
            </a:extLst>
          </p:cNvPr>
          <p:cNvSpPr txBox="1"/>
          <p:nvPr/>
        </p:nvSpPr>
        <p:spPr>
          <a:xfrm>
            <a:off x="6543863" y="4075223"/>
            <a:ext cx="5612794" cy="5770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lumMod val="50000"/>
                  </a:prstClr>
                </a:solidFill>
                <a:effectLst/>
                <a:uLnTx/>
                <a:uFillTx/>
                <a:latin typeface="Aptos" panose="020B0004020202020204" pitchFamily="34" charset="0"/>
                <a:ea typeface="+mn-ea"/>
                <a:cs typeface="+mn-cs"/>
              </a:rPr>
              <a:t>R.S. Caswell, J.J. Coyne, and M.L. Randolph. </a:t>
            </a:r>
            <a:r>
              <a:rPr kumimoji="0" lang="en-US" sz="1050" b="0" i="1" u="none" strike="noStrike" kern="1200" cap="none" spc="0" normalizeH="0" baseline="0" noProof="0" dirty="0" err="1">
                <a:ln>
                  <a:noFill/>
                </a:ln>
                <a:solidFill>
                  <a:prstClr val="white">
                    <a:lumMod val="50000"/>
                  </a:prstClr>
                </a:solidFill>
                <a:effectLst/>
                <a:uLnTx/>
                <a:uFillTx/>
                <a:latin typeface="Aptos" panose="020B0004020202020204" pitchFamily="34" charset="0"/>
                <a:ea typeface="+mn-ea"/>
                <a:cs typeface="+mn-cs"/>
              </a:rPr>
              <a:t>Kerma</a:t>
            </a:r>
            <a:r>
              <a:rPr kumimoji="0" lang="en-US" sz="1050" b="0" i="1" u="none" strike="noStrike" kern="1200" cap="none" spc="0" normalizeH="0" baseline="0" noProof="0" dirty="0">
                <a:ln>
                  <a:noFill/>
                </a:ln>
                <a:solidFill>
                  <a:prstClr val="white">
                    <a:lumMod val="50000"/>
                  </a:prstClr>
                </a:solidFill>
                <a:effectLst/>
                <a:uLnTx/>
                <a:uFillTx/>
                <a:latin typeface="Aptos" panose="020B0004020202020204" pitchFamily="34" charset="0"/>
                <a:ea typeface="+mn-ea"/>
                <a:cs typeface="+mn-cs"/>
              </a:rPr>
              <a:t> factors of elements and compounds for neutron energies below 30 MeV. The International Journal of Applied Radiation and Isotopes, 33(11):1227–1262, 1982.</a:t>
            </a:r>
          </a:p>
        </p:txBody>
      </p:sp>
      <p:sp>
        <p:nvSpPr>
          <p:cNvPr id="33" name="TextBox 32">
            <a:extLst>
              <a:ext uri="{FF2B5EF4-FFF2-40B4-BE49-F238E27FC236}">
                <a16:creationId xmlns:a16="http://schemas.microsoft.com/office/drawing/2014/main" id="{8DC6FC88-B641-0FE2-4B69-B97AA61DA012}"/>
              </a:ext>
            </a:extLst>
          </p:cNvPr>
          <p:cNvSpPr txBox="1"/>
          <p:nvPr/>
        </p:nvSpPr>
        <p:spPr>
          <a:xfrm>
            <a:off x="1354641" y="3994431"/>
            <a:ext cx="2574549" cy="369332"/>
          </a:xfrm>
          <a:prstGeom prst="rect">
            <a:avLst/>
          </a:prstGeom>
          <a:solidFill>
            <a:schemeClr val="accent5">
              <a:lumMod val="60000"/>
              <a:lumOff val="40000"/>
            </a:schemeClr>
          </a:solidFill>
          <a:ln>
            <a:solidFill>
              <a:schemeClr val="accent5">
                <a:lumMod val="75000"/>
              </a:schemeClr>
            </a:solidFill>
          </a:ln>
          <a:effectLst>
            <a:outerShdw blurRad="50800" dist="38100" dir="10800000" algn="r" rotWithShape="0">
              <a:prstClr val="black">
                <a:alpha val="40000"/>
              </a:prstClr>
            </a:outerShdw>
          </a:effectLst>
        </p:spPr>
        <p:txBody>
          <a:bodyPr wrap="square" rtlCol="0">
            <a:spAutoFit/>
          </a:bodyPr>
          <a:lstStyle/>
          <a:p>
            <a:pPr algn="ctr"/>
            <a:r>
              <a:rPr lang="it-IT" dirty="0">
                <a:latin typeface="Aptos" panose="020B0004020202020204" pitchFamily="34" charset="0"/>
              </a:rPr>
              <a:t>ASI sr-</a:t>
            </a:r>
            <a:r>
              <a:rPr lang="it-IT" dirty="0" err="1">
                <a:latin typeface="Aptos" panose="020B0004020202020204" pitchFamily="34" charset="0"/>
              </a:rPr>
              <a:t>niel</a:t>
            </a:r>
            <a:r>
              <a:rPr lang="it-IT" dirty="0">
                <a:latin typeface="Aptos" panose="020B0004020202020204" pitchFamily="34" charset="0"/>
              </a:rPr>
              <a:t> </a:t>
            </a:r>
            <a:r>
              <a:rPr lang="it-IT" dirty="0" err="1">
                <a:latin typeface="Aptos" panose="020B0004020202020204" pitchFamily="34" charset="0"/>
              </a:rPr>
              <a:t>calculator</a:t>
            </a:r>
            <a:endParaRPr lang="en-US" dirty="0">
              <a:latin typeface="Aptos" panose="020B0004020202020204" pitchFamily="34" charset="0"/>
            </a:endParaRPr>
          </a:p>
        </p:txBody>
      </p:sp>
    </p:spTree>
    <p:extLst>
      <p:ext uri="{BB962C8B-B14F-4D97-AF65-F5344CB8AC3E}">
        <p14:creationId xmlns:p14="http://schemas.microsoft.com/office/powerpoint/2010/main" val="184292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arn(inVertical)">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animEffect transition="in" filter="fade">
                                      <p:cBhvr>
                                        <p:cTn id="84" dur="500"/>
                                        <p:tgtEl>
                                          <p:spTgt spid="3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15" grpId="0"/>
      <p:bldP spid="16" grpId="0"/>
      <p:bldP spid="19" grpId="0" animBg="1"/>
      <p:bldP spid="20" grpId="0" animBg="1"/>
      <p:bldP spid="23" grpId="0" animBg="1"/>
      <p:bldP spid="24" grpId="0" animBg="1"/>
      <p:bldP spid="28" grpId="0" animBg="1"/>
      <p:bldP spid="29" grpId="0" animBg="1"/>
      <p:bldP spid="30" grpId="0" animBg="1"/>
      <p:bldP spid="32" grpId="0"/>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D32C87-F301-CD60-A034-BCDEBD343F06}"/>
              </a:ext>
            </a:extLst>
          </p:cNvPr>
          <p:cNvSpPr txBox="1">
            <a:spLocks/>
          </p:cNvSpPr>
          <p:nvPr/>
        </p:nvSpPr>
        <p:spPr>
          <a:xfrm>
            <a:off x="122348" y="354352"/>
            <a:ext cx="10972800" cy="400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r>
              <a:rPr lang="it-IT" sz="3600" i="1" dirty="0"/>
              <a:t>Dose </a:t>
            </a:r>
            <a:r>
              <a:rPr lang="it-IT" sz="3600" i="1" dirty="0" err="1"/>
              <a:t>deposition</a:t>
            </a:r>
            <a:r>
              <a:rPr lang="it-IT" sz="3600" i="1" dirty="0"/>
              <a:t> study –4</a:t>
            </a:r>
          </a:p>
          <a:p>
            <a:r>
              <a:rPr lang="it-IT" sz="3600" i="1" dirty="0" err="1"/>
              <a:t>Conventional</a:t>
            </a:r>
            <a:r>
              <a:rPr lang="it-IT" sz="3600" i="1" dirty="0"/>
              <a:t> </a:t>
            </a:r>
            <a:r>
              <a:rPr lang="it-IT" sz="3600" i="1" dirty="0" err="1"/>
              <a:t>protons</a:t>
            </a:r>
            <a:r>
              <a:rPr lang="it-IT" sz="3600" i="1" dirty="0"/>
              <a:t> </a:t>
            </a:r>
            <a:endParaRPr lang="en-US" sz="3600" i="1" dirty="0"/>
          </a:p>
        </p:txBody>
      </p:sp>
      <p:sp>
        <p:nvSpPr>
          <p:cNvPr id="2" name="Oval 1">
            <a:extLst>
              <a:ext uri="{FF2B5EF4-FFF2-40B4-BE49-F238E27FC236}">
                <a16:creationId xmlns:a16="http://schemas.microsoft.com/office/drawing/2014/main" id="{531B303B-68C1-EBAE-FC63-C24050722F1E}"/>
              </a:ext>
            </a:extLst>
          </p:cNvPr>
          <p:cNvSpPr/>
          <p:nvPr/>
        </p:nvSpPr>
        <p:spPr>
          <a:xfrm rot="790924">
            <a:off x="9918625" y="153094"/>
            <a:ext cx="2159485" cy="710126"/>
          </a:xfrm>
          <a:prstGeom prst="ellipse">
            <a:avLst/>
          </a:prstGeom>
          <a:solidFill>
            <a:srgbClr val="92D050"/>
          </a:solidFill>
          <a:ln w="19050" cap="flat" cmpd="sng" algn="ctr">
            <a:solidFill>
              <a:srgbClr val="4EA72E">
                <a:lumMod val="7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prstClr val="black"/>
                </a:solidFill>
                <a:effectLst/>
                <a:uLnTx/>
                <a:uFillTx/>
                <a:latin typeface="Aptos" panose="02110004020202020204"/>
                <a:ea typeface="+mn-ea"/>
                <a:cs typeface="+mn-cs"/>
              </a:rPr>
              <a:t>Conventional</a:t>
            </a:r>
            <a:r>
              <a:rPr kumimoji="0" lang="it-IT" sz="1800" b="0" i="0" u="none" strike="noStrike" kern="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0" cap="none" spc="0" normalizeH="0" baseline="0" noProof="0" dirty="0" err="1">
                <a:ln>
                  <a:noFill/>
                </a:ln>
                <a:solidFill>
                  <a:prstClr val="black"/>
                </a:solidFill>
                <a:effectLst/>
                <a:uLnTx/>
                <a:uFillTx/>
                <a:latin typeface="Aptos" panose="02110004020202020204"/>
                <a:ea typeface="+mn-ea"/>
                <a:cs typeface="+mn-cs"/>
              </a:rPr>
              <a:t>protons</a:t>
            </a:r>
            <a:endParaRPr kumimoji="0" lang="en-US"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80D97C3C-F95C-9AFE-00E7-3E93A69E9172}"/>
              </a:ext>
            </a:extLst>
          </p:cNvPr>
          <p:cNvSpPr txBox="1"/>
          <p:nvPr/>
        </p:nvSpPr>
        <p:spPr>
          <a:xfrm>
            <a:off x="269582" y="1760071"/>
            <a:ext cx="6444353" cy="369332"/>
          </a:xfrm>
          <a:prstGeom prst="rect">
            <a:avLst/>
          </a:prstGeom>
          <a:noFill/>
        </p:spPr>
        <p:txBody>
          <a:bodyPr wrap="square" rtlCol="0">
            <a:spAutoFit/>
          </a:bodyPr>
          <a:lstStyle/>
          <a:p>
            <a:r>
              <a:rPr lang="it-IT" dirty="0"/>
              <a:t>2.8 MeV </a:t>
            </a:r>
            <a:r>
              <a:rPr lang="it-IT" dirty="0" err="1"/>
              <a:t>protons</a:t>
            </a:r>
            <a:r>
              <a:rPr lang="it-IT" dirty="0"/>
              <a:t> are </a:t>
            </a:r>
            <a:r>
              <a:rPr lang="it-IT" dirty="0" err="1"/>
              <a:t>completely</a:t>
            </a:r>
            <a:r>
              <a:rPr lang="it-IT" dirty="0"/>
              <a:t> </a:t>
            </a:r>
            <a:r>
              <a:rPr lang="it-IT" dirty="0" err="1"/>
              <a:t>absorbed</a:t>
            </a:r>
            <a:r>
              <a:rPr lang="it-IT" dirty="0"/>
              <a:t> by the silicon </a:t>
            </a:r>
            <a:r>
              <a:rPr lang="it-IT" dirty="0" err="1"/>
              <a:t>depth</a:t>
            </a:r>
            <a:r>
              <a:rPr lang="it-IT" dirty="0"/>
              <a:t>. </a:t>
            </a:r>
            <a:endParaRPr lang="en-US" dirty="0"/>
          </a:p>
        </p:txBody>
      </p:sp>
      <p:pic>
        <p:nvPicPr>
          <p:cNvPr id="5" name="Picture 4" descr="A screenshot of a computer&#10;&#10;Description automatically generated">
            <a:extLst>
              <a:ext uri="{FF2B5EF4-FFF2-40B4-BE49-F238E27FC236}">
                <a16:creationId xmlns:a16="http://schemas.microsoft.com/office/drawing/2014/main" id="{24DD4715-FEBC-B9BC-FA30-2685F721E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136" y="1314607"/>
            <a:ext cx="2408357" cy="269736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078CAC8-8D5A-0157-BC8C-B80108F35997}"/>
              </a:ext>
            </a:extLst>
          </p:cNvPr>
          <p:cNvPicPr>
            <a:picLocks noChangeAspect="1"/>
          </p:cNvPicPr>
          <p:nvPr/>
        </p:nvPicPr>
        <p:blipFill>
          <a:blip r:embed="rId3">
            <a:extLst>
              <a:ext uri="{28A0092B-C50C-407E-A947-70E740481C1C}">
                <a14:useLocalDpi xmlns:a14="http://schemas.microsoft.com/office/drawing/2010/main" val="0"/>
              </a:ext>
            </a:extLst>
          </a:blip>
          <a:srcRect l="1420" r="37300" b="691"/>
          <a:stretch/>
        </p:blipFill>
        <p:spPr>
          <a:xfrm>
            <a:off x="9018371" y="1097053"/>
            <a:ext cx="2899958" cy="4197364"/>
          </a:xfrm>
          <a:prstGeom prst="rect">
            <a:avLst/>
          </a:prstGeom>
        </p:spPr>
      </p:pic>
      <p:sp>
        <p:nvSpPr>
          <p:cNvPr id="10" name="Rectangle 9">
            <a:extLst>
              <a:ext uri="{FF2B5EF4-FFF2-40B4-BE49-F238E27FC236}">
                <a16:creationId xmlns:a16="http://schemas.microsoft.com/office/drawing/2014/main" id="{004B739B-5458-4A09-D499-C462A6637756}"/>
              </a:ext>
            </a:extLst>
          </p:cNvPr>
          <p:cNvSpPr/>
          <p:nvPr/>
        </p:nvSpPr>
        <p:spPr>
          <a:xfrm>
            <a:off x="9018371" y="3060543"/>
            <a:ext cx="2822509" cy="16328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9CD7A67-17FB-B659-9E60-BCB50B933FDD}"/>
                  </a:ext>
                </a:extLst>
              </p:cNvPr>
              <p:cNvSpPr txBox="1"/>
              <p:nvPr/>
            </p:nvSpPr>
            <p:spPr>
              <a:xfrm>
                <a:off x="1701772" y="2319396"/>
                <a:ext cx="3847400" cy="531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m:rPr>
                              <m:sty m:val="p"/>
                            </m:rPr>
                            <a:rPr lang="it-IT" b="0" i="0" smtClean="0">
                              <a:latin typeface="Cambria Math" panose="02040503050406030204" pitchFamily="18" charset="0"/>
                            </a:rPr>
                            <m:t>D</m:t>
                          </m:r>
                        </m:e>
                        <m:sub>
                          <m:r>
                            <m:rPr>
                              <m:sty m:val="p"/>
                            </m:rPr>
                            <a:rPr lang="it-IT" b="0" i="0" smtClean="0">
                              <a:latin typeface="Cambria Math" panose="02040503050406030204" pitchFamily="18" charset="0"/>
                            </a:rPr>
                            <m:t>TOTAL</m:t>
                          </m:r>
                        </m:sub>
                      </m:sSub>
                      <m:r>
                        <a:rPr lang="it-IT" b="0" i="0"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𝑑𝐸</m:t>
                          </m:r>
                        </m:num>
                        <m:den>
                          <m:r>
                            <a:rPr lang="it-IT" b="0" i="1" smtClean="0">
                              <a:latin typeface="Cambria Math" panose="02040503050406030204" pitchFamily="18" charset="0"/>
                            </a:rPr>
                            <m:t>𝑑𝑥</m:t>
                          </m:r>
                        </m:den>
                      </m:f>
                      <m:sSub>
                        <m:sSubPr>
                          <m:ctrlPr>
                            <a:rPr lang="it-IT" b="0" i="1" smtClean="0">
                              <a:latin typeface="Cambria Math" panose="02040503050406030204" pitchFamily="18" charset="0"/>
                            </a:rPr>
                          </m:ctrlPr>
                        </m:sSubPr>
                        <m:e>
                          <m:d>
                            <m:dPr>
                              <m:begChr m:val=""/>
                              <m:endChr m:val="|"/>
                              <m:ctrlPr>
                                <a:rPr lang="it-IT" b="0" i="1" smtClean="0">
                                  <a:latin typeface="Cambria Math" panose="02040503050406030204" pitchFamily="18" charset="0"/>
                                </a:rPr>
                              </m:ctrlPr>
                            </m:dPr>
                            <m:e>
                              <m:r>
                                <a:rPr lang="en-US">
                                  <a:latin typeface="Cambria Math" panose="02040503050406030204" pitchFamily="18" charset="0"/>
                                </a:rPr>
                                <m:t>​</m:t>
                              </m:r>
                            </m:e>
                          </m:d>
                        </m:e>
                        <m:sub>
                          <m:r>
                            <a:rPr lang="it-IT" b="0" i="1" smtClean="0">
                              <a:latin typeface="Cambria Math" panose="02040503050406030204" pitchFamily="18" charset="0"/>
                            </a:rPr>
                            <m:t>2.8 </m:t>
                          </m:r>
                          <m:r>
                            <a:rPr lang="it-IT" b="0" i="1" smtClean="0">
                              <a:latin typeface="Cambria Math" panose="02040503050406030204" pitchFamily="18" charset="0"/>
                            </a:rPr>
                            <m:t>𝑀𝑒𝑉</m:t>
                          </m:r>
                        </m:sub>
                      </m:sSub>
                      <m:r>
                        <a:rPr lang="it-IT" b="0" i="1" smtClean="0">
                          <a:latin typeface="Cambria Math" panose="02040503050406030204" pitchFamily="18" charset="0"/>
                          <a:ea typeface="Cambria Math" panose="02040503050406030204" pitchFamily="18" charset="0"/>
                        </a:rPr>
                        <m:t>∙</m:t>
                      </m:r>
                      <m:sSub>
                        <m:sSubPr>
                          <m:ctrlPr>
                            <a:rPr lang="it-IT" b="0" i="1" smtClean="0">
                              <a:latin typeface="Cambria Math" panose="02040503050406030204" pitchFamily="18" charset="0"/>
                              <a:ea typeface="Cambria Math" panose="02040503050406030204" pitchFamily="18" charset="0"/>
                            </a:rPr>
                          </m:ctrlPr>
                        </m:sSubPr>
                        <m:e>
                          <m:r>
                            <m:rPr>
                              <m:sty m:val="p"/>
                            </m:rPr>
                            <a:rPr lang="it-IT" b="0" i="0" smtClean="0">
                              <a:latin typeface="Cambria Math" panose="02040503050406030204" pitchFamily="18" charset="0"/>
                              <a:ea typeface="Cambria Math" panose="02040503050406030204" pitchFamily="18" charset="0"/>
                            </a:rPr>
                            <m:t>Φ</m:t>
                          </m:r>
                        </m:e>
                        <m:sub>
                          <m:r>
                            <a:rPr lang="it-IT" b="0" i="1" smtClean="0">
                              <a:latin typeface="Cambria Math" panose="02040503050406030204" pitchFamily="18" charset="0"/>
                              <a:ea typeface="Cambria Math" panose="02040503050406030204" pitchFamily="18" charset="0"/>
                            </a:rPr>
                            <m:t>𝑝</m:t>
                          </m:r>
                        </m:sub>
                      </m:sSub>
                      <m:r>
                        <a:rPr lang="it-IT" b="0" i="1" smtClean="0">
                          <a:latin typeface="Cambria Math" panose="02040503050406030204" pitchFamily="18" charset="0"/>
                          <a:ea typeface="Cambria Math" panose="02040503050406030204" pitchFamily="18" charset="0"/>
                        </a:rPr>
                        <m:t>∙1.6∙</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10</m:t>
                          </m:r>
                        </m:e>
                        <m:sup>
                          <m:r>
                            <a:rPr lang="it-IT" b="0" i="1" smtClean="0">
                              <a:latin typeface="Cambria Math" panose="02040503050406030204" pitchFamily="18" charset="0"/>
                              <a:ea typeface="Cambria Math" panose="02040503050406030204" pitchFamily="18" charset="0"/>
                            </a:rPr>
                            <m:t>−10</m:t>
                          </m:r>
                        </m:sup>
                      </m:sSup>
                      <m:r>
                        <a:rPr lang="it-IT" b="0" i="1" smtClean="0">
                          <a:latin typeface="Cambria Math" panose="02040503050406030204" pitchFamily="18" charset="0"/>
                        </a:rPr>
                        <m:t> </m:t>
                      </m:r>
                    </m:oMath>
                  </m:oMathPara>
                </a14:m>
                <a:endParaRPr lang="en-US" dirty="0"/>
              </a:p>
            </p:txBody>
          </p:sp>
        </mc:Choice>
        <mc:Fallback xmlns="">
          <p:sp>
            <p:nvSpPr>
              <p:cNvPr id="11" name="TextBox 10">
                <a:extLst>
                  <a:ext uri="{FF2B5EF4-FFF2-40B4-BE49-F238E27FC236}">
                    <a16:creationId xmlns:a16="http://schemas.microsoft.com/office/drawing/2014/main" id="{79CD7A67-17FB-B659-9E60-BCB50B933FDD}"/>
                  </a:ext>
                </a:extLst>
              </p:cNvPr>
              <p:cNvSpPr txBox="1">
                <a:spLocks noRot="1" noChangeAspect="1" noMove="1" noResize="1" noEditPoints="1" noAdjustHandles="1" noChangeArrowheads="1" noChangeShapeType="1" noTextEdit="1"/>
              </p:cNvSpPr>
              <p:nvPr/>
            </p:nvSpPr>
            <p:spPr>
              <a:xfrm>
                <a:off x="1701772" y="2319396"/>
                <a:ext cx="3847400" cy="531107"/>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EA2FD28-70F8-6102-0121-2316146BAE6F}"/>
              </a:ext>
            </a:extLst>
          </p:cNvPr>
          <p:cNvSpPr txBox="1"/>
          <p:nvPr/>
        </p:nvSpPr>
        <p:spPr>
          <a:xfrm>
            <a:off x="259107" y="1279838"/>
            <a:ext cx="6864850" cy="369332"/>
          </a:xfrm>
          <a:prstGeom prst="rect">
            <a:avLst/>
          </a:prstGeom>
          <a:solidFill>
            <a:srgbClr val="FDE3EC"/>
          </a:solidFill>
          <a:ln w="19050">
            <a:solidFill>
              <a:srgbClr val="CC0099"/>
            </a:solidFill>
          </a:ln>
        </p:spPr>
        <p:txBody>
          <a:bodyPr wrap="square">
            <a:spAutoFit/>
          </a:bodyPr>
          <a:lstStyle/>
          <a:p>
            <a:pPr lvl="0"/>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Conventional protons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D</a:t>
            </a:r>
            <a:r>
              <a:rPr kumimoji="0" lang="en-US" sz="1800" b="1" i="0" u="none" strike="noStrike" kern="1200" cap="none" spc="0" normalizeH="0" baseline="-25000" noProof="0" dirty="0">
                <a:ln>
                  <a:noFill/>
                </a:ln>
                <a:solidFill>
                  <a:prstClr val="black"/>
                </a:solidFill>
                <a:effectLst/>
                <a:uLnTx/>
                <a:uFillTx/>
                <a:latin typeface="Aptos" panose="020B0004020202020204" pitchFamily="34" charset="0"/>
              </a:rPr>
              <a:t>TOTAL</a:t>
            </a:r>
            <a:r>
              <a:rPr kumimoji="0" lang="en-US" sz="1800" b="0" i="0" u="none" strike="noStrike" kern="1200" cap="none" spc="0" normalizeH="0" baseline="-25000" noProof="0" dirty="0">
                <a:ln>
                  <a:noFill/>
                </a:ln>
                <a:solidFill>
                  <a:prstClr val="black"/>
                </a:solidFill>
                <a:effectLst/>
                <a:uLnTx/>
                <a:uFillTx/>
                <a:latin typeface="Aptos" panose="020B0004020202020204" pitchFamily="34" charset="0"/>
              </a:rPr>
              <a:t> </a:t>
            </a:r>
            <a:r>
              <a:rPr lang="en-US" dirty="0">
                <a:solidFill>
                  <a:prstClr val="black"/>
                </a:solidFill>
                <a:latin typeface="Aptos" panose="020B0004020202020204" pitchFamily="34" charset="0"/>
              </a:rPr>
              <a:t>evaluation:</a:t>
            </a:r>
            <a:endParaRPr kumimoji="0" lang="en-US" sz="1800" b="0" i="0" u="none" strike="noStrike" kern="1200" cap="none" spc="0" normalizeH="0" baseline="-25000" noProof="0" dirty="0">
              <a:ln>
                <a:noFill/>
              </a:ln>
              <a:solidFill>
                <a:prstClr val="black"/>
              </a:solidFill>
              <a:effectLst/>
              <a:uLnTx/>
              <a:uFillTx/>
              <a:latin typeface="Aptos" panose="020B0004020202020204" pitchFamily="34" charset="0"/>
            </a:endParaRPr>
          </a:p>
        </p:txBody>
      </p:sp>
      <p:cxnSp>
        <p:nvCxnSpPr>
          <p:cNvPr id="16" name="Straight Arrow Connector 15">
            <a:extLst>
              <a:ext uri="{FF2B5EF4-FFF2-40B4-BE49-F238E27FC236}">
                <a16:creationId xmlns:a16="http://schemas.microsoft.com/office/drawing/2014/main" id="{49C9D5FD-AAFB-4183-5DB0-C89348A88430}"/>
              </a:ext>
            </a:extLst>
          </p:cNvPr>
          <p:cNvCxnSpPr>
            <a:cxnSpLocks/>
          </p:cNvCxnSpPr>
          <p:nvPr/>
        </p:nvCxnSpPr>
        <p:spPr>
          <a:xfrm flipV="1">
            <a:off x="2537928" y="2897357"/>
            <a:ext cx="264366" cy="298378"/>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40BBF4-F67F-393A-8B46-195414B1017C}"/>
              </a:ext>
            </a:extLst>
          </p:cNvPr>
          <p:cNvSpPr txBox="1"/>
          <p:nvPr/>
        </p:nvSpPr>
        <p:spPr>
          <a:xfrm>
            <a:off x="1707503" y="2897357"/>
            <a:ext cx="830425" cy="738664"/>
          </a:xfrm>
          <a:prstGeom prst="rect">
            <a:avLst/>
          </a:prstGeom>
          <a:noFill/>
          <a:ln w="19050">
            <a:solidFill>
              <a:schemeClr val="accent2">
                <a:lumMod val="75000"/>
              </a:schemeClr>
            </a:solidFill>
          </a:ln>
        </p:spPr>
        <p:txBody>
          <a:bodyPr wrap="square" rtlCol="0">
            <a:spAutoFit/>
          </a:bodyPr>
          <a:lstStyle/>
          <a:p>
            <a:r>
              <a:rPr lang="it-IT" sz="1400" dirty="0"/>
              <a:t>Proton </a:t>
            </a:r>
            <a:r>
              <a:rPr lang="it-IT" sz="1400" dirty="0" err="1"/>
              <a:t>stopping</a:t>
            </a:r>
            <a:r>
              <a:rPr lang="it-IT" sz="1400" dirty="0"/>
              <a:t> power</a:t>
            </a:r>
            <a:endParaRPr lang="en-US" sz="1400" dirty="0"/>
          </a:p>
        </p:txBody>
      </p:sp>
      <p:cxnSp>
        <p:nvCxnSpPr>
          <p:cNvPr id="19" name="Straight Arrow Connector 18">
            <a:extLst>
              <a:ext uri="{FF2B5EF4-FFF2-40B4-BE49-F238E27FC236}">
                <a16:creationId xmlns:a16="http://schemas.microsoft.com/office/drawing/2014/main" id="{5A2C40AE-4FCB-97F4-6947-B99E466AC1A4}"/>
              </a:ext>
            </a:extLst>
          </p:cNvPr>
          <p:cNvCxnSpPr>
            <a:cxnSpLocks/>
          </p:cNvCxnSpPr>
          <p:nvPr/>
        </p:nvCxnSpPr>
        <p:spPr>
          <a:xfrm flipH="1" flipV="1">
            <a:off x="4061280" y="2850503"/>
            <a:ext cx="7436" cy="223837"/>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73D9CAE-A60F-7BC2-D1AC-191D9DA105DF}"/>
              </a:ext>
            </a:extLst>
          </p:cNvPr>
          <p:cNvSpPr txBox="1"/>
          <p:nvPr/>
        </p:nvSpPr>
        <p:spPr>
          <a:xfrm>
            <a:off x="3690520" y="3073667"/>
            <a:ext cx="741521" cy="523220"/>
          </a:xfrm>
          <a:prstGeom prst="rect">
            <a:avLst/>
          </a:prstGeom>
          <a:noFill/>
          <a:ln w="19050">
            <a:solidFill>
              <a:schemeClr val="accent2">
                <a:lumMod val="75000"/>
              </a:schemeClr>
            </a:solidFill>
          </a:ln>
        </p:spPr>
        <p:txBody>
          <a:bodyPr wrap="square" rtlCol="0">
            <a:spAutoFit/>
          </a:bodyPr>
          <a:lstStyle/>
          <a:p>
            <a:r>
              <a:rPr lang="it-IT" sz="1400" dirty="0"/>
              <a:t>Proton fluence</a:t>
            </a:r>
            <a:endParaRPr lang="en-US" sz="1400" dirty="0"/>
          </a:p>
        </p:txBody>
      </p:sp>
      <p:cxnSp>
        <p:nvCxnSpPr>
          <p:cNvPr id="23" name="Straight Arrow Connector 22">
            <a:extLst>
              <a:ext uri="{FF2B5EF4-FFF2-40B4-BE49-F238E27FC236}">
                <a16:creationId xmlns:a16="http://schemas.microsoft.com/office/drawing/2014/main" id="{D06ED810-78A4-1DF3-3F6C-12CEC5CA2B70}"/>
              </a:ext>
            </a:extLst>
          </p:cNvPr>
          <p:cNvCxnSpPr>
            <a:cxnSpLocks/>
          </p:cNvCxnSpPr>
          <p:nvPr/>
        </p:nvCxnSpPr>
        <p:spPr>
          <a:xfrm flipH="1" flipV="1">
            <a:off x="5057192" y="2752531"/>
            <a:ext cx="266720" cy="153922"/>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83DE42-11EC-DECB-F042-E02770C3A779}"/>
              </a:ext>
            </a:extLst>
          </p:cNvPr>
          <p:cNvSpPr txBox="1"/>
          <p:nvPr/>
        </p:nvSpPr>
        <p:spPr>
          <a:xfrm>
            <a:off x="4945715" y="2905780"/>
            <a:ext cx="1080561" cy="523220"/>
          </a:xfrm>
          <a:prstGeom prst="rect">
            <a:avLst/>
          </a:prstGeom>
          <a:noFill/>
          <a:ln w="19050">
            <a:solidFill>
              <a:schemeClr val="accent2">
                <a:lumMod val="75000"/>
              </a:schemeClr>
            </a:solidFill>
          </a:ln>
        </p:spPr>
        <p:txBody>
          <a:bodyPr wrap="square" rtlCol="0">
            <a:spAutoFit/>
          </a:bodyPr>
          <a:lstStyle/>
          <a:p>
            <a:r>
              <a:rPr lang="it-IT" sz="1400" dirty="0"/>
              <a:t>Conversion </a:t>
            </a:r>
            <a:r>
              <a:rPr lang="it-IT" sz="1400" dirty="0" err="1"/>
              <a:t>factor</a:t>
            </a:r>
            <a:endParaRPr lang="en-US" sz="1400" dirty="0"/>
          </a:p>
        </p:txBody>
      </p:sp>
      <p:sp>
        <p:nvSpPr>
          <p:cNvPr id="27" name="TextBox 26">
            <a:extLst>
              <a:ext uri="{FF2B5EF4-FFF2-40B4-BE49-F238E27FC236}">
                <a16:creationId xmlns:a16="http://schemas.microsoft.com/office/drawing/2014/main" id="{F89633EE-8DA0-C53C-DACB-CA20F927A876}"/>
              </a:ext>
            </a:extLst>
          </p:cNvPr>
          <p:cNvSpPr txBox="1"/>
          <p:nvPr/>
        </p:nvSpPr>
        <p:spPr>
          <a:xfrm>
            <a:off x="258095" y="3959367"/>
            <a:ext cx="4565832" cy="369332"/>
          </a:xfrm>
          <a:prstGeom prst="rect">
            <a:avLst/>
          </a:prstGeom>
          <a:solidFill>
            <a:srgbClr val="FDE3EC"/>
          </a:solidFill>
          <a:ln w="19050">
            <a:solidFill>
              <a:srgbClr val="CC0099"/>
            </a:solidFill>
          </a:ln>
        </p:spPr>
        <p:txBody>
          <a:bodyPr wrap="square">
            <a:spAutoFit/>
          </a:bodyPr>
          <a:lstStyle/>
          <a:p>
            <a:pPr lvl="0"/>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Conventional protons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D</a:t>
            </a:r>
            <a:r>
              <a:rPr kumimoji="0" lang="en-US" sz="1800" b="1" i="0" u="none" strike="noStrike" kern="1200" cap="none" spc="0" normalizeH="0" baseline="-25000" noProof="0" dirty="0">
                <a:ln>
                  <a:noFill/>
                </a:ln>
                <a:solidFill>
                  <a:prstClr val="black"/>
                </a:solidFill>
                <a:effectLst/>
                <a:uLnTx/>
                <a:uFillTx/>
                <a:latin typeface="Aptos" panose="020B0004020202020204" pitchFamily="34" charset="0"/>
              </a:rPr>
              <a:t>NIEL</a:t>
            </a:r>
            <a:r>
              <a:rPr kumimoji="0" lang="en-US" sz="1800" b="0" i="0" u="none" strike="noStrike" kern="1200" cap="none" spc="0" normalizeH="0" baseline="-25000" noProof="0" dirty="0">
                <a:ln>
                  <a:noFill/>
                </a:ln>
                <a:solidFill>
                  <a:prstClr val="black"/>
                </a:solidFill>
                <a:effectLst/>
                <a:uLnTx/>
                <a:uFillTx/>
                <a:latin typeface="Aptos" panose="020B0004020202020204" pitchFamily="34" charset="0"/>
              </a:rPr>
              <a:t> </a:t>
            </a:r>
            <a:r>
              <a:rPr lang="en-US" dirty="0">
                <a:solidFill>
                  <a:prstClr val="black"/>
                </a:solidFill>
                <a:latin typeface="Aptos" panose="020B0004020202020204" pitchFamily="34" charset="0"/>
              </a:rPr>
              <a:t>evaluation:</a:t>
            </a:r>
            <a:endParaRPr kumimoji="0" lang="en-US" sz="1800" b="0" i="0" u="none" strike="noStrike" kern="1200" cap="none" spc="0" normalizeH="0" baseline="-25000" noProof="0" dirty="0">
              <a:ln>
                <a:noFill/>
              </a:ln>
              <a:solidFill>
                <a:prstClr val="black"/>
              </a:solidFill>
              <a:effectLst/>
              <a:uLnTx/>
              <a:uFillTx/>
              <a:latin typeface="Aptos" panose="020B0004020202020204" pitchFamily="34" charset="0"/>
            </a:endParaRPr>
          </a:p>
        </p:txBody>
      </p:sp>
      <p:sp>
        <p:nvSpPr>
          <p:cNvPr id="28" name="Arrow: Right 27">
            <a:extLst>
              <a:ext uri="{FF2B5EF4-FFF2-40B4-BE49-F238E27FC236}">
                <a16:creationId xmlns:a16="http://schemas.microsoft.com/office/drawing/2014/main" id="{77834250-6666-1F86-32A0-63DF4AB54CCD}"/>
              </a:ext>
            </a:extLst>
          </p:cNvPr>
          <p:cNvSpPr/>
          <p:nvPr/>
        </p:nvSpPr>
        <p:spPr>
          <a:xfrm>
            <a:off x="4650747" y="5695207"/>
            <a:ext cx="1018956" cy="474915"/>
          </a:xfrm>
          <a:prstGeom prst="rightArrow">
            <a:avLst/>
          </a:prstGeom>
          <a:solidFill>
            <a:schemeClr val="accent4">
              <a:lumMod val="40000"/>
              <a:lumOff val="60000"/>
            </a:schemeClr>
          </a:solidFill>
          <a:ln>
            <a:solidFill>
              <a:schemeClr val="accent4">
                <a:lumMod val="60000"/>
                <a:lumOff val="40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8B0CD54C-A624-DD77-DBD4-5DFD1C2A17EB}"/>
                  </a:ext>
                </a:extLst>
              </p:cNvPr>
              <p:cNvSpPr/>
              <p:nvPr/>
            </p:nvSpPr>
            <p:spPr>
              <a:xfrm>
                <a:off x="5853899" y="5383988"/>
                <a:ext cx="4189992" cy="1397325"/>
              </a:xfrm>
              <a:prstGeom prst="rect">
                <a:avLst/>
              </a:prstGeom>
              <a:solidFill>
                <a:schemeClr val="accent4">
                  <a:lumMod val="40000"/>
                  <a:lumOff val="6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latin typeface="Aptos" panose="020B0004020202020204" pitchFamily="34" charset="0"/>
                  </a:rPr>
                  <a:t>For a fluence </a:t>
                </a:r>
                <a14:m>
                  <m:oMath xmlns:m="http://schemas.openxmlformats.org/officeDocument/2006/math">
                    <m:sSub>
                      <m:sSubPr>
                        <m:ctrlPr>
                          <a:rPr lang="it-IT" sz="2000" i="1" smtClean="0">
                            <a:solidFill>
                              <a:schemeClr val="tx1"/>
                            </a:solidFill>
                            <a:latin typeface="Cambria Math" panose="02040503050406030204" pitchFamily="18" charset="0"/>
                            <a:ea typeface="Cambria Math" panose="02040503050406030204" pitchFamily="18" charset="0"/>
                          </a:rPr>
                        </m:ctrlPr>
                      </m:sSubPr>
                      <m:e>
                        <m:r>
                          <m:rPr>
                            <m:sty m:val="p"/>
                          </m:rPr>
                          <a:rPr lang="it-IT" sz="2000" b="0" i="0" smtClean="0">
                            <a:solidFill>
                              <a:schemeClr val="tx1"/>
                            </a:solidFill>
                            <a:latin typeface="Cambria Math" panose="02040503050406030204" pitchFamily="18" charset="0"/>
                            <a:ea typeface="Cambria Math" panose="02040503050406030204" pitchFamily="18" charset="0"/>
                          </a:rPr>
                          <m:t>Φ</m:t>
                        </m:r>
                      </m:e>
                      <m:sub>
                        <m:r>
                          <a:rPr lang="it-IT" sz="2000" b="0" i="1" smtClean="0">
                            <a:solidFill>
                              <a:schemeClr val="tx1"/>
                            </a:solidFill>
                            <a:latin typeface="Cambria Math" panose="02040503050406030204" pitchFamily="18" charset="0"/>
                            <a:ea typeface="Cambria Math" panose="02040503050406030204" pitchFamily="18" charset="0"/>
                          </a:rPr>
                          <m:t>𝑝</m:t>
                        </m:r>
                      </m:sub>
                    </m:sSub>
                  </m:oMath>
                </a14:m>
                <a:r>
                  <a:rPr lang="it-IT" sz="2000" dirty="0">
                    <a:solidFill>
                      <a:schemeClr val="tx1"/>
                    </a:solidFill>
                    <a:latin typeface="Aptos" panose="020B0004020202020204" pitchFamily="34" charset="0"/>
                  </a:rPr>
                  <a:t> = 3.38 </a:t>
                </a:r>
                <a14:m>
                  <m:oMath xmlns:m="http://schemas.openxmlformats.org/officeDocument/2006/math">
                    <m:r>
                      <a:rPr lang="it-IT" sz="2000" i="1" smtClean="0">
                        <a:solidFill>
                          <a:schemeClr val="tx1"/>
                        </a:solidFill>
                        <a:latin typeface="Cambria Math" panose="02040503050406030204" pitchFamily="18" charset="0"/>
                        <a:ea typeface="Cambria Math" panose="02040503050406030204" pitchFamily="18" charset="0"/>
                      </a:rPr>
                      <m:t>∙ </m:t>
                    </m:r>
                  </m:oMath>
                </a14:m>
                <a:r>
                  <a:rPr lang="it-IT" sz="2000" dirty="0">
                    <a:solidFill>
                      <a:schemeClr val="tx1"/>
                    </a:solidFill>
                    <a:latin typeface="Aptos" panose="020B0004020202020204" pitchFamily="34" charset="0"/>
                  </a:rPr>
                  <a:t>10</a:t>
                </a:r>
                <a:r>
                  <a:rPr lang="it-IT" sz="2000" baseline="30000" dirty="0">
                    <a:solidFill>
                      <a:schemeClr val="tx1"/>
                    </a:solidFill>
                    <a:latin typeface="Aptos" panose="020B0004020202020204" pitchFamily="34" charset="0"/>
                  </a:rPr>
                  <a:t>9 </a:t>
                </a:r>
                <a:r>
                  <a:rPr lang="it-IT" sz="2000" dirty="0">
                    <a:solidFill>
                      <a:schemeClr val="tx1"/>
                    </a:solidFill>
                    <a:latin typeface="Aptos" panose="020B0004020202020204" pitchFamily="34" charset="0"/>
                  </a:rPr>
                  <a:t>p/cm</a:t>
                </a:r>
                <a:r>
                  <a:rPr lang="en-US" sz="2000" baseline="30000" dirty="0">
                    <a:solidFill>
                      <a:schemeClr val="tx1"/>
                    </a:solidFill>
                    <a:latin typeface="Aptos" panose="020B0004020202020204" pitchFamily="34" charset="0"/>
                  </a:rPr>
                  <a:t>2</a:t>
                </a:r>
                <a:r>
                  <a:rPr lang="it-IT" sz="2000" dirty="0">
                    <a:solidFill>
                      <a:schemeClr val="tx1"/>
                    </a:solidFill>
                    <a:latin typeface="Aptos" panose="020B0004020202020204" pitchFamily="34" charset="0"/>
                  </a:rPr>
                  <a:t>:</a:t>
                </a:r>
              </a:p>
              <a:p>
                <a:pPr algn="ctr"/>
                <a:endParaRPr lang="it-IT" sz="2000" dirty="0">
                  <a:solidFill>
                    <a:schemeClr val="tx1"/>
                  </a:solidFill>
                  <a:latin typeface="Aptos" panose="020B0004020202020204" pitchFamily="34" charset="0"/>
                </a:endParaRPr>
              </a:p>
              <a:p>
                <a:pPr algn="ctr"/>
                <a:r>
                  <a:rPr lang="it-IT" sz="2000" dirty="0" err="1">
                    <a:solidFill>
                      <a:schemeClr val="tx1"/>
                    </a:solidFill>
                    <a:latin typeface="Aptos" panose="020B0004020202020204" pitchFamily="34" charset="0"/>
                  </a:rPr>
                  <a:t>Dose</a:t>
                </a:r>
                <a:r>
                  <a:rPr lang="it-IT" sz="2000" baseline="-25000" dirty="0" err="1">
                    <a:solidFill>
                      <a:schemeClr val="tx1"/>
                    </a:solidFill>
                    <a:latin typeface="Aptos" panose="020B0004020202020204" pitchFamily="34" charset="0"/>
                  </a:rPr>
                  <a:t>TOTAL</a:t>
                </a:r>
                <a:r>
                  <a:rPr lang="it-IT" sz="2000" dirty="0">
                    <a:solidFill>
                      <a:schemeClr val="tx1"/>
                    </a:solidFill>
                    <a:latin typeface="Aptos" panose="020B0004020202020204" pitchFamily="34" charset="0"/>
                  </a:rPr>
                  <a:t> = 48 </a:t>
                </a:r>
                <a:r>
                  <a:rPr lang="it-IT" sz="2000" dirty="0" err="1">
                    <a:solidFill>
                      <a:schemeClr val="tx1"/>
                    </a:solidFill>
                    <a:latin typeface="Aptos" panose="020B0004020202020204" pitchFamily="34" charset="0"/>
                  </a:rPr>
                  <a:t>Gy</a:t>
                </a:r>
                <a:endParaRPr lang="it-IT" sz="2000" dirty="0">
                  <a:solidFill>
                    <a:schemeClr val="tx1"/>
                  </a:solidFill>
                  <a:latin typeface="Aptos" panose="020B0004020202020204" pitchFamily="34" charset="0"/>
                </a:endParaRPr>
              </a:p>
              <a:p>
                <a:pPr algn="ctr"/>
                <a:r>
                  <a:rPr lang="it-IT" sz="2000" dirty="0" err="1">
                    <a:solidFill>
                      <a:schemeClr val="tx1"/>
                    </a:solidFill>
                    <a:latin typeface="Aptos" panose="020B0004020202020204" pitchFamily="34" charset="0"/>
                  </a:rPr>
                  <a:t>Dose</a:t>
                </a:r>
                <a:r>
                  <a:rPr lang="it-IT" sz="2000" baseline="-25000" dirty="0" err="1">
                    <a:solidFill>
                      <a:schemeClr val="tx1"/>
                    </a:solidFill>
                    <a:latin typeface="Aptos" panose="020B0004020202020204" pitchFamily="34" charset="0"/>
                  </a:rPr>
                  <a:t>NIEL</a:t>
                </a:r>
                <a:r>
                  <a:rPr lang="it-IT" sz="2000" dirty="0">
                    <a:solidFill>
                      <a:schemeClr val="tx1"/>
                    </a:solidFill>
                    <a:latin typeface="Aptos" panose="020B0004020202020204" pitchFamily="34" charset="0"/>
                  </a:rPr>
                  <a:t> = 1.33 </a:t>
                </a:r>
                <a14:m>
                  <m:oMath xmlns:m="http://schemas.openxmlformats.org/officeDocument/2006/math">
                    <m:r>
                      <a:rPr lang="it-IT" sz="2000" i="1" smtClean="0">
                        <a:solidFill>
                          <a:schemeClr val="tx1"/>
                        </a:solidFill>
                        <a:latin typeface="Cambria Math" panose="02040503050406030204" pitchFamily="18" charset="0"/>
                        <a:ea typeface="Cambria Math" panose="02040503050406030204" pitchFamily="18" charset="0"/>
                      </a:rPr>
                      <m:t>∙</m:t>
                    </m:r>
                  </m:oMath>
                </a14:m>
                <a:r>
                  <a:rPr lang="it-IT" sz="2000" dirty="0">
                    <a:solidFill>
                      <a:schemeClr val="tx1"/>
                    </a:solidFill>
                    <a:latin typeface="Aptos" panose="020B0004020202020204" pitchFamily="34" charset="0"/>
                  </a:rPr>
                  <a:t> 10</a:t>
                </a:r>
                <a:r>
                  <a:rPr lang="it-IT" sz="2000" baseline="30000" dirty="0">
                    <a:solidFill>
                      <a:schemeClr val="tx1"/>
                    </a:solidFill>
                    <a:latin typeface="Aptos" panose="020B0004020202020204" pitchFamily="34" charset="0"/>
                  </a:rPr>
                  <a:t>-2</a:t>
                </a:r>
                <a:r>
                  <a:rPr lang="it-IT" sz="2000" dirty="0">
                    <a:solidFill>
                      <a:schemeClr val="tx1"/>
                    </a:solidFill>
                    <a:latin typeface="Aptos" panose="020B0004020202020204" pitchFamily="34" charset="0"/>
                  </a:rPr>
                  <a:t> </a:t>
                </a:r>
                <a:r>
                  <a:rPr kumimoji="0" lang="it-IT" sz="2000" b="0" i="0" u="none" strike="noStrike" kern="1200" cap="none" spc="0" normalizeH="0" noProof="0" dirty="0" err="1">
                    <a:ln>
                      <a:noFill/>
                    </a:ln>
                    <a:solidFill>
                      <a:schemeClr val="tx1"/>
                    </a:solidFill>
                    <a:effectLst/>
                    <a:uLnTx/>
                    <a:uFillTx/>
                    <a:latin typeface="Aptos" panose="020B0004020202020204" pitchFamily="34" charset="0"/>
                  </a:rPr>
                  <a:t>Gy</a:t>
                </a:r>
                <a:endParaRPr lang="en-US" sz="2000" dirty="0">
                  <a:solidFill>
                    <a:schemeClr val="tx1"/>
                  </a:solidFill>
                  <a:latin typeface="Aptos" panose="020B0004020202020204" pitchFamily="34" charset="0"/>
                </a:endParaRPr>
              </a:p>
            </p:txBody>
          </p:sp>
        </mc:Choice>
        <mc:Fallback xmlns="">
          <p:sp>
            <p:nvSpPr>
              <p:cNvPr id="29" name="Rectangle 28">
                <a:extLst>
                  <a:ext uri="{FF2B5EF4-FFF2-40B4-BE49-F238E27FC236}">
                    <a16:creationId xmlns:a16="http://schemas.microsoft.com/office/drawing/2014/main" id="{8B0CD54C-A624-DD77-DBD4-5DFD1C2A17EB}"/>
                  </a:ext>
                </a:extLst>
              </p:cNvPr>
              <p:cNvSpPr>
                <a:spLocks noRot="1" noChangeAspect="1" noMove="1" noResize="1" noEditPoints="1" noAdjustHandles="1" noChangeArrowheads="1" noChangeShapeType="1" noTextEdit="1"/>
              </p:cNvSpPr>
              <p:nvPr/>
            </p:nvSpPr>
            <p:spPr>
              <a:xfrm>
                <a:off x="5853899" y="5383988"/>
                <a:ext cx="4189992" cy="1397325"/>
              </a:xfrm>
              <a:prstGeom prst="rect">
                <a:avLst/>
              </a:prstGeom>
              <a:blipFill>
                <a:blip r:embed="rId5"/>
                <a:stretch>
                  <a:fillRect b="-4237"/>
                </a:stretch>
              </a:blipFill>
              <a:ln>
                <a:solidFill>
                  <a:schemeClr val="accent4">
                    <a:lumMod val="60000"/>
                    <a:lumOff val="40000"/>
                  </a:schemeClr>
                </a:solidFill>
              </a:ln>
            </p:spPr>
            <p:txBody>
              <a:bodyPr/>
              <a:lstStyle/>
              <a:p>
                <a:r>
                  <a:rPr lang="en-US">
                    <a:noFill/>
                  </a:rPr>
                  <a:t> </a:t>
                </a:r>
              </a:p>
            </p:txBody>
          </p:sp>
        </mc:Fallback>
      </mc:AlternateContent>
      <p:pic>
        <p:nvPicPr>
          <p:cNvPr id="34" name="Picture 33">
            <a:extLst>
              <a:ext uri="{FF2B5EF4-FFF2-40B4-BE49-F238E27FC236}">
                <a16:creationId xmlns:a16="http://schemas.microsoft.com/office/drawing/2014/main" id="{09293CEB-8ABB-D570-C668-AAAABD942B09}"/>
              </a:ext>
            </a:extLst>
          </p:cNvPr>
          <p:cNvPicPr>
            <a:picLocks noChangeAspect="1"/>
          </p:cNvPicPr>
          <p:nvPr/>
        </p:nvPicPr>
        <p:blipFill>
          <a:blip r:embed="rId6"/>
          <a:stretch>
            <a:fillRect/>
          </a:stretch>
        </p:blipFill>
        <p:spPr>
          <a:xfrm>
            <a:off x="1656930" y="4546055"/>
            <a:ext cx="2809621" cy="2235258"/>
          </a:xfrm>
          <a:prstGeom prst="rect">
            <a:avLst/>
          </a:prstGeom>
          <a:ln w="19050">
            <a:solidFill>
              <a:schemeClr val="accent5">
                <a:lumMod val="75000"/>
              </a:schemeClr>
            </a:solidFill>
          </a:ln>
        </p:spPr>
      </p:pic>
      <p:sp>
        <p:nvSpPr>
          <p:cNvPr id="36" name="Arrow: Right 35">
            <a:extLst>
              <a:ext uri="{FF2B5EF4-FFF2-40B4-BE49-F238E27FC236}">
                <a16:creationId xmlns:a16="http://schemas.microsoft.com/office/drawing/2014/main" id="{7B40BA18-70CA-FB68-B314-90F8D844760B}"/>
              </a:ext>
            </a:extLst>
          </p:cNvPr>
          <p:cNvSpPr/>
          <p:nvPr/>
        </p:nvSpPr>
        <p:spPr>
          <a:xfrm rot="4785491">
            <a:off x="5778467" y="4149638"/>
            <a:ext cx="1321508" cy="474915"/>
          </a:xfrm>
          <a:prstGeom prst="rightArrow">
            <a:avLst/>
          </a:prstGeom>
          <a:solidFill>
            <a:schemeClr val="accent4">
              <a:lumMod val="40000"/>
              <a:lumOff val="60000"/>
            </a:schemeClr>
          </a:solidFill>
          <a:ln>
            <a:solidFill>
              <a:schemeClr val="accent4">
                <a:lumMod val="60000"/>
                <a:lumOff val="40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ED3CDC2-D96B-D625-23CA-06C99D5CFC85}"/>
              </a:ext>
            </a:extLst>
          </p:cNvPr>
          <p:cNvSpPr txBox="1"/>
          <p:nvPr/>
        </p:nvSpPr>
        <p:spPr>
          <a:xfrm>
            <a:off x="269582" y="4399653"/>
            <a:ext cx="2574549" cy="369332"/>
          </a:xfrm>
          <a:prstGeom prst="rect">
            <a:avLst/>
          </a:prstGeom>
          <a:solidFill>
            <a:schemeClr val="accent5">
              <a:lumMod val="60000"/>
              <a:lumOff val="40000"/>
            </a:schemeClr>
          </a:solidFill>
          <a:ln>
            <a:solidFill>
              <a:schemeClr val="accent5">
                <a:lumMod val="75000"/>
              </a:schemeClr>
            </a:solidFill>
          </a:ln>
          <a:effectLst>
            <a:outerShdw blurRad="50800" dist="38100" dir="10800000" algn="r" rotWithShape="0">
              <a:prstClr val="black">
                <a:alpha val="40000"/>
              </a:prstClr>
            </a:outerShdw>
          </a:effectLst>
        </p:spPr>
        <p:txBody>
          <a:bodyPr wrap="square" rtlCol="0">
            <a:spAutoFit/>
          </a:bodyPr>
          <a:lstStyle/>
          <a:p>
            <a:pPr algn="ctr"/>
            <a:r>
              <a:rPr lang="it-IT" dirty="0">
                <a:latin typeface="Aptos" panose="020B0004020202020204" pitchFamily="34" charset="0"/>
              </a:rPr>
              <a:t>ASI sr-</a:t>
            </a:r>
            <a:r>
              <a:rPr lang="it-IT" dirty="0" err="1">
                <a:latin typeface="Aptos" panose="020B0004020202020204" pitchFamily="34" charset="0"/>
              </a:rPr>
              <a:t>niel</a:t>
            </a:r>
            <a:r>
              <a:rPr lang="it-IT" dirty="0">
                <a:latin typeface="Aptos" panose="020B0004020202020204" pitchFamily="34" charset="0"/>
              </a:rPr>
              <a:t> </a:t>
            </a:r>
            <a:r>
              <a:rPr lang="it-IT" dirty="0" err="1">
                <a:latin typeface="Aptos" panose="020B0004020202020204" pitchFamily="34" charset="0"/>
              </a:rPr>
              <a:t>calculator</a:t>
            </a:r>
            <a:endParaRPr lang="en-US" dirty="0">
              <a:latin typeface="Aptos" panose="020B0004020202020204" pitchFamily="34" charset="0"/>
            </a:endParaRPr>
          </a:p>
        </p:txBody>
      </p:sp>
      <p:sp>
        <p:nvSpPr>
          <p:cNvPr id="39" name="TextBox 38">
            <a:extLst>
              <a:ext uri="{FF2B5EF4-FFF2-40B4-BE49-F238E27FC236}">
                <a16:creationId xmlns:a16="http://schemas.microsoft.com/office/drawing/2014/main" id="{061CC8C3-7687-5802-CDBD-CD68DE078FAA}"/>
              </a:ext>
            </a:extLst>
          </p:cNvPr>
          <p:cNvSpPr txBox="1"/>
          <p:nvPr/>
        </p:nvSpPr>
        <p:spPr>
          <a:xfrm>
            <a:off x="7424136" y="4030321"/>
            <a:ext cx="1600034" cy="738664"/>
          </a:xfrm>
          <a:prstGeom prst="rect">
            <a:avLst/>
          </a:prstGeom>
          <a:noFill/>
        </p:spPr>
        <p:txBody>
          <a:bodyPr wrap="square">
            <a:spAutoFit/>
          </a:bodyPr>
          <a:lstStyle/>
          <a:p>
            <a:pPr algn="just"/>
            <a:r>
              <a:rPr lang="en-US" sz="1050" dirty="0">
                <a:solidFill>
                  <a:schemeClr val="bg1">
                    <a:lumMod val="50000"/>
                  </a:schemeClr>
                </a:solidFill>
                <a:latin typeface="Aptos" panose="020B0004020202020204" pitchFamily="34" charset="0"/>
              </a:rPr>
              <a:t>J.F. Ziegler. SRIM - The Stopping and Range of Ions in Matter. http://www.srim.org/.</a:t>
            </a:r>
          </a:p>
        </p:txBody>
      </p:sp>
    </p:spTree>
    <p:extLst>
      <p:ext uri="{BB962C8B-B14F-4D97-AF65-F5344CB8AC3E}">
        <p14:creationId xmlns:p14="http://schemas.microsoft.com/office/powerpoint/2010/main" val="179872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horizontal)">
                                      <p:cBhvr>
                                        <p:cTn id="52" dur="500"/>
                                        <p:tgtEl>
                                          <p:spTgt spid="2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randombar(horizont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p:cTn id="74" dur="500" fill="hold"/>
                                        <p:tgtEl>
                                          <p:spTgt spid="36"/>
                                        </p:tgtEl>
                                        <p:attrNameLst>
                                          <p:attrName>ppt_w</p:attrName>
                                        </p:attrNameLst>
                                      </p:cBhvr>
                                      <p:tavLst>
                                        <p:tav tm="0">
                                          <p:val>
                                            <p:fltVal val="0"/>
                                          </p:val>
                                        </p:tav>
                                        <p:tav tm="100000">
                                          <p:val>
                                            <p:strVal val="#ppt_w"/>
                                          </p:val>
                                        </p:tav>
                                      </p:tavLst>
                                    </p:anim>
                                    <p:anim calcmode="lin" valueType="num">
                                      <p:cBhvr>
                                        <p:cTn id="75" dur="500" fill="hold"/>
                                        <p:tgtEl>
                                          <p:spTgt spid="36"/>
                                        </p:tgtEl>
                                        <p:attrNameLst>
                                          <p:attrName>ppt_h</p:attrName>
                                        </p:attrNameLst>
                                      </p:cBhvr>
                                      <p:tavLst>
                                        <p:tav tm="0">
                                          <p:val>
                                            <p:fltVal val="0"/>
                                          </p:val>
                                        </p:tav>
                                        <p:tav tm="100000">
                                          <p:val>
                                            <p:strVal val="#ppt_h"/>
                                          </p:val>
                                        </p:tav>
                                      </p:tavLst>
                                    </p:anim>
                                    <p:animEffect transition="in" filter="fade">
                                      <p:cBhvr>
                                        <p:cTn id="76" dur="500"/>
                                        <p:tgtEl>
                                          <p:spTgt spid="36"/>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p:cTn id="84" dur="500" fill="hold"/>
                                        <p:tgtEl>
                                          <p:spTgt spid="29"/>
                                        </p:tgtEl>
                                        <p:attrNameLst>
                                          <p:attrName>ppt_w</p:attrName>
                                        </p:attrNameLst>
                                      </p:cBhvr>
                                      <p:tavLst>
                                        <p:tav tm="0">
                                          <p:val>
                                            <p:fltVal val="0"/>
                                          </p:val>
                                        </p:tav>
                                        <p:tav tm="100000">
                                          <p:val>
                                            <p:strVal val="#ppt_w"/>
                                          </p:val>
                                        </p:tav>
                                      </p:tavLst>
                                    </p:anim>
                                    <p:anim calcmode="lin" valueType="num">
                                      <p:cBhvr>
                                        <p:cTn id="85" dur="500" fill="hold"/>
                                        <p:tgtEl>
                                          <p:spTgt spid="29"/>
                                        </p:tgtEl>
                                        <p:attrNameLst>
                                          <p:attrName>ppt_h</p:attrName>
                                        </p:attrNameLst>
                                      </p:cBhvr>
                                      <p:tavLst>
                                        <p:tav tm="0">
                                          <p:val>
                                            <p:fltVal val="0"/>
                                          </p:val>
                                        </p:tav>
                                        <p:tav tm="100000">
                                          <p:val>
                                            <p:strVal val="#ppt_h"/>
                                          </p:val>
                                        </p:tav>
                                      </p:tavLst>
                                    </p:anim>
                                    <p:animEffect transition="in" filter="fade">
                                      <p:cBhvr>
                                        <p:cTn id="8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P spid="12" grpId="0" animBg="1"/>
      <p:bldP spid="18" grpId="0" animBg="1"/>
      <p:bldP spid="20" grpId="0" animBg="1"/>
      <p:bldP spid="24" grpId="0" animBg="1"/>
      <p:bldP spid="27" grpId="0" animBg="1"/>
      <p:bldP spid="28" grpId="0" animBg="1"/>
      <p:bldP spid="29" grpId="0" animBg="1"/>
      <p:bldP spid="36" grpId="0" animBg="1"/>
      <p:bldP spid="37" grpId="0" animBg="1"/>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Arrow: Right 42">
            <a:extLst>
              <a:ext uri="{FF2B5EF4-FFF2-40B4-BE49-F238E27FC236}">
                <a16:creationId xmlns:a16="http://schemas.microsoft.com/office/drawing/2014/main" id="{D44F45DC-195E-3121-A28A-1A6982A345AA}"/>
              </a:ext>
            </a:extLst>
          </p:cNvPr>
          <p:cNvSpPr/>
          <p:nvPr/>
        </p:nvSpPr>
        <p:spPr>
          <a:xfrm>
            <a:off x="6516093" y="2367588"/>
            <a:ext cx="908905" cy="520688"/>
          </a:xfrm>
          <a:prstGeom prst="rightArrow">
            <a:avLst/>
          </a:prstGeom>
          <a:solidFill>
            <a:srgbClr val="F0F0F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92948112-8A1F-D1AD-8DB9-B55FE07CE5CC}"/>
              </a:ext>
            </a:extLst>
          </p:cNvPr>
          <p:cNvGrpSpPr/>
          <p:nvPr/>
        </p:nvGrpSpPr>
        <p:grpSpPr>
          <a:xfrm>
            <a:off x="7602006" y="1071582"/>
            <a:ext cx="4530129" cy="4058148"/>
            <a:chOff x="7156394" y="2041289"/>
            <a:chExt cx="4530129" cy="4058148"/>
          </a:xfrm>
        </p:grpSpPr>
        <p:pic>
          <p:nvPicPr>
            <p:cNvPr id="42" name="Picture 41">
              <a:extLst>
                <a:ext uri="{FF2B5EF4-FFF2-40B4-BE49-F238E27FC236}">
                  <a16:creationId xmlns:a16="http://schemas.microsoft.com/office/drawing/2014/main" id="{B5F06EE9-8B0E-3F8F-A38C-91A174914263}"/>
                </a:ext>
              </a:extLst>
            </p:cNvPr>
            <p:cNvPicPr>
              <a:picLocks noChangeAspect="1"/>
            </p:cNvPicPr>
            <p:nvPr/>
          </p:nvPicPr>
          <p:blipFill rotWithShape="1">
            <a:blip r:embed="rId3"/>
            <a:srcRect t="-592"/>
            <a:stretch/>
          </p:blipFill>
          <p:spPr>
            <a:xfrm>
              <a:off x="7156394" y="2041289"/>
              <a:ext cx="4530129" cy="4058148"/>
            </a:xfrm>
            <a:prstGeom prst="rect">
              <a:avLst/>
            </a:prstGeom>
          </p:spPr>
        </p:pic>
        <p:sp>
          <p:nvSpPr>
            <p:cNvPr id="11" name="TextBox 10">
              <a:extLst>
                <a:ext uri="{FF2B5EF4-FFF2-40B4-BE49-F238E27FC236}">
                  <a16:creationId xmlns:a16="http://schemas.microsoft.com/office/drawing/2014/main" id="{B6CD2F23-03E4-D4D5-F497-9BD03D3D625B}"/>
                </a:ext>
              </a:extLst>
            </p:cNvPr>
            <p:cNvSpPr txBox="1"/>
            <p:nvPr/>
          </p:nvSpPr>
          <p:spPr>
            <a:xfrm>
              <a:off x="10602817" y="2073288"/>
              <a:ext cx="465826" cy="213000"/>
            </a:xfrm>
            <a:prstGeom prst="rect">
              <a:avLst/>
            </a:prstGeom>
            <a:solidFill>
              <a:srgbClr val="F0F0F0"/>
            </a:solidFill>
            <a:ln>
              <a:solidFill>
                <a:srgbClr val="F0F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AD79847C-3FF0-B1D7-0857-2C77473E87AC}"/>
              </a:ext>
            </a:extLst>
          </p:cNvPr>
          <p:cNvSpPr txBox="1"/>
          <p:nvPr/>
        </p:nvSpPr>
        <p:spPr>
          <a:xfrm>
            <a:off x="8276684" y="5173949"/>
            <a:ext cx="3961903"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lumMod val="50000"/>
                  </a:prstClr>
                </a:solidFill>
                <a:effectLst/>
                <a:uLnTx/>
                <a:uFillTx/>
                <a:latin typeface="Aptos" panose="020B0004020202020204" pitchFamily="34" charset="0"/>
              </a:rPr>
              <a:t>Simon Carrier-Vallieres. PhD Thesis - Towards reliable, intense and high repetition-rate laser-driven ion beamlines. </a:t>
            </a:r>
            <a:r>
              <a:rPr kumimoji="0" lang="fr-FR" sz="1000" b="0" i="1" u="none" strike="noStrike" kern="1200" cap="none" spc="0" normalizeH="0" baseline="0" noProof="0" dirty="0">
                <a:ln>
                  <a:noFill/>
                </a:ln>
                <a:solidFill>
                  <a:prstClr val="white">
                    <a:lumMod val="50000"/>
                  </a:prstClr>
                </a:solidFill>
                <a:effectLst/>
                <a:uLnTx/>
                <a:uFillTx/>
                <a:latin typeface="Aptos" panose="020B0004020202020204" pitchFamily="34" charset="0"/>
              </a:rPr>
              <a:t>Université de Bordeaux; INRS</a:t>
            </a:r>
            <a:r>
              <a:rPr kumimoji="0" lang="fr-FR" sz="1000" b="0" i="1" u="none" strike="noStrike" kern="1200" cap="none" spc="0" normalizeH="0" noProof="0" dirty="0">
                <a:ln>
                  <a:noFill/>
                </a:ln>
                <a:solidFill>
                  <a:prstClr val="white">
                    <a:lumMod val="50000"/>
                  </a:prstClr>
                </a:solidFill>
                <a:effectLst/>
                <a:uLnTx/>
                <a:uFillTx/>
                <a:latin typeface="Aptos" panose="020B0004020202020204" pitchFamily="34" charset="0"/>
              </a:rPr>
              <a:t> (2020)</a:t>
            </a:r>
            <a:endParaRPr kumimoji="0" lang="en-US" sz="1000" b="0" i="1" u="none" strike="noStrike" kern="1200" cap="none" spc="0" normalizeH="0" baseline="0" noProof="0" dirty="0">
              <a:ln>
                <a:noFill/>
              </a:ln>
              <a:solidFill>
                <a:prstClr val="white">
                  <a:lumMod val="50000"/>
                </a:prstClr>
              </a:solidFill>
              <a:effectLst/>
              <a:uLnTx/>
              <a:uFillTx/>
              <a:latin typeface="Aptos" panose="020B0004020202020204" pitchFamily="34" charset="0"/>
            </a:endParaRPr>
          </a:p>
        </p:txBody>
      </p:sp>
      <p:sp>
        <p:nvSpPr>
          <p:cNvPr id="26" name="Rectangle 25">
            <a:extLst>
              <a:ext uri="{FF2B5EF4-FFF2-40B4-BE49-F238E27FC236}">
                <a16:creationId xmlns:a16="http://schemas.microsoft.com/office/drawing/2014/main" id="{64B4E0D6-D841-2EE0-B935-1582912C4AAF}"/>
              </a:ext>
            </a:extLst>
          </p:cNvPr>
          <p:cNvSpPr/>
          <p:nvPr/>
        </p:nvSpPr>
        <p:spPr>
          <a:xfrm>
            <a:off x="8118439" y="1350036"/>
            <a:ext cx="45719" cy="30830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1C426E97-BF5A-1C92-FC8A-6DEA72DA0A81}"/>
              </a:ext>
            </a:extLst>
          </p:cNvPr>
          <p:cNvCxnSpPr>
            <a:cxnSpLocks/>
          </p:cNvCxnSpPr>
          <p:nvPr/>
        </p:nvCxnSpPr>
        <p:spPr>
          <a:xfrm>
            <a:off x="8068400" y="4792627"/>
            <a:ext cx="161697"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1446EB7-C0D5-781B-E8B4-5EF8DF359BFB}"/>
                  </a:ext>
                </a:extLst>
              </p:cNvPr>
              <p:cNvSpPr txBox="1"/>
              <p:nvPr/>
            </p:nvSpPr>
            <p:spPr>
              <a:xfrm>
                <a:off x="7491511" y="1073037"/>
                <a:ext cx="466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200</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𝜇</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𝑚</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oMath>
                  </m:oMathPara>
                </a14:m>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8" name="TextBox 27">
                <a:extLst>
                  <a:ext uri="{FF2B5EF4-FFF2-40B4-BE49-F238E27FC236}">
                    <a16:creationId xmlns:a16="http://schemas.microsoft.com/office/drawing/2014/main" id="{11446EB7-C0D5-781B-E8B4-5EF8DF359BFB}"/>
                  </a:ext>
                </a:extLst>
              </p:cNvPr>
              <p:cNvSpPr txBox="1">
                <a:spLocks noRot="1" noChangeAspect="1" noMove="1" noResize="1" noEditPoints="1" noAdjustHandles="1" noChangeArrowheads="1" noChangeShapeType="1" noTextEdit="1"/>
              </p:cNvSpPr>
              <p:nvPr/>
            </p:nvSpPr>
            <p:spPr>
              <a:xfrm>
                <a:off x="7491511" y="1073037"/>
                <a:ext cx="466462" cy="276999"/>
              </a:xfrm>
              <a:prstGeom prst="rect">
                <a:avLst/>
              </a:prstGeom>
              <a:blipFill>
                <a:blip r:embed="rId4"/>
                <a:stretch>
                  <a:fillRect r="-63158"/>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C2299E79-243F-67EE-2462-9BC81F39F176}"/>
              </a:ext>
            </a:extLst>
          </p:cNvPr>
          <p:cNvCxnSpPr>
            <a:cxnSpLocks/>
          </p:cNvCxnSpPr>
          <p:nvPr/>
        </p:nvCxnSpPr>
        <p:spPr>
          <a:xfrm flipH="1">
            <a:off x="7822146" y="1340539"/>
            <a:ext cx="18744" cy="311652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6A1D8AB-C19F-3045-CC53-66AA79279506}"/>
                  </a:ext>
                </a:extLst>
              </p:cNvPr>
              <p:cNvSpPr txBox="1"/>
              <p:nvPr/>
            </p:nvSpPr>
            <p:spPr>
              <a:xfrm>
                <a:off x="8118439" y="4722416"/>
                <a:ext cx="621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265</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𝜇</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𝑚</m:t>
                      </m:r>
                      <m:r>
                        <a:rPr kumimoji="0" lang="it-IT"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oMath>
                  </m:oMathPara>
                </a14:m>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30" name="TextBox 29">
                <a:extLst>
                  <a:ext uri="{FF2B5EF4-FFF2-40B4-BE49-F238E27FC236}">
                    <a16:creationId xmlns:a16="http://schemas.microsoft.com/office/drawing/2014/main" id="{86A1D8AB-C19F-3045-CC53-66AA79279506}"/>
                  </a:ext>
                </a:extLst>
              </p:cNvPr>
              <p:cNvSpPr txBox="1">
                <a:spLocks noRot="1" noChangeAspect="1" noMove="1" noResize="1" noEditPoints="1" noAdjustHandles="1" noChangeArrowheads="1" noChangeShapeType="1" noTextEdit="1"/>
              </p:cNvSpPr>
              <p:nvPr/>
            </p:nvSpPr>
            <p:spPr>
              <a:xfrm>
                <a:off x="8118439" y="4722416"/>
                <a:ext cx="621118" cy="276999"/>
              </a:xfrm>
              <a:prstGeom prst="rect">
                <a:avLst/>
              </a:prstGeom>
              <a:blipFill>
                <a:blip r:embed="rId5"/>
                <a:stretch>
                  <a:fillRect r="-21569"/>
                </a:stretch>
              </a:blipFill>
            </p:spPr>
            <p:txBody>
              <a:bodyPr/>
              <a:lstStyle/>
              <a:p>
                <a:r>
                  <a:rPr lang="en-US">
                    <a:noFill/>
                  </a:rPr>
                  <a:t> </a:t>
                </a:r>
              </a:p>
            </p:txBody>
          </p:sp>
        </mc:Fallback>
      </mc:AlternateContent>
      <p:sp>
        <p:nvSpPr>
          <p:cNvPr id="33" name="Oval 32">
            <a:extLst>
              <a:ext uri="{FF2B5EF4-FFF2-40B4-BE49-F238E27FC236}">
                <a16:creationId xmlns:a16="http://schemas.microsoft.com/office/drawing/2014/main" id="{C312B8B7-8658-3D3A-D9B0-F79A02E1AC96}"/>
              </a:ext>
            </a:extLst>
          </p:cNvPr>
          <p:cNvSpPr/>
          <p:nvPr/>
        </p:nvSpPr>
        <p:spPr>
          <a:xfrm rot="729479">
            <a:off x="9970317" y="169019"/>
            <a:ext cx="2084273" cy="721513"/>
          </a:xfrm>
          <a:prstGeom prst="ellipse">
            <a:avLst/>
          </a:prstGeom>
          <a:solidFill>
            <a:schemeClr val="accent2">
              <a:lumMod val="60000"/>
              <a:lumOff val="4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Laser-</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driven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rotons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99FFDFAD-7496-FCD1-4BEB-C0EBAA8B701E}"/>
              </a:ext>
            </a:extLst>
          </p:cNvPr>
          <p:cNvSpPr txBox="1">
            <a:spLocks/>
          </p:cNvSpPr>
          <p:nvPr/>
        </p:nvSpPr>
        <p:spPr>
          <a:xfrm>
            <a:off x="189712" y="399495"/>
            <a:ext cx="10972800" cy="400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r>
              <a:rPr lang="it-IT" sz="3600" i="1" dirty="0"/>
              <a:t>Dose </a:t>
            </a:r>
            <a:r>
              <a:rPr lang="it-IT" sz="3600" i="1" dirty="0" err="1"/>
              <a:t>deposition</a:t>
            </a:r>
            <a:r>
              <a:rPr lang="it-IT" sz="3600" i="1" dirty="0"/>
              <a:t> study – 5</a:t>
            </a:r>
            <a:br>
              <a:rPr lang="it-IT" sz="3600" i="1" dirty="0"/>
            </a:br>
            <a:r>
              <a:rPr lang="it-IT" sz="3600" i="1" dirty="0"/>
              <a:t>Laser-</a:t>
            </a:r>
            <a:r>
              <a:rPr lang="it-IT" sz="3600" i="1" dirty="0" err="1"/>
              <a:t>driven</a:t>
            </a:r>
            <a:r>
              <a:rPr lang="it-IT" sz="3600" i="1" dirty="0"/>
              <a:t> </a:t>
            </a:r>
            <a:r>
              <a:rPr lang="it-IT" sz="3600" i="1" dirty="0" err="1"/>
              <a:t>protons</a:t>
            </a:r>
            <a:r>
              <a:rPr lang="it-IT" sz="3600" i="1" dirty="0"/>
              <a:t> </a:t>
            </a:r>
            <a:endParaRPr lang="en-US" sz="3600" i="1" dirty="0"/>
          </a:p>
        </p:txBody>
      </p:sp>
      <p:sp>
        <p:nvSpPr>
          <p:cNvPr id="38" name="TextBox 37">
            <a:extLst>
              <a:ext uri="{FF2B5EF4-FFF2-40B4-BE49-F238E27FC236}">
                <a16:creationId xmlns:a16="http://schemas.microsoft.com/office/drawing/2014/main" id="{A31DB70F-B3D1-4971-6245-3D8F774A78B6}"/>
              </a:ext>
            </a:extLst>
          </p:cNvPr>
          <p:cNvSpPr txBox="1"/>
          <p:nvPr/>
        </p:nvSpPr>
        <p:spPr>
          <a:xfrm>
            <a:off x="249030" y="3979055"/>
            <a:ext cx="4535621" cy="369332"/>
          </a:xfrm>
          <a:prstGeom prst="rect">
            <a:avLst/>
          </a:prstGeom>
          <a:solidFill>
            <a:srgbClr val="FDE3EC"/>
          </a:solidFill>
          <a:ln w="19050">
            <a:solidFill>
              <a:srgbClr val="CC0099"/>
            </a:solidFill>
          </a:ln>
        </p:spPr>
        <p:txBody>
          <a:bodyPr wrap="square">
            <a:spAutoFit/>
          </a:bodyPr>
          <a:lstStyle/>
          <a:p>
            <a:pPr lvl="0"/>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Laser accelerated protons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D</a:t>
            </a:r>
            <a:r>
              <a:rPr kumimoji="0" lang="en-US" sz="1800" b="1" i="0" u="none" strike="noStrike" kern="1200" cap="none" spc="0" normalizeH="0" baseline="-25000" noProof="0" dirty="0">
                <a:ln>
                  <a:noFill/>
                </a:ln>
                <a:solidFill>
                  <a:prstClr val="black"/>
                </a:solidFill>
                <a:effectLst/>
                <a:uLnTx/>
                <a:uFillTx/>
                <a:latin typeface="Aptos" panose="020B0004020202020204" pitchFamily="34" charset="0"/>
              </a:rPr>
              <a:t>NIEL</a:t>
            </a:r>
            <a:r>
              <a:rPr kumimoji="0" lang="en-US" sz="1800" b="0" i="0" u="none" strike="noStrike" kern="1200" cap="none" spc="0" normalizeH="0" baseline="-25000" noProof="0" dirty="0">
                <a:ln>
                  <a:noFill/>
                </a:ln>
                <a:solidFill>
                  <a:prstClr val="black"/>
                </a:solidFill>
                <a:effectLst/>
                <a:uLnTx/>
                <a:uFillTx/>
                <a:latin typeface="Aptos" panose="020B0004020202020204" pitchFamily="34" charset="0"/>
              </a:rPr>
              <a:t> </a:t>
            </a:r>
            <a:r>
              <a:rPr lang="en-US" dirty="0">
                <a:solidFill>
                  <a:prstClr val="black"/>
                </a:solidFill>
                <a:latin typeface="Aptos" panose="020B0004020202020204" pitchFamily="34" charset="0"/>
              </a:rPr>
              <a:t>evaluation</a:t>
            </a:r>
            <a:endParaRPr kumimoji="0" lang="en-US" sz="1800" b="0" i="0" u="none" strike="noStrike" kern="1200" cap="none" spc="0" normalizeH="0" baseline="-25000" noProof="0" dirty="0">
              <a:ln>
                <a:noFill/>
              </a:ln>
              <a:solidFill>
                <a:prstClr val="black"/>
              </a:solidFill>
              <a:effectLst/>
              <a:uLnTx/>
              <a:uFillTx/>
              <a:latin typeface="Aptos" panose="020B0004020202020204" pitchFamily="34" charset="0"/>
            </a:endParaRPr>
          </a:p>
        </p:txBody>
      </p:sp>
      <p:sp>
        <p:nvSpPr>
          <p:cNvPr id="45" name="Arrow: Right 44">
            <a:extLst>
              <a:ext uri="{FF2B5EF4-FFF2-40B4-BE49-F238E27FC236}">
                <a16:creationId xmlns:a16="http://schemas.microsoft.com/office/drawing/2014/main" id="{8F243C87-8FFF-A10C-2F94-D946358C5BBD}"/>
              </a:ext>
            </a:extLst>
          </p:cNvPr>
          <p:cNvSpPr/>
          <p:nvPr/>
        </p:nvSpPr>
        <p:spPr>
          <a:xfrm>
            <a:off x="3559189" y="5449873"/>
            <a:ext cx="701935" cy="474915"/>
          </a:xfrm>
          <a:prstGeom prst="rightArrow">
            <a:avLst/>
          </a:prstGeom>
          <a:solidFill>
            <a:schemeClr val="accent4">
              <a:lumMod val="40000"/>
              <a:lumOff val="60000"/>
            </a:schemeClr>
          </a:solidFill>
          <a:ln>
            <a:solidFill>
              <a:schemeClr val="accent4">
                <a:lumMod val="60000"/>
                <a:lumOff val="40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54D5DA93-9315-D07C-4D85-9698AAF6A3DE}"/>
                  </a:ext>
                </a:extLst>
              </p:cNvPr>
              <p:cNvSpPr/>
              <p:nvPr/>
            </p:nvSpPr>
            <p:spPr>
              <a:xfrm>
                <a:off x="4345085" y="4999414"/>
                <a:ext cx="3728678" cy="1635297"/>
              </a:xfrm>
              <a:prstGeom prst="rect">
                <a:avLst/>
              </a:prstGeom>
              <a:solidFill>
                <a:schemeClr val="accent4">
                  <a:lumMod val="40000"/>
                  <a:lumOff val="6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200" dirty="0">
                    <a:solidFill>
                      <a:schemeClr val="tx1"/>
                    </a:solidFill>
                    <a:latin typeface="Aptos" panose="020B0004020202020204" pitchFamily="34" charset="0"/>
                  </a:rPr>
                  <a:t>For </a:t>
                </a:r>
                <a:r>
                  <a:rPr lang="it-IT" sz="2200" dirty="0" err="1">
                    <a:solidFill>
                      <a:schemeClr val="tx1"/>
                    </a:solidFill>
                    <a:latin typeface="Aptos" panose="020B0004020202020204" pitchFamily="34" charset="0"/>
                  </a:rPr>
                  <a:t>each</a:t>
                </a:r>
                <a:r>
                  <a:rPr lang="it-IT" sz="2200" dirty="0">
                    <a:solidFill>
                      <a:schemeClr val="tx1"/>
                    </a:solidFill>
                    <a:latin typeface="Aptos" panose="020B0004020202020204" pitchFamily="34" charset="0"/>
                  </a:rPr>
                  <a:t> shot:</a:t>
                </a:r>
              </a:p>
              <a:p>
                <a:pPr algn="ctr"/>
                <a:endParaRPr lang="it-IT" sz="2200" dirty="0">
                  <a:solidFill>
                    <a:schemeClr val="tx1"/>
                  </a:solidFill>
                  <a:latin typeface="Aptos" panose="020B0004020202020204" pitchFamily="34" charset="0"/>
                </a:endParaRPr>
              </a:p>
              <a:p>
                <a:pPr algn="ctr"/>
                <a:r>
                  <a:rPr lang="it-IT" sz="2200" dirty="0" err="1">
                    <a:solidFill>
                      <a:schemeClr val="tx1"/>
                    </a:solidFill>
                    <a:latin typeface="Aptos" panose="020B0004020202020204" pitchFamily="34" charset="0"/>
                  </a:rPr>
                  <a:t>Dose</a:t>
                </a:r>
                <a:r>
                  <a:rPr lang="it-IT" sz="2200" baseline="-25000" dirty="0" err="1">
                    <a:solidFill>
                      <a:schemeClr val="tx1"/>
                    </a:solidFill>
                    <a:latin typeface="Aptos" panose="020B0004020202020204" pitchFamily="34" charset="0"/>
                  </a:rPr>
                  <a:t>TOTAL</a:t>
                </a:r>
                <a:r>
                  <a:rPr lang="it-IT" sz="2200" dirty="0">
                    <a:solidFill>
                      <a:schemeClr val="tx1"/>
                    </a:solidFill>
                    <a:latin typeface="Aptos" panose="020B0004020202020204" pitchFamily="34" charset="0"/>
                  </a:rPr>
                  <a:t> = 3.5</a:t>
                </a:r>
                <a:r>
                  <a:rPr kumimoji="0" lang="it-IT" sz="2200" b="0" i="0" u="none" strike="noStrike" kern="1200" cap="none" spc="0" normalizeH="0" noProof="0" dirty="0">
                    <a:ln>
                      <a:noFill/>
                    </a:ln>
                    <a:solidFill>
                      <a:schemeClr val="tx1"/>
                    </a:solidFill>
                    <a:effectLst/>
                    <a:uLnTx/>
                    <a:uFillTx/>
                    <a:latin typeface="Aptos" panose="020B0004020202020204" pitchFamily="34" charset="0"/>
                  </a:rPr>
                  <a:t> </a:t>
                </a:r>
                <a:r>
                  <a:rPr kumimoji="0" lang="it-IT" sz="2200" b="0" i="0" u="none" strike="noStrike" kern="1200" cap="none" spc="0" normalizeH="0" noProof="0" dirty="0" err="1">
                    <a:ln>
                      <a:noFill/>
                    </a:ln>
                    <a:solidFill>
                      <a:schemeClr val="tx1"/>
                    </a:solidFill>
                    <a:effectLst/>
                    <a:uLnTx/>
                    <a:uFillTx/>
                    <a:latin typeface="Aptos" panose="020B0004020202020204" pitchFamily="34" charset="0"/>
                  </a:rPr>
                  <a:t>Gy</a:t>
                </a:r>
                <a:endParaRPr lang="it-IT" sz="2200" dirty="0">
                  <a:solidFill>
                    <a:schemeClr val="tx1"/>
                  </a:solidFill>
                  <a:latin typeface="Aptos" panose="020B0004020202020204" pitchFamily="34" charset="0"/>
                </a:endParaRPr>
              </a:p>
              <a:p>
                <a:pPr algn="ctr"/>
                <a:r>
                  <a:rPr lang="it-IT" sz="2200" dirty="0" err="1">
                    <a:solidFill>
                      <a:schemeClr val="tx1"/>
                    </a:solidFill>
                    <a:latin typeface="Aptos" panose="020B0004020202020204" pitchFamily="34" charset="0"/>
                  </a:rPr>
                  <a:t>Dose</a:t>
                </a:r>
                <a:r>
                  <a:rPr lang="it-IT" sz="2200" baseline="-25000" dirty="0" err="1">
                    <a:solidFill>
                      <a:schemeClr val="tx1"/>
                    </a:solidFill>
                    <a:latin typeface="Aptos" panose="020B0004020202020204" pitchFamily="34" charset="0"/>
                  </a:rPr>
                  <a:t>NIEL</a:t>
                </a:r>
                <a:r>
                  <a:rPr lang="it-IT" sz="2200" dirty="0">
                    <a:solidFill>
                      <a:schemeClr val="tx1"/>
                    </a:solidFill>
                    <a:latin typeface="Aptos" panose="020B0004020202020204" pitchFamily="34" charset="0"/>
                  </a:rPr>
                  <a:t> = 2.5 </a:t>
                </a:r>
                <a14:m>
                  <m:oMath xmlns:m="http://schemas.openxmlformats.org/officeDocument/2006/math">
                    <m:r>
                      <a:rPr lang="he-IL" sz="2200" i="1">
                        <a:solidFill>
                          <a:schemeClr val="tx1"/>
                        </a:solidFill>
                        <a:latin typeface="Cambria Math" panose="02040503050406030204" pitchFamily="18" charset="0"/>
                        <a:ea typeface="Cambria Math" panose="02040503050406030204" pitchFamily="18" charset="0"/>
                      </a:rPr>
                      <m:t>∙</m:t>
                    </m:r>
                  </m:oMath>
                </a14:m>
                <a:r>
                  <a:rPr lang="it-IT" sz="2200" dirty="0">
                    <a:solidFill>
                      <a:schemeClr val="tx1"/>
                    </a:solidFill>
                    <a:latin typeface="Aptos" panose="020B0004020202020204" pitchFamily="34" charset="0"/>
                  </a:rPr>
                  <a:t> 10</a:t>
                </a:r>
                <a:r>
                  <a:rPr lang="it-IT" sz="2200" baseline="30000" dirty="0">
                    <a:solidFill>
                      <a:schemeClr val="tx1"/>
                    </a:solidFill>
                    <a:latin typeface="Aptos" panose="020B0004020202020204" pitchFamily="34" charset="0"/>
                  </a:rPr>
                  <a:t>-3</a:t>
                </a:r>
                <a:r>
                  <a:rPr kumimoji="0" lang="it-IT" sz="2200" b="0" i="0" u="none" strike="noStrike" kern="1200" cap="none" spc="0" normalizeH="0" noProof="0" dirty="0">
                    <a:ln>
                      <a:noFill/>
                    </a:ln>
                    <a:solidFill>
                      <a:schemeClr val="tx1"/>
                    </a:solidFill>
                    <a:effectLst/>
                    <a:uLnTx/>
                    <a:uFillTx/>
                    <a:latin typeface="Aptos" panose="020B0004020202020204" pitchFamily="34" charset="0"/>
                  </a:rPr>
                  <a:t> </a:t>
                </a:r>
                <a:r>
                  <a:rPr kumimoji="0" lang="it-IT" sz="2200" b="0" i="0" u="none" strike="noStrike" kern="1200" cap="none" spc="0" normalizeH="0" noProof="0" dirty="0" err="1">
                    <a:ln>
                      <a:noFill/>
                    </a:ln>
                    <a:solidFill>
                      <a:schemeClr val="tx1"/>
                    </a:solidFill>
                    <a:effectLst/>
                    <a:uLnTx/>
                    <a:uFillTx/>
                    <a:latin typeface="Aptos" panose="020B0004020202020204" pitchFamily="34" charset="0"/>
                  </a:rPr>
                  <a:t>Gy</a:t>
                </a:r>
                <a:endParaRPr lang="en-US" sz="2200" dirty="0">
                  <a:solidFill>
                    <a:schemeClr val="tx1"/>
                  </a:solidFill>
                  <a:latin typeface="Aptos" panose="020B0004020202020204" pitchFamily="34" charset="0"/>
                </a:endParaRPr>
              </a:p>
            </p:txBody>
          </p:sp>
        </mc:Choice>
        <mc:Fallback xmlns="">
          <p:sp>
            <p:nvSpPr>
              <p:cNvPr id="46" name="Rectangle 45">
                <a:extLst>
                  <a:ext uri="{FF2B5EF4-FFF2-40B4-BE49-F238E27FC236}">
                    <a16:creationId xmlns:a16="http://schemas.microsoft.com/office/drawing/2014/main" id="{54D5DA93-9315-D07C-4D85-9698AAF6A3DE}"/>
                  </a:ext>
                </a:extLst>
              </p:cNvPr>
              <p:cNvSpPr>
                <a:spLocks noRot="1" noChangeAspect="1" noMove="1" noResize="1" noEditPoints="1" noAdjustHandles="1" noChangeArrowheads="1" noChangeShapeType="1" noTextEdit="1"/>
              </p:cNvSpPr>
              <p:nvPr/>
            </p:nvSpPr>
            <p:spPr>
              <a:xfrm>
                <a:off x="4345085" y="4999414"/>
                <a:ext cx="3728678" cy="1635297"/>
              </a:xfrm>
              <a:prstGeom prst="rect">
                <a:avLst/>
              </a:prstGeom>
              <a:blipFill>
                <a:blip r:embed="rId6"/>
                <a:stretch>
                  <a:fillRect b="-364"/>
                </a:stretch>
              </a:blipFill>
              <a:ln>
                <a:solidFill>
                  <a:schemeClr val="accent4">
                    <a:lumMod val="60000"/>
                    <a:lumOff val="40000"/>
                  </a:schemeClr>
                </a:solidFill>
              </a:ln>
            </p:spPr>
            <p:txBody>
              <a:bodyPr/>
              <a:lstStyle/>
              <a:p>
                <a:r>
                  <a:rPr lang="en-US">
                    <a:noFill/>
                  </a:rPr>
                  <a:t> </a:t>
                </a:r>
              </a:p>
            </p:txBody>
          </p:sp>
        </mc:Fallback>
      </mc:AlternateContent>
      <p:sp>
        <p:nvSpPr>
          <p:cNvPr id="47" name="Arrow: Right 46">
            <a:extLst>
              <a:ext uri="{FF2B5EF4-FFF2-40B4-BE49-F238E27FC236}">
                <a16:creationId xmlns:a16="http://schemas.microsoft.com/office/drawing/2014/main" id="{0566BCD0-F8B0-1F34-23BD-4E2F6B9498B9}"/>
              </a:ext>
            </a:extLst>
          </p:cNvPr>
          <p:cNvSpPr/>
          <p:nvPr/>
        </p:nvSpPr>
        <p:spPr>
          <a:xfrm rot="8032631">
            <a:off x="6910950" y="4241853"/>
            <a:ext cx="957236" cy="474915"/>
          </a:xfrm>
          <a:prstGeom prst="rightArrow">
            <a:avLst/>
          </a:prstGeom>
          <a:solidFill>
            <a:schemeClr val="accent4">
              <a:lumMod val="40000"/>
              <a:lumOff val="60000"/>
            </a:schemeClr>
          </a:solidFill>
          <a:ln>
            <a:solidFill>
              <a:schemeClr val="accent4">
                <a:lumMod val="60000"/>
                <a:lumOff val="40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graph of a function&#10;&#10;Description automatically generated with medium confidence">
            <a:extLst>
              <a:ext uri="{FF2B5EF4-FFF2-40B4-BE49-F238E27FC236}">
                <a16:creationId xmlns:a16="http://schemas.microsoft.com/office/drawing/2014/main" id="{5187376B-FBE0-F726-629F-AF49D7D0A8E1}"/>
              </a:ext>
            </a:extLst>
          </p:cNvPr>
          <p:cNvPicPr>
            <a:picLocks noChangeAspect="1"/>
          </p:cNvPicPr>
          <p:nvPr/>
        </p:nvPicPr>
        <p:blipFill>
          <a:blip r:embed="rId7">
            <a:extLst>
              <a:ext uri="{28A0092B-C50C-407E-A947-70E740481C1C}">
                <a14:useLocalDpi xmlns:a14="http://schemas.microsoft.com/office/drawing/2010/main" val="0"/>
              </a:ext>
            </a:extLst>
          </a:blip>
          <a:srcRect l="1082" t="9655" r="49346" b="2720"/>
          <a:stretch/>
        </p:blipFill>
        <p:spPr>
          <a:xfrm>
            <a:off x="166611" y="4537809"/>
            <a:ext cx="3092059" cy="2299041"/>
          </a:xfrm>
          <a:prstGeom prst="rect">
            <a:avLst/>
          </a:prstGeom>
          <a:ln w="19050">
            <a:solidFill>
              <a:schemeClr val="accent5">
                <a:lumMod val="75000"/>
              </a:schemeClr>
            </a:solidFill>
          </a:ln>
        </p:spPr>
      </p:pic>
      <p:sp>
        <p:nvSpPr>
          <p:cNvPr id="50" name="Slide Number Placeholder 5">
            <a:extLst>
              <a:ext uri="{FF2B5EF4-FFF2-40B4-BE49-F238E27FC236}">
                <a16:creationId xmlns:a16="http://schemas.microsoft.com/office/drawing/2014/main" id="{E48733A2-97DF-EDE7-8627-128097462995}"/>
              </a:ext>
            </a:extLst>
          </p:cNvPr>
          <p:cNvSpPr>
            <a:spLocks noGrp="1"/>
          </p:cNvSpPr>
          <p:nvPr>
            <p:ph type="sldNum" sz="quarter" idx="4"/>
          </p:nvPr>
        </p:nvSpPr>
        <p:spPr>
          <a:xfrm>
            <a:off x="11142775" y="6383013"/>
            <a:ext cx="652703" cy="365125"/>
          </a:xfrm>
        </p:spPr>
        <p:txBody>
          <a:bodyPr/>
          <a:lstStyle/>
          <a:p>
            <a:fld id="{02C7C199-0D0D-7840-A88D-785280B31CF7}" type="slidenum">
              <a:rPr lang="it-IT" smtClean="0"/>
              <a:t>28</a:t>
            </a:fld>
            <a:endParaRPr lang="it-IT" dirty="0"/>
          </a:p>
        </p:txBody>
      </p:sp>
      <p:grpSp>
        <p:nvGrpSpPr>
          <p:cNvPr id="55" name="Group 54">
            <a:extLst>
              <a:ext uri="{FF2B5EF4-FFF2-40B4-BE49-F238E27FC236}">
                <a16:creationId xmlns:a16="http://schemas.microsoft.com/office/drawing/2014/main" id="{EF83AD74-F21B-DD0D-6579-29A0F115F037}"/>
              </a:ext>
            </a:extLst>
          </p:cNvPr>
          <p:cNvGrpSpPr/>
          <p:nvPr/>
        </p:nvGrpSpPr>
        <p:grpSpPr>
          <a:xfrm>
            <a:off x="84329" y="1315068"/>
            <a:ext cx="5891228" cy="2599207"/>
            <a:chOff x="84329" y="1315068"/>
            <a:chExt cx="5891228" cy="2599207"/>
          </a:xfrm>
        </p:grpSpPr>
        <p:grpSp>
          <p:nvGrpSpPr>
            <p:cNvPr id="52" name="Group 51">
              <a:extLst>
                <a:ext uri="{FF2B5EF4-FFF2-40B4-BE49-F238E27FC236}">
                  <a16:creationId xmlns:a16="http://schemas.microsoft.com/office/drawing/2014/main" id="{A953EC70-B1FF-AD38-4236-93BF14A30CF0}"/>
                </a:ext>
              </a:extLst>
            </p:cNvPr>
            <p:cNvGrpSpPr/>
            <p:nvPr/>
          </p:nvGrpSpPr>
          <p:grpSpPr>
            <a:xfrm>
              <a:off x="84329" y="1315068"/>
              <a:ext cx="5891228" cy="2560275"/>
              <a:chOff x="84329" y="1315068"/>
              <a:chExt cx="5891228" cy="2560275"/>
            </a:xfrm>
          </p:grpSpPr>
          <p:pic>
            <p:nvPicPr>
              <p:cNvPr id="3" name="Picture 2">
                <a:extLst>
                  <a:ext uri="{FF2B5EF4-FFF2-40B4-BE49-F238E27FC236}">
                    <a16:creationId xmlns:a16="http://schemas.microsoft.com/office/drawing/2014/main" id="{B5D3E289-2B7C-B62E-3BAD-825A05069067}"/>
                  </a:ext>
                </a:extLst>
              </p:cNvPr>
              <p:cNvPicPr>
                <a:picLocks noChangeAspect="1"/>
              </p:cNvPicPr>
              <p:nvPr/>
            </p:nvPicPr>
            <p:blipFill rotWithShape="1">
              <a:blip r:embed="rId8"/>
              <a:srcRect l="1482" t="1931" r="49289" b="64454"/>
              <a:stretch/>
            </p:blipFill>
            <p:spPr>
              <a:xfrm>
                <a:off x="84329" y="1315068"/>
                <a:ext cx="4276301" cy="2560275"/>
              </a:xfrm>
              <a:prstGeom prst="rect">
                <a:avLst/>
              </a:prstGeom>
            </p:spPr>
          </p:pic>
          <p:sp>
            <p:nvSpPr>
              <p:cNvPr id="5" name="Oval 4">
                <a:extLst>
                  <a:ext uri="{FF2B5EF4-FFF2-40B4-BE49-F238E27FC236}">
                    <a16:creationId xmlns:a16="http://schemas.microsoft.com/office/drawing/2014/main" id="{F86BDB8C-E375-22DB-0612-51D4DA68F846}"/>
                  </a:ext>
                </a:extLst>
              </p:cNvPr>
              <p:cNvSpPr/>
              <p:nvPr/>
            </p:nvSpPr>
            <p:spPr>
              <a:xfrm>
                <a:off x="3393614" y="1947963"/>
                <a:ext cx="888776" cy="1454804"/>
              </a:xfrm>
              <a:prstGeom prst="ellipse">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41785D47-FCDF-D4A9-4651-673453CFDEFE}"/>
                  </a:ext>
                </a:extLst>
              </p:cNvPr>
              <p:cNvCxnSpPr>
                <a:cxnSpLocks/>
              </p:cNvCxnSpPr>
              <p:nvPr/>
            </p:nvCxnSpPr>
            <p:spPr>
              <a:xfrm>
                <a:off x="4085629" y="2171156"/>
                <a:ext cx="0" cy="457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5F9E800-3317-CFA2-DE44-44A5785633E7}"/>
                  </a:ext>
                </a:extLst>
              </p:cNvPr>
              <p:cNvCxnSpPr>
                <a:cxnSpLocks/>
              </p:cNvCxnSpPr>
              <p:nvPr/>
            </p:nvCxnSpPr>
            <p:spPr>
              <a:xfrm flipH="1" flipV="1">
                <a:off x="4049332" y="2634466"/>
                <a:ext cx="75515" cy="4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E1F2E90-7234-CA53-42F0-609F12F6AA37}"/>
                  </a:ext>
                </a:extLst>
              </p:cNvPr>
              <p:cNvCxnSpPr>
                <a:cxnSpLocks/>
              </p:cNvCxnSpPr>
              <p:nvPr/>
            </p:nvCxnSpPr>
            <p:spPr>
              <a:xfrm flipH="1">
                <a:off x="4049332" y="2171156"/>
                <a:ext cx="755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440BEEF-5DCC-2C3D-57D5-99708B28A015}"/>
                  </a:ext>
                </a:extLst>
              </p:cNvPr>
              <p:cNvSpPr txBox="1"/>
              <p:nvPr/>
            </p:nvSpPr>
            <p:spPr>
              <a:xfrm>
                <a:off x="4080866" y="2239257"/>
                <a:ext cx="2612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t>
                </a:r>
              </a:p>
            </p:txBody>
          </p:sp>
          <p:pic>
            <p:nvPicPr>
              <p:cNvPr id="32" name="Picture 31" descr="A picture containing cup&#10;&#10;Description automatically generated">
                <a:extLst>
                  <a:ext uri="{FF2B5EF4-FFF2-40B4-BE49-F238E27FC236}">
                    <a16:creationId xmlns:a16="http://schemas.microsoft.com/office/drawing/2014/main" id="{936CAA2A-1000-0872-DDA8-F3EB85F0A4E6}"/>
                  </a:ext>
                </a:extLst>
              </p:cNvPr>
              <p:cNvPicPr>
                <a:picLocks noChangeAspect="1"/>
              </p:cNvPicPr>
              <p:nvPr/>
            </p:nvPicPr>
            <p:blipFill rotWithShape="1">
              <a:blip r:embed="rId9"/>
              <a:srcRect l="25856" r="27820" b="9304"/>
              <a:stretch/>
            </p:blipFill>
            <p:spPr>
              <a:xfrm rot="16200000">
                <a:off x="4913070" y="2038168"/>
                <a:ext cx="588481" cy="1536493"/>
              </a:xfrm>
              <a:prstGeom prst="rect">
                <a:avLst/>
              </a:prstGeom>
              <a:ln w="19050">
                <a:solidFill>
                  <a:srgbClr val="00B050"/>
                </a:solidFill>
              </a:ln>
            </p:spPr>
          </p:pic>
          <p:sp>
            <p:nvSpPr>
              <p:cNvPr id="34" name="TextBox 33">
                <a:extLst>
                  <a:ext uri="{FF2B5EF4-FFF2-40B4-BE49-F238E27FC236}">
                    <a16:creationId xmlns:a16="http://schemas.microsoft.com/office/drawing/2014/main" id="{A3778E22-85AF-D122-083D-3152D76106F7}"/>
                  </a:ext>
                </a:extLst>
              </p:cNvPr>
              <p:cNvSpPr txBox="1"/>
              <p:nvPr/>
            </p:nvSpPr>
            <p:spPr>
              <a:xfrm>
                <a:off x="4537690" y="2228477"/>
                <a:ext cx="1366576" cy="307777"/>
              </a:xfrm>
              <a:prstGeom prst="rect">
                <a:avLst/>
              </a:prstGeom>
              <a:solidFill>
                <a:schemeClr val="accent6">
                  <a:lumMod val="20000"/>
                  <a:lumOff val="80000"/>
                </a:schemeClr>
              </a:solid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Without the lid</a:t>
                </a:r>
              </a:p>
            </p:txBody>
          </p:sp>
          <p:cxnSp>
            <p:nvCxnSpPr>
              <p:cNvPr id="35" name="Straight Arrow Connector 34">
                <a:extLst>
                  <a:ext uri="{FF2B5EF4-FFF2-40B4-BE49-F238E27FC236}">
                    <a16:creationId xmlns:a16="http://schemas.microsoft.com/office/drawing/2014/main" id="{3FC92DD7-02F9-25E1-AF9F-F03DE85CFA43}"/>
                  </a:ext>
                </a:extLst>
              </p:cNvPr>
              <p:cNvCxnSpPr>
                <a:cxnSpLocks/>
              </p:cNvCxnSpPr>
              <p:nvPr/>
            </p:nvCxnSpPr>
            <p:spPr>
              <a:xfrm>
                <a:off x="4049332" y="2675365"/>
                <a:ext cx="45383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0C0F750B-C6E7-6166-1FA9-EA6EE0831ED7}"/>
                  </a:ext>
                </a:extLst>
              </p:cNvPr>
              <p:cNvSpPr/>
              <p:nvPr/>
            </p:nvSpPr>
            <p:spPr>
              <a:xfrm>
                <a:off x="249030" y="1350036"/>
                <a:ext cx="186905" cy="2767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a:extLst>
                <a:ext uri="{FF2B5EF4-FFF2-40B4-BE49-F238E27FC236}">
                  <a16:creationId xmlns:a16="http://schemas.microsoft.com/office/drawing/2014/main" id="{3C929727-8F74-E133-AB5E-50C34ADF8AAD}"/>
                </a:ext>
              </a:extLst>
            </p:cNvPr>
            <p:cNvSpPr/>
            <p:nvPr/>
          </p:nvSpPr>
          <p:spPr>
            <a:xfrm>
              <a:off x="2144786" y="3467777"/>
              <a:ext cx="1611216" cy="446498"/>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TextBox 55">
            <a:extLst>
              <a:ext uri="{FF2B5EF4-FFF2-40B4-BE49-F238E27FC236}">
                <a16:creationId xmlns:a16="http://schemas.microsoft.com/office/drawing/2014/main" id="{CD1B2B11-24C8-E67D-6CBB-F6105563EC6A}"/>
              </a:ext>
            </a:extLst>
          </p:cNvPr>
          <p:cNvSpPr txBox="1"/>
          <p:nvPr/>
        </p:nvSpPr>
        <p:spPr>
          <a:xfrm>
            <a:off x="249031" y="1114349"/>
            <a:ext cx="6864850" cy="369332"/>
          </a:xfrm>
          <a:prstGeom prst="rect">
            <a:avLst/>
          </a:prstGeom>
          <a:solidFill>
            <a:srgbClr val="FDE3EC"/>
          </a:solidFill>
          <a:ln w="19050">
            <a:solidFill>
              <a:srgbClr val="CC0099"/>
            </a:solidFill>
          </a:ln>
        </p:spPr>
        <p:txBody>
          <a:bodyPr wrap="square">
            <a:spAutoFit/>
          </a:bodyPr>
          <a:lstStyle/>
          <a:p>
            <a:pPr lvl="0"/>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Laser accelerated protons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D</a:t>
            </a:r>
            <a:r>
              <a:rPr kumimoji="0" lang="en-US" sz="1800" b="1" i="0" u="none" strike="noStrike" kern="1200" cap="none" spc="0" normalizeH="0" baseline="-25000" noProof="0" dirty="0">
                <a:ln>
                  <a:noFill/>
                </a:ln>
                <a:solidFill>
                  <a:prstClr val="black"/>
                </a:solidFill>
                <a:effectLst/>
                <a:uLnTx/>
                <a:uFillTx/>
                <a:latin typeface="Aptos" panose="020B0004020202020204" pitchFamily="34" charset="0"/>
              </a:rPr>
              <a:t>TOTAL</a:t>
            </a:r>
            <a:r>
              <a:rPr kumimoji="0" lang="en-US" sz="1800" b="0" i="0" u="none" strike="noStrike" kern="1200" cap="none" spc="0" normalizeH="0" baseline="-25000" noProof="0" dirty="0">
                <a:ln>
                  <a:noFill/>
                </a:ln>
                <a:solidFill>
                  <a:prstClr val="black"/>
                </a:solidFill>
                <a:effectLst/>
                <a:uLnTx/>
                <a:uFillTx/>
                <a:latin typeface="Aptos" panose="020B0004020202020204" pitchFamily="34" charset="0"/>
              </a:rPr>
              <a:t> </a:t>
            </a:r>
            <a:r>
              <a:rPr lang="en-US" dirty="0">
                <a:solidFill>
                  <a:prstClr val="black"/>
                </a:solidFill>
                <a:latin typeface="Aptos" panose="020B0004020202020204" pitchFamily="34" charset="0"/>
              </a:rPr>
              <a:t>evaluation (MATLAB simulation)</a:t>
            </a:r>
            <a:endParaRPr kumimoji="0" lang="en-US" sz="1800" b="0" i="0" u="none" strike="noStrike" kern="1200" cap="none" spc="0" normalizeH="0" baseline="-25000" noProof="0" dirty="0">
              <a:ln>
                <a:noFill/>
              </a:ln>
              <a:solidFill>
                <a:prstClr val="black"/>
              </a:solidFill>
              <a:effectLst/>
              <a:uLnTx/>
              <a:uFillTx/>
              <a:latin typeface="Aptos" panose="020B0004020202020204" pitchFamily="34" charset="0"/>
            </a:endParaRPr>
          </a:p>
        </p:txBody>
      </p:sp>
      <p:sp>
        <p:nvSpPr>
          <p:cNvPr id="8" name="TextBox 7">
            <a:extLst>
              <a:ext uri="{FF2B5EF4-FFF2-40B4-BE49-F238E27FC236}">
                <a16:creationId xmlns:a16="http://schemas.microsoft.com/office/drawing/2014/main" id="{EB08A090-4903-0403-0033-8F4357D9E66F}"/>
              </a:ext>
            </a:extLst>
          </p:cNvPr>
          <p:cNvSpPr txBox="1"/>
          <p:nvPr/>
        </p:nvSpPr>
        <p:spPr>
          <a:xfrm>
            <a:off x="3104455" y="4413167"/>
            <a:ext cx="2574549" cy="369332"/>
          </a:xfrm>
          <a:prstGeom prst="rect">
            <a:avLst/>
          </a:prstGeom>
          <a:solidFill>
            <a:schemeClr val="accent5">
              <a:lumMod val="60000"/>
              <a:lumOff val="40000"/>
            </a:schemeClr>
          </a:solidFill>
          <a:ln>
            <a:solidFill>
              <a:schemeClr val="accent5">
                <a:lumMod val="75000"/>
              </a:schemeClr>
            </a:solidFill>
          </a:ln>
          <a:effectLst>
            <a:outerShdw blurRad="50800" dist="38100" dir="10800000" algn="r" rotWithShape="0">
              <a:prstClr val="black">
                <a:alpha val="40000"/>
              </a:prstClr>
            </a:outerShdw>
          </a:effectLst>
        </p:spPr>
        <p:txBody>
          <a:bodyPr wrap="square" rtlCol="0">
            <a:spAutoFit/>
          </a:bodyPr>
          <a:lstStyle/>
          <a:p>
            <a:pPr algn="ctr"/>
            <a:r>
              <a:rPr lang="it-IT" dirty="0">
                <a:latin typeface="Aptos" panose="020B0004020202020204" pitchFamily="34" charset="0"/>
              </a:rPr>
              <a:t>ASI sr-</a:t>
            </a:r>
            <a:r>
              <a:rPr lang="it-IT" dirty="0" err="1">
                <a:latin typeface="Aptos" panose="020B0004020202020204" pitchFamily="34" charset="0"/>
              </a:rPr>
              <a:t>niel</a:t>
            </a:r>
            <a:r>
              <a:rPr lang="it-IT" dirty="0">
                <a:latin typeface="Aptos" panose="020B0004020202020204" pitchFamily="34" charset="0"/>
              </a:rPr>
              <a:t> </a:t>
            </a:r>
            <a:r>
              <a:rPr lang="it-IT" dirty="0" err="1">
                <a:latin typeface="Aptos" panose="020B0004020202020204" pitchFamily="34" charset="0"/>
              </a:rPr>
              <a:t>calculator</a:t>
            </a: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CD9CAA1-D26E-54F1-9FD2-551BC847C2DA}"/>
                  </a:ext>
                </a:extLst>
              </p:cNvPr>
              <p:cNvSpPr txBox="1"/>
              <p:nvPr/>
            </p:nvSpPr>
            <p:spPr>
              <a:xfrm>
                <a:off x="9790607" y="4348387"/>
                <a:ext cx="1808638" cy="369332"/>
              </a:xfrm>
              <a:prstGeom prst="rect">
                <a:avLst/>
              </a:prstGeom>
              <a:noFill/>
            </p:spPr>
            <p:txBody>
              <a:bodyPr wrap="square">
                <a:spAutoFit/>
              </a:bodyPr>
              <a:lstStyle/>
              <a:p>
                <a:r>
                  <a:rPr lang="it-IT" sz="1800" dirty="0">
                    <a:solidFill>
                      <a:schemeClr val="bg1"/>
                    </a:solidFill>
                    <a:latin typeface="Aptos" panose="020B0004020202020204" pitchFamily="34" charset="0"/>
                  </a:rPr>
                  <a:t>Dose</a:t>
                </a:r>
                <a:r>
                  <a:rPr lang="it-IT" sz="1800" baseline="-25000" dirty="0" err="1">
                    <a:solidFill>
                      <a:schemeClr val="bg1"/>
                    </a:solidFill>
                    <a:latin typeface="Aptos" panose="020B0004020202020204" pitchFamily="34" charset="0"/>
                  </a:rPr>
                  <a:t>TOTAL</a:t>
                </a:r>
                <a:r>
                  <a:rPr lang="it-IT" sz="1800" dirty="0">
                    <a:solidFill>
                      <a:schemeClr val="bg1"/>
                    </a:solidFill>
                    <a:latin typeface="Aptos" panose="020B0004020202020204" pitchFamily="34" charset="0"/>
                  </a:rPr>
                  <a:t> </a:t>
                </a:r>
                <a14:m>
                  <m:oMath xmlns:m="http://schemas.openxmlformats.org/officeDocument/2006/math">
                    <m:r>
                      <a:rPr lang="it-IT" sz="1600" b="0" smtClean="0">
                        <a:solidFill>
                          <a:schemeClr val="bg1"/>
                        </a:solidFill>
                        <a:latin typeface="Cambria Math" panose="02040503050406030204" pitchFamily="18" charset="0"/>
                        <a:cs typeface="Times New Roman" panose="02020603050405020304" pitchFamily="18" charset="0"/>
                      </a:rPr>
                      <m:t>~</m:t>
                    </m:r>
                    <m:sSub>
                      <m:sSubPr>
                        <m:ctrlPr>
                          <a:rPr lang="it-IT"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it-IT" sz="1600" b="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c</m:t>
                        </m:r>
                      </m:e>
                      <m:sub>
                        <m:r>
                          <m:rPr>
                            <m:sty m:val="p"/>
                          </m:rPr>
                          <a:rPr lang="it-IT" sz="1600" b="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p</m:t>
                        </m:r>
                      </m:sub>
                    </m:sSub>
                    <m:r>
                      <m:rPr>
                        <m:sty m:val="p"/>
                      </m:rPr>
                      <a:rPr lang="it-IT" sz="1600" b="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ΔT</m:t>
                    </m:r>
                  </m:oMath>
                </a14:m>
                <a:r>
                  <a:rPr lang="it-IT" sz="1800" dirty="0">
                    <a:solidFill>
                      <a:schemeClr val="bg1"/>
                    </a:solidFill>
                    <a:latin typeface="Aptos" panose="020B0004020202020204" pitchFamily="34" charset="0"/>
                  </a:rPr>
                  <a:t> </a:t>
                </a:r>
                <a:endParaRPr lang="en-US" dirty="0">
                  <a:solidFill>
                    <a:schemeClr val="bg1"/>
                  </a:solidFill>
                </a:endParaRPr>
              </a:p>
            </p:txBody>
          </p:sp>
        </mc:Choice>
        <mc:Fallback xmlns="">
          <p:sp>
            <p:nvSpPr>
              <p:cNvPr id="9" name="TextBox 8">
                <a:extLst>
                  <a:ext uri="{FF2B5EF4-FFF2-40B4-BE49-F238E27FC236}">
                    <a16:creationId xmlns:a16="http://schemas.microsoft.com/office/drawing/2014/main" id="{FCD9CAA1-D26E-54F1-9FD2-551BC847C2DA}"/>
                  </a:ext>
                </a:extLst>
              </p:cNvPr>
              <p:cNvSpPr txBox="1">
                <a:spLocks noRot="1" noChangeAspect="1" noMove="1" noResize="1" noEditPoints="1" noAdjustHandles="1" noChangeArrowheads="1" noChangeShapeType="1" noTextEdit="1"/>
              </p:cNvSpPr>
              <p:nvPr/>
            </p:nvSpPr>
            <p:spPr>
              <a:xfrm>
                <a:off x="9790607" y="4348387"/>
                <a:ext cx="1808638" cy="369332"/>
              </a:xfrm>
              <a:prstGeom prst="rect">
                <a:avLst/>
              </a:prstGeom>
              <a:blipFill>
                <a:blip r:embed="rId10"/>
                <a:stretch>
                  <a:fillRect l="-2694" t="-8197" b="-2459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25CE98E8-7B06-16A6-5D02-FBD7DFCE2399}"/>
              </a:ext>
            </a:extLst>
          </p:cNvPr>
          <p:cNvSpPr txBox="1"/>
          <p:nvPr/>
        </p:nvSpPr>
        <p:spPr>
          <a:xfrm>
            <a:off x="11795478" y="2898802"/>
            <a:ext cx="443109" cy="276999"/>
          </a:xfrm>
          <a:prstGeom prst="rect">
            <a:avLst/>
          </a:prstGeom>
          <a:noFill/>
        </p:spPr>
        <p:txBody>
          <a:bodyPr wrap="square" rtlCol="0">
            <a:spAutoFit/>
          </a:bodyPr>
          <a:lstStyle/>
          <a:p>
            <a:r>
              <a:rPr lang="it-IT" sz="1200" dirty="0"/>
              <a:t>[°C]</a:t>
            </a:r>
            <a:endParaRPr lang="en-US" sz="1200" dirty="0"/>
          </a:p>
        </p:txBody>
      </p:sp>
    </p:spTree>
    <p:extLst>
      <p:ext uri="{BB962C8B-B14F-4D97-AF65-F5344CB8AC3E}">
        <p14:creationId xmlns:p14="http://schemas.microsoft.com/office/powerpoint/2010/main" val="40779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down)">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Effect transition="in" filter="fade">
                                      <p:cBhvr>
                                        <p:cTn id="38" dur="500"/>
                                        <p:tgtEl>
                                          <p:spTgt spid="30"/>
                                        </p:tgtEl>
                                      </p:cBhvr>
                                    </p:animEffect>
                                  </p:childTnLst>
                                </p:cTn>
                              </p:par>
                              <p:par>
                                <p:cTn id="39" presetID="53" presetClass="entr" presetSubtype="16"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arn(inVertical)">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p:cTn id="76" dur="500" fill="hold"/>
                                        <p:tgtEl>
                                          <p:spTgt spid="47"/>
                                        </p:tgtEl>
                                        <p:attrNameLst>
                                          <p:attrName>ppt_w</p:attrName>
                                        </p:attrNameLst>
                                      </p:cBhvr>
                                      <p:tavLst>
                                        <p:tav tm="0">
                                          <p:val>
                                            <p:fltVal val="0"/>
                                          </p:val>
                                        </p:tav>
                                        <p:tav tm="100000">
                                          <p:val>
                                            <p:strVal val="#ppt_w"/>
                                          </p:val>
                                        </p:tav>
                                      </p:tavLst>
                                    </p:anim>
                                    <p:anim calcmode="lin" valueType="num">
                                      <p:cBhvr>
                                        <p:cTn id="77" dur="500" fill="hold"/>
                                        <p:tgtEl>
                                          <p:spTgt spid="47"/>
                                        </p:tgtEl>
                                        <p:attrNameLst>
                                          <p:attrName>ppt_h</p:attrName>
                                        </p:attrNameLst>
                                      </p:cBhvr>
                                      <p:tavLst>
                                        <p:tav tm="0">
                                          <p:val>
                                            <p:fltVal val="0"/>
                                          </p:val>
                                        </p:tav>
                                        <p:tav tm="100000">
                                          <p:val>
                                            <p:strVal val="#ppt_h"/>
                                          </p:val>
                                        </p:tav>
                                      </p:tavLst>
                                    </p:anim>
                                    <p:animEffect transition="in" filter="fade">
                                      <p:cBhvr>
                                        <p:cTn id="78" dur="500"/>
                                        <p:tgtEl>
                                          <p:spTgt spid="47"/>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p:cTn id="81" dur="500" fill="hold"/>
                                        <p:tgtEl>
                                          <p:spTgt spid="45"/>
                                        </p:tgtEl>
                                        <p:attrNameLst>
                                          <p:attrName>ppt_w</p:attrName>
                                        </p:attrNameLst>
                                      </p:cBhvr>
                                      <p:tavLst>
                                        <p:tav tm="0">
                                          <p:val>
                                            <p:fltVal val="0"/>
                                          </p:val>
                                        </p:tav>
                                        <p:tav tm="100000">
                                          <p:val>
                                            <p:strVal val="#ppt_w"/>
                                          </p:val>
                                        </p:tav>
                                      </p:tavLst>
                                    </p:anim>
                                    <p:anim calcmode="lin" valueType="num">
                                      <p:cBhvr>
                                        <p:cTn id="82" dur="500" fill="hold"/>
                                        <p:tgtEl>
                                          <p:spTgt spid="45"/>
                                        </p:tgtEl>
                                        <p:attrNameLst>
                                          <p:attrName>ppt_h</p:attrName>
                                        </p:attrNameLst>
                                      </p:cBhvr>
                                      <p:tavLst>
                                        <p:tav tm="0">
                                          <p:val>
                                            <p:fltVal val="0"/>
                                          </p:val>
                                        </p:tav>
                                        <p:tav tm="100000">
                                          <p:val>
                                            <p:strVal val="#ppt_h"/>
                                          </p:val>
                                        </p:tav>
                                      </p:tavLst>
                                    </p:anim>
                                    <p:animEffect transition="in" filter="fade">
                                      <p:cBhvr>
                                        <p:cTn id="83" dur="500"/>
                                        <p:tgtEl>
                                          <p:spTgt spid="45"/>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 calcmode="lin" valueType="num">
                                      <p:cBhvr>
                                        <p:cTn id="86" dur="500" fill="hold"/>
                                        <p:tgtEl>
                                          <p:spTgt spid="46"/>
                                        </p:tgtEl>
                                        <p:attrNameLst>
                                          <p:attrName>ppt_w</p:attrName>
                                        </p:attrNameLst>
                                      </p:cBhvr>
                                      <p:tavLst>
                                        <p:tav tm="0">
                                          <p:val>
                                            <p:fltVal val="0"/>
                                          </p:val>
                                        </p:tav>
                                        <p:tav tm="100000">
                                          <p:val>
                                            <p:strVal val="#ppt_w"/>
                                          </p:val>
                                        </p:tav>
                                      </p:tavLst>
                                    </p:anim>
                                    <p:anim calcmode="lin" valueType="num">
                                      <p:cBhvr>
                                        <p:cTn id="87" dur="500" fill="hold"/>
                                        <p:tgtEl>
                                          <p:spTgt spid="46"/>
                                        </p:tgtEl>
                                        <p:attrNameLst>
                                          <p:attrName>ppt_h</p:attrName>
                                        </p:attrNameLst>
                                      </p:cBhvr>
                                      <p:tavLst>
                                        <p:tav tm="0">
                                          <p:val>
                                            <p:fltVal val="0"/>
                                          </p:val>
                                        </p:tav>
                                        <p:tav tm="100000">
                                          <p:val>
                                            <p:strVal val="#ppt_h"/>
                                          </p:val>
                                        </p:tav>
                                      </p:tavLst>
                                    </p:anim>
                                    <p:animEffect transition="in" filter="fade">
                                      <p:cBhvr>
                                        <p:cTn id="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2" grpId="0"/>
      <p:bldP spid="26" grpId="0" animBg="1"/>
      <p:bldP spid="28" grpId="0"/>
      <p:bldP spid="30" grpId="0"/>
      <p:bldP spid="38" grpId="0" animBg="1"/>
      <p:bldP spid="45" grpId="0" animBg="1"/>
      <p:bldP spid="46" grpId="0" animBg="1"/>
      <p:bldP spid="47" grpId="0" animBg="1"/>
      <p:bldP spid="56" grpId="0" animBg="1"/>
      <p:bldP spid="8" grpId="0" animBg="1"/>
      <p:bldP spid="9"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E2F531-2753-C657-C14D-67A5E4BF4C4C}"/>
              </a:ext>
            </a:extLst>
          </p:cNvPr>
          <p:cNvSpPr>
            <a:spLocks noGrp="1"/>
          </p:cNvSpPr>
          <p:nvPr>
            <p:ph type="title"/>
          </p:nvPr>
        </p:nvSpPr>
        <p:spPr>
          <a:xfrm>
            <a:off x="189712" y="399495"/>
            <a:ext cx="10972800" cy="400110"/>
          </a:xfrm>
        </p:spPr>
        <p:txBody>
          <a:bodyPr>
            <a:noAutofit/>
          </a:bodyPr>
          <a:lstStyle/>
          <a:p>
            <a:r>
              <a:rPr lang="it-IT" sz="3600" i="1" dirty="0" err="1">
                <a:latin typeface="Calibri Light" panose="020F0302020204030204" pitchFamily="34" charset="0"/>
                <a:ea typeface="Calibri Light" panose="020F0302020204030204" pitchFamily="34" charset="0"/>
                <a:cs typeface="Calibri Light" panose="020F0302020204030204" pitchFamily="34" charset="0"/>
              </a:rPr>
              <a:t>Results</a:t>
            </a:r>
            <a:r>
              <a:rPr lang="it-IT" sz="3600" i="1" dirty="0">
                <a:latin typeface="Calibri Light" panose="020F0302020204030204" pitchFamily="34" charset="0"/>
                <a:ea typeface="Calibri Light" panose="020F0302020204030204" pitchFamily="34" charset="0"/>
                <a:cs typeface="Calibri Light" panose="020F0302020204030204" pitchFamily="34" charset="0"/>
              </a:rPr>
              <a:t> </a:t>
            </a:r>
            <a:r>
              <a:rPr lang="it-IT" sz="3600" i="1" dirty="0" err="1">
                <a:latin typeface="Calibri Light" panose="020F0302020204030204" pitchFamily="34" charset="0"/>
                <a:ea typeface="Calibri Light" panose="020F0302020204030204" pitchFamily="34" charset="0"/>
                <a:cs typeface="Calibri Light" panose="020F0302020204030204" pitchFamily="34" charset="0"/>
              </a:rPr>
              <a:t>summary</a:t>
            </a:r>
            <a:endParaRPr lang="en-US" sz="3600" i="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12CA26AB-D83A-BC1B-2511-E9F0C32FC54A}"/>
              </a:ext>
            </a:extLst>
          </p:cNvPr>
          <p:cNvSpPr txBox="1"/>
          <p:nvPr/>
        </p:nvSpPr>
        <p:spPr>
          <a:xfrm>
            <a:off x="189712" y="1233377"/>
            <a:ext cx="10781413" cy="369332"/>
          </a:xfrm>
          <a:prstGeom prst="rect">
            <a:avLst/>
          </a:prstGeom>
          <a:noFill/>
        </p:spPr>
        <p:txBody>
          <a:bodyPr wrap="square" rtlCol="0">
            <a:spAutoFit/>
          </a:bodyPr>
          <a:lstStyle/>
          <a:p>
            <a:r>
              <a:rPr lang="it-IT" dirty="0"/>
              <a:t>The </a:t>
            </a:r>
            <a:r>
              <a:rPr lang="it-IT" dirty="0" err="1"/>
              <a:t>results</a:t>
            </a:r>
            <a:r>
              <a:rPr lang="it-IT" dirty="0"/>
              <a:t> </a:t>
            </a:r>
            <a:r>
              <a:rPr lang="it-IT" dirty="0" err="1"/>
              <a:t>obtained</a:t>
            </a:r>
            <a:r>
              <a:rPr lang="it-IT" dirty="0"/>
              <a:t> after </a:t>
            </a:r>
            <a:r>
              <a:rPr lang="it-IT" dirty="0" err="1"/>
              <a:t>irradiation</a:t>
            </a:r>
            <a:r>
              <a:rPr lang="it-IT" dirty="0"/>
              <a:t> of </a:t>
            </a:r>
            <a:r>
              <a:rPr lang="it-IT" dirty="0" err="1"/>
              <a:t>BJTs</a:t>
            </a:r>
            <a:r>
              <a:rPr lang="it-IT" dirty="0"/>
              <a:t> and the </a:t>
            </a:r>
            <a:r>
              <a:rPr lang="it-IT" dirty="0" err="1"/>
              <a:t>results</a:t>
            </a:r>
            <a:r>
              <a:rPr lang="it-IT" dirty="0"/>
              <a:t> of the dose </a:t>
            </a:r>
            <a:r>
              <a:rPr lang="it-IT" dirty="0" err="1"/>
              <a:t>deposition</a:t>
            </a:r>
            <a:r>
              <a:rPr lang="it-IT" dirty="0"/>
              <a:t> study </a:t>
            </a:r>
            <a:r>
              <a:rPr lang="it-IT" dirty="0" err="1"/>
              <a:t>were</a:t>
            </a:r>
            <a:r>
              <a:rPr lang="it-IT" dirty="0"/>
              <a:t> </a:t>
            </a:r>
            <a:r>
              <a:rPr lang="it-IT" dirty="0" err="1"/>
              <a:t>merged</a:t>
            </a:r>
            <a:r>
              <a:rPr lang="it-IT" dirty="0"/>
              <a:t>. </a:t>
            </a:r>
            <a:endParaRPr lang="en-US" dirty="0"/>
          </a:p>
        </p:txBody>
      </p:sp>
      <mc:AlternateContent xmlns:mc="http://schemas.openxmlformats.org/markup-compatibility/2006" xmlns:a14="http://schemas.microsoft.com/office/drawing/2010/main">
        <mc:Choice Requires="a14">
          <p:graphicFrame>
            <p:nvGraphicFramePr>
              <p:cNvPr id="30" name="Table 29">
                <a:extLst>
                  <a:ext uri="{FF2B5EF4-FFF2-40B4-BE49-F238E27FC236}">
                    <a16:creationId xmlns:a16="http://schemas.microsoft.com/office/drawing/2014/main" id="{AC219C42-182C-47C5-2916-C35B1B42004E}"/>
                  </a:ext>
                </a:extLst>
              </p:cNvPr>
              <p:cNvGraphicFramePr>
                <a:graphicFrameLocks noGrp="1"/>
              </p:cNvGraphicFramePr>
              <p:nvPr>
                <p:extLst>
                  <p:ext uri="{D42A27DB-BD31-4B8C-83A1-F6EECF244321}">
                    <p14:modId xmlns:p14="http://schemas.microsoft.com/office/powerpoint/2010/main" val="3978024487"/>
                  </p:ext>
                </p:extLst>
              </p:nvPr>
            </p:nvGraphicFramePr>
            <p:xfrm>
              <a:off x="2674717" y="1748152"/>
              <a:ext cx="5048235" cy="1383550"/>
            </p:xfrm>
            <a:graphic>
              <a:graphicData uri="http://schemas.openxmlformats.org/drawingml/2006/table">
                <a:tbl>
                  <a:tblPr firstRow="1" bandRow="1">
                    <a:tableStyleId>{93296810-A885-4BE3-A3E7-6D5BEEA58F35}</a:tableStyleId>
                  </a:tblPr>
                  <a:tblGrid>
                    <a:gridCol w="671854">
                      <a:extLst>
                        <a:ext uri="{9D8B030D-6E8A-4147-A177-3AD203B41FA5}">
                          <a16:colId xmlns:a16="http://schemas.microsoft.com/office/drawing/2014/main" val="590375190"/>
                        </a:ext>
                      </a:extLst>
                    </a:gridCol>
                    <a:gridCol w="793161">
                      <a:extLst>
                        <a:ext uri="{9D8B030D-6E8A-4147-A177-3AD203B41FA5}">
                          <a16:colId xmlns:a16="http://schemas.microsoft.com/office/drawing/2014/main" val="1509115397"/>
                        </a:ext>
                      </a:extLst>
                    </a:gridCol>
                    <a:gridCol w="1219077">
                      <a:extLst>
                        <a:ext uri="{9D8B030D-6E8A-4147-A177-3AD203B41FA5}">
                          <a16:colId xmlns:a16="http://schemas.microsoft.com/office/drawing/2014/main" val="3393810211"/>
                        </a:ext>
                      </a:extLst>
                    </a:gridCol>
                    <a:gridCol w="1275907">
                      <a:extLst>
                        <a:ext uri="{9D8B030D-6E8A-4147-A177-3AD203B41FA5}">
                          <a16:colId xmlns:a16="http://schemas.microsoft.com/office/drawing/2014/main" val="1497167743"/>
                        </a:ext>
                      </a:extLst>
                    </a:gridCol>
                    <a:gridCol w="1088236">
                      <a:extLst>
                        <a:ext uri="{9D8B030D-6E8A-4147-A177-3AD203B41FA5}">
                          <a16:colId xmlns:a16="http://schemas.microsoft.com/office/drawing/2014/main" val="1890767733"/>
                        </a:ext>
                      </a:extLst>
                    </a:gridCol>
                  </a:tblGrid>
                  <a:tr h="449399">
                    <a:tc>
                      <a:txBody>
                        <a:bodyPr/>
                        <a:lstStyle/>
                        <a:p>
                          <a:pPr algn="ctr"/>
                          <a:endParaRPr lang="en-US" sz="1200" dirty="0"/>
                        </a:p>
                      </a:txBody>
                      <a:tcPr anchor="ctr"/>
                    </a:tc>
                    <a:tc>
                      <a:txBody>
                        <a:bodyPr/>
                        <a:lstStyle/>
                        <a:p>
                          <a:pPr algn="ctr"/>
                          <a:r>
                            <a:rPr lang="it-IT" sz="1200" dirty="0"/>
                            <a:t>Gamma</a:t>
                          </a:r>
                          <a:endParaRPr lang="en-US" sz="1200" dirty="0"/>
                        </a:p>
                      </a:txBody>
                      <a:tcPr anchor="ctr"/>
                    </a:tc>
                    <a:tc>
                      <a:txBody>
                        <a:bodyPr/>
                        <a:lstStyle/>
                        <a:p>
                          <a:pPr algn="ctr"/>
                          <a:r>
                            <a:rPr lang="it-IT" sz="1200" dirty="0" err="1"/>
                            <a:t>Neutrons</a:t>
                          </a:r>
                          <a:endParaRPr lang="en-US" sz="1200" dirty="0"/>
                        </a:p>
                      </a:txBody>
                      <a:tcPr anchor="ctr"/>
                    </a:tc>
                    <a:tc>
                      <a:txBody>
                        <a:bodyPr/>
                        <a:lstStyle/>
                        <a:p>
                          <a:pPr algn="ctr"/>
                          <a:r>
                            <a:rPr lang="it-IT" sz="1200" dirty="0" err="1"/>
                            <a:t>Conventional</a:t>
                          </a:r>
                          <a:r>
                            <a:rPr lang="it-IT" sz="1200" dirty="0"/>
                            <a:t> </a:t>
                          </a:r>
                          <a:r>
                            <a:rPr lang="it-IT" sz="1200" dirty="0" err="1"/>
                            <a:t>protons</a:t>
                          </a:r>
                          <a:endParaRPr lang="en-US" sz="1200" dirty="0"/>
                        </a:p>
                      </a:txBody>
                      <a:tcPr anchor="ctr"/>
                    </a:tc>
                    <a:tc>
                      <a:txBody>
                        <a:bodyPr/>
                        <a:lstStyle/>
                        <a:p>
                          <a:pPr algn="ctr"/>
                          <a:r>
                            <a:rPr lang="it-IT" sz="1200" dirty="0"/>
                            <a:t>Laser-</a:t>
                          </a:r>
                          <a:r>
                            <a:rPr lang="it-IT" sz="1200" dirty="0" err="1"/>
                            <a:t>driven</a:t>
                          </a:r>
                          <a:r>
                            <a:rPr lang="it-IT" sz="1200" dirty="0"/>
                            <a:t> </a:t>
                          </a:r>
                          <a:r>
                            <a:rPr lang="it-IT" sz="1200" dirty="0" err="1"/>
                            <a:t>protons</a:t>
                          </a:r>
                          <a:endParaRPr lang="en-US" sz="1200" dirty="0"/>
                        </a:p>
                      </a:txBody>
                      <a:tcPr anchor="ctr"/>
                    </a:tc>
                    <a:extLst>
                      <a:ext uri="{0D108BD9-81ED-4DB2-BD59-A6C34878D82A}">
                        <a16:rowId xmlns:a16="http://schemas.microsoft.com/office/drawing/2014/main" val="433046672"/>
                      </a:ext>
                    </a:extLst>
                  </a:tr>
                  <a:tr h="179760">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200" b="1" i="0" dirty="0">
                            <a:solidFill>
                              <a:schemeClr val="tx1"/>
                            </a:solidFill>
                            <a:latin typeface="+mj-lt"/>
                          </a:endParaRPr>
                        </a:p>
                      </a:txBody>
                      <a:tcPr marL="0" marR="0" marT="0" marB="0" anchor="ctr"/>
                    </a:tc>
                    <a:tc>
                      <a:txBody>
                        <a:bodyPr/>
                        <a:lstStyle/>
                        <a:p>
                          <a:pPr algn="ctr"/>
                          <a:r>
                            <a:rPr lang="it-IT" sz="1200" dirty="0">
                              <a:solidFill>
                                <a:schemeClr val="tx1"/>
                              </a:solidFill>
                            </a:rPr>
                            <a:t>8 kGy</a:t>
                          </a:r>
                          <a:endParaRPr lang="en-US" sz="1200" dirty="0">
                            <a:solidFill>
                              <a:schemeClr val="tx1"/>
                            </a:solidFill>
                            <a:latin typeface="+mj-lt"/>
                          </a:endParaRPr>
                        </a:p>
                      </a:txBody>
                      <a:tcPr marL="0" marR="0" marT="0" marB="0" anchor="ctr"/>
                    </a:tc>
                    <a:tc>
                      <a:txBody>
                        <a:bodyPr/>
                        <a:lstStyle/>
                        <a:p>
                          <a:pPr algn="ctr"/>
                          <a:r>
                            <a:rPr kumimoji="0" lang="it-IT" sz="1200" b="0" u="none" strike="noStrike" kern="1200" cap="none" spc="0" normalizeH="0" baseline="0" noProof="0" dirty="0">
                              <a:ln>
                                <a:noFill/>
                              </a:ln>
                              <a:solidFill>
                                <a:schemeClr val="tx1"/>
                              </a:solidFill>
                              <a:effectLst/>
                              <a:uLnTx/>
                              <a:uFillTx/>
                            </a:rPr>
                            <a:t>5.0</a:t>
                          </a:r>
                          <a14:m>
                            <m:oMath xmlns:m="http://schemas.openxmlformats.org/officeDocument/2006/math">
                              <m:r>
                                <a:rPr kumimoji="0" lang="it-IT" sz="1200" b="0"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12 </a:t>
                          </a:r>
                          <a:r>
                            <a:rPr kumimoji="0" lang="it-IT" sz="1200" b="0" u="none" strike="noStrike" kern="1200" cap="none" spc="0" normalizeH="0" baseline="0" noProof="0" dirty="0">
                              <a:ln>
                                <a:noFill/>
                              </a:ln>
                              <a:solidFill>
                                <a:schemeClr val="tx1"/>
                              </a:solidFill>
                              <a:effectLst/>
                              <a:uLnTx/>
                              <a:uFillTx/>
                            </a:rPr>
                            <a:t>n/cm</a:t>
                          </a:r>
                          <a:r>
                            <a:rPr kumimoji="0" lang="en-US" sz="1200" b="0" u="none" strike="noStrike" kern="1200" cap="none" spc="0" normalizeH="0" baseline="30000" noProof="0" dirty="0">
                              <a:ln>
                                <a:noFill/>
                              </a:ln>
                              <a:solidFill>
                                <a:schemeClr val="tx1"/>
                              </a:solidFill>
                              <a:effectLst/>
                              <a:uLnTx/>
                              <a:uFillTx/>
                            </a:rPr>
                            <a:t>2</a:t>
                          </a:r>
                          <a:endParaRPr lang="en-US" sz="1200" dirty="0">
                            <a:solidFill>
                              <a:schemeClr val="tx1"/>
                            </a:solidFill>
                            <a:latin typeface="+mj-lt"/>
                          </a:endParaRPr>
                        </a:p>
                      </a:txBody>
                      <a:tcPr marL="0" marR="0" marT="0" marB="0" anchor="ctr"/>
                    </a:tc>
                    <a:tc>
                      <a:txBody>
                        <a:bodyPr/>
                        <a:lstStyle/>
                        <a:p>
                          <a:pPr algn="ctr"/>
                          <a:r>
                            <a:rPr lang="it-IT" sz="1200" dirty="0">
                              <a:solidFill>
                                <a:schemeClr val="tx1"/>
                              </a:solidFill>
                            </a:rPr>
                            <a:t>1.2</a:t>
                          </a:r>
                          <a:r>
                            <a:rPr kumimoji="0" lang="he-IL" sz="1200" b="0" u="none" strike="noStrike" kern="1200" cap="none" spc="0" normalizeH="0" baseline="0" noProof="0" dirty="0">
                              <a:ln>
                                <a:noFill/>
                              </a:ln>
                              <a:solidFill>
                                <a:schemeClr val="tx1"/>
                              </a:solidFill>
                              <a:effectLst/>
                              <a:uLnTx/>
                              <a:uFillTx/>
                            </a:rPr>
                            <a:t>ּ</a:t>
                          </a:r>
                          <a14:m>
                            <m:oMath xmlns:m="http://schemas.openxmlformats.org/officeDocument/2006/math">
                              <m:r>
                                <a:rPr kumimoji="0" lang="it-IT" sz="1200" b="0"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11 </a:t>
                          </a:r>
                          <a:r>
                            <a:rPr lang="it-IT" sz="1200" dirty="0">
                              <a:solidFill>
                                <a:schemeClr val="tx1"/>
                              </a:solidFill>
                            </a:rPr>
                            <a:t>p</a:t>
                          </a:r>
                          <a:r>
                            <a:rPr kumimoji="0" lang="it-IT" sz="1200" b="0" u="none" strike="noStrike" kern="1200" cap="none" spc="0" normalizeH="0" baseline="0" noProof="0" dirty="0">
                              <a:ln>
                                <a:noFill/>
                              </a:ln>
                              <a:solidFill>
                                <a:schemeClr val="tx1"/>
                              </a:solidFill>
                              <a:effectLst/>
                              <a:uLnTx/>
                              <a:uFillTx/>
                            </a:rPr>
                            <a:t>/cm</a:t>
                          </a:r>
                          <a:r>
                            <a:rPr kumimoji="0" lang="en-US" sz="1200" b="0" u="none" strike="noStrike" kern="1200" cap="none" spc="0" normalizeH="0" baseline="30000" noProof="0" dirty="0">
                              <a:ln>
                                <a:noFill/>
                              </a:ln>
                              <a:solidFill>
                                <a:schemeClr val="tx1"/>
                              </a:solidFill>
                              <a:effectLst/>
                              <a:uLnTx/>
                              <a:uFillTx/>
                            </a:rPr>
                            <a:t>2</a:t>
                          </a:r>
                          <a:endParaRPr lang="en-US" sz="1200" dirty="0">
                            <a:solidFill>
                              <a:schemeClr val="tx1"/>
                            </a:solidFill>
                            <a:latin typeface="+mj-lt"/>
                          </a:endParaRPr>
                        </a:p>
                      </a:txBody>
                      <a:tcPr marL="0" marR="0" marT="0" marB="0" anchor="ctr"/>
                    </a:tc>
                    <a:tc>
                      <a:txBody>
                        <a:bodyPr/>
                        <a:lstStyle/>
                        <a:p>
                          <a:pPr algn="ctr"/>
                          <a:r>
                            <a:rPr lang="it-IT" sz="1200" dirty="0">
                              <a:solidFill>
                                <a:schemeClr val="tx1"/>
                              </a:solidFill>
                            </a:rPr>
                            <a:t>4 shots</a:t>
                          </a:r>
                          <a:endParaRPr lang="en-US" sz="1200" dirty="0">
                            <a:solidFill>
                              <a:schemeClr val="tx1"/>
                            </a:solidFill>
                            <a:latin typeface="+mj-lt"/>
                          </a:endParaRPr>
                        </a:p>
                      </a:txBody>
                      <a:tcPr marL="0" marR="0" marT="0" marB="0" anchor="ctr"/>
                    </a:tc>
                    <a:extLst>
                      <a:ext uri="{0D108BD9-81ED-4DB2-BD59-A6C34878D82A}">
                        <a16:rowId xmlns:a16="http://schemas.microsoft.com/office/drawing/2014/main" val="3561604381"/>
                      </a:ext>
                    </a:extLst>
                  </a:tr>
                  <a:tr h="179760">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2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7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rPr>
                            <a:t>3.5</a:t>
                          </a:r>
                          <a14:m>
                            <m:oMath xmlns:m="http://schemas.openxmlformats.org/officeDocument/2006/math">
                              <m:r>
                                <a:rPr kumimoji="0" lang="it-IT" sz="1200" b="0"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12 </a:t>
                          </a:r>
                          <a:r>
                            <a:rPr kumimoji="0" lang="it-IT" sz="1200" b="0" u="none" strike="noStrike" kern="1200" cap="none" spc="0" normalizeH="0" baseline="0" noProof="0" dirty="0">
                              <a:ln>
                                <a:noFill/>
                              </a:ln>
                              <a:solidFill>
                                <a:schemeClr val="tx1"/>
                              </a:solidFill>
                              <a:effectLst/>
                              <a:uLnTx/>
                              <a:uFillTx/>
                            </a:rPr>
                            <a:t>n/cm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rPr>
                            <a:t>0.8</a:t>
                          </a:r>
                          <a14:m>
                            <m:oMath xmlns:m="http://schemas.openxmlformats.org/officeDocument/2006/math">
                              <m:r>
                                <a:rPr kumimoji="0" lang="it-IT" sz="1200" b="0"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11 </a:t>
                          </a:r>
                          <a:r>
                            <a:rPr lang="it-IT" sz="1200" dirty="0">
                              <a:solidFill>
                                <a:schemeClr val="tx1"/>
                              </a:solidFill>
                            </a:rPr>
                            <a:t>p</a:t>
                          </a:r>
                          <a:r>
                            <a:rPr kumimoji="0" lang="it-IT" sz="1200" b="0" u="none" strike="noStrike" kern="1200" cap="none" spc="0" normalizeH="0" baseline="0" noProof="0" dirty="0">
                              <a:ln>
                                <a:noFill/>
                              </a:ln>
                              <a:solidFill>
                                <a:schemeClr val="tx1"/>
                              </a:solidFill>
                              <a:effectLst/>
                              <a:uLnTx/>
                              <a:uFillTx/>
                            </a:rPr>
                            <a:t>/cm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3 shots</a:t>
                          </a:r>
                          <a:endParaRPr lang="en-US" sz="1200" dirty="0">
                            <a:solidFill>
                              <a:schemeClr val="tx1"/>
                            </a:solidFill>
                            <a:latin typeface="+mj-lt"/>
                          </a:endParaRPr>
                        </a:p>
                      </a:txBody>
                      <a:tcPr marL="0" marR="0" marT="0" marB="0" anchor="ctr"/>
                    </a:tc>
                    <a:extLst>
                      <a:ext uri="{0D108BD9-81ED-4DB2-BD59-A6C34878D82A}">
                        <a16:rowId xmlns:a16="http://schemas.microsoft.com/office/drawing/2014/main" val="2677445980"/>
                      </a:ext>
                    </a:extLst>
                  </a:tr>
                  <a:tr h="194830">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200" b="1" i="0" dirty="0">
                            <a:solidFill>
                              <a:schemeClr val="tx1"/>
                            </a:solidFill>
                            <a:latin typeface="+mj-lt"/>
                          </a:endParaRPr>
                        </a:p>
                      </a:txBody>
                      <a:tcPr marL="0" marR="0" marT="0" marB="0" anchor="ctr"/>
                    </a:tc>
                    <a:tc>
                      <a:txBody>
                        <a:bodyPr/>
                        <a:lstStyle/>
                        <a:p>
                          <a:pPr algn="ctr"/>
                          <a:r>
                            <a:rPr lang="it-IT" sz="1200" dirty="0">
                              <a:solidFill>
                                <a:schemeClr val="tx1"/>
                              </a:solidFill>
                            </a:rPr>
                            <a:t>3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rPr>
                            <a:t>2.5 </a:t>
                          </a:r>
                          <a14:m>
                            <m:oMath xmlns:m="http://schemas.openxmlformats.org/officeDocument/2006/math">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12 </a:t>
                          </a:r>
                          <a:r>
                            <a:rPr kumimoji="0" lang="it-IT" sz="1200" b="0" u="none" strike="noStrike" kern="1200" cap="none" spc="0" normalizeH="0" baseline="0" noProof="0" dirty="0">
                              <a:ln>
                                <a:noFill/>
                              </a:ln>
                              <a:solidFill>
                                <a:schemeClr val="tx1"/>
                              </a:solidFill>
                              <a:effectLst/>
                              <a:uLnTx/>
                              <a:uFillTx/>
                            </a:rPr>
                            <a:t>n/cm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rPr>
                            <a:t>0.5 </a:t>
                          </a:r>
                          <a14:m>
                            <m:oMath xmlns:m="http://schemas.openxmlformats.org/officeDocument/2006/math">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11 </a:t>
                          </a:r>
                          <a:r>
                            <a:rPr lang="it-IT" sz="1200" dirty="0">
                              <a:solidFill>
                                <a:schemeClr val="tx1"/>
                              </a:solidFill>
                            </a:rPr>
                            <a:t>p</a:t>
                          </a:r>
                          <a:r>
                            <a:rPr kumimoji="0" lang="it-IT" sz="1200" b="0" u="none" strike="noStrike" kern="1200" cap="none" spc="0" normalizeH="0" baseline="0" noProof="0" dirty="0">
                              <a:ln>
                                <a:noFill/>
                              </a:ln>
                              <a:solidFill>
                                <a:schemeClr val="tx1"/>
                              </a:solidFill>
                              <a:effectLst/>
                              <a:uLnTx/>
                              <a:uFillTx/>
                            </a:rPr>
                            <a:t>/cm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tc>
                      <a:txBody>
                        <a:bodyPr/>
                        <a:lstStyle/>
                        <a:p>
                          <a:pPr algn="ctr"/>
                          <a:r>
                            <a:rPr lang="it-IT" sz="1200" dirty="0">
                              <a:solidFill>
                                <a:schemeClr val="tx1"/>
                              </a:solidFill>
                            </a:rPr>
                            <a:t>2 shots</a:t>
                          </a:r>
                          <a:endParaRPr lang="en-US" sz="1200" dirty="0">
                            <a:solidFill>
                              <a:schemeClr val="tx1"/>
                            </a:solidFill>
                            <a:latin typeface="+mj-lt"/>
                          </a:endParaRPr>
                        </a:p>
                      </a:txBody>
                      <a:tcPr marL="0" marR="0" marT="0" marB="0" anchor="ctr"/>
                    </a:tc>
                    <a:extLst>
                      <a:ext uri="{0D108BD9-81ED-4DB2-BD59-A6C34878D82A}">
                        <a16:rowId xmlns:a16="http://schemas.microsoft.com/office/drawing/2014/main" val="4164394396"/>
                      </a:ext>
                    </a:extLst>
                  </a:tr>
                  <a:tr h="179760">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2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600 </a:t>
                          </a:r>
                          <a:r>
                            <a:rPr lang="it-IT" sz="1200" dirty="0" err="1">
                              <a:solidFill>
                                <a:schemeClr val="tx1"/>
                              </a:solidFill>
                            </a:rPr>
                            <a:t>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rPr>
                            <a:t>2.0 </a:t>
                          </a:r>
                          <a:r>
                            <a:rPr kumimoji="0" lang="he-IL" sz="1200" b="0" u="none" strike="noStrike" kern="1200" cap="none" spc="0" normalizeH="0" baseline="0" noProof="0" dirty="0">
                              <a:ln>
                                <a:noFill/>
                              </a:ln>
                              <a:solidFill>
                                <a:schemeClr val="tx1"/>
                              </a:solidFill>
                              <a:effectLst/>
                              <a:uLnTx/>
                              <a:uFillTx/>
                            </a:rPr>
                            <a:t>ּ</a:t>
                          </a:r>
                          <a14:m>
                            <m:oMath xmlns:m="http://schemas.openxmlformats.org/officeDocument/2006/math">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12 </a:t>
                          </a:r>
                          <a:r>
                            <a:rPr kumimoji="0" lang="it-IT" sz="1200" b="0" u="none" strike="noStrike" kern="1200" cap="none" spc="0" normalizeH="0" baseline="0" noProof="0" dirty="0">
                              <a:ln>
                                <a:noFill/>
                              </a:ln>
                              <a:solidFill>
                                <a:schemeClr val="tx1"/>
                              </a:solidFill>
                              <a:effectLst/>
                              <a:uLnTx/>
                              <a:uFillTx/>
                            </a:rPr>
                            <a:t>n/cm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rPr>
                            <a:t>0.4 </a:t>
                          </a:r>
                          <a:r>
                            <a:rPr kumimoji="0" lang="he-IL" sz="1200" b="0" u="none" strike="noStrike" kern="1200" cap="none" spc="0" normalizeH="0" baseline="0" noProof="0" dirty="0">
                              <a:ln>
                                <a:noFill/>
                              </a:ln>
                              <a:solidFill>
                                <a:schemeClr val="tx1"/>
                              </a:solidFill>
                              <a:effectLst/>
                              <a:uLnTx/>
                              <a:uFillTx/>
                            </a:rPr>
                            <a:t>ּ</a:t>
                          </a:r>
                          <a14:m>
                            <m:oMath xmlns:m="http://schemas.openxmlformats.org/officeDocument/2006/math">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11 </a:t>
                          </a:r>
                          <a:r>
                            <a:rPr lang="it-IT" sz="1200" dirty="0">
                              <a:solidFill>
                                <a:schemeClr val="tx1"/>
                              </a:solidFill>
                            </a:rPr>
                            <a:t>p</a:t>
                          </a:r>
                          <a:r>
                            <a:rPr kumimoji="0" lang="it-IT" sz="1200" b="0" u="none" strike="noStrike" kern="1200" cap="none" spc="0" normalizeH="0" baseline="0" noProof="0" dirty="0">
                              <a:ln>
                                <a:noFill/>
                              </a:ln>
                              <a:solidFill>
                                <a:schemeClr val="tx1"/>
                              </a:solidFill>
                              <a:effectLst/>
                              <a:uLnTx/>
                              <a:uFillTx/>
                            </a:rPr>
                            <a:t>/cm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tc>
                      <a:txBody>
                        <a:bodyPr/>
                        <a:lstStyle/>
                        <a:p>
                          <a:pPr algn="ctr"/>
                          <a:r>
                            <a:rPr lang="it-IT" sz="1200" kern="1200" dirty="0">
                              <a:solidFill>
                                <a:schemeClr val="tx1"/>
                              </a:solidFill>
                            </a:rPr>
                            <a:t>2 shots</a:t>
                          </a:r>
                          <a:endParaRPr lang="en-US"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3888012291"/>
                      </a:ext>
                    </a:extLst>
                  </a:tr>
                  <a:tr h="179760">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srgbClr val="6905A7"/>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srgbClr val="6905A7"/>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srgbClr val="6905A7"/>
                                        </a:solidFill>
                                        <a:effectLst/>
                                        <a:uLnTx/>
                                        <a:uFillTx/>
                                        <a:latin typeface="Cambria Math" panose="02040503050406030204" pitchFamily="18" charset="0"/>
                                      </a:rPr>
                                      <m:t>𝟓</m:t>
                                    </m:r>
                                  </m:sub>
                                </m:sSub>
                              </m:oMath>
                            </m:oMathPara>
                          </a14:m>
                          <a:endParaRPr lang="en-US" sz="12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100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1.8 </a:t>
                          </a:r>
                          <a:r>
                            <a:rPr kumimoji="0" lang="he-IL" sz="1200" b="0" u="none" strike="noStrike" kern="1200" cap="none" spc="0" normalizeH="0" baseline="0" noProof="0" dirty="0">
                              <a:ln>
                                <a:noFill/>
                              </a:ln>
                              <a:solidFill>
                                <a:schemeClr val="tx1"/>
                              </a:solidFill>
                              <a:effectLst/>
                              <a:uLnTx/>
                              <a:uFillTx/>
                            </a:rPr>
                            <a:t>ּ</a:t>
                          </a:r>
                          <a14:m>
                            <m:oMath xmlns:m="http://schemas.openxmlformats.org/officeDocument/2006/math">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11 </a:t>
                          </a:r>
                          <a:r>
                            <a:rPr lang="it-IT" sz="1200" dirty="0">
                              <a:solidFill>
                                <a:schemeClr val="tx1"/>
                              </a:solidFill>
                            </a:rPr>
                            <a:t>p</a:t>
                          </a:r>
                          <a:r>
                            <a:rPr kumimoji="0" lang="it-IT" sz="1200" b="0" u="none" strike="noStrike" kern="1200" cap="none" spc="0" normalizeH="0" baseline="0" noProof="0" dirty="0">
                              <a:ln>
                                <a:noFill/>
                              </a:ln>
                              <a:solidFill>
                                <a:schemeClr val="tx1"/>
                              </a:solidFill>
                              <a:effectLst/>
                              <a:uLnTx/>
                              <a:uFillTx/>
                            </a:rPr>
                            <a:t>/cm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a:t>
                          </a:r>
                          <a:endParaRPr lang="en-US" sz="1200" dirty="0">
                            <a:solidFill>
                              <a:schemeClr val="tx1"/>
                            </a:solidFill>
                            <a:latin typeface="+mj-lt"/>
                          </a:endParaRPr>
                        </a:p>
                      </a:txBody>
                      <a:tcPr marL="0" marR="0" marT="0" marB="0" anchor="ctr"/>
                    </a:tc>
                    <a:extLst>
                      <a:ext uri="{0D108BD9-81ED-4DB2-BD59-A6C34878D82A}">
                        <a16:rowId xmlns:a16="http://schemas.microsoft.com/office/drawing/2014/main" val="896727077"/>
                      </a:ext>
                    </a:extLst>
                  </a:tr>
                </a:tbl>
              </a:graphicData>
            </a:graphic>
          </p:graphicFrame>
        </mc:Choice>
        <mc:Fallback xmlns="">
          <p:graphicFrame>
            <p:nvGraphicFramePr>
              <p:cNvPr id="30" name="Table 29">
                <a:extLst>
                  <a:ext uri="{FF2B5EF4-FFF2-40B4-BE49-F238E27FC236}">
                    <a16:creationId xmlns:a16="http://schemas.microsoft.com/office/drawing/2014/main" id="{AC219C42-182C-47C5-2916-C35B1B42004E}"/>
                  </a:ext>
                </a:extLst>
              </p:cNvPr>
              <p:cNvGraphicFramePr>
                <a:graphicFrameLocks noGrp="1"/>
              </p:cNvGraphicFramePr>
              <p:nvPr>
                <p:extLst>
                  <p:ext uri="{D42A27DB-BD31-4B8C-83A1-F6EECF244321}">
                    <p14:modId xmlns:p14="http://schemas.microsoft.com/office/powerpoint/2010/main" val="3978024487"/>
                  </p:ext>
                </p:extLst>
              </p:nvPr>
            </p:nvGraphicFramePr>
            <p:xfrm>
              <a:off x="2674717" y="1748152"/>
              <a:ext cx="5048235" cy="1383550"/>
            </p:xfrm>
            <a:graphic>
              <a:graphicData uri="http://schemas.openxmlformats.org/drawingml/2006/table">
                <a:tbl>
                  <a:tblPr firstRow="1" bandRow="1">
                    <a:tableStyleId>{93296810-A885-4BE3-A3E7-6D5BEEA58F35}</a:tableStyleId>
                  </a:tblPr>
                  <a:tblGrid>
                    <a:gridCol w="671854">
                      <a:extLst>
                        <a:ext uri="{9D8B030D-6E8A-4147-A177-3AD203B41FA5}">
                          <a16:colId xmlns:a16="http://schemas.microsoft.com/office/drawing/2014/main" val="590375190"/>
                        </a:ext>
                      </a:extLst>
                    </a:gridCol>
                    <a:gridCol w="793161">
                      <a:extLst>
                        <a:ext uri="{9D8B030D-6E8A-4147-A177-3AD203B41FA5}">
                          <a16:colId xmlns:a16="http://schemas.microsoft.com/office/drawing/2014/main" val="1509115397"/>
                        </a:ext>
                      </a:extLst>
                    </a:gridCol>
                    <a:gridCol w="1219077">
                      <a:extLst>
                        <a:ext uri="{9D8B030D-6E8A-4147-A177-3AD203B41FA5}">
                          <a16:colId xmlns:a16="http://schemas.microsoft.com/office/drawing/2014/main" val="3393810211"/>
                        </a:ext>
                      </a:extLst>
                    </a:gridCol>
                    <a:gridCol w="1275907">
                      <a:extLst>
                        <a:ext uri="{9D8B030D-6E8A-4147-A177-3AD203B41FA5}">
                          <a16:colId xmlns:a16="http://schemas.microsoft.com/office/drawing/2014/main" val="1497167743"/>
                        </a:ext>
                      </a:extLst>
                    </a:gridCol>
                    <a:gridCol w="1088236">
                      <a:extLst>
                        <a:ext uri="{9D8B030D-6E8A-4147-A177-3AD203B41FA5}">
                          <a16:colId xmlns:a16="http://schemas.microsoft.com/office/drawing/2014/main" val="1890767733"/>
                        </a:ext>
                      </a:extLst>
                    </a:gridCol>
                  </a:tblGrid>
                  <a:tr h="457200">
                    <a:tc>
                      <a:txBody>
                        <a:bodyPr/>
                        <a:lstStyle/>
                        <a:p>
                          <a:pPr algn="ctr"/>
                          <a:endParaRPr lang="en-US" sz="1200" dirty="0"/>
                        </a:p>
                      </a:txBody>
                      <a:tcPr anchor="ctr"/>
                    </a:tc>
                    <a:tc>
                      <a:txBody>
                        <a:bodyPr/>
                        <a:lstStyle/>
                        <a:p>
                          <a:pPr algn="ctr"/>
                          <a:r>
                            <a:rPr lang="it-IT" sz="1200" dirty="0"/>
                            <a:t>Gamma</a:t>
                          </a:r>
                          <a:endParaRPr lang="en-US" sz="1200" dirty="0"/>
                        </a:p>
                      </a:txBody>
                      <a:tcPr anchor="ctr"/>
                    </a:tc>
                    <a:tc>
                      <a:txBody>
                        <a:bodyPr/>
                        <a:lstStyle/>
                        <a:p>
                          <a:pPr algn="ctr"/>
                          <a:r>
                            <a:rPr lang="it-IT" sz="1200" dirty="0" err="1"/>
                            <a:t>Neutrons</a:t>
                          </a:r>
                          <a:endParaRPr lang="en-US" sz="1200" dirty="0"/>
                        </a:p>
                      </a:txBody>
                      <a:tcPr anchor="ctr"/>
                    </a:tc>
                    <a:tc>
                      <a:txBody>
                        <a:bodyPr/>
                        <a:lstStyle/>
                        <a:p>
                          <a:pPr algn="ctr"/>
                          <a:r>
                            <a:rPr lang="it-IT" sz="1200" dirty="0" err="1"/>
                            <a:t>Conventional</a:t>
                          </a:r>
                          <a:r>
                            <a:rPr lang="it-IT" sz="1200" dirty="0"/>
                            <a:t> </a:t>
                          </a:r>
                          <a:r>
                            <a:rPr lang="it-IT" sz="1200" dirty="0" err="1"/>
                            <a:t>protons</a:t>
                          </a:r>
                          <a:endParaRPr lang="en-US" sz="1200" dirty="0"/>
                        </a:p>
                      </a:txBody>
                      <a:tcPr anchor="ctr"/>
                    </a:tc>
                    <a:tc>
                      <a:txBody>
                        <a:bodyPr/>
                        <a:lstStyle/>
                        <a:p>
                          <a:pPr algn="ctr"/>
                          <a:r>
                            <a:rPr lang="it-IT" sz="1200" dirty="0"/>
                            <a:t>Laser-</a:t>
                          </a:r>
                          <a:r>
                            <a:rPr lang="it-IT" sz="1200" dirty="0" err="1"/>
                            <a:t>driven</a:t>
                          </a:r>
                          <a:r>
                            <a:rPr lang="it-IT" sz="1200" dirty="0"/>
                            <a:t> </a:t>
                          </a:r>
                          <a:r>
                            <a:rPr lang="it-IT" sz="1200" dirty="0" err="1"/>
                            <a:t>protons</a:t>
                          </a:r>
                          <a:endParaRPr lang="en-US" sz="1200" dirty="0"/>
                        </a:p>
                      </a:txBody>
                      <a:tcPr anchor="ctr"/>
                    </a:tc>
                    <a:extLst>
                      <a:ext uri="{0D108BD9-81ED-4DB2-BD59-A6C34878D82A}">
                        <a16:rowId xmlns:a16="http://schemas.microsoft.com/office/drawing/2014/main" val="433046672"/>
                      </a:ext>
                    </a:extLst>
                  </a:tr>
                  <a:tr h="182880">
                    <a:tc>
                      <a:txBody>
                        <a:bodyPr/>
                        <a:lstStyle/>
                        <a:p>
                          <a:endParaRPr lang="en-US"/>
                        </a:p>
                      </a:txBody>
                      <a:tcPr marL="0" marR="0" marT="0" marB="0" anchor="ctr">
                        <a:blipFill>
                          <a:blip r:embed="rId3"/>
                          <a:stretch>
                            <a:fillRect l="-909" t="-253333" r="-658182" b="-460000"/>
                          </a:stretch>
                        </a:blipFill>
                      </a:tcPr>
                    </a:tc>
                    <a:tc>
                      <a:txBody>
                        <a:bodyPr/>
                        <a:lstStyle/>
                        <a:p>
                          <a:pPr algn="ctr"/>
                          <a:r>
                            <a:rPr lang="it-IT" sz="1200" dirty="0">
                              <a:solidFill>
                                <a:schemeClr val="tx1"/>
                              </a:solidFill>
                            </a:rPr>
                            <a:t>8 kGy</a:t>
                          </a:r>
                          <a:endParaRPr lang="en-US" sz="1200" dirty="0">
                            <a:solidFill>
                              <a:schemeClr val="tx1"/>
                            </a:solidFill>
                            <a:latin typeface="+mj-lt"/>
                          </a:endParaRPr>
                        </a:p>
                      </a:txBody>
                      <a:tcPr marL="0" marR="0" marT="0" marB="0" anchor="ctr"/>
                    </a:tc>
                    <a:tc>
                      <a:txBody>
                        <a:bodyPr/>
                        <a:lstStyle/>
                        <a:p>
                          <a:endParaRPr lang="en-US"/>
                        </a:p>
                      </a:txBody>
                      <a:tcPr marL="0" marR="0" marT="0" marB="0" anchor="ctr">
                        <a:blipFill>
                          <a:blip r:embed="rId3"/>
                          <a:stretch>
                            <a:fillRect l="-121000" t="-253333" r="-196500" b="-460000"/>
                          </a:stretch>
                        </a:blipFill>
                      </a:tcPr>
                    </a:tc>
                    <a:tc>
                      <a:txBody>
                        <a:bodyPr/>
                        <a:lstStyle/>
                        <a:p>
                          <a:endParaRPr lang="en-US"/>
                        </a:p>
                      </a:txBody>
                      <a:tcPr marL="0" marR="0" marT="0" marB="0" anchor="ctr">
                        <a:blipFill>
                          <a:blip r:embed="rId3"/>
                          <a:stretch>
                            <a:fillRect l="-211483" t="-253333" r="-88038" b="-460000"/>
                          </a:stretch>
                        </a:blipFill>
                      </a:tcPr>
                    </a:tc>
                    <a:tc>
                      <a:txBody>
                        <a:bodyPr/>
                        <a:lstStyle/>
                        <a:p>
                          <a:pPr algn="ctr"/>
                          <a:r>
                            <a:rPr lang="it-IT" sz="1200" dirty="0">
                              <a:solidFill>
                                <a:schemeClr val="tx1"/>
                              </a:solidFill>
                            </a:rPr>
                            <a:t>4 shots</a:t>
                          </a:r>
                          <a:endParaRPr lang="en-US" sz="1200" dirty="0">
                            <a:solidFill>
                              <a:schemeClr val="tx1"/>
                            </a:solidFill>
                            <a:latin typeface="+mj-lt"/>
                          </a:endParaRPr>
                        </a:p>
                      </a:txBody>
                      <a:tcPr marL="0" marR="0" marT="0" marB="0" anchor="ctr"/>
                    </a:tc>
                    <a:extLst>
                      <a:ext uri="{0D108BD9-81ED-4DB2-BD59-A6C34878D82A}">
                        <a16:rowId xmlns:a16="http://schemas.microsoft.com/office/drawing/2014/main" val="3561604381"/>
                      </a:ext>
                    </a:extLst>
                  </a:tr>
                  <a:tr h="182880">
                    <a:tc>
                      <a:txBody>
                        <a:bodyPr/>
                        <a:lstStyle/>
                        <a:p>
                          <a:endParaRPr lang="en-US"/>
                        </a:p>
                      </a:txBody>
                      <a:tcPr marL="0" marR="0" marT="0" marB="0" anchor="ctr">
                        <a:blipFill>
                          <a:blip r:embed="rId3"/>
                          <a:stretch>
                            <a:fillRect l="-909" t="-341935" r="-658182" b="-345161"/>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7 kGy</a:t>
                          </a:r>
                          <a:endParaRPr lang="en-US" sz="1200" dirty="0">
                            <a:solidFill>
                              <a:schemeClr val="tx1"/>
                            </a:solidFill>
                            <a:latin typeface="+mj-lt"/>
                          </a:endParaRPr>
                        </a:p>
                      </a:txBody>
                      <a:tcPr marL="0" marR="0" marT="0" marB="0" anchor="ctr"/>
                    </a:tc>
                    <a:tc>
                      <a:txBody>
                        <a:bodyPr/>
                        <a:lstStyle/>
                        <a:p>
                          <a:endParaRPr lang="en-US"/>
                        </a:p>
                      </a:txBody>
                      <a:tcPr marL="0" marR="0" marT="0" marB="0" anchor="ctr">
                        <a:blipFill>
                          <a:blip r:embed="rId3"/>
                          <a:stretch>
                            <a:fillRect l="-121000" t="-341935" r="-196500" b="-345161"/>
                          </a:stretch>
                        </a:blipFill>
                      </a:tcPr>
                    </a:tc>
                    <a:tc>
                      <a:txBody>
                        <a:bodyPr/>
                        <a:lstStyle/>
                        <a:p>
                          <a:endParaRPr lang="en-US"/>
                        </a:p>
                      </a:txBody>
                      <a:tcPr marL="0" marR="0" marT="0" marB="0" anchor="ctr">
                        <a:blipFill>
                          <a:blip r:embed="rId3"/>
                          <a:stretch>
                            <a:fillRect l="-211483" t="-341935" r="-88038" b="-345161"/>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3 shots</a:t>
                          </a:r>
                          <a:endParaRPr lang="en-US" sz="1200" dirty="0">
                            <a:solidFill>
                              <a:schemeClr val="tx1"/>
                            </a:solidFill>
                            <a:latin typeface="+mj-lt"/>
                          </a:endParaRPr>
                        </a:p>
                      </a:txBody>
                      <a:tcPr marL="0" marR="0" marT="0" marB="0" anchor="ctr"/>
                    </a:tc>
                    <a:extLst>
                      <a:ext uri="{0D108BD9-81ED-4DB2-BD59-A6C34878D82A}">
                        <a16:rowId xmlns:a16="http://schemas.microsoft.com/office/drawing/2014/main" val="2677445980"/>
                      </a:ext>
                    </a:extLst>
                  </a:tr>
                  <a:tr h="194830">
                    <a:tc>
                      <a:txBody>
                        <a:bodyPr/>
                        <a:lstStyle/>
                        <a:p>
                          <a:endParaRPr lang="en-US"/>
                        </a:p>
                      </a:txBody>
                      <a:tcPr marL="0" marR="0" marT="0" marB="0" anchor="ctr">
                        <a:blipFill>
                          <a:blip r:embed="rId3"/>
                          <a:stretch>
                            <a:fillRect l="-909" t="-428125" r="-658182" b="-234375"/>
                          </a:stretch>
                        </a:blipFill>
                      </a:tcPr>
                    </a:tc>
                    <a:tc>
                      <a:txBody>
                        <a:bodyPr/>
                        <a:lstStyle/>
                        <a:p>
                          <a:pPr algn="ctr"/>
                          <a:r>
                            <a:rPr lang="it-IT" sz="1200" dirty="0">
                              <a:solidFill>
                                <a:schemeClr val="tx1"/>
                              </a:solidFill>
                            </a:rPr>
                            <a:t>3 kGy</a:t>
                          </a:r>
                          <a:endParaRPr lang="en-US" sz="1200" dirty="0">
                            <a:solidFill>
                              <a:schemeClr val="tx1"/>
                            </a:solidFill>
                            <a:latin typeface="+mj-lt"/>
                          </a:endParaRPr>
                        </a:p>
                      </a:txBody>
                      <a:tcPr marL="0" marR="0" marT="0" marB="0" anchor="ctr"/>
                    </a:tc>
                    <a:tc>
                      <a:txBody>
                        <a:bodyPr/>
                        <a:lstStyle/>
                        <a:p>
                          <a:endParaRPr lang="en-US"/>
                        </a:p>
                      </a:txBody>
                      <a:tcPr marL="0" marR="0" marT="0" marB="0" anchor="ctr">
                        <a:blipFill>
                          <a:blip r:embed="rId3"/>
                          <a:stretch>
                            <a:fillRect l="-121000" t="-428125" r="-196500" b="-234375"/>
                          </a:stretch>
                        </a:blipFill>
                      </a:tcPr>
                    </a:tc>
                    <a:tc>
                      <a:txBody>
                        <a:bodyPr/>
                        <a:lstStyle/>
                        <a:p>
                          <a:endParaRPr lang="en-US"/>
                        </a:p>
                      </a:txBody>
                      <a:tcPr marL="0" marR="0" marT="0" marB="0" anchor="ctr">
                        <a:blipFill>
                          <a:blip r:embed="rId3"/>
                          <a:stretch>
                            <a:fillRect l="-211483" t="-428125" r="-88038" b="-234375"/>
                          </a:stretch>
                        </a:blipFill>
                      </a:tcPr>
                    </a:tc>
                    <a:tc>
                      <a:txBody>
                        <a:bodyPr/>
                        <a:lstStyle/>
                        <a:p>
                          <a:pPr algn="ctr"/>
                          <a:r>
                            <a:rPr lang="it-IT" sz="1200" dirty="0">
                              <a:solidFill>
                                <a:schemeClr val="tx1"/>
                              </a:solidFill>
                            </a:rPr>
                            <a:t>2 shots</a:t>
                          </a:r>
                          <a:endParaRPr lang="en-US" sz="1200" dirty="0">
                            <a:solidFill>
                              <a:schemeClr val="tx1"/>
                            </a:solidFill>
                            <a:latin typeface="+mj-lt"/>
                          </a:endParaRPr>
                        </a:p>
                      </a:txBody>
                      <a:tcPr marL="0" marR="0" marT="0" marB="0" anchor="ctr"/>
                    </a:tc>
                    <a:extLst>
                      <a:ext uri="{0D108BD9-81ED-4DB2-BD59-A6C34878D82A}">
                        <a16:rowId xmlns:a16="http://schemas.microsoft.com/office/drawing/2014/main" val="4164394396"/>
                      </a:ext>
                    </a:extLst>
                  </a:tr>
                  <a:tr h="182880">
                    <a:tc>
                      <a:txBody>
                        <a:bodyPr/>
                        <a:lstStyle/>
                        <a:p>
                          <a:endParaRPr lang="en-US"/>
                        </a:p>
                      </a:txBody>
                      <a:tcPr marL="0" marR="0" marT="0" marB="0" anchor="ctr">
                        <a:blipFill>
                          <a:blip r:embed="rId3"/>
                          <a:stretch>
                            <a:fillRect l="-909" t="-563333" r="-658182" b="-150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600 </a:t>
                          </a:r>
                          <a:r>
                            <a:rPr lang="it-IT" sz="1200" dirty="0" err="1">
                              <a:solidFill>
                                <a:schemeClr val="tx1"/>
                              </a:solidFill>
                            </a:rPr>
                            <a:t>Gy</a:t>
                          </a:r>
                          <a:endParaRPr lang="en-US" sz="1200" dirty="0">
                            <a:solidFill>
                              <a:schemeClr val="tx1"/>
                            </a:solidFill>
                            <a:latin typeface="+mj-lt"/>
                          </a:endParaRPr>
                        </a:p>
                      </a:txBody>
                      <a:tcPr marL="0" marR="0" marT="0" marB="0" anchor="ctr"/>
                    </a:tc>
                    <a:tc>
                      <a:txBody>
                        <a:bodyPr/>
                        <a:lstStyle/>
                        <a:p>
                          <a:endParaRPr lang="en-US"/>
                        </a:p>
                      </a:txBody>
                      <a:tcPr marL="0" marR="0" marT="0" marB="0" anchor="ctr">
                        <a:blipFill>
                          <a:blip r:embed="rId3"/>
                          <a:stretch>
                            <a:fillRect l="-121000" t="-563333" r="-196500" b="-150000"/>
                          </a:stretch>
                        </a:blipFill>
                      </a:tcPr>
                    </a:tc>
                    <a:tc>
                      <a:txBody>
                        <a:bodyPr/>
                        <a:lstStyle/>
                        <a:p>
                          <a:endParaRPr lang="en-US"/>
                        </a:p>
                      </a:txBody>
                      <a:tcPr marL="0" marR="0" marT="0" marB="0" anchor="ctr">
                        <a:blipFill>
                          <a:blip r:embed="rId3"/>
                          <a:stretch>
                            <a:fillRect l="-211483" t="-563333" r="-88038" b="-150000"/>
                          </a:stretch>
                        </a:blipFill>
                      </a:tcPr>
                    </a:tc>
                    <a:tc>
                      <a:txBody>
                        <a:bodyPr/>
                        <a:lstStyle/>
                        <a:p>
                          <a:pPr algn="ctr"/>
                          <a:r>
                            <a:rPr lang="it-IT" sz="1200" kern="1200" dirty="0">
                              <a:solidFill>
                                <a:schemeClr val="tx1"/>
                              </a:solidFill>
                            </a:rPr>
                            <a:t>2 shots</a:t>
                          </a:r>
                          <a:endParaRPr lang="en-US"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3888012291"/>
                      </a:ext>
                    </a:extLst>
                  </a:tr>
                  <a:tr h="182880">
                    <a:tc>
                      <a:txBody>
                        <a:bodyPr/>
                        <a:lstStyle/>
                        <a:p>
                          <a:endParaRPr lang="en-US"/>
                        </a:p>
                      </a:txBody>
                      <a:tcPr marL="0" marR="0" marT="0" marB="0" anchor="ctr">
                        <a:blipFill>
                          <a:blip r:embed="rId3"/>
                          <a:stretch>
                            <a:fillRect l="-909" t="-663333" r="-658182" b="-50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100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tc>
                      <a:txBody>
                        <a:bodyPr/>
                        <a:lstStyle/>
                        <a:p>
                          <a:endParaRPr lang="en-US"/>
                        </a:p>
                      </a:txBody>
                      <a:tcPr marL="0" marR="0" marT="0" marB="0" anchor="ctr">
                        <a:blipFill>
                          <a:blip r:embed="rId3"/>
                          <a:stretch>
                            <a:fillRect l="-211483" t="-663333" r="-88038" b="-50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a:t>
                          </a:r>
                          <a:endParaRPr lang="en-US" sz="1200" dirty="0">
                            <a:solidFill>
                              <a:schemeClr val="tx1"/>
                            </a:solidFill>
                            <a:latin typeface="+mj-lt"/>
                          </a:endParaRPr>
                        </a:p>
                      </a:txBody>
                      <a:tcPr marL="0" marR="0" marT="0" marB="0" anchor="ctr"/>
                    </a:tc>
                    <a:extLst>
                      <a:ext uri="{0D108BD9-81ED-4DB2-BD59-A6C34878D82A}">
                        <a16:rowId xmlns:a16="http://schemas.microsoft.com/office/drawing/2014/main" val="8967270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1" name="Table 30">
                <a:extLst>
                  <a:ext uri="{FF2B5EF4-FFF2-40B4-BE49-F238E27FC236}">
                    <a16:creationId xmlns:a16="http://schemas.microsoft.com/office/drawing/2014/main" id="{76C1808A-AE80-498C-F4AA-4A327BBA43EE}"/>
                  </a:ext>
                </a:extLst>
              </p:cNvPr>
              <p:cNvGraphicFramePr>
                <a:graphicFrameLocks noGrp="1"/>
              </p:cNvGraphicFramePr>
              <p:nvPr>
                <p:extLst>
                  <p:ext uri="{D42A27DB-BD31-4B8C-83A1-F6EECF244321}">
                    <p14:modId xmlns:p14="http://schemas.microsoft.com/office/powerpoint/2010/main" val="3573803262"/>
                  </p:ext>
                </p:extLst>
              </p:nvPr>
            </p:nvGraphicFramePr>
            <p:xfrm>
              <a:off x="8282765" y="1748150"/>
              <a:ext cx="3689497" cy="1383552"/>
            </p:xfrm>
            <a:graphic>
              <a:graphicData uri="http://schemas.openxmlformats.org/drawingml/2006/table">
                <a:tbl>
                  <a:tblPr firstRow="1" bandRow="1">
                    <a:tableStyleId>{00A15C55-8517-42AA-B614-E9B94910E393}</a:tableStyleId>
                  </a:tblPr>
                  <a:tblGrid>
                    <a:gridCol w="589011">
                      <a:extLst>
                        <a:ext uri="{9D8B030D-6E8A-4147-A177-3AD203B41FA5}">
                          <a16:colId xmlns:a16="http://schemas.microsoft.com/office/drawing/2014/main" val="590375190"/>
                        </a:ext>
                      </a:extLst>
                    </a:gridCol>
                    <a:gridCol w="695360">
                      <a:extLst>
                        <a:ext uri="{9D8B030D-6E8A-4147-A177-3AD203B41FA5}">
                          <a16:colId xmlns:a16="http://schemas.microsoft.com/office/drawing/2014/main" val="1509115397"/>
                        </a:ext>
                      </a:extLst>
                    </a:gridCol>
                    <a:gridCol w="1202563">
                      <a:extLst>
                        <a:ext uri="{9D8B030D-6E8A-4147-A177-3AD203B41FA5}">
                          <a16:colId xmlns:a16="http://schemas.microsoft.com/office/drawing/2014/main" val="1789190640"/>
                        </a:ext>
                      </a:extLst>
                    </a:gridCol>
                    <a:gridCol w="1202563">
                      <a:extLst>
                        <a:ext uri="{9D8B030D-6E8A-4147-A177-3AD203B41FA5}">
                          <a16:colId xmlns:a16="http://schemas.microsoft.com/office/drawing/2014/main" val="1214080617"/>
                        </a:ext>
                      </a:extLst>
                    </a:gridCol>
                  </a:tblGrid>
                  <a:tr h="433069">
                    <a:tc>
                      <a:txBody>
                        <a:bodyPr/>
                        <a:lstStyle/>
                        <a:p>
                          <a:pPr algn="ctr"/>
                          <a:endParaRPr lang="en-US" sz="1100" dirty="0"/>
                        </a:p>
                      </a:txBody>
                      <a:tcPr anchor="ctr"/>
                    </a:tc>
                    <a:tc>
                      <a:txBody>
                        <a:bodyPr/>
                        <a:lstStyle/>
                        <a:p>
                          <a:pPr algn="ctr"/>
                          <a:r>
                            <a:rPr lang="it-IT" sz="1100" dirty="0"/>
                            <a:t>Gamma</a:t>
                          </a:r>
                          <a:endParaRPr lang="en-US" sz="1100" dirty="0"/>
                        </a:p>
                      </a:txBody>
                      <a:tcPr anchor="ctr"/>
                    </a:tc>
                    <a:tc>
                      <a:txBody>
                        <a:bodyPr/>
                        <a:lstStyle/>
                        <a:p>
                          <a:pPr algn="ctr"/>
                          <a:r>
                            <a:rPr lang="it-IT" sz="1100" dirty="0" err="1"/>
                            <a:t>Neutrons</a:t>
                          </a:r>
                          <a:endParaRPr lang="en-US" sz="1100" dirty="0"/>
                        </a:p>
                      </a:txBody>
                      <a:tcPr anchor="ctr"/>
                    </a:tc>
                    <a:tc>
                      <a:txBody>
                        <a:bodyPr/>
                        <a:lstStyle/>
                        <a:p>
                          <a:pPr algn="ctr"/>
                          <a:r>
                            <a:rPr lang="it-IT" sz="1100" dirty="0" err="1"/>
                            <a:t>Conventional</a:t>
                          </a:r>
                          <a:r>
                            <a:rPr lang="it-IT" sz="1100" dirty="0"/>
                            <a:t> </a:t>
                          </a:r>
                          <a:r>
                            <a:rPr lang="it-IT" sz="1100" dirty="0" err="1"/>
                            <a:t>protons</a:t>
                          </a:r>
                          <a:endParaRPr lang="en-US" sz="1100" dirty="0"/>
                        </a:p>
                      </a:txBody>
                      <a:tcPr anchor="ctr"/>
                    </a:tc>
                    <a:extLst>
                      <a:ext uri="{0D108BD9-81ED-4DB2-BD59-A6C34878D82A}">
                        <a16:rowId xmlns:a16="http://schemas.microsoft.com/office/drawing/2014/main" val="433046672"/>
                      </a:ext>
                    </a:extLst>
                  </a:tr>
                  <a:tr h="188655">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200" b="1" i="0" dirty="0">
                            <a:solidFill>
                              <a:schemeClr val="tx1"/>
                            </a:solidFill>
                            <a:latin typeface="+mj-lt"/>
                          </a:endParaRPr>
                        </a:p>
                      </a:txBody>
                      <a:tcPr marL="0" marR="0" marT="0" marB="0" anchor="ctr"/>
                    </a:tc>
                    <a:tc>
                      <a:txBody>
                        <a:bodyPr/>
                        <a:lstStyle/>
                        <a:p>
                          <a:pPr algn="ctr"/>
                          <a:r>
                            <a:rPr lang="it-IT" sz="1200" dirty="0">
                              <a:solidFill>
                                <a:schemeClr val="tx1"/>
                              </a:solidFill>
                            </a:rPr>
                            <a:t>15 kGy</a:t>
                          </a:r>
                          <a:endParaRPr lang="en-US" sz="1200" dirty="0">
                            <a:solidFill>
                              <a:schemeClr val="tx1"/>
                            </a:solidFill>
                            <a:latin typeface="+mj-lt"/>
                          </a:endParaRPr>
                        </a:p>
                      </a:txBody>
                      <a:tcPr marL="0" marR="0" marT="0" marB="0" anchor="ctr"/>
                    </a:tc>
                    <a:tc>
                      <a:txBody>
                        <a:bodyPr/>
                        <a:lstStyle/>
                        <a:p>
                          <a:pPr algn="ctr"/>
                          <a:r>
                            <a:rPr kumimoji="0" lang="it-IT" sz="1200" b="0" u="none" strike="noStrike" kern="1200" cap="none" spc="0" normalizeH="0" baseline="0" noProof="0" dirty="0">
                              <a:ln>
                                <a:noFill/>
                              </a:ln>
                              <a:solidFill>
                                <a:schemeClr val="tx1"/>
                              </a:solidFill>
                              <a:effectLst/>
                              <a:uLnTx/>
                              <a:uFillTx/>
                            </a:rPr>
                            <a:t>7.0</a:t>
                          </a:r>
                          <a:r>
                            <a:rPr kumimoji="0" lang="he-IL" sz="1200" b="0" u="none" strike="noStrike" kern="1200" cap="none" spc="0" normalizeH="0" baseline="0" noProof="0" dirty="0">
                              <a:ln>
                                <a:noFill/>
                              </a:ln>
                              <a:solidFill>
                                <a:schemeClr val="tx1"/>
                              </a:solidFill>
                              <a:effectLst/>
                              <a:uLnTx/>
                              <a:uFillTx/>
                            </a:rPr>
                            <a:t>ּ</a:t>
                          </a:r>
                          <a14:m>
                            <m:oMath xmlns:m="http://schemas.openxmlformats.org/officeDocument/2006/math">
                              <m:r>
                                <a:rPr kumimoji="0" lang="it-IT" sz="1200" b="0"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12 </a:t>
                          </a:r>
                          <a:r>
                            <a:rPr kumimoji="0" lang="it-IT" sz="1200" b="0" u="none" strike="noStrike" kern="1200" cap="none" spc="0" normalizeH="0" baseline="0" noProof="0" dirty="0">
                              <a:ln>
                                <a:noFill/>
                              </a:ln>
                              <a:solidFill>
                                <a:schemeClr val="tx1"/>
                              </a:solidFill>
                              <a:effectLst/>
                              <a:uLnTx/>
                              <a:uFillTx/>
                            </a:rPr>
                            <a:t>n/cm</a:t>
                          </a:r>
                          <a:r>
                            <a:rPr kumimoji="0" lang="en-US" sz="1200" b="0" u="none" strike="noStrike" kern="1200" cap="none" spc="0" normalizeH="0" baseline="30000" noProof="0" dirty="0">
                              <a:ln>
                                <a:noFill/>
                              </a:ln>
                              <a:solidFill>
                                <a:schemeClr val="tx1"/>
                              </a:solidFill>
                              <a:effectLst/>
                              <a:uLnTx/>
                              <a:uFillTx/>
                            </a:rPr>
                            <a:t>2</a:t>
                          </a:r>
                          <a:endParaRPr lang="en-US" sz="1200" dirty="0">
                            <a:solidFill>
                              <a:schemeClr val="tx1"/>
                            </a:solidFill>
                            <a:latin typeface="+mj-lt"/>
                          </a:endParaRPr>
                        </a:p>
                      </a:txBody>
                      <a:tcPr marL="0" marR="0" marT="0" marB="0" anchor="ctr"/>
                    </a:tc>
                    <a:tc>
                      <a:txBody>
                        <a:bodyPr/>
                        <a:lstStyle/>
                        <a:p>
                          <a:pPr algn="ctr"/>
                          <a:r>
                            <a:rPr lang="it-IT" sz="1200" dirty="0">
                              <a:solidFill>
                                <a:schemeClr val="tx1"/>
                              </a:solidFill>
                            </a:rPr>
                            <a:t>2.1</a:t>
                          </a:r>
                          <a:r>
                            <a:rPr kumimoji="0" lang="he-IL" sz="1200" b="0" u="none" strike="noStrike" kern="1200" cap="none" spc="0" normalizeH="0" baseline="0" noProof="0" dirty="0">
                              <a:ln>
                                <a:noFill/>
                              </a:ln>
                              <a:solidFill>
                                <a:schemeClr val="tx1"/>
                              </a:solidFill>
                              <a:effectLst/>
                              <a:uLnTx/>
                              <a:uFillTx/>
                            </a:rPr>
                            <a:t>ּ</a:t>
                          </a:r>
                          <a14:m>
                            <m:oMath xmlns:m="http://schemas.openxmlformats.org/officeDocument/2006/math">
                              <m:r>
                                <a:rPr kumimoji="0" lang="it-IT" sz="1200" b="0"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11 </a:t>
                          </a:r>
                          <a:r>
                            <a:rPr lang="it-IT" sz="1200" dirty="0">
                              <a:solidFill>
                                <a:schemeClr val="tx1"/>
                              </a:solidFill>
                            </a:rPr>
                            <a:t>p</a:t>
                          </a:r>
                          <a:r>
                            <a:rPr kumimoji="0" lang="it-IT" sz="1200" b="0" u="none" strike="noStrike" kern="1200" cap="none" spc="0" normalizeH="0" baseline="0" noProof="0" dirty="0">
                              <a:ln>
                                <a:noFill/>
                              </a:ln>
                              <a:solidFill>
                                <a:schemeClr val="tx1"/>
                              </a:solidFill>
                              <a:effectLst/>
                              <a:uLnTx/>
                              <a:uFillTx/>
                            </a:rPr>
                            <a:t>/cm</a:t>
                          </a:r>
                          <a:r>
                            <a:rPr kumimoji="0" lang="en-US" sz="1200" b="0" u="none" strike="noStrike" kern="1200" cap="none" spc="0" normalizeH="0" baseline="30000" noProof="0" dirty="0">
                              <a:ln>
                                <a:noFill/>
                              </a:ln>
                              <a:solidFill>
                                <a:schemeClr val="tx1"/>
                              </a:solidFill>
                              <a:effectLst/>
                              <a:uLnTx/>
                              <a:uFillTx/>
                            </a:rPr>
                            <a:t>2</a:t>
                          </a:r>
                          <a:endParaRPr lang="en-US" sz="1200" dirty="0">
                            <a:solidFill>
                              <a:schemeClr val="tx1"/>
                            </a:solidFill>
                            <a:latin typeface="+mj-lt"/>
                          </a:endParaRPr>
                        </a:p>
                      </a:txBody>
                      <a:tcPr marL="0" marR="0" marT="0" marB="0" anchor="ctr"/>
                    </a:tc>
                    <a:extLst>
                      <a:ext uri="{0D108BD9-81ED-4DB2-BD59-A6C34878D82A}">
                        <a16:rowId xmlns:a16="http://schemas.microsoft.com/office/drawing/2014/main" val="3561604381"/>
                      </a:ext>
                    </a:extLst>
                  </a:tr>
                  <a:tr h="18560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2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20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rPr>
                            <a:t>8.0</a:t>
                          </a:r>
                          <a14:m>
                            <m:oMath xmlns:m="http://schemas.openxmlformats.org/officeDocument/2006/math">
                              <m:r>
                                <a:rPr kumimoji="0" lang="it-IT" sz="1200" b="0"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12 </a:t>
                          </a:r>
                          <a:r>
                            <a:rPr kumimoji="0" lang="it-IT" sz="1200" b="0" u="none" strike="noStrike" kern="1200" cap="none" spc="0" normalizeH="0" baseline="0" noProof="0" dirty="0">
                              <a:ln>
                                <a:noFill/>
                              </a:ln>
                              <a:solidFill>
                                <a:schemeClr val="tx1"/>
                              </a:solidFill>
                              <a:effectLst/>
                              <a:uLnTx/>
                              <a:uFillTx/>
                            </a:rPr>
                            <a:t>n/cm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rPr>
                            <a:t>2.5</a:t>
                          </a:r>
                          <a14:m>
                            <m:oMath xmlns:m="http://schemas.openxmlformats.org/officeDocument/2006/math">
                              <m:r>
                                <a:rPr kumimoji="0" lang="it-IT" sz="1200" b="0"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11 </a:t>
                          </a:r>
                          <a:r>
                            <a:rPr lang="it-IT" sz="1200" dirty="0">
                              <a:solidFill>
                                <a:schemeClr val="tx1"/>
                              </a:solidFill>
                            </a:rPr>
                            <a:t>p</a:t>
                          </a:r>
                          <a:r>
                            <a:rPr kumimoji="0" lang="it-IT" sz="1200" b="0" u="none" strike="noStrike" kern="1200" cap="none" spc="0" normalizeH="0" baseline="0" noProof="0" dirty="0">
                              <a:ln>
                                <a:noFill/>
                              </a:ln>
                              <a:solidFill>
                                <a:schemeClr val="tx1"/>
                              </a:solidFill>
                              <a:effectLst/>
                              <a:uLnTx/>
                              <a:uFillTx/>
                            </a:rPr>
                            <a:t>/cm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2677445980"/>
                      </a:ext>
                    </a:extLst>
                  </a:tr>
                  <a:tr h="205025">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200" b="1" i="0" dirty="0">
                            <a:solidFill>
                              <a:schemeClr val="tx1"/>
                            </a:solidFill>
                            <a:latin typeface="+mj-lt"/>
                          </a:endParaRPr>
                        </a:p>
                      </a:txBody>
                      <a:tcPr marL="0" marR="0" marT="0" marB="0" anchor="ctr"/>
                    </a:tc>
                    <a:tc>
                      <a:txBody>
                        <a:bodyPr/>
                        <a:lstStyle/>
                        <a:p>
                          <a:pPr algn="ctr"/>
                          <a:r>
                            <a:rPr lang="it-IT" sz="1200" dirty="0">
                              <a:solidFill>
                                <a:schemeClr val="tx1"/>
                              </a:solidFill>
                            </a:rPr>
                            <a:t>35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rPr>
                            <a:t>1.5</a:t>
                          </a:r>
                          <a14:m>
                            <m:oMath xmlns:m="http://schemas.openxmlformats.org/officeDocument/2006/math">
                              <m:r>
                                <a:rPr kumimoji="0" lang="it-IT" sz="1200" b="0"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he-IL" sz="12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it-IT" sz="1200" dirty="0">
                              <a:solidFill>
                                <a:schemeClr val="tx1"/>
                              </a:solidFill>
                            </a:rPr>
                            <a:t> 10</a:t>
                          </a:r>
                          <a:r>
                            <a:rPr kumimoji="0" lang="it-IT" sz="1200" b="0" u="none" strike="noStrike" kern="1200" cap="none" spc="0" normalizeH="0" baseline="30000" noProof="0" dirty="0">
                              <a:ln>
                                <a:noFill/>
                              </a:ln>
                              <a:solidFill>
                                <a:schemeClr val="tx1"/>
                              </a:solidFill>
                              <a:effectLst/>
                              <a:uLnTx/>
                              <a:uFillTx/>
                            </a:rPr>
                            <a:t>13 </a:t>
                          </a:r>
                          <a:r>
                            <a:rPr kumimoji="0" lang="it-IT" sz="1200" b="0" u="none" strike="noStrike" kern="1200" cap="none" spc="0" normalizeH="0" baseline="0" noProof="0" dirty="0">
                              <a:ln>
                                <a:noFill/>
                              </a:ln>
                              <a:solidFill>
                                <a:schemeClr val="tx1"/>
                              </a:solidFill>
                              <a:effectLst/>
                              <a:uLnTx/>
                              <a:uFillTx/>
                            </a:rPr>
                            <a:t>n/cm</a:t>
                          </a:r>
                          <a:r>
                            <a:rPr kumimoji="0" lang="en-US" sz="1200" b="0" u="none" strike="noStrike" kern="1200" cap="none" spc="0" normalizeH="0" baseline="30000" noProof="0" dirty="0">
                              <a:ln>
                                <a:noFill/>
                              </a:ln>
                              <a:solidFill>
                                <a:schemeClr val="tx1"/>
                              </a:solidFill>
                              <a:effectLst/>
                              <a:uLnTx/>
                              <a:uFillTx/>
                            </a:rPr>
                            <a:t>2</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4164394396"/>
                      </a:ext>
                    </a:extLst>
                  </a:tr>
                  <a:tr h="18560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2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20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3888012291"/>
                      </a:ext>
                    </a:extLst>
                  </a:tr>
                  <a:tr h="185601">
                    <a:tc>
                      <a:txBody>
                        <a:bodyPr/>
                        <a:lstStyle/>
                        <a:p>
                          <a:pPr algn="ctr"/>
                          <a14:m>
                            <m:oMathPara xmlns:m="http://schemas.openxmlformats.org/officeDocument/2006/math">
                              <m:oMathParaPr>
                                <m:jc m:val="centerGroup"/>
                              </m:oMathParaPr>
                              <m:oMath xmlns:m="http://schemas.openxmlformats.org/officeDocument/2006/math">
                                <m:sSub>
                                  <m:sSubPr>
                                    <m:ctrlPr>
                                      <a:rPr kumimoji="0" lang="it-IT" sz="1200" b="1" i="1" u="none" strike="noStrike" kern="1200" cap="none" spc="0" normalizeH="0" baseline="0" noProof="0" dirty="0" smtClean="0">
                                        <a:ln>
                                          <a:noFill/>
                                        </a:ln>
                                        <a:solidFill>
                                          <a:srgbClr val="6905A7"/>
                                        </a:solidFill>
                                        <a:effectLst/>
                                        <a:uLnTx/>
                                        <a:uFillTx/>
                                        <a:latin typeface="Cambria Math" panose="02040503050406030204" pitchFamily="18" charset="0"/>
                                      </a:rPr>
                                    </m:ctrlPr>
                                  </m:sSubPr>
                                  <m:e>
                                    <m:r>
                                      <a:rPr kumimoji="0" lang="it-IT" sz="1200" b="1" u="none" strike="noStrike" kern="1200" cap="none" spc="0" normalizeH="0" baseline="0" noProof="0" dirty="0">
                                        <a:ln>
                                          <a:noFill/>
                                        </a:ln>
                                        <a:solidFill>
                                          <a:srgbClr val="6905A7"/>
                                        </a:solidFill>
                                        <a:effectLst/>
                                        <a:uLnTx/>
                                        <a:uFillTx/>
                                        <a:latin typeface="Cambria Math" panose="02040503050406030204" pitchFamily="18" charset="0"/>
                                      </a:rPr>
                                      <m:t>𝛃</m:t>
                                    </m:r>
                                  </m:e>
                                  <m:sub>
                                    <m:r>
                                      <a:rPr kumimoji="0" lang="it-IT" sz="1200" b="1" u="none" strike="noStrike" kern="1200" cap="none" spc="0" normalizeH="0" baseline="0" noProof="0" dirty="0" smtClean="0">
                                        <a:ln>
                                          <a:noFill/>
                                        </a:ln>
                                        <a:solidFill>
                                          <a:srgbClr val="6905A7"/>
                                        </a:solidFill>
                                        <a:effectLst/>
                                        <a:uLnTx/>
                                        <a:uFillTx/>
                                        <a:latin typeface="Cambria Math" panose="02040503050406030204" pitchFamily="18" charset="0"/>
                                      </a:rPr>
                                      <m:t>𝟓</m:t>
                                    </m:r>
                                  </m:sub>
                                </m:sSub>
                              </m:oMath>
                            </m:oMathPara>
                          </a14:m>
                          <a:endParaRPr lang="en-US" sz="1200" b="1" i="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70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896727077"/>
                      </a:ext>
                    </a:extLst>
                  </a:tr>
                </a:tbl>
              </a:graphicData>
            </a:graphic>
          </p:graphicFrame>
        </mc:Choice>
        <mc:Fallback xmlns="">
          <p:graphicFrame>
            <p:nvGraphicFramePr>
              <p:cNvPr id="31" name="Table 30">
                <a:extLst>
                  <a:ext uri="{FF2B5EF4-FFF2-40B4-BE49-F238E27FC236}">
                    <a16:creationId xmlns:a16="http://schemas.microsoft.com/office/drawing/2014/main" id="{76C1808A-AE80-498C-F4AA-4A327BBA43EE}"/>
                  </a:ext>
                </a:extLst>
              </p:cNvPr>
              <p:cNvGraphicFramePr>
                <a:graphicFrameLocks noGrp="1"/>
              </p:cNvGraphicFramePr>
              <p:nvPr>
                <p:extLst>
                  <p:ext uri="{D42A27DB-BD31-4B8C-83A1-F6EECF244321}">
                    <p14:modId xmlns:p14="http://schemas.microsoft.com/office/powerpoint/2010/main" val="3573803262"/>
                  </p:ext>
                </p:extLst>
              </p:nvPr>
            </p:nvGraphicFramePr>
            <p:xfrm>
              <a:off x="8282765" y="1748150"/>
              <a:ext cx="3689497" cy="1383552"/>
            </p:xfrm>
            <a:graphic>
              <a:graphicData uri="http://schemas.openxmlformats.org/drawingml/2006/table">
                <a:tbl>
                  <a:tblPr firstRow="1" bandRow="1">
                    <a:tableStyleId>{00A15C55-8517-42AA-B614-E9B94910E393}</a:tableStyleId>
                  </a:tblPr>
                  <a:tblGrid>
                    <a:gridCol w="589011">
                      <a:extLst>
                        <a:ext uri="{9D8B030D-6E8A-4147-A177-3AD203B41FA5}">
                          <a16:colId xmlns:a16="http://schemas.microsoft.com/office/drawing/2014/main" val="590375190"/>
                        </a:ext>
                      </a:extLst>
                    </a:gridCol>
                    <a:gridCol w="695360">
                      <a:extLst>
                        <a:ext uri="{9D8B030D-6E8A-4147-A177-3AD203B41FA5}">
                          <a16:colId xmlns:a16="http://schemas.microsoft.com/office/drawing/2014/main" val="1509115397"/>
                        </a:ext>
                      </a:extLst>
                    </a:gridCol>
                    <a:gridCol w="1202563">
                      <a:extLst>
                        <a:ext uri="{9D8B030D-6E8A-4147-A177-3AD203B41FA5}">
                          <a16:colId xmlns:a16="http://schemas.microsoft.com/office/drawing/2014/main" val="1789190640"/>
                        </a:ext>
                      </a:extLst>
                    </a:gridCol>
                    <a:gridCol w="1202563">
                      <a:extLst>
                        <a:ext uri="{9D8B030D-6E8A-4147-A177-3AD203B41FA5}">
                          <a16:colId xmlns:a16="http://schemas.microsoft.com/office/drawing/2014/main" val="1214080617"/>
                        </a:ext>
                      </a:extLst>
                    </a:gridCol>
                  </a:tblGrid>
                  <a:tr h="433069">
                    <a:tc>
                      <a:txBody>
                        <a:bodyPr/>
                        <a:lstStyle/>
                        <a:p>
                          <a:pPr algn="ctr"/>
                          <a:endParaRPr lang="en-US" sz="1100" dirty="0"/>
                        </a:p>
                      </a:txBody>
                      <a:tcPr anchor="ctr"/>
                    </a:tc>
                    <a:tc>
                      <a:txBody>
                        <a:bodyPr/>
                        <a:lstStyle/>
                        <a:p>
                          <a:pPr algn="ctr"/>
                          <a:r>
                            <a:rPr lang="it-IT" sz="1100" dirty="0"/>
                            <a:t>Gamma</a:t>
                          </a:r>
                          <a:endParaRPr lang="en-US" sz="1100" dirty="0"/>
                        </a:p>
                      </a:txBody>
                      <a:tcPr anchor="ctr"/>
                    </a:tc>
                    <a:tc>
                      <a:txBody>
                        <a:bodyPr/>
                        <a:lstStyle/>
                        <a:p>
                          <a:pPr algn="ctr"/>
                          <a:r>
                            <a:rPr lang="it-IT" sz="1100" dirty="0" err="1"/>
                            <a:t>Neutrons</a:t>
                          </a:r>
                          <a:endParaRPr lang="en-US" sz="1100" dirty="0"/>
                        </a:p>
                      </a:txBody>
                      <a:tcPr anchor="ctr"/>
                    </a:tc>
                    <a:tc>
                      <a:txBody>
                        <a:bodyPr/>
                        <a:lstStyle/>
                        <a:p>
                          <a:pPr algn="ctr"/>
                          <a:r>
                            <a:rPr lang="it-IT" sz="1100" dirty="0" err="1"/>
                            <a:t>Conventional</a:t>
                          </a:r>
                          <a:r>
                            <a:rPr lang="it-IT" sz="1100" dirty="0"/>
                            <a:t> </a:t>
                          </a:r>
                          <a:r>
                            <a:rPr lang="it-IT" sz="1100" dirty="0" err="1"/>
                            <a:t>protons</a:t>
                          </a:r>
                          <a:endParaRPr lang="en-US" sz="1100" dirty="0"/>
                        </a:p>
                      </a:txBody>
                      <a:tcPr anchor="ctr"/>
                    </a:tc>
                    <a:extLst>
                      <a:ext uri="{0D108BD9-81ED-4DB2-BD59-A6C34878D82A}">
                        <a16:rowId xmlns:a16="http://schemas.microsoft.com/office/drawing/2014/main" val="433046672"/>
                      </a:ext>
                    </a:extLst>
                  </a:tr>
                  <a:tr h="188655">
                    <a:tc>
                      <a:txBody>
                        <a:bodyPr/>
                        <a:lstStyle/>
                        <a:p>
                          <a:endParaRPr lang="en-US"/>
                        </a:p>
                      </a:txBody>
                      <a:tcPr marL="0" marR="0" marT="0" marB="0" anchor="ctr">
                        <a:blipFill>
                          <a:blip r:embed="rId4"/>
                          <a:stretch>
                            <a:fillRect l="-1031" t="-232258" r="-529897" b="-454839"/>
                          </a:stretch>
                        </a:blipFill>
                      </a:tcPr>
                    </a:tc>
                    <a:tc>
                      <a:txBody>
                        <a:bodyPr/>
                        <a:lstStyle/>
                        <a:p>
                          <a:pPr algn="ctr"/>
                          <a:r>
                            <a:rPr lang="it-IT" sz="1200" dirty="0">
                              <a:solidFill>
                                <a:schemeClr val="tx1"/>
                              </a:solidFill>
                            </a:rPr>
                            <a:t>15 kGy</a:t>
                          </a:r>
                          <a:endParaRPr lang="en-US" sz="1200" dirty="0">
                            <a:solidFill>
                              <a:schemeClr val="tx1"/>
                            </a:solidFill>
                            <a:latin typeface="+mj-lt"/>
                          </a:endParaRPr>
                        </a:p>
                      </a:txBody>
                      <a:tcPr marL="0" marR="0" marT="0" marB="0" anchor="ctr"/>
                    </a:tc>
                    <a:tc>
                      <a:txBody>
                        <a:bodyPr/>
                        <a:lstStyle/>
                        <a:p>
                          <a:endParaRPr lang="en-US"/>
                        </a:p>
                      </a:txBody>
                      <a:tcPr marL="0" marR="0" marT="0" marB="0" anchor="ctr">
                        <a:blipFill>
                          <a:blip r:embed="rId4"/>
                          <a:stretch>
                            <a:fillRect l="-107614" t="-232258" r="-103046" b="-454839"/>
                          </a:stretch>
                        </a:blipFill>
                      </a:tcPr>
                    </a:tc>
                    <a:tc>
                      <a:txBody>
                        <a:bodyPr/>
                        <a:lstStyle/>
                        <a:p>
                          <a:endParaRPr lang="en-US"/>
                        </a:p>
                      </a:txBody>
                      <a:tcPr marL="0" marR="0" marT="0" marB="0" anchor="ctr">
                        <a:blipFill>
                          <a:blip r:embed="rId4"/>
                          <a:stretch>
                            <a:fillRect l="-206566" t="-232258" r="-2525" b="-454839"/>
                          </a:stretch>
                        </a:blipFill>
                      </a:tcPr>
                    </a:tc>
                    <a:extLst>
                      <a:ext uri="{0D108BD9-81ED-4DB2-BD59-A6C34878D82A}">
                        <a16:rowId xmlns:a16="http://schemas.microsoft.com/office/drawing/2014/main" val="3561604381"/>
                      </a:ext>
                    </a:extLst>
                  </a:tr>
                  <a:tr h="185601">
                    <a:tc>
                      <a:txBody>
                        <a:bodyPr/>
                        <a:lstStyle/>
                        <a:p>
                          <a:endParaRPr lang="en-US"/>
                        </a:p>
                      </a:txBody>
                      <a:tcPr marL="0" marR="0" marT="0" marB="0" anchor="ctr">
                        <a:blipFill>
                          <a:blip r:embed="rId4"/>
                          <a:stretch>
                            <a:fillRect l="-1031" t="-332258" r="-529897" b="-354839"/>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20 kGy</a:t>
                          </a:r>
                          <a:endParaRPr lang="en-US" sz="1200" dirty="0">
                            <a:solidFill>
                              <a:schemeClr val="tx1"/>
                            </a:solidFill>
                            <a:latin typeface="+mj-lt"/>
                          </a:endParaRPr>
                        </a:p>
                      </a:txBody>
                      <a:tcPr marL="0" marR="0" marT="0" marB="0" anchor="ctr"/>
                    </a:tc>
                    <a:tc>
                      <a:txBody>
                        <a:bodyPr/>
                        <a:lstStyle/>
                        <a:p>
                          <a:endParaRPr lang="en-US"/>
                        </a:p>
                      </a:txBody>
                      <a:tcPr marL="0" marR="0" marT="0" marB="0" anchor="ctr">
                        <a:blipFill>
                          <a:blip r:embed="rId4"/>
                          <a:stretch>
                            <a:fillRect l="-107614" t="-332258" r="-103046" b="-354839"/>
                          </a:stretch>
                        </a:blipFill>
                      </a:tcPr>
                    </a:tc>
                    <a:tc>
                      <a:txBody>
                        <a:bodyPr/>
                        <a:lstStyle/>
                        <a:p>
                          <a:endParaRPr lang="en-US"/>
                        </a:p>
                      </a:txBody>
                      <a:tcPr marL="0" marR="0" marT="0" marB="0" anchor="ctr">
                        <a:blipFill>
                          <a:blip r:embed="rId4"/>
                          <a:stretch>
                            <a:fillRect l="-206566" t="-332258" r="-2525" b="-354839"/>
                          </a:stretch>
                        </a:blipFill>
                      </a:tcPr>
                    </a:tc>
                    <a:extLst>
                      <a:ext uri="{0D108BD9-81ED-4DB2-BD59-A6C34878D82A}">
                        <a16:rowId xmlns:a16="http://schemas.microsoft.com/office/drawing/2014/main" val="2677445980"/>
                      </a:ext>
                    </a:extLst>
                  </a:tr>
                  <a:tr h="205025">
                    <a:tc>
                      <a:txBody>
                        <a:bodyPr/>
                        <a:lstStyle/>
                        <a:p>
                          <a:endParaRPr lang="en-US"/>
                        </a:p>
                      </a:txBody>
                      <a:tcPr marL="0" marR="0" marT="0" marB="0" anchor="ctr">
                        <a:blipFill>
                          <a:blip r:embed="rId4"/>
                          <a:stretch>
                            <a:fillRect l="-1031" t="-394118" r="-529897" b="-223529"/>
                          </a:stretch>
                        </a:blipFill>
                      </a:tcPr>
                    </a:tc>
                    <a:tc>
                      <a:txBody>
                        <a:bodyPr/>
                        <a:lstStyle/>
                        <a:p>
                          <a:pPr algn="ctr"/>
                          <a:r>
                            <a:rPr lang="it-IT" sz="1200" dirty="0">
                              <a:solidFill>
                                <a:schemeClr val="tx1"/>
                              </a:solidFill>
                            </a:rPr>
                            <a:t>35 kGy</a:t>
                          </a:r>
                          <a:endParaRPr lang="en-US" sz="1200" dirty="0">
                            <a:solidFill>
                              <a:schemeClr val="tx1"/>
                            </a:solidFill>
                            <a:latin typeface="+mj-lt"/>
                          </a:endParaRPr>
                        </a:p>
                      </a:txBody>
                      <a:tcPr marL="0" marR="0" marT="0" marB="0" anchor="ctr"/>
                    </a:tc>
                    <a:tc>
                      <a:txBody>
                        <a:bodyPr/>
                        <a:lstStyle/>
                        <a:p>
                          <a:endParaRPr lang="en-US"/>
                        </a:p>
                      </a:txBody>
                      <a:tcPr marL="0" marR="0" marT="0" marB="0" anchor="ctr">
                        <a:blipFill>
                          <a:blip r:embed="rId4"/>
                          <a:stretch>
                            <a:fillRect l="-107614" t="-394118" r="-103046" b="-223529"/>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4164394396"/>
                      </a:ext>
                    </a:extLst>
                  </a:tr>
                  <a:tr h="185601">
                    <a:tc>
                      <a:txBody>
                        <a:bodyPr/>
                        <a:lstStyle/>
                        <a:p>
                          <a:endParaRPr lang="en-US"/>
                        </a:p>
                      </a:txBody>
                      <a:tcPr marL="0" marR="0" marT="0" marB="0" anchor="ctr">
                        <a:blipFill>
                          <a:blip r:embed="rId4"/>
                          <a:stretch>
                            <a:fillRect l="-1031" t="-560000" r="-529897" b="-15333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20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3888012291"/>
                      </a:ext>
                    </a:extLst>
                  </a:tr>
                  <a:tr h="185601">
                    <a:tc>
                      <a:txBody>
                        <a:bodyPr/>
                        <a:lstStyle/>
                        <a:p>
                          <a:endParaRPr lang="en-US"/>
                        </a:p>
                      </a:txBody>
                      <a:tcPr marL="0" marR="0" marT="0" marB="0" anchor="ctr">
                        <a:blipFill>
                          <a:blip r:embed="rId4"/>
                          <a:stretch>
                            <a:fillRect l="-1031" t="-638710" r="-529897" b="-48387"/>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70 kGy</a:t>
                          </a:r>
                          <a:endParaRPr lang="en-US" sz="1200" dirty="0">
                            <a:solidFill>
                              <a:schemeClr val="tx1"/>
                            </a:solidFill>
                            <a:latin typeface="+mj-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rPr>
                            <a:t>/</a:t>
                          </a:r>
                          <a:endParaRPr lang="en-US"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896727077"/>
                      </a:ext>
                    </a:extLst>
                  </a:tr>
                </a:tbl>
              </a:graphicData>
            </a:graphic>
          </p:graphicFrame>
        </mc:Fallback>
      </mc:AlternateContent>
      <p:sp>
        <p:nvSpPr>
          <p:cNvPr id="32" name="TextBox 31">
            <a:extLst>
              <a:ext uri="{FF2B5EF4-FFF2-40B4-BE49-F238E27FC236}">
                <a16:creationId xmlns:a16="http://schemas.microsoft.com/office/drawing/2014/main" id="{87D1A42B-ACF1-4DA8-F95A-69E1DAFDE2C8}"/>
              </a:ext>
            </a:extLst>
          </p:cNvPr>
          <p:cNvSpPr txBox="1"/>
          <p:nvPr/>
        </p:nvSpPr>
        <p:spPr>
          <a:xfrm>
            <a:off x="2435069" y="1686995"/>
            <a:ext cx="648268" cy="369332"/>
          </a:xfrm>
          <a:prstGeom prst="rect">
            <a:avLst/>
          </a:prstGeom>
          <a:solidFill>
            <a:srgbClr val="FF99CC"/>
          </a:solidFill>
          <a:ln>
            <a:solidFill>
              <a:srgbClr val="FF6699"/>
            </a:solidFill>
          </a:ln>
          <a:scene3d>
            <a:camera prst="orthographicFront"/>
            <a:lightRig rig="threePt" dir="t"/>
          </a:scene3d>
          <a:sp3d>
            <a:bevelT/>
          </a:sp3d>
        </p:spPr>
        <p:txBody>
          <a:bodyPr wrap="square" rtlCol="0">
            <a:spAutoFit/>
          </a:bodyPr>
          <a:lstStyle/>
          <a:p>
            <a:r>
              <a:rPr lang="it-IT" dirty="0"/>
              <a:t>NPN</a:t>
            </a:r>
            <a:endParaRPr lang="en-US" dirty="0"/>
          </a:p>
        </p:txBody>
      </p:sp>
      <p:sp>
        <p:nvSpPr>
          <p:cNvPr id="33" name="TextBox 32">
            <a:extLst>
              <a:ext uri="{FF2B5EF4-FFF2-40B4-BE49-F238E27FC236}">
                <a16:creationId xmlns:a16="http://schemas.microsoft.com/office/drawing/2014/main" id="{D970389F-E72B-A610-63D7-5C4E95BEC63D}"/>
              </a:ext>
            </a:extLst>
          </p:cNvPr>
          <p:cNvSpPr txBox="1"/>
          <p:nvPr/>
        </p:nvSpPr>
        <p:spPr>
          <a:xfrm>
            <a:off x="8011792" y="1622811"/>
            <a:ext cx="648268" cy="369332"/>
          </a:xfrm>
          <a:prstGeom prst="rect">
            <a:avLst/>
          </a:prstGeom>
          <a:solidFill>
            <a:schemeClr val="accent2">
              <a:lumMod val="60000"/>
              <a:lumOff val="40000"/>
            </a:schemeClr>
          </a:solidFill>
          <a:ln>
            <a:solidFill>
              <a:schemeClr val="accent2">
                <a:lumMod val="75000"/>
              </a:schemeClr>
            </a:solidFill>
          </a:ln>
          <a:scene3d>
            <a:camera prst="orthographicFront"/>
            <a:lightRig rig="threePt" dir="t"/>
          </a:scene3d>
          <a:sp3d>
            <a:bevelT/>
          </a:sp3d>
        </p:spPr>
        <p:txBody>
          <a:bodyPr wrap="square" rtlCol="0">
            <a:spAutoFit/>
          </a:bodyPr>
          <a:lstStyle/>
          <a:p>
            <a:r>
              <a:rPr lang="it-IT" dirty="0"/>
              <a:t>PNP</a:t>
            </a:r>
            <a:endParaRPr lang="en-US" dirty="0"/>
          </a:p>
        </p:txBody>
      </p:sp>
      <p:sp>
        <p:nvSpPr>
          <p:cNvPr id="39" name="Rectangle: Rounded Corners 38">
            <a:extLst>
              <a:ext uri="{FF2B5EF4-FFF2-40B4-BE49-F238E27FC236}">
                <a16:creationId xmlns:a16="http://schemas.microsoft.com/office/drawing/2014/main" id="{3EE42C16-DF56-FC65-92B5-413E21E32AEB}"/>
              </a:ext>
            </a:extLst>
          </p:cNvPr>
          <p:cNvSpPr/>
          <p:nvPr/>
        </p:nvSpPr>
        <p:spPr>
          <a:xfrm>
            <a:off x="264960" y="1819390"/>
            <a:ext cx="1881269" cy="1386932"/>
          </a:xfrm>
          <a:prstGeom prst="roundRect">
            <a:avLst/>
          </a:prstGeom>
          <a:solidFill>
            <a:srgbClr val="DDC3F9"/>
          </a:solidFill>
          <a:ln w="28575">
            <a:solidFill>
              <a:schemeClr val="accent5">
                <a:lumMod val="75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Bef>
                <a:spcPts val="100"/>
              </a:spcBef>
              <a:defRPr/>
            </a:pPr>
            <a:r>
              <a:rPr lang="en-US" dirty="0">
                <a:solidFill>
                  <a:schemeClr val="tx1"/>
                </a:solidFill>
              </a:rPr>
              <a:t>Doses/fluences causing gain to exit allowed ranges</a:t>
            </a:r>
            <a:endParaRPr kumimoji="0" lang="it-IT" b="1" i="0" u="none" strike="noStrike" kern="1200" cap="none" spc="0" normalizeH="0" baseline="0" noProof="0" dirty="0">
              <a:ln>
                <a:noFill/>
              </a:ln>
              <a:solidFill>
                <a:schemeClr val="tx1"/>
              </a:solidFill>
              <a:effectLst/>
              <a:uLnTx/>
              <a:uFillTx/>
              <a:latin typeface="Aptos" panose="02110004020202020204"/>
            </a:endParaRPr>
          </a:p>
        </p:txBody>
      </p:sp>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D07B6C61-C503-9FF3-FE98-E2D86231C0DE}"/>
                  </a:ext>
                </a:extLst>
              </p:cNvPr>
              <p:cNvGraphicFramePr>
                <a:graphicFrameLocks noGrp="1"/>
              </p:cNvGraphicFramePr>
              <p:nvPr>
                <p:extLst>
                  <p:ext uri="{D42A27DB-BD31-4B8C-83A1-F6EECF244321}">
                    <p14:modId xmlns:p14="http://schemas.microsoft.com/office/powerpoint/2010/main" val="3977776504"/>
                  </p:ext>
                </p:extLst>
              </p:nvPr>
            </p:nvGraphicFramePr>
            <p:xfrm>
              <a:off x="294164" y="3681673"/>
              <a:ext cx="6135840" cy="2978030"/>
            </p:xfrm>
            <a:graphic>
              <a:graphicData uri="http://schemas.openxmlformats.org/drawingml/2006/table">
                <a:tbl>
                  <a:tblPr firstRow="1" bandRow="1">
                    <a:tableStyleId>{F5AB1C69-6EDB-4FF4-983F-18BD219EF322}</a:tableStyleId>
                  </a:tblPr>
                  <a:tblGrid>
                    <a:gridCol w="463973">
                      <a:extLst>
                        <a:ext uri="{9D8B030D-6E8A-4147-A177-3AD203B41FA5}">
                          <a16:colId xmlns:a16="http://schemas.microsoft.com/office/drawing/2014/main" val="674820025"/>
                        </a:ext>
                      </a:extLst>
                    </a:gridCol>
                    <a:gridCol w="984255">
                      <a:extLst>
                        <a:ext uri="{9D8B030D-6E8A-4147-A177-3AD203B41FA5}">
                          <a16:colId xmlns:a16="http://schemas.microsoft.com/office/drawing/2014/main" val="2086539631"/>
                        </a:ext>
                      </a:extLst>
                    </a:gridCol>
                    <a:gridCol w="1151406">
                      <a:extLst>
                        <a:ext uri="{9D8B030D-6E8A-4147-A177-3AD203B41FA5}">
                          <a16:colId xmlns:a16="http://schemas.microsoft.com/office/drawing/2014/main" val="220756541"/>
                        </a:ext>
                      </a:extLst>
                    </a:gridCol>
                    <a:gridCol w="941863">
                      <a:extLst>
                        <a:ext uri="{9D8B030D-6E8A-4147-A177-3AD203B41FA5}">
                          <a16:colId xmlns:a16="http://schemas.microsoft.com/office/drawing/2014/main" val="3781171317"/>
                        </a:ext>
                      </a:extLst>
                    </a:gridCol>
                    <a:gridCol w="1319825">
                      <a:extLst>
                        <a:ext uri="{9D8B030D-6E8A-4147-A177-3AD203B41FA5}">
                          <a16:colId xmlns:a16="http://schemas.microsoft.com/office/drawing/2014/main" val="152941460"/>
                        </a:ext>
                      </a:extLst>
                    </a:gridCol>
                    <a:gridCol w="1274518">
                      <a:extLst>
                        <a:ext uri="{9D8B030D-6E8A-4147-A177-3AD203B41FA5}">
                          <a16:colId xmlns:a16="http://schemas.microsoft.com/office/drawing/2014/main" val="3870218797"/>
                        </a:ext>
                      </a:extLst>
                    </a:gridCol>
                  </a:tblGrid>
                  <a:tr h="498307">
                    <a:tc gridSpan="2">
                      <a:txBody>
                        <a:bodyPr/>
                        <a:lstStyle/>
                        <a:p>
                          <a:pPr algn="ctr"/>
                          <a:endParaRPr 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p>
                      </a:txBody>
                      <a:tcPr anchor="ctr"/>
                    </a:tc>
                    <a:tc>
                      <a:txBody>
                        <a:bodyPr/>
                        <a:lstStyle/>
                        <a:p>
                          <a:pPr algn="ctr"/>
                          <a:r>
                            <a:rPr lang="it-IT" sz="1400" dirty="0"/>
                            <a:t>Gamma</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Neutrons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Conventional</a:t>
                          </a:r>
                          <a:r>
                            <a:rPr lang="it-IT" sz="1400" dirty="0"/>
                            <a:t> </a:t>
                          </a:r>
                          <a:r>
                            <a:rPr lang="it-IT" sz="1400" dirty="0" err="1"/>
                            <a:t>protons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Laser-</a:t>
                          </a:r>
                          <a:r>
                            <a:rPr lang="it-IT" sz="1400" dirty="0" err="1"/>
                            <a:t>driven</a:t>
                          </a:r>
                          <a:r>
                            <a:rPr lang="it-IT" sz="1400" dirty="0"/>
                            <a:t> </a:t>
                          </a:r>
                          <a:r>
                            <a:rPr lang="it-IT" sz="1400" dirty="0" err="1"/>
                            <a:t>protons</a:t>
                          </a:r>
                          <a:endParaRPr 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473679"/>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8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62.5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2.05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13.6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76391035"/>
                      </a:ext>
                    </a:extLst>
                  </a:tr>
                  <a:tr h="296995">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3.0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0.46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99032"/>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7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43.8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1.37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10.2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4468665"/>
                      </a:ext>
                    </a:extLst>
                  </a:tr>
                  <a:tr h="296995">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2.1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0.31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9543938"/>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31.3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856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15376724"/>
                      </a:ext>
                    </a:extLst>
                  </a:tr>
                  <a:tr h="32627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0.02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1.5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0.24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5.0 </a:t>
                          </a:r>
                          <a14:m>
                            <m:oMath xmlns:m="http://schemas.openxmlformats.org/officeDocument/2006/math">
                              <m:r>
                                <a:rPr kumimoji="0" lang="he-IL" sz="14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en-US" sz="1400" dirty="0"/>
                            <a:t> 10</a:t>
                          </a:r>
                          <a:r>
                            <a:rPr lang="en-US" sz="1400" baseline="30000" dirty="0"/>
                            <a:t>-3</a:t>
                          </a:r>
                          <a:r>
                            <a:rPr lang="en-US" sz="1400" dirty="0"/>
                            <a:t> </a:t>
                          </a:r>
                          <a:r>
                            <a:rPr lang="en-US"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777218"/>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600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25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56150516"/>
                      </a:ext>
                    </a:extLst>
                  </a:tr>
                  <a:tr h="293122">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5.0 </a:t>
                          </a:r>
                          <a14:m>
                            <m:oMath xmlns:m="http://schemas.openxmlformats.org/officeDocument/2006/math">
                              <m:r>
                                <a:rPr kumimoji="0" lang="he-IL" sz="14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en-US" sz="1400" dirty="0"/>
                            <a:t> 10</a:t>
                          </a:r>
                          <a:r>
                            <a:rPr lang="en-US" sz="1400" baseline="30000" dirty="0"/>
                            <a:t>-3</a:t>
                          </a:r>
                          <a:r>
                            <a:rPr lang="en-US" sz="1400" dirty="0"/>
                            <a:t> </a:t>
                          </a:r>
                          <a:r>
                            <a:rPr lang="en-US"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1.2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0.14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5.0 </a:t>
                          </a:r>
                          <a14:m>
                            <m:oMath xmlns:m="http://schemas.openxmlformats.org/officeDocument/2006/math">
                              <m:r>
                                <a:rPr kumimoji="0" lang="he-IL" sz="14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en-US" sz="1400" dirty="0"/>
                            <a:t> 10</a:t>
                          </a:r>
                          <a:r>
                            <a:rPr lang="en-US" sz="1400" baseline="30000" dirty="0"/>
                            <a:t>-3</a:t>
                          </a:r>
                          <a:r>
                            <a:rPr lang="en-US" sz="1400" dirty="0"/>
                            <a:t> </a:t>
                          </a:r>
                          <a:r>
                            <a:rPr lang="en-US"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278347"/>
                      </a:ext>
                    </a:extLst>
                  </a:tr>
                </a:tbl>
              </a:graphicData>
            </a:graphic>
          </p:graphicFrame>
        </mc:Choice>
        <mc:Fallback xmlns="">
          <p:graphicFrame>
            <p:nvGraphicFramePr>
              <p:cNvPr id="41" name="Table 40">
                <a:extLst>
                  <a:ext uri="{FF2B5EF4-FFF2-40B4-BE49-F238E27FC236}">
                    <a16:creationId xmlns:a16="http://schemas.microsoft.com/office/drawing/2014/main" id="{D07B6C61-C503-9FF3-FE98-E2D86231C0DE}"/>
                  </a:ext>
                </a:extLst>
              </p:cNvPr>
              <p:cNvGraphicFramePr>
                <a:graphicFrameLocks noGrp="1"/>
              </p:cNvGraphicFramePr>
              <p:nvPr>
                <p:extLst>
                  <p:ext uri="{D42A27DB-BD31-4B8C-83A1-F6EECF244321}">
                    <p14:modId xmlns:p14="http://schemas.microsoft.com/office/powerpoint/2010/main" val="3977776504"/>
                  </p:ext>
                </p:extLst>
              </p:nvPr>
            </p:nvGraphicFramePr>
            <p:xfrm>
              <a:off x="294164" y="3681673"/>
              <a:ext cx="6135840" cy="2978030"/>
            </p:xfrm>
            <a:graphic>
              <a:graphicData uri="http://schemas.openxmlformats.org/drawingml/2006/table">
                <a:tbl>
                  <a:tblPr firstRow="1" bandRow="1">
                    <a:tableStyleId>{F5AB1C69-6EDB-4FF4-983F-18BD219EF322}</a:tableStyleId>
                  </a:tblPr>
                  <a:tblGrid>
                    <a:gridCol w="463973">
                      <a:extLst>
                        <a:ext uri="{9D8B030D-6E8A-4147-A177-3AD203B41FA5}">
                          <a16:colId xmlns:a16="http://schemas.microsoft.com/office/drawing/2014/main" val="674820025"/>
                        </a:ext>
                      </a:extLst>
                    </a:gridCol>
                    <a:gridCol w="984255">
                      <a:extLst>
                        <a:ext uri="{9D8B030D-6E8A-4147-A177-3AD203B41FA5}">
                          <a16:colId xmlns:a16="http://schemas.microsoft.com/office/drawing/2014/main" val="2086539631"/>
                        </a:ext>
                      </a:extLst>
                    </a:gridCol>
                    <a:gridCol w="1151406">
                      <a:extLst>
                        <a:ext uri="{9D8B030D-6E8A-4147-A177-3AD203B41FA5}">
                          <a16:colId xmlns:a16="http://schemas.microsoft.com/office/drawing/2014/main" val="220756541"/>
                        </a:ext>
                      </a:extLst>
                    </a:gridCol>
                    <a:gridCol w="941863">
                      <a:extLst>
                        <a:ext uri="{9D8B030D-6E8A-4147-A177-3AD203B41FA5}">
                          <a16:colId xmlns:a16="http://schemas.microsoft.com/office/drawing/2014/main" val="3781171317"/>
                        </a:ext>
                      </a:extLst>
                    </a:gridCol>
                    <a:gridCol w="1319825">
                      <a:extLst>
                        <a:ext uri="{9D8B030D-6E8A-4147-A177-3AD203B41FA5}">
                          <a16:colId xmlns:a16="http://schemas.microsoft.com/office/drawing/2014/main" val="152941460"/>
                        </a:ext>
                      </a:extLst>
                    </a:gridCol>
                    <a:gridCol w="1274518">
                      <a:extLst>
                        <a:ext uri="{9D8B030D-6E8A-4147-A177-3AD203B41FA5}">
                          <a16:colId xmlns:a16="http://schemas.microsoft.com/office/drawing/2014/main" val="3870218797"/>
                        </a:ext>
                      </a:extLst>
                    </a:gridCol>
                  </a:tblGrid>
                  <a:tr h="518160">
                    <a:tc gridSpan="2">
                      <a:txBody>
                        <a:bodyPr/>
                        <a:lstStyle/>
                        <a:p>
                          <a:pPr algn="ctr"/>
                          <a:endParaRPr 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p>
                      </a:txBody>
                      <a:tcPr anchor="ctr"/>
                    </a:tc>
                    <a:tc>
                      <a:txBody>
                        <a:bodyPr/>
                        <a:lstStyle/>
                        <a:p>
                          <a:pPr algn="ctr"/>
                          <a:r>
                            <a:rPr lang="it-IT" sz="1400" dirty="0"/>
                            <a:t>Gamma</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Neutrons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Conventional</a:t>
                          </a:r>
                          <a:r>
                            <a:rPr lang="it-IT" sz="1400" dirty="0"/>
                            <a:t> </a:t>
                          </a:r>
                          <a:r>
                            <a:rPr lang="it-IT" sz="1400" dirty="0" err="1"/>
                            <a:t>protons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Laser-</a:t>
                          </a:r>
                          <a:r>
                            <a:rPr lang="it-IT" sz="1400" dirty="0" err="1"/>
                            <a:t>driven</a:t>
                          </a:r>
                          <a:r>
                            <a:rPr lang="it-IT" sz="1400" dirty="0"/>
                            <a:t> </a:t>
                          </a:r>
                          <a:r>
                            <a:rPr lang="it-IT" sz="1400" dirty="0" err="1"/>
                            <a:t>protons</a:t>
                          </a:r>
                          <a:endParaRPr 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473679"/>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316" t="-85149" r="-1227632" b="-310891"/>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8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62.5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2.05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13.6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76391035"/>
                      </a:ext>
                    </a:extLst>
                  </a:tr>
                  <a:tr h="30480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3.0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0.46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99032"/>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316" t="-187000" r="-1227632" b="-214000"/>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7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43.8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1.37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10.2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4468665"/>
                      </a:ext>
                    </a:extLst>
                  </a:tr>
                  <a:tr h="30480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2.1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0.31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9543938"/>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316" t="-275962" r="-1227632" b="-105769"/>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31.3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856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15376724"/>
                      </a:ext>
                    </a:extLst>
                  </a:tr>
                  <a:tr h="32627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0.02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1.5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0.24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5"/>
                          <a:stretch>
                            <a:fillRect l="-382297" t="-624074" r="-957" b="-203704"/>
                          </a:stretch>
                        </a:blipFill>
                      </a:tcPr>
                    </a:tc>
                    <a:extLst>
                      <a:ext uri="{0D108BD9-81ED-4DB2-BD59-A6C34878D82A}">
                        <a16:rowId xmlns:a16="http://schemas.microsoft.com/office/drawing/2014/main" val="2791777218"/>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316" t="-391000" r="-1227632" b="-10000"/>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600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25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56150516"/>
                      </a:ext>
                    </a:extLst>
                  </a:tr>
                  <a:tr h="30480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blipFill>
                          <a:blip r:embed="rId5"/>
                          <a:stretch>
                            <a:fillRect l="-126455" t="-882000" r="-307937" b="-20000"/>
                          </a:stretch>
                        </a:blipFill>
                      </a:tcPr>
                    </a:tc>
                    <a:tc>
                      <a:txBody>
                        <a:bodyPr/>
                        <a:lstStyle/>
                        <a:p>
                          <a:pPr algn="ctr"/>
                          <a:r>
                            <a:rPr lang="it-IT" sz="1400" dirty="0"/>
                            <a:t>1.2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0.14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5"/>
                          <a:stretch>
                            <a:fillRect l="-382297" t="-882000" r="-957" b="-20000"/>
                          </a:stretch>
                        </a:blipFill>
                      </a:tcPr>
                    </a:tc>
                    <a:extLst>
                      <a:ext uri="{0D108BD9-81ED-4DB2-BD59-A6C34878D82A}">
                        <a16:rowId xmlns:a16="http://schemas.microsoft.com/office/drawing/2014/main" val="256627834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5D2138F8-2952-78D8-1ACC-6BA9EBA693B0}"/>
                  </a:ext>
                </a:extLst>
              </p:cNvPr>
              <p:cNvGraphicFramePr>
                <a:graphicFrameLocks noGrp="1"/>
              </p:cNvGraphicFramePr>
              <p:nvPr>
                <p:extLst>
                  <p:ext uri="{D42A27DB-BD31-4B8C-83A1-F6EECF244321}">
                    <p14:modId xmlns:p14="http://schemas.microsoft.com/office/powerpoint/2010/main" val="243454288"/>
                  </p:ext>
                </p:extLst>
              </p:nvPr>
            </p:nvGraphicFramePr>
            <p:xfrm>
              <a:off x="6901760" y="4359830"/>
              <a:ext cx="4996076" cy="1737360"/>
            </p:xfrm>
            <a:graphic>
              <a:graphicData uri="http://schemas.openxmlformats.org/drawingml/2006/table">
                <a:tbl>
                  <a:tblPr firstRow="1" bandRow="1">
                    <a:tableStyleId>{5C22544A-7EE6-4342-B048-85BDC9FD1C3A}</a:tableStyleId>
                  </a:tblPr>
                  <a:tblGrid>
                    <a:gridCol w="448304">
                      <a:extLst>
                        <a:ext uri="{9D8B030D-6E8A-4147-A177-3AD203B41FA5}">
                          <a16:colId xmlns:a16="http://schemas.microsoft.com/office/drawing/2014/main" val="674820025"/>
                        </a:ext>
                      </a:extLst>
                    </a:gridCol>
                    <a:gridCol w="951011">
                      <a:extLst>
                        <a:ext uri="{9D8B030D-6E8A-4147-A177-3AD203B41FA5}">
                          <a16:colId xmlns:a16="http://schemas.microsoft.com/office/drawing/2014/main" val="2086539631"/>
                        </a:ext>
                      </a:extLst>
                    </a:gridCol>
                    <a:gridCol w="1092053">
                      <a:extLst>
                        <a:ext uri="{9D8B030D-6E8A-4147-A177-3AD203B41FA5}">
                          <a16:colId xmlns:a16="http://schemas.microsoft.com/office/drawing/2014/main" val="220756541"/>
                        </a:ext>
                      </a:extLst>
                    </a:gridCol>
                    <a:gridCol w="1133105">
                      <a:extLst>
                        <a:ext uri="{9D8B030D-6E8A-4147-A177-3AD203B41FA5}">
                          <a16:colId xmlns:a16="http://schemas.microsoft.com/office/drawing/2014/main" val="1152255307"/>
                        </a:ext>
                      </a:extLst>
                    </a:gridCol>
                    <a:gridCol w="1371603">
                      <a:extLst>
                        <a:ext uri="{9D8B030D-6E8A-4147-A177-3AD203B41FA5}">
                          <a16:colId xmlns:a16="http://schemas.microsoft.com/office/drawing/2014/main" val="3308415545"/>
                        </a:ext>
                      </a:extLst>
                    </a:gridCol>
                  </a:tblGrid>
                  <a:tr h="498307">
                    <a:tc gridSpan="2">
                      <a:txBody>
                        <a:bodyPr/>
                        <a:lstStyle/>
                        <a:p>
                          <a:pPr algn="ctr"/>
                          <a:endParaRPr 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p>
                      </a:txBody>
                      <a:tcPr anchor="ctr"/>
                    </a:tc>
                    <a:tc>
                      <a:txBody>
                        <a:bodyPr/>
                        <a:lstStyle/>
                        <a:p>
                          <a:pPr algn="ctr"/>
                          <a:r>
                            <a:rPr lang="it-IT" sz="1400" dirty="0"/>
                            <a:t>Gamma</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Neutrons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Conventional</a:t>
                          </a:r>
                          <a:r>
                            <a:rPr lang="it-IT" sz="1400" dirty="0"/>
                            <a:t> </a:t>
                          </a:r>
                          <a:r>
                            <a:rPr lang="it-IT" sz="1400" dirty="0" err="1"/>
                            <a:t>protons</a:t>
                          </a:r>
                          <a:endParaRPr 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473679"/>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15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87.5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3.02 kGy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76391035"/>
                      </a:ext>
                    </a:extLst>
                  </a:tr>
                  <a:tr h="296995">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1.2 </a:t>
                          </a:r>
                          <a14:m>
                            <m:oMath xmlns:m="http://schemas.openxmlformats.org/officeDocument/2006/math">
                              <m:r>
                                <a:rPr kumimoji="0" lang="he-IL" sz="14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en-US" sz="1400" dirty="0"/>
                            <a:t> 10</a:t>
                          </a:r>
                          <a:r>
                            <a:rPr lang="en-US" sz="1400" baseline="30000" dirty="0"/>
                            <a:t>-1</a:t>
                          </a:r>
                          <a:r>
                            <a:rPr lang="en-US" sz="1400" dirty="0"/>
                            <a:t> </a:t>
                          </a:r>
                          <a:r>
                            <a:rPr lang="en-US"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4.3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0.83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99032"/>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20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100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3.6 kGy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4468665"/>
                      </a:ext>
                    </a:extLst>
                  </a:tr>
                  <a:tr h="296995">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1.6 </a:t>
                          </a:r>
                          <a14:m>
                            <m:oMath xmlns:m="http://schemas.openxmlformats.org/officeDocument/2006/math">
                              <m:r>
                                <a:rPr kumimoji="0" lang="he-IL" sz="14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en-US" sz="1400" dirty="0"/>
                            <a:t> 10</a:t>
                          </a:r>
                          <a:r>
                            <a:rPr lang="en-US" sz="1400" baseline="30000" dirty="0"/>
                            <a:t>-1</a:t>
                          </a:r>
                          <a:r>
                            <a:rPr lang="en-US" sz="1400" dirty="0"/>
                            <a:t> </a:t>
                          </a:r>
                          <a:r>
                            <a:rPr lang="en-US"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5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9543938"/>
                      </a:ext>
                    </a:extLst>
                  </a:tr>
                </a:tbl>
              </a:graphicData>
            </a:graphic>
          </p:graphicFrame>
        </mc:Choice>
        <mc:Fallback xmlns="">
          <p:graphicFrame>
            <p:nvGraphicFramePr>
              <p:cNvPr id="43" name="Table 42">
                <a:extLst>
                  <a:ext uri="{FF2B5EF4-FFF2-40B4-BE49-F238E27FC236}">
                    <a16:creationId xmlns:a16="http://schemas.microsoft.com/office/drawing/2014/main" id="{5D2138F8-2952-78D8-1ACC-6BA9EBA693B0}"/>
                  </a:ext>
                </a:extLst>
              </p:cNvPr>
              <p:cNvGraphicFramePr>
                <a:graphicFrameLocks noGrp="1"/>
              </p:cNvGraphicFramePr>
              <p:nvPr>
                <p:extLst>
                  <p:ext uri="{D42A27DB-BD31-4B8C-83A1-F6EECF244321}">
                    <p14:modId xmlns:p14="http://schemas.microsoft.com/office/powerpoint/2010/main" val="243454288"/>
                  </p:ext>
                </p:extLst>
              </p:nvPr>
            </p:nvGraphicFramePr>
            <p:xfrm>
              <a:off x="6901760" y="4359830"/>
              <a:ext cx="4996076" cy="1737360"/>
            </p:xfrm>
            <a:graphic>
              <a:graphicData uri="http://schemas.openxmlformats.org/drawingml/2006/table">
                <a:tbl>
                  <a:tblPr firstRow="1" bandRow="1">
                    <a:tableStyleId>{5C22544A-7EE6-4342-B048-85BDC9FD1C3A}</a:tableStyleId>
                  </a:tblPr>
                  <a:tblGrid>
                    <a:gridCol w="448304">
                      <a:extLst>
                        <a:ext uri="{9D8B030D-6E8A-4147-A177-3AD203B41FA5}">
                          <a16:colId xmlns:a16="http://schemas.microsoft.com/office/drawing/2014/main" val="674820025"/>
                        </a:ext>
                      </a:extLst>
                    </a:gridCol>
                    <a:gridCol w="951011">
                      <a:extLst>
                        <a:ext uri="{9D8B030D-6E8A-4147-A177-3AD203B41FA5}">
                          <a16:colId xmlns:a16="http://schemas.microsoft.com/office/drawing/2014/main" val="2086539631"/>
                        </a:ext>
                      </a:extLst>
                    </a:gridCol>
                    <a:gridCol w="1092053">
                      <a:extLst>
                        <a:ext uri="{9D8B030D-6E8A-4147-A177-3AD203B41FA5}">
                          <a16:colId xmlns:a16="http://schemas.microsoft.com/office/drawing/2014/main" val="220756541"/>
                        </a:ext>
                      </a:extLst>
                    </a:gridCol>
                    <a:gridCol w="1133105">
                      <a:extLst>
                        <a:ext uri="{9D8B030D-6E8A-4147-A177-3AD203B41FA5}">
                          <a16:colId xmlns:a16="http://schemas.microsoft.com/office/drawing/2014/main" val="1152255307"/>
                        </a:ext>
                      </a:extLst>
                    </a:gridCol>
                    <a:gridCol w="1371603">
                      <a:extLst>
                        <a:ext uri="{9D8B030D-6E8A-4147-A177-3AD203B41FA5}">
                          <a16:colId xmlns:a16="http://schemas.microsoft.com/office/drawing/2014/main" val="3308415545"/>
                        </a:ext>
                      </a:extLst>
                    </a:gridCol>
                  </a:tblGrid>
                  <a:tr h="518160">
                    <a:tc gridSpan="2">
                      <a:txBody>
                        <a:bodyPr/>
                        <a:lstStyle/>
                        <a:p>
                          <a:pPr algn="ctr"/>
                          <a:endParaRPr 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p>
                      </a:txBody>
                      <a:tcPr anchor="ctr"/>
                    </a:tc>
                    <a:tc>
                      <a:txBody>
                        <a:bodyPr/>
                        <a:lstStyle/>
                        <a:p>
                          <a:pPr algn="ctr"/>
                          <a:r>
                            <a:rPr lang="it-IT" sz="1400" dirty="0"/>
                            <a:t>Gamma</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Neutrons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Conventional</a:t>
                          </a:r>
                          <a:r>
                            <a:rPr lang="it-IT" sz="1400" dirty="0"/>
                            <a:t> </a:t>
                          </a:r>
                          <a:r>
                            <a:rPr lang="it-IT" sz="1400" dirty="0" err="1"/>
                            <a:t>protons</a:t>
                          </a:r>
                          <a:endParaRPr 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473679"/>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351" t="-86139" r="-1010811" b="-108911"/>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15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87.5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3.02 kGy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76391035"/>
                      </a:ext>
                    </a:extLst>
                  </a:tr>
                  <a:tr h="30480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blipFill>
                          <a:blip r:embed="rId6"/>
                          <a:stretch>
                            <a:fillRect l="-129050" t="-268627" r="-230726" b="-215686"/>
                          </a:stretch>
                        </a:blipFill>
                      </a:tcPr>
                    </a:tc>
                    <a:tc>
                      <a:txBody>
                        <a:bodyPr/>
                        <a:lstStyle/>
                        <a:p>
                          <a:pPr algn="ctr"/>
                          <a:r>
                            <a:rPr lang="it-IT" sz="1400" dirty="0"/>
                            <a:t>4.3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0.83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99032"/>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351" t="-188000" r="-1010811" b="-10000"/>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20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100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3.6 kGy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4468665"/>
                      </a:ext>
                    </a:extLst>
                  </a:tr>
                  <a:tr h="30480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blipFill>
                          <a:blip r:embed="rId6"/>
                          <a:stretch>
                            <a:fillRect l="-129050" t="-476000" r="-230726" b="-20000"/>
                          </a:stretch>
                        </a:blipFill>
                      </a:tcPr>
                    </a:tc>
                    <a:tc>
                      <a:txBody>
                        <a:bodyPr/>
                        <a:lstStyle/>
                        <a:p>
                          <a:pPr algn="ctr"/>
                          <a:r>
                            <a:rPr lang="it-IT" sz="1400" dirty="0"/>
                            <a:t>5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9543938"/>
                      </a:ext>
                    </a:extLst>
                  </a:tr>
                </a:tbl>
              </a:graphicData>
            </a:graphic>
          </p:graphicFrame>
        </mc:Fallback>
      </mc:AlternateContent>
      <p:sp>
        <p:nvSpPr>
          <p:cNvPr id="46" name="TextBox 45">
            <a:extLst>
              <a:ext uri="{FF2B5EF4-FFF2-40B4-BE49-F238E27FC236}">
                <a16:creationId xmlns:a16="http://schemas.microsoft.com/office/drawing/2014/main" id="{D188DBE7-39CB-F7FA-D2DB-5AAA9F2DFF81}"/>
              </a:ext>
            </a:extLst>
          </p:cNvPr>
          <p:cNvSpPr txBox="1"/>
          <p:nvPr/>
        </p:nvSpPr>
        <p:spPr>
          <a:xfrm>
            <a:off x="106744" y="3549952"/>
            <a:ext cx="648268" cy="369332"/>
          </a:xfrm>
          <a:prstGeom prst="rect">
            <a:avLst/>
          </a:prstGeom>
          <a:solidFill>
            <a:srgbClr val="FF99CC"/>
          </a:solidFill>
          <a:ln>
            <a:solidFill>
              <a:srgbClr val="FF6699"/>
            </a:solidFill>
          </a:ln>
          <a:scene3d>
            <a:camera prst="orthographicFront"/>
            <a:lightRig rig="threePt" dir="t"/>
          </a:scene3d>
          <a:sp3d>
            <a:bevelT/>
          </a:sp3d>
        </p:spPr>
        <p:txBody>
          <a:bodyPr wrap="square" rtlCol="0">
            <a:spAutoFit/>
          </a:bodyPr>
          <a:lstStyle/>
          <a:p>
            <a:r>
              <a:rPr lang="it-IT" dirty="0"/>
              <a:t>NPN</a:t>
            </a:r>
            <a:endParaRPr lang="en-US" dirty="0"/>
          </a:p>
        </p:txBody>
      </p:sp>
      <p:sp>
        <p:nvSpPr>
          <p:cNvPr id="47" name="TextBox 46">
            <a:extLst>
              <a:ext uri="{FF2B5EF4-FFF2-40B4-BE49-F238E27FC236}">
                <a16:creationId xmlns:a16="http://schemas.microsoft.com/office/drawing/2014/main" id="{BE8C4999-1774-AD2A-DDA8-2A0EFCB935DA}"/>
              </a:ext>
            </a:extLst>
          </p:cNvPr>
          <p:cNvSpPr txBox="1"/>
          <p:nvPr/>
        </p:nvSpPr>
        <p:spPr>
          <a:xfrm>
            <a:off x="6745076" y="4223750"/>
            <a:ext cx="648268" cy="369332"/>
          </a:xfrm>
          <a:prstGeom prst="rect">
            <a:avLst/>
          </a:prstGeom>
          <a:solidFill>
            <a:schemeClr val="accent2">
              <a:lumMod val="60000"/>
              <a:lumOff val="40000"/>
            </a:schemeClr>
          </a:solidFill>
          <a:ln>
            <a:solidFill>
              <a:schemeClr val="accent2">
                <a:lumMod val="75000"/>
              </a:schemeClr>
            </a:solidFill>
          </a:ln>
          <a:scene3d>
            <a:camera prst="orthographicFront"/>
            <a:lightRig rig="threePt" dir="t"/>
          </a:scene3d>
          <a:sp3d>
            <a:bevelT/>
          </a:sp3d>
        </p:spPr>
        <p:txBody>
          <a:bodyPr wrap="square" rtlCol="0">
            <a:spAutoFit/>
          </a:bodyPr>
          <a:lstStyle/>
          <a:p>
            <a:r>
              <a:rPr lang="it-IT" dirty="0"/>
              <a:t>PNP</a:t>
            </a:r>
            <a:endParaRPr lang="en-US" dirty="0"/>
          </a:p>
        </p:txBody>
      </p:sp>
      <p:sp>
        <p:nvSpPr>
          <p:cNvPr id="53" name="TextBox 52">
            <a:extLst>
              <a:ext uri="{FF2B5EF4-FFF2-40B4-BE49-F238E27FC236}">
                <a16:creationId xmlns:a16="http://schemas.microsoft.com/office/drawing/2014/main" id="{FD585263-F6E8-7661-74CE-3E42A2A937F3}"/>
              </a:ext>
            </a:extLst>
          </p:cNvPr>
          <p:cNvSpPr txBox="1"/>
          <p:nvPr/>
        </p:nvSpPr>
        <p:spPr>
          <a:xfrm>
            <a:off x="6833489" y="3240354"/>
            <a:ext cx="1778925" cy="738664"/>
          </a:xfrm>
          <a:prstGeom prst="rect">
            <a:avLst/>
          </a:prstGeom>
          <a:solidFill>
            <a:srgbClr val="FDE3EC"/>
          </a:solidFill>
          <a:ln w="19050">
            <a:solidFill>
              <a:schemeClr val="tx1"/>
            </a:solidFill>
          </a:ln>
        </p:spPr>
        <p:txBody>
          <a:bodyPr wrap="square" rtlCol="0">
            <a:spAutoFit/>
          </a:bodyPr>
          <a:lstStyle/>
          <a:p>
            <a:r>
              <a:rPr lang="it-IT" sz="1400" b="1" dirty="0" err="1"/>
              <a:t>All</a:t>
            </a:r>
            <a:r>
              <a:rPr lang="it-IT" sz="1400" b="1" dirty="0"/>
              <a:t> the </a:t>
            </a:r>
            <a:r>
              <a:rPr lang="it-IT" sz="1400" b="1" dirty="0" err="1"/>
              <a:t>values</a:t>
            </a:r>
            <a:r>
              <a:rPr lang="it-IT" sz="1400" b="1" dirty="0"/>
              <a:t> </a:t>
            </a:r>
            <a:r>
              <a:rPr lang="it-IT" sz="1400" b="1" dirty="0" err="1"/>
              <a:t>were</a:t>
            </a:r>
            <a:r>
              <a:rPr lang="it-IT" sz="1400" b="1" dirty="0"/>
              <a:t> </a:t>
            </a:r>
            <a:r>
              <a:rPr lang="it-IT" sz="1400" b="1" dirty="0" err="1"/>
              <a:t>transformed</a:t>
            </a:r>
            <a:r>
              <a:rPr lang="it-IT" sz="1400" b="1" dirty="0"/>
              <a:t> </a:t>
            </a:r>
            <a:r>
              <a:rPr lang="it-IT" sz="1400" b="1" dirty="0" err="1"/>
              <a:t>into</a:t>
            </a:r>
            <a:r>
              <a:rPr lang="it-IT" sz="1400" b="1" dirty="0"/>
              <a:t> </a:t>
            </a:r>
            <a:r>
              <a:rPr lang="it-IT" sz="1400" b="1" dirty="0" err="1"/>
              <a:t>absorbed</a:t>
            </a:r>
            <a:r>
              <a:rPr lang="it-IT" sz="1400" b="1" dirty="0"/>
              <a:t> </a:t>
            </a:r>
            <a:r>
              <a:rPr lang="it-IT" sz="1400" b="1" dirty="0" err="1"/>
              <a:t>doses</a:t>
            </a:r>
            <a:endParaRPr lang="en-US" sz="1400" b="1" dirty="0"/>
          </a:p>
        </p:txBody>
      </p:sp>
      <p:sp>
        <p:nvSpPr>
          <p:cNvPr id="2" name="Arrow: Down 1">
            <a:extLst>
              <a:ext uri="{FF2B5EF4-FFF2-40B4-BE49-F238E27FC236}">
                <a16:creationId xmlns:a16="http://schemas.microsoft.com/office/drawing/2014/main" id="{F7546183-B9C4-8E8A-5180-D385EA45A159}"/>
              </a:ext>
            </a:extLst>
          </p:cNvPr>
          <p:cNvSpPr/>
          <p:nvPr/>
        </p:nvSpPr>
        <p:spPr>
          <a:xfrm rot="3799235">
            <a:off x="6365706" y="3022496"/>
            <a:ext cx="258726" cy="763231"/>
          </a:xfrm>
          <a:prstGeom prst="downArrow">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7B3010BE-33EC-F191-4E31-31C1FF4FD66D}"/>
              </a:ext>
            </a:extLst>
          </p:cNvPr>
          <p:cNvSpPr/>
          <p:nvPr/>
        </p:nvSpPr>
        <p:spPr>
          <a:xfrm rot="19650684">
            <a:off x="8787494" y="3124403"/>
            <a:ext cx="242097" cy="1263214"/>
          </a:xfrm>
          <a:prstGeom prst="down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94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2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par>
                                <p:cTn id="44" presetID="22" presetClass="entr" presetSubtype="4"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par>
                                <p:cTn id="52" presetID="22" presetClass="entr" presetSubtype="4"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grpId="1" nodeType="clickEffect">
                                  <p:stCondLst>
                                    <p:cond delay="0"/>
                                  </p:stCondLst>
                                  <p:childTnLst>
                                    <p:animEffect transition="out" filter="fade">
                                      <p:cBhvr>
                                        <p:cTn id="58" dur="500" tmFilter="0, 0; .2, .5; .8, .5; 1, 0"/>
                                        <p:tgtEl>
                                          <p:spTgt spid="46"/>
                                        </p:tgtEl>
                                      </p:cBhvr>
                                    </p:animEffect>
                                    <p:animScale>
                                      <p:cBhvr>
                                        <p:cTn id="59" dur="250" autoRev="1" fill="hold"/>
                                        <p:tgtEl>
                                          <p:spTgt spid="46"/>
                                        </p:tgtEl>
                                      </p:cBhvr>
                                      <p:by x="105000" y="105000"/>
                                    </p:animScale>
                                  </p:childTnLst>
                                </p:cTn>
                              </p:par>
                              <p:par>
                                <p:cTn id="60" presetID="26" presetClass="emph" presetSubtype="0" fill="hold" nodeType="withEffect">
                                  <p:stCondLst>
                                    <p:cond delay="0"/>
                                  </p:stCondLst>
                                  <p:childTnLst>
                                    <p:animEffect transition="out" filter="fade">
                                      <p:cBhvr>
                                        <p:cTn id="61" dur="500" tmFilter="0, 0; .2, .5; .8, .5; 1, 0"/>
                                        <p:tgtEl>
                                          <p:spTgt spid="41"/>
                                        </p:tgtEl>
                                      </p:cBhvr>
                                    </p:animEffect>
                                    <p:animScale>
                                      <p:cBhvr>
                                        <p:cTn id="62"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animBg="1"/>
      <p:bldP spid="33" grpId="0" animBg="1"/>
      <p:bldP spid="39" grpId="0" animBg="1"/>
      <p:bldP spid="46" grpId="0" animBg="1"/>
      <p:bldP spid="46" grpId="1" animBg="1"/>
      <p:bldP spid="47" grpId="0" animBg="1"/>
      <p:bldP spid="53" grpId="0" animBg="1"/>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247EE2EA-79D6-4944-8DBB-603ABD1F47F6}"/>
              </a:ext>
            </a:extLst>
          </p:cNvPr>
          <p:cNvSpPr>
            <a:spLocks noGrp="1"/>
          </p:cNvSpPr>
          <p:nvPr>
            <p:ph type="sldNum" sz="quarter" idx="4"/>
          </p:nvPr>
        </p:nvSpPr>
        <p:spPr>
          <a:xfrm>
            <a:off x="9934853" y="6538534"/>
            <a:ext cx="489527" cy="365125"/>
          </a:xfrm>
        </p:spPr>
        <p:txBody>
          <a:bodyPr/>
          <a:lstStyle/>
          <a:p>
            <a:fld id="{02C7C199-0D0D-7840-A88D-785280B31CF7}" type="slidenum">
              <a:rPr lang="it-IT" smtClean="0">
                <a:solidFill>
                  <a:schemeClr val="tx1"/>
                </a:solidFill>
              </a:rPr>
              <a:t>3</a:t>
            </a:fld>
            <a:endParaRPr lang="it-IT" dirty="0">
              <a:solidFill>
                <a:schemeClr val="tx1"/>
              </a:solidFill>
            </a:endParaRPr>
          </a:p>
        </p:txBody>
      </p:sp>
      <p:sp>
        <p:nvSpPr>
          <p:cNvPr id="6" name="Rectangle 5">
            <a:extLst>
              <a:ext uri="{FF2B5EF4-FFF2-40B4-BE49-F238E27FC236}">
                <a16:creationId xmlns:a16="http://schemas.microsoft.com/office/drawing/2014/main" id="{E574391D-B20E-A127-24BB-F0A4710B16CE}"/>
              </a:ext>
            </a:extLst>
          </p:cNvPr>
          <p:cNvSpPr/>
          <p:nvPr/>
        </p:nvSpPr>
        <p:spPr>
          <a:xfrm>
            <a:off x="0" y="800100"/>
            <a:ext cx="12192000" cy="6057900"/>
          </a:xfrm>
          <a:prstGeom prst="rect">
            <a:avLst/>
          </a:prstGeom>
          <a:solidFill>
            <a:srgbClr val="003A6A"/>
          </a:solidFill>
          <a:ln>
            <a:solidFill>
              <a:srgbClr val="003A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32A7F92-F2E8-4DE3-8190-3804B5ADD178}"/>
              </a:ext>
            </a:extLst>
          </p:cNvPr>
          <p:cNvSpPr txBox="1">
            <a:spLocks/>
          </p:cNvSpPr>
          <p:nvPr/>
        </p:nvSpPr>
        <p:spPr>
          <a:xfrm>
            <a:off x="4676862" y="3213556"/>
            <a:ext cx="2838275" cy="430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pPr algn="ctr"/>
            <a:r>
              <a:rPr lang="it-IT" sz="4400" b="1" dirty="0">
                <a:latin typeface="Aptos" panose="020B0004020202020204" pitchFamily="34" charset="0"/>
              </a:rPr>
              <a:t>Part </a:t>
            </a:r>
            <a:r>
              <a:rPr lang="it-IT" sz="4800" b="1" dirty="0">
                <a:latin typeface="Aptos" panose="020B0004020202020204" pitchFamily="34" charset="0"/>
              </a:rPr>
              <a:t>1</a:t>
            </a:r>
            <a:endParaRPr lang="en-US" sz="4400" b="1" dirty="0">
              <a:latin typeface="Aptos" panose="020B0004020202020204" pitchFamily="34" charset="0"/>
            </a:endParaRPr>
          </a:p>
        </p:txBody>
      </p:sp>
    </p:spTree>
    <p:extLst>
      <p:ext uri="{BB962C8B-B14F-4D97-AF65-F5344CB8AC3E}">
        <p14:creationId xmlns:p14="http://schemas.microsoft.com/office/powerpoint/2010/main" val="2858331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E2F531-2753-C657-C14D-67A5E4BF4C4C}"/>
              </a:ext>
            </a:extLst>
          </p:cNvPr>
          <p:cNvSpPr>
            <a:spLocks noGrp="1"/>
          </p:cNvSpPr>
          <p:nvPr>
            <p:ph type="title"/>
          </p:nvPr>
        </p:nvSpPr>
        <p:spPr>
          <a:xfrm>
            <a:off x="189712" y="399495"/>
            <a:ext cx="10972800" cy="400110"/>
          </a:xfrm>
        </p:spPr>
        <p:txBody>
          <a:bodyPr>
            <a:noAutofit/>
          </a:bodyPr>
          <a:lstStyle/>
          <a:p>
            <a:r>
              <a:rPr lang="it-IT" sz="3600" i="1" dirty="0" err="1">
                <a:latin typeface="Calibri Light" panose="020F0302020204030204" pitchFamily="34" charset="0"/>
                <a:ea typeface="Calibri Light" panose="020F0302020204030204" pitchFamily="34" charset="0"/>
                <a:cs typeface="Calibri Light" panose="020F0302020204030204" pitchFamily="34" charset="0"/>
              </a:rPr>
              <a:t>Results</a:t>
            </a:r>
            <a:r>
              <a:rPr lang="it-IT" sz="3600" i="1" dirty="0">
                <a:latin typeface="Calibri Light" panose="020F0302020204030204" pitchFamily="34" charset="0"/>
                <a:ea typeface="Calibri Light" panose="020F0302020204030204" pitchFamily="34" charset="0"/>
                <a:cs typeface="Calibri Light" panose="020F0302020204030204" pitchFamily="34" charset="0"/>
              </a:rPr>
              <a:t> </a:t>
            </a:r>
            <a:r>
              <a:rPr lang="it-IT" sz="3600" i="1" dirty="0" err="1">
                <a:latin typeface="Calibri Light" panose="020F0302020204030204" pitchFamily="34" charset="0"/>
                <a:ea typeface="Calibri Light" panose="020F0302020204030204" pitchFamily="34" charset="0"/>
                <a:cs typeface="Calibri Light" panose="020F0302020204030204" pitchFamily="34" charset="0"/>
              </a:rPr>
              <a:t>comparison</a:t>
            </a:r>
            <a:endParaRPr lang="en-US" sz="3600" i="1" dirty="0">
              <a:latin typeface="Calibri Light" panose="020F0302020204030204" pitchFamily="34" charset="0"/>
              <a:ea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33340F2F-CE23-255E-2980-DF2251BC79D4}"/>
                  </a:ext>
                </a:extLst>
              </p:cNvPr>
              <p:cNvSpPr/>
              <p:nvPr/>
            </p:nvSpPr>
            <p:spPr>
              <a:xfrm>
                <a:off x="159580" y="4487340"/>
                <a:ext cx="11931614" cy="2031173"/>
              </a:xfrm>
              <a:prstGeom prst="roundRect">
                <a:avLst/>
              </a:prstGeom>
              <a:solidFill>
                <a:srgbClr val="F6ECC2"/>
              </a:solidFill>
              <a:ln w="28575">
                <a:solidFill>
                  <a:srgbClr val="F6D066"/>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spcBef>
                    <a:spcPts val="100"/>
                  </a:spcBef>
                  <a:buFont typeface="Arial" panose="020B0604020202020204" pitchFamily="34" charset="0"/>
                  <a:buChar char="•"/>
                  <a:defRPr/>
                </a:pPr>
                <a:r>
                  <a:rPr lang="en-US" b="1" dirty="0">
                    <a:solidFill>
                      <a:schemeClr val="tx1"/>
                    </a:solidFill>
                    <a:latin typeface="+mj-lt"/>
                  </a:rPr>
                  <a:t>Two orders of magnitude difference </a:t>
                </a:r>
                <a:r>
                  <a:rPr lang="en-US" dirty="0">
                    <a:solidFill>
                      <a:schemeClr val="tx1"/>
                    </a:solidFill>
                    <a:latin typeface="+mj-lt"/>
                  </a:rPr>
                  <a:t>in total absorbed dose for </a:t>
                </a:r>
                <a:r>
                  <a:rPr lang="en-US" b="1" dirty="0">
                    <a:solidFill>
                      <a:schemeClr val="tx1"/>
                    </a:solidFill>
                    <a:latin typeface="+mj-lt"/>
                  </a:rPr>
                  <a:t>conventional</a:t>
                </a:r>
                <a:r>
                  <a:rPr lang="en-US" dirty="0">
                    <a:solidFill>
                      <a:schemeClr val="tx1"/>
                    </a:solidFill>
                    <a:latin typeface="+mj-lt"/>
                  </a:rPr>
                  <a:t> </a:t>
                </a:r>
                <a:r>
                  <a:rPr lang="en-US" b="1" dirty="0">
                    <a:solidFill>
                      <a:schemeClr val="tx1"/>
                    </a:solidFill>
                    <a:latin typeface="+mj-lt"/>
                  </a:rPr>
                  <a:t>protons</a:t>
                </a:r>
                <a:r>
                  <a:rPr lang="en-US" dirty="0">
                    <a:solidFill>
                      <a:schemeClr val="tx1"/>
                    </a:solidFill>
                    <a:latin typeface="+mj-lt"/>
                  </a:rPr>
                  <a:t> and </a:t>
                </a:r>
                <a:r>
                  <a:rPr lang="en-US" b="1" dirty="0">
                    <a:solidFill>
                      <a:schemeClr val="tx1"/>
                    </a:solidFill>
                    <a:latin typeface="+mj-lt"/>
                  </a:rPr>
                  <a:t>laser-driven protons</a:t>
                </a:r>
              </a:p>
              <a:p>
                <a:pPr marL="285750" lvl="0" indent="-285750">
                  <a:spcBef>
                    <a:spcPts val="100"/>
                  </a:spcBef>
                  <a:buFont typeface="Arial" panose="020B0604020202020204" pitchFamily="34" charset="0"/>
                  <a:buChar char="•"/>
                  <a:defRPr/>
                </a:pPr>
                <a:r>
                  <a:rPr lang="en-US" dirty="0">
                    <a:solidFill>
                      <a:schemeClr val="tx1"/>
                    </a:solidFill>
                    <a:latin typeface="+mj-lt"/>
                  </a:rPr>
                  <a:t>Similar energy ranges</a:t>
                </a:r>
              </a:p>
              <a:p>
                <a:pPr marL="285750" lvl="0" indent="-285750">
                  <a:spcBef>
                    <a:spcPts val="100"/>
                  </a:spcBef>
                  <a:buFont typeface="Arial" panose="020B0604020202020204" pitchFamily="34" charset="0"/>
                  <a:buChar char="•"/>
                  <a:defRPr/>
                </a:pPr>
                <a:r>
                  <a:rPr lang="en-US" dirty="0">
                    <a:solidFill>
                      <a:schemeClr val="tx1"/>
                    </a:solidFill>
                    <a:latin typeface="+mj-lt"/>
                  </a:rPr>
                  <a:t>Approximately the same amount of protons</a:t>
                </a:r>
              </a:p>
              <a:p>
                <a:pPr marL="285750" lvl="0" indent="-285750">
                  <a:spcBef>
                    <a:spcPts val="100"/>
                  </a:spcBef>
                  <a:buFont typeface="Arial" panose="020B0604020202020204" pitchFamily="34" charset="0"/>
                  <a:buChar char="•"/>
                  <a:defRPr/>
                </a:pPr>
                <a:r>
                  <a:rPr lang="en-US" dirty="0">
                    <a:solidFill>
                      <a:schemeClr val="tx1"/>
                    </a:solidFill>
                    <a:latin typeface="+mj-lt"/>
                  </a:rPr>
                  <a:t>A significant distinction lies in the </a:t>
                </a:r>
                <a:r>
                  <a:rPr lang="en-US" b="1" dirty="0">
                    <a:solidFill>
                      <a:schemeClr val="tx1"/>
                    </a:solidFill>
                    <a:latin typeface="+mj-lt"/>
                  </a:rPr>
                  <a:t>total irradiation time</a:t>
                </a:r>
                <a:r>
                  <a:rPr lang="en-US" dirty="0">
                    <a:solidFill>
                      <a:schemeClr val="tx1"/>
                    </a:solidFill>
                    <a:latin typeface="+mj-lt"/>
                  </a:rPr>
                  <a:t>:</a:t>
                </a:r>
                <a:br>
                  <a:rPr lang="en-US" dirty="0">
                    <a:solidFill>
                      <a:schemeClr val="tx1"/>
                    </a:solidFill>
                    <a:latin typeface="+mj-lt"/>
                  </a:rPr>
                </a:br>
                <a:r>
                  <a:rPr lang="en-US" u="sng" dirty="0">
                    <a:solidFill>
                      <a:schemeClr val="tx1"/>
                    </a:solidFill>
                    <a:latin typeface="+mj-lt"/>
                  </a:rPr>
                  <a:t>Conventional</a:t>
                </a:r>
                <a:r>
                  <a:rPr lang="en-US" dirty="0">
                    <a:solidFill>
                      <a:schemeClr val="tx1"/>
                    </a:solidFill>
                    <a:latin typeface="+mj-lt"/>
                  </a:rPr>
                  <a:t>: pulse length </a:t>
                </a:r>
                <a14:m>
                  <m:oMath xmlns:m="http://schemas.openxmlformats.org/officeDocument/2006/math">
                    <m:r>
                      <a:rPr lang="en-US" i="1" dirty="0" smtClean="0">
                        <a:solidFill>
                          <a:schemeClr val="tx1"/>
                        </a:solidFill>
                        <a:latin typeface="Cambria Math" panose="02040503050406030204" pitchFamily="18" charset="0"/>
                        <a:ea typeface="Cambria Math" panose="02040503050406030204" pitchFamily="18" charset="0"/>
                      </a:rPr>
                      <m:t>~</m:t>
                    </m:r>
                    <m:r>
                      <a:rPr lang="it-IT" b="0" i="1" dirty="0" smtClean="0">
                        <a:solidFill>
                          <a:schemeClr val="tx1"/>
                        </a:solidFill>
                        <a:latin typeface="Cambria Math" panose="02040503050406030204" pitchFamily="18" charset="0"/>
                        <a:ea typeface="Cambria Math" panose="02040503050406030204" pitchFamily="18" charset="0"/>
                      </a:rPr>
                      <m:t> 15 </m:t>
                    </m:r>
                    <m:r>
                      <a:rPr lang="it-IT" b="0" i="1" dirty="0" smtClean="0">
                        <a:solidFill>
                          <a:schemeClr val="tx1"/>
                        </a:solidFill>
                        <a:latin typeface="Cambria Math" panose="02040503050406030204" pitchFamily="18" charset="0"/>
                        <a:ea typeface="Cambria Math" panose="02040503050406030204" pitchFamily="18" charset="0"/>
                      </a:rPr>
                      <m:t>𝜇</m:t>
                    </m:r>
                    <m:r>
                      <a:rPr lang="it-IT" b="0" i="1" dirty="0" smtClean="0">
                        <a:solidFill>
                          <a:schemeClr val="tx1"/>
                        </a:solidFill>
                        <a:latin typeface="Cambria Math" panose="02040503050406030204" pitchFamily="18" charset="0"/>
                        <a:ea typeface="Cambria Math" panose="02040503050406030204" pitchFamily="18" charset="0"/>
                      </a:rPr>
                      <m:t>𝑠</m:t>
                    </m:r>
                    <m:r>
                      <a:rPr lang="it-IT" b="0" i="1" dirty="0" smtClean="0">
                        <a:solidFill>
                          <a:schemeClr val="tx1"/>
                        </a:solidFill>
                        <a:latin typeface="Cambria Math" panose="02040503050406030204" pitchFamily="18" charset="0"/>
                        <a:ea typeface="Cambria Math" panose="02040503050406030204" pitchFamily="18" charset="0"/>
                      </a:rPr>
                      <m:t> →~</m:t>
                    </m:r>
                  </m:oMath>
                </a14:m>
                <a:r>
                  <a:rPr lang="en-US" dirty="0">
                    <a:solidFill>
                      <a:schemeClr val="tx1"/>
                    </a:solidFill>
                    <a:latin typeface="+mj-lt"/>
                  </a:rPr>
                  <a:t> 400 s to deliver 10</a:t>
                </a:r>
                <a:r>
                  <a:rPr lang="en-US" baseline="30000" dirty="0">
                    <a:solidFill>
                      <a:schemeClr val="tx1"/>
                    </a:solidFill>
                    <a:latin typeface="+mj-lt"/>
                  </a:rPr>
                  <a:t>11</a:t>
                </a:r>
                <a:r>
                  <a:rPr lang="en-US" dirty="0">
                    <a:solidFill>
                      <a:schemeClr val="tx1"/>
                    </a:solidFill>
                    <a:latin typeface="+mj-lt"/>
                  </a:rPr>
                  <a:t> protons</a:t>
                </a:r>
              </a:p>
              <a:p>
                <a:pPr lvl="0">
                  <a:spcBef>
                    <a:spcPts val="100"/>
                  </a:spcBef>
                  <a:defRPr/>
                </a:pPr>
                <a:r>
                  <a:rPr lang="en-US" dirty="0">
                    <a:solidFill>
                      <a:schemeClr val="tx1"/>
                    </a:solidFill>
                    <a:latin typeface="+mj-lt"/>
                  </a:rPr>
                  <a:t>       </a:t>
                </a:r>
                <a:r>
                  <a:rPr lang="en-US" u="sng" dirty="0">
                    <a:solidFill>
                      <a:schemeClr val="tx1"/>
                    </a:solidFill>
                    <a:latin typeface="+mj-lt"/>
                  </a:rPr>
                  <a:t>Laser-driven</a:t>
                </a:r>
                <a:r>
                  <a:rPr lang="en-US" dirty="0">
                    <a:solidFill>
                      <a:schemeClr val="tx1"/>
                    </a:solidFill>
                    <a:latin typeface="+mj-lt"/>
                  </a:rPr>
                  <a:t>: pulse length </a:t>
                </a: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 </m:t>
                    </m:r>
                    <m:r>
                      <a:rPr lang="it-IT" b="0" i="1" dirty="0" smtClean="0">
                        <a:solidFill>
                          <a:schemeClr val="tx1"/>
                        </a:solidFill>
                        <a:latin typeface="Cambria Math" panose="02040503050406030204" pitchFamily="18" charset="0"/>
                        <a:ea typeface="Cambria Math" panose="02040503050406030204" pitchFamily="18" charset="0"/>
                      </a:rPr>
                      <m:t>13 </m:t>
                    </m:r>
                    <m:r>
                      <a:rPr lang="it-IT" b="0" i="1" dirty="0" smtClean="0">
                        <a:solidFill>
                          <a:schemeClr val="tx1"/>
                        </a:solidFill>
                        <a:latin typeface="Cambria Math" panose="02040503050406030204" pitchFamily="18" charset="0"/>
                        <a:ea typeface="Cambria Math" panose="02040503050406030204" pitchFamily="18" charset="0"/>
                      </a:rPr>
                      <m:t>𝑛𝑠</m:t>
                    </m:r>
                    <m:r>
                      <a:rPr lang="it-IT" b="0" i="1" dirty="0" smtClean="0">
                        <a:solidFill>
                          <a:schemeClr val="tx1"/>
                        </a:solidFill>
                        <a:latin typeface="Cambria Math" panose="02040503050406030204" pitchFamily="18" charset="0"/>
                        <a:ea typeface="Cambria Math" panose="02040503050406030204" pitchFamily="18" charset="0"/>
                      </a:rPr>
                      <m:t> →~ </m:t>
                    </m:r>
                  </m:oMath>
                </a14:m>
                <a:r>
                  <a:rPr lang="en-US" dirty="0">
                    <a:solidFill>
                      <a:schemeClr val="tx1"/>
                    </a:solidFill>
                    <a:latin typeface="+mj-lt"/>
                  </a:rPr>
                  <a:t>6 s to deliver 10</a:t>
                </a:r>
                <a:r>
                  <a:rPr lang="en-US" baseline="30000" dirty="0">
                    <a:solidFill>
                      <a:schemeClr val="tx1"/>
                    </a:solidFill>
                    <a:latin typeface="+mj-lt"/>
                  </a:rPr>
                  <a:t>11</a:t>
                </a:r>
                <a:r>
                  <a:rPr lang="en-US" dirty="0">
                    <a:solidFill>
                      <a:schemeClr val="tx1"/>
                    </a:solidFill>
                    <a:latin typeface="+mj-lt"/>
                  </a:rPr>
                  <a:t> protons</a:t>
                </a:r>
              </a:p>
              <a:p>
                <a:pPr lvl="0">
                  <a:spcBef>
                    <a:spcPts val="100"/>
                  </a:spcBef>
                  <a:defRPr/>
                </a:pPr>
                <a:r>
                  <a:rPr lang="en-US" dirty="0">
                    <a:solidFill>
                      <a:schemeClr val="tx1"/>
                    </a:solidFill>
                    <a:latin typeface="+mj-lt"/>
                  </a:rPr>
                  <a:t>       Therefore laser-driven protons require two order of magnitude less time to deliver the same amount of protons.</a:t>
                </a:r>
              </a:p>
            </p:txBody>
          </p:sp>
        </mc:Choice>
        <mc:Fallback xmlns="">
          <p:sp>
            <p:nvSpPr>
              <p:cNvPr id="52" name="Rectangle: Rounded Corners 51">
                <a:extLst>
                  <a:ext uri="{FF2B5EF4-FFF2-40B4-BE49-F238E27FC236}">
                    <a16:creationId xmlns:a16="http://schemas.microsoft.com/office/drawing/2014/main" id="{33340F2F-CE23-255E-2980-DF2251BC79D4}"/>
                  </a:ext>
                </a:extLst>
              </p:cNvPr>
              <p:cNvSpPr>
                <a:spLocks noRot="1" noChangeAspect="1" noMove="1" noResize="1" noEditPoints="1" noAdjustHandles="1" noChangeArrowheads="1" noChangeShapeType="1" noTextEdit="1"/>
              </p:cNvSpPr>
              <p:nvPr/>
            </p:nvSpPr>
            <p:spPr>
              <a:xfrm>
                <a:off x="159580" y="4487340"/>
                <a:ext cx="11931614" cy="2031173"/>
              </a:xfrm>
              <a:prstGeom prst="roundRect">
                <a:avLst/>
              </a:prstGeom>
              <a:blipFill>
                <a:blip r:embed="rId3"/>
                <a:stretch>
                  <a:fillRect/>
                </a:stretch>
              </a:blipFill>
              <a:ln w="28575">
                <a:solidFill>
                  <a:srgbClr val="F6D066"/>
                </a:solidFill>
              </a:ln>
              <a:effectLst>
                <a:outerShdw blurRad="50800" dist="38100" dir="10800000" algn="r" rotWithShape="0">
                  <a:prstClr val="black">
                    <a:alpha val="40000"/>
                  </a:prstClr>
                </a:outerShdw>
              </a:effectLst>
            </p:spPr>
            <p:txBody>
              <a:bodyPr/>
              <a:lstStyle/>
              <a:p>
                <a:r>
                  <a:rPr lang="en-US">
                    <a:noFill/>
                  </a:rPr>
                  <a:t> </a:t>
                </a:r>
              </a:p>
            </p:txBody>
          </p:sp>
        </mc:Fallback>
      </mc:AlternateContent>
      <p:sp>
        <p:nvSpPr>
          <p:cNvPr id="54" name="Rectangle: Rounded Corners 53">
            <a:extLst>
              <a:ext uri="{FF2B5EF4-FFF2-40B4-BE49-F238E27FC236}">
                <a16:creationId xmlns:a16="http://schemas.microsoft.com/office/drawing/2014/main" id="{A54A0A69-67ED-4922-D762-48B713671AF9}"/>
              </a:ext>
            </a:extLst>
          </p:cNvPr>
          <p:cNvSpPr/>
          <p:nvPr/>
        </p:nvSpPr>
        <p:spPr>
          <a:xfrm>
            <a:off x="6559311" y="1382950"/>
            <a:ext cx="5442977" cy="2031173"/>
          </a:xfrm>
          <a:prstGeom prst="roundRect">
            <a:avLst/>
          </a:prstGeom>
          <a:solidFill>
            <a:srgbClr val="F38C81"/>
          </a:solidFill>
          <a:ln w="28575">
            <a:solidFill>
              <a:srgbClr val="C00000"/>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lIns="0" tIns="36000" rIns="0" bIns="3600" rtlCol="0" anchor="ctr"/>
          <a:lstStyle/>
          <a:p>
            <a:pPr marL="285750" lvl="0" indent="-285750">
              <a:spcBef>
                <a:spcPts val="100"/>
              </a:spcBef>
              <a:buFont typeface="Arial" panose="020B0604020202020204" pitchFamily="34" charset="0"/>
              <a:buChar char="•"/>
              <a:defRPr/>
            </a:pPr>
            <a:r>
              <a:rPr lang="it-IT" b="1" dirty="0">
                <a:solidFill>
                  <a:schemeClr val="tx1"/>
                </a:solidFill>
              </a:rPr>
              <a:t>Gamma </a:t>
            </a:r>
            <a:r>
              <a:rPr lang="it-IT" b="1" dirty="0" err="1">
                <a:solidFill>
                  <a:schemeClr val="tx1"/>
                </a:solidFill>
              </a:rPr>
              <a:t>radiation</a:t>
            </a:r>
            <a:r>
              <a:rPr lang="it-IT" b="1" dirty="0">
                <a:solidFill>
                  <a:schemeClr val="tx1"/>
                </a:solidFill>
              </a:rPr>
              <a:t> </a:t>
            </a:r>
            <a:r>
              <a:rPr lang="it-IT" dirty="0" err="1">
                <a:solidFill>
                  <a:schemeClr val="tx1"/>
                </a:solidFill>
              </a:rPr>
              <a:t>highest</a:t>
            </a:r>
            <a:r>
              <a:rPr lang="it-IT" dirty="0">
                <a:solidFill>
                  <a:schemeClr val="tx1"/>
                </a:solidFill>
              </a:rPr>
              <a:t> </a:t>
            </a:r>
            <a:r>
              <a:rPr lang="it-IT" dirty="0" err="1">
                <a:solidFill>
                  <a:schemeClr val="tx1"/>
                </a:solidFill>
              </a:rPr>
              <a:t>required</a:t>
            </a:r>
            <a:r>
              <a:rPr lang="it-IT" dirty="0">
                <a:solidFill>
                  <a:schemeClr val="tx1"/>
                </a:solidFill>
              </a:rPr>
              <a:t> </a:t>
            </a:r>
            <a:r>
              <a:rPr lang="it-IT" dirty="0" err="1">
                <a:solidFill>
                  <a:schemeClr val="tx1"/>
                </a:solidFill>
              </a:rPr>
              <a:t>absorbed</a:t>
            </a:r>
            <a:r>
              <a:rPr lang="it-IT" dirty="0">
                <a:solidFill>
                  <a:schemeClr val="tx1"/>
                </a:solidFill>
              </a:rPr>
              <a:t> dose</a:t>
            </a:r>
          </a:p>
          <a:p>
            <a:pPr marL="285750" lvl="0" indent="-285750">
              <a:spcBef>
                <a:spcPts val="100"/>
              </a:spcBef>
              <a:buFont typeface="Arial" panose="020B0604020202020204" pitchFamily="34" charset="0"/>
              <a:buChar char="•"/>
              <a:defRPr/>
            </a:pPr>
            <a:r>
              <a:rPr lang="it-IT" b="1" dirty="0" err="1">
                <a:solidFill>
                  <a:schemeClr val="tx1"/>
                </a:solidFill>
              </a:rPr>
              <a:t>Neutrons</a:t>
            </a:r>
            <a:r>
              <a:rPr lang="it-IT" dirty="0">
                <a:solidFill>
                  <a:schemeClr val="tx1"/>
                </a:solidFill>
              </a:rPr>
              <a:t> </a:t>
            </a:r>
            <a:r>
              <a:rPr lang="it-IT" dirty="0" err="1">
                <a:solidFill>
                  <a:schemeClr val="tx1"/>
                </a:solidFill>
              </a:rPr>
              <a:t>Dose</a:t>
            </a:r>
            <a:r>
              <a:rPr lang="it-IT" baseline="-25000" dirty="0" err="1">
                <a:solidFill>
                  <a:schemeClr val="tx1"/>
                </a:solidFill>
              </a:rPr>
              <a:t>NIEL</a:t>
            </a:r>
            <a:r>
              <a:rPr lang="it-IT" dirty="0">
                <a:solidFill>
                  <a:schemeClr val="tx1"/>
                </a:solidFill>
              </a:rPr>
              <a:t> </a:t>
            </a:r>
            <a:r>
              <a:rPr lang="it-IT" dirty="0" err="1">
                <a:solidFill>
                  <a:schemeClr val="tx1"/>
                </a:solidFill>
              </a:rPr>
              <a:t>contribution</a:t>
            </a:r>
            <a:r>
              <a:rPr lang="it-IT" dirty="0">
                <a:solidFill>
                  <a:schemeClr val="tx1"/>
                </a:solidFill>
              </a:rPr>
              <a:t> to </a:t>
            </a:r>
            <a:r>
              <a:rPr lang="it-IT" dirty="0" err="1">
                <a:solidFill>
                  <a:schemeClr val="tx1"/>
                </a:solidFill>
              </a:rPr>
              <a:t>Dose</a:t>
            </a:r>
            <a:r>
              <a:rPr lang="it-IT" baseline="-25000" dirty="0" err="1">
                <a:solidFill>
                  <a:schemeClr val="tx1"/>
                </a:solidFill>
              </a:rPr>
              <a:t>TOTAL</a:t>
            </a:r>
            <a:r>
              <a:rPr lang="it-IT" dirty="0">
                <a:solidFill>
                  <a:schemeClr val="tx1"/>
                </a:solidFill>
              </a:rPr>
              <a:t> is the </a:t>
            </a:r>
            <a:r>
              <a:rPr lang="it-IT" dirty="0" err="1">
                <a:solidFill>
                  <a:schemeClr val="tx1"/>
                </a:solidFill>
              </a:rPr>
              <a:t>largest</a:t>
            </a:r>
            <a:r>
              <a:rPr lang="it-IT" dirty="0">
                <a:solidFill>
                  <a:schemeClr val="tx1"/>
                </a:solidFill>
              </a:rPr>
              <a:t> in </a:t>
            </a:r>
            <a:r>
              <a:rPr lang="it-IT" dirty="0" err="1">
                <a:solidFill>
                  <a:schemeClr val="tx1"/>
                </a:solidFill>
              </a:rPr>
              <a:t>percentage</a:t>
            </a:r>
            <a:r>
              <a:rPr lang="it-IT" dirty="0">
                <a:solidFill>
                  <a:schemeClr val="tx1"/>
                </a:solidFill>
              </a:rPr>
              <a:t> -&gt; </a:t>
            </a:r>
            <a:r>
              <a:rPr lang="it-IT" dirty="0" err="1">
                <a:solidFill>
                  <a:schemeClr val="tx1"/>
                </a:solidFill>
              </a:rPr>
              <a:t>lower</a:t>
            </a:r>
            <a:r>
              <a:rPr lang="it-IT" dirty="0">
                <a:solidFill>
                  <a:schemeClr val="tx1"/>
                </a:solidFill>
              </a:rPr>
              <a:t> </a:t>
            </a:r>
            <a:r>
              <a:rPr lang="it-IT" dirty="0" err="1">
                <a:solidFill>
                  <a:schemeClr val="tx1"/>
                </a:solidFill>
              </a:rPr>
              <a:t>Dose</a:t>
            </a:r>
            <a:r>
              <a:rPr lang="it-IT" baseline="-25000" dirty="0" err="1">
                <a:solidFill>
                  <a:schemeClr val="tx1"/>
                </a:solidFill>
              </a:rPr>
              <a:t>TOTAL</a:t>
            </a:r>
            <a:r>
              <a:rPr lang="it-IT" dirty="0">
                <a:solidFill>
                  <a:schemeClr val="tx1"/>
                </a:solidFill>
              </a:rPr>
              <a:t> </a:t>
            </a:r>
            <a:r>
              <a:rPr lang="it-IT" dirty="0" err="1">
                <a:solidFill>
                  <a:schemeClr val="tx1"/>
                </a:solidFill>
              </a:rPr>
              <a:t>required</a:t>
            </a:r>
            <a:endParaRPr lang="it-IT" dirty="0">
              <a:solidFill>
                <a:schemeClr val="tx1"/>
              </a:solidFill>
            </a:endParaRPr>
          </a:p>
          <a:p>
            <a:pPr marL="285750" lvl="0" indent="-285750">
              <a:spcBef>
                <a:spcPts val="100"/>
              </a:spcBef>
              <a:buFont typeface="Arial" panose="020B0604020202020204" pitchFamily="34" charset="0"/>
              <a:buChar char="•"/>
              <a:defRPr/>
            </a:pPr>
            <a:r>
              <a:rPr lang="it-IT" b="1" dirty="0" err="1">
                <a:solidFill>
                  <a:schemeClr val="tx1"/>
                </a:solidFill>
              </a:rPr>
              <a:t>Conventional</a:t>
            </a:r>
            <a:r>
              <a:rPr lang="it-IT" b="1" dirty="0">
                <a:solidFill>
                  <a:schemeClr val="tx1"/>
                </a:solidFill>
              </a:rPr>
              <a:t> </a:t>
            </a:r>
            <a:r>
              <a:rPr lang="it-IT" b="1" dirty="0" err="1">
                <a:solidFill>
                  <a:schemeClr val="tx1"/>
                </a:solidFill>
              </a:rPr>
              <a:t>protons</a:t>
            </a:r>
            <a:r>
              <a:rPr lang="it-IT" dirty="0">
                <a:solidFill>
                  <a:schemeClr val="tx1"/>
                </a:solidFill>
              </a:rPr>
              <a:t> </a:t>
            </a:r>
            <a:r>
              <a:rPr lang="it-IT" dirty="0" err="1">
                <a:solidFill>
                  <a:schemeClr val="tx1"/>
                </a:solidFill>
              </a:rPr>
              <a:t>require</a:t>
            </a:r>
            <a:r>
              <a:rPr lang="it-IT" dirty="0">
                <a:solidFill>
                  <a:schemeClr val="tx1"/>
                </a:solidFill>
              </a:rPr>
              <a:t> </a:t>
            </a:r>
            <a:r>
              <a:rPr lang="it-IT" dirty="0" err="1">
                <a:solidFill>
                  <a:schemeClr val="tx1"/>
                </a:solidFill>
              </a:rPr>
              <a:t>two</a:t>
            </a:r>
            <a:r>
              <a:rPr lang="it-IT" dirty="0">
                <a:solidFill>
                  <a:schemeClr val="tx1"/>
                </a:solidFill>
              </a:rPr>
              <a:t> </a:t>
            </a:r>
            <a:r>
              <a:rPr lang="it-IT" dirty="0" err="1">
                <a:solidFill>
                  <a:schemeClr val="tx1"/>
                </a:solidFill>
              </a:rPr>
              <a:t>orders</a:t>
            </a:r>
            <a:r>
              <a:rPr lang="it-IT" dirty="0">
                <a:solidFill>
                  <a:schemeClr val="tx1"/>
                </a:solidFill>
              </a:rPr>
              <a:t> of </a:t>
            </a:r>
            <a:r>
              <a:rPr lang="it-IT" dirty="0" err="1">
                <a:solidFill>
                  <a:schemeClr val="tx1"/>
                </a:solidFill>
              </a:rPr>
              <a:t>magnitude</a:t>
            </a:r>
            <a:r>
              <a:rPr lang="it-IT" dirty="0">
                <a:solidFill>
                  <a:schemeClr val="tx1"/>
                </a:solidFill>
              </a:rPr>
              <a:t> </a:t>
            </a:r>
            <a:r>
              <a:rPr lang="it-IT" dirty="0" err="1">
                <a:solidFill>
                  <a:schemeClr val="tx1"/>
                </a:solidFill>
              </a:rPr>
              <a:t>higher</a:t>
            </a:r>
            <a:r>
              <a:rPr lang="it-IT" dirty="0">
                <a:solidFill>
                  <a:schemeClr val="tx1"/>
                </a:solidFill>
              </a:rPr>
              <a:t> </a:t>
            </a:r>
            <a:r>
              <a:rPr lang="it-IT" dirty="0" err="1">
                <a:solidFill>
                  <a:schemeClr val="tx1"/>
                </a:solidFill>
              </a:rPr>
              <a:t>than</a:t>
            </a:r>
            <a:r>
              <a:rPr lang="it-IT" dirty="0">
                <a:solidFill>
                  <a:schemeClr val="tx1"/>
                </a:solidFill>
              </a:rPr>
              <a:t> </a:t>
            </a:r>
            <a:r>
              <a:rPr lang="it-IT" dirty="0" err="1">
                <a:solidFill>
                  <a:schemeClr val="tx1"/>
                </a:solidFill>
              </a:rPr>
              <a:t>neutrons</a:t>
            </a:r>
            <a:r>
              <a:rPr lang="it-IT" dirty="0">
                <a:solidFill>
                  <a:schemeClr val="tx1"/>
                </a:solidFill>
              </a:rPr>
              <a:t> for </a:t>
            </a:r>
            <a:r>
              <a:rPr lang="it-IT" dirty="0" err="1">
                <a:solidFill>
                  <a:schemeClr val="tx1"/>
                </a:solidFill>
              </a:rPr>
              <a:t>similar</a:t>
            </a:r>
            <a:r>
              <a:rPr lang="it-IT" dirty="0">
                <a:solidFill>
                  <a:schemeClr val="tx1"/>
                </a:solidFill>
              </a:rPr>
              <a:t> </a:t>
            </a:r>
            <a:r>
              <a:rPr lang="it-IT" dirty="0" err="1">
                <a:solidFill>
                  <a:schemeClr val="tx1"/>
                </a:solidFill>
              </a:rPr>
              <a:t>effects</a:t>
            </a:r>
            <a:endParaRPr lang="it-IT" dirty="0">
              <a:solidFill>
                <a:schemeClr val="tx1"/>
              </a:solidFill>
            </a:endParaRPr>
          </a:p>
          <a:p>
            <a:pPr marL="285750" lvl="0" indent="-285750">
              <a:spcBef>
                <a:spcPts val="100"/>
              </a:spcBef>
              <a:buFont typeface="Arial" panose="020B0604020202020204" pitchFamily="34" charset="0"/>
              <a:buChar char="•"/>
              <a:defRPr/>
            </a:pPr>
            <a:r>
              <a:rPr lang="it-IT" b="1" dirty="0">
                <a:solidFill>
                  <a:schemeClr val="tx1"/>
                </a:solidFill>
              </a:rPr>
              <a:t>Laser-</a:t>
            </a:r>
            <a:r>
              <a:rPr lang="it-IT" b="1" dirty="0" err="1">
                <a:solidFill>
                  <a:schemeClr val="tx1"/>
                </a:solidFill>
              </a:rPr>
              <a:t>driven</a:t>
            </a:r>
            <a:r>
              <a:rPr lang="it-IT" b="1" dirty="0">
                <a:solidFill>
                  <a:schemeClr val="tx1"/>
                </a:solidFill>
              </a:rPr>
              <a:t> </a:t>
            </a:r>
            <a:r>
              <a:rPr lang="it-IT" b="1" dirty="0" err="1">
                <a:solidFill>
                  <a:schemeClr val="tx1"/>
                </a:solidFill>
              </a:rPr>
              <a:t>protons</a:t>
            </a:r>
            <a:r>
              <a:rPr lang="it-IT" dirty="0">
                <a:solidFill>
                  <a:schemeClr val="tx1"/>
                </a:solidFill>
              </a:rPr>
              <a:t> </a:t>
            </a:r>
            <a:r>
              <a:rPr lang="it-IT" dirty="0" err="1">
                <a:solidFill>
                  <a:schemeClr val="tx1"/>
                </a:solidFill>
              </a:rPr>
              <a:t>lowest</a:t>
            </a:r>
            <a:r>
              <a:rPr lang="it-IT" dirty="0">
                <a:solidFill>
                  <a:schemeClr val="tx1"/>
                </a:solidFill>
              </a:rPr>
              <a:t> </a:t>
            </a:r>
            <a:r>
              <a:rPr lang="it-IT" dirty="0" err="1">
                <a:solidFill>
                  <a:schemeClr val="tx1"/>
                </a:solidFill>
              </a:rPr>
              <a:t>required</a:t>
            </a:r>
            <a:r>
              <a:rPr lang="it-IT" dirty="0">
                <a:solidFill>
                  <a:schemeClr val="tx1"/>
                </a:solidFill>
              </a:rPr>
              <a:t> dose</a:t>
            </a:r>
          </a:p>
          <a:p>
            <a:pPr lvl="0" algn="ctr">
              <a:spcBef>
                <a:spcPts val="100"/>
              </a:spcBef>
              <a:defRPr/>
            </a:pPr>
            <a:endParaRPr kumimoji="0" lang="it-IT" sz="1050" b="1" i="0" u="none" strike="noStrike" kern="1200" cap="none" spc="0" normalizeH="0" baseline="0" noProof="0" dirty="0">
              <a:ln>
                <a:noFill/>
              </a:ln>
              <a:solidFill>
                <a:schemeClr val="tx1"/>
              </a:solidFill>
              <a:effectLst/>
              <a:uLnTx/>
              <a:uFillTx/>
              <a:latin typeface="Aptos" panose="02110004020202020204"/>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01778955-3AE6-01CE-F3B1-F88EEAFDD8AF}"/>
                  </a:ext>
                </a:extLst>
              </p:cNvPr>
              <p:cNvGraphicFramePr>
                <a:graphicFrameLocks noGrp="1"/>
              </p:cNvGraphicFramePr>
              <p:nvPr>
                <p:extLst>
                  <p:ext uri="{D42A27DB-BD31-4B8C-83A1-F6EECF244321}">
                    <p14:modId xmlns:p14="http://schemas.microsoft.com/office/powerpoint/2010/main" val="1506069814"/>
                  </p:ext>
                </p:extLst>
              </p:nvPr>
            </p:nvGraphicFramePr>
            <p:xfrm>
              <a:off x="215929" y="1201607"/>
              <a:ext cx="6135840" cy="2978030"/>
            </p:xfrm>
            <a:graphic>
              <a:graphicData uri="http://schemas.openxmlformats.org/drawingml/2006/table">
                <a:tbl>
                  <a:tblPr firstRow="1" bandRow="1">
                    <a:tableStyleId>{F5AB1C69-6EDB-4FF4-983F-18BD219EF322}</a:tableStyleId>
                  </a:tblPr>
                  <a:tblGrid>
                    <a:gridCol w="463973">
                      <a:extLst>
                        <a:ext uri="{9D8B030D-6E8A-4147-A177-3AD203B41FA5}">
                          <a16:colId xmlns:a16="http://schemas.microsoft.com/office/drawing/2014/main" val="674820025"/>
                        </a:ext>
                      </a:extLst>
                    </a:gridCol>
                    <a:gridCol w="984255">
                      <a:extLst>
                        <a:ext uri="{9D8B030D-6E8A-4147-A177-3AD203B41FA5}">
                          <a16:colId xmlns:a16="http://schemas.microsoft.com/office/drawing/2014/main" val="2086539631"/>
                        </a:ext>
                      </a:extLst>
                    </a:gridCol>
                    <a:gridCol w="1151406">
                      <a:extLst>
                        <a:ext uri="{9D8B030D-6E8A-4147-A177-3AD203B41FA5}">
                          <a16:colId xmlns:a16="http://schemas.microsoft.com/office/drawing/2014/main" val="220756541"/>
                        </a:ext>
                      </a:extLst>
                    </a:gridCol>
                    <a:gridCol w="941863">
                      <a:extLst>
                        <a:ext uri="{9D8B030D-6E8A-4147-A177-3AD203B41FA5}">
                          <a16:colId xmlns:a16="http://schemas.microsoft.com/office/drawing/2014/main" val="3781171317"/>
                        </a:ext>
                      </a:extLst>
                    </a:gridCol>
                    <a:gridCol w="1319825">
                      <a:extLst>
                        <a:ext uri="{9D8B030D-6E8A-4147-A177-3AD203B41FA5}">
                          <a16:colId xmlns:a16="http://schemas.microsoft.com/office/drawing/2014/main" val="152941460"/>
                        </a:ext>
                      </a:extLst>
                    </a:gridCol>
                    <a:gridCol w="1274518">
                      <a:extLst>
                        <a:ext uri="{9D8B030D-6E8A-4147-A177-3AD203B41FA5}">
                          <a16:colId xmlns:a16="http://schemas.microsoft.com/office/drawing/2014/main" val="3870218797"/>
                        </a:ext>
                      </a:extLst>
                    </a:gridCol>
                  </a:tblGrid>
                  <a:tr h="498307">
                    <a:tc gridSpan="2">
                      <a:txBody>
                        <a:bodyPr/>
                        <a:lstStyle/>
                        <a:p>
                          <a:pPr algn="ctr"/>
                          <a:endParaRPr 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p>
                      </a:txBody>
                      <a:tcPr anchor="ctr"/>
                    </a:tc>
                    <a:tc>
                      <a:txBody>
                        <a:bodyPr/>
                        <a:lstStyle/>
                        <a:p>
                          <a:pPr algn="ctr"/>
                          <a:r>
                            <a:rPr lang="it-IT" sz="1400" dirty="0"/>
                            <a:t>Gamma</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Neutrons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Conventional</a:t>
                          </a:r>
                          <a:r>
                            <a:rPr lang="it-IT" sz="1400" dirty="0"/>
                            <a:t> </a:t>
                          </a:r>
                          <a:r>
                            <a:rPr lang="it-IT" sz="1400" dirty="0" err="1"/>
                            <a:t>protons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Laser-</a:t>
                          </a:r>
                          <a:r>
                            <a:rPr lang="it-IT" sz="1400" dirty="0" err="1"/>
                            <a:t>driven</a:t>
                          </a:r>
                          <a:r>
                            <a:rPr lang="it-IT" sz="1400" dirty="0"/>
                            <a:t> </a:t>
                          </a:r>
                          <a:r>
                            <a:rPr lang="it-IT" sz="1400" dirty="0" err="1"/>
                            <a:t>protons</a:t>
                          </a:r>
                          <a:endParaRPr 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473679"/>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prstClr val="black"/>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prstClr val="black"/>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8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62.5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2.05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13.6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76391035"/>
                      </a:ext>
                    </a:extLst>
                  </a:tr>
                  <a:tr h="296995">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3.0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0.46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99032"/>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srgbClr val="FF0000"/>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srgbClr val="FF0000"/>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srgbClr val="FF0000"/>
                                        </a:solidFill>
                                        <a:effectLst/>
                                        <a:uLnTx/>
                                        <a:uFillTx/>
                                        <a:latin typeface="Cambria Math" panose="02040503050406030204" pitchFamily="18" charset="0"/>
                                      </a:rPr>
                                      <m:t>𝟐</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7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43.8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1.37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10.2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4468665"/>
                      </a:ext>
                    </a:extLst>
                  </a:tr>
                  <a:tr h="296995">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2.1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0.31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9543938"/>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srgbClr val="0070C0"/>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srgbClr val="0070C0"/>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srgbClr val="0070C0"/>
                                        </a:solidFill>
                                        <a:effectLst/>
                                        <a:uLnTx/>
                                        <a:uFillTx/>
                                        <a:latin typeface="Cambria Math" panose="02040503050406030204" pitchFamily="18" charset="0"/>
                                      </a:rPr>
                                      <m:t>𝟑</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31.3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856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15376724"/>
                      </a:ext>
                    </a:extLst>
                  </a:tr>
                  <a:tr h="32627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0.02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1.5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0.24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5.0 </a:t>
                          </a:r>
                          <a14:m>
                            <m:oMath xmlns:m="http://schemas.openxmlformats.org/officeDocument/2006/math">
                              <m:r>
                                <a:rPr kumimoji="0" lang="he-IL" sz="14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en-US" sz="1400" dirty="0"/>
                            <a:t> 10</a:t>
                          </a:r>
                          <a:r>
                            <a:rPr lang="en-US" sz="1400" baseline="30000" dirty="0"/>
                            <a:t>-3</a:t>
                          </a:r>
                          <a:r>
                            <a:rPr lang="en-US" sz="1400" dirty="0"/>
                            <a:t> </a:t>
                          </a:r>
                          <a:r>
                            <a:rPr lang="en-US"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777218"/>
                      </a:ext>
                    </a:extLst>
                  </a:tr>
                  <a:tr h="296995">
                    <a:tc rowSpan="2">
                      <a:txBody>
                        <a:bodyPr/>
                        <a:lstStyle/>
                        <a:p>
                          <a:pPr algn="ct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dirty="0" smtClean="0">
                                        <a:ln>
                                          <a:noFill/>
                                        </a:ln>
                                        <a:solidFill>
                                          <a:srgbClr val="00B050"/>
                                        </a:solidFill>
                                        <a:effectLst/>
                                        <a:uLnTx/>
                                        <a:uFillTx/>
                                        <a:latin typeface="Cambria Math" panose="02040503050406030204" pitchFamily="18" charset="0"/>
                                      </a:rPr>
                                    </m:ctrlPr>
                                  </m:sSubPr>
                                  <m:e>
                                    <m:r>
                                      <a:rPr kumimoji="0" lang="it-IT" sz="1400" b="1" u="none" strike="noStrike" kern="1200" cap="none" spc="0" normalizeH="0" baseline="0" noProof="0" dirty="0">
                                        <a:ln>
                                          <a:noFill/>
                                        </a:ln>
                                        <a:solidFill>
                                          <a:srgbClr val="00B050"/>
                                        </a:solidFill>
                                        <a:effectLst/>
                                        <a:uLnTx/>
                                        <a:uFillTx/>
                                        <a:latin typeface="Cambria Math" panose="02040503050406030204" pitchFamily="18" charset="0"/>
                                      </a:rPr>
                                      <m:t>𝛃</m:t>
                                    </m:r>
                                  </m:e>
                                  <m:sub>
                                    <m:r>
                                      <a:rPr kumimoji="0" lang="it-IT" sz="1400" b="1" u="none" strike="noStrike" kern="1200" cap="none" spc="0" normalizeH="0" baseline="0" noProof="0" dirty="0" smtClean="0">
                                        <a:ln>
                                          <a:noFill/>
                                        </a:ln>
                                        <a:solidFill>
                                          <a:srgbClr val="00B050"/>
                                        </a:solidFill>
                                        <a:effectLst/>
                                        <a:uLnTx/>
                                        <a:uFillTx/>
                                        <a:latin typeface="Cambria Math" panose="02040503050406030204" pitchFamily="18" charset="0"/>
                                      </a:rPr>
                                      <m:t>𝟒</m:t>
                                    </m:r>
                                  </m:sub>
                                </m:sSub>
                              </m:oMath>
                            </m:oMathPara>
                          </a14:m>
                          <a:endParaRPr lang="en-US" sz="1400" b="1"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600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25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56150516"/>
                      </a:ext>
                    </a:extLst>
                  </a:tr>
                  <a:tr h="293122">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5.0 </a:t>
                          </a:r>
                          <a14:m>
                            <m:oMath xmlns:m="http://schemas.openxmlformats.org/officeDocument/2006/math">
                              <m:r>
                                <a:rPr kumimoji="0" lang="he-IL" sz="14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en-US" sz="1400" dirty="0"/>
                            <a:t> 10</a:t>
                          </a:r>
                          <a:r>
                            <a:rPr lang="en-US" sz="1400" baseline="30000" dirty="0"/>
                            <a:t>-3</a:t>
                          </a:r>
                          <a:r>
                            <a:rPr lang="en-US" sz="1400" dirty="0"/>
                            <a:t> </a:t>
                          </a:r>
                          <a:r>
                            <a:rPr lang="en-US"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1.2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0.14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5.0 </a:t>
                          </a:r>
                          <a14:m>
                            <m:oMath xmlns:m="http://schemas.openxmlformats.org/officeDocument/2006/math">
                              <m:r>
                                <a:rPr kumimoji="0" lang="he-IL" sz="1400" b="0" u="none" strike="noStrike" kern="1200" cap="none" spc="0" normalizeH="0" baseline="0" noProof="0" smtClean="0">
                                  <a:ln>
                                    <a:noFill/>
                                  </a:ln>
                                  <a:solidFill>
                                    <a:schemeClr val="tx1"/>
                                  </a:solidFill>
                                  <a:effectLst/>
                                  <a:uLnTx/>
                                  <a:uFillTx/>
                                  <a:latin typeface="Cambria Math" panose="02040503050406030204" pitchFamily="18" charset="0"/>
                                </a:rPr>
                                <m:t>∙</m:t>
                              </m:r>
                            </m:oMath>
                          </a14:m>
                          <a:r>
                            <a:rPr lang="en-US" sz="1400" dirty="0"/>
                            <a:t> 10</a:t>
                          </a:r>
                          <a:r>
                            <a:rPr lang="en-US" sz="1400" baseline="30000" dirty="0"/>
                            <a:t>-3</a:t>
                          </a:r>
                          <a:r>
                            <a:rPr lang="en-US" sz="1400" dirty="0"/>
                            <a:t> </a:t>
                          </a:r>
                          <a:r>
                            <a:rPr lang="en-US"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278347"/>
                      </a:ext>
                    </a:extLst>
                  </a:tr>
                </a:tbl>
              </a:graphicData>
            </a:graphic>
          </p:graphicFrame>
        </mc:Choice>
        <mc:Fallback xmlns="">
          <p:graphicFrame>
            <p:nvGraphicFramePr>
              <p:cNvPr id="2" name="Table 1">
                <a:extLst>
                  <a:ext uri="{FF2B5EF4-FFF2-40B4-BE49-F238E27FC236}">
                    <a16:creationId xmlns:a16="http://schemas.microsoft.com/office/drawing/2014/main" id="{01778955-3AE6-01CE-F3B1-F88EEAFDD8AF}"/>
                  </a:ext>
                </a:extLst>
              </p:cNvPr>
              <p:cNvGraphicFramePr>
                <a:graphicFrameLocks noGrp="1"/>
              </p:cNvGraphicFramePr>
              <p:nvPr>
                <p:extLst>
                  <p:ext uri="{D42A27DB-BD31-4B8C-83A1-F6EECF244321}">
                    <p14:modId xmlns:p14="http://schemas.microsoft.com/office/powerpoint/2010/main" val="1506069814"/>
                  </p:ext>
                </p:extLst>
              </p:nvPr>
            </p:nvGraphicFramePr>
            <p:xfrm>
              <a:off x="215929" y="1201607"/>
              <a:ext cx="6135840" cy="2978030"/>
            </p:xfrm>
            <a:graphic>
              <a:graphicData uri="http://schemas.openxmlformats.org/drawingml/2006/table">
                <a:tbl>
                  <a:tblPr firstRow="1" bandRow="1">
                    <a:tableStyleId>{F5AB1C69-6EDB-4FF4-983F-18BD219EF322}</a:tableStyleId>
                  </a:tblPr>
                  <a:tblGrid>
                    <a:gridCol w="463973">
                      <a:extLst>
                        <a:ext uri="{9D8B030D-6E8A-4147-A177-3AD203B41FA5}">
                          <a16:colId xmlns:a16="http://schemas.microsoft.com/office/drawing/2014/main" val="674820025"/>
                        </a:ext>
                      </a:extLst>
                    </a:gridCol>
                    <a:gridCol w="984255">
                      <a:extLst>
                        <a:ext uri="{9D8B030D-6E8A-4147-A177-3AD203B41FA5}">
                          <a16:colId xmlns:a16="http://schemas.microsoft.com/office/drawing/2014/main" val="2086539631"/>
                        </a:ext>
                      </a:extLst>
                    </a:gridCol>
                    <a:gridCol w="1151406">
                      <a:extLst>
                        <a:ext uri="{9D8B030D-6E8A-4147-A177-3AD203B41FA5}">
                          <a16:colId xmlns:a16="http://schemas.microsoft.com/office/drawing/2014/main" val="220756541"/>
                        </a:ext>
                      </a:extLst>
                    </a:gridCol>
                    <a:gridCol w="941863">
                      <a:extLst>
                        <a:ext uri="{9D8B030D-6E8A-4147-A177-3AD203B41FA5}">
                          <a16:colId xmlns:a16="http://schemas.microsoft.com/office/drawing/2014/main" val="3781171317"/>
                        </a:ext>
                      </a:extLst>
                    </a:gridCol>
                    <a:gridCol w="1319825">
                      <a:extLst>
                        <a:ext uri="{9D8B030D-6E8A-4147-A177-3AD203B41FA5}">
                          <a16:colId xmlns:a16="http://schemas.microsoft.com/office/drawing/2014/main" val="152941460"/>
                        </a:ext>
                      </a:extLst>
                    </a:gridCol>
                    <a:gridCol w="1274518">
                      <a:extLst>
                        <a:ext uri="{9D8B030D-6E8A-4147-A177-3AD203B41FA5}">
                          <a16:colId xmlns:a16="http://schemas.microsoft.com/office/drawing/2014/main" val="3870218797"/>
                        </a:ext>
                      </a:extLst>
                    </a:gridCol>
                  </a:tblGrid>
                  <a:tr h="518160">
                    <a:tc gridSpan="2">
                      <a:txBody>
                        <a:bodyPr/>
                        <a:lstStyle/>
                        <a:p>
                          <a:pPr algn="ctr"/>
                          <a:endParaRPr 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p>
                      </a:txBody>
                      <a:tcPr anchor="ctr"/>
                    </a:tc>
                    <a:tc>
                      <a:txBody>
                        <a:bodyPr/>
                        <a:lstStyle/>
                        <a:p>
                          <a:pPr algn="ctr"/>
                          <a:r>
                            <a:rPr lang="it-IT" sz="1400" dirty="0"/>
                            <a:t>Gamma</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Neutrons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err="1"/>
                            <a:t>Conventional</a:t>
                          </a:r>
                          <a:r>
                            <a:rPr lang="it-IT" sz="1400" dirty="0"/>
                            <a:t> </a:t>
                          </a:r>
                          <a:r>
                            <a:rPr lang="it-IT" sz="1400" dirty="0" err="1"/>
                            <a:t>protons</a:t>
                          </a:r>
                          <a:endParaRPr lang="en-US"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Laser-</a:t>
                          </a:r>
                          <a:r>
                            <a:rPr lang="it-IT" sz="1400" dirty="0" err="1"/>
                            <a:t>driven</a:t>
                          </a:r>
                          <a:r>
                            <a:rPr lang="it-IT" sz="1400" dirty="0"/>
                            <a:t> </a:t>
                          </a:r>
                          <a:r>
                            <a:rPr lang="it-IT" sz="1400" dirty="0" err="1"/>
                            <a:t>protons</a:t>
                          </a:r>
                          <a:endParaRPr 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473679"/>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316" t="-87000" r="-1228947" b="-314000"/>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8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62.5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2.05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13.6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76391035"/>
                      </a:ext>
                    </a:extLst>
                  </a:tr>
                  <a:tr h="30480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3.0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0.46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99032"/>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316" t="-187000" r="-1228947" b="-214000"/>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7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43.8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1.37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10.2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4468665"/>
                      </a:ext>
                    </a:extLst>
                  </a:tr>
                  <a:tr h="30480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0.06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2.1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0.31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0.01 </a:t>
                          </a:r>
                          <a:r>
                            <a:rPr lang="it-IT" sz="1400" dirty="0" err="1"/>
                            <a:t>Gy</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9543938"/>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316" t="-275962" r="-1228947" b="-105769"/>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 kGy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31.3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856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15376724"/>
                      </a:ext>
                    </a:extLst>
                  </a:tr>
                  <a:tr h="32627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0.02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1.5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0.24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4"/>
                          <a:stretch>
                            <a:fillRect l="-382297" t="-624074" r="-1435" b="-203704"/>
                          </a:stretch>
                        </a:blipFill>
                      </a:tcPr>
                    </a:tc>
                    <a:extLst>
                      <a:ext uri="{0D108BD9-81ED-4DB2-BD59-A6C34878D82A}">
                        <a16:rowId xmlns:a16="http://schemas.microsoft.com/office/drawing/2014/main" val="2791777218"/>
                      </a:ext>
                    </a:extLst>
                  </a:tr>
                  <a:tr h="304800">
                    <a:tc rowSpan="2">
                      <a:txBody>
                        <a:bodyPr/>
                        <a:lstStyle/>
                        <a:p>
                          <a:endParaRPr lang="en-US"/>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316" t="-391000" r="-1228947" b="-10000"/>
                          </a:stretch>
                        </a:blipFill>
                      </a:tcPr>
                    </a:tc>
                    <a:tc>
                      <a:txBody>
                        <a:bodyPr/>
                        <a:lstStyle/>
                        <a:p>
                          <a:pPr algn="ctr"/>
                          <a:r>
                            <a:rPr lang="it-IT" sz="1400" dirty="0" err="1">
                              <a:solidFill>
                                <a:schemeClr val="tx1"/>
                              </a:solidFill>
                            </a:rPr>
                            <a:t>Dose</a:t>
                          </a:r>
                          <a:r>
                            <a:rPr lang="it-IT" sz="1400" baseline="-25000" dirty="0" err="1">
                              <a:solidFill>
                                <a:schemeClr val="tx1"/>
                              </a:solidFill>
                            </a:rPr>
                            <a:t>TOTAL</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600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25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685 </a:t>
                          </a:r>
                          <a:r>
                            <a:rPr lang="it-IT" sz="1400" dirty="0" err="1"/>
                            <a:t>Gy</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it-IT" sz="1400" dirty="0"/>
                            <a:t>6.8 </a:t>
                          </a:r>
                          <a:r>
                            <a:rPr lang="it-IT" sz="1400" dirty="0" err="1"/>
                            <a:t>Gy</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56150516"/>
                      </a:ext>
                    </a:extLst>
                  </a:tr>
                  <a:tr h="304800">
                    <a:tc vMerge="1">
                      <a:txBody>
                        <a:bodyPr/>
                        <a:lstStyle/>
                        <a:p>
                          <a:endParaRPr lang="en-US"/>
                        </a:p>
                      </a:txBody>
                      <a:tcPr/>
                    </a:tc>
                    <a:tc>
                      <a:txBody>
                        <a:bodyPr/>
                        <a:lstStyle/>
                        <a:p>
                          <a:pPr algn="ctr"/>
                          <a:r>
                            <a:rPr lang="it-IT" sz="1400" dirty="0" err="1">
                              <a:solidFill>
                                <a:schemeClr val="tx1"/>
                              </a:solidFill>
                            </a:rPr>
                            <a:t>Dose</a:t>
                          </a:r>
                          <a:r>
                            <a:rPr lang="it-IT" sz="1400" baseline="-25000" dirty="0" err="1">
                              <a:solidFill>
                                <a:schemeClr val="tx1"/>
                              </a:solidFill>
                            </a:rPr>
                            <a:t>NIEL</a:t>
                          </a:r>
                          <a:endParaRPr lang="en-US" sz="1400" dirty="0"/>
                        </a:p>
                      </a:txBody>
                      <a:tcPr>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126455" t="-882000" r="-308466" b="-20000"/>
                          </a:stretch>
                        </a:blipFill>
                      </a:tcPr>
                    </a:tc>
                    <a:tc>
                      <a:txBody>
                        <a:bodyPr/>
                        <a:lstStyle/>
                        <a:p>
                          <a:pPr algn="ctr"/>
                          <a:r>
                            <a:rPr lang="it-IT" sz="1400" dirty="0"/>
                            <a:t>1.2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it-IT" sz="1400" dirty="0"/>
                            <a:t>0.14 </a:t>
                          </a:r>
                          <a:r>
                            <a:rPr lang="it-IT" sz="1400" dirty="0" err="1"/>
                            <a:t>Gy</a:t>
                          </a:r>
                          <a:endParaRPr lang="en-US" sz="1400" dirty="0"/>
                        </a:p>
                      </a:txBody>
                      <a:tcPr>
                        <a:lnB w="12700" cap="flat" cmpd="sng" algn="ctr">
                          <a:solidFill>
                            <a:schemeClr val="tx1"/>
                          </a:solidFill>
                          <a:prstDash val="solid"/>
                          <a:round/>
                          <a:headEnd type="none" w="med" len="med"/>
                          <a:tailEnd type="none" w="med" len="med"/>
                        </a:lnB>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4"/>
                          <a:stretch>
                            <a:fillRect l="-382297" t="-882000" r="-1435" b="-20000"/>
                          </a:stretch>
                        </a:blipFill>
                      </a:tcPr>
                    </a:tc>
                    <a:extLst>
                      <a:ext uri="{0D108BD9-81ED-4DB2-BD59-A6C34878D82A}">
                        <a16:rowId xmlns:a16="http://schemas.microsoft.com/office/drawing/2014/main" val="2566278347"/>
                      </a:ext>
                    </a:extLst>
                  </a:tr>
                </a:tbl>
              </a:graphicData>
            </a:graphic>
          </p:graphicFrame>
        </mc:Fallback>
      </mc:AlternateContent>
      <p:sp>
        <p:nvSpPr>
          <p:cNvPr id="3" name="TextBox 2">
            <a:extLst>
              <a:ext uri="{FF2B5EF4-FFF2-40B4-BE49-F238E27FC236}">
                <a16:creationId xmlns:a16="http://schemas.microsoft.com/office/drawing/2014/main" id="{D188DBE7-39CB-F7FA-D2DB-5AAA9F2DFF81}"/>
              </a:ext>
            </a:extLst>
          </p:cNvPr>
          <p:cNvSpPr txBox="1"/>
          <p:nvPr/>
        </p:nvSpPr>
        <p:spPr>
          <a:xfrm>
            <a:off x="189712" y="1256189"/>
            <a:ext cx="648268" cy="369332"/>
          </a:xfrm>
          <a:prstGeom prst="rect">
            <a:avLst/>
          </a:prstGeom>
          <a:solidFill>
            <a:srgbClr val="FF99CC"/>
          </a:solidFill>
          <a:ln>
            <a:solidFill>
              <a:srgbClr val="FF6699"/>
            </a:solidFill>
          </a:ln>
          <a:scene3d>
            <a:camera prst="orthographicFront"/>
            <a:lightRig rig="threePt" dir="t"/>
          </a:scene3d>
          <a:sp3d>
            <a:bevelT/>
          </a:sp3d>
        </p:spPr>
        <p:txBody>
          <a:bodyPr wrap="square" rtlCol="0">
            <a:spAutoFit/>
          </a:bodyPr>
          <a:lstStyle/>
          <a:p>
            <a:r>
              <a:rPr lang="it-IT" dirty="0"/>
              <a:t>NPN</a:t>
            </a:r>
            <a:endParaRPr lang="en-US" dirty="0"/>
          </a:p>
        </p:txBody>
      </p:sp>
      <p:sp>
        <p:nvSpPr>
          <p:cNvPr id="6" name="Oval 5">
            <a:extLst>
              <a:ext uri="{FF2B5EF4-FFF2-40B4-BE49-F238E27FC236}">
                <a16:creationId xmlns:a16="http://schemas.microsoft.com/office/drawing/2014/main" id="{8D73B011-5CAE-31B8-55B4-209A3FF76ED1}"/>
              </a:ext>
            </a:extLst>
          </p:cNvPr>
          <p:cNvSpPr/>
          <p:nvPr/>
        </p:nvSpPr>
        <p:spPr>
          <a:xfrm>
            <a:off x="1690296" y="1674831"/>
            <a:ext cx="4685251" cy="3703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7B1C3FF-300D-A37D-A47A-46D531AAC260}"/>
              </a:ext>
            </a:extLst>
          </p:cNvPr>
          <p:cNvSpPr/>
          <p:nvPr/>
        </p:nvSpPr>
        <p:spPr>
          <a:xfrm>
            <a:off x="1702326" y="1992961"/>
            <a:ext cx="4685251" cy="3706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F65955-3A53-738D-589D-FEC6DC718037}"/>
              </a:ext>
            </a:extLst>
          </p:cNvPr>
          <p:cNvSpPr/>
          <p:nvPr/>
        </p:nvSpPr>
        <p:spPr>
          <a:xfrm>
            <a:off x="3711745" y="1673630"/>
            <a:ext cx="1381425" cy="258149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FBCB271-615D-D5FA-D554-6151CD8E8BC7}"/>
              </a:ext>
            </a:extLst>
          </p:cNvPr>
          <p:cNvSpPr/>
          <p:nvPr/>
        </p:nvSpPr>
        <p:spPr>
          <a:xfrm>
            <a:off x="5018182" y="1674831"/>
            <a:ext cx="1381425" cy="2568256"/>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2CCB922-9992-1416-AC6D-C2524942DEAF}"/>
              </a:ext>
            </a:extLst>
          </p:cNvPr>
          <p:cNvSpPr/>
          <p:nvPr/>
        </p:nvSpPr>
        <p:spPr>
          <a:xfrm>
            <a:off x="6737684" y="3686861"/>
            <a:ext cx="1167064" cy="393653"/>
          </a:xfrm>
          <a:prstGeom prst="rightArrow">
            <a:avLst/>
          </a:prstGeom>
          <a:solidFill>
            <a:srgbClr val="F38C8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50BC-7B69-9A90-C9CB-E6555DB8855F}"/>
              </a:ext>
            </a:extLst>
          </p:cNvPr>
          <p:cNvSpPr txBox="1"/>
          <p:nvPr/>
        </p:nvSpPr>
        <p:spPr>
          <a:xfrm>
            <a:off x="8048040" y="3529744"/>
            <a:ext cx="3768327" cy="707886"/>
          </a:xfrm>
          <a:prstGeom prst="rect">
            <a:avLst/>
          </a:prstGeom>
          <a:noFill/>
        </p:spPr>
        <p:txBody>
          <a:bodyPr wrap="square">
            <a:spAutoFit/>
          </a:bodyPr>
          <a:lstStyle/>
          <a:p>
            <a:pPr lvl="0" algn="just">
              <a:spcBef>
                <a:spcPts val="100"/>
              </a:spcBef>
              <a:defRPr/>
            </a:pPr>
            <a:r>
              <a:rPr lang="en-US" sz="2000" dirty="0">
                <a:solidFill>
                  <a:schemeClr val="tx1"/>
                </a:solidFill>
                <a:latin typeface="+mj-lt"/>
              </a:rPr>
              <a:t>Different kind of damage induced by ionizing and non-ionizing dose.</a:t>
            </a:r>
            <a:endParaRPr lang="it-IT" sz="2000" noProof="0" dirty="0">
              <a:solidFill>
                <a:schemeClr val="tx1"/>
              </a:solidFill>
              <a:latin typeface="+mj-lt"/>
            </a:endParaRPr>
          </a:p>
        </p:txBody>
      </p:sp>
    </p:spTree>
    <p:extLst>
      <p:ext uri="{BB962C8B-B14F-4D97-AF65-F5344CB8AC3E}">
        <p14:creationId xmlns:p14="http://schemas.microsoft.com/office/powerpoint/2010/main" val="133417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26" presetClass="emph" presetSubtype="0"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3" grpId="0" animBg="1"/>
      <p:bldP spid="6" grpId="0" animBg="1"/>
      <p:bldP spid="7" grpId="0" animBg="1"/>
      <p:bldP spid="8" grpId="0" animBg="1"/>
      <p:bldP spid="9" grpId="0" animBg="1"/>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7F92-F2E8-4DE3-8190-3804B5ADD178}"/>
              </a:ext>
            </a:extLst>
          </p:cNvPr>
          <p:cNvSpPr>
            <a:spLocks noGrp="1"/>
          </p:cNvSpPr>
          <p:nvPr>
            <p:ph type="title"/>
          </p:nvPr>
        </p:nvSpPr>
        <p:spPr>
          <a:xfrm>
            <a:off x="304975" y="356660"/>
            <a:ext cx="8229600" cy="430887"/>
          </a:xfrm>
        </p:spPr>
        <p:txBody>
          <a:bodyPr>
            <a:noAutofit/>
          </a:bodyPr>
          <a:lstStyle/>
          <a:p>
            <a:r>
              <a:rPr lang="en-US" sz="3600" i="1" dirty="0">
                <a:latin typeface="Calibri Light" panose="020F0302020204030204" pitchFamily="34" charset="0"/>
                <a:ea typeface="Calibri Light" panose="020F0302020204030204" pitchFamily="34" charset="0"/>
                <a:cs typeface="Calibri Light" panose="020F0302020204030204" pitchFamily="34" charset="0"/>
              </a:rPr>
              <a:t>Conclusion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30C9BBA-1DCF-4BA5-8BDF-85F3A41E5EB4}"/>
                  </a:ext>
                </a:extLst>
              </p:cNvPr>
              <p:cNvSpPr txBox="1"/>
              <p:nvPr/>
            </p:nvSpPr>
            <p:spPr>
              <a:xfrm>
                <a:off x="478690" y="1181118"/>
                <a:ext cx="10994909" cy="5539978"/>
              </a:xfrm>
              <a:prstGeom prst="rect">
                <a:avLst/>
              </a:prstGeom>
              <a:solidFill>
                <a:schemeClr val="accent2">
                  <a:lumMod val="40000"/>
                  <a:lumOff val="60000"/>
                </a:schemeClr>
              </a:solidFill>
              <a:ln w="28575">
                <a:solidFill>
                  <a:schemeClr val="accent2">
                    <a:lumMod val="75000"/>
                  </a:schemeClr>
                </a:solidFill>
              </a:ln>
            </p:spPr>
            <p:txBody>
              <a:bodyPr vert="horz" wrap="square" lIns="91440" tIns="0" rIns="91440" bIns="0" rtlCol="0">
                <a:spAutoFit/>
              </a:bodyPr>
              <a:lstStyle/>
              <a:p>
                <a:pPr marL="285750" indent="-285750" algn="just">
                  <a:buFont typeface="Wingdings" panose="05000000000000000000" pitchFamily="2" charset="2"/>
                  <a:buChar char="Ø"/>
                  <a:defRPr/>
                </a:pPr>
                <a:r>
                  <a:rPr lang="en-US" sz="2000" dirty="0"/>
                  <a:t>In this work, the effects of conventional and innovative radiation sources on electronics were compared to validate innovative sources for stress testing and to propose alternative, advantageous methodologies.</a:t>
                </a:r>
              </a:p>
              <a:p>
                <a:pPr marL="285750" indent="-285750" algn="just">
                  <a:buFont typeface="Wingdings" panose="05000000000000000000" pitchFamily="2" charset="2"/>
                  <a:buChar char="Ø"/>
                  <a:defRPr/>
                </a:pPr>
                <a:endParaRPr lang="en-US" sz="2000" dirty="0"/>
              </a:p>
              <a:p>
                <a:pPr marL="285750" indent="-285750" algn="just">
                  <a:buFont typeface="Wingdings" panose="05000000000000000000" pitchFamily="2" charset="2"/>
                  <a:buChar char="Ø"/>
                  <a:defRPr/>
                </a:pPr>
                <a:r>
                  <a:rPr lang="en-US" sz="2000" b="1" dirty="0"/>
                  <a:t>Gamma radiation</a:t>
                </a:r>
                <a:r>
                  <a:rPr lang="en-US" sz="2000" dirty="0"/>
                  <a:t>, </a:t>
                </a:r>
                <a:r>
                  <a:rPr lang="en-US" sz="2000" b="1" dirty="0"/>
                  <a:t>neutrons</a:t>
                </a:r>
                <a:r>
                  <a:rPr lang="en-US" sz="2000" dirty="0"/>
                  <a:t>, </a:t>
                </a:r>
                <a:r>
                  <a:rPr lang="en-US" sz="2000" b="1" dirty="0"/>
                  <a:t>conventional</a:t>
                </a:r>
                <a:r>
                  <a:rPr lang="en-US" sz="2000" dirty="0"/>
                  <a:t> </a:t>
                </a:r>
                <a:r>
                  <a:rPr lang="en-US" sz="2000" b="1" dirty="0"/>
                  <a:t>protons</a:t>
                </a:r>
                <a:r>
                  <a:rPr lang="en-US" sz="2000" dirty="0"/>
                  <a:t> and </a:t>
                </a:r>
                <a:r>
                  <a:rPr lang="en-US" sz="2000" b="1" dirty="0"/>
                  <a:t>laser-driven protons </a:t>
                </a:r>
                <a:r>
                  <a:rPr lang="en-US" sz="2000" dirty="0"/>
                  <a:t>require </a:t>
                </a:r>
                <a:r>
                  <a:rPr lang="en-US" sz="2000" b="1" dirty="0"/>
                  <a:t>different dose</a:t>
                </a:r>
                <a:r>
                  <a:rPr lang="en-US" sz="2000" dirty="0"/>
                  <a:t> levels (ionizing and NIEL dose) to cause the </a:t>
                </a:r>
                <a:r>
                  <a:rPr lang="en-US" sz="2000" b="1" dirty="0"/>
                  <a:t>same damage</a:t>
                </a:r>
                <a:r>
                  <a:rPr lang="en-US" sz="2000" dirty="0"/>
                  <a:t>:</a:t>
                </a:r>
              </a:p>
              <a:p>
                <a:pPr marL="800100" lvl="1" indent="-342900" algn="just">
                  <a:buFont typeface="Arial" panose="020B0604020202020204" pitchFamily="34" charset="0"/>
                  <a:buChar char="•"/>
                  <a:defRPr/>
                </a:pPr>
                <a:r>
                  <a:rPr lang="en-US" sz="2000" dirty="0"/>
                  <a:t>Gamma radiation requires the highest total absorbed dose (</a:t>
                </a:r>
                <a:r>
                  <a:rPr lang="it-IT" sz="2000" dirty="0" err="1">
                    <a:latin typeface="Aptos" panose="020B0004020202020204" pitchFamily="34" charset="0"/>
                  </a:rPr>
                  <a:t>Dose</a:t>
                </a:r>
                <a:r>
                  <a:rPr lang="it-IT" sz="2000" baseline="-25000" dirty="0" err="1">
                    <a:latin typeface="Aptos" panose="020B0004020202020204" pitchFamily="34" charset="0"/>
                  </a:rPr>
                  <a:t>TOTAL</a:t>
                </a:r>
                <a:r>
                  <a:rPr lang="it-IT" sz="2000" dirty="0">
                    <a:cs typeface="Times New Roman" panose="02020603050405020304" pitchFamily="18" charset="0"/>
                  </a:rPr>
                  <a:t> </a:t>
                </a:r>
                <a14:m>
                  <m:oMath xmlns:m="http://schemas.openxmlformats.org/officeDocument/2006/math">
                    <m:r>
                      <a:rPr lang="it-IT" sz="2000">
                        <a:latin typeface="Cambria Math" panose="02040503050406030204" pitchFamily="18" charset="0"/>
                        <a:cs typeface="Times New Roman" panose="02020603050405020304" pitchFamily="18" charset="0"/>
                      </a:rPr>
                      <m:t>~</m:t>
                    </m:r>
                  </m:oMath>
                </a14:m>
                <a:r>
                  <a:rPr lang="it-IT" sz="2000" baseline="-25000" dirty="0">
                    <a:latin typeface="Aptos" panose="020B0004020202020204" pitchFamily="34" charset="0"/>
                  </a:rPr>
                  <a:t> </a:t>
                </a:r>
                <a:r>
                  <a:rPr lang="en-US" sz="2000" dirty="0"/>
                  <a:t>10</a:t>
                </a:r>
                <a:r>
                  <a:rPr lang="en-US" sz="2000" baseline="30000" dirty="0"/>
                  <a:t>6</a:t>
                </a:r>
                <a:r>
                  <a:rPr lang="en-US" sz="2000" dirty="0"/>
                  <a:t> </a:t>
                </a:r>
                <a:r>
                  <a:rPr lang="it-IT" sz="2000" dirty="0" err="1">
                    <a:latin typeface="Aptos" panose="020B0004020202020204" pitchFamily="34" charset="0"/>
                  </a:rPr>
                  <a:t>Dose</a:t>
                </a:r>
                <a:r>
                  <a:rPr lang="it-IT" sz="2000" baseline="-25000" dirty="0" err="1">
                    <a:latin typeface="Aptos" panose="020B0004020202020204" pitchFamily="34" charset="0"/>
                  </a:rPr>
                  <a:t>NIEL</a:t>
                </a:r>
                <a:r>
                  <a:rPr lang="en-US" sz="2000" dirty="0"/>
                  <a:t>);</a:t>
                </a:r>
              </a:p>
              <a:p>
                <a:pPr marL="800100" lvl="1" indent="-342900" algn="just">
                  <a:buFont typeface="Arial" panose="020B0604020202020204" pitchFamily="34" charset="0"/>
                  <a:buChar char="•"/>
                  <a:defRPr/>
                </a:pPr>
                <a:r>
                  <a:rPr lang="en-US" sz="2000" dirty="0"/>
                  <a:t>Neutrons have the largest NIEL dose contribution to the total dose leading to a lower required dose (</a:t>
                </a:r>
                <a:r>
                  <a:rPr lang="it-IT" sz="2000" dirty="0">
                    <a:latin typeface="Aptos" panose="020B0004020202020204" pitchFamily="34" charset="0"/>
                  </a:rPr>
                  <a:t>Dose</a:t>
                </a:r>
                <a:r>
                  <a:rPr lang="it-IT" sz="2000" baseline="-25000" dirty="0" err="1">
                    <a:latin typeface="Aptos" panose="020B0004020202020204" pitchFamily="34" charset="0"/>
                  </a:rPr>
                  <a:t>TOTAL</a:t>
                </a:r>
                <a:r>
                  <a:rPr lang="it-IT" sz="2000" dirty="0">
                    <a:cs typeface="Times New Roman" panose="02020603050405020304" pitchFamily="18" charset="0"/>
                  </a:rPr>
                  <a:t> </a:t>
                </a:r>
                <a14:m>
                  <m:oMath xmlns:m="http://schemas.openxmlformats.org/officeDocument/2006/math">
                    <m:r>
                      <a:rPr lang="it-IT" sz="2000">
                        <a:latin typeface="Cambria Math" panose="02040503050406030204" pitchFamily="18" charset="0"/>
                        <a:cs typeface="Times New Roman" panose="02020603050405020304" pitchFamily="18" charset="0"/>
                      </a:rPr>
                      <m:t>~</m:t>
                    </m:r>
                  </m:oMath>
                </a14:m>
                <a:r>
                  <a:rPr lang="it-IT" sz="2000" baseline="-25000" dirty="0">
                    <a:latin typeface="Aptos" panose="020B0004020202020204" pitchFamily="34" charset="0"/>
                  </a:rPr>
                  <a:t> </a:t>
                </a:r>
                <a:r>
                  <a:rPr lang="en-US" sz="2000" dirty="0"/>
                  <a:t>10 </a:t>
                </a:r>
                <a:r>
                  <a:rPr lang="it-IT" sz="2000" dirty="0" err="1">
                    <a:latin typeface="Aptos" panose="020B0004020202020204" pitchFamily="34" charset="0"/>
                  </a:rPr>
                  <a:t>Dose</a:t>
                </a:r>
                <a:r>
                  <a:rPr lang="it-IT" sz="2000" baseline="-25000" dirty="0" err="1">
                    <a:latin typeface="Aptos" panose="020B0004020202020204" pitchFamily="34" charset="0"/>
                  </a:rPr>
                  <a:t>NIEL</a:t>
                </a:r>
                <a:r>
                  <a:rPr lang="en-US" sz="2000" dirty="0"/>
                  <a:t>);</a:t>
                </a:r>
              </a:p>
              <a:p>
                <a:pPr marL="800100" lvl="1" indent="-342900" algn="just">
                  <a:buFont typeface="Arial" panose="020B0604020202020204" pitchFamily="34" charset="0"/>
                  <a:buChar char="•"/>
                  <a:defRPr/>
                </a:pPr>
                <a:r>
                  <a:rPr lang="en-US" sz="2000" dirty="0"/>
                  <a:t>Conventional protons require a dose two orders of magnitude higher than neutrons to achieve similar effects (</a:t>
                </a:r>
                <a:r>
                  <a:rPr lang="it-IT" sz="2000" dirty="0">
                    <a:latin typeface="Aptos" panose="020B0004020202020204" pitchFamily="34" charset="0"/>
                  </a:rPr>
                  <a:t>Dose</a:t>
                </a:r>
                <a:r>
                  <a:rPr lang="it-IT" sz="2000" baseline="-25000" dirty="0" err="1">
                    <a:latin typeface="Aptos" panose="020B0004020202020204" pitchFamily="34" charset="0"/>
                  </a:rPr>
                  <a:t>TOTAL</a:t>
                </a:r>
                <a:r>
                  <a:rPr lang="it-IT" sz="2000" dirty="0">
                    <a:cs typeface="Times New Roman" panose="02020603050405020304" pitchFamily="18" charset="0"/>
                  </a:rPr>
                  <a:t> </a:t>
                </a:r>
                <a14:m>
                  <m:oMath xmlns:m="http://schemas.openxmlformats.org/officeDocument/2006/math">
                    <m:r>
                      <a:rPr lang="it-IT" sz="2000">
                        <a:latin typeface="Cambria Math" panose="02040503050406030204" pitchFamily="18" charset="0"/>
                        <a:cs typeface="Times New Roman" panose="02020603050405020304" pitchFamily="18" charset="0"/>
                      </a:rPr>
                      <m:t>~</m:t>
                    </m:r>
                  </m:oMath>
                </a14:m>
                <a:r>
                  <a:rPr lang="it-IT" sz="2000" baseline="-25000" dirty="0">
                    <a:latin typeface="Aptos" panose="020B0004020202020204" pitchFamily="34" charset="0"/>
                  </a:rPr>
                  <a:t> </a:t>
                </a:r>
                <a:r>
                  <a:rPr lang="en-US" sz="2000" dirty="0"/>
                  <a:t>10</a:t>
                </a:r>
                <a:r>
                  <a:rPr lang="en-US" sz="2000" baseline="30000" dirty="0"/>
                  <a:t>3</a:t>
                </a:r>
                <a:r>
                  <a:rPr lang="en-US" sz="2000" dirty="0"/>
                  <a:t> </a:t>
                </a:r>
                <a:r>
                  <a:rPr lang="it-IT" sz="2000" dirty="0" err="1">
                    <a:latin typeface="Aptos" panose="020B0004020202020204" pitchFamily="34" charset="0"/>
                  </a:rPr>
                  <a:t>Dose</a:t>
                </a:r>
                <a:r>
                  <a:rPr lang="it-IT" sz="2000" baseline="-25000" dirty="0" err="1">
                    <a:latin typeface="Aptos" panose="020B0004020202020204" pitchFamily="34" charset="0"/>
                  </a:rPr>
                  <a:t>NIEL</a:t>
                </a:r>
                <a:r>
                  <a:rPr lang="en-US" sz="2000" dirty="0"/>
                  <a:t>);</a:t>
                </a:r>
              </a:p>
              <a:p>
                <a:pPr marL="800100" lvl="1" indent="-342900" algn="just">
                  <a:buFont typeface="Arial" panose="020B0604020202020204" pitchFamily="34" charset="0"/>
                  <a:buChar char="•"/>
                  <a:defRPr/>
                </a:pPr>
                <a:r>
                  <a:rPr lang="en-US" sz="2000" dirty="0"/>
                  <a:t>Laser driven protons require the lowest dose (</a:t>
                </a:r>
                <a:r>
                  <a:rPr lang="it-IT" sz="2000" dirty="0">
                    <a:latin typeface="Aptos" panose="020B0004020202020204" pitchFamily="34" charset="0"/>
                  </a:rPr>
                  <a:t>Dose</a:t>
                </a:r>
                <a:r>
                  <a:rPr lang="it-IT" sz="2000" baseline="-25000" dirty="0" err="1">
                    <a:latin typeface="Aptos" panose="020B0004020202020204" pitchFamily="34" charset="0"/>
                  </a:rPr>
                  <a:t>TOTAL</a:t>
                </a:r>
                <a:r>
                  <a:rPr lang="it-IT" sz="2000" dirty="0">
                    <a:cs typeface="Times New Roman" panose="02020603050405020304" pitchFamily="18" charset="0"/>
                  </a:rPr>
                  <a:t> </a:t>
                </a:r>
                <a14:m>
                  <m:oMath xmlns:m="http://schemas.openxmlformats.org/officeDocument/2006/math">
                    <m:r>
                      <a:rPr lang="it-IT" sz="2000">
                        <a:latin typeface="Cambria Math" panose="02040503050406030204" pitchFamily="18" charset="0"/>
                        <a:cs typeface="Times New Roman" panose="02020603050405020304" pitchFamily="18" charset="0"/>
                      </a:rPr>
                      <m:t>~</m:t>
                    </m:r>
                  </m:oMath>
                </a14:m>
                <a:r>
                  <a:rPr lang="it-IT" sz="2000" baseline="-25000" dirty="0">
                    <a:latin typeface="Aptos" panose="020B0004020202020204" pitchFamily="34" charset="0"/>
                  </a:rPr>
                  <a:t> </a:t>
                </a:r>
                <a:r>
                  <a:rPr lang="en-US" sz="2000" dirty="0"/>
                  <a:t>10</a:t>
                </a:r>
                <a:r>
                  <a:rPr lang="en-US" sz="2000" baseline="30000" dirty="0"/>
                  <a:t>3</a:t>
                </a:r>
                <a:r>
                  <a:rPr lang="en-US" sz="2000" dirty="0"/>
                  <a:t> </a:t>
                </a:r>
                <a:r>
                  <a:rPr lang="it-IT" sz="2000" dirty="0" err="1">
                    <a:latin typeface="Aptos" panose="020B0004020202020204" pitchFamily="34" charset="0"/>
                  </a:rPr>
                  <a:t>Dose</a:t>
                </a:r>
                <a:r>
                  <a:rPr lang="it-IT" sz="2000" baseline="-25000" dirty="0" err="1">
                    <a:latin typeface="Aptos" panose="020B0004020202020204" pitchFamily="34" charset="0"/>
                  </a:rPr>
                  <a:t>NIEL</a:t>
                </a:r>
                <a:r>
                  <a:rPr lang="en-US" sz="2000" dirty="0"/>
                  <a:t>).</a:t>
                </a:r>
              </a:p>
              <a:p>
                <a:pPr marL="800100" lvl="1" indent="-342900" algn="just">
                  <a:buFont typeface="Arial" panose="020B0604020202020204" pitchFamily="34" charset="0"/>
                  <a:buChar char="•"/>
                  <a:defRPr/>
                </a:pPr>
                <a:endParaRPr lang="en-US" sz="2000" dirty="0"/>
              </a:p>
              <a:p>
                <a:pPr marL="285750" indent="-285750" algn="just">
                  <a:buFont typeface="Wingdings" panose="05000000000000000000" pitchFamily="2" charset="2"/>
                  <a:buChar char="Ø"/>
                  <a:defRPr/>
                </a:pPr>
                <a:r>
                  <a:rPr lang="en-US" sz="2000" b="1" dirty="0"/>
                  <a:t>Conventional protons </a:t>
                </a:r>
                <a:r>
                  <a:rPr lang="en-US" sz="2000" dirty="0"/>
                  <a:t>require </a:t>
                </a:r>
                <a:r>
                  <a:rPr lang="en-US" sz="2000" b="1" dirty="0"/>
                  <a:t>a dose two orders of magnitude higher than laser-driven protons </a:t>
                </a:r>
                <a:r>
                  <a:rPr lang="en-US" sz="2000" dirty="0"/>
                  <a:t>to induce </a:t>
                </a:r>
                <a:r>
                  <a:rPr lang="en-US" sz="2000" b="1" dirty="0"/>
                  <a:t>similar damage</a:t>
                </a:r>
                <a:r>
                  <a:rPr lang="en-US" sz="2000" dirty="0"/>
                  <a:t>. This effect lies in the </a:t>
                </a:r>
                <a:r>
                  <a:rPr lang="en-US" sz="2000" b="1" dirty="0"/>
                  <a:t>time needed to deliver the same amount of protons</a:t>
                </a:r>
                <a:r>
                  <a:rPr lang="en-US" sz="2000" dirty="0"/>
                  <a:t>: </a:t>
                </a:r>
              </a:p>
              <a:p>
                <a:pPr marL="800100" lvl="1" indent="-342900" algn="just">
                  <a:buFont typeface="Arial" panose="020B0604020202020204" pitchFamily="34" charset="0"/>
                  <a:buChar char="•"/>
                  <a:defRPr/>
                </a:pPr>
                <a:r>
                  <a:rPr lang="en-US" sz="2000" b="1" dirty="0"/>
                  <a:t>Laser-driven protons</a:t>
                </a:r>
                <a:r>
                  <a:rPr lang="en-US" sz="2000" dirty="0"/>
                  <a:t> can induce intense damage within an extremely short timeframe </a:t>
                </a:r>
                <a:r>
                  <a:rPr lang="en-US" sz="2000" b="1" dirty="0"/>
                  <a:t>making them a promising tool for stress testing</a:t>
                </a:r>
                <a:r>
                  <a:rPr lang="en-US" sz="2000" dirty="0"/>
                  <a:t>.</a:t>
                </a:r>
              </a:p>
            </p:txBody>
          </p:sp>
        </mc:Choice>
        <mc:Fallback xmlns="">
          <p:sp>
            <p:nvSpPr>
              <p:cNvPr id="8" name="TextBox 7">
                <a:extLst>
                  <a:ext uri="{FF2B5EF4-FFF2-40B4-BE49-F238E27FC236}">
                    <a16:creationId xmlns:a16="http://schemas.microsoft.com/office/drawing/2014/main" id="{830C9BBA-1DCF-4BA5-8BDF-85F3A41E5EB4}"/>
                  </a:ext>
                </a:extLst>
              </p:cNvPr>
              <p:cNvSpPr txBox="1">
                <a:spLocks noRot="1" noChangeAspect="1" noMove="1" noResize="1" noEditPoints="1" noAdjustHandles="1" noChangeArrowheads="1" noChangeShapeType="1" noTextEdit="1"/>
              </p:cNvSpPr>
              <p:nvPr/>
            </p:nvSpPr>
            <p:spPr>
              <a:xfrm>
                <a:off x="478690" y="1181118"/>
                <a:ext cx="10994909" cy="5539978"/>
              </a:xfrm>
              <a:prstGeom prst="rect">
                <a:avLst/>
              </a:prstGeom>
              <a:blipFill>
                <a:blip r:embed="rId3"/>
                <a:stretch>
                  <a:fillRect l="-387" t="-1204" r="-387" b="-1422"/>
                </a:stretch>
              </a:blipFill>
              <a:ln w="28575">
                <a:solidFill>
                  <a:schemeClr val="accent2">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14590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247EE2EA-79D6-4944-8DBB-603ABD1F47F6}"/>
              </a:ext>
            </a:extLst>
          </p:cNvPr>
          <p:cNvSpPr>
            <a:spLocks noGrp="1"/>
          </p:cNvSpPr>
          <p:nvPr>
            <p:ph type="sldNum" sz="quarter" idx="4"/>
          </p:nvPr>
        </p:nvSpPr>
        <p:spPr>
          <a:xfrm>
            <a:off x="9934853" y="6538534"/>
            <a:ext cx="489527" cy="365125"/>
          </a:xfrm>
        </p:spPr>
        <p:txBody>
          <a:bodyPr/>
          <a:lstStyle/>
          <a:p>
            <a:fld id="{02C7C199-0D0D-7840-A88D-785280B31CF7}" type="slidenum">
              <a:rPr lang="it-IT" smtClean="0">
                <a:solidFill>
                  <a:schemeClr val="tx1"/>
                </a:solidFill>
              </a:rPr>
              <a:t>32</a:t>
            </a:fld>
            <a:endParaRPr lang="it-IT" dirty="0">
              <a:solidFill>
                <a:schemeClr val="tx1"/>
              </a:solidFill>
            </a:endParaRPr>
          </a:p>
        </p:txBody>
      </p:sp>
      <p:sp>
        <p:nvSpPr>
          <p:cNvPr id="6" name="Rectangle 5">
            <a:extLst>
              <a:ext uri="{FF2B5EF4-FFF2-40B4-BE49-F238E27FC236}">
                <a16:creationId xmlns:a16="http://schemas.microsoft.com/office/drawing/2014/main" id="{E574391D-B20E-A127-24BB-F0A4710B16CE}"/>
              </a:ext>
            </a:extLst>
          </p:cNvPr>
          <p:cNvSpPr/>
          <p:nvPr/>
        </p:nvSpPr>
        <p:spPr>
          <a:xfrm>
            <a:off x="0" y="800100"/>
            <a:ext cx="12192000" cy="6057900"/>
          </a:xfrm>
          <a:prstGeom prst="rect">
            <a:avLst/>
          </a:prstGeom>
          <a:solidFill>
            <a:srgbClr val="003A6A"/>
          </a:solidFill>
          <a:ln>
            <a:solidFill>
              <a:srgbClr val="003A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32A7F92-F2E8-4DE3-8190-3804B5ADD178}"/>
              </a:ext>
            </a:extLst>
          </p:cNvPr>
          <p:cNvSpPr txBox="1">
            <a:spLocks/>
          </p:cNvSpPr>
          <p:nvPr/>
        </p:nvSpPr>
        <p:spPr>
          <a:xfrm>
            <a:off x="4676862" y="3213556"/>
            <a:ext cx="2838275" cy="430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pPr algn="ctr"/>
            <a:r>
              <a:rPr lang="it-IT" sz="4400" b="1" dirty="0"/>
              <a:t>Part 3</a:t>
            </a:r>
            <a:endParaRPr lang="en-US" sz="4400" b="1" dirty="0"/>
          </a:p>
        </p:txBody>
      </p:sp>
    </p:spTree>
    <p:extLst>
      <p:ext uri="{BB962C8B-B14F-4D97-AF65-F5344CB8AC3E}">
        <p14:creationId xmlns:p14="http://schemas.microsoft.com/office/powerpoint/2010/main" val="847504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3">
            <a:extLst>
              <a:ext uri="{FF2B5EF4-FFF2-40B4-BE49-F238E27FC236}">
                <a16:creationId xmlns:a16="http://schemas.microsoft.com/office/drawing/2014/main" id="{A11C0351-2E02-48B5-8D59-ACE27F1E8E60}"/>
              </a:ext>
            </a:extLst>
          </p:cNvPr>
          <p:cNvSpPr>
            <a:spLocks noGrp="1"/>
          </p:cNvSpPr>
          <p:nvPr>
            <p:ph type="title"/>
          </p:nvPr>
        </p:nvSpPr>
        <p:spPr>
          <a:xfrm>
            <a:off x="148855" y="10619"/>
            <a:ext cx="12293032" cy="1149032"/>
          </a:xfrm>
        </p:spPr>
        <p:txBody>
          <a:bodyPr>
            <a:normAutofit/>
          </a:bodyPr>
          <a:lstStyle/>
          <a:p>
            <a:pPr eaLnBrk="1" hangingPunct="1"/>
            <a:r>
              <a:rPr lang="it-IT" altLang="en-US" sz="3600" i="1" dirty="0">
                <a:cs typeface="Arial" panose="020B0604020202020204" pitchFamily="34" charset="0"/>
              </a:rPr>
              <a:t>Calliope and REX dosimetric </a:t>
            </a:r>
            <a:r>
              <a:rPr lang="it-IT" altLang="en-US" sz="3600" i="1" dirty="0" err="1">
                <a:cs typeface="Arial" panose="020B0604020202020204" pitchFamily="34" charset="0"/>
              </a:rPr>
              <a:t>intercalibration</a:t>
            </a:r>
            <a:endParaRPr lang="it-IT" altLang="en-US" sz="3600" i="1" dirty="0">
              <a:cs typeface="Arial" panose="020B0604020202020204" pitchFamily="34" charset="0"/>
            </a:endParaRPr>
          </a:p>
        </p:txBody>
      </p:sp>
      <p:grpSp>
        <p:nvGrpSpPr>
          <p:cNvPr id="34" name="Group 33">
            <a:extLst>
              <a:ext uri="{FF2B5EF4-FFF2-40B4-BE49-F238E27FC236}">
                <a16:creationId xmlns:a16="http://schemas.microsoft.com/office/drawing/2014/main" id="{B5D9C0E7-D4C7-272C-5A22-DE36D064516C}"/>
              </a:ext>
            </a:extLst>
          </p:cNvPr>
          <p:cNvGrpSpPr/>
          <p:nvPr/>
        </p:nvGrpSpPr>
        <p:grpSpPr>
          <a:xfrm>
            <a:off x="7964525" y="1657606"/>
            <a:ext cx="3629501" cy="2326977"/>
            <a:chOff x="6914937" y="2094540"/>
            <a:chExt cx="4528782" cy="3381375"/>
          </a:xfrm>
        </p:grpSpPr>
        <p:pic>
          <p:nvPicPr>
            <p:cNvPr id="35" name="Immagine 10">
              <a:extLst>
                <a:ext uri="{FF2B5EF4-FFF2-40B4-BE49-F238E27FC236}">
                  <a16:creationId xmlns:a16="http://schemas.microsoft.com/office/drawing/2014/main" id="{12BB94DA-3362-893D-48A6-4717DFE8B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937" y="2094540"/>
              <a:ext cx="4528782" cy="3381375"/>
            </a:xfrm>
            <a:prstGeom prst="rect">
              <a:avLst/>
            </a:prstGeom>
            <a:ln w="28575">
              <a:solidFill>
                <a:schemeClr val="accent4">
                  <a:lumMod val="75000"/>
                </a:schemeClr>
              </a:solidFill>
            </a:ln>
          </p:spPr>
        </p:pic>
        <p:cxnSp>
          <p:nvCxnSpPr>
            <p:cNvPr id="36" name="Connettore 2 16">
              <a:extLst>
                <a:ext uri="{FF2B5EF4-FFF2-40B4-BE49-F238E27FC236}">
                  <a16:creationId xmlns:a16="http://schemas.microsoft.com/office/drawing/2014/main" id="{356E7B25-4073-E102-0F92-6F60BA7EBC4F}"/>
                </a:ext>
              </a:extLst>
            </p:cNvPr>
            <p:cNvCxnSpPr>
              <a:cxnSpLocks/>
            </p:cNvCxnSpPr>
            <p:nvPr/>
          </p:nvCxnSpPr>
          <p:spPr>
            <a:xfrm>
              <a:off x="9674629" y="2466319"/>
              <a:ext cx="0" cy="227212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CasellaDiTesto 20">
                  <a:extLst>
                    <a:ext uri="{FF2B5EF4-FFF2-40B4-BE49-F238E27FC236}">
                      <a16:creationId xmlns:a16="http://schemas.microsoft.com/office/drawing/2014/main" id="{17425496-F6BF-EC49-C9FB-22ED9C21C537}"/>
                    </a:ext>
                  </a:extLst>
                </p:cNvPr>
                <p:cNvSpPr txBox="1"/>
                <p:nvPr/>
              </p:nvSpPr>
              <p:spPr>
                <a:xfrm>
                  <a:off x="9610053" y="2545364"/>
                  <a:ext cx="819149" cy="390748"/>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panose="02040503050406030204" pitchFamily="18" charset="0"/>
                              </a:rPr>
                              <m:t>h</m:t>
                            </m:r>
                          </m:e>
                          <m:sub>
                            <m:r>
                              <a:rPr lang="it-IT" b="0" i="1" smtClean="0">
                                <a:solidFill>
                                  <a:srgbClr val="FF0000"/>
                                </a:solidFill>
                                <a:latin typeface="Cambria Math" panose="02040503050406030204" pitchFamily="18" charset="0"/>
                              </a:rPr>
                              <m:t>𝑝𝑝</m:t>
                            </m:r>
                          </m:sub>
                        </m:sSub>
                      </m:oMath>
                    </m:oMathPara>
                  </a14:m>
                  <a:endParaRPr lang="it-IT" dirty="0"/>
                </a:p>
              </p:txBody>
            </p:sp>
          </mc:Choice>
          <mc:Fallback xmlns="">
            <p:sp>
              <p:nvSpPr>
                <p:cNvPr id="36" name="CasellaDiTesto 20">
                  <a:extLst>
                    <a:ext uri="{FF2B5EF4-FFF2-40B4-BE49-F238E27FC236}">
                      <a16:creationId xmlns:a16="http://schemas.microsoft.com/office/drawing/2014/main" id="{EB0DA474-5F02-059B-31A3-15E30532A68A}"/>
                    </a:ext>
                  </a:extLst>
                </p:cNvPr>
                <p:cNvSpPr txBox="1">
                  <a:spLocks noRot="1" noChangeAspect="1" noMove="1" noResize="1" noEditPoints="1" noAdjustHandles="1" noChangeArrowheads="1" noChangeShapeType="1" noTextEdit="1"/>
                </p:cNvSpPr>
                <p:nvPr/>
              </p:nvSpPr>
              <p:spPr>
                <a:xfrm>
                  <a:off x="9610053" y="2545364"/>
                  <a:ext cx="819149" cy="390748"/>
                </a:xfrm>
                <a:prstGeom prst="rect">
                  <a:avLst/>
                </a:prstGeom>
                <a:blipFill>
                  <a:blip r:embed="rId6"/>
                  <a:stretch>
                    <a:fillRect b="-22222"/>
                  </a:stretch>
                </a:blipFill>
                <a:ln w="28575">
                  <a:noFill/>
                </a:ln>
              </p:spPr>
              <p:txBody>
                <a:bodyPr/>
                <a:lstStyle/>
                <a:p>
                  <a:r>
                    <a:rPr lang="en-US">
                      <a:noFill/>
                    </a:rPr>
                    <a:t> </a:t>
                  </a:r>
                </a:p>
              </p:txBody>
            </p:sp>
          </mc:Fallback>
        </mc:AlternateContent>
      </p:grpSp>
      <p:sp>
        <p:nvSpPr>
          <p:cNvPr id="38" name="CasellaDiTesto 23">
            <a:extLst>
              <a:ext uri="{FF2B5EF4-FFF2-40B4-BE49-F238E27FC236}">
                <a16:creationId xmlns:a16="http://schemas.microsoft.com/office/drawing/2014/main" id="{DE62E101-5ED5-517D-9AE8-54BCC0ABB7C0}"/>
              </a:ext>
            </a:extLst>
          </p:cNvPr>
          <p:cNvSpPr txBox="1"/>
          <p:nvPr/>
        </p:nvSpPr>
        <p:spPr>
          <a:xfrm>
            <a:off x="8898308" y="1443363"/>
            <a:ext cx="1934814" cy="276999"/>
          </a:xfrm>
          <a:prstGeom prst="rect">
            <a:avLst/>
          </a:prstGeom>
          <a:solidFill>
            <a:srgbClr val="FFC000"/>
          </a:solidFill>
          <a:ln>
            <a:solidFill>
              <a:schemeClr val="tx1"/>
            </a:solidFill>
          </a:ln>
        </p:spPr>
        <p:txBody>
          <a:bodyPr wrap="square" rtlCol="0">
            <a:spAutoFit/>
          </a:bodyPr>
          <a:lstStyle/>
          <a:p>
            <a:pPr algn="ctr"/>
            <a:r>
              <a:rPr lang="it-IT" sz="1200" b="1" dirty="0"/>
              <a:t>ESR alanine </a:t>
            </a:r>
            <a:r>
              <a:rPr lang="it-IT" sz="1200" b="1" dirty="0" err="1"/>
              <a:t>spectrum</a:t>
            </a:r>
            <a:endParaRPr lang="it-IT" sz="1200" b="1" dirty="0"/>
          </a:p>
        </p:txBody>
      </p:sp>
      <p:sp>
        <p:nvSpPr>
          <p:cNvPr id="39" name="TextBox 38">
            <a:extLst>
              <a:ext uri="{FF2B5EF4-FFF2-40B4-BE49-F238E27FC236}">
                <a16:creationId xmlns:a16="http://schemas.microsoft.com/office/drawing/2014/main" id="{7739FB33-0A40-3003-864E-1365CA9E4F9D}"/>
              </a:ext>
            </a:extLst>
          </p:cNvPr>
          <p:cNvSpPr txBox="1"/>
          <p:nvPr/>
        </p:nvSpPr>
        <p:spPr>
          <a:xfrm>
            <a:off x="11022847" y="1450792"/>
            <a:ext cx="1017084" cy="1757720"/>
          </a:xfrm>
          <a:prstGeom prst="round2SameRect">
            <a:avLst/>
          </a:prstGeom>
          <a:solidFill>
            <a:srgbClr val="FFCDCD"/>
          </a:solidFill>
          <a:ln w="28575">
            <a:solidFill>
              <a:srgbClr val="FF99CC"/>
            </a:solidFill>
          </a:ln>
        </p:spPr>
        <p:txBody>
          <a:bodyPr wrap="square" rtlCol="0">
            <a:spAutoFit/>
          </a:bodyPr>
          <a:lstStyle/>
          <a:p>
            <a:pPr algn="ctr"/>
            <a:r>
              <a:rPr lang="it-IT" sz="1050" u="sng" dirty="0"/>
              <a:t>Dosimetric systems</a:t>
            </a:r>
          </a:p>
          <a:p>
            <a:pPr algn="ctr"/>
            <a:br>
              <a:rPr lang="it-IT" sz="1050" dirty="0"/>
            </a:br>
            <a:r>
              <a:rPr lang="it-IT" sz="1050" b="1" dirty="0" err="1"/>
              <a:t>Fricke</a:t>
            </a:r>
            <a:r>
              <a:rPr lang="it-IT" sz="1050" b="1" dirty="0"/>
              <a:t> </a:t>
            </a:r>
            <a:r>
              <a:rPr lang="it-IT" sz="1050" b="1" dirty="0" err="1"/>
              <a:t>solution</a:t>
            </a:r>
            <a:r>
              <a:rPr lang="it-IT" sz="1050" b="1" dirty="0"/>
              <a:t> </a:t>
            </a:r>
            <a:br>
              <a:rPr lang="it-IT" sz="1050" dirty="0"/>
            </a:br>
            <a:r>
              <a:rPr lang="it-IT" sz="1050" dirty="0"/>
              <a:t>(</a:t>
            </a:r>
            <a:r>
              <a:rPr lang="it-IT" sz="1050" dirty="0" err="1"/>
              <a:t>primary</a:t>
            </a:r>
            <a:r>
              <a:rPr lang="it-IT" sz="1050" dirty="0"/>
              <a:t> </a:t>
            </a:r>
            <a:r>
              <a:rPr lang="it-IT" sz="1050" dirty="0" err="1"/>
              <a:t>dosimeter</a:t>
            </a:r>
            <a:r>
              <a:rPr lang="it-IT" sz="1050" dirty="0"/>
              <a:t>)</a:t>
            </a:r>
          </a:p>
          <a:p>
            <a:pPr algn="ctr"/>
            <a:endParaRPr lang="it-IT" sz="1050" dirty="0"/>
          </a:p>
          <a:p>
            <a:pPr algn="ctr"/>
            <a:r>
              <a:rPr lang="it-IT" sz="1050" b="1" dirty="0"/>
              <a:t>Alanine</a:t>
            </a:r>
            <a:br>
              <a:rPr lang="it-IT" sz="1050" b="1" dirty="0"/>
            </a:br>
            <a:r>
              <a:rPr lang="it-IT" sz="1050" dirty="0"/>
              <a:t>(</a:t>
            </a:r>
            <a:r>
              <a:rPr lang="it-IT" sz="1050" dirty="0" err="1"/>
              <a:t>secondary</a:t>
            </a:r>
            <a:r>
              <a:rPr lang="it-IT" sz="1050" dirty="0"/>
              <a:t>)</a:t>
            </a:r>
            <a:endParaRPr lang="en-US" sz="1050" dirty="0"/>
          </a:p>
        </p:txBody>
      </p:sp>
      <p:pic>
        <p:nvPicPr>
          <p:cNvPr id="43" name="Picture 42" descr="A group of white pills&#10;&#10;Description automatically generated">
            <a:extLst>
              <a:ext uri="{FF2B5EF4-FFF2-40B4-BE49-F238E27FC236}">
                <a16:creationId xmlns:a16="http://schemas.microsoft.com/office/drawing/2014/main" id="{EFAB5804-38BA-09A2-CC61-AC4624E1BECA}"/>
              </a:ext>
            </a:extLst>
          </p:cNvPr>
          <p:cNvPicPr>
            <a:picLocks noChangeAspect="1"/>
          </p:cNvPicPr>
          <p:nvPr/>
        </p:nvPicPr>
        <p:blipFill rotWithShape="1">
          <a:blip r:embed="rId7">
            <a:extLst>
              <a:ext uri="{28A0092B-C50C-407E-A947-70E740481C1C}">
                <a14:useLocalDpi xmlns:a14="http://schemas.microsoft.com/office/drawing/2010/main" val="0"/>
              </a:ext>
            </a:extLst>
          </a:blip>
          <a:srcRect l="36155" t="16955" r="14843" b="30930"/>
          <a:stretch/>
        </p:blipFill>
        <p:spPr>
          <a:xfrm>
            <a:off x="6591320" y="2725324"/>
            <a:ext cx="1132521" cy="903342"/>
          </a:xfrm>
          <a:prstGeom prst="rect">
            <a:avLst/>
          </a:prstGeom>
          <a:ln w="28575">
            <a:solidFill>
              <a:srgbClr val="7030A0"/>
            </a:solidFill>
          </a:ln>
        </p:spPr>
      </p:pic>
      <p:sp>
        <p:nvSpPr>
          <p:cNvPr id="44" name="Oval 43">
            <a:extLst>
              <a:ext uri="{FF2B5EF4-FFF2-40B4-BE49-F238E27FC236}">
                <a16:creationId xmlns:a16="http://schemas.microsoft.com/office/drawing/2014/main" id="{D6F3BD9F-64C5-4876-1D9C-1DFE84DC8284}"/>
              </a:ext>
            </a:extLst>
          </p:cNvPr>
          <p:cNvSpPr/>
          <p:nvPr/>
        </p:nvSpPr>
        <p:spPr>
          <a:xfrm>
            <a:off x="6852518" y="3248081"/>
            <a:ext cx="489695" cy="380378"/>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5563233A-2C2C-D23B-C92D-10886C976ED1}"/>
              </a:ext>
            </a:extLst>
          </p:cNvPr>
          <p:cNvCxnSpPr>
            <a:cxnSpLocks/>
            <a:stCxn id="44" idx="0"/>
          </p:cNvCxnSpPr>
          <p:nvPr/>
        </p:nvCxnSpPr>
        <p:spPr>
          <a:xfrm flipV="1">
            <a:off x="7097366" y="2634472"/>
            <a:ext cx="828551" cy="61360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CasellaDiTesto 11">
            <a:extLst>
              <a:ext uri="{FF2B5EF4-FFF2-40B4-BE49-F238E27FC236}">
                <a16:creationId xmlns:a16="http://schemas.microsoft.com/office/drawing/2014/main" id="{8F53380D-E5D0-008C-9567-E32D1E42172B}"/>
              </a:ext>
            </a:extLst>
          </p:cNvPr>
          <p:cNvSpPr txBox="1"/>
          <p:nvPr/>
        </p:nvSpPr>
        <p:spPr>
          <a:xfrm>
            <a:off x="6444171" y="2021135"/>
            <a:ext cx="1435403" cy="646331"/>
          </a:xfrm>
          <a:prstGeom prst="rect">
            <a:avLst/>
          </a:prstGeom>
          <a:noFill/>
        </p:spPr>
        <p:txBody>
          <a:bodyPr wrap="square" rtlCol="0">
            <a:spAutoFit/>
          </a:bodyPr>
          <a:lstStyle/>
          <a:p>
            <a:r>
              <a:rPr lang="it-IT" sz="1200" dirty="0">
                <a:ln>
                  <a:solidFill>
                    <a:schemeClr val="accent4">
                      <a:lumMod val="50000"/>
                    </a:schemeClr>
                  </a:solidFill>
                </a:ln>
                <a:solidFill>
                  <a:schemeClr val="bg1"/>
                </a:solidFill>
                <a:latin typeface="Aptos" panose="020B0004020202020204" pitchFamily="34" charset="0"/>
              </a:rPr>
              <a:t>Alanine Electron Spin </a:t>
            </a:r>
            <a:r>
              <a:rPr lang="it-IT" sz="1200" dirty="0" err="1">
                <a:ln>
                  <a:solidFill>
                    <a:schemeClr val="accent4">
                      <a:lumMod val="50000"/>
                    </a:schemeClr>
                  </a:solidFill>
                </a:ln>
                <a:solidFill>
                  <a:schemeClr val="bg1"/>
                </a:solidFill>
                <a:latin typeface="Aptos" panose="020B0004020202020204" pitchFamily="34" charset="0"/>
              </a:rPr>
              <a:t>Resonance</a:t>
            </a:r>
            <a:r>
              <a:rPr lang="it-IT" sz="1200" dirty="0">
                <a:ln>
                  <a:solidFill>
                    <a:schemeClr val="accent4">
                      <a:lumMod val="50000"/>
                    </a:schemeClr>
                  </a:solidFill>
                </a:ln>
                <a:solidFill>
                  <a:schemeClr val="bg1"/>
                </a:solidFill>
                <a:latin typeface="Aptos" panose="020B0004020202020204" pitchFamily="34" charset="0"/>
              </a:rPr>
              <a:t> (ESR) </a:t>
            </a:r>
            <a:r>
              <a:rPr lang="it-IT" sz="1200" dirty="0" err="1">
                <a:ln>
                  <a:solidFill>
                    <a:schemeClr val="accent4">
                      <a:lumMod val="50000"/>
                    </a:schemeClr>
                  </a:solidFill>
                </a:ln>
                <a:solidFill>
                  <a:schemeClr val="bg1"/>
                </a:solidFill>
                <a:latin typeface="Aptos" panose="020B0004020202020204" pitchFamily="34" charset="0"/>
              </a:rPr>
              <a:t>dosimeters</a:t>
            </a:r>
            <a:endParaRPr lang="it-IT" sz="1200" dirty="0">
              <a:ln>
                <a:solidFill>
                  <a:schemeClr val="accent4">
                    <a:lumMod val="50000"/>
                  </a:schemeClr>
                </a:solidFill>
              </a:ln>
              <a:solidFill>
                <a:schemeClr val="bg1"/>
              </a:solidFill>
              <a:latin typeface="Aptos" panose="020B0004020202020204" pitchFamily="34" charset="0"/>
            </a:endParaRPr>
          </a:p>
        </p:txBody>
      </p:sp>
      <p:pic>
        <p:nvPicPr>
          <p:cNvPr id="65" name="Immagine 2">
            <a:extLst>
              <a:ext uri="{FF2B5EF4-FFF2-40B4-BE49-F238E27FC236}">
                <a16:creationId xmlns:a16="http://schemas.microsoft.com/office/drawing/2014/main" id="{981BCBD2-B954-B713-A461-A785C0F2FEB7}"/>
              </a:ext>
            </a:extLst>
          </p:cNvPr>
          <p:cNvPicPr>
            <a:picLocks noChangeAspect="1"/>
          </p:cNvPicPr>
          <p:nvPr/>
        </p:nvPicPr>
        <p:blipFill>
          <a:blip r:embed="rId8" cstate="print">
            <a:extLst>
              <a:ext uri="{28A0092B-C50C-407E-A947-70E740481C1C}">
                <a14:useLocalDpi xmlns:a14="http://schemas.microsoft.com/office/drawing/2010/main" val="0"/>
              </a:ext>
            </a:extLst>
          </a:blip>
          <a:srcRect r="9890"/>
          <a:stretch/>
        </p:blipFill>
        <p:spPr>
          <a:xfrm>
            <a:off x="356846" y="4390469"/>
            <a:ext cx="2422329" cy="2016139"/>
          </a:xfrm>
          <a:prstGeom prst="rect">
            <a:avLst/>
          </a:prstGeom>
          <a:ln w="28575">
            <a:solidFill>
              <a:srgbClr val="92D050"/>
            </a:solidFill>
          </a:ln>
        </p:spPr>
      </p:pic>
      <p:grpSp>
        <p:nvGrpSpPr>
          <p:cNvPr id="66" name="Group 65">
            <a:extLst>
              <a:ext uri="{FF2B5EF4-FFF2-40B4-BE49-F238E27FC236}">
                <a16:creationId xmlns:a16="http://schemas.microsoft.com/office/drawing/2014/main" id="{0E49624C-E6DF-B6AE-3ED3-1702FCF2F7FB}"/>
              </a:ext>
            </a:extLst>
          </p:cNvPr>
          <p:cNvGrpSpPr/>
          <p:nvPr/>
        </p:nvGrpSpPr>
        <p:grpSpPr>
          <a:xfrm>
            <a:off x="3829145" y="4717877"/>
            <a:ext cx="1882064" cy="1833041"/>
            <a:chOff x="5114925" y="1044470"/>
            <a:chExt cx="5267709" cy="5414035"/>
          </a:xfrm>
        </p:grpSpPr>
        <p:pic>
          <p:nvPicPr>
            <p:cNvPr id="67" name="Immagine 4">
              <a:extLst>
                <a:ext uri="{FF2B5EF4-FFF2-40B4-BE49-F238E27FC236}">
                  <a16:creationId xmlns:a16="http://schemas.microsoft.com/office/drawing/2014/main" id="{C91F0C3D-2F9F-8E86-D631-E07585225F05}"/>
                </a:ext>
              </a:extLst>
            </p:cNvPr>
            <p:cNvPicPr>
              <a:picLocks noChangeAspect="1"/>
            </p:cNvPicPr>
            <p:nvPr/>
          </p:nvPicPr>
          <p:blipFill rotWithShape="1">
            <a:blip r:embed="rId9">
              <a:extLst>
                <a:ext uri="{28A0092B-C50C-407E-A947-70E740481C1C}">
                  <a14:useLocalDpi xmlns:a14="http://schemas.microsoft.com/office/drawing/2010/main" val="0"/>
                </a:ext>
              </a:extLst>
            </a:blip>
            <a:srcRect t="14110" b="8807"/>
            <a:stretch/>
          </p:blipFill>
          <p:spPr>
            <a:xfrm>
              <a:off x="5114925" y="1044470"/>
              <a:ext cx="5267709" cy="5414035"/>
            </a:xfrm>
            <a:prstGeom prst="rect">
              <a:avLst/>
            </a:prstGeom>
            <a:ln w="28575">
              <a:solidFill>
                <a:schemeClr val="accent2"/>
              </a:solidFill>
            </a:ln>
          </p:spPr>
        </p:pic>
        <p:sp>
          <p:nvSpPr>
            <p:cNvPr id="68" name="Ovale 9">
              <a:extLst>
                <a:ext uri="{FF2B5EF4-FFF2-40B4-BE49-F238E27FC236}">
                  <a16:creationId xmlns:a16="http://schemas.microsoft.com/office/drawing/2014/main" id="{3A775C97-C6BB-42AD-AD05-A3E535545C3B}"/>
                </a:ext>
              </a:extLst>
            </p:cNvPr>
            <p:cNvSpPr/>
            <p:nvPr/>
          </p:nvSpPr>
          <p:spPr>
            <a:xfrm>
              <a:off x="7586854" y="3514847"/>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69" name="Ovale 9">
              <a:extLst>
                <a:ext uri="{FF2B5EF4-FFF2-40B4-BE49-F238E27FC236}">
                  <a16:creationId xmlns:a16="http://schemas.microsoft.com/office/drawing/2014/main" id="{3A775C97-C6BB-42AD-AD05-A3E535545C3B}"/>
                </a:ext>
              </a:extLst>
            </p:cNvPr>
            <p:cNvSpPr/>
            <p:nvPr/>
          </p:nvSpPr>
          <p:spPr>
            <a:xfrm>
              <a:off x="7105650" y="3514847"/>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0" name="Ovale 9">
              <a:extLst>
                <a:ext uri="{FF2B5EF4-FFF2-40B4-BE49-F238E27FC236}">
                  <a16:creationId xmlns:a16="http://schemas.microsoft.com/office/drawing/2014/main" id="{3A775C97-C6BB-42AD-AD05-A3E535545C3B}"/>
                </a:ext>
              </a:extLst>
            </p:cNvPr>
            <p:cNvSpPr/>
            <p:nvPr/>
          </p:nvSpPr>
          <p:spPr>
            <a:xfrm>
              <a:off x="8141590" y="3514847"/>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1" name="Ovale 9">
              <a:extLst>
                <a:ext uri="{FF2B5EF4-FFF2-40B4-BE49-F238E27FC236}">
                  <a16:creationId xmlns:a16="http://schemas.microsoft.com/office/drawing/2014/main" id="{3A775C97-C6BB-42AD-AD05-A3E535545C3B}"/>
                </a:ext>
              </a:extLst>
            </p:cNvPr>
            <p:cNvSpPr/>
            <p:nvPr/>
          </p:nvSpPr>
          <p:spPr>
            <a:xfrm>
              <a:off x="7586854" y="3009778"/>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2" name="Ovale 9">
              <a:extLst>
                <a:ext uri="{FF2B5EF4-FFF2-40B4-BE49-F238E27FC236}">
                  <a16:creationId xmlns:a16="http://schemas.microsoft.com/office/drawing/2014/main" id="{3A775C97-C6BB-42AD-AD05-A3E535545C3B}"/>
                </a:ext>
              </a:extLst>
            </p:cNvPr>
            <p:cNvSpPr/>
            <p:nvPr/>
          </p:nvSpPr>
          <p:spPr>
            <a:xfrm>
              <a:off x="7624954" y="4003159"/>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3" name="Ovale 9">
              <a:extLst>
                <a:ext uri="{FF2B5EF4-FFF2-40B4-BE49-F238E27FC236}">
                  <a16:creationId xmlns:a16="http://schemas.microsoft.com/office/drawing/2014/main" id="{3A775C97-C6BB-42AD-AD05-A3E535545C3B}"/>
                </a:ext>
              </a:extLst>
            </p:cNvPr>
            <p:cNvSpPr/>
            <p:nvPr/>
          </p:nvSpPr>
          <p:spPr>
            <a:xfrm>
              <a:off x="7586854" y="2574193"/>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4" name="Ovale 9">
              <a:extLst>
                <a:ext uri="{FF2B5EF4-FFF2-40B4-BE49-F238E27FC236}">
                  <a16:creationId xmlns:a16="http://schemas.microsoft.com/office/drawing/2014/main" id="{3A775C97-C6BB-42AD-AD05-A3E535545C3B}"/>
                </a:ext>
              </a:extLst>
            </p:cNvPr>
            <p:cNvSpPr/>
            <p:nvPr/>
          </p:nvSpPr>
          <p:spPr>
            <a:xfrm>
              <a:off x="7586854" y="2077503"/>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5" name="Ovale 9">
              <a:extLst>
                <a:ext uri="{FF2B5EF4-FFF2-40B4-BE49-F238E27FC236}">
                  <a16:creationId xmlns:a16="http://schemas.microsoft.com/office/drawing/2014/main" id="{3A775C97-C6BB-42AD-AD05-A3E535545C3B}"/>
                </a:ext>
              </a:extLst>
            </p:cNvPr>
            <p:cNvSpPr/>
            <p:nvPr/>
          </p:nvSpPr>
          <p:spPr>
            <a:xfrm>
              <a:off x="7615429" y="4475080"/>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6" name="Ovale 9">
              <a:extLst>
                <a:ext uri="{FF2B5EF4-FFF2-40B4-BE49-F238E27FC236}">
                  <a16:creationId xmlns:a16="http://schemas.microsoft.com/office/drawing/2014/main" id="{3A775C97-C6BB-42AD-AD05-A3E535545C3B}"/>
                </a:ext>
              </a:extLst>
            </p:cNvPr>
            <p:cNvSpPr/>
            <p:nvPr/>
          </p:nvSpPr>
          <p:spPr>
            <a:xfrm>
              <a:off x="6598348" y="3514846"/>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7" name="Ovale 9">
              <a:extLst>
                <a:ext uri="{FF2B5EF4-FFF2-40B4-BE49-F238E27FC236}">
                  <a16:creationId xmlns:a16="http://schemas.microsoft.com/office/drawing/2014/main" id="{3A775C97-C6BB-42AD-AD05-A3E535545C3B}"/>
                </a:ext>
              </a:extLst>
            </p:cNvPr>
            <p:cNvSpPr/>
            <p:nvPr/>
          </p:nvSpPr>
          <p:spPr>
            <a:xfrm>
              <a:off x="8589073" y="3514845"/>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8" name="Ovale 9">
              <a:extLst>
                <a:ext uri="{FF2B5EF4-FFF2-40B4-BE49-F238E27FC236}">
                  <a16:creationId xmlns:a16="http://schemas.microsoft.com/office/drawing/2014/main" id="{3A775C97-C6BB-42AD-AD05-A3E535545C3B}"/>
                </a:ext>
              </a:extLst>
            </p:cNvPr>
            <p:cNvSpPr/>
            <p:nvPr/>
          </p:nvSpPr>
          <p:spPr>
            <a:xfrm>
              <a:off x="6117144" y="3514845"/>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79" name="Ovale 9">
              <a:extLst>
                <a:ext uri="{FF2B5EF4-FFF2-40B4-BE49-F238E27FC236}">
                  <a16:creationId xmlns:a16="http://schemas.microsoft.com/office/drawing/2014/main" id="{3A775C97-C6BB-42AD-AD05-A3E535545C3B}"/>
                </a:ext>
              </a:extLst>
            </p:cNvPr>
            <p:cNvSpPr/>
            <p:nvPr/>
          </p:nvSpPr>
          <p:spPr>
            <a:xfrm>
              <a:off x="9070277" y="3514845"/>
              <a:ext cx="323850" cy="33337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grpSp>
      <p:sp>
        <p:nvSpPr>
          <p:cNvPr id="80" name="Oval 79">
            <a:extLst>
              <a:ext uri="{FF2B5EF4-FFF2-40B4-BE49-F238E27FC236}">
                <a16:creationId xmlns:a16="http://schemas.microsoft.com/office/drawing/2014/main" id="{7E0422C7-1A0F-C6B2-8BCD-EE5C943328B1}"/>
              </a:ext>
            </a:extLst>
          </p:cNvPr>
          <p:cNvSpPr/>
          <p:nvPr/>
        </p:nvSpPr>
        <p:spPr>
          <a:xfrm>
            <a:off x="711852" y="4516668"/>
            <a:ext cx="966722" cy="1558471"/>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EDDDE69E-3FEB-0B35-D191-90AF433CEFF8}"/>
              </a:ext>
            </a:extLst>
          </p:cNvPr>
          <p:cNvSpPr/>
          <p:nvPr/>
        </p:nvSpPr>
        <p:spPr>
          <a:xfrm>
            <a:off x="190753" y="4220976"/>
            <a:ext cx="5905247" cy="2394534"/>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Arrow Connector 83">
            <a:extLst>
              <a:ext uri="{FF2B5EF4-FFF2-40B4-BE49-F238E27FC236}">
                <a16:creationId xmlns:a16="http://schemas.microsoft.com/office/drawing/2014/main" id="{42B01D9F-25D5-932F-B8D4-ADCEAEBCECFA}"/>
              </a:ext>
            </a:extLst>
          </p:cNvPr>
          <p:cNvCxnSpPr>
            <a:cxnSpLocks/>
            <a:stCxn id="80" idx="5"/>
          </p:cNvCxnSpPr>
          <p:nvPr/>
        </p:nvCxnSpPr>
        <p:spPr>
          <a:xfrm>
            <a:off x="1537001" y="5846906"/>
            <a:ext cx="2292144"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1F459C6F-3FBD-B42A-2E22-844ED99773D4}"/>
              </a:ext>
            </a:extLst>
          </p:cNvPr>
          <p:cNvSpPr txBox="1"/>
          <p:nvPr/>
        </p:nvSpPr>
        <p:spPr>
          <a:xfrm>
            <a:off x="120962" y="3994721"/>
            <a:ext cx="709918" cy="510778"/>
          </a:xfrm>
          <a:prstGeom prst="flowChartAlternateProcess">
            <a:avLst/>
          </a:prstGeom>
          <a:solidFill>
            <a:schemeClr val="accent1">
              <a:lumMod val="60000"/>
              <a:lumOff val="40000"/>
            </a:schemeClr>
          </a:solidFill>
          <a:ln>
            <a:solidFill>
              <a:schemeClr val="accent1">
                <a:lumMod val="75000"/>
              </a:schemeClr>
            </a:solidFill>
          </a:ln>
        </p:spPr>
        <p:txBody>
          <a:bodyPr wrap="square" rtlCol="0">
            <a:spAutoFit/>
          </a:bodyPr>
          <a:lstStyle/>
          <a:p>
            <a:r>
              <a:rPr lang="it-IT" sz="2400" dirty="0"/>
              <a:t>REX</a:t>
            </a:r>
            <a:endParaRPr lang="en-US" sz="2400" dirty="0"/>
          </a:p>
        </p:txBody>
      </p:sp>
      <p:sp>
        <p:nvSpPr>
          <p:cNvPr id="9" name="TextBox 8">
            <a:extLst>
              <a:ext uri="{FF2B5EF4-FFF2-40B4-BE49-F238E27FC236}">
                <a16:creationId xmlns:a16="http://schemas.microsoft.com/office/drawing/2014/main" id="{8AC442BC-ACAB-0D6E-425E-58C9A848BBE2}"/>
              </a:ext>
            </a:extLst>
          </p:cNvPr>
          <p:cNvSpPr txBox="1"/>
          <p:nvPr/>
        </p:nvSpPr>
        <p:spPr>
          <a:xfrm>
            <a:off x="0" y="1021619"/>
            <a:ext cx="11795343" cy="584775"/>
          </a:xfrm>
          <a:prstGeom prst="rect">
            <a:avLst/>
          </a:prstGeom>
          <a:noFill/>
        </p:spPr>
        <p:txBody>
          <a:bodyPr wrap="square">
            <a:spAutoFit/>
          </a:bodyPr>
          <a:lstStyle/>
          <a:p>
            <a:r>
              <a:rPr lang="en-US" sz="1600" dirty="0">
                <a:latin typeface="Aptos" panose="020B0004020202020204" pitchFamily="34" charset="0"/>
              </a:rPr>
              <a:t>To identify suitable electron irradiation conditions for electronics, experimental dosimetric measurements were performed at the REX facility (ENEA Frascati R.C.)</a:t>
            </a:r>
          </a:p>
        </p:txBody>
      </p:sp>
      <p:sp>
        <p:nvSpPr>
          <p:cNvPr id="10" name="Rectangle 9">
            <a:extLst>
              <a:ext uri="{FF2B5EF4-FFF2-40B4-BE49-F238E27FC236}">
                <a16:creationId xmlns:a16="http://schemas.microsoft.com/office/drawing/2014/main" id="{B6D9010F-DB7F-4A82-294B-27806DAADD20}"/>
              </a:ext>
            </a:extLst>
          </p:cNvPr>
          <p:cNvSpPr/>
          <p:nvPr/>
        </p:nvSpPr>
        <p:spPr>
          <a:xfrm>
            <a:off x="176177" y="1635154"/>
            <a:ext cx="5726880" cy="2193833"/>
          </a:xfrm>
          <a:prstGeom prst="rect">
            <a:avLst/>
          </a:prstGeom>
          <a:solidFill>
            <a:schemeClr val="accent5">
              <a:lumMod val="60000"/>
              <a:lumOff val="40000"/>
            </a:schemeClr>
          </a:solidFill>
          <a:ln w="190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9">
            <a:extLst>
              <a:ext uri="{FF2B5EF4-FFF2-40B4-BE49-F238E27FC236}">
                <a16:creationId xmlns:a16="http://schemas.microsoft.com/office/drawing/2014/main" id="{1D2231B4-EC8C-400E-408E-B74C3DEDBC48}"/>
              </a:ext>
            </a:extLst>
          </p:cNvPr>
          <p:cNvSpPr/>
          <p:nvPr/>
        </p:nvSpPr>
        <p:spPr>
          <a:xfrm>
            <a:off x="3547578" y="2102303"/>
            <a:ext cx="2217051" cy="16004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rPr>
              <a:t>The REX facility is based on a S band </a:t>
            </a:r>
            <a:r>
              <a:rPr kumimoji="0" lang="en-US" sz="1400" b="1" i="0" u="none" strike="noStrike" kern="1200" cap="none" spc="0" normalizeH="0" baseline="0" noProof="0" dirty="0">
                <a:ln>
                  <a:noFill/>
                </a:ln>
                <a:solidFill>
                  <a:prstClr val="black"/>
                </a:solidFill>
                <a:effectLst/>
                <a:uLnTx/>
                <a:uFillTx/>
                <a:latin typeface="Aptos" panose="020B0004020202020204" pitchFamily="34" charset="0"/>
              </a:rPr>
              <a:t>5 MeV electron </a:t>
            </a:r>
            <a:r>
              <a:rPr kumimoji="0" lang="en-US" sz="1400" b="1" i="0" u="none" strike="noStrike" kern="1200" cap="none" spc="0" normalizeH="0" baseline="0" noProof="0" dirty="0" err="1">
                <a:ln>
                  <a:noFill/>
                </a:ln>
                <a:solidFill>
                  <a:prstClr val="black"/>
                </a:solidFill>
                <a:effectLst/>
                <a:uLnTx/>
                <a:uFillTx/>
                <a:latin typeface="Aptos" panose="020B0004020202020204" pitchFamily="34" charset="0"/>
              </a:rPr>
              <a:t>linac</a:t>
            </a:r>
            <a:r>
              <a:rPr kumimoji="0" lang="en-US" sz="1400" b="1" i="0" u="none" strike="noStrike" kern="1200" cap="none" spc="0" normalizeH="0" baseline="0" noProof="0" dirty="0">
                <a:ln>
                  <a:noFill/>
                </a:ln>
                <a:solidFill>
                  <a:prstClr val="black"/>
                </a:solidFill>
                <a:effectLst/>
                <a:uLnTx/>
                <a:uFillTx/>
                <a:latin typeface="Aptos" panose="020B0004020202020204" pitchFamily="34" charset="0"/>
              </a:rPr>
              <a:t> </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rPr>
              <a:t>equipped with a removable beta-gamma conversion unit for secondary </a:t>
            </a:r>
            <a:r>
              <a:rPr kumimoji="0" lang="en-US" sz="1400" b="1" i="0" u="none" strike="noStrike" kern="1200" cap="none" spc="0" normalizeH="0" baseline="0" noProof="0" dirty="0">
                <a:ln>
                  <a:noFill/>
                </a:ln>
                <a:solidFill>
                  <a:prstClr val="black"/>
                </a:solidFill>
                <a:effectLst/>
                <a:uLnTx/>
                <a:uFillTx/>
                <a:latin typeface="Aptos" panose="020B0004020202020204" pitchFamily="34" charset="0"/>
              </a:rPr>
              <a:t>X-Ray</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rPr>
              <a:t> emission</a:t>
            </a:r>
            <a:r>
              <a:rPr lang="en-US" sz="1400" dirty="0">
                <a:solidFill>
                  <a:prstClr val="black"/>
                </a:solidFill>
                <a:latin typeface="Aptos" panose="020B0004020202020204" pitchFamily="34" charset="0"/>
              </a:rPr>
              <a:t>.</a:t>
            </a:r>
            <a:endParaRPr kumimoji="0" lang="en-US" sz="1400"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12" name="Immagine 4">
            <a:extLst>
              <a:ext uri="{FF2B5EF4-FFF2-40B4-BE49-F238E27FC236}">
                <a16:creationId xmlns:a16="http://schemas.microsoft.com/office/drawing/2014/main" id="{CB4DD2D1-DE6C-F20C-B5EC-E57890792278}"/>
              </a:ext>
            </a:extLst>
          </p:cNvPr>
          <p:cNvPicPr/>
          <p:nvPr/>
        </p:nvPicPr>
        <p:blipFill rotWithShape="1">
          <a:blip r:embed="rId10" cstate="print"/>
          <a:srcRect b="13001"/>
          <a:stretch/>
        </p:blipFill>
        <p:spPr>
          <a:xfrm>
            <a:off x="281195" y="1731953"/>
            <a:ext cx="3024726" cy="2015744"/>
          </a:xfrm>
          <a:prstGeom prst="rect">
            <a:avLst/>
          </a:prstGeom>
          <a:ln w="19050">
            <a:solidFill>
              <a:schemeClr val="accent1"/>
            </a:solidFill>
          </a:ln>
        </p:spPr>
      </p:pic>
      <p:sp>
        <p:nvSpPr>
          <p:cNvPr id="13" name="Rettangolo 7">
            <a:extLst>
              <a:ext uri="{FF2B5EF4-FFF2-40B4-BE49-F238E27FC236}">
                <a16:creationId xmlns:a16="http://schemas.microsoft.com/office/drawing/2014/main" id="{6F60D10C-35B5-E231-E69B-801E149CEDBF}"/>
              </a:ext>
            </a:extLst>
          </p:cNvPr>
          <p:cNvSpPr/>
          <p:nvPr/>
        </p:nvSpPr>
        <p:spPr>
          <a:xfrm>
            <a:off x="2799378" y="1451521"/>
            <a:ext cx="4026440" cy="461665"/>
          </a:xfrm>
          <a:prstGeom prst="rect">
            <a:avLst/>
          </a:prstGeom>
          <a:solidFill>
            <a:schemeClr val="bg1"/>
          </a:solidFill>
          <a:ln w="28575">
            <a:solidFill>
              <a:srgbClr val="0070C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solidFill>
                <a:effectLst/>
                <a:uLnTx/>
                <a:uFillTx/>
                <a:latin typeface="Arial"/>
                <a:ea typeface="+mn-ea"/>
                <a:cs typeface="+mn-cs"/>
              </a:rPr>
              <a:t>R</a:t>
            </a:r>
            <a:r>
              <a:rPr kumimoji="0" lang="en-US" sz="1800" b="0" i="1" u="none" strike="noStrike" kern="1200" cap="none" spc="0" normalizeH="0" baseline="0" noProof="0" dirty="0">
                <a:ln>
                  <a:noFill/>
                </a:ln>
                <a:solidFill>
                  <a:prstClr val="black"/>
                </a:solidFill>
                <a:effectLst/>
                <a:uLnTx/>
                <a:uFillTx/>
                <a:latin typeface="Arial"/>
                <a:ea typeface="+mn-ea"/>
                <a:cs typeface="+mn-cs"/>
              </a:rPr>
              <a:t>emovable </a:t>
            </a:r>
            <a:r>
              <a:rPr kumimoji="0" lang="en-US" sz="2400" b="0" i="1" u="none" strike="noStrike" kern="1200" cap="none" spc="0" normalizeH="0" baseline="0" noProof="0" dirty="0">
                <a:ln>
                  <a:noFill/>
                </a:ln>
                <a:solidFill>
                  <a:srgbClr val="4472C4"/>
                </a:solidFill>
                <a:effectLst/>
                <a:uLnTx/>
                <a:uFillTx/>
                <a:latin typeface="Arial"/>
                <a:ea typeface="+mn-ea"/>
                <a:cs typeface="+mn-cs"/>
              </a:rPr>
              <a:t>E</a:t>
            </a:r>
            <a:r>
              <a:rPr kumimoji="0" lang="en-US" sz="1800" b="0" i="1" u="none" strike="noStrike" kern="1200" cap="none" spc="0" normalizeH="0" baseline="0" noProof="0" dirty="0">
                <a:ln>
                  <a:noFill/>
                </a:ln>
                <a:solidFill>
                  <a:prstClr val="black"/>
                </a:solidFill>
                <a:effectLst/>
                <a:uLnTx/>
                <a:uFillTx/>
                <a:latin typeface="Arial"/>
                <a:ea typeface="+mn-ea"/>
                <a:cs typeface="+mn-cs"/>
              </a:rPr>
              <a:t>lectron to </a:t>
            </a:r>
            <a:r>
              <a:rPr kumimoji="0" lang="en-US" sz="2400" b="0" i="1" u="none" strike="noStrike" kern="1200" cap="none" spc="0" normalizeH="0" baseline="0" noProof="0" dirty="0">
                <a:ln>
                  <a:noFill/>
                </a:ln>
                <a:solidFill>
                  <a:srgbClr val="4472C4"/>
                </a:solidFill>
                <a:effectLst/>
                <a:uLnTx/>
                <a:uFillTx/>
                <a:latin typeface="Arial"/>
                <a:ea typeface="+mn-ea"/>
                <a:cs typeface="+mn-cs"/>
              </a:rPr>
              <a:t>X</a:t>
            </a:r>
            <a:r>
              <a:rPr kumimoji="0" lang="en-US" sz="1800" b="0" i="1" u="none" strike="noStrike" kern="1200" cap="none" spc="0" normalizeH="0" baseline="0" noProof="0" dirty="0">
                <a:ln>
                  <a:noFill/>
                </a:ln>
                <a:solidFill>
                  <a:prstClr val="black"/>
                </a:solidFill>
                <a:effectLst/>
                <a:uLnTx/>
                <a:uFillTx/>
                <a:latin typeface="Arial"/>
                <a:ea typeface="+mn-ea"/>
                <a:cs typeface="+mn-cs"/>
              </a:rPr>
              <a:t>-ray target</a:t>
            </a:r>
          </a:p>
        </p:txBody>
      </p:sp>
      <p:sp>
        <p:nvSpPr>
          <p:cNvPr id="15" name="TextBox 14">
            <a:extLst>
              <a:ext uri="{FF2B5EF4-FFF2-40B4-BE49-F238E27FC236}">
                <a16:creationId xmlns:a16="http://schemas.microsoft.com/office/drawing/2014/main" id="{EF20F30B-2469-49D8-8B09-E76A7F7B6009}"/>
              </a:ext>
            </a:extLst>
          </p:cNvPr>
          <p:cNvSpPr txBox="1"/>
          <p:nvPr/>
        </p:nvSpPr>
        <p:spPr>
          <a:xfrm>
            <a:off x="2779175" y="4214317"/>
            <a:ext cx="3343284" cy="738664"/>
          </a:xfrm>
          <a:prstGeom prst="rect">
            <a:avLst/>
          </a:prstGeom>
          <a:noFill/>
          <a:ln>
            <a:noFill/>
          </a:ln>
        </p:spPr>
        <p:txBody>
          <a:bodyPr wrap="square">
            <a:spAutoFit/>
          </a:bodyPr>
          <a:lstStyle/>
          <a:p>
            <a:pPr algn="just">
              <a:defRPr/>
            </a:pPr>
            <a:r>
              <a:rPr kumimoji="0" lang="it-IT" sz="1400" b="0" i="0" u="none" strike="noStrike" kern="1200" cap="none" spc="0" normalizeH="0" baseline="0" noProof="0" dirty="0">
                <a:ln>
                  <a:noFill/>
                </a:ln>
                <a:solidFill>
                  <a:prstClr val="black"/>
                </a:solidFill>
                <a:effectLst/>
                <a:uLnTx/>
                <a:uFillTx/>
                <a:latin typeface="Aptos" panose="020B0004020202020204" pitchFamily="34" charset="0"/>
              </a:rPr>
              <a:t>Alanine </a:t>
            </a:r>
            <a:r>
              <a:rPr kumimoji="0" lang="it-IT" sz="1400" b="0" i="0" u="none" strike="noStrike" kern="1200" cap="none" spc="0" normalizeH="0" baseline="0" noProof="0" dirty="0" err="1">
                <a:ln>
                  <a:noFill/>
                </a:ln>
                <a:solidFill>
                  <a:prstClr val="black"/>
                </a:solidFill>
                <a:effectLst/>
                <a:uLnTx/>
                <a:uFillTx/>
                <a:latin typeface="Aptos" panose="020B0004020202020204" pitchFamily="34" charset="0"/>
              </a:rPr>
              <a:t>dosimeters</a:t>
            </a:r>
            <a:r>
              <a:rPr kumimoji="0" lang="it-IT" sz="1400" b="0" i="0" u="none" strike="noStrike" kern="1200" cap="none" spc="0" normalizeH="0" baseline="0" noProof="0" dirty="0">
                <a:ln>
                  <a:noFill/>
                </a:ln>
                <a:solidFill>
                  <a:prstClr val="black"/>
                </a:solidFill>
                <a:effectLst/>
                <a:uLnTx/>
                <a:uFillTx/>
                <a:latin typeface="Aptos" panose="020B0004020202020204" pitchFamily="34" charset="0"/>
              </a:rPr>
              <a:t> </a:t>
            </a:r>
            <a:r>
              <a:rPr kumimoji="0" lang="it-IT" sz="1400" b="0" i="0" u="none" strike="noStrike" kern="1200" cap="none" spc="0" normalizeH="0" baseline="0" noProof="0" dirty="0" err="1">
                <a:ln>
                  <a:noFill/>
                </a:ln>
                <a:solidFill>
                  <a:prstClr val="black"/>
                </a:solidFill>
                <a:effectLst/>
                <a:uLnTx/>
                <a:uFillTx/>
                <a:latin typeface="Aptos" panose="020B0004020202020204" pitchFamily="34" charset="0"/>
              </a:rPr>
              <a:t>were</a:t>
            </a:r>
            <a:r>
              <a:rPr lang="it-IT" sz="1400" dirty="0">
                <a:solidFill>
                  <a:prstClr val="black"/>
                </a:solidFill>
                <a:latin typeface="Aptos" panose="020B0004020202020204" pitchFamily="34" charset="0"/>
              </a:rPr>
              <a:t> </a:t>
            </a:r>
            <a:r>
              <a:rPr kumimoji="0" lang="it-IT" sz="1400" b="0" i="0" u="none" strike="noStrike" kern="1200" cap="none" spc="0" normalizeH="0" baseline="0" noProof="0" dirty="0" err="1">
                <a:ln>
                  <a:noFill/>
                </a:ln>
                <a:solidFill>
                  <a:prstClr val="black"/>
                </a:solidFill>
                <a:effectLst/>
                <a:uLnTx/>
                <a:uFillTx/>
                <a:latin typeface="Aptos" panose="020B0004020202020204" pitchFamily="34" charset="0"/>
              </a:rPr>
              <a:t>irradiated</a:t>
            </a:r>
            <a:r>
              <a:rPr kumimoji="0" lang="it-IT" sz="1400" b="0" i="0" u="none" strike="noStrike" kern="1200" cap="none" spc="0" normalizeH="0" baseline="0" noProof="0" dirty="0">
                <a:ln>
                  <a:noFill/>
                </a:ln>
                <a:solidFill>
                  <a:prstClr val="black"/>
                </a:solidFill>
                <a:effectLst/>
                <a:uLnTx/>
                <a:uFillTx/>
                <a:latin typeface="Aptos" panose="020B0004020202020204" pitchFamily="34" charset="0"/>
              </a:rPr>
              <a:t> at </a:t>
            </a:r>
            <a:r>
              <a:rPr kumimoji="0" lang="it-IT" sz="1400" b="0" i="0" u="none" strike="noStrike" kern="1200" cap="none" spc="0" normalizeH="0" baseline="0" noProof="0" dirty="0" err="1">
                <a:ln>
                  <a:noFill/>
                </a:ln>
                <a:solidFill>
                  <a:prstClr val="black"/>
                </a:solidFill>
                <a:effectLst/>
                <a:uLnTx/>
                <a:uFillTx/>
                <a:latin typeface="Aptos" panose="020B0004020202020204" pitchFamily="34" charset="0"/>
              </a:rPr>
              <a:t>different</a:t>
            </a:r>
            <a:r>
              <a:rPr kumimoji="0" lang="it-IT" sz="1400" b="0" i="0" u="none" strike="noStrike" kern="1200" cap="none" spc="0" normalizeH="0" baseline="0" noProof="0" dirty="0">
                <a:ln>
                  <a:noFill/>
                </a:ln>
                <a:solidFill>
                  <a:prstClr val="black"/>
                </a:solidFill>
                <a:effectLst/>
                <a:uLnTx/>
                <a:uFillTx/>
                <a:latin typeface="Aptos" panose="020B0004020202020204" pitchFamily="34" charset="0"/>
              </a:rPr>
              <a:t>  position</a:t>
            </a:r>
            <a:r>
              <a:rPr lang="it-IT" sz="1400" dirty="0">
                <a:solidFill>
                  <a:prstClr val="black"/>
                </a:solidFill>
                <a:latin typeface="Aptos" panose="020B0004020202020204" pitchFamily="34" charset="0"/>
              </a:rPr>
              <a:t>s </a:t>
            </a:r>
            <a:r>
              <a:rPr lang="en-US" sz="1400" dirty="0">
                <a:latin typeface="Aptos" panose="020B0004020202020204" pitchFamily="34" charset="0"/>
              </a:rPr>
              <a:t>within the REX chamber.</a:t>
            </a:r>
          </a:p>
        </p:txBody>
      </p:sp>
      <p:sp>
        <p:nvSpPr>
          <p:cNvPr id="16" name="CasellaDiTesto 7">
            <a:extLst>
              <a:ext uri="{FF2B5EF4-FFF2-40B4-BE49-F238E27FC236}">
                <a16:creationId xmlns:a16="http://schemas.microsoft.com/office/drawing/2014/main" id="{91DA5BD8-FF8B-75E6-3EBA-73FBDB64CA73}"/>
              </a:ext>
            </a:extLst>
          </p:cNvPr>
          <p:cNvSpPr txBox="1"/>
          <p:nvPr/>
        </p:nvSpPr>
        <p:spPr>
          <a:xfrm>
            <a:off x="1623791" y="3174195"/>
            <a:ext cx="1624386" cy="510778"/>
          </a:xfrm>
          <a:prstGeom prst="roundRect">
            <a:avLst/>
          </a:prstGeom>
          <a:solidFill>
            <a:schemeClr val="accent6">
              <a:lumMod val="40000"/>
              <a:lumOff val="60000"/>
            </a:schemeClr>
          </a:solidFill>
          <a:ln w="19050">
            <a:solidFill>
              <a:srgbClr val="92D05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40cm x 40cm x 80cm irradiation chamber</a:t>
            </a:r>
          </a:p>
        </p:txBody>
      </p:sp>
      <p:sp>
        <p:nvSpPr>
          <p:cNvPr id="18" name="TextBox 17">
            <a:extLst>
              <a:ext uri="{FF2B5EF4-FFF2-40B4-BE49-F238E27FC236}">
                <a16:creationId xmlns:a16="http://schemas.microsoft.com/office/drawing/2014/main" id="{6385F6FD-7F8D-D409-204D-CCD58826C073}"/>
              </a:ext>
            </a:extLst>
          </p:cNvPr>
          <p:cNvSpPr txBox="1"/>
          <p:nvPr/>
        </p:nvSpPr>
        <p:spPr>
          <a:xfrm>
            <a:off x="2248856" y="4994740"/>
            <a:ext cx="1057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it-IT" sz="1800" b="0" i="0" u="none" strike="noStrike" kern="1200" cap="none" spc="0" normalizeH="0" baseline="30000" noProof="0" dirty="0">
                <a:ln>
                  <a:noFill/>
                </a:ln>
                <a:solidFill>
                  <a:prstClr val="white"/>
                </a:solidFill>
                <a:effectLst/>
                <a:uLnTx/>
                <a:uFillTx/>
                <a:latin typeface="Calibri" panose="020F0502020204030204"/>
                <a:ea typeface="+mn-ea"/>
                <a:cs typeface="+mn-cs"/>
              </a:rPr>
              <a:t>-</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DCD2142A-73DD-276D-3DAF-4C85CDC28B31}"/>
              </a:ext>
            </a:extLst>
          </p:cNvPr>
          <p:cNvCxnSpPr>
            <a:cxnSpLocks/>
          </p:cNvCxnSpPr>
          <p:nvPr/>
        </p:nvCxnSpPr>
        <p:spPr>
          <a:xfrm flipH="1">
            <a:off x="2136496" y="5326801"/>
            <a:ext cx="407222" cy="0"/>
          </a:xfrm>
          <a:prstGeom prst="straightConnector1">
            <a:avLst/>
          </a:prstGeom>
          <a:ln w="381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 name="Group 1">
            <a:extLst>
              <a:ext uri="{FF2B5EF4-FFF2-40B4-BE49-F238E27FC236}">
                <a16:creationId xmlns:a16="http://schemas.microsoft.com/office/drawing/2014/main" id="{1CD6D93E-1025-2FF2-93C8-95E6AA5A8F73}"/>
              </a:ext>
            </a:extLst>
          </p:cNvPr>
          <p:cNvGrpSpPr/>
          <p:nvPr/>
        </p:nvGrpSpPr>
        <p:grpSpPr>
          <a:xfrm>
            <a:off x="6519528" y="4532694"/>
            <a:ext cx="2716538" cy="2170833"/>
            <a:chOff x="3137431" y="5052621"/>
            <a:chExt cx="4934837" cy="4590789"/>
          </a:xfrm>
        </p:grpSpPr>
        <p:pic>
          <p:nvPicPr>
            <p:cNvPr id="3" name="Picture 2">
              <a:extLst>
                <a:ext uri="{FF2B5EF4-FFF2-40B4-BE49-F238E27FC236}">
                  <a16:creationId xmlns:a16="http://schemas.microsoft.com/office/drawing/2014/main" id="{D9FEAD95-4664-463A-93A3-577F125E841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377" t="5802" r="13118" b="5278"/>
            <a:stretch/>
          </p:blipFill>
          <p:spPr bwMode="auto">
            <a:xfrm>
              <a:off x="3137431" y="5327273"/>
              <a:ext cx="4934837" cy="4316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7B71237-C0E0-FE17-EB64-A847BCE05C35}"/>
                </a:ext>
              </a:extLst>
            </p:cNvPr>
            <p:cNvSpPr/>
            <p:nvPr/>
          </p:nvSpPr>
          <p:spPr>
            <a:xfrm>
              <a:off x="3742862" y="5052621"/>
              <a:ext cx="2376142" cy="18175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17">
              <a:extLst>
                <a:ext uri="{FF2B5EF4-FFF2-40B4-BE49-F238E27FC236}">
                  <a16:creationId xmlns:a16="http://schemas.microsoft.com/office/drawing/2014/main" id="{80A9EB23-8B8A-2B3F-819B-4D54EED5E46F}"/>
                </a:ext>
              </a:extLst>
            </p:cNvPr>
            <p:cNvSpPr txBox="1"/>
            <p:nvPr/>
          </p:nvSpPr>
          <p:spPr>
            <a:xfrm>
              <a:off x="3944785" y="5489815"/>
              <a:ext cx="2396201" cy="1165860"/>
            </a:xfrm>
            <a:prstGeom prst="rect">
              <a:avLst/>
            </a:prstGeom>
            <a:noFill/>
            <a:ln w="19050">
              <a:solidFill>
                <a:srgbClr val="92D050"/>
              </a:solidFill>
            </a:ln>
          </p:spPr>
          <p:txBody>
            <a:bodyPr wrap="square">
              <a:spAutoFit/>
            </a:bodyPr>
            <a:lstStyle/>
            <a:p>
              <a:r>
                <a:rPr lang="it-IT" sz="900" dirty="0"/>
                <a:t>Equation: y = A + </a:t>
              </a:r>
              <a:r>
                <a:rPr lang="it-IT" sz="900" dirty="0" err="1"/>
                <a:t>Bx</a:t>
              </a:r>
              <a:br>
                <a:rPr lang="it-IT" sz="900" dirty="0"/>
              </a:br>
              <a:r>
                <a:rPr lang="it-IT" sz="900" dirty="0"/>
                <a:t>A: 0,021</a:t>
              </a:r>
            </a:p>
            <a:p>
              <a:r>
                <a:rPr lang="it-IT" sz="900" dirty="0"/>
                <a:t>B: 0,0037</a:t>
              </a:r>
            </a:p>
          </p:txBody>
        </p:sp>
      </p:grpSp>
      <p:grpSp>
        <p:nvGrpSpPr>
          <p:cNvPr id="6" name="Group 5">
            <a:extLst>
              <a:ext uri="{FF2B5EF4-FFF2-40B4-BE49-F238E27FC236}">
                <a16:creationId xmlns:a16="http://schemas.microsoft.com/office/drawing/2014/main" id="{E8942D5E-052A-E982-9690-DEB1EF4AAF88}"/>
              </a:ext>
            </a:extLst>
          </p:cNvPr>
          <p:cNvGrpSpPr/>
          <p:nvPr/>
        </p:nvGrpSpPr>
        <p:grpSpPr>
          <a:xfrm>
            <a:off x="9083871" y="4632188"/>
            <a:ext cx="2747874" cy="2101718"/>
            <a:chOff x="4662368" y="1158335"/>
            <a:chExt cx="5132173" cy="4456918"/>
          </a:xfrm>
        </p:grpSpPr>
        <p:pic>
          <p:nvPicPr>
            <p:cNvPr id="7" name="Picture 6">
              <a:extLst>
                <a:ext uri="{FF2B5EF4-FFF2-40B4-BE49-F238E27FC236}">
                  <a16:creationId xmlns:a16="http://schemas.microsoft.com/office/drawing/2014/main" id="{464FA584-A0D9-56D7-25D4-6220BADFF07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816" t="10091" r="13230" b="4914"/>
            <a:stretch/>
          </p:blipFill>
          <p:spPr bwMode="auto">
            <a:xfrm>
              <a:off x="4662368" y="1339814"/>
              <a:ext cx="5132173" cy="427543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2A9434C-34D5-03A1-290D-878BC2F15707}"/>
                </a:ext>
              </a:extLst>
            </p:cNvPr>
            <p:cNvSpPr/>
            <p:nvPr/>
          </p:nvSpPr>
          <p:spPr>
            <a:xfrm>
              <a:off x="5799838" y="2039405"/>
              <a:ext cx="2094610" cy="13165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31">
              <a:extLst>
                <a:ext uri="{FF2B5EF4-FFF2-40B4-BE49-F238E27FC236}">
                  <a16:creationId xmlns:a16="http://schemas.microsoft.com/office/drawing/2014/main" id="{ADDB905E-839C-3A6E-F93C-9F057E5354AA}"/>
                </a:ext>
              </a:extLst>
            </p:cNvPr>
            <p:cNvSpPr txBox="1"/>
            <p:nvPr/>
          </p:nvSpPr>
          <p:spPr>
            <a:xfrm>
              <a:off x="5404173" y="1158335"/>
              <a:ext cx="3118018" cy="1664316"/>
            </a:xfrm>
            <a:prstGeom prst="rect">
              <a:avLst/>
            </a:prstGeom>
            <a:noFill/>
            <a:ln w="19050">
              <a:solidFill>
                <a:schemeClr val="accent1">
                  <a:lumMod val="75000"/>
                </a:schemeClr>
              </a:solidFill>
            </a:ln>
          </p:spPr>
          <p:txBody>
            <a:bodyPr wrap="square">
              <a:spAutoFit/>
            </a:bodyPr>
            <a:lstStyle/>
            <a:p>
              <a:r>
                <a:rPr lang="it-IT" sz="900" dirty="0"/>
                <a:t>Equation: y = A + </a:t>
              </a:r>
              <a:r>
                <a:rPr lang="it-IT" sz="900" dirty="0" err="1"/>
                <a:t>Bx</a:t>
              </a:r>
              <a:r>
                <a:rPr lang="it-IT" sz="900" dirty="0"/>
                <a:t> + Cx</a:t>
              </a:r>
              <a:r>
                <a:rPr lang="it-IT" sz="900" baseline="30000" dirty="0"/>
                <a:t>2</a:t>
              </a:r>
              <a:r>
                <a:rPr lang="it-IT" sz="900" dirty="0"/>
                <a:t> + Dx</a:t>
              </a:r>
              <a:r>
                <a:rPr lang="it-IT" sz="900" baseline="30000" dirty="0"/>
                <a:t>3</a:t>
              </a:r>
            </a:p>
            <a:p>
              <a:r>
                <a:rPr lang="it-IT" sz="900" dirty="0"/>
                <a:t>A: -12.36</a:t>
              </a:r>
            </a:p>
            <a:p>
              <a:r>
                <a:rPr lang="it-IT" sz="900" dirty="0"/>
                <a:t>B: 0,0092</a:t>
              </a:r>
            </a:p>
            <a:p>
              <a:r>
                <a:rPr lang="it-IT" sz="900" dirty="0"/>
                <a:t>C: -6.73· 10</a:t>
              </a:r>
              <a:r>
                <a:rPr lang="it-IT" sz="900" baseline="30000" dirty="0"/>
                <a:t>-7</a:t>
              </a:r>
            </a:p>
            <a:p>
              <a:r>
                <a:rPr lang="it-IT" sz="900" dirty="0"/>
                <a:t>D: 3.43 · 10</a:t>
              </a:r>
              <a:r>
                <a:rPr lang="it-IT" sz="900" baseline="30000" dirty="0"/>
                <a:t>-11</a:t>
              </a:r>
            </a:p>
          </p:txBody>
        </p:sp>
      </p:grpSp>
      <p:sp>
        <p:nvSpPr>
          <p:cNvPr id="20" name="CasellaDiTesto 1">
            <a:extLst>
              <a:ext uri="{FF2B5EF4-FFF2-40B4-BE49-F238E27FC236}">
                <a16:creationId xmlns:a16="http://schemas.microsoft.com/office/drawing/2014/main" id="{0C7949E3-C2A2-F049-4FB7-5828F1D35A87}"/>
              </a:ext>
            </a:extLst>
          </p:cNvPr>
          <p:cNvSpPr txBox="1"/>
          <p:nvPr/>
        </p:nvSpPr>
        <p:spPr>
          <a:xfrm>
            <a:off x="7670829" y="4173823"/>
            <a:ext cx="1429170" cy="430887"/>
          </a:xfrm>
          <a:prstGeom prst="rect">
            <a:avLst/>
          </a:prstGeom>
          <a:solidFill>
            <a:srgbClr val="92D050"/>
          </a:solidFill>
          <a:ln w="19050">
            <a:solidFill>
              <a:srgbClr val="00B050"/>
            </a:solidFill>
          </a:ln>
        </p:spPr>
        <p:txBody>
          <a:bodyPr wrap="square" rtlCol="0">
            <a:spAutoFit/>
          </a:bodyPr>
          <a:lstStyle/>
          <a:p>
            <a:pPr algn="ctr"/>
            <a:r>
              <a:rPr lang="it-IT" sz="1100" dirty="0"/>
              <a:t>Low dose range </a:t>
            </a:r>
            <a:r>
              <a:rPr lang="it-IT" sz="1100" dirty="0" err="1"/>
              <a:t>calibration</a:t>
            </a:r>
            <a:endParaRPr lang="it-IT" sz="1100" dirty="0"/>
          </a:p>
        </p:txBody>
      </p:sp>
      <p:sp>
        <p:nvSpPr>
          <p:cNvPr id="21" name="CasellaDiTesto 6">
            <a:extLst>
              <a:ext uri="{FF2B5EF4-FFF2-40B4-BE49-F238E27FC236}">
                <a16:creationId xmlns:a16="http://schemas.microsoft.com/office/drawing/2014/main" id="{B1D83C09-0E9B-860E-3C81-949CFE9043F3}"/>
              </a:ext>
            </a:extLst>
          </p:cNvPr>
          <p:cNvSpPr txBox="1"/>
          <p:nvPr/>
        </p:nvSpPr>
        <p:spPr>
          <a:xfrm>
            <a:off x="10022203" y="4173701"/>
            <a:ext cx="1453917" cy="430887"/>
          </a:xfrm>
          <a:prstGeom prst="rect">
            <a:avLst/>
          </a:prstGeom>
          <a:solidFill>
            <a:srgbClr val="00B0F0"/>
          </a:solidFill>
          <a:ln w="19050">
            <a:solidFill>
              <a:srgbClr val="0070C0"/>
            </a:solidFill>
          </a:ln>
        </p:spPr>
        <p:txBody>
          <a:bodyPr wrap="square" rtlCol="0">
            <a:spAutoFit/>
          </a:bodyPr>
          <a:lstStyle/>
          <a:p>
            <a:pPr algn="ctr"/>
            <a:r>
              <a:rPr lang="it-IT" sz="1100" dirty="0"/>
              <a:t>High dose range </a:t>
            </a:r>
            <a:r>
              <a:rPr lang="it-IT" sz="1100" dirty="0" err="1"/>
              <a:t>calibration</a:t>
            </a:r>
            <a:endParaRPr lang="it-IT" sz="1100" dirty="0"/>
          </a:p>
        </p:txBody>
      </p:sp>
      <p:sp>
        <p:nvSpPr>
          <p:cNvPr id="22" name="Rectangle 21">
            <a:extLst>
              <a:ext uri="{FF2B5EF4-FFF2-40B4-BE49-F238E27FC236}">
                <a16:creationId xmlns:a16="http://schemas.microsoft.com/office/drawing/2014/main" id="{BCB08405-5079-48B5-861A-D40F6B927D75}"/>
              </a:ext>
            </a:extLst>
          </p:cNvPr>
          <p:cNvSpPr/>
          <p:nvPr/>
        </p:nvSpPr>
        <p:spPr>
          <a:xfrm>
            <a:off x="6417567" y="4060002"/>
            <a:ext cx="5450686" cy="2692953"/>
          </a:xfrm>
          <a:prstGeom prst="rect">
            <a:avLst/>
          </a:prstGeom>
          <a:no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999C7AD-00C2-9AFE-52D5-533CC9E7D7C3}"/>
              </a:ext>
            </a:extLst>
          </p:cNvPr>
          <p:cNvSpPr txBox="1"/>
          <p:nvPr/>
        </p:nvSpPr>
        <p:spPr>
          <a:xfrm>
            <a:off x="6340090" y="3944286"/>
            <a:ext cx="1233050" cy="510778"/>
          </a:xfrm>
          <a:prstGeom prst="flowChartAlternateProcess">
            <a:avLst/>
          </a:prstGeom>
          <a:solidFill>
            <a:srgbClr val="FDE3EC"/>
          </a:solidFill>
          <a:ln>
            <a:solidFill>
              <a:srgbClr val="FF6699"/>
            </a:solidFill>
          </a:ln>
        </p:spPr>
        <p:txBody>
          <a:bodyPr wrap="square" rtlCol="0">
            <a:spAutoFit/>
          </a:bodyPr>
          <a:lstStyle/>
          <a:p>
            <a:r>
              <a:rPr lang="it-IT" sz="2400" dirty="0"/>
              <a:t>Calliope</a:t>
            </a:r>
            <a:endParaRPr lang="en-US" sz="2400" dirty="0"/>
          </a:p>
        </p:txBody>
      </p:sp>
    </p:spTree>
    <p:extLst>
      <p:ext uri="{BB962C8B-B14F-4D97-AF65-F5344CB8AC3E}">
        <p14:creationId xmlns:p14="http://schemas.microsoft.com/office/powerpoint/2010/main" val="19948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ppt_x"/>
                                          </p:val>
                                        </p:tav>
                                        <p:tav tm="100000">
                                          <p:val>
                                            <p:strVal val="#ppt_x"/>
                                          </p:val>
                                        </p:tav>
                                      </p:tavLst>
                                    </p:anim>
                                    <p:anim calcmode="lin" valueType="num">
                                      <p:cBhvr additive="base">
                                        <p:cTn id="59" dur="500" fill="hold"/>
                                        <p:tgtEl>
                                          <p:spTgt spid="20"/>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additive="base">
                                        <p:cTn id="66" dur="500" fill="hold"/>
                                        <p:tgtEl>
                                          <p:spTgt spid="2"/>
                                        </p:tgtEl>
                                        <p:attrNameLst>
                                          <p:attrName>ppt_x</p:attrName>
                                        </p:attrNameLst>
                                      </p:cBhvr>
                                      <p:tavLst>
                                        <p:tav tm="0">
                                          <p:val>
                                            <p:strVal val="#ppt_x"/>
                                          </p:val>
                                        </p:tav>
                                        <p:tav tm="100000">
                                          <p:val>
                                            <p:strVal val="#ppt_x"/>
                                          </p:val>
                                        </p:tav>
                                      </p:tavLst>
                                    </p:anim>
                                    <p:anim calcmode="lin" valueType="num">
                                      <p:cBhvr additive="base">
                                        <p:cTn id="6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fade">
                                      <p:cBhvr>
                                        <p:cTn id="72" dur="500"/>
                                        <p:tgtEl>
                                          <p:spTgt spid="8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fade">
                                      <p:cBhvr>
                                        <p:cTn id="75" dur="500"/>
                                        <p:tgtEl>
                                          <p:spTgt spid="85"/>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65"/>
                                        </p:tgtEl>
                                        <p:attrNameLst>
                                          <p:attrName>style.visibility</p:attrName>
                                        </p:attrNameLst>
                                      </p:cBhvr>
                                      <p:to>
                                        <p:strVal val="visible"/>
                                      </p:to>
                                    </p:set>
                                    <p:anim calcmode="lin" valueType="num">
                                      <p:cBhvr additive="base">
                                        <p:cTn id="80" dur="500" fill="hold"/>
                                        <p:tgtEl>
                                          <p:spTgt spid="65"/>
                                        </p:tgtEl>
                                        <p:attrNameLst>
                                          <p:attrName>ppt_x</p:attrName>
                                        </p:attrNameLst>
                                      </p:cBhvr>
                                      <p:tavLst>
                                        <p:tav tm="0">
                                          <p:val>
                                            <p:strVal val="#ppt_x"/>
                                          </p:val>
                                        </p:tav>
                                        <p:tav tm="100000">
                                          <p:val>
                                            <p:strVal val="#ppt_x"/>
                                          </p:val>
                                        </p:tav>
                                      </p:tavLst>
                                    </p:anim>
                                    <p:anim calcmode="lin" valueType="num">
                                      <p:cBhvr additive="base">
                                        <p:cTn id="81" dur="500" fill="hold"/>
                                        <p:tgtEl>
                                          <p:spTgt spid="65"/>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66"/>
                                        </p:tgtEl>
                                        <p:attrNameLst>
                                          <p:attrName>style.visibility</p:attrName>
                                        </p:attrNameLst>
                                      </p:cBhvr>
                                      <p:to>
                                        <p:strVal val="visible"/>
                                      </p:to>
                                    </p:set>
                                    <p:anim calcmode="lin" valueType="num">
                                      <p:cBhvr additive="base">
                                        <p:cTn id="84" dur="500" fill="hold"/>
                                        <p:tgtEl>
                                          <p:spTgt spid="66"/>
                                        </p:tgtEl>
                                        <p:attrNameLst>
                                          <p:attrName>ppt_x</p:attrName>
                                        </p:attrNameLst>
                                      </p:cBhvr>
                                      <p:tavLst>
                                        <p:tav tm="0">
                                          <p:val>
                                            <p:strVal val="#ppt_x"/>
                                          </p:val>
                                        </p:tav>
                                        <p:tav tm="100000">
                                          <p:val>
                                            <p:strVal val="#ppt_x"/>
                                          </p:val>
                                        </p:tav>
                                      </p:tavLst>
                                    </p:anim>
                                    <p:anim calcmode="lin" valueType="num">
                                      <p:cBhvr additive="base">
                                        <p:cTn id="85" dur="500" fill="hold"/>
                                        <p:tgtEl>
                                          <p:spTgt spid="66"/>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80"/>
                                        </p:tgtEl>
                                        <p:attrNameLst>
                                          <p:attrName>style.visibility</p:attrName>
                                        </p:attrNameLst>
                                      </p:cBhvr>
                                      <p:to>
                                        <p:strVal val="visible"/>
                                      </p:to>
                                    </p:set>
                                    <p:anim calcmode="lin" valueType="num">
                                      <p:cBhvr additive="base">
                                        <p:cTn id="88" dur="500" fill="hold"/>
                                        <p:tgtEl>
                                          <p:spTgt spid="80"/>
                                        </p:tgtEl>
                                        <p:attrNameLst>
                                          <p:attrName>ppt_x</p:attrName>
                                        </p:attrNameLst>
                                      </p:cBhvr>
                                      <p:tavLst>
                                        <p:tav tm="0">
                                          <p:val>
                                            <p:strVal val="#ppt_x"/>
                                          </p:val>
                                        </p:tav>
                                        <p:tav tm="100000">
                                          <p:val>
                                            <p:strVal val="#ppt_x"/>
                                          </p:val>
                                        </p:tav>
                                      </p:tavLst>
                                    </p:anim>
                                    <p:anim calcmode="lin" valueType="num">
                                      <p:cBhvr additive="base">
                                        <p:cTn id="89" dur="500" fill="hold"/>
                                        <p:tgtEl>
                                          <p:spTgt spid="80"/>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84"/>
                                        </p:tgtEl>
                                        <p:attrNameLst>
                                          <p:attrName>style.visibility</p:attrName>
                                        </p:attrNameLst>
                                      </p:cBhvr>
                                      <p:to>
                                        <p:strVal val="visible"/>
                                      </p:to>
                                    </p:set>
                                    <p:anim calcmode="lin" valueType="num">
                                      <p:cBhvr additive="base">
                                        <p:cTn id="92" dur="500" fill="hold"/>
                                        <p:tgtEl>
                                          <p:spTgt spid="84"/>
                                        </p:tgtEl>
                                        <p:attrNameLst>
                                          <p:attrName>ppt_x</p:attrName>
                                        </p:attrNameLst>
                                      </p:cBhvr>
                                      <p:tavLst>
                                        <p:tav tm="0">
                                          <p:val>
                                            <p:strVal val="#ppt_x"/>
                                          </p:val>
                                        </p:tav>
                                        <p:tav tm="100000">
                                          <p:val>
                                            <p:strVal val="#ppt_x"/>
                                          </p:val>
                                        </p:tav>
                                      </p:tavLst>
                                    </p:anim>
                                    <p:anim calcmode="lin" valueType="num">
                                      <p:cBhvr additive="base">
                                        <p:cTn id="93" dur="500" fill="hold"/>
                                        <p:tgtEl>
                                          <p:spTgt spid="84"/>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 calcmode="lin" valueType="num">
                                      <p:cBhvr additive="base">
                                        <p:cTn id="96" dur="500" fill="hold"/>
                                        <p:tgtEl>
                                          <p:spTgt spid="15"/>
                                        </p:tgtEl>
                                        <p:attrNameLst>
                                          <p:attrName>ppt_x</p:attrName>
                                        </p:attrNameLst>
                                      </p:cBhvr>
                                      <p:tavLst>
                                        <p:tav tm="0">
                                          <p:val>
                                            <p:strVal val="#ppt_x"/>
                                          </p:val>
                                        </p:tav>
                                        <p:tav tm="100000">
                                          <p:val>
                                            <p:strVal val="#ppt_x"/>
                                          </p:val>
                                        </p:tav>
                                      </p:tavLst>
                                    </p:anim>
                                    <p:anim calcmode="lin" valueType="num">
                                      <p:cBhvr additive="base">
                                        <p:cTn id="97" dur="500" fill="hold"/>
                                        <p:tgtEl>
                                          <p:spTgt spid="15"/>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additive="base">
                                        <p:cTn id="100" dur="500" fill="hold"/>
                                        <p:tgtEl>
                                          <p:spTgt spid="18"/>
                                        </p:tgtEl>
                                        <p:attrNameLst>
                                          <p:attrName>ppt_x</p:attrName>
                                        </p:attrNameLst>
                                      </p:cBhvr>
                                      <p:tavLst>
                                        <p:tav tm="0">
                                          <p:val>
                                            <p:strVal val="#ppt_x"/>
                                          </p:val>
                                        </p:tav>
                                        <p:tav tm="100000">
                                          <p:val>
                                            <p:strVal val="#ppt_x"/>
                                          </p:val>
                                        </p:tav>
                                      </p:tavLst>
                                    </p:anim>
                                    <p:anim calcmode="lin" valueType="num">
                                      <p:cBhvr additive="base">
                                        <p:cTn id="101" dur="500" fill="hold"/>
                                        <p:tgtEl>
                                          <p:spTgt spid="18"/>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19"/>
                                        </p:tgtEl>
                                        <p:attrNameLst>
                                          <p:attrName>style.visibility</p:attrName>
                                        </p:attrNameLst>
                                      </p:cBhvr>
                                      <p:to>
                                        <p:strVal val="visible"/>
                                      </p:to>
                                    </p:set>
                                    <p:anim calcmode="lin" valueType="num">
                                      <p:cBhvr additive="base">
                                        <p:cTn id="104" dur="500" fill="hold"/>
                                        <p:tgtEl>
                                          <p:spTgt spid="19"/>
                                        </p:tgtEl>
                                        <p:attrNameLst>
                                          <p:attrName>ppt_x</p:attrName>
                                        </p:attrNameLst>
                                      </p:cBhvr>
                                      <p:tavLst>
                                        <p:tav tm="0">
                                          <p:val>
                                            <p:strVal val="#ppt_x"/>
                                          </p:val>
                                        </p:tav>
                                        <p:tav tm="100000">
                                          <p:val>
                                            <p:strVal val="#ppt_x"/>
                                          </p:val>
                                        </p:tav>
                                      </p:tavLst>
                                    </p:anim>
                                    <p:anim calcmode="lin" valueType="num">
                                      <p:cBhvr additive="base">
                                        <p:cTn id="10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6" presetClass="emph" presetSubtype="0" fill="hold" nodeType="clickEffect">
                                  <p:stCondLst>
                                    <p:cond delay="0"/>
                                  </p:stCondLst>
                                  <p:childTnLst>
                                    <p:animEffect transition="out" filter="fade">
                                      <p:cBhvr>
                                        <p:cTn id="109" dur="500" tmFilter="0, 0; .2, .5; .8, .5; 1, 0"/>
                                        <p:tgtEl>
                                          <p:spTgt spid="65"/>
                                        </p:tgtEl>
                                      </p:cBhvr>
                                    </p:animEffect>
                                    <p:animScale>
                                      <p:cBhvr>
                                        <p:cTn id="110" dur="250" autoRev="1" fill="hold"/>
                                        <p:tgtEl>
                                          <p:spTgt spid="65"/>
                                        </p:tgtEl>
                                      </p:cBhvr>
                                      <p:by x="105000" y="105000"/>
                                    </p:animScale>
                                  </p:childTnLst>
                                </p:cTn>
                              </p:par>
                            </p:childTnLst>
                          </p:cTn>
                        </p:par>
                      </p:childTnLst>
                    </p:cTn>
                  </p:par>
                  <p:par>
                    <p:cTn id="111" fill="hold">
                      <p:stCondLst>
                        <p:cond delay="indefinite"/>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6"/>
                                        </p:tgtEl>
                                      </p:cBhvr>
                                    </p:animEffect>
                                    <p:animScale>
                                      <p:cBhvr>
                                        <p:cTn id="115" dur="250" autoRev="1" fill="hold"/>
                                        <p:tgtEl>
                                          <p:spTgt spid="66"/>
                                        </p:tgtEl>
                                      </p:cBhvr>
                                      <p:by x="105000" y="105000"/>
                                    </p:animScale>
                                  </p:childTnLst>
                                </p:cTn>
                              </p:par>
                            </p:childTnLst>
                          </p:cTn>
                        </p:par>
                      </p:childTnLst>
                    </p:cTn>
                  </p:par>
                  <p:par>
                    <p:cTn id="116" fill="hold">
                      <p:stCondLst>
                        <p:cond delay="indefinite"/>
                      </p:stCondLst>
                      <p:childTnLst>
                        <p:par>
                          <p:cTn id="117" fill="hold">
                            <p:stCondLst>
                              <p:cond delay="0"/>
                            </p:stCondLst>
                            <p:childTnLst>
                              <p:par>
                                <p:cTn id="118" presetID="26" presetClass="emph" presetSubtype="0" fill="hold" grpId="1" nodeType="clickEffect">
                                  <p:stCondLst>
                                    <p:cond delay="0"/>
                                  </p:stCondLst>
                                  <p:childTnLst>
                                    <p:animEffect transition="out" filter="fade">
                                      <p:cBhvr>
                                        <p:cTn id="119" dur="500" tmFilter="0, 0; .2, .5; .8, .5; 1, 0"/>
                                        <p:tgtEl>
                                          <p:spTgt spid="80"/>
                                        </p:tgtEl>
                                      </p:cBhvr>
                                    </p:animEffect>
                                    <p:animScale>
                                      <p:cBhvr>
                                        <p:cTn id="120" dur="250" autoRev="1" fill="hold"/>
                                        <p:tgtEl>
                                          <p:spTgt spid="8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4" grpId="0" animBg="1"/>
      <p:bldP spid="61" grpId="0"/>
      <p:bldP spid="80" grpId="0" animBg="1"/>
      <p:bldP spid="80" grpId="1" animBg="1"/>
      <p:bldP spid="83" grpId="0" animBg="1"/>
      <p:bldP spid="85" grpId="0" animBg="1"/>
      <p:bldP spid="9" grpId="0"/>
      <p:bldP spid="10" grpId="0" animBg="1"/>
      <p:bldP spid="11" grpId="0"/>
      <p:bldP spid="13" grpId="0" animBg="1"/>
      <p:bldP spid="15" grpId="0"/>
      <p:bldP spid="16" grpId="0" animBg="1"/>
      <p:bldP spid="18" grpId="0"/>
      <p:bldP spid="20" grpId="0" animBg="1"/>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C205D7-BE44-18C9-EA04-4ECADE69F0DE}"/>
              </a:ext>
            </a:extLst>
          </p:cNvPr>
          <p:cNvSpPr>
            <a:spLocks noGrp="1"/>
          </p:cNvSpPr>
          <p:nvPr>
            <p:ph type="body" sz="quarter" idx="14"/>
          </p:nvPr>
        </p:nvSpPr>
        <p:spPr>
          <a:xfrm>
            <a:off x="236931" y="1685614"/>
            <a:ext cx="3790950" cy="719171"/>
          </a:xfrm>
        </p:spPr>
        <p:txBody>
          <a:bodyPr/>
          <a:lstStyle/>
          <a:p>
            <a:pPr marL="0" indent="0">
              <a:buNone/>
            </a:pPr>
            <a:r>
              <a:rPr lang="it-IT" sz="1800" dirty="0"/>
              <a:t>Optical </a:t>
            </a:r>
            <a:r>
              <a:rPr lang="it-IT" sz="1800" dirty="0" err="1"/>
              <a:t>spectroscopic</a:t>
            </a:r>
            <a:r>
              <a:rPr lang="it-IT" sz="1800" dirty="0"/>
              <a:t> </a:t>
            </a:r>
            <a:r>
              <a:rPr lang="it-IT" sz="1800" dirty="0" err="1"/>
              <a:t>analysis</a:t>
            </a:r>
            <a:endParaRPr lang="it-IT" sz="1800" dirty="0"/>
          </a:p>
          <a:p>
            <a:pPr marL="0" indent="0">
              <a:buNone/>
            </a:pPr>
            <a:r>
              <a:rPr lang="it-IT" sz="1800" dirty="0" err="1"/>
              <a:t>Radiation</a:t>
            </a:r>
            <a:r>
              <a:rPr lang="it-IT" sz="1800" dirty="0"/>
              <a:t> </a:t>
            </a:r>
            <a:r>
              <a:rPr lang="it-IT" sz="1800" dirty="0" err="1"/>
              <a:t>resistance</a:t>
            </a:r>
            <a:r>
              <a:rPr lang="it-IT" sz="1800" dirty="0"/>
              <a:t> </a:t>
            </a:r>
            <a:r>
              <a:rPr lang="it-IT" sz="1800" dirty="0" err="1"/>
              <a:t>tests</a:t>
            </a:r>
            <a:endParaRPr lang="it-IT" sz="1800" dirty="0"/>
          </a:p>
        </p:txBody>
      </p:sp>
      <p:sp>
        <p:nvSpPr>
          <p:cNvPr id="7" name="Title 1">
            <a:extLst>
              <a:ext uri="{FF2B5EF4-FFF2-40B4-BE49-F238E27FC236}">
                <a16:creationId xmlns:a16="http://schemas.microsoft.com/office/drawing/2014/main" id="{72CE70EC-6476-2A28-8BED-C612CA549D91}"/>
              </a:ext>
            </a:extLst>
          </p:cNvPr>
          <p:cNvSpPr>
            <a:spLocks noGrp="1"/>
          </p:cNvSpPr>
          <p:nvPr>
            <p:ph type="title"/>
          </p:nvPr>
        </p:nvSpPr>
        <p:spPr>
          <a:xfrm>
            <a:off x="189712" y="399495"/>
            <a:ext cx="10972800" cy="400110"/>
          </a:xfrm>
        </p:spPr>
        <p:txBody>
          <a:bodyPr>
            <a:noAutofit/>
          </a:bodyPr>
          <a:lstStyle/>
          <a:p>
            <a:r>
              <a:rPr lang="it-IT" sz="3600" i="1" dirty="0" err="1"/>
              <a:t>Other</a:t>
            </a:r>
            <a:r>
              <a:rPr lang="it-IT" sz="3600" i="1" dirty="0"/>
              <a:t> activities</a:t>
            </a:r>
            <a:endParaRPr lang="en-US" sz="3600" i="1" dirty="0"/>
          </a:p>
        </p:txBody>
      </p:sp>
      <p:sp>
        <p:nvSpPr>
          <p:cNvPr id="13" name="TextBox 12">
            <a:extLst>
              <a:ext uri="{FF2B5EF4-FFF2-40B4-BE49-F238E27FC236}">
                <a16:creationId xmlns:a16="http://schemas.microsoft.com/office/drawing/2014/main" id="{AF32091D-EDBC-3F63-D062-C79CF3DC44D4}"/>
              </a:ext>
            </a:extLst>
          </p:cNvPr>
          <p:cNvSpPr txBox="1"/>
          <p:nvPr/>
        </p:nvSpPr>
        <p:spPr>
          <a:xfrm>
            <a:off x="4200524" y="1672532"/>
            <a:ext cx="3790950" cy="1862048"/>
          </a:xfrm>
          <a:prstGeom prst="rect">
            <a:avLst/>
          </a:prstGeom>
          <a:noFill/>
        </p:spPr>
        <p:txBody>
          <a:bodyPr wrap="square">
            <a:spAutoFit/>
          </a:bodyPr>
          <a:lstStyle/>
          <a:p>
            <a:pPr marL="0" indent="0">
              <a:spcBef>
                <a:spcPts val="1000"/>
              </a:spcBef>
              <a:buNone/>
            </a:pPr>
            <a:r>
              <a:rPr lang="it-IT" dirty="0"/>
              <a:t>Optical </a:t>
            </a:r>
            <a:r>
              <a:rPr lang="it-IT" dirty="0" err="1"/>
              <a:t>spectroscopic</a:t>
            </a:r>
            <a:r>
              <a:rPr lang="it-IT" dirty="0"/>
              <a:t> </a:t>
            </a:r>
            <a:r>
              <a:rPr lang="it-IT" dirty="0" err="1"/>
              <a:t>analysis</a:t>
            </a:r>
            <a:endParaRPr lang="it-IT" dirty="0"/>
          </a:p>
          <a:p>
            <a:pPr marL="0" indent="0">
              <a:spcBef>
                <a:spcPts val="1000"/>
              </a:spcBef>
              <a:buNone/>
            </a:pPr>
            <a:r>
              <a:rPr lang="it-IT" dirty="0" err="1"/>
              <a:t>Reflectance</a:t>
            </a:r>
            <a:r>
              <a:rPr lang="it-IT" dirty="0"/>
              <a:t> </a:t>
            </a:r>
            <a:r>
              <a:rPr lang="it-IT" dirty="0" err="1"/>
              <a:t>measurements</a:t>
            </a:r>
            <a:endParaRPr lang="it-IT" dirty="0"/>
          </a:p>
          <a:p>
            <a:pPr marL="0" indent="0">
              <a:spcBef>
                <a:spcPts val="1000"/>
              </a:spcBef>
              <a:buNone/>
            </a:pPr>
            <a:r>
              <a:rPr lang="it-IT" dirty="0" err="1"/>
              <a:t>Fluorescence</a:t>
            </a:r>
            <a:r>
              <a:rPr lang="it-IT" dirty="0"/>
              <a:t> </a:t>
            </a:r>
            <a:r>
              <a:rPr lang="it-IT" dirty="0" err="1"/>
              <a:t>measurements</a:t>
            </a:r>
            <a:endParaRPr lang="it-IT" dirty="0"/>
          </a:p>
          <a:p>
            <a:pPr marL="0" indent="0">
              <a:spcBef>
                <a:spcPts val="1000"/>
              </a:spcBef>
              <a:buNone/>
            </a:pPr>
            <a:r>
              <a:rPr lang="it-IT" dirty="0" err="1"/>
              <a:t>Neutron</a:t>
            </a:r>
            <a:r>
              <a:rPr lang="it-IT" dirty="0"/>
              <a:t> and gamma </a:t>
            </a:r>
            <a:r>
              <a:rPr lang="it-IT" dirty="0" err="1"/>
              <a:t>radiation</a:t>
            </a:r>
            <a:r>
              <a:rPr lang="it-IT" dirty="0"/>
              <a:t> </a:t>
            </a:r>
            <a:r>
              <a:rPr lang="it-IT" dirty="0" err="1"/>
              <a:t>resistance</a:t>
            </a:r>
            <a:r>
              <a:rPr lang="it-IT" dirty="0"/>
              <a:t> </a:t>
            </a:r>
            <a:r>
              <a:rPr lang="it-IT" dirty="0" err="1"/>
              <a:t>tests</a:t>
            </a:r>
            <a:endParaRPr lang="it-IT" dirty="0"/>
          </a:p>
        </p:txBody>
      </p:sp>
      <p:sp>
        <p:nvSpPr>
          <p:cNvPr id="15" name="TextBox 14">
            <a:extLst>
              <a:ext uri="{FF2B5EF4-FFF2-40B4-BE49-F238E27FC236}">
                <a16:creationId xmlns:a16="http://schemas.microsoft.com/office/drawing/2014/main" id="{887C0802-3EAD-B01B-374B-51B83588C3A9}"/>
              </a:ext>
            </a:extLst>
          </p:cNvPr>
          <p:cNvSpPr txBox="1"/>
          <p:nvPr/>
        </p:nvSpPr>
        <p:spPr>
          <a:xfrm>
            <a:off x="8286726" y="1673464"/>
            <a:ext cx="3771901" cy="2395528"/>
          </a:xfrm>
          <a:prstGeom prst="rect">
            <a:avLst/>
          </a:prstGeom>
          <a:noFill/>
        </p:spPr>
        <p:txBody>
          <a:bodyPr wrap="square">
            <a:spAutoFit/>
          </a:bodyPr>
          <a:lstStyle/>
          <a:p>
            <a:pPr marL="0" indent="0">
              <a:spcBef>
                <a:spcPts val="1000"/>
              </a:spcBef>
              <a:buNone/>
            </a:pPr>
            <a:r>
              <a:rPr lang="it-IT" dirty="0"/>
              <a:t>EPR </a:t>
            </a:r>
            <a:r>
              <a:rPr lang="it-IT" dirty="0" err="1"/>
              <a:t>analysis</a:t>
            </a:r>
            <a:endParaRPr lang="it-IT" dirty="0"/>
          </a:p>
          <a:p>
            <a:pPr marL="0" indent="0">
              <a:spcBef>
                <a:spcPts val="1000"/>
              </a:spcBef>
              <a:buNone/>
            </a:pPr>
            <a:r>
              <a:rPr lang="it-IT" dirty="0"/>
              <a:t>FTIR/ATR </a:t>
            </a:r>
            <a:r>
              <a:rPr lang="it-IT" dirty="0" err="1"/>
              <a:t>analysis</a:t>
            </a:r>
            <a:endParaRPr lang="it-IT" dirty="0"/>
          </a:p>
          <a:p>
            <a:pPr marL="0" indent="0">
              <a:spcBef>
                <a:spcPts val="1000"/>
              </a:spcBef>
              <a:buNone/>
            </a:pPr>
            <a:r>
              <a:rPr lang="it-IT" dirty="0"/>
              <a:t>UV-Vis </a:t>
            </a:r>
            <a:r>
              <a:rPr lang="it-IT" dirty="0" err="1"/>
              <a:t>measurements</a:t>
            </a:r>
            <a:endParaRPr lang="it-IT" dirty="0"/>
          </a:p>
          <a:p>
            <a:pPr marL="0" indent="0">
              <a:spcBef>
                <a:spcPts val="1000"/>
              </a:spcBef>
              <a:buNone/>
            </a:pPr>
            <a:r>
              <a:rPr lang="it-IT" dirty="0"/>
              <a:t>Raman </a:t>
            </a:r>
          </a:p>
          <a:p>
            <a:pPr marL="0" indent="0">
              <a:spcBef>
                <a:spcPts val="1000"/>
              </a:spcBef>
              <a:buNone/>
            </a:pPr>
            <a:r>
              <a:rPr lang="it-IT" dirty="0" err="1"/>
              <a:t>Colorimetric</a:t>
            </a:r>
            <a:endParaRPr lang="it-IT" dirty="0"/>
          </a:p>
          <a:p>
            <a:pPr marL="0" indent="0">
              <a:spcBef>
                <a:spcPts val="1000"/>
              </a:spcBef>
              <a:buNone/>
            </a:pPr>
            <a:r>
              <a:rPr lang="it-IT" dirty="0"/>
              <a:t>Viscosimetric </a:t>
            </a:r>
            <a:endParaRPr lang="en-US" dirty="0"/>
          </a:p>
        </p:txBody>
      </p:sp>
      <p:pic>
        <p:nvPicPr>
          <p:cNvPr id="18" name="Immagine 23">
            <a:extLst>
              <a:ext uri="{FF2B5EF4-FFF2-40B4-BE49-F238E27FC236}">
                <a16:creationId xmlns:a16="http://schemas.microsoft.com/office/drawing/2014/main" id="{78BD4541-57BC-6387-7D2D-C8E24D1E9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15" y="4931732"/>
            <a:ext cx="2887089" cy="1618615"/>
          </a:xfrm>
          <a:prstGeom prst="rect">
            <a:avLst/>
          </a:prstGeom>
        </p:spPr>
      </p:pic>
      <p:pic>
        <p:nvPicPr>
          <p:cNvPr id="19" name="Picture 18" descr="A group of metal bars&#10;&#10;Description automatically generated">
            <a:extLst>
              <a:ext uri="{FF2B5EF4-FFF2-40B4-BE49-F238E27FC236}">
                <a16:creationId xmlns:a16="http://schemas.microsoft.com/office/drawing/2014/main" id="{D3FBFF13-E5EA-5C67-846E-9BE9E70AF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514" y="3555884"/>
            <a:ext cx="2270957" cy="1394581"/>
          </a:xfrm>
          <a:prstGeom prst="rect">
            <a:avLst/>
          </a:prstGeom>
        </p:spPr>
      </p:pic>
      <p:pic>
        <p:nvPicPr>
          <p:cNvPr id="21" name="Picture 20">
            <a:extLst>
              <a:ext uri="{FF2B5EF4-FFF2-40B4-BE49-F238E27FC236}">
                <a16:creationId xmlns:a16="http://schemas.microsoft.com/office/drawing/2014/main" id="{4558C7E6-C493-270A-9CA0-F56BB8E117EB}"/>
              </a:ext>
            </a:extLst>
          </p:cNvPr>
          <p:cNvPicPr>
            <a:picLocks noChangeAspect="1"/>
          </p:cNvPicPr>
          <p:nvPr/>
        </p:nvPicPr>
        <p:blipFill>
          <a:blip r:embed="rId5"/>
          <a:stretch>
            <a:fillRect/>
          </a:stretch>
        </p:blipFill>
        <p:spPr>
          <a:xfrm>
            <a:off x="195754" y="2405408"/>
            <a:ext cx="2332296" cy="1462170"/>
          </a:xfrm>
          <a:prstGeom prst="rect">
            <a:avLst/>
          </a:prstGeom>
        </p:spPr>
      </p:pic>
      <p:pic>
        <p:nvPicPr>
          <p:cNvPr id="25" name="Immagine 2" descr="Immagine che contiene cielo notturno&#10;&#10;Descrizione generata automaticamente">
            <a:extLst>
              <a:ext uri="{FF2B5EF4-FFF2-40B4-BE49-F238E27FC236}">
                <a16:creationId xmlns:a16="http://schemas.microsoft.com/office/drawing/2014/main" id="{2B480609-0277-1D9A-CD18-54DD8EEC8E72}"/>
              </a:ext>
            </a:extLst>
          </p:cNvPr>
          <p:cNvPicPr>
            <a:picLocks noChangeAspect="1"/>
          </p:cNvPicPr>
          <p:nvPr/>
        </p:nvPicPr>
        <p:blipFill rotWithShape="1">
          <a:blip r:embed="rId6"/>
          <a:srcRect l="26318" t="18505" r="6036" b="27699"/>
          <a:stretch/>
        </p:blipFill>
        <p:spPr>
          <a:xfrm rot="16200000">
            <a:off x="5713188" y="3491579"/>
            <a:ext cx="2131312" cy="2259923"/>
          </a:xfrm>
          <a:prstGeom prst="rect">
            <a:avLst/>
          </a:prstGeom>
        </p:spPr>
      </p:pic>
      <p:pic>
        <p:nvPicPr>
          <p:cNvPr id="26" name="Immagine 27" descr="Immagine che contiene testo, diagramma, linea, schermata&#10;&#10;Descrizione generata automaticamente">
            <a:extLst>
              <a:ext uri="{FF2B5EF4-FFF2-40B4-BE49-F238E27FC236}">
                <a16:creationId xmlns:a16="http://schemas.microsoft.com/office/drawing/2014/main" id="{6E3327D9-F1EF-4C42-DAC2-5E4F1E2B0802}"/>
              </a:ext>
            </a:extLst>
          </p:cNvPr>
          <p:cNvPicPr>
            <a:picLocks noChangeAspect="1"/>
          </p:cNvPicPr>
          <p:nvPr/>
        </p:nvPicPr>
        <p:blipFill rotWithShape="1">
          <a:blip r:embed="rId7"/>
          <a:srcRect l="5893" t="3333" r="3785" b="4722"/>
          <a:stretch/>
        </p:blipFill>
        <p:spPr>
          <a:xfrm>
            <a:off x="4363978" y="4734675"/>
            <a:ext cx="2259924" cy="1760406"/>
          </a:xfrm>
          <a:prstGeom prst="rect">
            <a:avLst/>
          </a:prstGeom>
        </p:spPr>
      </p:pic>
      <p:pic>
        <p:nvPicPr>
          <p:cNvPr id="27" name="Immagine 12" descr="Immagine che contiene testo, persona, calligrafia, interno&#10;&#10;Descrizione generata automaticamente">
            <a:extLst>
              <a:ext uri="{FF2B5EF4-FFF2-40B4-BE49-F238E27FC236}">
                <a16:creationId xmlns:a16="http://schemas.microsoft.com/office/drawing/2014/main" id="{0AC03D6B-1358-B2EE-442C-5C80A5645660}"/>
              </a:ext>
            </a:extLst>
          </p:cNvPr>
          <p:cNvPicPr>
            <a:picLocks noChangeAspect="1"/>
          </p:cNvPicPr>
          <p:nvPr/>
        </p:nvPicPr>
        <p:blipFill rotWithShape="1">
          <a:blip r:embed="rId8"/>
          <a:srcRect r="6133"/>
          <a:stretch/>
        </p:blipFill>
        <p:spPr>
          <a:xfrm>
            <a:off x="10183481" y="3016256"/>
            <a:ext cx="1751426" cy="1093467"/>
          </a:xfrm>
          <a:prstGeom prst="rect">
            <a:avLst/>
          </a:prstGeom>
        </p:spPr>
      </p:pic>
      <p:pic>
        <p:nvPicPr>
          <p:cNvPr id="28" name="Picture 27" descr="A white machine on a table&#10;&#10;Description automatically generated">
            <a:extLst>
              <a:ext uri="{FF2B5EF4-FFF2-40B4-BE49-F238E27FC236}">
                <a16:creationId xmlns:a16="http://schemas.microsoft.com/office/drawing/2014/main" id="{40F7CA3E-0E88-1FBB-99F0-7F9C1E7650D8}"/>
              </a:ext>
            </a:extLst>
          </p:cNvPr>
          <p:cNvPicPr>
            <a:picLocks noChangeAspect="1"/>
          </p:cNvPicPr>
          <p:nvPr/>
        </p:nvPicPr>
        <p:blipFill rotWithShape="1">
          <a:blip r:embed="rId9">
            <a:extLst>
              <a:ext uri="{28A0092B-C50C-407E-A947-70E740481C1C}">
                <a14:useLocalDpi xmlns:a14="http://schemas.microsoft.com/office/drawing/2010/main" val="0"/>
              </a:ext>
            </a:extLst>
          </a:blip>
          <a:srcRect l="1405" r="7395"/>
          <a:stretch/>
        </p:blipFill>
        <p:spPr>
          <a:xfrm>
            <a:off x="10623762" y="1721683"/>
            <a:ext cx="1311145" cy="1175148"/>
          </a:xfrm>
          <a:prstGeom prst="rect">
            <a:avLst/>
          </a:prstGeom>
        </p:spPr>
      </p:pic>
      <p:pic>
        <p:nvPicPr>
          <p:cNvPr id="31" name="Picture 30" descr="A white device with a screen on it&#10;&#10;Description automatically generated">
            <a:extLst>
              <a:ext uri="{FF2B5EF4-FFF2-40B4-BE49-F238E27FC236}">
                <a16:creationId xmlns:a16="http://schemas.microsoft.com/office/drawing/2014/main" id="{FB357A98-64C2-86C0-0CC5-EEDE3DBC03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8093" y="4159399"/>
            <a:ext cx="1252576" cy="1862566"/>
          </a:xfrm>
          <a:prstGeom prst="rect">
            <a:avLst/>
          </a:prstGeom>
        </p:spPr>
      </p:pic>
      <p:pic>
        <p:nvPicPr>
          <p:cNvPr id="32" name="Immagine 2" descr="Immagine che contiene testo, parete, interni, scrivania&#10;&#10;Descrizione generata automaticamente">
            <a:extLst>
              <a:ext uri="{FF2B5EF4-FFF2-40B4-BE49-F238E27FC236}">
                <a16:creationId xmlns:a16="http://schemas.microsoft.com/office/drawing/2014/main" id="{4AD01D86-524F-E4B9-C67D-3FDEF93380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7709" y="5539782"/>
            <a:ext cx="1508153" cy="1025279"/>
          </a:xfrm>
          <a:prstGeom prst="rect">
            <a:avLst/>
          </a:prstGeom>
          <a:ln w="19050">
            <a:noFill/>
          </a:ln>
        </p:spPr>
      </p:pic>
      <p:sp>
        <p:nvSpPr>
          <p:cNvPr id="34" name="TextBox 33">
            <a:extLst>
              <a:ext uri="{FF2B5EF4-FFF2-40B4-BE49-F238E27FC236}">
                <a16:creationId xmlns:a16="http://schemas.microsoft.com/office/drawing/2014/main" id="{F515CE59-1BE4-6ECA-0F85-5143AB80B558}"/>
              </a:ext>
            </a:extLst>
          </p:cNvPr>
          <p:cNvSpPr txBox="1"/>
          <p:nvPr/>
        </p:nvSpPr>
        <p:spPr>
          <a:xfrm>
            <a:off x="257093" y="1227733"/>
            <a:ext cx="3604651" cy="400110"/>
          </a:xfrm>
          <a:prstGeom prst="rect">
            <a:avLst/>
          </a:prstGeom>
          <a:solidFill>
            <a:schemeClr val="accent2">
              <a:lumMod val="60000"/>
              <a:lumOff val="40000"/>
            </a:schemeClr>
          </a:solidFill>
          <a:ln>
            <a:solidFill>
              <a:schemeClr val="accent2">
                <a:lumMod val="50000"/>
              </a:schemeClr>
            </a:solidFill>
          </a:ln>
          <a:scene3d>
            <a:camera prst="orthographicFront"/>
            <a:lightRig rig="threePt" dir="t"/>
          </a:scene3d>
          <a:sp3d>
            <a:bevelT/>
          </a:sp3d>
        </p:spPr>
        <p:txBody>
          <a:bodyPr wrap="square">
            <a:spAutoFit/>
          </a:bodyPr>
          <a:lstStyle/>
          <a:p>
            <a:pPr marL="0" indent="0">
              <a:buNone/>
            </a:pPr>
            <a:r>
              <a:rPr lang="it-IT" sz="2000" b="1" dirty="0" err="1"/>
              <a:t>Scintillators</a:t>
            </a:r>
            <a:r>
              <a:rPr lang="it-IT" sz="2000" b="1" dirty="0"/>
              <a:t> studies (PbF</a:t>
            </a:r>
            <a:r>
              <a:rPr lang="it-IT" sz="2000" b="1" baseline="-25000" dirty="0"/>
              <a:t>2, </a:t>
            </a:r>
            <a:r>
              <a:rPr lang="it-IT" sz="2000" b="1" dirty="0"/>
              <a:t>LYSO)</a:t>
            </a:r>
          </a:p>
        </p:txBody>
      </p:sp>
      <p:sp>
        <p:nvSpPr>
          <p:cNvPr id="36" name="TextBox 35">
            <a:extLst>
              <a:ext uri="{FF2B5EF4-FFF2-40B4-BE49-F238E27FC236}">
                <a16:creationId xmlns:a16="http://schemas.microsoft.com/office/drawing/2014/main" id="{965F6AEC-8E59-E09A-8A52-A4C436E36F4B}"/>
              </a:ext>
            </a:extLst>
          </p:cNvPr>
          <p:cNvSpPr txBox="1"/>
          <p:nvPr/>
        </p:nvSpPr>
        <p:spPr>
          <a:xfrm>
            <a:off x="4518842" y="1243122"/>
            <a:ext cx="3154315" cy="369332"/>
          </a:xfrm>
          <a:prstGeom prst="rect">
            <a:avLst/>
          </a:prstGeom>
          <a:solidFill>
            <a:schemeClr val="accent6">
              <a:lumMod val="40000"/>
              <a:lumOff val="60000"/>
            </a:schemeClr>
          </a:solidFill>
          <a:ln>
            <a:solidFill>
              <a:schemeClr val="accent6">
                <a:lumMod val="50000"/>
              </a:schemeClr>
            </a:solidFill>
          </a:ln>
          <a:scene3d>
            <a:camera prst="orthographicFront"/>
            <a:lightRig rig="threePt" dir="t"/>
          </a:scene3d>
          <a:sp3d>
            <a:bevelT/>
          </a:sp3d>
        </p:spPr>
        <p:txBody>
          <a:bodyPr wrap="square">
            <a:spAutoFit/>
          </a:bodyPr>
          <a:lstStyle/>
          <a:p>
            <a:pPr marL="0" indent="0">
              <a:spcBef>
                <a:spcPts val="1000"/>
              </a:spcBef>
              <a:buNone/>
            </a:pPr>
            <a:r>
              <a:rPr lang="it-IT" sz="1800" b="1" dirty="0"/>
              <a:t>Components for ITER detector</a:t>
            </a:r>
          </a:p>
        </p:txBody>
      </p:sp>
      <p:sp>
        <p:nvSpPr>
          <p:cNvPr id="39" name="TextBox 38">
            <a:extLst>
              <a:ext uri="{FF2B5EF4-FFF2-40B4-BE49-F238E27FC236}">
                <a16:creationId xmlns:a16="http://schemas.microsoft.com/office/drawing/2014/main" id="{AA141BD7-4FA5-3450-FB52-DD6CE3672E9B}"/>
              </a:ext>
            </a:extLst>
          </p:cNvPr>
          <p:cNvSpPr txBox="1"/>
          <p:nvPr/>
        </p:nvSpPr>
        <p:spPr>
          <a:xfrm>
            <a:off x="8454604" y="1226801"/>
            <a:ext cx="3436144" cy="369332"/>
          </a:xfrm>
          <a:prstGeom prst="rect">
            <a:avLst/>
          </a:prstGeom>
          <a:solidFill>
            <a:schemeClr val="accent5">
              <a:lumMod val="60000"/>
              <a:lumOff val="40000"/>
            </a:schemeClr>
          </a:solidFill>
          <a:ln>
            <a:solidFill>
              <a:schemeClr val="accent5">
                <a:lumMod val="75000"/>
              </a:schemeClr>
            </a:solidFill>
          </a:ln>
          <a:scene3d>
            <a:camera prst="orthographicFront"/>
            <a:lightRig rig="threePt" dir="t"/>
          </a:scene3d>
          <a:sp3d>
            <a:bevelT/>
          </a:sp3d>
        </p:spPr>
        <p:txBody>
          <a:bodyPr wrap="square">
            <a:spAutoFit/>
          </a:bodyPr>
          <a:lstStyle/>
          <a:p>
            <a:pPr marL="0" indent="0">
              <a:buNone/>
            </a:pPr>
            <a:r>
              <a:rPr lang="it-IT" sz="1800" b="1" dirty="0"/>
              <a:t>Cultural Heritage </a:t>
            </a:r>
            <a:r>
              <a:rPr lang="it-IT" sz="1800" b="1" dirty="0" err="1"/>
              <a:t>characterization</a:t>
            </a:r>
            <a:endParaRPr lang="it-IT" sz="1800" b="1" dirty="0"/>
          </a:p>
        </p:txBody>
      </p:sp>
      <p:sp>
        <p:nvSpPr>
          <p:cNvPr id="40" name="Rectangle 39">
            <a:extLst>
              <a:ext uri="{FF2B5EF4-FFF2-40B4-BE49-F238E27FC236}">
                <a16:creationId xmlns:a16="http://schemas.microsoft.com/office/drawing/2014/main" id="{B19333D4-47F8-32D3-E7FE-8AD15CBB2EA9}"/>
              </a:ext>
            </a:extLst>
          </p:cNvPr>
          <p:cNvSpPr/>
          <p:nvPr/>
        </p:nvSpPr>
        <p:spPr>
          <a:xfrm>
            <a:off x="123173" y="1133475"/>
            <a:ext cx="3884093" cy="5501144"/>
          </a:xfrm>
          <a:prstGeom prst="rect">
            <a:avLst/>
          </a:prstGeom>
          <a:no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83C50E-0C3C-5500-1ED8-E879513B4582}"/>
              </a:ext>
            </a:extLst>
          </p:cNvPr>
          <p:cNvSpPr/>
          <p:nvPr/>
        </p:nvSpPr>
        <p:spPr>
          <a:xfrm>
            <a:off x="4159161" y="1133475"/>
            <a:ext cx="3884093" cy="5501144"/>
          </a:xfrm>
          <a:prstGeom prst="rect">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7E68D6A-DDF1-BD8B-A5EB-E9FBE4221AED}"/>
              </a:ext>
            </a:extLst>
          </p:cNvPr>
          <p:cNvSpPr/>
          <p:nvPr/>
        </p:nvSpPr>
        <p:spPr>
          <a:xfrm>
            <a:off x="8174534" y="1133475"/>
            <a:ext cx="3884093" cy="5501144"/>
          </a:xfrm>
          <a:prstGeom prst="rect">
            <a:avLst/>
          </a:prstGeom>
          <a:no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Immagine 1" descr="HORIBA XploRA PLUS Raman instrument.">
            <a:extLst>
              <a:ext uri="{FF2B5EF4-FFF2-40B4-BE49-F238E27FC236}">
                <a16:creationId xmlns:a16="http://schemas.microsoft.com/office/drawing/2014/main" id="{CE517EE2-50F9-E88B-5809-59D5F3671DC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898" t="28121"/>
          <a:stretch/>
        </p:blipFill>
        <p:spPr bwMode="auto">
          <a:xfrm>
            <a:off x="10051993" y="4247833"/>
            <a:ext cx="1933869" cy="1103972"/>
          </a:xfrm>
          <a:prstGeom prst="rect">
            <a:avLst/>
          </a:prstGeom>
          <a:noFill/>
          <a:ln>
            <a:noFill/>
          </a:ln>
          <a:extLst>
            <a:ext uri="{53640926-AAD7-44D8-BBD7-CCE9431645EC}">
              <a14:shadowObscured xmlns:a14="http://schemas.microsoft.com/office/drawing/2010/main"/>
            </a:ext>
          </a:extLst>
        </p:spPr>
      </p:pic>
      <p:pic>
        <p:nvPicPr>
          <p:cNvPr id="44" name="Picture 43" descr="A machine with open doors&#10;&#10;Description automatically generated">
            <a:extLst>
              <a:ext uri="{FF2B5EF4-FFF2-40B4-BE49-F238E27FC236}">
                <a16:creationId xmlns:a16="http://schemas.microsoft.com/office/drawing/2014/main" id="{E8B8F876-C0A0-D816-F0CE-B425DA3BE0C8}"/>
              </a:ext>
            </a:extLst>
          </p:cNvPr>
          <p:cNvPicPr>
            <a:picLocks noChangeAspect="1"/>
          </p:cNvPicPr>
          <p:nvPr/>
        </p:nvPicPr>
        <p:blipFill>
          <a:blip r:embed="rId13"/>
          <a:stretch>
            <a:fillRect/>
          </a:stretch>
        </p:blipFill>
        <p:spPr>
          <a:xfrm>
            <a:off x="9350593" y="5111820"/>
            <a:ext cx="1054351" cy="1456330"/>
          </a:xfrm>
          <a:prstGeom prst="rect">
            <a:avLst/>
          </a:prstGeom>
        </p:spPr>
      </p:pic>
    </p:spTree>
    <p:extLst>
      <p:ext uri="{BB962C8B-B14F-4D97-AF65-F5344CB8AC3E}">
        <p14:creationId xmlns:p14="http://schemas.microsoft.com/office/powerpoint/2010/main" val="97740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6E27A7E-D04F-4BC9-A6A1-481EDFDAD53B}"/>
              </a:ext>
            </a:extLst>
          </p:cNvPr>
          <p:cNvSpPr>
            <a:spLocks noGrp="1"/>
          </p:cNvSpPr>
          <p:nvPr>
            <p:ph type="sldNum" sz="quarter" idx="4"/>
          </p:nvPr>
        </p:nvSpPr>
        <p:spPr/>
        <p:txBody>
          <a:bodyPr/>
          <a:lstStyle/>
          <a:p>
            <a:fld id="{02C7C199-0D0D-7840-A88D-785280B31CF7}" type="slidenum">
              <a:rPr lang="it-IT" smtClean="0"/>
              <a:t>35</a:t>
            </a:fld>
            <a:endParaRPr lang="it-IT"/>
          </a:p>
        </p:txBody>
      </p:sp>
      <p:sp>
        <p:nvSpPr>
          <p:cNvPr id="8" name="Title 7">
            <a:extLst>
              <a:ext uri="{FF2B5EF4-FFF2-40B4-BE49-F238E27FC236}">
                <a16:creationId xmlns:a16="http://schemas.microsoft.com/office/drawing/2014/main" id="{2C8422DA-8829-9AD2-78D4-793D9F0FF558}"/>
              </a:ext>
            </a:extLst>
          </p:cNvPr>
          <p:cNvSpPr>
            <a:spLocks noGrp="1"/>
          </p:cNvSpPr>
          <p:nvPr>
            <p:ph type="title"/>
          </p:nvPr>
        </p:nvSpPr>
        <p:spPr>
          <a:xfrm>
            <a:off x="85123" y="114390"/>
            <a:ext cx="10972800" cy="867267"/>
          </a:xfrm>
        </p:spPr>
        <p:txBody>
          <a:bodyPr>
            <a:noAutofit/>
          </a:bodyPr>
          <a:lstStyle/>
          <a:p>
            <a:r>
              <a:rPr lang="en-US" sz="3600" i="1" dirty="0"/>
              <a:t>Scientific production:</a:t>
            </a:r>
            <a:br>
              <a:rPr lang="en-US" sz="3600" i="1" dirty="0"/>
            </a:br>
            <a:r>
              <a:rPr lang="en-US" sz="3600" i="1" dirty="0"/>
              <a:t>papers and conferences</a:t>
            </a:r>
          </a:p>
        </p:txBody>
      </p:sp>
      <p:sp>
        <p:nvSpPr>
          <p:cNvPr id="21" name="TextBox 20">
            <a:extLst>
              <a:ext uri="{FF2B5EF4-FFF2-40B4-BE49-F238E27FC236}">
                <a16:creationId xmlns:a16="http://schemas.microsoft.com/office/drawing/2014/main" id="{D756D6FE-343A-127E-DEE8-795C5876B3DC}"/>
              </a:ext>
            </a:extLst>
          </p:cNvPr>
          <p:cNvSpPr txBox="1"/>
          <p:nvPr/>
        </p:nvSpPr>
        <p:spPr>
          <a:xfrm>
            <a:off x="19275" y="1122254"/>
            <a:ext cx="5730991" cy="5893921"/>
          </a:xfrm>
          <a:prstGeom prst="rect">
            <a:avLst/>
          </a:prstGeom>
          <a:noFill/>
        </p:spPr>
        <p:txBody>
          <a:bodyPr wrap="square">
            <a:spAutoFit/>
          </a:bodyPr>
          <a:lstStyle/>
          <a:p>
            <a:pPr>
              <a:lnSpc>
                <a:spcPct val="107000"/>
              </a:lnSpc>
              <a:spcAft>
                <a:spcPts val="800"/>
              </a:spcAft>
            </a:pPr>
            <a:r>
              <a:rPr lang="it-IT" sz="950" b="1" dirty="0">
                <a:effectLst/>
                <a:latin typeface="Aptos" panose="020B0004020202020204" pitchFamily="34" charset="0"/>
                <a:ea typeface="Calibri" panose="020F0502020204030204" pitchFamily="34" charset="0"/>
                <a:cs typeface="Arial" panose="020B0604020202020204" pitchFamily="34" charset="0"/>
              </a:rPr>
              <a:t>F</a:t>
            </a:r>
            <a:r>
              <a:rPr lang="en-GB" sz="950" dirty="0">
                <a:effectLst/>
                <a:latin typeface="Aptos" panose="020B0004020202020204" pitchFamily="34" charset="0"/>
                <a:ea typeface="Calibri" panose="020F0502020204030204" pitchFamily="34" charset="0"/>
                <a:cs typeface="Arial" panose="020B0604020202020204" pitchFamily="34" charset="0"/>
              </a:rPr>
              <a:t>. </a:t>
            </a:r>
            <a:r>
              <a:rPr lang="en-GB" sz="950" dirty="0" err="1">
                <a:effectLst/>
                <a:latin typeface="Aptos" panose="020B0004020202020204" pitchFamily="34" charset="0"/>
                <a:ea typeface="Calibri" panose="020F0502020204030204" pitchFamily="34" charset="0"/>
                <a:cs typeface="Arial" panose="020B0604020202020204" pitchFamily="34" charset="0"/>
              </a:rPr>
              <a:t>Addesa</a:t>
            </a:r>
            <a:r>
              <a:rPr lang="en-GB" sz="950" dirty="0">
                <a:effectLst/>
                <a:latin typeface="Aptos" panose="020B0004020202020204" pitchFamily="34" charset="0"/>
                <a:ea typeface="Calibri" panose="020F0502020204030204" pitchFamily="34" charset="0"/>
                <a:cs typeface="Arial" panose="020B0604020202020204" pitchFamily="34" charset="0"/>
              </a:rPr>
              <a:t>, M. Campana, A. </a:t>
            </a:r>
            <a:r>
              <a:rPr lang="en-GB" sz="950" dirty="0" err="1">
                <a:effectLst/>
                <a:latin typeface="Aptos" panose="020B0004020202020204" pitchFamily="34" charset="0"/>
                <a:ea typeface="Calibri" panose="020F0502020204030204" pitchFamily="34" charset="0"/>
                <a:cs typeface="Arial" panose="020B0604020202020204" pitchFamily="34" charset="0"/>
              </a:rPr>
              <a:t>Cemmi</a:t>
            </a:r>
            <a:r>
              <a:rPr lang="en-GB" sz="950" dirty="0">
                <a:effectLst/>
                <a:latin typeface="Aptos" panose="020B0004020202020204" pitchFamily="34" charset="0"/>
                <a:ea typeface="Calibri" panose="020F0502020204030204" pitchFamily="34" charset="0"/>
                <a:cs typeface="Arial" panose="020B0604020202020204" pitchFamily="34" charset="0"/>
              </a:rPr>
              <a:t>, I. </a:t>
            </a:r>
            <a:r>
              <a:rPr lang="en-GB" sz="950" dirty="0" err="1">
                <a:effectLst/>
                <a:latin typeface="Aptos" panose="020B0004020202020204" pitchFamily="34" charset="0"/>
                <a:ea typeface="Calibri" panose="020F0502020204030204" pitchFamily="34" charset="0"/>
                <a:cs typeface="Arial" panose="020B0604020202020204" pitchFamily="34" charset="0"/>
              </a:rPr>
              <a:t>Dafinei</a:t>
            </a:r>
            <a:r>
              <a:rPr lang="en-GB" sz="950" dirty="0">
                <a:effectLst/>
                <a:latin typeface="Aptos" panose="020B0004020202020204" pitchFamily="34" charset="0"/>
                <a:ea typeface="Calibri" panose="020F0502020204030204" pitchFamily="34" charset="0"/>
                <a:cs typeface="Arial" panose="020B0604020202020204" pitchFamily="34" charset="0"/>
              </a:rPr>
              <a:t>, I. Di </a:t>
            </a:r>
            <a:r>
              <a:rPr lang="en-GB" sz="950" dirty="0" err="1">
                <a:effectLst/>
                <a:latin typeface="Aptos" panose="020B0004020202020204" pitchFamily="34" charset="0"/>
                <a:ea typeface="Calibri" panose="020F0502020204030204" pitchFamily="34" charset="0"/>
                <a:cs typeface="Arial" panose="020B0604020202020204" pitchFamily="34" charset="0"/>
              </a:rPr>
              <a:t>Sarcina</a:t>
            </a:r>
            <a:r>
              <a:rPr lang="en-GB" sz="950" dirty="0">
                <a:effectLst/>
                <a:latin typeface="Aptos" panose="020B0004020202020204" pitchFamily="34" charset="0"/>
                <a:ea typeface="Calibri" panose="020F0502020204030204" pitchFamily="34" charset="0"/>
                <a:cs typeface="Arial" panose="020B0604020202020204" pitchFamily="34" charset="0"/>
              </a:rPr>
              <a:t>, </a:t>
            </a:r>
            <a:r>
              <a:rPr lang="en-GB" sz="950" u="sng" dirty="0">
                <a:effectLst/>
                <a:latin typeface="Aptos" panose="020B0004020202020204" pitchFamily="34" charset="0"/>
                <a:ea typeface="Calibri" panose="020F0502020204030204" pitchFamily="34" charset="0"/>
                <a:cs typeface="Arial" panose="020B0604020202020204" pitchFamily="34" charset="0"/>
              </a:rPr>
              <a:t>B. D’Orsi</a:t>
            </a:r>
            <a:r>
              <a:rPr lang="en-GB" sz="950" dirty="0">
                <a:latin typeface="Aptos" panose="020B0004020202020204" pitchFamily="34" charset="0"/>
                <a:ea typeface="Calibri" panose="020F0502020204030204" pitchFamily="34" charset="0"/>
                <a:cs typeface="Arial" panose="020B0604020202020204" pitchFamily="34" charset="0"/>
              </a:rPr>
              <a:t> et al,</a:t>
            </a:r>
            <a:r>
              <a:rPr lang="en-GB" sz="950" i="1" dirty="0">
                <a:effectLst/>
                <a:latin typeface="Aptos" panose="020B0004020202020204" pitchFamily="34" charset="0"/>
                <a:ea typeface="Calibri" panose="020F0502020204030204" pitchFamily="34" charset="0"/>
                <a:cs typeface="Arial" panose="020B0604020202020204" pitchFamily="34" charset="0"/>
              </a:rPr>
              <a:t> Optical spectroscopic characterization of LYSO crystals at the Calliope facility (ENEA Casaccia R.C.)</a:t>
            </a:r>
            <a:r>
              <a:rPr lang="en-GB" sz="950" dirty="0">
                <a:effectLst/>
                <a:latin typeface="Aptos" panose="020B0004020202020204" pitchFamily="34" charset="0"/>
                <a:ea typeface="Calibri" panose="020F0502020204030204" pitchFamily="34" charset="0"/>
                <a:cs typeface="Arial" panose="020B0604020202020204" pitchFamily="34" charset="0"/>
              </a:rPr>
              <a:t>,</a:t>
            </a:r>
            <a:r>
              <a:rPr lang="en-GB" sz="950" i="1" dirty="0">
                <a:effectLst/>
                <a:latin typeface="Aptos" panose="020B0004020202020204" pitchFamily="34" charset="0"/>
                <a:ea typeface="Calibri" panose="020F0502020204030204" pitchFamily="34" charset="0"/>
                <a:cs typeface="Arial" panose="020B0604020202020204" pitchFamily="34" charset="0"/>
              </a:rPr>
              <a:t> </a:t>
            </a:r>
            <a:r>
              <a:rPr lang="en-GB" sz="950" dirty="0">
                <a:effectLst/>
                <a:latin typeface="Aptos" panose="020B0004020202020204" pitchFamily="34" charset="0"/>
                <a:ea typeface="Calibri" panose="020F0502020204030204" pitchFamily="34" charset="0"/>
                <a:cs typeface="Arial" panose="020B0604020202020204" pitchFamily="34" charset="0"/>
              </a:rPr>
              <a:t>RT/2020/15/ENEA. ISSN/2499-5347</a:t>
            </a:r>
            <a:endParaRPr lang="en-US" sz="950" dirty="0">
              <a:effectLst/>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r>
              <a:rPr lang="en-GB" sz="950" kern="1800" dirty="0">
                <a:solidFill>
                  <a:srgbClr val="333333"/>
                </a:solidFill>
                <a:effectLst/>
                <a:latin typeface="Aptos" panose="020B0004020202020204" pitchFamily="34" charset="0"/>
                <a:ea typeface="Times New Roman" panose="02020603050405020304" pitchFamily="18" charset="0"/>
                <a:cs typeface="Calibri" panose="020F0502020204030204" pitchFamily="34" charset="0"/>
              </a:rPr>
              <a:t>A. </a:t>
            </a:r>
            <a:r>
              <a:rPr lang="en-GB" sz="950" kern="1800" dirty="0" err="1">
                <a:solidFill>
                  <a:srgbClr val="333333"/>
                </a:solidFill>
                <a:effectLst/>
                <a:latin typeface="Aptos" panose="020B0004020202020204" pitchFamily="34" charset="0"/>
                <a:ea typeface="Times New Roman" panose="02020603050405020304" pitchFamily="18" charset="0"/>
                <a:cs typeface="Calibri" panose="020F0502020204030204" pitchFamily="34" charset="0"/>
              </a:rPr>
              <a:t>Cemmi</a:t>
            </a:r>
            <a:r>
              <a:rPr lang="en-GB" sz="950" kern="1800" dirty="0">
                <a:solidFill>
                  <a:srgbClr val="333333"/>
                </a:solidFill>
                <a:latin typeface="Aptos" panose="020B0004020202020204" pitchFamily="34" charset="0"/>
                <a:ea typeface="Times New Roman" panose="02020603050405020304" pitchFamily="18" charset="0"/>
                <a:cs typeface="Calibri" panose="020F0502020204030204" pitchFamily="34" charset="0"/>
              </a:rPr>
              <a:t>, I. Di </a:t>
            </a:r>
            <a:r>
              <a:rPr lang="en-GB" sz="950" kern="1800" dirty="0" err="1">
                <a:solidFill>
                  <a:srgbClr val="333333"/>
                </a:solidFill>
                <a:latin typeface="Aptos" panose="020B0004020202020204" pitchFamily="34" charset="0"/>
                <a:ea typeface="Times New Roman" panose="02020603050405020304" pitchFamily="18" charset="0"/>
                <a:cs typeface="Calibri" panose="020F0502020204030204" pitchFamily="34" charset="0"/>
              </a:rPr>
              <a:t>Sarcina</a:t>
            </a:r>
            <a:r>
              <a:rPr lang="en-GB" sz="950" kern="1800" dirty="0">
                <a:solidFill>
                  <a:srgbClr val="333333"/>
                </a:solidFill>
                <a:latin typeface="Aptos" panose="020B0004020202020204" pitchFamily="34" charset="0"/>
                <a:ea typeface="Times New Roman" panose="02020603050405020304" pitchFamily="18" charset="0"/>
                <a:cs typeface="Calibri" panose="020F0502020204030204" pitchFamily="34" charset="0"/>
              </a:rPr>
              <a:t>, </a:t>
            </a:r>
            <a:r>
              <a:rPr lang="en-GB" sz="950" u="sng" kern="1800" dirty="0">
                <a:solidFill>
                  <a:srgbClr val="333333"/>
                </a:solidFill>
                <a:latin typeface="Aptos" panose="020B0004020202020204" pitchFamily="34" charset="0"/>
                <a:ea typeface="Times New Roman" panose="02020603050405020304" pitchFamily="18" charset="0"/>
                <a:cs typeface="Calibri" panose="020F0502020204030204" pitchFamily="34" charset="0"/>
              </a:rPr>
              <a:t>B. D’Orsi </a:t>
            </a:r>
            <a:r>
              <a:rPr lang="en-GB" sz="950" kern="1800" dirty="0">
                <a:solidFill>
                  <a:srgbClr val="333333"/>
                </a:solidFill>
                <a:effectLst/>
                <a:latin typeface="Aptos" panose="020B0004020202020204" pitchFamily="34" charset="0"/>
                <a:ea typeface="Times New Roman" panose="02020603050405020304" pitchFamily="18" charset="0"/>
                <a:cs typeface="Calibri" panose="020F0502020204030204" pitchFamily="34" charset="0"/>
              </a:rPr>
              <a:t>et al, </a:t>
            </a:r>
            <a:r>
              <a:rPr lang="en-GB" sz="950" i="1" kern="1800" dirty="0">
                <a:solidFill>
                  <a:srgbClr val="333333"/>
                </a:solidFill>
                <a:effectLst/>
                <a:latin typeface="Aptos" panose="020B0004020202020204" pitchFamily="34" charset="0"/>
                <a:ea typeface="Times New Roman" panose="02020603050405020304" pitchFamily="18" charset="0"/>
                <a:cs typeface="Calibri" panose="020F0502020204030204" pitchFamily="34" charset="0"/>
              </a:rPr>
              <a:t>Radiation study of Lead Fluoride crystals</a:t>
            </a:r>
            <a:r>
              <a:rPr lang="en-GB" sz="950" kern="1800" dirty="0">
                <a:solidFill>
                  <a:srgbClr val="333333"/>
                </a:solidFill>
                <a:effectLst/>
                <a:latin typeface="Aptos" panose="020B0004020202020204" pitchFamily="34" charset="0"/>
                <a:ea typeface="Times New Roman" panose="02020603050405020304" pitchFamily="18" charset="0"/>
                <a:cs typeface="Calibri" panose="020F0502020204030204" pitchFamily="34" charset="0"/>
              </a:rPr>
              <a:t>, JINST 17 (2022) </a:t>
            </a:r>
            <a:r>
              <a:rPr lang="en-GB" sz="950" dirty="0">
                <a:solidFill>
                  <a:srgbClr val="333333"/>
                </a:solidFill>
                <a:effectLst/>
                <a:latin typeface="Aptos" panose="020B0004020202020204" pitchFamily="34" charset="0"/>
                <a:ea typeface="Calibri" panose="020F0502020204030204" pitchFamily="34" charset="0"/>
                <a:cs typeface="Arial" panose="020B0604020202020204" pitchFamily="34" charset="0"/>
              </a:rPr>
              <a:t>T05015</a:t>
            </a:r>
            <a:r>
              <a:rPr lang="en-GB" sz="950" kern="1800" dirty="0">
                <a:solidFill>
                  <a:srgbClr val="333333"/>
                </a:solidFill>
                <a:effectLst/>
                <a:latin typeface="Aptos" panose="020B0004020202020204" pitchFamily="34" charset="0"/>
                <a:ea typeface="Times New Roman" panose="02020603050405020304" pitchFamily="18" charset="0"/>
                <a:cs typeface="Calibri" panose="020F0502020204030204" pitchFamily="34" charset="0"/>
              </a:rPr>
              <a:t>. </a:t>
            </a:r>
            <a:r>
              <a:rPr lang="en-GB" sz="950" kern="1800" dirty="0" err="1">
                <a:solidFill>
                  <a:srgbClr val="333333"/>
                </a:solidFill>
                <a:effectLst/>
                <a:latin typeface="Aptos" panose="020B0004020202020204" pitchFamily="34" charset="0"/>
                <a:ea typeface="Times New Roman" panose="02020603050405020304" pitchFamily="18" charset="0"/>
                <a:cs typeface="Calibri" panose="020F0502020204030204" pitchFamily="34" charset="0"/>
              </a:rPr>
              <a:t>doi</a:t>
            </a:r>
            <a:r>
              <a:rPr lang="en-GB" sz="950" kern="1800" dirty="0">
                <a:solidFill>
                  <a:srgbClr val="333333"/>
                </a:solidFill>
                <a:effectLst/>
                <a:latin typeface="Aptos" panose="020B0004020202020204" pitchFamily="34" charset="0"/>
                <a:ea typeface="Times New Roman" panose="02020603050405020304" pitchFamily="18" charset="0"/>
                <a:cs typeface="Calibri" panose="020F0502020204030204" pitchFamily="34" charset="0"/>
              </a:rPr>
              <a:t>: </a:t>
            </a:r>
            <a:r>
              <a:rPr lang="en-GB" sz="950" dirty="0">
                <a:effectLst/>
                <a:latin typeface="Aptos" panose="020B0004020202020204" pitchFamily="34" charset="0"/>
                <a:ea typeface="Calibri" panose="020F0502020204030204" pitchFamily="34" charset="0"/>
                <a:cs typeface="Arial" panose="020B0604020202020204" pitchFamily="34" charset="0"/>
              </a:rPr>
              <a:t>10.1088/1748-0221/17/05/t05015</a:t>
            </a:r>
            <a:endParaRPr lang="en-US" sz="950" dirty="0">
              <a:effectLst/>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r>
              <a:rPr lang="en-GB" sz="950" dirty="0">
                <a:solidFill>
                  <a:srgbClr val="333333"/>
                </a:solidFill>
                <a:effectLst/>
                <a:latin typeface="Aptos" panose="020B0004020202020204" pitchFamily="34" charset="0"/>
                <a:ea typeface="Calibri" panose="020F0502020204030204" pitchFamily="34" charset="0"/>
                <a:cs typeface="Arial" panose="020B0604020202020204" pitchFamily="34" charset="0"/>
              </a:rPr>
              <a:t> </a:t>
            </a:r>
            <a:endParaRPr lang="en-US" sz="950" dirty="0">
              <a:effectLst/>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r>
              <a:rPr lang="en-GB" sz="950" dirty="0">
                <a:solidFill>
                  <a:srgbClr val="333333"/>
                </a:solidFill>
                <a:effectLst/>
                <a:latin typeface="Aptos" panose="020B0004020202020204" pitchFamily="34" charset="0"/>
                <a:ea typeface="Calibri" panose="020F0502020204030204" pitchFamily="34" charset="0"/>
                <a:cs typeface="Arial" panose="020B0604020202020204" pitchFamily="34" charset="0"/>
              </a:rPr>
              <a:t>F.M. </a:t>
            </a:r>
            <a:r>
              <a:rPr lang="en-GB" sz="950" dirty="0" err="1">
                <a:solidFill>
                  <a:srgbClr val="333333"/>
                </a:solidFill>
                <a:effectLst/>
                <a:latin typeface="Aptos" panose="020B0004020202020204" pitchFamily="34" charset="0"/>
                <a:ea typeface="Calibri" panose="020F0502020204030204" pitchFamily="34" charset="0"/>
                <a:cs typeface="Arial" panose="020B0604020202020204" pitchFamily="34" charset="0"/>
              </a:rPr>
              <a:t>Addesa</a:t>
            </a:r>
            <a:r>
              <a:rPr lang="en-GB" sz="950" dirty="0">
                <a:solidFill>
                  <a:srgbClr val="333333"/>
                </a:solidFill>
                <a:latin typeface="Aptos" panose="020B0004020202020204" pitchFamily="34" charset="0"/>
                <a:ea typeface="Calibri" panose="020F0502020204030204" pitchFamily="34" charset="0"/>
                <a:cs typeface="Arial" panose="020B0604020202020204" pitchFamily="34" charset="0"/>
              </a:rPr>
              <a:t>,</a:t>
            </a:r>
            <a:r>
              <a:rPr lang="en-GB" sz="950" dirty="0">
                <a:effectLst/>
                <a:latin typeface="Aptos" panose="020B0004020202020204" pitchFamily="34" charset="0"/>
                <a:ea typeface="Calibri" panose="020F0502020204030204" pitchFamily="34" charset="0"/>
                <a:cs typeface="Arial" panose="020B0604020202020204" pitchFamily="34" charset="0"/>
              </a:rPr>
              <a:t> M. Campana, A. </a:t>
            </a:r>
            <a:r>
              <a:rPr lang="en-GB" sz="950" dirty="0" err="1">
                <a:effectLst/>
                <a:latin typeface="Aptos" panose="020B0004020202020204" pitchFamily="34" charset="0"/>
                <a:ea typeface="Calibri" panose="020F0502020204030204" pitchFamily="34" charset="0"/>
                <a:cs typeface="Arial" panose="020B0604020202020204" pitchFamily="34" charset="0"/>
              </a:rPr>
              <a:t>Cemmi</a:t>
            </a:r>
            <a:r>
              <a:rPr lang="en-GB" sz="950" dirty="0">
                <a:effectLst/>
                <a:latin typeface="Aptos" panose="020B0004020202020204" pitchFamily="34" charset="0"/>
                <a:ea typeface="Calibri" panose="020F0502020204030204" pitchFamily="34" charset="0"/>
                <a:cs typeface="Arial" panose="020B0604020202020204" pitchFamily="34" charset="0"/>
              </a:rPr>
              <a:t>, I. </a:t>
            </a:r>
            <a:r>
              <a:rPr lang="en-GB" sz="950" dirty="0" err="1">
                <a:effectLst/>
                <a:latin typeface="Aptos" panose="020B0004020202020204" pitchFamily="34" charset="0"/>
                <a:ea typeface="Calibri" panose="020F0502020204030204" pitchFamily="34" charset="0"/>
                <a:cs typeface="Arial" panose="020B0604020202020204" pitchFamily="34" charset="0"/>
              </a:rPr>
              <a:t>Dafinei</a:t>
            </a:r>
            <a:r>
              <a:rPr lang="en-GB" sz="950" dirty="0">
                <a:effectLst/>
                <a:latin typeface="Aptos" panose="020B0004020202020204" pitchFamily="34" charset="0"/>
                <a:ea typeface="Calibri" panose="020F0502020204030204" pitchFamily="34" charset="0"/>
                <a:cs typeface="Arial" panose="020B0604020202020204" pitchFamily="34" charset="0"/>
              </a:rPr>
              <a:t>, I. Di </a:t>
            </a:r>
            <a:r>
              <a:rPr lang="en-GB" sz="950" dirty="0" err="1">
                <a:effectLst/>
                <a:latin typeface="Aptos" panose="020B0004020202020204" pitchFamily="34" charset="0"/>
                <a:ea typeface="Calibri" panose="020F0502020204030204" pitchFamily="34" charset="0"/>
                <a:cs typeface="Arial" panose="020B0604020202020204" pitchFamily="34" charset="0"/>
              </a:rPr>
              <a:t>Sarcina</a:t>
            </a:r>
            <a:r>
              <a:rPr lang="en-GB" sz="950" dirty="0">
                <a:effectLst/>
                <a:latin typeface="Aptos" panose="020B0004020202020204" pitchFamily="34" charset="0"/>
                <a:ea typeface="Calibri" panose="020F0502020204030204" pitchFamily="34" charset="0"/>
                <a:cs typeface="Arial" panose="020B0604020202020204" pitchFamily="34" charset="0"/>
              </a:rPr>
              <a:t>,</a:t>
            </a:r>
            <a:r>
              <a:rPr lang="en-GB" sz="950" u="sng" dirty="0">
                <a:effectLst/>
                <a:latin typeface="Aptos" panose="020B0004020202020204" pitchFamily="34" charset="0"/>
                <a:ea typeface="Calibri" panose="020F0502020204030204" pitchFamily="34" charset="0"/>
                <a:cs typeface="Arial" panose="020B0604020202020204" pitchFamily="34" charset="0"/>
              </a:rPr>
              <a:t> B. D’Orsi</a:t>
            </a:r>
            <a:r>
              <a:rPr lang="en-GB" sz="950" u="sng" dirty="0">
                <a:latin typeface="Aptos" panose="020B0004020202020204" pitchFamily="34" charset="0"/>
                <a:ea typeface="Calibri" panose="020F0502020204030204" pitchFamily="34" charset="0"/>
                <a:cs typeface="Arial" panose="020B0604020202020204" pitchFamily="34" charset="0"/>
              </a:rPr>
              <a:t> </a:t>
            </a:r>
            <a:r>
              <a:rPr lang="en-GB" sz="950" dirty="0">
                <a:solidFill>
                  <a:srgbClr val="333333"/>
                </a:solidFill>
                <a:effectLst/>
                <a:latin typeface="Aptos" panose="020B0004020202020204" pitchFamily="34" charset="0"/>
                <a:ea typeface="Calibri" panose="020F0502020204030204" pitchFamily="34" charset="0"/>
                <a:cs typeface="Arial" panose="020B0604020202020204" pitchFamily="34" charset="0"/>
              </a:rPr>
              <a:t>et al, </a:t>
            </a:r>
            <a:r>
              <a:rPr lang="en-GB" sz="950" i="1" dirty="0">
                <a:solidFill>
                  <a:srgbClr val="333333"/>
                </a:solidFill>
                <a:effectLst/>
                <a:latin typeface="Aptos" panose="020B0004020202020204" pitchFamily="34" charset="0"/>
                <a:ea typeface="Calibri" panose="020F0502020204030204" pitchFamily="34" charset="0"/>
                <a:cs typeface="Arial" panose="020B0604020202020204" pitchFamily="34" charset="0"/>
              </a:rPr>
              <a:t>Comparative characterization study of LYSO:Ce crystals for timing applications</a:t>
            </a:r>
            <a:r>
              <a:rPr lang="en-GB" sz="950" dirty="0">
                <a:solidFill>
                  <a:srgbClr val="333333"/>
                </a:solidFill>
                <a:effectLst/>
                <a:latin typeface="Aptos" panose="020B0004020202020204" pitchFamily="34" charset="0"/>
                <a:ea typeface="Calibri" panose="020F0502020204030204" pitchFamily="34" charset="0"/>
                <a:cs typeface="Arial" panose="020B0604020202020204" pitchFamily="34" charset="0"/>
              </a:rPr>
              <a:t>, JINST 17 (2022) 08028. </a:t>
            </a:r>
            <a:r>
              <a:rPr lang="en-GB" sz="950" dirty="0" err="1">
                <a:solidFill>
                  <a:srgbClr val="333333"/>
                </a:solidFill>
                <a:effectLst/>
                <a:latin typeface="Aptos" panose="020B0004020202020204" pitchFamily="34" charset="0"/>
                <a:ea typeface="Calibri" panose="020F0502020204030204" pitchFamily="34" charset="0"/>
                <a:cs typeface="Arial" panose="020B0604020202020204" pitchFamily="34" charset="0"/>
              </a:rPr>
              <a:t>doi</a:t>
            </a:r>
            <a:r>
              <a:rPr lang="en-GB" sz="950" dirty="0">
                <a:solidFill>
                  <a:srgbClr val="333333"/>
                </a:solidFill>
                <a:effectLst/>
                <a:latin typeface="Aptos" panose="020B0004020202020204" pitchFamily="34" charset="0"/>
                <a:ea typeface="Calibri" panose="020F0502020204030204" pitchFamily="34" charset="0"/>
                <a:cs typeface="Arial" panose="020B0604020202020204" pitchFamily="34" charset="0"/>
              </a:rPr>
              <a:t>: </a:t>
            </a:r>
            <a:r>
              <a:rPr lang="en-GB" sz="950" dirty="0">
                <a:effectLst/>
                <a:latin typeface="Aptos" panose="020B0004020202020204" pitchFamily="34" charset="0"/>
                <a:ea typeface="Calibri" panose="020F0502020204030204" pitchFamily="34" charset="0"/>
                <a:cs typeface="Arial" panose="020B0604020202020204" pitchFamily="34" charset="0"/>
              </a:rPr>
              <a:t>10.1088/1748-0221/17/08/p08028</a:t>
            </a:r>
            <a:endParaRPr lang="en-US" sz="950" dirty="0">
              <a:effectLst/>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r>
              <a:rPr lang="en-GB" sz="950" dirty="0">
                <a:effectLst/>
                <a:latin typeface="Aptos" panose="020B0004020202020204" pitchFamily="34" charset="0"/>
                <a:ea typeface="Calibri" panose="020F0502020204030204" pitchFamily="34" charset="0"/>
                <a:cs typeface="Arial" panose="020B0604020202020204" pitchFamily="34" charset="0"/>
              </a:rPr>
              <a:t> </a:t>
            </a:r>
            <a:endParaRPr lang="en-US" sz="950" dirty="0">
              <a:effectLst/>
              <a:latin typeface="Aptos" panose="020B0004020202020204" pitchFamily="34" charset="0"/>
              <a:ea typeface="Calibri" panose="020F0502020204030204" pitchFamily="34" charset="0"/>
              <a:cs typeface="Arial" panose="020B0604020202020204" pitchFamily="34" charset="0"/>
            </a:endParaRPr>
          </a:p>
          <a:p>
            <a:r>
              <a:rPr lang="en-GB" sz="950" b="0" dirty="0">
                <a:solidFill>
                  <a:srgbClr val="333333"/>
                </a:solidFill>
                <a:effectLst/>
                <a:latin typeface="Aptos" panose="020B0004020202020204" pitchFamily="34" charset="0"/>
                <a:ea typeface="Times New Roman" panose="02020603050405020304" pitchFamily="18" charset="0"/>
              </a:rPr>
              <a:t>A. </a:t>
            </a:r>
            <a:r>
              <a:rPr lang="en-GB" sz="950" b="0" dirty="0" err="1">
                <a:solidFill>
                  <a:srgbClr val="333333"/>
                </a:solidFill>
                <a:effectLst/>
                <a:latin typeface="Aptos" panose="020B0004020202020204" pitchFamily="34" charset="0"/>
                <a:ea typeface="Times New Roman" panose="02020603050405020304" pitchFamily="18" charset="0"/>
              </a:rPr>
              <a:t>Cemmi</a:t>
            </a:r>
            <a:r>
              <a:rPr lang="en-GB" sz="950" dirty="0">
                <a:solidFill>
                  <a:srgbClr val="333333"/>
                </a:solidFill>
                <a:latin typeface="Aptos" panose="020B0004020202020204" pitchFamily="34" charset="0"/>
                <a:ea typeface="Times New Roman" panose="02020603050405020304" pitchFamily="18" charset="0"/>
              </a:rPr>
              <a:t>, </a:t>
            </a:r>
            <a:r>
              <a:rPr lang="en-GB" sz="950" u="sng" dirty="0">
                <a:solidFill>
                  <a:srgbClr val="333333"/>
                </a:solidFill>
                <a:latin typeface="Aptos" panose="020B0004020202020204" pitchFamily="34" charset="0"/>
                <a:ea typeface="Times New Roman" panose="02020603050405020304" pitchFamily="18" charset="0"/>
              </a:rPr>
              <a:t>B. D’Orsi</a:t>
            </a:r>
            <a:r>
              <a:rPr lang="en-GB" sz="950" dirty="0">
                <a:solidFill>
                  <a:srgbClr val="333333"/>
                </a:solidFill>
                <a:latin typeface="Aptos" panose="020B0004020202020204" pitchFamily="34" charset="0"/>
                <a:ea typeface="Times New Roman" panose="02020603050405020304" pitchFamily="18" charset="0"/>
              </a:rPr>
              <a:t> et al</a:t>
            </a:r>
            <a:r>
              <a:rPr lang="en-GB" sz="950" b="0" dirty="0">
                <a:solidFill>
                  <a:srgbClr val="333333"/>
                </a:solidFill>
                <a:effectLst/>
                <a:latin typeface="Aptos" panose="020B0004020202020204" pitchFamily="34" charset="0"/>
                <a:ea typeface="Times New Roman" panose="02020603050405020304" pitchFamily="18" charset="0"/>
              </a:rPr>
              <a:t>, </a:t>
            </a:r>
            <a:r>
              <a:rPr lang="en-GB" sz="950" b="0" i="1" dirty="0">
                <a:solidFill>
                  <a:srgbClr val="000000"/>
                </a:solidFill>
                <a:effectLst/>
                <a:latin typeface="Aptos" panose="020B0004020202020204" pitchFamily="34" charset="0"/>
                <a:ea typeface="Times New Roman" panose="02020603050405020304" pitchFamily="18" charset="0"/>
              </a:rPr>
              <a:t>Le </a:t>
            </a:r>
            <a:r>
              <a:rPr lang="en-GB" sz="950" b="0" i="1" dirty="0" err="1">
                <a:solidFill>
                  <a:srgbClr val="000000"/>
                </a:solidFill>
                <a:effectLst/>
                <a:latin typeface="Aptos" panose="020B0004020202020204" pitchFamily="34" charset="0"/>
                <a:ea typeface="Times New Roman" panose="02020603050405020304" pitchFamily="18" charset="0"/>
              </a:rPr>
              <a:t>radiazioni</a:t>
            </a:r>
            <a:r>
              <a:rPr lang="en-GB" sz="950" b="0" i="1" dirty="0">
                <a:solidFill>
                  <a:srgbClr val="000000"/>
                </a:solidFill>
                <a:effectLst/>
                <a:latin typeface="Aptos" panose="020B0004020202020204" pitchFamily="34" charset="0"/>
                <a:ea typeface="Times New Roman" panose="02020603050405020304" pitchFamily="18" charset="0"/>
              </a:rPr>
              <a:t> </a:t>
            </a:r>
            <a:r>
              <a:rPr lang="en-GB" sz="950" b="0" i="1" dirty="0" err="1">
                <a:solidFill>
                  <a:srgbClr val="000000"/>
                </a:solidFill>
                <a:effectLst/>
                <a:latin typeface="Aptos" panose="020B0004020202020204" pitchFamily="34" charset="0"/>
                <a:ea typeface="Times New Roman" panose="02020603050405020304" pitchFamily="18" charset="0"/>
              </a:rPr>
              <a:t>ionizzanti</a:t>
            </a:r>
            <a:r>
              <a:rPr lang="en-GB" sz="950" b="0" i="1" dirty="0">
                <a:solidFill>
                  <a:srgbClr val="000000"/>
                </a:solidFill>
                <a:effectLst/>
                <a:latin typeface="Aptos" panose="020B0004020202020204" pitchFamily="34" charset="0"/>
                <a:ea typeface="Times New Roman" panose="02020603050405020304" pitchFamily="18" charset="0"/>
              </a:rPr>
              <a:t> in ‘</a:t>
            </a:r>
            <a:r>
              <a:rPr lang="en-GB" sz="950" b="0" i="1" dirty="0" err="1">
                <a:solidFill>
                  <a:srgbClr val="000000"/>
                </a:solidFill>
                <a:effectLst/>
                <a:latin typeface="Aptos" panose="020B0004020202020204" pitchFamily="34" charset="0"/>
                <a:ea typeface="Times New Roman" panose="02020603050405020304" pitchFamily="18" charset="0"/>
              </a:rPr>
              <a:t>soccorso</a:t>
            </a:r>
            <a:r>
              <a:rPr lang="en-GB" sz="950" b="0" i="1" dirty="0">
                <a:solidFill>
                  <a:srgbClr val="000000"/>
                </a:solidFill>
                <a:effectLst/>
                <a:latin typeface="Aptos" panose="020B0004020202020204" pitchFamily="34" charset="0"/>
                <a:ea typeface="Times New Roman" panose="02020603050405020304" pitchFamily="18" charset="0"/>
              </a:rPr>
              <a:t>’ </a:t>
            </a:r>
            <a:r>
              <a:rPr lang="en-GB" sz="950" b="0" i="1" dirty="0" err="1">
                <a:solidFill>
                  <a:srgbClr val="000000"/>
                </a:solidFill>
                <a:effectLst/>
                <a:latin typeface="Aptos" panose="020B0004020202020204" pitchFamily="34" charset="0"/>
                <a:ea typeface="Times New Roman" panose="02020603050405020304" pitchFamily="18" charset="0"/>
              </a:rPr>
              <a:t>dei</a:t>
            </a:r>
            <a:r>
              <a:rPr lang="en-GB" sz="950" b="0" i="1" dirty="0">
                <a:solidFill>
                  <a:srgbClr val="000000"/>
                </a:solidFill>
                <a:effectLst/>
                <a:latin typeface="Aptos" panose="020B0004020202020204" pitchFamily="34" charset="0"/>
                <a:ea typeface="Times New Roman" panose="02020603050405020304" pitchFamily="18" charset="0"/>
              </a:rPr>
              <a:t> </a:t>
            </a:r>
            <a:r>
              <a:rPr lang="en-GB" sz="950" b="0" i="1" dirty="0" err="1">
                <a:solidFill>
                  <a:srgbClr val="000000"/>
                </a:solidFill>
                <a:effectLst/>
                <a:latin typeface="Aptos" panose="020B0004020202020204" pitchFamily="34" charset="0"/>
                <a:ea typeface="Times New Roman" panose="02020603050405020304" pitchFamily="18" charset="0"/>
              </a:rPr>
              <a:t>beni</a:t>
            </a:r>
            <a:r>
              <a:rPr lang="en-GB" sz="950" b="0" i="1" dirty="0">
                <a:solidFill>
                  <a:srgbClr val="000000"/>
                </a:solidFill>
                <a:effectLst/>
                <a:latin typeface="Aptos" panose="020B0004020202020204" pitchFamily="34" charset="0"/>
                <a:ea typeface="Times New Roman" panose="02020603050405020304" pitchFamily="18" charset="0"/>
              </a:rPr>
              <a:t> </a:t>
            </a:r>
            <a:r>
              <a:rPr lang="en-GB" sz="950" b="0" i="1" dirty="0" err="1">
                <a:solidFill>
                  <a:srgbClr val="000000"/>
                </a:solidFill>
                <a:effectLst/>
                <a:latin typeface="Aptos" panose="020B0004020202020204" pitchFamily="34" charset="0"/>
                <a:ea typeface="Times New Roman" panose="02020603050405020304" pitchFamily="18" charset="0"/>
              </a:rPr>
              <a:t>culturali</a:t>
            </a:r>
            <a:r>
              <a:rPr lang="en-GB" sz="950" b="0" dirty="0">
                <a:solidFill>
                  <a:srgbClr val="252525"/>
                </a:solidFill>
                <a:effectLst/>
                <a:latin typeface="Aptos" panose="020B0004020202020204" pitchFamily="34" charset="0"/>
                <a:ea typeface="Times New Roman" panose="02020603050405020304" pitchFamily="18" charset="0"/>
              </a:rPr>
              <a:t>, ENEA magazine 1/2022. </a:t>
            </a:r>
            <a:r>
              <a:rPr lang="en-GB" sz="950" b="0" dirty="0" err="1">
                <a:solidFill>
                  <a:srgbClr val="000000"/>
                </a:solidFill>
                <a:effectLst/>
                <a:latin typeface="Aptos" panose="020B0004020202020204" pitchFamily="34" charset="0"/>
                <a:ea typeface="Times New Roman" panose="02020603050405020304" pitchFamily="18" charset="0"/>
              </a:rPr>
              <a:t>doi</a:t>
            </a:r>
            <a:r>
              <a:rPr lang="en-GB" sz="950" b="0" dirty="0">
                <a:solidFill>
                  <a:srgbClr val="000000"/>
                </a:solidFill>
                <a:effectLst/>
                <a:latin typeface="Aptos" panose="020B0004020202020204" pitchFamily="34" charset="0"/>
                <a:ea typeface="Times New Roman" panose="02020603050405020304" pitchFamily="18" charset="0"/>
              </a:rPr>
              <a:t>:</a:t>
            </a:r>
            <a:r>
              <a:rPr lang="en-GB" sz="950" b="0" i="1" dirty="0">
                <a:solidFill>
                  <a:srgbClr val="000000"/>
                </a:solidFill>
                <a:effectLst/>
                <a:latin typeface="Aptos" panose="020B0004020202020204" pitchFamily="34" charset="0"/>
                <a:ea typeface="Times New Roman" panose="02020603050405020304" pitchFamily="18" charset="0"/>
              </a:rPr>
              <a:t> </a:t>
            </a:r>
            <a:r>
              <a:rPr lang="en-GB" sz="950" b="0" dirty="0">
                <a:solidFill>
                  <a:srgbClr val="000000"/>
                </a:solidFill>
                <a:effectLst/>
                <a:latin typeface="Aptos" panose="020B0004020202020204" pitchFamily="34" charset="0"/>
                <a:ea typeface="Times New Roman" panose="02020603050405020304" pitchFamily="18" charset="0"/>
              </a:rPr>
              <a:t>10.12910/EAI2022-032</a:t>
            </a:r>
            <a:endParaRPr lang="en-US" sz="950" b="1" dirty="0">
              <a:effectLst/>
              <a:latin typeface="Aptos" panose="020B0004020202020204" pitchFamily="34" charset="0"/>
              <a:ea typeface="Times New Roman" panose="02020603050405020304" pitchFamily="18" charset="0"/>
            </a:endParaRPr>
          </a:p>
          <a:p>
            <a:pPr marR="152400" fontAlgn="base">
              <a:lnSpc>
                <a:spcPct val="107000"/>
              </a:lnSpc>
              <a:spcAft>
                <a:spcPts val="300"/>
              </a:spcAft>
            </a:pPr>
            <a:r>
              <a:rPr lang="en-GB" sz="950" dirty="0">
                <a:effectLst/>
                <a:latin typeface="Aptos" panose="020B0004020202020204" pitchFamily="34" charset="0"/>
                <a:ea typeface="Calibri" panose="020F0502020204030204" pitchFamily="34" charset="0"/>
                <a:cs typeface="Arial" panose="020B0604020202020204" pitchFamily="34" charset="0"/>
              </a:rPr>
              <a:t> </a:t>
            </a:r>
            <a:endParaRPr lang="en-US" sz="950" dirty="0">
              <a:effectLst/>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r>
              <a:rPr lang="en-GB" sz="950" dirty="0">
                <a:solidFill>
                  <a:srgbClr val="333333"/>
                </a:solidFill>
                <a:effectLst/>
                <a:latin typeface="Aptos" panose="020B0004020202020204" pitchFamily="34" charset="0"/>
                <a:ea typeface="Calibri" panose="020F0502020204030204" pitchFamily="34" charset="0"/>
                <a:cs typeface="Calibri" panose="020F0502020204030204" pitchFamily="34" charset="0"/>
              </a:rPr>
              <a:t>A. </a:t>
            </a:r>
            <a:r>
              <a:rPr lang="en-GB" sz="950" dirty="0" err="1">
                <a:solidFill>
                  <a:srgbClr val="333333"/>
                </a:solidFill>
                <a:effectLst/>
                <a:latin typeface="Aptos" panose="020B0004020202020204" pitchFamily="34" charset="0"/>
                <a:ea typeface="Calibri" panose="020F0502020204030204" pitchFamily="34" charset="0"/>
                <a:cs typeface="Calibri" panose="020F0502020204030204" pitchFamily="34" charset="0"/>
              </a:rPr>
              <a:t>Cemmi</a:t>
            </a:r>
            <a:r>
              <a:rPr lang="en-GB" sz="950" dirty="0">
                <a:solidFill>
                  <a:srgbClr val="333333"/>
                </a:solidFill>
                <a:effectLst/>
                <a:latin typeface="Aptos" panose="020B0004020202020204" pitchFamily="34" charset="0"/>
                <a:ea typeface="Calibri" panose="020F0502020204030204" pitchFamily="34" charset="0"/>
                <a:cs typeface="Calibri" panose="020F0502020204030204" pitchFamily="34" charset="0"/>
              </a:rPr>
              <a:t>, I. Di </a:t>
            </a:r>
            <a:r>
              <a:rPr lang="en-GB" sz="950" dirty="0" err="1">
                <a:solidFill>
                  <a:srgbClr val="333333"/>
                </a:solidFill>
                <a:effectLst/>
                <a:latin typeface="Aptos" panose="020B0004020202020204" pitchFamily="34" charset="0"/>
                <a:ea typeface="Calibri" panose="020F0502020204030204" pitchFamily="34" charset="0"/>
                <a:cs typeface="Calibri" panose="020F0502020204030204" pitchFamily="34" charset="0"/>
              </a:rPr>
              <a:t>Sarcina</a:t>
            </a:r>
            <a:r>
              <a:rPr lang="en-GB" sz="950" dirty="0">
                <a:solidFill>
                  <a:srgbClr val="333333"/>
                </a:solidFill>
                <a:effectLst/>
                <a:latin typeface="Aptos" panose="020B0004020202020204" pitchFamily="34" charset="0"/>
                <a:ea typeface="Calibri" panose="020F0502020204030204" pitchFamily="34" charset="0"/>
                <a:cs typeface="Calibri" panose="020F0502020204030204" pitchFamily="34" charset="0"/>
              </a:rPr>
              <a:t>, </a:t>
            </a:r>
            <a:r>
              <a:rPr lang="en-GB" sz="950" u="sng" dirty="0">
                <a:solidFill>
                  <a:srgbClr val="333333"/>
                </a:solidFill>
                <a:effectLst/>
                <a:latin typeface="Aptos" panose="020B0004020202020204" pitchFamily="34" charset="0"/>
                <a:ea typeface="Calibri" panose="020F0502020204030204" pitchFamily="34" charset="0"/>
                <a:cs typeface="Calibri" panose="020F0502020204030204" pitchFamily="34" charset="0"/>
              </a:rPr>
              <a:t>B. D’Orsi</a:t>
            </a:r>
            <a:r>
              <a:rPr lang="en-GB" sz="950" dirty="0">
                <a:solidFill>
                  <a:srgbClr val="333333"/>
                </a:solidFill>
                <a:effectLst/>
                <a:latin typeface="Aptos" panose="020B0004020202020204" pitchFamily="34" charset="0"/>
                <a:ea typeface="Calibri" panose="020F0502020204030204" pitchFamily="34" charset="0"/>
                <a:cs typeface="Calibri" panose="020F0502020204030204" pitchFamily="34" charset="0"/>
              </a:rPr>
              <a:t>, </a:t>
            </a:r>
            <a:r>
              <a:rPr lang="en-GB" sz="950" i="1" dirty="0">
                <a:solidFill>
                  <a:srgbClr val="505050"/>
                </a:solidFill>
                <a:effectLst/>
                <a:latin typeface="Aptos" panose="020B0004020202020204" pitchFamily="34" charset="0"/>
                <a:ea typeface="Calibri" panose="020F0502020204030204" pitchFamily="34" charset="0"/>
                <a:cs typeface="Calibri" panose="020F0502020204030204" pitchFamily="34" charset="0"/>
              </a:rPr>
              <a:t>Gamma radiation-induced effects on paper irradiated at absorbed doses common for cultural heritage preservation, </a:t>
            </a:r>
            <a:r>
              <a:rPr lang="en-GB" sz="950" dirty="0">
                <a:solidFill>
                  <a:srgbClr val="505050"/>
                </a:solidFill>
                <a:effectLst/>
                <a:latin typeface="Aptos" panose="020B0004020202020204" pitchFamily="34" charset="0"/>
                <a:ea typeface="Calibri" panose="020F0502020204030204" pitchFamily="34" charset="0"/>
                <a:cs typeface="Calibri" panose="020F0502020204030204" pitchFamily="34" charset="0"/>
              </a:rPr>
              <a:t>Radiation Physics and Chemistry 202 (2023) 110452</a:t>
            </a:r>
            <a:r>
              <a:rPr lang="en-GB" sz="950" dirty="0">
                <a:solidFill>
                  <a:srgbClr val="505050"/>
                </a:solidFill>
                <a:latin typeface="Aptos" panose="020B0004020202020204" pitchFamily="34" charset="0"/>
                <a:ea typeface="Calibri" panose="020F0502020204030204" pitchFamily="34" charset="0"/>
                <a:cs typeface="Calibri" panose="020F0502020204030204" pitchFamily="34" charset="0"/>
              </a:rPr>
              <a:t>.</a:t>
            </a:r>
            <a:endParaRPr lang="en-GB" sz="950" u="sng" dirty="0">
              <a:solidFill>
                <a:srgbClr val="0563C1"/>
              </a:solidFill>
              <a:effectLst/>
              <a:latin typeface="Aptos" panose="020B0004020202020204" pitchFamily="34" charset="0"/>
              <a:ea typeface="Calibri" panose="020F0502020204030204" pitchFamily="34" charset="0"/>
              <a:cs typeface="Calibri" panose="020F0502020204030204" pitchFamily="34" charset="0"/>
            </a:endParaRPr>
          </a:p>
          <a:p>
            <a:pPr marR="152400" fontAlgn="base">
              <a:lnSpc>
                <a:spcPct val="107000"/>
              </a:lnSpc>
              <a:spcAft>
                <a:spcPts val="300"/>
              </a:spcAft>
            </a:pPr>
            <a:endParaRPr lang="en-US" sz="950" dirty="0">
              <a:effectLst/>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r>
              <a:rPr lang="it-IT" sz="950" dirty="0">
                <a:effectLst/>
                <a:latin typeface="Aptos" panose="020B0004020202020204" pitchFamily="34" charset="0"/>
                <a:ea typeface="Calibri" panose="020F0502020204030204" pitchFamily="34" charset="0"/>
                <a:cs typeface="Arial" panose="020B0604020202020204" pitchFamily="34" charset="0"/>
              </a:rPr>
              <a:t>A. </a:t>
            </a:r>
            <a:r>
              <a:rPr lang="it-IT" sz="950" dirty="0" err="1">
                <a:effectLst/>
                <a:latin typeface="Aptos" panose="020B0004020202020204" pitchFamily="34" charset="0"/>
                <a:ea typeface="Calibri" panose="020F0502020204030204" pitchFamily="34" charset="0"/>
                <a:cs typeface="Arial" panose="020B0604020202020204" pitchFamily="34" charset="0"/>
              </a:rPr>
              <a:t>Cemmi</a:t>
            </a:r>
            <a:r>
              <a:rPr lang="it-IT" sz="950" dirty="0">
                <a:effectLst/>
                <a:latin typeface="Aptos" panose="020B0004020202020204" pitchFamily="34" charset="0"/>
                <a:ea typeface="Calibri" panose="020F0502020204030204" pitchFamily="34" charset="0"/>
                <a:cs typeface="Arial" panose="020B0604020202020204" pitchFamily="34" charset="0"/>
              </a:rPr>
              <a:t>, A. Cirigliano, I. Di Sarcina,</a:t>
            </a:r>
            <a:r>
              <a:rPr lang="it-IT" sz="950" u="sng" dirty="0">
                <a:effectLst/>
                <a:latin typeface="Aptos" panose="020B0004020202020204" pitchFamily="34" charset="0"/>
                <a:ea typeface="Calibri" panose="020F0502020204030204" pitchFamily="34" charset="0"/>
                <a:cs typeface="Arial" panose="020B0604020202020204" pitchFamily="34" charset="0"/>
              </a:rPr>
              <a:t> B. D’Orsi </a:t>
            </a:r>
            <a:r>
              <a:rPr lang="it-IT" sz="950" dirty="0">
                <a:effectLst/>
                <a:latin typeface="Aptos" panose="020B0004020202020204" pitchFamily="34" charset="0"/>
                <a:ea typeface="Calibri" panose="020F0502020204030204" pitchFamily="34" charset="0"/>
                <a:cs typeface="Arial" panose="020B0604020202020204" pitchFamily="34" charset="0"/>
              </a:rPr>
              <a:t>et al, </a:t>
            </a:r>
            <a:r>
              <a:rPr lang="it-IT" sz="950" i="1" dirty="0">
                <a:effectLst/>
                <a:latin typeface="Aptos" panose="020B0004020202020204" pitchFamily="34" charset="0"/>
                <a:ea typeface="Calibri" panose="020F0502020204030204" pitchFamily="34" charset="0"/>
                <a:cs typeface="Arial" panose="020B0604020202020204" pitchFamily="34" charset="0"/>
              </a:rPr>
              <a:t>Calliope gamma </a:t>
            </a:r>
            <a:r>
              <a:rPr lang="it-IT" sz="950" i="1" dirty="0" err="1">
                <a:effectLst/>
                <a:latin typeface="Aptos" panose="020B0004020202020204" pitchFamily="34" charset="0"/>
                <a:ea typeface="Calibri" panose="020F0502020204030204" pitchFamily="34" charset="0"/>
                <a:cs typeface="Arial" panose="020B0604020202020204" pitchFamily="34" charset="0"/>
              </a:rPr>
              <a:t>irradiation</a:t>
            </a:r>
            <a:r>
              <a:rPr lang="it-IT" sz="950" i="1" dirty="0">
                <a:effectLst/>
                <a:latin typeface="Aptos" panose="020B0004020202020204" pitchFamily="34" charset="0"/>
                <a:ea typeface="Calibri" panose="020F0502020204030204" pitchFamily="34" charset="0"/>
                <a:cs typeface="Arial" panose="020B0604020202020204" pitchFamily="34" charset="0"/>
              </a:rPr>
              <a:t> facility for Cultural Heritage: the PERGAMO project challenges</a:t>
            </a:r>
            <a:r>
              <a:rPr lang="it-IT" sz="950" dirty="0">
                <a:effectLst/>
                <a:latin typeface="Aptos" panose="020B0004020202020204" pitchFamily="34" charset="0"/>
                <a:ea typeface="Calibri" panose="020F0502020204030204" pitchFamily="34" charset="0"/>
                <a:cs typeface="Arial" panose="020B0604020202020204" pitchFamily="34" charset="0"/>
              </a:rPr>
              <a:t>, ENEA - Ricerca, sviluppo e applicazioni per i Beni Culturali Dai risultati del progetto VADUS alle future collaborazioni, C.R. ENEA Frascati 9 - 10 </a:t>
            </a:r>
            <a:r>
              <a:rPr lang="it-IT" sz="950" dirty="0" err="1">
                <a:effectLst/>
                <a:latin typeface="Aptos" panose="020B0004020202020204" pitchFamily="34" charset="0"/>
                <a:ea typeface="Calibri" panose="020F0502020204030204" pitchFamily="34" charset="0"/>
                <a:cs typeface="Arial" panose="020B0604020202020204" pitchFamily="34" charset="0"/>
              </a:rPr>
              <a:t>May</a:t>
            </a:r>
            <a:r>
              <a:rPr lang="it-IT" sz="950" dirty="0">
                <a:effectLst/>
                <a:latin typeface="Aptos" panose="020B0004020202020204" pitchFamily="34" charset="0"/>
                <a:ea typeface="Calibri" panose="020F0502020204030204" pitchFamily="34" charset="0"/>
                <a:cs typeface="Arial" panose="020B0604020202020204" pitchFamily="34" charset="0"/>
              </a:rPr>
              <a:t> 2023</a:t>
            </a:r>
            <a:endParaRPr lang="en-US" sz="950" dirty="0">
              <a:effectLst/>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endParaRPr lang="en-US" sz="950" dirty="0">
              <a:effectLst/>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r>
              <a:rPr lang="en-US" sz="950" dirty="0">
                <a:effectLst/>
                <a:latin typeface="Aptos" panose="020B0004020202020204" pitchFamily="34" charset="0"/>
                <a:ea typeface="Calibri" panose="020F0502020204030204" pitchFamily="34" charset="0"/>
                <a:cs typeface="Arial" panose="020B0604020202020204" pitchFamily="34" charset="0"/>
              </a:rPr>
              <a:t>A. </a:t>
            </a:r>
            <a:r>
              <a:rPr lang="en-US" sz="950" dirty="0" err="1">
                <a:effectLst/>
                <a:latin typeface="Aptos" panose="020B0004020202020204" pitchFamily="34" charset="0"/>
                <a:ea typeface="Calibri" panose="020F0502020204030204" pitchFamily="34" charset="0"/>
                <a:cs typeface="Arial" panose="020B0604020202020204" pitchFamily="34" charset="0"/>
              </a:rPr>
              <a:t>Cemmi</a:t>
            </a:r>
            <a:r>
              <a:rPr lang="en-US" sz="950" dirty="0">
                <a:effectLst/>
                <a:latin typeface="Aptos" panose="020B0004020202020204" pitchFamily="34" charset="0"/>
                <a:ea typeface="Calibri" panose="020F0502020204030204" pitchFamily="34" charset="0"/>
                <a:cs typeface="Arial" panose="020B0604020202020204" pitchFamily="34" charset="0"/>
              </a:rPr>
              <a:t>, A. </a:t>
            </a:r>
            <a:r>
              <a:rPr lang="en-US" sz="950" dirty="0" err="1">
                <a:effectLst/>
                <a:latin typeface="Aptos" panose="020B0004020202020204" pitchFamily="34" charset="0"/>
                <a:ea typeface="Calibri" panose="020F0502020204030204" pitchFamily="34" charset="0"/>
                <a:cs typeface="Arial" panose="020B0604020202020204" pitchFamily="34" charset="0"/>
              </a:rPr>
              <a:t>Cirigliano</a:t>
            </a:r>
            <a:r>
              <a:rPr lang="en-US" sz="950" dirty="0">
                <a:effectLst/>
                <a:latin typeface="Aptos" panose="020B0004020202020204" pitchFamily="34" charset="0"/>
                <a:ea typeface="Calibri" panose="020F0502020204030204" pitchFamily="34" charset="0"/>
                <a:cs typeface="Arial" panose="020B0604020202020204" pitchFamily="34" charset="0"/>
              </a:rPr>
              <a:t>, I. Di </a:t>
            </a:r>
            <a:r>
              <a:rPr lang="en-US" sz="950" dirty="0" err="1">
                <a:effectLst/>
                <a:latin typeface="Aptos" panose="020B0004020202020204" pitchFamily="34" charset="0"/>
                <a:ea typeface="Calibri" panose="020F0502020204030204" pitchFamily="34" charset="0"/>
                <a:cs typeface="Arial" panose="020B0604020202020204" pitchFamily="34" charset="0"/>
              </a:rPr>
              <a:t>Sarcina</a:t>
            </a:r>
            <a:r>
              <a:rPr lang="en-US" sz="950" dirty="0">
                <a:effectLst/>
                <a:latin typeface="Aptos" panose="020B0004020202020204" pitchFamily="34" charset="0"/>
                <a:ea typeface="Calibri" panose="020F0502020204030204" pitchFamily="34" charset="0"/>
                <a:cs typeface="Arial" panose="020B0604020202020204" pitchFamily="34" charset="0"/>
              </a:rPr>
              <a:t>, </a:t>
            </a:r>
            <a:r>
              <a:rPr lang="en-US" sz="950" u="sng" dirty="0">
                <a:effectLst/>
                <a:latin typeface="Aptos" panose="020B0004020202020204" pitchFamily="34" charset="0"/>
                <a:ea typeface="Calibri" panose="020F0502020204030204" pitchFamily="34" charset="0"/>
                <a:cs typeface="Arial" panose="020B0604020202020204" pitchFamily="34" charset="0"/>
              </a:rPr>
              <a:t>B. D'Orsi </a:t>
            </a:r>
            <a:r>
              <a:rPr lang="en-US" sz="950" dirty="0">
                <a:effectLst/>
                <a:latin typeface="Aptos" panose="020B0004020202020204" pitchFamily="34" charset="0"/>
                <a:ea typeface="Calibri" panose="020F0502020204030204" pitchFamily="34" charset="0"/>
                <a:cs typeface="Arial" panose="020B0604020202020204" pitchFamily="34" charset="0"/>
              </a:rPr>
              <a:t>et al, </a:t>
            </a:r>
            <a:r>
              <a:rPr lang="en-US" sz="950" i="1" dirty="0">
                <a:effectLst/>
                <a:latin typeface="Aptos" panose="020B0004020202020204" pitchFamily="34" charset="0"/>
                <a:ea typeface="Calibri" panose="020F0502020204030204" pitchFamily="34" charset="0"/>
                <a:cs typeface="Arial" panose="020B0604020202020204" pitchFamily="34" charset="0"/>
              </a:rPr>
              <a:t>Gamma radiation effects on Cultural Heritage artifacts at Calliope facility (</a:t>
            </a:r>
            <a:r>
              <a:rPr lang="en-US" sz="950" i="1" dirty="0" err="1">
                <a:effectLst/>
                <a:latin typeface="Aptos" panose="020B0004020202020204" pitchFamily="34" charset="0"/>
                <a:ea typeface="Calibri" panose="020F0502020204030204" pitchFamily="34" charset="0"/>
                <a:cs typeface="Arial" panose="020B0604020202020204" pitchFamily="34" charset="0"/>
              </a:rPr>
              <a:t>Enea</a:t>
            </a:r>
            <a:r>
              <a:rPr lang="en-US" sz="950" i="1" dirty="0">
                <a:effectLst/>
                <a:latin typeface="Aptos" panose="020B0004020202020204" pitchFamily="34" charset="0"/>
                <a:ea typeface="Calibri" panose="020F0502020204030204" pitchFamily="34" charset="0"/>
                <a:cs typeface="Arial" panose="020B0604020202020204" pitchFamily="34" charset="0"/>
              </a:rPr>
              <a:t> Casaccia R.C. - Rome, Italy)</a:t>
            </a:r>
            <a:r>
              <a:rPr lang="en-US" sz="950" dirty="0">
                <a:effectLst/>
                <a:latin typeface="Aptos" panose="020B0004020202020204" pitchFamily="34" charset="0"/>
                <a:ea typeface="Calibri" panose="020F0502020204030204" pitchFamily="34" charset="0"/>
                <a:cs typeface="Arial" panose="020B0604020202020204" pitchFamily="34" charset="0"/>
              </a:rPr>
              <a:t>, Proceeding of AIES XIV International Conference, 2023</a:t>
            </a:r>
          </a:p>
          <a:p>
            <a:pPr marR="152400" fontAlgn="base">
              <a:lnSpc>
                <a:spcPct val="107000"/>
              </a:lnSpc>
              <a:spcAft>
                <a:spcPts val="300"/>
              </a:spcAft>
            </a:pPr>
            <a:endParaRPr lang="en-US" sz="950" dirty="0">
              <a:effectLst/>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r>
              <a:rPr lang="it-IT" sz="950" u="sng" dirty="0">
                <a:effectLst/>
                <a:latin typeface="Aptos" panose="020B0004020202020204" pitchFamily="34" charset="0"/>
                <a:ea typeface="Calibri" panose="020F0502020204030204" pitchFamily="34" charset="0"/>
              </a:rPr>
              <a:t>B. D’Orsi</a:t>
            </a:r>
            <a:r>
              <a:rPr lang="it-IT" sz="950" dirty="0">
                <a:effectLst/>
                <a:latin typeface="Aptos" panose="020B0004020202020204" pitchFamily="34" charset="0"/>
                <a:ea typeface="Calibri" panose="020F0502020204030204" pitchFamily="34" charset="0"/>
              </a:rPr>
              <a:t>, R. Carcione, I. Di Sarcina, G. Ferrara, J. Scifo, A. Verna, A. </a:t>
            </a:r>
            <a:r>
              <a:rPr lang="it-IT" sz="950" dirty="0" err="1">
                <a:effectLst/>
                <a:latin typeface="Aptos" panose="020B0004020202020204" pitchFamily="34" charset="0"/>
                <a:ea typeface="Calibri" panose="020F0502020204030204" pitchFamily="34" charset="0"/>
              </a:rPr>
              <a:t>Cemmi</a:t>
            </a:r>
            <a:r>
              <a:rPr lang="it-IT" sz="950" dirty="0">
                <a:effectLst/>
                <a:latin typeface="Aptos" panose="020B0004020202020204" pitchFamily="34" charset="0"/>
                <a:ea typeface="Calibri" panose="020F0502020204030204" pitchFamily="34" charset="0"/>
              </a:rPr>
              <a:t>, </a:t>
            </a:r>
            <a:r>
              <a:rPr lang="it-IT" sz="950" i="1" dirty="0" err="1">
                <a:effectLst/>
                <a:latin typeface="Aptos" panose="020B0004020202020204" pitchFamily="34" charset="0"/>
                <a:ea typeface="Calibri" panose="020F0502020204030204" pitchFamily="34" charset="0"/>
              </a:rPr>
              <a:t>Optimization</a:t>
            </a:r>
            <a:r>
              <a:rPr lang="it-IT" sz="950" i="1" dirty="0">
                <a:effectLst/>
                <a:latin typeface="Aptos" panose="020B0004020202020204" pitchFamily="34" charset="0"/>
                <a:ea typeface="Calibri" panose="020F0502020204030204" pitchFamily="34" charset="0"/>
              </a:rPr>
              <a:t> of paper </a:t>
            </a:r>
            <a:r>
              <a:rPr lang="it-IT" sz="950" i="1" dirty="0" err="1">
                <a:effectLst/>
                <a:latin typeface="Aptos" panose="020B0004020202020204" pitchFamily="34" charset="0"/>
                <a:ea typeface="Calibri" panose="020F0502020204030204" pitchFamily="34" charset="0"/>
              </a:rPr>
              <a:t>characterization</a:t>
            </a:r>
            <a:r>
              <a:rPr lang="it-IT" sz="950" i="1" dirty="0">
                <a:effectLst/>
                <a:latin typeface="Aptos" panose="020B0004020202020204" pitchFamily="34" charset="0"/>
                <a:ea typeface="Calibri" panose="020F0502020204030204" pitchFamily="34" charset="0"/>
              </a:rPr>
              <a:t> </a:t>
            </a:r>
            <a:r>
              <a:rPr lang="it-IT" sz="950" i="1" dirty="0" err="1">
                <a:effectLst/>
                <a:latin typeface="Aptos" panose="020B0004020202020204" pitchFamily="34" charset="0"/>
                <a:ea typeface="Calibri" panose="020F0502020204030204" pitchFamily="34" charset="0"/>
              </a:rPr>
              <a:t>procedures</a:t>
            </a:r>
            <a:r>
              <a:rPr lang="it-IT" sz="950" i="1" dirty="0">
                <a:effectLst/>
                <a:latin typeface="Aptos" panose="020B0004020202020204" pitchFamily="34" charset="0"/>
                <a:ea typeface="Calibri" panose="020F0502020204030204" pitchFamily="34" charset="0"/>
              </a:rPr>
              <a:t> for cultural </a:t>
            </a:r>
            <a:r>
              <a:rPr lang="it-IT" sz="950" i="1" dirty="0" err="1">
                <a:effectLst/>
                <a:latin typeface="Aptos" panose="020B0004020202020204" pitchFamily="34" charset="0"/>
                <a:ea typeface="Calibri" panose="020F0502020204030204" pitchFamily="34" charset="0"/>
              </a:rPr>
              <a:t>heritage</a:t>
            </a:r>
            <a:r>
              <a:rPr lang="it-IT" sz="950" dirty="0">
                <a:effectLst/>
                <a:latin typeface="Aptos" panose="020B0004020202020204" pitchFamily="34" charset="0"/>
                <a:ea typeface="Calibri" panose="020F0502020204030204" pitchFamily="34" charset="0"/>
              </a:rPr>
              <a:t>, RT/2024/2/ENEA (2024).</a:t>
            </a:r>
          </a:p>
          <a:p>
            <a:pPr marR="152400" fontAlgn="base">
              <a:lnSpc>
                <a:spcPct val="107000"/>
              </a:lnSpc>
              <a:spcAft>
                <a:spcPts val="300"/>
              </a:spcAft>
            </a:pPr>
            <a:endParaRPr lang="en-US" sz="950" dirty="0">
              <a:latin typeface="Aptos" panose="020B0004020202020204" pitchFamily="34" charset="0"/>
              <a:ea typeface="Calibri" panose="020F0502020204030204" pitchFamily="34" charset="0"/>
              <a:cs typeface="Arial" panose="020B0604020202020204" pitchFamily="34" charset="0"/>
            </a:endParaRPr>
          </a:p>
          <a:p>
            <a:pPr marR="152400" fontAlgn="base">
              <a:lnSpc>
                <a:spcPct val="107000"/>
              </a:lnSpc>
              <a:spcAft>
                <a:spcPts val="300"/>
              </a:spcAft>
            </a:pPr>
            <a:r>
              <a:rPr lang="en-GB" sz="950" u="sng" dirty="0">
                <a:solidFill>
                  <a:srgbClr val="333333"/>
                </a:solidFill>
                <a:effectLst/>
                <a:latin typeface="Aptos" panose="020B0004020202020204" pitchFamily="34" charset="0"/>
                <a:ea typeface="Calibri" panose="020F0502020204030204" pitchFamily="34" charset="0"/>
              </a:rPr>
              <a:t>B. D’Orsi </a:t>
            </a:r>
            <a:r>
              <a:rPr lang="en-GB" sz="950" dirty="0">
                <a:solidFill>
                  <a:srgbClr val="333333"/>
                </a:solidFill>
                <a:effectLst/>
                <a:latin typeface="Aptos" panose="020B0004020202020204" pitchFamily="34" charset="0"/>
                <a:ea typeface="Calibri" panose="020F0502020204030204" pitchFamily="34" charset="0"/>
              </a:rPr>
              <a:t>et al, </a:t>
            </a:r>
            <a:r>
              <a:rPr lang="en-GB" sz="950" i="1" dirty="0">
                <a:effectLst/>
                <a:latin typeface="Aptos" panose="020B0004020202020204" pitchFamily="34" charset="0"/>
                <a:ea typeface="Calibri" panose="020F0502020204030204" pitchFamily="34" charset="0"/>
                <a:cs typeface="Arial" panose="020B0604020202020204" pitchFamily="34" charset="0"/>
              </a:rPr>
              <a:t>Gamma irradiation for Cultural Heritage conservation: comparison of the secondary effects on new and old paper</a:t>
            </a:r>
            <a:r>
              <a:rPr lang="en-GB" sz="950" dirty="0">
                <a:effectLst/>
                <a:latin typeface="Aptos" panose="020B0004020202020204" pitchFamily="34" charset="0"/>
                <a:ea typeface="Calibri" panose="020F0502020204030204" pitchFamily="34" charset="0"/>
                <a:cs typeface="Arial" panose="020B0604020202020204" pitchFamily="34" charset="0"/>
              </a:rPr>
              <a:t>, under review at Journal of Cultural Heritage (2024)</a:t>
            </a:r>
            <a:r>
              <a:rPr lang="en-US" sz="950" dirty="0">
                <a:latin typeface="Aptos" panose="020B0004020202020204" pitchFamily="34" charset="0"/>
                <a:ea typeface="Calibri" panose="020F0502020204030204" pitchFamily="34" charset="0"/>
                <a:cs typeface="Arial" panose="020B0604020202020204" pitchFamily="34" charset="0"/>
              </a:rPr>
              <a:t>.</a:t>
            </a:r>
          </a:p>
          <a:p>
            <a:pPr marR="152400" fontAlgn="base">
              <a:lnSpc>
                <a:spcPct val="107000"/>
              </a:lnSpc>
              <a:spcAft>
                <a:spcPts val="300"/>
              </a:spcAft>
            </a:pPr>
            <a:endParaRPr lang="en-US" sz="950" dirty="0">
              <a:latin typeface="Aptos" panose="020B0004020202020204" pitchFamily="34" charset="0"/>
              <a:ea typeface="Calibri" panose="020F0502020204030204" pitchFamily="34" charset="0"/>
              <a:cs typeface="Arial" panose="020B0604020202020204" pitchFamily="34" charset="0"/>
            </a:endParaRPr>
          </a:p>
          <a:p>
            <a:pPr algn="l"/>
            <a:r>
              <a:rPr lang="en-US" sz="950" dirty="0">
                <a:latin typeface="Aptos" panose="020B0004020202020204" pitchFamily="34" charset="0"/>
              </a:rPr>
              <a:t>A. Cemmi, </a:t>
            </a:r>
            <a:r>
              <a:rPr lang="en-US" sz="950" u="sng" dirty="0">
                <a:latin typeface="Aptos" panose="020B0004020202020204" pitchFamily="34" charset="0"/>
              </a:rPr>
              <a:t>B. D’Orsi</a:t>
            </a:r>
            <a:r>
              <a:rPr lang="en-US" sz="950" dirty="0">
                <a:latin typeface="Aptos" panose="020B0004020202020204" pitchFamily="34" charset="0"/>
              </a:rPr>
              <a:t>, E. Di </a:t>
            </a:r>
            <a:r>
              <a:rPr lang="en-US" sz="950" dirty="0" err="1">
                <a:latin typeface="Aptos" panose="020B0004020202020204" pitchFamily="34" charset="0"/>
              </a:rPr>
              <a:t>Meco</a:t>
            </a:r>
            <a:r>
              <a:rPr lang="en-US" sz="950" dirty="0">
                <a:latin typeface="Aptos" panose="020B0004020202020204" pitchFamily="34" charset="0"/>
              </a:rPr>
              <a:t>, I. Di </a:t>
            </a:r>
            <a:r>
              <a:rPr lang="en-US" sz="950" dirty="0" err="1">
                <a:latin typeface="Aptos" panose="020B0004020202020204" pitchFamily="34" charset="0"/>
              </a:rPr>
              <a:t>Sarcina</a:t>
            </a:r>
            <a:r>
              <a:rPr lang="en-US" sz="950" dirty="0">
                <a:latin typeface="Aptos" panose="020B0004020202020204" pitchFamily="34" charset="0"/>
              </a:rPr>
              <a:t> et al, </a:t>
            </a:r>
            <a:r>
              <a:rPr lang="en-US" sz="950" b="0" i="1" u="none" strike="noStrike" baseline="0" dirty="0">
                <a:latin typeface="Aptos" panose="020B0004020202020204" pitchFamily="34" charset="0"/>
              </a:rPr>
              <a:t>The CRILIN calorimeter: gamma radiation resistance of crystals and SiPMs, </a:t>
            </a:r>
            <a:r>
              <a:rPr lang="en-US" sz="950" b="0" u="none" strike="noStrike" baseline="0" dirty="0">
                <a:latin typeface="Aptos" panose="020B0004020202020204" pitchFamily="34" charset="0"/>
              </a:rPr>
              <a:t>Accepted for publication in JINST (2024).</a:t>
            </a:r>
            <a:endParaRPr lang="en-US" sz="950" dirty="0">
              <a:latin typeface="Aptos" panose="020B0004020202020204" pitchFamily="34" charset="0"/>
              <a:ea typeface="Calibri" panose="020F050202020403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168CEC67-7053-CCFB-016B-ED9F2B5E4B1B}"/>
              </a:ext>
            </a:extLst>
          </p:cNvPr>
          <p:cNvPicPr>
            <a:picLocks noChangeAspect="1"/>
          </p:cNvPicPr>
          <p:nvPr/>
        </p:nvPicPr>
        <p:blipFill>
          <a:blip r:embed="rId3"/>
          <a:stretch>
            <a:fillRect/>
          </a:stretch>
        </p:blipFill>
        <p:spPr>
          <a:xfrm>
            <a:off x="7891862" y="4328555"/>
            <a:ext cx="2083540" cy="1172083"/>
          </a:xfrm>
          <a:prstGeom prst="rect">
            <a:avLst/>
          </a:prstGeom>
        </p:spPr>
      </p:pic>
      <p:pic>
        <p:nvPicPr>
          <p:cNvPr id="26" name="Picture 25">
            <a:extLst>
              <a:ext uri="{FF2B5EF4-FFF2-40B4-BE49-F238E27FC236}">
                <a16:creationId xmlns:a16="http://schemas.microsoft.com/office/drawing/2014/main" id="{6475EAAA-663F-C849-5D2C-551ACEAC6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6613" y="1161323"/>
            <a:ext cx="2032089" cy="1506015"/>
          </a:xfrm>
          <a:prstGeom prst="rect">
            <a:avLst/>
          </a:prstGeom>
        </p:spPr>
      </p:pic>
      <p:pic>
        <p:nvPicPr>
          <p:cNvPr id="29" name="Picture 28">
            <a:extLst>
              <a:ext uri="{FF2B5EF4-FFF2-40B4-BE49-F238E27FC236}">
                <a16:creationId xmlns:a16="http://schemas.microsoft.com/office/drawing/2014/main" id="{3BAB3181-6F73-CCDA-92C7-61601A75F559}"/>
              </a:ext>
            </a:extLst>
          </p:cNvPr>
          <p:cNvPicPr>
            <a:picLocks noChangeAspect="1"/>
          </p:cNvPicPr>
          <p:nvPr/>
        </p:nvPicPr>
        <p:blipFill>
          <a:blip r:embed="rId5"/>
          <a:stretch>
            <a:fillRect/>
          </a:stretch>
        </p:blipFill>
        <p:spPr>
          <a:xfrm>
            <a:off x="5815626" y="959205"/>
            <a:ext cx="1907129" cy="2697959"/>
          </a:xfrm>
          <a:prstGeom prst="rect">
            <a:avLst/>
          </a:prstGeom>
        </p:spPr>
      </p:pic>
      <p:pic>
        <p:nvPicPr>
          <p:cNvPr id="31" name="Picture 30" descr="A paper with text on it&#10;&#10;Description automatically generated">
            <a:extLst>
              <a:ext uri="{FF2B5EF4-FFF2-40B4-BE49-F238E27FC236}">
                <a16:creationId xmlns:a16="http://schemas.microsoft.com/office/drawing/2014/main" id="{B0AE31A5-5AE4-DF2B-C284-59EA26DDE6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4775" y="2628933"/>
            <a:ext cx="1399479" cy="1554769"/>
          </a:xfrm>
          <a:prstGeom prst="rect">
            <a:avLst/>
          </a:prstGeom>
        </p:spPr>
      </p:pic>
      <p:pic>
        <p:nvPicPr>
          <p:cNvPr id="33" name="Picture 32" descr="A poster of a science experiment&#10;&#10;Description automatically generated">
            <a:extLst>
              <a:ext uri="{FF2B5EF4-FFF2-40B4-BE49-F238E27FC236}">
                <a16:creationId xmlns:a16="http://schemas.microsoft.com/office/drawing/2014/main" id="{3BF85EA7-AC19-86AD-D582-54E447EE91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3970" y="3515863"/>
            <a:ext cx="1200538" cy="1710131"/>
          </a:xfrm>
          <a:prstGeom prst="rect">
            <a:avLst/>
          </a:prstGeom>
        </p:spPr>
      </p:pic>
      <p:pic>
        <p:nvPicPr>
          <p:cNvPr id="37" name="Picture 36" descr="A blue and white card with text&#10;&#10;Description automatically generated">
            <a:extLst>
              <a:ext uri="{FF2B5EF4-FFF2-40B4-BE49-F238E27FC236}">
                <a16:creationId xmlns:a16="http://schemas.microsoft.com/office/drawing/2014/main" id="{CE0255DB-0EF3-ABA5-4AA5-8169BC2F67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7452" y="4170403"/>
            <a:ext cx="1765232" cy="1172083"/>
          </a:xfrm>
          <a:prstGeom prst="rect">
            <a:avLst/>
          </a:prstGeom>
        </p:spPr>
      </p:pic>
      <p:pic>
        <p:nvPicPr>
          <p:cNvPr id="11" name="Picture 10" descr="A close-up of a logo&#10;&#10;Description automatically generated">
            <a:extLst>
              <a:ext uri="{FF2B5EF4-FFF2-40B4-BE49-F238E27FC236}">
                <a16:creationId xmlns:a16="http://schemas.microsoft.com/office/drawing/2014/main" id="{9C63CB73-903F-9E2B-4A31-1E184D5546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8437" y="5406988"/>
            <a:ext cx="2004318" cy="1053578"/>
          </a:xfrm>
          <a:prstGeom prst="rect">
            <a:avLst/>
          </a:prstGeom>
        </p:spPr>
      </p:pic>
      <p:pic>
        <p:nvPicPr>
          <p:cNvPr id="14" name="Picture 13" descr="A blue and white website&#10;&#10;Description automatically generated">
            <a:extLst>
              <a:ext uri="{FF2B5EF4-FFF2-40B4-BE49-F238E27FC236}">
                <a16:creationId xmlns:a16="http://schemas.microsoft.com/office/drawing/2014/main" id="{D6B3A95A-24F8-14E8-AAF0-C583000058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3294" y="5409455"/>
            <a:ext cx="1857375" cy="1233253"/>
          </a:xfrm>
          <a:prstGeom prst="rect">
            <a:avLst/>
          </a:prstGeom>
        </p:spPr>
      </p:pic>
      <p:pic>
        <p:nvPicPr>
          <p:cNvPr id="15" name="Picture 14" descr="A purple background with text&#10;&#10;Description automatically generated">
            <a:extLst>
              <a:ext uri="{FF2B5EF4-FFF2-40B4-BE49-F238E27FC236}">
                <a16:creationId xmlns:a16="http://schemas.microsoft.com/office/drawing/2014/main" id="{4B0F42D0-22B1-A8A2-57A3-D0493F7752B2}"/>
              </a:ext>
            </a:extLst>
          </p:cNvPr>
          <p:cNvPicPr>
            <a:picLocks noChangeAspect="1"/>
          </p:cNvPicPr>
          <p:nvPr/>
        </p:nvPicPr>
        <p:blipFill>
          <a:blip r:embed="rId11">
            <a:extLst>
              <a:ext uri="{28A0092B-C50C-407E-A947-70E740481C1C}">
                <a14:useLocalDpi xmlns:a14="http://schemas.microsoft.com/office/drawing/2010/main" val="0"/>
              </a:ext>
            </a:extLst>
          </a:blip>
          <a:srcRect b="11936"/>
          <a:stretch/>
        </p:blipFill>
        <p:spPr>
          <a:xfrm>
            <a:off x="5752349" y="6299397"/>
            <a:ext cx="2340554" cy="536195"/>
          </a:xfrm>
          <a:prstGeom prst="rect">
            <a:avLst/>
          </a:prstGeom>
        </p:spPr>
      </p:pic>
      <p:pic>
        <p:nvPicPr>
          <p:cNvPr id="20" name="Picture 19" descr="A blue and white rectangular object with text&#10;&#10;Description automatically generated">
            <a:extLst>
              <a:ext uri="{FF2B5EF4-FFF2-40B4-BE49-F238E27FC236}">
                <a16:creationId xmlns:a16="http://schemas.microsoft.com/office/drawing/2014/main" id="{D7344319-2B0A-06E9-A2D9-7AAF047DC3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6527" y="5229515"/>
            <a:ext cx="2078814" cy="1444261"/>
          </a:xfrm>
          <a:prstGeom prst="rect">
            <a:avLst/>
          </a:prstGeom>
        </p:spPr>
      </p:pic>
      <p:pic>
        <p:nvPicPr>
          <p:cNvPr id="24" name="Picture 23" descr="A close-up of a poster&#10;&#10;Description automatically generated">
            <a:extLst>
              <a:ext uri="{FF2B5EF4-FFF2-40B4-BE49-F238E27FC236}">
                <a16:creationId xmlns:a16="http://schemas.microsoft.com/office/drawing/2014/main" id="{6070CC53-65B5-209D-9981-20F4AB6869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18448" y="5062442"/>
            <a:ext cx="1200538" cy="1713475"/>
          </a:xfrm>
          <a:prstGeom prst="rect">
            <a:avLst/>
          </a:prstGeom>
        </p:spPr>
      </p:pic>
      <p:pic>
        <p:nvPicPr>
          <p:cNvPr id="36" name="Picture 35" descr="A screenshot of a web page&#10;&#10;Description automatically generated">
            <a:extLst>
              <a:ext uri="{FF2B5EF4-FFF2-40B4-BE49-F238E27FC236}">
                <a16:creationId xmlns:a16="http://schemas.microsoft.com/office/drawing/2014/main" id="{F3AC1B2E-D607-F23E-28B1-7EF7C4FD09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8956" y="1098832"/>
            <a:ext cx="2137820" cy="1601947"/>
          </a:xfrm>
          <a:prstGeom prst="rect">
            <a:avLst/>
          </a:prstGeom>
        </p:spPr>
      </p:pic>
      <p:pic>
        <p:nvPicPr>
          <p:cNvPr id="40" name="Picture 39">
            <a:extLst>
              <a:ext uri="{FF2B5EF4-FFF2-40B4-BE49-F238E27FC236}">
                <a16:creationId xmlns:a16="http://schemas.microsoft.com/office/drawing/2014/main" id="{02F71516-F5F4-0408-82B9-FA96779C09D8}"/>
              </a:ext>
            </a:extLst>
          </p:cNvPr>
          <p:cNvPicPr>
            <a:picLocks noChangeAspect="1"/>
          </p:cNvPicPr>
          <p:nvPr/>
        </p:nvPicPr>
        <p:blipFill>
          <a:blip r:embed="rId15"/>
          <a:stretch>
            <a:fillRect/>
          </a:stretch>
        </p:blipFill>
        <p:spPr>
          <a:xfrm>
            <a:off x="5720644" y="2915390"/>
            <a:ext cx="2224355" cy="1664952"/>
          </a:xfrm>
          <a:prstGeom prst="rect">
            <a:avLst/>
          </a:prstGeom>
        </p:spPr>
      </p:pic>
      <p:pic>
        <p:nvPicPr>
          <p:cNvPr id="41" name="Picture 40" descr="A screenshot of a computer&#10;&#10;Description automatically generated">
            <a:extLst>
              <a:ext uri="{FF2B5EF4-FFF2-40B4-BE49-F238E27FC236}">
                <a16:creationId xmlns:a16="http://schemas.microsoft.com/office/drawing/2014/main" id="{1D1798C2-EF72-6513-BCF3-3B865A2D478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70652" y="4230705"/>
            <a:ext cx="2426821" cy="1365916"/>
          </a:xfrm>
          <a:prstGeom prst="rect">
            <a:avLst/>
          </a:prstGeom>
        </p:spPr>
      </p:pic>
      <p:pic>
        <p:nvPicPr>
          <p:cNvPr id="42" name="Picture 41" descr="A blue and white sign with white text&#10;&#10;Description automatically generated">
            <a:extLst>
              <a:ext uri="{FF2B5EF4-FFF2-40B4-BE49-F238E27FC236}">
                <a16:creationId xmlns:a16="http://schemas.microsoft.com/office/drawing/2014/main" id="{9AF4EC51-3AD8-0C60-25BE-B4381246AD3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22755" y="2468557"/>
            <a:ext cx="2649637" cy="1487022"/>
          </a:xfrm>
          <a:prstGeom prst="rect">
            <a:avLst/>
          </a:prstGeom>
        </p:spPr>
      </p:pic>
      <p:pic>
        <p:nvPicPr>
          <p:cNvPr id="43" name="Picture 42" descr="A close-up of a document&#10;&#10;Description automatically generated">
            <a:extLst>
              <a:ext uri="{FF2B5EF4-FFF2-40B4-BE49-F238E27FC236}">
                <a16:creationId xmlns:a16="http://schemas.microsoft.com/office/drawing/2014/main" id="{A9C30839-201B-89DD-0F64-1E77CB41722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11676" y="3361528"/>
            <a:ext cx="1857375" cy="1043641"/>
          </a:xfrm>
          <a:prstGeom prst="rect">
            <a:avLst/>
          </a:prstGeom>
        </p:spPr>
      </p:pic>
    </p:spTree>
    <p:extLst>
      <p:ext uri="{BB962C8B-B14F-4D97-AF65-F5344CB8AC3E}">
        <p14:creationId xmlns:p14="http://schemas.microsoft.com/office/powerpoint/2010/main" val="213220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700827" y="3431035"/>
            <a:ext cx="4810833" cy="461665"/>
          </a:xfrm>
          <a:prstGeom prst="rect">
            <a:avLst/>
          </a:prstGeom>
        </p:spPr>
        <p:txBody>
          <a:bodyPr vert="horz" wrap="square" lIns="68580" tIns="0" rIns="68580" bIns="0" rtlCol="0">
            <a:spAutoFit/>
          </a:bodyPr>
          <a:lstStyle/>
          <a:p>
            <a:r>
              <a:rPr lang="it-IT" sz="3000" b="1" dirty="0">
                <a:solidFill>
                  <a:schemeClr val="accent1">
                    <a:lumMod val="75000"/>
                  </a:schemeClr>
                </a:solidFill>
                <a:latin typeface="Calibri" pitchFamily="34" charset="0"/>
                <a:cs typeface="Calibri" pitchFamily="34" charset="0"/>
              </a:rPr>
              <a:t>Thank you for your attention!</a:t>
            </a:r>
          </a:p>
        </p:txBody>
      </p:sp>
      <p:sp>
        <p:nvSpPr>
          <p:cNvPr id="6" name="Rettangolo 5"/>
          <p:cNvSpPr/>
          <p:nvPr/>
        </p:nvSpPr>
        <p:spPr>
          <a:xfrm>
            <a:off x="3900865" y="1076040"/>
            <a:ext cx="4810833" cy="2244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p>
        </p:txBody>
      </p:sp>
      <p:sp>
        <p:nvSpPr>
          <p:cNvPr id="7" name="Rettangolo 6"/>
          <p:cNvSpPr/>
          <p:nvPr/>
        </p:nvSpPr>
        <p:spPr>
          <a:xfrm>
            <a:off x="1524000" y="3937881"/>
            <a:ext cx="9144000" cy="972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00" i="1" dirty="0">
              <a:solidFill>
                <a:srgbClr val="3333FF"/>
              </a:solidFill>
            </a:endParaRPr>
          </a:p>
        </p:txBody>
      </p:sp>
      <p:sp>
        <p:nvSpPr>
          <p:cNvPr id="9" name="Rettangolo 8"/>
          <p:cNvSpPr/>
          <p:nvPr/>
        </p:nvSpPr>
        <p:spPr>
          <a:xfrm>
            <a:off x="3026267" y="5721637"/>
            <a:ext cx="3403035" cy="230832"/>
          </a:xfrm>
          <a:prstGeom prst="rect">
            <a:avLst/>
          </a:prstGeom>
          <a:solidFill>
            <a:schemeClr val="bg1"/>
          </a:solidFill>
        </p:spPr>
        <p:txBody>
          <a:bodyPr wrap="square">
            <a:spAutoFit/>
          </a:bodyPr>
          <a:lstStyle/>
          <a:p>
            <a:endParaRPr lang="it-IT" sz="900" i="1" dirty="0"/>
          </a:p>
        </p:txBody>
      </p:sp>
      <p:pic>
        <p:nvPicPr>
          <p:cNvPr id="13" name="Immagine 12">
            <a:extLst>
              <a:ext uri="{FF2B5EF4-FFF2-40B4-BE49-F238E27FC236}">
                <a16:creationId xmlns:a16="http://schemas.microsoft.com/office/drawing/2014/main" id="{ABB268A8-E621-48EE-86AF-971FC19E5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540" y="5679696"/>
            <a:ext cx="3250289" cy="1162503"/>
          </a:xfrm>
          <a:prstGeom prst="rect">
            <a:avLst/>
          </a:prstGeom>
        </p:spPr>
      </p:pic>
      <p:sp>
        <p:nvSpPr>
          <p:cNvPr id="16" name="CasellaDiTesto 15">
            <a:extLst>
              <a:ext uri="{FF2B5EF4-FFF2-40B4-BE49-F238E27FC236}">
                <a16:creationId xmlns:a16="http://schemas.microsoft.com/office/drawing/2014/main" id="{B41DE0CC-47F6-41C0-9013-21550A3A695F}"/>
              </a:ext>
            </a:extLst>
          </p:cNvPr>
          <p:cNvSpPr txBox="1"/>
          <p:nvPr/>
        </p:nvSpPr>
        <p:spPr>
          <a:xfrm>
            <a:off x="4434734" y="4020208"/>
            <a:ext cx="3343018" cy="507831"/>
          </a:xfrm>
          <a:prstGeom prst="rect">
            <a:avLst/>
          </a:prstGeom>
          <a:noFill/>
        </p:spPr>
        <p:txBody>
          <a:bodyPr wrap="square">
            <a:spAutoFit/>
          </a:bodyPr>
          <a:lstStyle/>
          <a:p>
            <a:pPr algn="ctr"/>
            <a:r>
              <a:rPr lang="it-IT" sz="1350" dirty="0">
                <a:solidFill>
                  <a:schemeClr val="accent1"/>
                </a:solidFill>
                <a:hlinkClick r:id="rId4">
                  <a:extLst>
                    <a:ext uri="{A12FA001-AC4F-418D-AE19-62706E023703}">
                      <ahyp:hlinkClr xmlns:ahyp="http://schemas.microsoft.com/office/drawing/2018/hyperlinkcolor" val="tx"/>
                    </a:ext>
                  </a:extLst>
                </a:hlinkClick>
              </a:rPr>
              <a:t>beatrice.dorsi@inrs.ca</a:t>
            </a:r>
            <a:endParaRPr lang="it-IT" sz="1350" dirty="0">
              <a:solidFill>
                <a:schemeClr val="accent1"/>
              </a:solidFill>
            </a:endParaRPr>
          </a:p>
          <a:p>
            <a:pPr algn="ctr"/>
            <a:r>
              <a:rPr lang="it-IT" sz="1350" u="sng" dirty="0">
                <a:solidFill>
                  <a:schemeClr val="accent1"/>
                </a:solidFill>
              </a:rPr>
              <a:t>beatrice.dorsi@uniroma1.it</a:t>
            </a:r>
          </a:p>
        </p:txBody>
      </p:sp>
      <p:pic>
        <p:nvPicPr>
          <p:cNvPr id="2" name="Picture 1" descr="A picture containing text, sign&#10;&#10;Description automatically generated">
            <a:extLst>
              <a:ext uri="{FF2B5EF4-FFF2-40B4-BE49-F238E27FC236}">
                <a16:creationId xmlns:a16="http://schemas.microsoft.com/office/drawing/2014/main" id="{4B26C07B-0490-EA1B-DAAC-1D7264CB96DB}"/>
              </a:ext>
            </a:extLst>
          </p:cNvPr>
          <p:cNvPicPr>
            <a:picLocks noChangeAspect="1"/>
          </p:cNvPicPr>
          <p:nvPr/>
        </p:nvPicPr>
        <p:blipFill>
          <a:blip r:embed="rId5"/>
          <a:stretch>
            <a:fillRect/>
          </a:stretch>
        </p:blipFill>
        <p:spPr>
          <a:xfrm>
            <a:off x="591433" y="5528030"/>
            <a:ext cx="2257560" cy="1255294"/>
          </a:xfrm>
          <a:prstGeom prst="rect">
            <a:avLst/>
          </a:prstGeom>
        </p:spPr>
      </p:pic>
      <p:pic>
        <p:nvPicPr>
          <p:cNvPr id="10" name="Picture 9" descr="A group of people wearing matching black shirts&#10;&#10;Description automatically generated">
            <a:extLst>
              <a:ext uri="{FF2B5EF4-FFF2-40B4-BE49-F238E27FC236}">
                <a16:creationId xmlns:a16="http://schemas.microsoft.com/office/drawing/2014/main" id="{E8EC9BF2-8104-6AF2-CC2D-9A53634723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0865" y="134184"/>
            <a:ext cx="4075814" cy="3143580"/>
          </a:xfrm>
          <a:prstGeom prst="rect">
            <a:avLst/>
          </a:prstGeom>
        </p:spPr>
      </p:pic>
      <p:pic>
        <p:nvPicPr>
          <p:cNvPr id="11" name="Picture 10" descr="A blue and white logo&#10;&#10;Description automatically generated">
            <a:extLst>
              <a:ext uri="{FF2B5EF4-FFF2-40B4-BE49-F238E27FC236}">
                <a16:creationId xmlns:a16="http://schemas.microsoft.com/office/drawing/2014/main" id="{F26F9671-1EF7-09B4-8857-EE1785F75A4F}"/>
              </a:ext>
            </a:extLst>
          </p:cNvPr>
          <p:cNvPicPr>
            <a:picLocks noChangeAspect="1"/>
          </p:cNvPicPr>
          <p:nvPr/>
        </p:nvPicPr>
        <p:blipFill rotWithShape="1">
          <a:blip r:embed="rId7">
            <a:extLst>
              <a:ext uri="{28A0092B-C50C-407E-A947-70E740481C1C}">
                <a14:useLocalDpi xmlns:a14="http://schemas.microsoft.com/office/drawing/2010/main" val="0"/>
              </a:ext>
            </a:extLst>
          </a:blip>
          <a:srcRect t="23547" b="24172"/>
          <a:stretch/>
        </p:blipFill>
        <p:spPr>
          <a:xfrm>
            <a:off x="8794470" y="5800252"/>
            <a:ext cx="3172310" cy="921389"/>
          </a:xfrm>
          <a:prstGeom prst="rect">
            <a:avLst/>
          </a:prstGeom>
        </p:spPr>
      </p:pic>
      <p:pic>
        <p:nvPicPr>
          <p:cNvPr id="12" name="Immagine 9">
            <a:extLst>
              <a:ext uri="{FF2B5EF4-FFF2-40B4-BE49-F238E27FC236}">
                <a16:creationId xmlns:a16="http://schemas.microsoft.com/office/drawing/2014/main" id="{D18C7186-9982-1DD6-80D6-5BCF393427B1}"/>
              </a:ext>
            </a:extLst>
          </p:cNvPr>
          <p:cNvPicPr>
            <a:picLocks noChangeAspect="1"/>
          </p:cNvPicPr>
          <p:nvPr/>
        </p:nvPicPr>
        <p:blipFill>
          <a:blip r:embed="rId8"/>
          <a:stretch>
            <a:fillRect/>
          </a:stretch>
        </p:blipFill>
        <p:spPr>
          <a:xfrm>
            <a:off x="10072587" y="4881849"/>
            <a:ext cx="1894193" cy="809483"/>
          </a:xfrm>
          <a:prstGeom prst="rect">
            <a:avLst/>
          </a:prstGeom>
        </p:spPr>
      </p:pic>
      <p:sp>
        <p:nvSpPr>
          <p:cNvPr id="15" name="TextBox 14">
            <a:extLst>
              <a:ext uri="{FF2B5EF4-FFF2-40B4-BE49-F238E27FC236}">
                <a16:creationId xmlns:a16="http://schemas.microsoft.com/office/drawing/2014/main" id="{60D39153-C491-A008-B170-BA915B27B08A}"/>
              </a:ext>
            </a:extLst>
          </p:cNvPr>
          <p:cNvSpPr txBox="1"/>
          <p:nvPr/>
        </p:nvSpPr>
        <p:spPr>
          <a:xfrm>
            <a:off x="5938772" y="145814"/>
            <a:ext cx="1382233" cy="369332"/>
          </a:xfrm>
          <a:prstGeom prst="rect">
            <a:avLst/>
          </a:prstGeom>
          <a:noFill/>
        </p:spPr>
        <p:txBody>
          <a:bodyPr wrap="square" rtlCol="0">
            <a:spAutoFit/>
          </a:bodyPr>
          <a:lstStyle/>
          <a:p>
            <a:r>
              <a:rPr lang="it-IT" b="1" dirty="0">
                <a:solidFill>
                  <a:schemeClr val="bg1"/>
                </a:solidFill>
              </a:rPr>
              <a:t>CALLIOPE</a:t>
            </a:r>
            <a:endParaRPr lang="en-US" b="1" dirty="0">
              <a:solidFill>
                <a:schemeClr val="bg1"/>
              </a:solidFill>
            </a:endParaRPr>
          </a:p>
        </p:txBody>
      </p:sp>
    </p:spTree>
    <p:extLst>
      <p:ext uri="{BB962C8B-B14F-4D97-AF65-F5344CB8AC3E}">
        <p14:creationId xmlns:p14="http://schemas.microsoft.com/office/powerpoint/2010/main" val="2380383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247EE2EA-79D6-4944-8DBB-603ABD1F47F6}"/>
              </a:ext>
            </a:extLst>
          </p:cNvPr>
          <p:cNvSpPr>
            <a:spLocks noGrp="1"/>
          </p:cNvSpPr>
          <p:nvPr>
            <p:ph type="sldNum" sz="quarter" idx="4"/>
          </p:nvPr>
        </p:nvSpPr>
        <p:spPr>
          <a:xfrm>
            <a:off x="9934853" y="6538534"/>
            <a:ext cx="489527" cy="365125"/>
          </a:xfrm>
        </p:spPr>
        <p:txBody>
          <a:bodyPr/>
          <a:lstStyle/>
          <a:p>
            <a:fld id="{02C7C199-0D0D-7840-A88D-785280B31CF7}" type="slidenum">
              <a:rPr lang="it-IT" smtClean="0">
                <a:solidFill>
                  <a:schemeClr val="tx1"/>
                </a:solidFill>
              </a:rPr>
              <a:t>37</a:t>
            </a:fld>
            <a:endParaRPr lang="it-IT" dirty="0">
              <a:solidFill>
                <a:schemeClr val="tx1"/>
              </a:solidFill>
            </a:endParaRPr>
          </a:p>
        </p:txBody>
      </p:sp>
      <p:sp>
        <p:nvSpPr>
          <p:cNvPr id="6" name="Rectangle 5">
            <a:extLst>
              <a:ext uri="{FF2B5EF4-FFF2-40B4-BE49-F238E27FC236}">
                <a16:creationId xmlns:a16="http://schemas.microsoft.com/office/drawing/2014/main" id="{E574391D-B20E-A127-24BB-F0A4710B16CE}"/>
              </a:ext>
            </a:extLst>
          </p:cNvPr>
          <p:cNvSpPr/>
          <p:nvPr/>
        </p:nvSpPr>
        <p:spPr>
          <a:xfrm>
            <a:off x="0" y="800100"/>
            <a:ext cx="12192000" cy="6057900"/>
          </a:xfrm>
          <a:prstGeom prst="rect">
            <a:avLst/>
          </a:prstGeom>
          <a:solidFill>
            <a:srgbClr val="003A6A"/>
          </a:solidFill>
          <a:ln>
            <a:solidFill>
              <a:srgbClr val="003A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32A7F92-F2E8-4DE3-8190-3804B5ADD178}"/>
              </a:ext>
            </a:extLst>
          </p:cNvPr>
          <p:cNvSpPr txBox="1">
            <a:spLocks/>
          </p:cNvSpPr>
          <p:nvPr/>
        </p:nvSpPr>
        <p:spPr>
          <a:xfrm>
            <a:off x="4470025" y="3213556"/>
            <a:ext cx="3251949" cy="430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pPr algn="ctr"/>
            <a:r>
              <a:rPr lang="it-IT" sz="3600" b="1" dirty="0">
                <a:latin typeface="Aptos" panose="020B0004020202020204" pitchFamily="34" charset="0"/>
              </a:rPr>
              <a:t>B</a:t>
            </a:r>
            <a:r>
              <a:rPr lang="en-US" sz="3600" b="1" dirty="0" err="1">
                <a:latin typeface="Aptos" panose="020B0004020202020204" pitchFamily="34" charset="0"/>
              </a:rPr>
              <a:t>ackup</a:t>
            </a:r>
            <a:r>
              <a:rPr lang="en-US" sz="3600" b="1" dirty="0">
                <a:latin typeface="Aptos" panose="020B0004020202020204" pitchFamily="34" charset="0"/>
              </a:rPr>
              <a:t> slides</a:t>
            </a:r>
          </a:p>
        </p:txBody>
      </p:sp>
    </p:spTree>
    <p:extLst>
      <p:ext uri="{BB962C8B-B14F-4D97-AF65-F5344CB8AC3E}">
        <p14:creationId xmlns:p14="http://schemas.microsoft.com/office/powerpoint/2010/main" val="1759812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03A2B598-4C24-5FDB-E730-FD293FCDC25D}"/>
              </a:ext>
            </a:extLst>
          </p:cNvPr>
          <p:cNvSpPr>
            <a:spLocks noGrp="1"/>
          </p:cNvSpPr>
          <p:nvPr>
            <p:ph type="title"/>
          </p:nvPr>
        </p:nvSpPr>
        <p:spPr>
          <a:xfrm>
            <a:off x="126895" y="172336"/>
            <a:ext cx="11557041" cy="800219"/>
          </a:xfrm>
          <a:ln>
            <a:noFill/>
          </a:ln>
        </p:spPr>
        <p:txBody>
          <a:bodyPr>
            <a:noAutofit/>
          </a:bodyPr>
          <a:lstStyle/>
          <a:p>
            <a:r>
              <a:rPr lang="it-IT" sz="3600" i="1" dirty="0"/>
              <a:t>Calliope gamma </a:t>
            </a:r>
            <a:r>
              <a:rPr lang="it-IT" sz="3600" i="1" dirty="0" err="1"/>
              <a:t>irradiation</a:t>
            </a:r>
            <a:r>
              <a:rPr lang="it-IT" sz="3600" i="1" dirty="0"/>
              <a:t> facility at the </a:t>
            </a:r>
            <a:r>
              <a:rPr lang="en-US" sz="3600" i="1" dirty="0"/>
              <a:t>ENEA Casaccia R.C. </a:t>
            </a:r>
            <a:br>
              <a:rPr lang="en-US" sz="3600" i="1" dirty="0"/>
            </a:br>
            <a:r>
              <a:rPr lang="en-US" sz="3600" i="1" dirty="0"/>
              <a:t>(Rome, Italy)</a:t>
            </a:r>
            <a:endParaRPr lang="it-IT" sz="3600" i="1" dirty="0"/>
          </a:p>
        </p:txBody>
      </p:sp>
      <p:pic>
        <p:nvPicPr>
          <p:cNvPr id="3" name="Immagine 5">
            <a:extLst>
              <a:ext uri="{FF2B5EF4-FFF2-40B4-BE49-F238E27FC236}">
                <a16:creationId xmlns:a16="http://schemas.microsoft.com/office/drawing/2014/main" id="{2F37B017-0B5F-2005-5677-29475A15BAB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84"/>
          <a:stretch/>
        </p:blipFill>
        <p:spPr>
          <a:xfrm>
            <a:off x="354436" y="1155663"/>
            <a:ext cx="4469885" cy="2692643"/>
          </a:xfrm>
          <a:prstGeom prst="rect">
            <a:avLst/>
          </a:prstGeom>
          <a:ln w="19050">
            <a:solidFill>
              <a:srgbClr val="C00883"/>
            </a:solidFill>
          </a:ln>
        </p:spPr>
      </p:pic>
      <p:sp>
        <p:nvSpPr>
          <p:cNvPr id="4" name="CasellaDiTesto 54">
            <a:extLst>
              <a:ext uri="{FF2B5EF4-FFF2-40B4-BE49-F238E27FC236}">
                <a16:creationId xmlns:a16="http://schemas.microsoft.com/office/drawing/2014/main" id="{9D5D9F6F-B23A-E42F-0D26-9EA943E6A1FB}"/>
              </a:ext>
            </a:extLst>
          </p:cNvPr>
          <p:cNvSpPr txBox="1"/>
          <p:nvPr/>
        </p:nvSpPr>
        <p:spPr>
          <a:xfrm>
            <a:off x="4948717" y="1211853"/>
            <a:ext cx="7217710" cy="923330"/>
          </a:xfrm>
          <a:prstGeom prst="rect">
            <a:avLst/>
          </a:prstGeom>
          <a:noFill/>
        </p:spPr>
        <p:txBody>
          <a:bodyPr wrap="square">
            <a:spAutoFit/>
          </a:bodyPr>
          <a:lstStyle/>
          <a:p>
            <a:pPr defTabSz="1044926">
              <a:defRPr/>
            </a:pPr>
            <a:r>
              <a:rPr lang="en-GB" altLang="ja-JP" kern="0" dirty="0">
                <a:solidFill>
                  <a:srgbClr val="000000"/>
                </a:solidFill>
                <a:ea typeface="ＭＳ Ｐゴシック" charset="-128"/>
                <a:cs typeface="Times New Roman" panose="02020603050405020304" pitchFamily="18" charset="0"/>
              </a:rPr>
              <a:t>Pool-type irradiation facility equipped with a </a:t>
            </a:r>
            <a:r>
              <a:rPr lang="en-GB" altLang="ja-JP" b="1" kern="0" baseline="30000" dirty="0">
                <a:solidFill>
                  <a:srgbClr val="000000"/>
                </a:solidFill>
                <a:ea typeface="ＭＳ Ｐゴシック" charset="-128"/>
                <a:cs typeface="Times New Roman" panose="02020603050405020304" pitchFamily="18" charset="0"/>
              </a:rPr>
              <a:t>60</a:t>
            </a:r>
            <a:r>
              <a:rPr lang="en-GB" altLang="ja-JP" b="1" kern="0" dirty="0">
                <a:solidFill>
                  <a:srgbClr val="000000"/>
                </a:solidFill>
                <a:ea typeface="ＭＳ Ｐゴシック" charset="-128"/>
                <a:cs typeface="Times New Roman" panose="02020603050405020304" pitchFamily="18" charset="0"/>
              </a:rPr>
              <a:t>Co </a:t>
            </a:r>
            <a:r>
              <a:rPr lang="en-GB" altLang="ja-JP" b="1" kern="0" dirty="0">
                <a:solidFill>
                  <a:srgbClr val="000000"/>
                </a:solidFill>
                <a:ea typeface="ＭＳ Ｐゴシック" charset="-128"/>
                <a:cs typeface="Times New Roman" panose="02020603050405020304" pitchFamily="18" charset="0"/>
                <a:sym typeface="Symbol" pitchFamily="18" charset="2"/>
              </a:rPr>
              <a:t>gamma</a:t>
            </a:r>
            <a:r>
              <a:rPr lang="en-GB" altLang="ja-JP" kern="0" dirty="0">
                <a:solidFill>
                  <a:srgbClr val="000000"/>
                </a:solidFill>
                <a:ea typeface="ＭＳ Ｐゴシック" charset="-128"/>
                <a:cs typeface="Times New Roman" panose="02020603050405020304" pitchFamily="18" charset="0"/>
              </a:rPr>
              <a:t> source in a large volume (7</a:t>
            </a:r>
            <a:r>
              <a:rPr lang="en-GB" altLang="ja-JP" kern="0" dirty="0">
                <a:solidFill>
                  <a:srgbClr val="000000"/>
                </a:solidFill>
                <a:ea typeface="ＭＳ Ｐゴシック" charset="-128"/>
                <a:cs typeface="Times New Roman" panose="02020603050405020304" pitchFamily="18" charset="0"/>
                <a:sym typeface="Symbol" pitchFamily="18" charset="2"/>
              </a:rPr>
              <a:t></a:t>
            </a:r>
            <a:r>
              <a:rPr lang="en-GB" altLang="ja-JP" kern="0" dirty="0">
                <a:solidFill>
                  <a:srgbClr val="000000"/>
                </a:solidFill>
                <a:ea typeface="ＭＳ Ｐゴシック" charset="-128"/>
                <a:cs typeface="Times New Roman" panose="02020603050405020304" pitchFamily="18" charset="0"/>
              </a:rPr>
              <a:t>6</a:t>
            </a:r>
            <a:r>
              <a:rPr lang="en-GB" altLang="ja-JP" kern="0" dirty="0">
                <a:solidFill>
                  <a:srgbClr val="000000"/>
                </a:solidFill>
                <a:ea typeface="ＭＳ Ｐゴシック" charset="-128"/>
                <a:cs typeface="Times New Roman" panose="02020603050405020304" pitchFamily="18" charset="0"/>
                <a:sym typeface="Symbol" pitchFamily="18" charset="2"/>
              </a:rPr>
              <a:t></a:t>
            </a:r>
            <a:r>
              <a:rPr lang="en-GB" altLang="ja-JP" kern="0" dirty="0">
                <a:solidFill>
                  <a:srgbClr val="000000"/>
                </a:solidFill>
                <a:ea typeface="ＭＳ Ｐゴシック" charset="-128"/>
                <a:cs typeface="Times New Roman" panose="02020603050405020304" pitchFamily="18" charset="0"/>
              </a:rPr>
              <a:t>3.9 m</a:t>
            </a:r>
            <a:r>
              <a:rPr lang="en-GB" altLang="ja-JP" kern="0" baseline="30000" dirty="0">
                <a:solidFill>
                  <a:srgbClr val="000000"/>
                </a:solidFill>
                <a:ea typeface="ＭＳ Ｐゴシック" charset="-128"/>
                <a:cs typeface="Times New Roman" panose="02020603050405020304" pitchFamily="18" charset="0"/>
              </a:rPr>
              <a:t>3</a:t>
            </a:r>
            <a:r>
              <a:rPr lang="en-GB" altLang="ja-JP" kern="0" dirty="0">
                <a:solidFill>
                  <a:srgbClr val="000000"/>
                </a:solidFill>
                <a:ea typeface="ＭＳ Ｐゴシック" charset="-128"/>
                <a:cs typeface="Times New Roman" panose="02020603050405020304" pitchFamily="18" charset="0"/>
              </a:rPr>
              <a:t>) shielded cell. </a:t>
            </a:r>
            <a:br>
              <a:rPr lang="en-GB" altLang="ja-JP" kern="0" dirty="0">
                <a:solidFill>
                  <a:srgbClr val="000000"/>
                </a:solidFill>
                <a:ea typeface="ＭＳ Ｐゴシック" charset="-128"/>
                <a:cs typeface="Times New Roman" panose="02020603050405020304" pitchFamily="18" charset="0"/>
              </a:rPr>
            </a:br>
            <a:r>
              <a:rPr lang="en-GB" altLang="ja-JP" b="1" kern="0" dirty="0">
                <a:solidFill>
                  <a:srgbClr val="000000"/>
                </a:solidFill>
                <a:ea typeface="ＭＳ Ｐゴシック" charset="-128"/>
                <a:cs typeface="Times New Roman" panose="02020603050405020304" pitchFamily="18" charset="0"/>
              </a:rPr>
              <a:t>Dosimetric</a:t>
            </a:r>
            <a:r>
              <a:rPr lang="en-GB" altLang="ja-JP" kern="0" dirty="0">
                <a:solidFill>
                  <a:srgbClr val="000000"/>
                </a:solidFill>
                <a:ea typeface="ＭＳ Ｐゴシック" charset="-128"/>
                <a:cs typeface="Times New Roman" panose="02020603050405020304" pitchFamily="18" charset="0"/>
              </a:rPr>
              <a:t> and </a:t>
            </a:r>
            <a:r>
              <a:rPr lang="en-GB" altLang="ja-JP" b="1" kern="0" dirty="0">
                <a:solidFill>
                  <a:srgbClr val="000000"/>
                </a:solidFill>
                <a:ea typeface="ＭＳ Ｐゴシック" charset="-128"/>
                <a:cs typeface="Times New Roman" panose="02020603050405020304" pitchFamily="18" charset="0"/>
              </a:rPr>
              <a:t>characterization</a:t>
            </a:r>
            <a:r>
              <a:rPr lang="en-GB" altLang="ja-JP" kern="0" dirty="0">
                <a:solidFill>
                  <a:srgbClr val="000000"/>
                </a:solidFill>
                <a:ea typeface="ＭＳ Ｐゴシック" charset="-128"/>
                <a:cs typeface="Times New Roman" panose="02020603050405020304" pitchFamily="18" charset="0"/>
              </a:rPr>
              <a:t> laboratories are available. </a:t>
            </a:r>
            <a:endParaRPr lang="it-IT" dirty="0">
              <a:solidFill>
                <a:srgbClr val="000000"/>
              </a:solidFill>
              <a:cs typeface="Times New Roman" panose="02020603050405020304" pitchFamily="18" charset="0"/>
            </a:endParaRPr>
          </a:p>
        </p:txBody>
      </p:sp>
      <p:sp>
        <p:nvSpPr>
          <p:cNvPr id="14" name="Rectangle 13">
            <a:extLst>
              <a:ext uri="{FF2B5EF4-FFF2-40B4-BE49-F238E27FC236}">
                <a16:creationId xmlns:a16="http://schemas.microsoft.com/office/drawing/2014/main" id="{B5693C1A-15EE-DE97-39AD-9F69347CE1AF}"/>
              </a:ext>
            </a:extLst>
          </p:cNvPr>
          <p:cNvSpPr/>
          <p:nvPr/>
        </p:nvSpPr>
        <p:spPr>
          <a:xfrm>
            <a:off x="1916517" y="1400040"/>
            <a:ext cx="1660988" cy="1351501"/>
          </a:xfrm>
          <a:prstGeom prst="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cxnSp>
        <p:nvCxnSpPr>
          <p:cNvPr id="15" name="Straight Arrow Connector 14">
            <a:extLst>
              <a:ext uri="{FF2B5EF4-FFF2-40B4-BE49-F238E27FC236}">
                <a16:creationId xmlns:a16="http://schemas.microsoft.com/office/drawing/2014/main" id="{62CF6146-0DD3-6DCD-99D3-CED668115F06}"/>
              </a:ext>
            </a:extLst>
          </p:cNvPr>
          <p:cNvCxnSpPr>
            <a:cxnSpLocks/>
          </p:cNvCxnSpPr>
          <p:nvPr/>
        </p:nvCxnSpPr>
        <p:spPr>
          <a:xfrm>
            <a:off x="3701901" y="1930771"/>
            <a:ext cx="1761743" cy="546276"/>
          </a:xfrm>
          <a:prstGeom prst="straightConnector1">
            <a:avLst/>
          </a:prstGeom>
          <a:ln w="1905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1C83BE84-FD62-F209-4A0A-7DD9238274A1}"/>
              </a:ext>
            </a:extLst>
          </p:cNvPr>
          <p:cNvSpPr/>
          <p:nvPr/>
        </p:nvSpPr>
        <p:spPr>
          <a:xfrm>
            <a:off x="5710566" y="2272635"/>
            <a:ext cx="2572356" cy="2004119"/>
          </a:xfrm>
          <a:prstGeom prst="rect">
            <a:avLst/>
          </a:prstGeom>
          <a:solidFill>
            <a:schemeClr val="bg1">
              <a:lumMod val="85000"/>
            </a:schemeClr>
          </a:solid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Immagine 7">
            <a:extLst>
              <a:ext uri="{FF2B5EF4-FFF2-40B4-BE49-F238E27FC236}">
                <a16:creationId xmlns:a16="http://schemas.microsoft.com/office/drawing/2014/main" id="{1C851395-4E27-CDB1-128B-8EED624427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88" t="11503" r="24164" b="20352"/>
          <a:stretch/>
        </p:blipFill>
        <p:spPr>
          <a:xfrm>
            <a:off x="6253596" y="2398762"/>
            <a:ext cx="1459440" cy="1089493"/>
          </a:xfrm>
          <a:prstGeom prst="rect">
            <a:avLst/>
          </a:prstGeom>
          <a:ln w="19050">
            <a:solidFill>
              <a:srgbClr val="00B0F0"/>
            </a:solidFill>
          </a:ln>
        </p:spPr>
      </p:pic>
      <p:sp>
        <p:nvSpPr>
          <p:cNvPr id="18" name="Text Box 3">
            <a:extLst>
              <a:ext uri="{FF2B5EF4-FFF2-40B4-BE49-F238E27FC236}">
                <a16:creationId xmlns:a16="http://schemas.microsoft.com/office/drawing/2014/main" id="{86EE742B-2360-9AF0-3254-D8DC2D052D76}"/>
              </a:ext>
            </a:extLst>
          </p:cNvPr>
          <p:cNvSpPr txBox="1">
            <a:spLocks noChangeArrowheads="1"/>
          </p:cNvSpPr>
          <p:nvPr/>
        </p:nvSpPr>
        <p:spPr bwMode="auto">
          <a:xfrm>
            <a:off x="5643372" y="3538090"/>
            <a:ext cx="2679888" cy="738664"/>
          </a:xfrm>
          <a:prstGeom prst="rect">
            <a:avLst/>
          </a:prstGeom>
          <a:noFill/>
          <a:ln w="19050">
            <a:noFill/>
            <a:miter lim="800000"/>
            <a:headEnd/>
            <a:tailEn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GB" sz="1400" dirty="0">
                <a:solidFill>
                  <a:srgbClr val="000000"/>
                </a:solidFill>
                <a:latin typeface="Times New Roman" panose="02020603050405020304" pitchFamily="18" charset="0"/>
                <a:ea typeface="ＭＳ Ｐゴシック" charset="-128"/>
                <a:cs typeface="Times New Roman" panose="02020603050405020304" pitchFamily="18" charset="0"/>
              </a:rPr>
              <a:t>Cherenkov effect around the 25 source rods in the plane rack (activity of around 70 </a:t>
            </a:r>
            <a:r>
              <a:rPr lang="en-GB" sz="1400" dirty="0" err="1">
                <a:solidFill>
                  <a:srgbClr val="000000"/>
                </a:solidFill>
                <a:latin typeface="Times New Roman" panose="02020603050405020304" pitchFamily="18" charset="0"/>
                <a:ea typeface="ＭＳ Ｐゴシック" charset="-128"/>
                <a:cs typeface="Times New Roman" panose="02020603050405020304" pitchFamily="18" charset="0"/>
              </a:rPr>
              <a:t>kCi</a:t>
            </a:r>
            <a:r>
              <a:rPr lang="en-GB" sz="1400" dirty="0">
                <a:solidFill>
                  <a:srgbClr val="000000"/>
                </a:solidFill>
                <a:latin typeface="Times New Roman" panose="02020603050405020304" pitchFamily="18" charset="0"/>
                <a:ea typeface="ＭＳ Ｐゴシック" charset="-128"/>
                <a:cs typeface="Times New Roman" panose="02020603050405020304" pitchFamily="18" charset="0"/>
              </a:rPr>
              <a:t>)</a:t>
            </a:r>
            <a:endParaRPr lang="en-US" sz="1400" dirty="0">
              <a:solidFill>
                <a:srgbClr val="00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345276C-A296-9859-654F-46EF60B77894}"/>
              </a:ext>
            </a:extLst>
          </p:cNvPr>
          <p:cNvSpPr txBox="1"/>
          <p:nvPr/>
        </p:nvSpPr>
        <p:spPr>
          <a:xfrm>
            <a:off x="100020" y="3761639"/>
            <a:ext cx="3213055" cy="908864"/>
          </a:xfrm>
          <a:prstGeom prst="ellipse">
            <a:avLst/>
          </a:prstGeom>
          <a:solidFill>
            <a:srgbClr val="F8D6F3"/>
          </a:solidFill>
          <a:ln w="19050">
            <a:solidFill>
              <a:srgbClr val="C00883"/>
            </a:solidFill>
          </a:ln>
        </p:spPr>
        <p:txBody>
          <a:bodyPr vert="horz" wrap="square" lIns="91440" tIns="0" rIns="91440" bIns="0" rtlCol="0">
            <a:spAutoFit/>
          </a:bodyPr>
          <a:lstStyle/>
          <a:p>
            <a:pPr algn="ctr"/>
            <a:r>
              <a:rPr lang="en-GB" sz="1400" u="sng" kern="0" dirty="0">
                <a:solidFill>
                  <a:srgbClr val="000000"/>
                </a:solidFill>
                <a:latin typeface="Times New Roman" panose="02020603050405020304" pitchFamily="18" charset="0"/>
                <a:cs typeface="Times New Roman" panose="02020603050405020304" pitchFamily="18" charset="0"/>
              </a:rPr>
              <a:t>Maximum available </a:t>
            </a:r>
            <a:r>
              <a:rPr lang="en-GB" sz="1400" b="1" u="sng" kern="0" dirty="0">
                <a:solidFill>
                  <a:srgbClr val="000000"/>
                </a:solidFill>
                <a:latin typeface="Times New Roman" panose="02020603050405020304" pitchFamily="18" charset="0"/>
                <a:cs typeface="Times New Roman" panose="02020603050405020304" pitchFamily="18" charset="0"/>
              </a:rPr>
              <a:t>dose rate </a:t>
            </a:r>
            <a:r>
              <a:rPr lang="en-GB" sz="1400" u="sng" kern="0" dirty="0">
                <a:solidFill>
                  <a:srgbClr val="000000"/>
                </a:solidFill>
                <a:latin typeface="Times New Roman" panose="02020603050405020304" pitchFamily="18" charset="0"/>
                <a:cs typeface="Times New Roman" panose="02020603050405020304" pitchFamily="18" charset="0"/>
              </a:rPr>
              <a:t>(April 2024)</a:t>
            </a:r>
            <a:r>
              <a:rPr lang="en-GB" sz="1400" kern="0" dirty="0">
                <a:solidFill>
                  <a:srgbClr val="000000"/>
                </a:solidFill>
                <a:latin typeface="Times New Roman" panose="02020603050405020304" pitchFamily="18" charset="0"/>
                <a:cs typeface="Times New Roman" panose="02020603050405020304" pitchFamily="18" charset="0"/>
              </a:rPr>
              <a:t>: </a:t>
            </a:r>
            <a:br>
              <a:rPr lang="en-GB" sz="1400" kern="0" dirty="0">
                <a:solidFill>
                  <a:srgbClr val="000000"/>
                </a:solidFill>
                <a:latin typeface="Times New Roman" panose="02020603050405020304" pitchFamily="18" charset="0"/>
                <a:cs typeface="Times New Roman" panose="02020603050405020304" pitchFamily="18" charset="0"/>
              </a:rPr>
            </a:br>
            <a:r>
              <a:rPr lang="en-GB" sz="1400" b="1" kern="0" dirty="0">
                <a:latin typeface="Times New Roman" panose="02020603050405020304" pitchFamily="18" charset="0"/>
                <a:cs typeface="Times New Roman" panose="02020603050405020304" pitchFamily="18" charset="0"/>
              </a:rPr>
              <a:t>6.2 kGy/h</a:t>
            </a:r>
            <a:endParaRPr lang="en-US" sz="1400" b="1" dirty="0">
              <a:latin typeface="Times New Roman" panose="02020603050405020304" pitchFamily="18" charset="0"/>
              <a:cs typeface="Times New Roman" panose="02020603050405020304" pitchFamily="18" charset="0"/>
            </a:endParaRPr>
          </a:p>
        </p:txBody>
      </p:sp>
      <p:sp>
        <p:nvSpPr>
          <p:cNvPr id="29" name="Rettangolo arrotondato 78">
            <a:extLst>
              <a:ext uri="{FF2B5EF4-FFF2-40B4-BE49-F238E27FC236}">
                <a16:creationId xmlns:a16="http://schemas.microsoft.com/office/drawing/2014/main" id="{C57566B5-5730-8BFB-6762-69C96EFC049A}"/>
              </a:ext>
            </a:extLst>
          </p:cNvPr>
          <p:cNvSpPr/>
          <p:nvPr/>
        </p:nvSpPr>
        <p:spPr>
          <a:xfrm>
            <a:off x="5924179" y="4584776"/>
            <a:ext cx="5709339" cy="1764164"/>
          </a:xfrm>
          <a:prstGeom prst="roundRect">
            <a:avLst>
              <a:gd name="adj" fmla="val 12860"/>
            </a:avLst>
          </a:prstGeom>
          <a:solidFill>
            <a:srgbClr val="FFFF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indent="-173038" algn="just">
              <a:spcAft>
                <a:spcPts val="600"/>
              </a:spcAft>
              <a:buFont typeface="Arial"/>
              <a:buChar char="•"/>
              <a:defRPr/>
            </a:pPr>
            <a:r>
              <a:rPr lang="it-IT" sz="1600" b="1" dirty="0" err="1">
                <a:solidFill>
                  <a:srgbClr val="002060"/>
                </a:solidFill>
                <a:latin typeface="Times New Roman" panose="02020603050405020304" pitchFamily="18" charset="0"/>
                <a:cs typeface="Times New Roman" panose="02020603050405020304" pitchFamily="18" charset="0"/>
              </a:rPr>
              <a:t>Irradiation</a:t>
            </a:r>
            <a:r>
              <a:rPr lang="it-IT" sz="1600" b="1" dirty="0">
                <a:solidFill>
                  <a:srgbClr val="002060"/>
                </a:solidFill>
                <a:latin typeface="Times New Roman" panose="02020603050405020304" pitchFamily="18" charset="0"/>
                <a:cs typeface="Times New Roman" panose="02020603050405020304" pitchFamily="18" charset="0"/>
              </a:rPr>
              <a:t> </a:t>
            </a:r>
            <a:r>
              <a:rPr lang="it-IT" sz="1600" b="1" dirty="0" err="1">
                <a:solidFill>
                  <a:srgbClr val="002060"/>
                </a:solidFill>
                <a:latin typeface="Times New Roman" panose="02020603050405020304" pitchFamily="18" charset="0"/>
                <a:cs typeface="Times New Roman" panose="02020603050405020304" pitchFamily="18" charset="0"/>
              </a:rPr>
              <a:t>tests</a:t>
            </a:r>
            <a:r>
              <a:rPr lang="it-IT" sz="1600" b="1" dirty="0">
                <a:solidFill>
                  <a:srgbClr val="002060"/>
                </a:solidFill>
                <a:latin typeface="Times New Roman" panose="02020603050405020304" pitchFamily="18" charset="0"/>
                <a:cs typeface="Times New Roman" panose="02020603050405020304" pitchFamily="18" charset="0"/>
              </a:rPr>
              <a:t> </a:t>
            </a:r>
            <a:r>
              <a:rPr lang="it-IT" sz="1600" b="1" dirty="0" err="1">
                <a:solidFill>
                  <a:srgbClr val="002060"/>
                </a:solidFill>
                <a:latin typeface="Times New Roman" panose="02020603050405020304" pitchFamily="18" charset="0"/>
                <a:cs typeface="Times New Roman" panose="02020603050405020304" pitchFamily="18" charset="0"/>
              </a:rPr>
              <a:t>at</a:t>
            </a:r>
            <a:r>
              <a:rPr lang="it-IT" sz="1600" b="1" dirty="0">
                <a:solidFill>
                  <a:srgbClr val="002060"/>
                </a:solidFill>
                <a:latin typeface="Times New Roman" panose="02020603050405020304" pitchFamily="18" charset="0"/>
                <a:cs typeface="Times New Roman" panose="02020603050405020304" pitchFamily="18" charset="0"/>
              </a:rPr>
              <a:t> </a:t>
            </a:r>
            <a:r>
              <a:rPr lang="it-IT" sz="1600" b="1" dirty="0" err="1">
                <a:solidFill>
                  <a:srgbClr val="002060"/>
                </a:solidFill>
                <a:latin typeface="Times New Roman" panose="02020603050405020304" pitchFamily="18" charset="0"/>
                <a:cs typeface="Times New Roman" panose="02020603050405020304" pitchFamily="18" charset="0"/>
              </a:rPr>
              <a:t>different</a:t>
            </a:r>
            <a:r>
              <a:rPr lang="it-IT" sz="1600" b="1" dirty="0">
                <a:solidFill>
                  <a:srgbClr val="002060"/>
                </a:solidFill>
                <a:latin typeface="Times New Roman" panose="02020603050405020304" pitchFamily="18" charset="0"/>
                <a:cs typeface="Times New Roman" panose="02020603050405020304" pitchFamily="18" charset="0"/>
              </a:rPr>
              <a:t> dose </a:t>
            </a:r>
            <a:r>
              <a:rPr lang="it-IT" sz="1600" b="1" dirty="0" err="1">
                <a:solidFill>
                  <a:srgbClr val="002060"/>
                </a:solidFill>
                <a:latin typeface="Times New Roman" panose="02020603050405020304" pitchFamily="18" charset="0"/>
                <a:cs typeface="Times New Roman" panose="02020603050405020304" pitchFamily="18" charset="0"/>
              </a:rPr>
              <a:t>rates</a:t>
            </a:r>
            <a:r>
              <a:rPr lang="it-IT" sz="1600" b="1" dirty="0">
                <a:solidFill>
                  <a:srgbClr val="002060"/>
                </a:solidFill>
                <a:latin typeface="Times New Roman" panose="02020603050405020304" pitchFamily="18" charset="0"/>
                <a:cs typeface="Times New Roman" panose="02020603050405020304" pitchFamily="18" charset="0"/>
              </a:rPr>
              <a:t>, </a:t>
            </a:r>
            <a:r>
              <a:rPr lang="it-IT" sz="1600" b="1" dirty="0" err="1">
                <a:solidFill>
                  <a:srgbClr val="002060"/>
                </a:solidFill>
                <a:latin typeface="Times New Roman" panose="02020603050405020304" pitchFamily="18" charset="0"/>
                <a:cs typeface="Times New Roman" panose="02020603050405020304" pitchFamily="18" charset="0"/>
              </a:rPr>
              <a:t>atmospheric</a:t>
            </a:r>
            <a:r>
              <a:rPr lang="it-IT" sz="1600" b="1" dirty="0">
                <a:solidFill>
                  <a:srgbClr val="002060"/>
                </a:solidFill>
                <a:latin typeface="Times New Roman" panose="02020603050405020304" pitchFamily="18" charset="0"/>
                <a:cs typeface="Times New Roman" panose="02020603050405020304" pitchFamily="18" charset="0"/>
              </a:rPr>
              <a:t> and temperature </a:t>
            </a:r>
            <a:r>
              <a:rPr lang="it-IT" sz="1600" b="1" dirty="0" err="1">
                <a:solidFill>
                  <a:srgbClr val="002060"/>
                </a:solidFill>
                <a:latin typeface="Times New Roman" panose="02020603050405020304" pitchFamily="18" charset="0"/>
                <a:cs typeface="Times New Roman" panose="02020603050405020304" pitchFamily="18" charset="0"/>
              </a:rPr>
              <a:t>conditions</a:t>
            </a:r>
            <a:r>
              <a:rPr lang="it-IT" sz="1600" b="1" dirty="0">
                <a:solidFill>
                  <a:srgbClr val="002060"/>
                </a:solidFill>
                <a:latin typeface="Times New Roman" panose="02020603050405020304" pitchFamily="18" charset="0"/>
                <a:cs typeface="Times New Roman" panose="02020603050405020304" pitchFamily="18" charset="0"/>
              </a:rPr>
              <a:t> and under </a:t>
            </a:r>
            <a:r>
              <a:rPr lang="it-IT" sz="1600" b="1" dirty="0" err="1">
                <a:solidFill>
                  <a:srgbClr val="002060"/>
                </a:solidFill>
                <a:latin typeface="Times New Roman" panose="02020603050405020304" pitchFamily="18" charset="0"/>
                <a:cs typeface="Times New Roman" panose="02020603050405020304" pitchFamily="18" charset="0"/>
              </a:rPr>
              <a:t>bias</a:t>
            </a:r>
            <a:r>
              <a:rPr lang="it-IT" sz="1600" b="1" dirty="0">
                <a:solidFill>
                  <a:srgbClr val="002060"/>
                </a:solidFill>
                <a:latin typeface="Times New Roman" panose="02020603050405020304" pitchFamily="18" charset="0"/>
                <a:cs typeface="Times New Roman" panose="02020603050405020304" pitchFamily="18" charset="0"/>
              </a:rPr>
              <a:t>.</a:t>
            </a:r>
          </a:p>
          <a:p>
            <a:pPr marL="173038" indent="-173038" algn="just">
              <a:spcAft>
                <a:spcPts val="600"/>
              </a:spcAft>
              <a:buFont typeface="Arial"/>
              <a:buChar char="•"/>
              <a:defRPr/>
            </a:pPr>
            <a:r>
              <a:rPr lang="it-IT" sz="1600" b="1" dirty="0" err="1">
                <a:solidFill>
                  <a:srgbClr val="002060"/>
                </a:solidFill>
                <a:latin typeface="Times New Roman" panose="02020603050405020304" pitchFamily="18" charset="0"/>
                <a:cs typeface="Times New Roman" panose="02020603050405020304" pitchFamily="18" charset="0"/>
              </a:rPr>
              <a:t>Simulation</a:t>
            </a:r>
            <a:r>
              <a:rPr lang="it-IT" sz="1600" b="1" dirty="0">
                <a:solidFill>
                  <a:srgbClr val="002060"/>
                </a:solidFill>
                <a:latin typeface="Times New Roman" panose="02020603050405020304" pitchFamily="18" charset="0"/>
                <a:cs typeface="Times New Roman" panose="02020603050405020304" pitchFamily="18" charset="0"/>
              </a:rPr>
              <a:t> of the gamma </a:t>
            </a:r>
            <a:r>
              <a:rPr lang="it-IT" sz="1600" b="1" dirty="0" err="1">
                <a:solidFill>
                  <a:srgbClr val="002060"/>
                </a:solidFill>
                <a:latin typeface="Times New Roman" panose="02020603050405020304" pitchFamily="18" charset="0"/>
                <a:cs typeface="Times New Roman" panose="02020603050405020304" pitchFamily="18" charset="0"/>
              </a:rPr>
              <a:t>field</a:t>
            </a:r>
            <a:r>
              <a:rPr lang="it-IT" sz="1600" b="1" dirty="0">
                <a:solidFill>
                  <a:srgbClr val="002060"/>
                </a:solidFill>
                <a:latin typeface="Times New Roman" panose="02020603050405020304" pitchFamily="18" charset="0"/>
                <a:cs typeface="Times New Roman" panose="02020603050405020304" pitchFamily="18" charset="0"/>
              </a:rPr>
              <a:t> by </a:t>
            </a:r>
            <a:r>
              <a:rPr lang="it-IT" sz="1600" b="1" dirty="0" err="1">
                <a:solidFill>
                  <a:srgbClr val="002060"/>
                </a:solidFill>
                <a:latin typeface="Times New Roman" panose="02020603050405020304" pitchFamily="18" charset="0"/>
                <a:cs typeface="Times New Roman" panose="02020603050405020304" pitchFamily="18" charset="0"/>
              </a:rPr>
              <a:t>Fluka</a:t>
            </a:r>
            <a:r>
              <a:rPr lang="it-IT" sz="1600" b="1" dirty="0">
                <a:solidFill>
                  <a:srgbClr val="002060"/>
                </a:solidFill>
                <a:latin typeface="Times New Roman" panose="02020603050405020304" pitchFamily="18" charset="0"/>
                <a:cs typeface="Times New Roman" panose="02020603050405020304" pitchFamily="18" charset="0"/>
              </a:rPr>
              <a:t>/MCNP code (</a:t>
            </a:r>
            <a:r>
              <a:rPr lang="it-IT" sz="1600" b="1" dirty="0" err="1">
                <a:solidFill>
                  <a:srgbClr val="002060"/>
                </a:solidFill>
                <a:latin typeface="Times New Roman" panose="02020603050405020304" pitchFamily="18" charset="0"/>
                <a:cs typeface="Times New Roman" panose="02020603050405020304" pitchFamily="18" charset="0"/>
              </a:rPr>
              <a:t>irradiation</a:t>
            </a:r>
            <a:r>
              <a:rPr lang="it-IT" sz="1600" b="1" dirty="0">
                <a:solidFill>
                  <a:srgbClr val="002060"/>
                </a:solidFill>
                <a:latin typeface="Times New Roman" panose="02020603050405020304" pitchFamily="18" charset="0"/>
                <a:cs typeface="Times New Roman" panose="02020603050405020304" pitchFamily="18" charset="0"/>
              </a:rPr>
              <a:t> </a:t>
            </a:r>
            <a:r>
              <a:rPr lang="it-IT" sz="1600" b="1" dirty="0" err="1">
                <a:solidFill>
                  <a:srgbClr val="002060"/>
                </a:solidFill>
                <a:latin typeface="Times New Roman" panose="02020603050405020304" pitchFamily="18" charset="0"/>
                <a:cs typeface="Times New Roman" panose="02020603050405020304" pitchFamily="18" charset="0"/>
              </a:rPr>
              <a:t>cell</a:t>
            </a:r>
            <a:r>
              <a:rPr lang="it-IT" sz="1600" b="1" dirty="0">
                <a:solidFill>
                  <a:srgbClr val="002060"/>
                </a:solidFill>
                <a:latin typeface="Times New Roman" panose="02020603050405020304" pitchFamily="18" charset="0"/>
                <a:cs typeface="Times New Roman" panose="02020603050405020304" pitchFamily="18" charset="0"/>
              </a:rPr>
              <a:t> and </a:t>
            </a:r>
            <a:r>
              <a:rPr lang="it-IT" sz="1600" b="1" dirty="0" err="1">
                <a:solidFill>
                  <a:srgbClr val="002060"/>
                </a:solidFill>
                <a:latin typeface="Times New Roman" panose="02020603050405020304" pitchFamily="18" charset="0"/>
                <a:cs typeface="Times New Roman" panose="02020603050405020304" pitchFamily="18" charset="0"/>
              </a:rPr>
              <a:t>irradiated</a:t>
            </a:r>
            <a:r>
              <a:rPr lang="it-IT" sz="1600" b="1" dirty="0">
                <a:solidFill>
                  <a:srgbClr val="002060"/>
                </a:solidFill>
                <a:latin typeface="Times New Roman" panose="02020603050405020304" pitchFamily="18" charset="0"/>
                <a:cs typeface="Times New Roman" panose="02020603050405020304" pitchFamily="18" charset="0"/>
              </a:rPr>
              <a:t> </a:t>
            </a:r>
            <a:r>
              <a:rPr lang="it-IT" sz="1600" b="1" dirty="0" err="1">
                <a:solidFill>
                  <a:srgbClr val="002060"/>
                </a:solidFill>
                <a:latin typeface="Times New Roman" panose="02020603050405020304" pitchFamily="18" charset="0"/>
                <a:cs typeface="Times New Roman" panose="02020603050405020304" pitchFamily="18" charset="0"/>
              </a:rPr>
              <a:t>samples</a:t>
            </a:r>
            <a:r>
              <a:rPr lang="it-IT" sz="1600" b="1" dirty="0">
                <a:solidFill>
                  <a:srgbClr val="002060"/>
                </a:solidFill>
                <a:latin typeface="Times New Roman" panose="02020603050405020304" pitchFamily="18" charset="0"/>
                <a:cs typeface="Times New Roman" panose="02020603050405020304" pitchFamily="18" charset="0"/>
              </a:rPr>
              <a:t>).</a:t>
            </a:r>
          </a:p>
          <a:p>
            <a:pPr marL="173038" indent="-173038" algn="just">
              <a:spcAft>
                <a:spcPts val="600"/>
              </a:spcAft>
              <a:buFont typeface="Arial"/>
              <a:buChar char="•"/>
              <a:defRPr/>
            </a:pPr>
            <a:r>
              <a:rPr lang="it-IT" sz="1600" b="1" dirty="0">
                <a:solidFill>
                  <a:srgbClr val="002060"/>
                </a:solidFill>
                <a:latin typeface="Times New Roman" panose="02020603050405020304" pitchFamily="18" charset="0"/>
                <a:cs typeface="Times New Roman" panose="02020603050405020304" pitchFamily="18" charset="0"/>
              </a:rPr>
              <a:t>Online </a:t>
            </a:r>
            <a:r>
              <a:rPr lang="it-IT" sz="1600" b="1" dirty="0" err="1">
                <a:solidFill>
                  <a:srgbClr val="002060"/>
                </a:solidFill>
                <a:latin typeface="Times New Roman" panose="02020603050405020304" pitchFamily="18" charset="0"/>
                <a:cs typeface="Times New Roman" panose="02020603050405020304" pitchFamily="18" charset="0"/>
              </a:rPr>
              <a:t>tests</a:t>
            </a:r>
            <a:r>
              <a:rPr lang="it-IT" sz="1600" b="1" dirty="0">
                <a:solidFill>
                  <a:srgbClr val="002060"/>
                </a:solidFill>
                <a:latin typeface="Times New Roman" panose="02020603050405020304" pitchFamily="18" charset="0"/>
                <a:cs typeface="Times New Roman" panose="02020603050405020304" pitchFamily="18" charset="0"/>
              </a:rPr>
              <a:t> and remote </a:t>
            </a:r>
            <a:r>
              <a:rPr lang="it-IT" sz="1600" b="1" dirty="0" err="1">
                <a:solidFill>
                  <a:srgbClr val="002060"/>
                </a:solidFill>
                <a:latin typeface="Times New Roman" panose="02020603050405020304" pitchFamily="18" charset="0"/>
                <a:cs typeface="Times New Roman" panose="02020603050405020304" pitchFamily="18" charset="0"/>
              </a:rPr>
              <a:t>acquisition</a:t>
            </a:r>
            <a:r>
              <a:rPr lang="en-US" sz="1600" b="1" dirty="0">
                <a:solidFill>
                  <a:srgbClr val="002060"/>
                </a:solidFill>
                <a:latin typeface="Times New Roman" panose="02020603050405020304" pitchFamily="18" charset="0"/>
                <a:cs typeface="Times New Roman" panose="02020603050405020304" pitchFamily="18" charset="0"/>
              </a:rPr>
              <a:t>.</a:t>
            </a:r>
          </a:p>
          <a:p>
            <a:pPr marL="173038" indent="-173038" algn="just">
              <a:spcAft>
                <a:spcPts val="600"/>
              </a:spcAft>
              <a:buFont typeface="Arial"/>
              <a:buChar char="•"/>
              <a:defRPr/>
            </a:pPr>
            <a:r>
              <a:rPr lang="en-US" sz="1600" b="1" dirty="0">
                <a:solidFill>
                  <a:srgbClr val="002060"/>
                </a:solidFill>
                <a:latin typeface="Times New Roman" panose="02020603050405020304" pitchFamily="18" charset="0"/>
                <a:cs typeface="Times New Roman" panose="02020603050405020304" pitchFamily="18" charset="0"/>
              </a:rPr>
              <a:t>ISO 9001 – ISO 17025 (by 2024)</a:t>
            </a:r>
            <a:endParaRPr lang="it-IT" sz="1600" b="1" dirty="0">
              <a:solidFill>
                <a:srgbClr val="002060"/>
              </a:solidFill>
              <a:latin typeface="Times New Roman" panose="02020603050405020304" pitchFamily="18" charset="0"/>
              <a:cs typeface="Times New Roman" panose="02020603050405020304" pitchFamily="18" charset="0"/>
            </a:endParaRPr>
          </a:p>
        </p:txBody>
      </p:sp>
      <p:sp>
        <p:nvSpPr>
          <p:cNvPr id="33" name="CasellaDiTesto 8">
            <a:extLst>
              <a:ext uri="{FF2B5EF4-FFF2-40B4-BE49-F238E27FC236}">
                <a16:creationId xmlns:a16="http://schemas.microsoft.com/office/drawing/2014/main" id="{1DDB9380-08AD-B16D-FE25-2A35C54C6ADC}"/>
              </a:ext>
            </a:extLst>
          </p:cNvPr>
          <p:cNvSpPr txBox="1"/>
          <p:nvPr/>
        </p:nvSpPr>
        <p:spPr>
          <a:xfrm>
            <a:off x="770408" y="5188358"/>
            <a:ext cx="4280373" cy="1107996"/>
          </a:xfrm>
          <a:prstGeom prst="rect">
            <a:avLst/>
          </a:prstGeom>
        </p:spPr>
        <p:txBody>
          <a:bodyPr vert="horz" wrap="square" lIns="91440" tIns="0" rIns="91440" bIns="0" rtlCol="0">
            <a:spAutoFit/>
          </a:bodyPr>
          <a:lstStyle/>
          <a:p>
            <a:r>
              <a:rPr lang="it-IT" b="1" u="sng" dirty="0">
                <a:solidFill>
                  <a:srgbClr val="006600"/>
                </a:solidFill>
                <a:latin typeface="Times New Roman" panose="02020603050405020304" pitchFamily="18" charset="0"/>
                <a:cs typeface="Times New Roman" panose="02020603050405020304" pitchFamily="18" charset="0"/>
              </a:rPr>
              <a:t>Activities (</a:t>
            </a:r>
            <a:r>
              <a:rPr lang="it-IT" b="1" u="sng" dirty="0" err="1">
                <a:solidFill>
                  <a:srgbClr val="006600"/>
                </a:solidFill>
                <a:latin typeface="Times New Roman" panose="02020603050405020304" pitchFamily="18" charset="0"/>
                <a:cs typeface="Times New Roman" panose="02020603050405020304" pitchFamily="18" charset="0"/>
              </a:rPr>
              <a:t>research</a:t>
            </a:r>
            <a:r>
              <a:rPr lang="it-IT" b="1" u="sng" dirty="0">
                <a:solidFill>
                  <a:srgbClr val="006600"/>
                </a:solidFill>
                <a:latin typeface="Times New Roman" panose="02020603050405020304" pitchFamily="18" charset="0"/>
                <a:cs typeface="Times New Roman" panose="02020603050405020304" pitchFamily="18" charset="0"/>
              </a:rPr>
              <a:t> &amp; </a:t>
            </a:r>
            <a:r>
              <a:rPr lang="it-IT" b="1" u="sng" dirty="0" err="1">
                <a:solidFill>
                  <a:srgbClr val="006600"/>
                </a:solidFill>
                <a:latin typeface="Times New Roman" panose="02020603050405020304" pitchFamily="18" charset="0"/>
                <a:cs typeface="Times New Roman" panose="02020603050405020304" pitchFamily="18" charset="0"/>
              </a:rPr>
              <a:t>qualification</a:t>
            </a:r>
            <a:r>
              <a:rPr lang="it-IT" b="1" u="sng" dirty="0">
                <a:solidFill>
                  <a:srgbClr val="006600"/>
                </a:solidFill>
                <a:latin typeface="Times New Roman" panose="02020603050405020304" pitchFamily="18" charset="0"/>
                <a:cs typeface="Times New Roman" panose="02020603050405020304" pitchFamily="18" charset="0"/>
              </a:rPr>
              <a:t>):</a:t>
            </a:r>
          </a:p>
          <a:p>
            <a:r>
              <a:rPr lang="it-IT" i="1" dirty="0">
                <a:solidFill>
                  <a:srgbClr val="006600"/>
                </a:solidFill>
                <a:latin typeface="Times New Roman" panose="02020603050405020304" pitchFamily="18" charset="0"/>
                <a:cs typeface="Times New Roman" panose="02020603050405020304" pitchFamily="18" charset="0"/>
              </a:rPr>
              <a:t>Space, </a:t>
            </a:r>
            <a:r>
              <a:rPr lang="it-IT" i="1" dirty="0" err="1">
                <a:solidFill>
                  <a:srgbClr val="006600"/>
                </a:solidFill>
                <a:latin typeface="Times New Roman" panose="02020603050405020304" pitchFamily="18" charset="0"/>
                <a:cs typeface="Times New Roman" panose="02020603050405020304" pitchFamily="18" charset="0"/>
              </a:rPr>
              <a:t>Nuclear</a:t>
            </a:r>
            <a:r>
              <a:rPr lang="it-IT" i="1" dirty="0">
                <a:solidFill>
                  <a:srgbClr val="006600"/>
                </a:solidFill>
                <a:latin typeface="Times New Roman" panose="02020603050405020304" pitchFamily="18" charset="0"/>
                <a:cs typeface="Times New Roman" panose="02020603050405020304" pitchFamily="18" charset="0"/>
              </a:rPr>
              <a:t>, High Energy </a:t>
            </a:r>
            <a:r>
              <a:rPr lang="it-IT" i="1" dirty="0" err="1">
                <a:solidFill>
                  <a:srgbClr val="006600"/>
                </a:solidFill>
                <a:latin typeface="Times New Roman" panose="02020603050405020304" pitchFamily="18" charset="0"/>
                <a:cs typeface="Times New Roman" panose="02020603050405020304" pitchFamily="18" charset="0"/>
              </a:rPr>
              <a:t>Physics</a:t>
            </a:r>
            <a:r>
              <a:rPr lang="it-IT" i="1" dirty="0">
                <a:solidFill>
                  <a:srgbClr val="006600"/>
                </a:solidFill>
                <a:latin typeface="Times New Roman" panose="02020603050405020304" pitchFamily="18" charset="0"/>
                <a:cs typeface="Times New Roman" panose="02020603050405020304" pitchFamily="18" charset="0"/>
              </a:rPr>
              <a:t>, </a:t>
            </a:r>
            <a:r>
              <a:rPr lang="it-IT" i="1" dirty="0" err="1">
                <a:solidFill>
                  <a:srgbClr val="006600"/>
                </a:solidFill>
                <a:latin typeface="Times New Roman" panose="02020603050405020304" pitchFamily="18" charset="0"/>
                <a:cs typeface="Times New Roman" panose="02020603050405020304" pitchFamily="18" charset="0"/>
              </a:rPr>
              <a:t>environment</a:t>
            </a:r>
            <a:r>
              <a:rPr lang="it-IT" i="1" dirty="0">
                <a:solidFill>
                  <a:srgbClr val="006600"/>
                </a:solidFill>
                <a:latin typeface="Times New Roman" panose="02020603050405020304" pitchFamily="18" charset="0"/>
                <a:cs typeface="Times New Roman" panose="02020603050405020304" pitchFamily="18" charset="0"/>
              </a:rPr>
              <a:t>, </a:t>
            </a:r>
            <a:r>
              <a:rPr lang="it-IT" i="1" dirty="0" err="1">
                <a:solidFill>
                  <a:srgbClr val="006600"/>
                </a:solidFill>
                <a:latin typeface="Times New Roman" panose="02020603050405020304" pitchFamily="18" charset="0"/>
                <a:cs typeface="Times New Roman" panose="02020603050405020304" pitchFamily="18" charset="0"/>
              </a:rPr>
              <a:t>radiobiology</a:t>
            </a:r>
            <a:r>
              <a:rPr lang="it-IT" i="1" dirty="0">
                <a:solidFill>
                  <a:srgbClr val="006600"/>
                </a:solidFill>
                <a:latin typeface="Times New Roman" panose="02020603050405020304" pitchFamily="18" charset="0"/>
                <a:cs typeface="Times New Roman" panose="02020603050405020304" pitchFamily="18" charset="0"/>
              </a:rPr>
              <a:t>, Cultural Heritage, agrifood, medicine…</a:t>
            </a:r>
          </a:p>
        </p:txBody>
      </p:sp>
      <p:pic>
        <p:nvPicPr>
          <p:cNvPr id="9" name="Immagine 50">
            <a:extLst>
              <a:ext uri="{FF2B5EF4-FFF2-40B4-BE49-F238E27FC236}">
                <a16:creationId xmlns:a16="http://schemas.microsoft.com/office/drawing/2014/main" id="{82B79518-2C6B-4FDA-33E7-F367CF8DB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849" y="2614351"/>
            <a:ext cx="2283140" cy="1131347"/>
          </a:xfrm>
          <a:prstGeom prst="rect">
            <a:avLst/>
          </a:prstGeom>
          <a:ln w="28575">
            <a:solidFill>
              <a:schemeClr val="accent2">
                <a:lumMod val="75000"/>
              </a:schemeClr>
            </a:solidFill>
          </a:ln>
        </p:spPr>
      </p:pic>
      <p:sp>
        <p:nvSpPr>
          <p:cNvPr id="12" name="TextBox 11">
            <a:extLst>
              <a:ext uri="{FF2B5EF4-FFF2-40B4-BE49-F238E27FC236}">
                <a16:creationId xmlns:a16="http://schemas.microsoft.com/office/drawing/2014/main" id="{928E47DF-E8E1-D55E-92F9-C43F801BDA05}"/>
              </a:ext>
            </a:extLst>
          </p:cNvPr>
          <p:cNvSpPr txBox="1"/>
          <p:nvPr/>
        </p:nvSpPr>
        <p:spPr>
          <a:xfrm>
            <a:off x="268" y="6611779"/>
            <a:ext cx="5296820" cy="246221"/>
          </a:xfrm>
          <a:prstGeom prst="rect">
            <a:avLst/>
          </a:prstGeom>
          <a:noFill/>
        </p:spPr>
        <p:txBody>
          <a:bodyPr wrap="square">
            <a:spAutoFit/>
          </a:bodyPr>
          <a:lstStyle/>
          <a:p>
            <a:r>
              <a:rPr lang="en-US" sz="1000" i="1" u="sng" dirty="0">
                <a:solidFill>
                  <a:schemeClr val="bg1">
                    <a:lumMod val="50000"/>
                  </a:schemeClr>
                </a:solidFill>
              </a:rPr>
              <a:t>https://www.enea.it/it/seguici/pubblicazioni/pdf-opuscoli/calliope.pdf</a:t>
            </a:r>
          </a:p>
        </p:txBody>
      </p:sp>
      <p:sp>
        <p:nvSpPr>
          <p:cNvPr id="13" name="TextBox 12">
            <a:extLst>
              <a:ext uri="{FF2B5EF4-FFF2-40B4-BE49-F238E27FC236}">
                <a16:creationId xmlns:a16="http://schemas.microsoft.com/office/drawing/2014/main" id="{6E51BF93-13C6-E9E9-0C67-913BF7F20547}"/>
              </a:ext>
            </a:extLst>
          </p:cNvPr>
          <p:cNvSpPr txBox="1"/>
          <p:nvPr/>
        </p:nvSpPr>
        <p:spPr>
          <a:xfrm>
            <a:off x="2770836" y="3949539"/>
            <a:ext cx="2572356" cy="908864"/>
          </a:xfrm>
          <a:prstGeom prst="ellipse">
            <a:avLst/>
          </a:prstGeom>
          <a:solidFill>
            <a:srgbClr val="F8D6F3"/>
          </a:solidFill>
          <a:ln w="19050">
            <a:solidFill>
              <a:srgbClr val="C00883"/>
            </a:solidFill>
          </a:ln>
        </p:spPr>
        <p:txBody>
          <a:bodyPr vert="horz" wrap="square" lIns="91440" tIns="0" rIns="91440" bIns="0" rtlCol="0">
            <a:spAutoFit/>
          </a:bodyPr>
          <a:lstStyle/>
          <a:p>
            <a:pPr algn="ctr"/>
            <a:r>
              <a:rPr lang="en-GB" sz="1400" u="sng" kern="0" dirty="0">
                <a:solidFill>
                  <a:srgbClr val="000000"/>
                </a:solidFill>
                <a:latin typeface="Times New Roman" panose="02020603050405020304" pitchFamily="18" charset="0"/>
                <a:cs typeface="Times New Roman" panose="02020603050405020304" pitchFamily="18" charset="0"/>
              </a:rPr>
              <a:t>Maximum allowed activity</a:t>
            </a:r>
            <a:r>
              <a:rPr lang="en-GB" sz="1400" kern="0" dirty="0">
                <a:solidFill>
                  <a:srgbClr val="000000"/>
                </a:solidFill>
                <a:latin typeface="Times New Roman" panose="02020603050405020304" pitchFamily="18" charset="0"/>
                <a:cs typeface="Times New Roman" panose="02020603050405020304" pitchFamily="18" charset="0"/>
              </a:rPr>
              <a:t>: </a:t>
            </a:r>
            <a:br>
              <a:rPr lang="en-GB" sz="1400" kern="0" dirty="0">
                <a:solidFill>
                  <a:srgbClr val="000000"/>
                </a:solidFill>
                <a:latin typeface="Times New Roman" panose="02020603050405020304" pitchFamily="18" charset="0"/>
                <a:cs typeface="Times New Roman" panose="02020603050405020304" pitchFamily="18" charset="0"/>
              </a:rPr>
            </a:br>
            <a:r>
              <a:rPr lang="en-GB" sz="1400" b="1" kern="0" dirty="0">
                <a:latin typeface="Times New Roman" panose="02020603050405020304" pitchFamily="18" charset="0"/>
                <a:cs typeface="Times New Roman" panose="02020603050405020304" pitchFamily="18" charset="0"/>
              </a:rPr>
              <a:t>3.7x10</a:t>
            </a:r>
            <a:r>
              <a:rPr lang="en-GB" sz="1400" b="1" kern="0" baseline="30000" dirty="0">
                <a:latin typeface="Times New Roman" panose="02020603050405020304" pitchFamily="18" charset="0"/>
                <a:cs typeface="Times New Roman" panose="02020603050405020304" pitchFamily="18" charset="0"/>
              </a:rPr>
              <a:t>15</a:t>
            </a:r>
            <a:r>
              <a:rPr lang="en-GB" sz="1400" b="1" kern="0" dirty="0">
                <a:latin typeface="Times New Roman" panose="02020603050405020304" pitchFamily="18" charset="0"/>
                <a:cs typeface="Times New Roman" panose="02020603050405020304" pitchFamily="18" charset="0"/>
              </a:rPr>
              <a:t> </a:t>
            </a:r>
            <a:r>
              <a:rPr lang="en-GB" sz="1400" b="1" kern="0" dirty="0" err="1">
                <a:latin typeface="Times New Roman" panose="02020603050405020304" pitchFamily="18" charset="0"/>
                <a:cs typeface="Times New Roman" panose="02020603050405020304" pitchFamily="18" charset="0"/>
              </a:rPr>
              <a:t>Bq</a:t>
            </a:r>
            <a:r>
              <a:rPr lang="en-GB" sz="1400" b="1" kern="0" dirty="0">
                <a:latin typeface="Times New Roman" panose="02020603050405020304" pitchFamily="18" charset="0"/>
                <a:cs typeface="Times New Roman" panose="02020603050405020304" pitchFamily="18" charset="0"/>
              </a:rPr>
              <a:t> (100 </a:t>
            </a:r>
            <a:r>
              <a:rPr lang="en-GB" sz="1400" b="1" kern="0" dirty="0" err="1">
                <a:latin typeface="Times New Roman" panose="02020603050405020304" pitchFamily="18" charset="0"/>
                <a:cs typeface="Times New Roman" panose="02020603050405020304" pitchFamily="18" charset="0"/>
              </a:rPr>
              <a:t>kCi</a:t>
            </a:r>
            <a:r>
              <a:rPr lang="en-GB" sz="1400" b="1" kern="0" dirty="0">
                <a:latin typeface="Times New Roman" panose="02020603050405020304" pitchFamily="18" charset="0"/>
                <a:cs typeface="Times New Roman" panose="02020603050405020304" pitchFamily="18" charset="0"/>
              </a:rPr>
              <a:t>)</a:t>
            </a:r>
            <a:endParaRPr lang="en-US" sz="1400" b="1" dirty="0">
              <a:latin typeface="Times New Roman" panose="02020603050405020304" pitchFamily="18" charset="0"/>
              <a:cs typeface="Times New Roman" panose="02020603050405020304" pitchFamily="18" charset="0"/>
            </a:endParaRPr>
          </a:p>
        </p:txBody>
      </p:sp>
      <p:sp>
        <p:nvSpPr>
          <p:cNvPr id="22" name="Text Box 62">
            <a:extLst>
              <a:ext uri="{FF2B5EF4-FFF2-40B4-BE49-F238E27FC236}">
                <a16:creationId xmlns:a16="http://schemas.microsoft.com/office/drawing/2014/main" id="{8F22DE29-D2FE-8942-8FDF-7BCBCDF635F6}"/>
              </a:ext>
            </a:extLst>
          </p:cNvPr>
          <p:cNvSpPr txBox="1">
            <a:spLocks noChangeArrowheads="1"/>
          </p:cNvSpPr>
          <p:nvPr/>
        </p:nvSpPr>
        <p:spPr bwMode="auto">
          <a:xfrm>
            <a:off x="10417777" y="2198712"/>
            <a:ext cx="1537522" cy="593466"/>
          </a:xfrm>
          <a:prstGeom prst="flowChartAlternateProcess">
            <a:avLst/>
          </a:prstGeom>
          <a:solidFill>
            <a:schemeClr val="accent2">
              <a:lumMod val="20000"/>
              <a:lumOff val="80000"/>
            </a:schemeClr>
          </a:solidFill>
          <a:ln w="19050">
            <a:solidFill>
              <a:schemeClr val="accent2">
                <a:lumMod val="75000"/>
              </a:schemeClr>
            </a:solidFill>
            <a:miter lim="800000"/>
            <a:headEnd/>
            <a:tailEnd/>
          </a:ln>
          <a:effectLst/>
        </p:spPr>
        <p:txBody>
          <a:bodyPr wrap="square" lIns="104492" tIns="52247" rIns="104492" bIns="52247">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44926">
              <a:defRPr/>
            </a:pPr>
            <a:r>
              <a:rPr lang="it-IT" altLang="ja-JP" sz="1400" b="1" u="sng" kern="0" dirty="0">
                <a:solidFill>
                  <a:srgbClr val="000000"/>
                </a:solidFill>
                <a:latin typeface="Times New Roman" panose="02020603050405020304" pitchFamily="18" charset="0"/>
                <a:ea typeface="ＭＳ Ｐゴシック" charset="-128"/>
                <a:cs typeface="Times New Roman" panose="02020603050405020304" pitchFamily="18" charset="0"/>
              </a:rPr>
              <a:t>Mean energy</a:t>
            </a:r>
            <a:r>
              <a:rPr lang="it-IT" altLang="ja-JP" sz="1400" kern="0" dirty="0">
                <a:solidFill>
                  <a:srgbClr val="000000"/>
                </a:solidFill>
                <a:latin typeface="Times New Roman" panose="02020603050405020304" pitchFamily="18" charset="0"/>
                <a:ea typeface="ＭＳ Ｐゴシック" charset="-128"/>
                <a:cs typeface="Times New Roman" panose="02020603050405020304" pitchFamily="18" charset="0"/>
              </a:rPr>
              <a:t>:</a:t>
            </a:r>
            <a:br>
              <a:rPr lang="it-IT" altLang="ja-JP" sz="1400" b="1" kern="0" dirty="0">
                <a:solidFill>
                  <a:srgbClr val="000000"/>
                </a:solidFill>
                <a:latin typeface="Times New Roman" panose="02020603050405020304" pitchFamily="18" charset="0"/>
                <a:ea typeface="ＭＳ Ｐゴシック" charset="-128"/>
                <a:cs typeface="Times New Roman" panose="02020603050405020304" pitchFamily="18" charset="0"/>
              </a:rPr>
            </a:br>
            <a:r>
              <a:rPr lang="it-IT" altLang="ja-JP" sz="1400" b="1" kern="0" dirty="0">
                <a:solidFill>
                  <a:srgbClr val="000000"/>
                </a:solidFill>
                <a:latin typeface="Times New Roman" panose="02020603050405020304" pitchFamily="18" charset="0"/>
                <a:ea typeface="ＭＳ Ｐゴシック" charset="-128"/>
                <a:cs typeface="Times New Roman" panose="02020603050405020304" pitchFamily="18" charset="0"/>
              </a:rPr>
              <a:t> </a:t>
            </a:r>
            <a:r>
              <a:rPr lang="it-IT" sz="1400" b="1" kern="0" dirty="0">
                <a:solidFill>
                  <a:srgbClr val="000000"/>
                </a:solidFill>
                <a:latin typeface="Times New Roman" panose="02020603050405020304" pitchFamily="18" charset="0"/>
                <a:ea typeface="ＭＳ Ｐゴシック" charset="-128"/>
                <a:cs typeface="Times New Roman" panose="02020603050405020304" pitchFamily="18" charset="0"/>
              </a:rPr>
              <a:t>1.25 MeV</a:t>
            </a:r>
          </a:p>
        </p:txBody>
      </p:sp>
      <p:pic>
        <p:nvPicPr>
          <p:cNvPr id="23" name="Immagine 12">
            <a:extLst>
              <a:ext uri="{FF2B5EF4-FFF2-40B4-BE49-F238E27FC236}">
                <a16:creationId xmlns:a16="http://schemas.microsoft.com/office/drawing/2014/main" id="{F83FED7B-0596-47BA-165E-2900906975C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146763" y="2366685"/>
            <a:ext cx="752670" cy="1481620"/>
          </a:xfrm>
          <a:prstGeom prst="rect">
            <a:avLst/>
          </a:prstGeom>
        </p:spPr>
      </p:pic>
      <p:sp>
        <p:nvSpPr>
          <p:cNvPr id="6" name="Slide Number Placeholder 5">
            <a:extLst>
              <a:ext uri="{FF2B5EF4-FFF2-40B4-BE49-F238E27FC236}">
                <a16:creationId xmlns:a16="http://schemas.microsoft.com/office/drawing/2014/main" id="{76397561-151A-5F77-7CBD-BC7017432C1B}"/>
              </a:ext>
            </a:extLst>
          </p:cNvPr>
          <p:cNvSpPr>
            <a:spLocks noGrp="1"/>
          </p:cNvSpPr>
          <p:nvPr>
            <p:ph type="sldNum" sz="quarter" idx="4"/>
          </p:nvPr>
        </p:nvSpPr>
        <p:spPr>
          <a:xfrm>
            <a:off x="10932198" y="6404399"/>
            <a:ext cx="652703" cy="365125"/>
          </a:xfrm>
        </p:spPr>
        <p:txBody>
          <a:bodyPr/>
          <a:lstStyle/>
          <a:p>
            <a:fld id="{02C7C199-0D0D-7840-A88D-785280B31CF7}" type="slidenum">
              <a:rPr lang="it-IT" smtClean="0"/>
              <a:t>38</a:t>
            </a:fld>
            <a:endParaRPr lang="it-IT" dirty="0"/>
          </a:p>
        </p:txBody>
      </p:sp>
    </p:spTree>
    <p:extLst>
      <p:ext uri="{BB962C8B-B14F-4D97-AF65-F5344CB8AC3E}">
        <p14:creationId xmlns:p14="http://schemas.microsoft.com/office/powerpoint/2010/main" val="393592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6" grpId="0" animBg="1"/>
      <p:bldP spid="18" grpId="0"/>
      <p:bldP spid="19" grpId="0" animBg="1"/>
      <p:bldP spid="29" grpId="0" animBg="1"/>
      <p:bldP spid="33" grpId="0"/>
      <p:bldP spid="13"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03A2B598-4C24-5FDB-E730-FD293FCDC25D}"/>
              </a:ext>
            </a:extLst>
          </p:cNvPr>
          <p:cNvSpPr>
            <a:spLocks noGrp="1"/>
          </p:cNvSpPr>
          <p:nvPr>
            <p:ph type="title"/>
          </p:nvPr>
        </p:nvSpPr>
        <p:spPr>
          <a:xfrm>
            <a:off x="126895" y="172336"/>
            <a:ext cx="11557041" cy="800219"/>
          </a:xfrm>
          <a:ln>
            <a:noFill/>
          </a:ln>
        </p:spPr>
        <p:txBody>
          <a:bodyPr>
            <a:noAutofit/>
          </a:bodyPr>
          <a:lstStyle/>
          <a:p>
            <a:r>
              <a:rPr lang="it-IT" sz="3600" i="1" dirty="0">
                <a:latin typeface="Calibri Light" panose="020F0302020204030204" pitchFamily="34" charset="0"/>
                <a:ea typeface="Calibri Light" panose="020F0302020204030204" pitchFamily="34" charset="0"/>
                <a:cs typeface="Calibri Light" panose="020F0302020204030204" pitchFamily="34" charset="0"/>
              </a:rPr>
              <a:t>Frascati </a:t>
            </a:r>
            <a:r>
              <a:rPr lang="it-IT" sz="3600" i="1" dirty="0" err="1">
                <a:latin typeface="Calibri Light" panose="020F0302020204030204" pitchFamily="34" charset="0"/>
                <a:ea typeface="Calibri Light" panose="020F0302020204030204" pitchFamily="34" charset="0"/>
                <a:cs typeface="Calibri Light" panose="020F0302020204030204" pitchFamily="34" charset="0"/>
              </a:rPr>
              <a:t>Neutron</a:t>
            </a:r>
            <a:r>
              <a:rPr lang="it-IT" sz="3600" i="1" dirty="0">
                <a:latin typeface="Calibri Light" panose="020F0302020204030204" pitchFamily="34" charset="0"/>
                <a:ea typeface="Calibri Light" panose="020F0302020204030204" pitchFamily="34" charset="0"/>
                <a:cs typeface="Calibri Light" panose="020F0302020204030204" pitchFamily="34" charset="0"/>
              </a:rPr>
              <a:t> Generator at the </a:t>
            </a:r>
            <a:r>
              <a:rPr lang="en-US" sz="3600" i="1" dirty="0">
                <a:latin typeface="Calibri Light" panose="020F0302020204030204" pitchFamily="34" charset="0"/>
                <a:ea typeface="Calibri Light" panose="020F0302020204030204" pitchFamily="34" charset="0"/>
                <a:cs typeface="Calibri Light" panose="020F0302020204030204" pitchFamily="34" charset="0"/>
              </a:rPr>
              <a:t>ENEA Frascati R.C. </a:t>
            </a:r>
            <a:br>
              <a:rPr lang="en-US" sz="3600" i="1" dirty="0">
                <a:latin typeface="Calibri Light" panose="020F0302020204030204" pitchFamily="34" charset="0"/>
                <a:ea typeface="Calibri Light" panose="020F0302020204030204" pitchFamily="34" charset="0"/>
                <a:cs typeface="Calibri Light" panose="020F0302020204030204" pitchFamily="34" charset="0"/>
              </a:rPr>
            </a:br>
            <a:r>
              <a:rPr lang="en-US" sz="3600" i="1" dirty="0">
                <a:latin typeface="Calibri Light" panose="020F0302020204030204" pitchFamily="34" charset="0"/>
                <a:ea typeface="Calibri Light" panose="020F0302020204030204" pitchFamily="34" charset="0"/>
                <a:cs typeface="Calibri Light" panose="020F0302020204030204" pitchFamily="34" charset="0"/>
              </a:rPr>
              <a:t>(Frascati, Italy)</a:t>
            </a:r>
            <a:endParaRPr lang="it-IT" sz="3600" i="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0" name="Picture 19" descr="A machine in a factory&#10;&#10;Description automatically generated">
            <a:extLst>
              <a:ext uri="{FF2B5EF4-FFF2-40B4-BE49-F238E27FC236}">
                <a16:creationId xmlns:a16="http://schemas.microsoft.com/office/drawing/2014/main" id="{9D5D255A-9302-45E1-681E-6D4FE0938C08}"/>
              </a:ext>
            </a:extLst>
          </p:cNvPr>
          <p:cNvPicPr>
            <a:picLocks noChangeAspect="1"/>
          </p:cNvPicPr>
          <p:nvPr/>
        </p:nvPicPr>
        <p:blipFill rotWithShape="1">
          <a:blip r:embed="rId3">
            <a:extLst>
              <a:ext uri="{28A0092B-C50C-407E-A947-70E740481C1C}">
                <a14:useLocalDpi xmlns:a14="http://schemas.microsoft.com/office/drawing/2010/main" val="0"/>
              </a:ext>
            </a:extLst>
          </a:blip>
          <a:srcRect r="8973"/>
          <a:stretch/>
        </p:blipFill>
        <p:spPr>
          <a:xfrm>
            <a:off x="413334" y="1297144"/>
            <a:ext cx="5180461" cy="2796362"/>
          </a:xfrm>
          <a:prstGeom prst="rect">
            <a:avLst/>
          </a:prstGeom>
          <a:effectLst>
            <a:outerShdw blurRad="50800" dist="38100" dir="10800000" algn="r" rotWithShape="0">
              <a:prstClr val="black">
                <a:alpha val="40000"/>
              </a:prstClr>
            </a:outerShdw>
          </a:effectLst>
        </p:spPr>
      </p:pic>
      <p:sp>
        <p:nvSpPr>
          <p:cNvPr id="24" name="Oval 23">
            <a:extLst>
              <a:ext uri="{FF2B5EF4-FFF2-40B4-BE49-F238E27FC236}">
                <a16:creationId xmlns:a16="http://schemas.microsoft.com/office/drawing/2014/main" id="{84501F51-2449-79F2-A5E4-36C34AAA96AF}"/>
              </a:ext>
            </a:extLst>
          </p:cNvPr>
          <p:cNvSpPr/>
          <p:nvPr/>
        </p:nvSpPr>
        <p:spPr>
          <a:xfrm>
            <a:off x="467335" y="1849872"/>
            <a:ext cx="1022252" cy="1001031"/>
          </a:xfrm>
          <a:prstGeom prst="ellipse">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1" name="Picture 30" descr="A close-up of a machine&#10;&#10;Description automatically generated">
            <a:extLst>
              <a:ext uri="{FF2B5EF4-FFF2-40B4-BE49-F238E27FC236}">
                <a16:creationId xmlns:a16="http://schemas.microsoft.com/office/drawing/2014/main" id="{EA416C15-01D8-D3A8-EA91-E5FC8EAA0271}"/>
              </a:ext>
            </a:extLst>
          </p:cNvPr>
          <p:cNvPicPr>
            <a:picLocks noChangeAspect="1"/>
          </p:cNvPicPr>
          <p:nvPr/>
        </p:nvPicPr>
        <p:blipFill rotWithShape="1">
          <a:blip r:embed="rId4">
            <a:extLst>
              <a:ext uri="{28A0092B-C50C-407E-A947-70E740481C1C}">
                <a14:useLocalDpi xmlns:a14="http://schemas.microsoft.com/office/drawing/2010/main" val="0"/>
              </a:ext>
            </a:extLst>
          </a:blip>
          <a:srcRect t="14181" b="19211"/>
          <a:stretch/>
        </p:blipFill>
        <p:spPr>
          <a:xfrm>
            <a:off x="9947636" y="1393453"/>
            <a:ext cx="1777029" cy="2562662"/>
          </a:xfrm>
          <a:prstGeom prst="rect">
            <a:avLst/>
          </a:prstGeom>
          <a:ln w="28575">
            <a:solidFill>
              <a:schemeClr val="accent6">
                <a:lumMod val="60000"/>
                <a:lumOff val="40000"/>
              </a:schemeClr>
            </a:solidFill>
          </a:ln>
          <a:effectLst>
            <a:outerShdw blurRad="50800" dist="38100" dir="5400000" algn="t" rotWithShape="0">
              <a:prstClr val="black">
                <a:alpha val="40000"/>
              </a:prstClr>
            </a:outerShdw>
          </a:effectLst>
        </p:spPr>
      </p:pic>
      <p:sp>
        <p:nvSpPr>
          <p:cNvPr id="36" name="CasellaDiTesto 68">
            <a:extLst>
              <a:ext uri="{FF2B5EF4-FFF2-40B4-BE49-F238E27FC236}">
                <a16:creationId xmlns:a16="http://schemas.microsoft.com/office/drawing/2014/main" id="{FDDB28E7-67C5-07D9-1EDF-ED649B605550}"/>
              </a:ext>
            </a:extLst>
          </p:cNvPr>
          <p:cNvSpPr txBox="1"/>
          <p:nvPr/>
        </p:nvSpPr>
        <p:spPr>
          <a:xfrm>
            <a:off x="5795933" y="1541163"/>
            <a:ext cx="390316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The Frascati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Neutron</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Generator (FNG) is a medium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intensity</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neutron</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source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housed</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in a large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shielded</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cell</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(11.5</a:t>
            </a:r>
            <a:r>
              <a:rPr kumimoji="0" lang="en-GB" altLang="ja-JP" sz="1800" b="0" i="0" u="none" strike="noStrike" kern="0" cap="none" spc="0" normalizeH="0" baseline="0" noProof="0" dirty="0">
                <a:ln>
                  <a:noFill/>
                </a:ln>
                <a:solidFill>
                  <a:srgbClr val="000000"/>
                </a:solidFill>
                <a:effectLst/>
                <a:uLnTx/>
                <a:uFillTx/>
                <a:latin typeface="Aptos" panose="02110004020202020204"/>
                <a:ea typeface="ＭＳ Ｐゴシック" charset="-128"/>
                <a:cs typeface="Times New Roman" panose="02020603050405020304" pitchFamily="18" charset="0"/>
                <a:sym typeface="Symbol" pitchFamily="18" charset="2"/>
              </a:rPr>
              <a:t></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12</a:t>
            </a:r>
            <a:r>
              <a:rPr kumimoji="0" lang="en-GB" altLang="ja-JP" sz="1800" b="0" i="0" u="none" strike="noStrike" kern="0" cap="none" spc="0" normalizeH="0" baseline="0" noProof="0" dirty="0">
                <a:ln>
                  <a:noFill/>
                </a:ln>
                <a:solidFill>
                  <a:srgbClr val="000000"/>
                </a:solidFill>
                <a:effectLst/>
                <a:uLnTx/>
                <a:uFillTx/>
                <a:latin typeface="Aptos" panose="02110004020202020204"/>
                <a:ea typeface="ＭＳ Ｐゴシック" charset="-128"/>
                <a:cs typeface="Times New Roman" panose="02020603050405020304" pitchFamily="18" charset="0"/>
                <a:sym typeface="Symbol" pitchFamily="18" charset="2"/>
              </a:rPr>
              <a:t></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9 m</a:t>
            </a:r>
            <a:r>
              <a:rPr kumimoji="0" lang="it-IT" sz="1800" b="0" i="0" u="none" strike="noStrike" kern="1200" cap="none" spc="0" normalizeH="0" baseline="30000" noProof="0" dirty="0">
                <a:ln>
                  <a:noFill/>
                </a:ln>
                <a:solidFill>
                  <a:srgbClr val="000000"/>
                </a:solidFill>
                <a:effectLst/>
                <a:uLnTx/>
                <a:uFillTx/>
                <a:latin typeface="Aptos" panose="02110004020202020204"/>
                <a:ea typeface="+mn-ea"/>
                <a:cs typeface="+mn-cs"/>
              </a:rPr>
              <a:t>3</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It</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consists</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of a linear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electrostatic</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accelerator</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of D+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ions</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up to 270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keV</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and 1 </a:t>
            </a:r>
            <a:r>
              <a:rPr kumimoji="0" lang="it-IT" sz="1800" b="0" i="0" u="none" strike="noStrike" kern="1200" cap="none" spc="0" normalizeH="0" baseline="0" noProof="0" dirty="0" err="1">
                <a:ln>
                  <a:noFill/>
                </a:ln>
                <a:solidFill>
                  <a:srgbClr val="000000"/>
                </a:solidFill>
                <a:effectLst/>
                <a:uLnTx/>
                <a:uFillTx/>
                <a:latin typeface="Aptos" panose="02110004020202020204"/>
                <a:ea typeface="+mn-ea"/>
                <a:cs typeface="+mn-cs"/>
              </a:rPr>
              <a:t>mA.</a:t>
            </a:r>
            <a:r>
              <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rPr>
              <a:t> </a:t>
            </a:r>
          </a:p>
        </p:txBody>
      </p:sp>
      <p:sp>
        <p:nvSpPr>
          <p:cNvPr id="37" name="CasellaDiTesto 8">
            <a:extLst>
              <a:ext uri="{FF2B5EF4-FFF2-40B4-BE49-F238E27FC236}">
                <a16:creationId xmlns:a16="http://schemas.microsoft.com/office/drawing/2014/main" id="{C905FFDE-2AD5-2A61-A7E0-8E8D8071028B}"/>
              </a:ext>
            </a:extLst>
          </p:cNvPr>
          <p:cNvSpPr txBox="1"/>
          <p:nvPr/>
        </p:nvSpPr>
        <p:spPr>
          <a:xfrm>
            <a:off x="126895" y="4150027"/>
            <a:ext cx="4591141" cy="1107996"/>
          </a:xfrm>
          <a:prstGeom prst="rect">
            <a:avLst/>
          </a:prstGeom>
        </p:spPr>
        <p:txBody>
          <a:bodyPr vert="horz"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Research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Benchmark </a:t>
            </a:r>
            <a:r>
              <a:rPr kumimoji="0" lang="it-IT" sz="18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experiments</a:t>
            </a:r>
            <a:r>
              <a:rPr kumimoji="0" lang="it-IT"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detector </a:t>
            </a:r>
            <a:r>
              <a:rPr kumimoji="0" lang="it-IT" sz="18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calibration</a:t>
            </a:r>
            <a:r>
              <a:rPr kumimoji="0" lang="it-IT"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detector </a:t>
            </a:r>
            <a:r>
              <a:rPr kumimoji="0" lang="it-IT" sz="18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development</a:t>
            </a:r>
            <a:r>
              <a:rPr kumimoji="0" lang="it-IT"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Space, </a:t>
            </a:r>
            <a:r>
              <a:rPr kumimoji="0" lang="it-IT" sz="18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Nuclear</a:t>
            </a:r>
            <a:r>
              <a:rPr kumimoji="0" lang="it-IT"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it-IT" sz="18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Biology</a:t>
            </a:r>
            <a:r>
              <a:rPr kumimoji="0" lang="it-IT"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High Energy </a:t>
            </a:r>
            <a:r>
              <a:rPr kumimoji="0" lang="it-IT" sz="18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Physics</a:t>
            </a:r>
            <a:r>
              <a:rPr kumimoji="0" lang="it-IT"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it-IT" sz="18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environment</a:t>
            </a:r>
            <a:r>
              <a:rPr kumimoji="0" lang="it-IT"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44" name="Table 43">
            <a:extLst>
              <a:ext uri="{FF2B5EF4-FFF2-40B4-BE49-F238E27FC236}">
                <a16:creationId xmlns:a16="http://schemas.microsoft.com/office/drawing/2014/main" id="{5D4D1DCA-DCE7-0006-C338-23FA364BC515}"/>
              </a:ext>
            </a:extLst>
          </p:cNvPr>
          <p:cNvGraphicFramePr>
            <a:graphicFrameLocks noGrp="1"/>
          </p:cNvGraphicFramePr>
          <p:nvPr/>
        </p:nvGraphicFramePr>
        <p:xfrm>
          <a:off x="6286587" y="4210351"/>
          <a:ext cx="5282804" cy="1920240"/>
        </p:xfrm>
        <a:graphic>
          <a:graphicData uri="http://schemas.openxmlformats.org/drawingml/2006/table">
            <a:tbl>
              <a:tblPr firstRow="1" bandRow="1">
                <a:tableStyleId>{F5AB1C69-6EDB-4FF4-983F-18BD219EF322}</a:tableStyleId>
              </a:tblPr>
              <a:tblGrid>
                <a:gridCol w="1660654">
                  <a:extLst>
                    <a:ext uri="{9D8B030D-6E8A-4147-A177-3AD203B41FA5}">
                      <a16:colId xmlns:a16="http://schemas.microsoft.com/office/drawing/2014/main" val="338557222"/>
                    </a:ext>
                  </a:extLst>
                </a:gridCol>
                <a:gridCol w="1672687">
                  <a:extLst>
                    <a:ext uri="{9D8B030D-6E8A-4147-A177-3AD203B41FA5}">
                      <a16:colId xmlns:a16="http://schemas.microsoft.com/office/drawing/2014/main" val="3702225726"/>
                    </a:ext>
                  </a:extLst>
                </a:gridCol>
                <a:gridCol w="1949463">
                  <a:extLst>
                    <a:ext uri="{9D8B030D-6E8A-4147-A177-3AD203B41FA5}">
                      <a16:colId xmlns:a16="http://schemas.microsoft.com/office/drawing/2014/main" val="2758284515"/>
                    </a:ext>
                  </a:extLst>
                </a:gridCol>
              </a:tblGrid>
              <a:tr h="370840">
                <a:tc>
                  <a:txBody>
                    <a:bodyPr/>
                    <a:lstStyle/>
                    <a:p>
                      <a:pPr algn="ctr"/>
                      <a:r>
                        <a:rPr lang="it-IT" dirty="0"/>
                        <a:t>Target</a:t>
                      </a:r>
                      <a:endParaRPr lang="en-US" dirty="0"/>
                    </a:p>
                  </a:txBody>
                  <a:tcPr anchor="ctr"/>
                </a:tc>
                <a:tc>
                  <a:txBody>
                    <a:bodyPr/>
                    <a:lstStyle/>
                    <a:p>
                      <a:pPr algn="ctr"/>
                      <a:r>
                        <a:rPr lang="it-IT" dirty="0" err="1"/>
                        <a:t>Neutron</a:t>
                      </a:r>
                      <a:r>
                        <a:rPr lang="it-IT" dirty="0"/>
                        <a:t> energy</a:t>
                      </a:r>
                      <a:endParaRPr lang="en-US" dirty="0"/>
                    </a:p>
                  </a:txBody>
                  <a:tcPr anchor="ctr"/>
                </a:tc>
                <a:tc>
                  <a:txBody>
                    <a:bodyPr/>
                    <a:lstStyle/>
                    <a:p>
                      <a:pPr algn="ctr"/>
                      <a:r>
                        <a:rPr lang="it-IT" dirty="0"/>
                        <a:t>Maximum </a:t>
                      </a:r>
                      <a:br>
                        <a:rPr lang="it-IT" dirty="0"/>
                      </a:br>
                      <a:r>
                        <a:rPr lang="it-IT" dirty="0" err="1"/>
                        <a:t>neutron</a:t>
                      </a:r>
                      <a:r>
                        <a:rPr lang="it-IT" dirty="0"/>
                        <a:t> </a:t>
                      </a:r>
                      <a:r>
                        <a:rPr lang="it-IT" dirty="0" err="1"/>
                        <a:t>flux</a:t>
                      </a:r>
                      <a:endParaRPr lang="en-US" dirty="0"/>
                    </a:p>
                  </a:txBody>
                  <a:tcPr anchor="ctr"/>
                </a:tc>
                <a:extLst>
                  <a:ext uri="{0D108BD9-81ED-4DB2-BD59-A6C34878D82A}">
                    <a16:rowId xmlns:a16="http://schemas.microsoft.com/office/drawing/2014/main" val="2580742104"/>
                  </a:ext>
                </a:extLst>
              </a:tr>
              <a:tr h="370840">
                <a:tc>
                  <a:txBody>
                    <a:bodyPr/>
                    <a:lstStyle/>
                    <a:p>
                      <a:pPr algn="ctr"/>
                      <a:r>
                        <a:rPr lang="it-IT" dirty="0" err="1">
                          <a:solidFill>
                            <a:schemeClr val="tx1"/>
                          </a:solidFill>
                        </a:rPr>
                        <a:t>Tritiated</a:t>
                      </a:r>
                      <a:endParaRPr lang="en-US" dirty="0">
                        <a:solidFill>
                          <a:schemeClr val="tx1"/>
                        </a:solidFill>
                      </a:endParaRPr>
                    </a:p>
                  </a:txBody>
                  <a:tcPr anchor="ctr"/>
                </a:tc>
                <a:tc>
                  <a:txBody>
                    <a:bodyPr/>
                    <a:lstStyle/>
                    <a:p>
                      <a:pPr algn="ctr"/>
                      <a:r>
                        <a:rPr lang="it-IT" b="1" dirty="0">
                          <a:solidFill>
                            <a:schemeClr val="tx1"/>
                          </a:solidFill>
                        </a:rPr>
                        <a:t>14 MeV </a:t>
                      </a:r>
                      <a:r>
                        <a:rPr lang="it-IT" dirty="0">
                          <a:solidFill>
                            <a:schemeClr val="tx1"/>
                          </a:solidFill>
                        </a:rPr>
                        <a:t>(</a:t>
                      </a:r>
                      <a:r>
                        <a:rPr lang="it-IT" sz="1800" dirty="0">
                          <a:solidFill>
                            <a:schemeClr val="tx1"/>
                          </a:solidFill>
                        </a:rPr>
                        <a:t>T(</a:t>
                      </a:r>
                      <a:r>
                        <a:rPr lang="it-IT" sz="1800" dirty="0" err="1">
                          <a:solidFill>
                            <a:schemeClr val="tx1"/>
                          </a:solidFill>
                        </a:rPr>
                        <a:t>d,n</a:t>
                      </a:r>
                      <a:r>
                        <a:rPr lang="it-IT" sz="1800" dirty="0">
                          <a:solidFill>
                            <a:schemeClr val="tx1"/>
                          </a:solidFill>
                        </a:rPr>
                        <a:t>)</a:t>
                      </a:r>
                      <a:r>
                        <a:rPr lang="it-IT" sz="1800" baseline="30000" dirty="0">
                          <a:solidFill>
                            <a:schemeClr val="tx1"/>
                          </a:solidFill>
                        </a:rPr>
                        <a:t>4</a:t>
                      </a:r>
                      <a:r>
                        <a:rPr lang="it-IT" sz="1800" dirty="0">
                          <a:solidFill>
                            <a:schemeClr val="tx1"/>
                          </a:solidFill>
                        </a:rPr>
                        <a:t>He</a:t>
                      </a:r>
                      <a:r>
                        <a:rPr lang="it-IT" dirty="0">
                          <a:solidFill>
                            <a:schemeClr val="tx1"/>
                          </a:solidFill>
                        </a:rPr>
                        <a:t>)</a:t>
                      </a:r>
                      <a:endParaRPr lang="en-US" dirty="0">
                        <a:solidFill>
                          <a:schemeClr val="tx1"/>
                        </a:solidFill>
                      </a:endParaRPr>
                    </a:p>
                  </a:txBody>
                  <a:tcPr anchor="ctr"/>
                </a:tc>
                <a:tc>
                  <a:txBody>
                    <a:bodyPr/>
                    <a:lstStyle/>
                    <a:p>
                      <a:pPr algn="ctr"/>
                      <a:r>
                        <a:rPr lang="it-IT" sz="1800" dirty="0">
                          <a:solidFill>
                            <a:srgbClr val="000000"/>
                          </a:solidFill>
                        </a:rPr>
                        <a:t>5 </a:t>
                      </a:r>
                      <a:r>
                        <a:rPr lang="he-IL" sz="1800" dirty="0">
                          <a:solidFill>
                            <a:srgbClr val="000000"/>
                          </a:solidFill>
                        </a:rPr>
                        <a:t>ּּ</a:t>
                      </a:r>
                      <a:r>
                        <a:rPr lang="it-IT" sz="1800" dirty="0">
                          <a:solidFill>
                            <a:srgbClr val="000000"/>
                          </a:solidFill>
                        </a:rPr>
                        <a:t> 10</a:t>
                      </a:r>
                      <a:r>
                        <a:rPr lang="it-IT" sz="1800" baseline="30000" dirty="0">
                          <a:solidFill>
                            <a:srgbClr val="000000"/>
                          </a:solidFill>
                        </a:rPr>
                        <a:t>9 </a:t>
                      </a:r>
                      <a:r>
                        <a:rPr lang="it-IT" sz="1800" dirty="0">
                          <a:solidFill>
                            <a:srgbClr val="000000"/>
                          </a:solidFill>
                        </a:rPr>
                        <a:t>n/cm</a:t>
                      </a:r>
                      <a:r>
                        <a:rPr lang="it-IT" sz="1800" baseline="30000" dirty="0">
                          <a:solidFill>
                            <a:srgbClr val="000000"/>
                          </a:solidFill>
                        </a:rPr>
                        <a:t>2</a:t>
                      </a:r>
                      <a:r>
                        <a:rPr lang="it-IT" sz="1800" dirty="0">
                          <a:solidFill>
                            <a:srgbClr val="000000"/>
                          </a:solidFill>
                        </a:rPr>
                        <a:t>/s </a:t>
                      </a:r>
                      <a:endParaRPr lang="en-US" dirty="0"/>
                    </a:p>
                  </a:txBody>
                  <a:tcPr anchor="ctr"/>
                </a:tc>
                <a:extLst>
                  <a:ext uri="{0D108BD9-81ED-4DB2-BD59-A6C34878D82A}">
                    <a16:rowId xmlns:a16="http://schemas.microsoft.com/office/drawing/2014/main" val="2348167883"/>
                  </a:ext>
                </a:extLst>
              </a:tr>
              <a:tr h="370840">
                <a:tc>
                  <a:txBody>
                    <a:bodyPr/>
                    <a:lstStyle/>
                    <a:p>
                      <a:pPr algn="ctr"/>
                      <a:r>
                        <a:rPr lang="it-IT" dirty="0" err="1">
                          <a:solidFill>
                            <a:schemeClr val="tx1"/>
                          </a:solidFill>
                        </a:rPr>
                        <a:t>Deuterated</a:t>
                      </a:r>
                      <a:endParaRPr lang="en-US" dirty="0">
                        <a:solidFill>
                          <a:schemeClr val="tx1"/>
                        </a:solidFill>
                      </a:endParaRPr>
                    </a:p>
                  </a:txBody>
                  <a:tcPr anchor="ctr"/>
                </a:tc>
                <a:tc>
                  <a:txBody>
                    <a:bodyPr/>
                    <a:lstStyle/>
                    <a:p>
                      <a:pPr algn="ctr"/>
                      <a:r>
                        <a:rPr lang="it-IT" b="1" dirty="0">
                          <a:solidFill>
                            <a:schemeClr val="tx1"/>
                          </a:solidFill>
                        </a:rPr>
                        <a:t>2.45 MeV</a:t>
                      </a:r>
                    </a:p>
                    <a:p>
                      <a:pPr algn="ctr"/>
                      <a:r>
                        <a:rPr lang="it-IT" sz="1800" dirty="0">
                          <a:solidFill>
                            <a:schemeClr val="tx1"/>
                          </a:solidFill>
                        </a:rPr>
                        <a:t>(D(</a:t>
                      </a:r>
                      <a:r>
                        <a:rPr lang="it-IT" sz="1800" dirty="0" err="1">
                          <a:solidFill>
                            <a:schemeClr val="tx1"/>
                          </a:solidFill>
                        </a:rPr>
                        <a:t>d,n</a:t>
                      </a:r>
                      <a:r>
                        <a:rPr lang="it-IT" sz="1800" dirty="0">
                          <a:solidFill>
                            <a:schemeClr val="tx1"/>
                          </a:solidFill>
                        </a:rPr>
                        <a:t>)</a:t>
                      </a:r>
                      <a:r>
                        <a:rPr lang="it-IT" sz="1800" baseline="30000" dirty="0">
                          <a:solidFill>
                            <a:schemeClr val="tx1"/>
                          </a:solidFill>
                        </a:rPr>
                        <a:t>3</a:t>
                      </a:r>
                      <a:r>
                        <a:rPr lang="it-IT" sz="1800" dirty="0">
                          <a:solidFill>
                            <a:schemeClr val="tx1"/>
                          </a:solidFill>
                        </a:rPr>
                        <a:t>He)</a:t>
                      </a:r>
                      <a:endParaRPr lang="en-US" dirty="0">
                        <a:solidFill>
                          <a:schemeClr val="tx1"/>
                        </a:solidFill>
                      </a:endParaRPr>
                    </a:p>
                  </a:txBody>
                  <a:tcPr anchor="ctr"/>
                </a:tc>
                <a:tc>
                  <a:txBody>
                    <a:bodyPr/>
                    <a:lstStyle/>
                    <a:p>
                      <a:pPr algn="ctr"/>
                      <a:r>
                        <a:rPr lang="it-IT" sz="1800" dirty="0">
                          <a:solidFill>
                            <a:srgbClr val="000000"/>
                          </a:solidFill>
                        </a:rPr>
                        <a:t>5 </a:t>
                      </a:r>
                      <a:r>
                        <a:rPr lang="he-IL" sz="1800" dirty="0">
                          <a:solidFill>
                            <a:srgbClr val="000000"/>
                          </a:solidFill>
                        </a:rPr>
                        <a:t>ּּ</a:t>
                      </a:r>
                      <a:r>
                        <a:rPr lang="it-IT" sz="1800" dirty="0">
                          <a:solidFill>
                            <a:srgbClr val="000000"/>
                          </a:solidFill>
                        </a:rPr>
                        <a:t> 10</a:t>
                      </a:r>
                      <a:r>
                        <a:rPr lang="it-IT" sz="1800" baseline="30000" dirty="0">
                          <a:solidFill>
                            <a:srgbClr val="000000"/>
                          </a:solidFill>
                        </a:rPr>
                        <a:t>7 </a:t>
                      </a:r>
                      <a:r>
                        <a:rPr lang="it-IT" sz="1800" dirty="0">
                          <a:solidFill>
                            <a:srgbClr val="000000"/>
                          </a:solidFill>
                        </a:rPr>
                        <a:t>n/cm</a:t>
                      </a:r>
                      <a:r>
                        <a:rPr lang="it-IT" sz="1800" baseline="30000" dirty="0">
                          <a:solidFill>
                            <a:srgbClr val="000000"/>
                          </a:solidFill>
                        </a:rPr>
                        <a:t>2</a:t>
                      </a:r>
                      <a:r>
                        <a:rPr lang="it-IT" sz="1800" dirty="0">
                          <a:solidFill>
                            <a:srgbClr val="000000"/>
                          </a:solidFill>
                        </a:rPr>
                        <a:t>/s </a:t>
                      </a:r>
                      <a:endParaRPr lang="en-US" dirty="0"/>
                    </a:p>
                  </a:txBody>
                  <a:tcPr anchor="ctr"/>
                </a:tc>
                <a:extLst>
                  <a:ext uri="{0D108BD9-81ED-4DB2-BD59-A6C34878D82A}">
                    <a16:rowId xmlns:a16="http://schemas.microsoft.com/office/drawing/2014/main" val="2459786823"/>
                  </a:ext>
                </a:extLst>
              </a:tr>
            </a:tbl>
          </a:graphicData>
        </a:graphic>
      </p:graphicFrame>
      <p:sp>
        <p:nvSpPr>
          <p:cNvPr id="46" name="Rettangolo arrotondato 78">
            <a:extLst>
              <a:ext uri="{FF2B5EF4-FFF2-40B4-BE49-F238E27FC236}">
                <a16:creationId xmlns:a16="http://schemas.microsoft.com/office/drawing/2014/main" id="{24025585-3A38-C2AE-B1FA-4A67005AF259}"/>
              </a:ext>
            </a:extLst>
          </p:cNvPr>
          <p:cNvSpPr/>
          <p:nvPr/>
        </p:nvSpPr>
        <p:spPr>
          <a:xfrm>
            <a:off x="622611" y="5392772"/>
            <a:ext cx="5282804" cy="1107997"/>
          </a:xfrm>
          <a:prstGeom prst="roundRect">
            <a:avLst>
              <a:gd name="adj" fmla="val 12860"/>
            </a:avLst>
          </a:prstGeom>
          <a:solidFill>
            <a:srgbClr val="FFFF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just" defTabSz="914400" rtl="0" eaLnBrk="1" fontAlgn="auto" latinLnBrk="0" hangingPunct="1">
              <a:lnSpc>
                <a:spcPct val="100000"/>
              </a:lnSpc>
              <a:spcBef>
                <a:spcPts val="0"/>
              </a:spcBef>
              <a:spcAft>
                <a:spcPts val="600"/>
              </a:spcAft>
              <a:buClrTx/>
              <a:buSzTx/>
              <a:buFont typeface="Arial"/>
              <a:buChar char="•"/>
              <a:tabLst/>
              <a:defRPr/>
            </a:pPr>
            <a:r>
              <a:rPr kumimoji="0" lang="it-IT" sz="1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Simulation</a:t>
            </a:r>
            <a:r>
              <a:rPr kumimoji="0" lang="it-IT"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of the </a:t>
            </a:r>
            <a:r>
              <a:rPr kumimoji="0" lang="it-IT" sz="1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neutronic</a:t>
            </a:r>
            <a:r>
              <a:rPr kumimoji="0" lang="it-IT"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field by MCNP code </a:t>
            </a:r>
            <a:endPar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173038" marR="0" lvl="0" indent="-173038" algn="just"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Test with high flux, on bias and online data acquisition from the Control Room</a:t>
            </a:r>
            <a:endParaRPr kumimoji="0" lang="it-IT"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8" name="TextBox 47">
            <a:extLst>
              <a:ext uri="{FF2B5EF4-FFF2-40B4-BE49-F238E27FC236}">
                <a16:creationId xmlns:a16="http://schemas.microsoft.com/office/drawing/2014/main" id="{43FC4A4E-49DF-5CCC-75DB-F6E234AE54D4}"/>
              </a:ext>
            </a:extLst>
          </p:cNvPr>
          <p:cNvSpPr txBox="1"/>
          <p:nvPr/>
        </p:nvSpPr>
        <p:spPr>
          <a:xfrm>
            <a:off x="0" y="6578138"/>
            <a:ext cx="887730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mn-cs"/>
              </a:rPr>
              <a:t>M. Martone, M. </a:t>
            </a:r>
            <a:r>
              <a:rPr kumimoji="0" lang="en-US" sz="1000" b="0" i="1"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mn-ea"/>
                <a:cs typeface="+mn-cs"/>
              </a:rPr>
              <a:t>Angelone</a:t>
            </a:r>
            <a:r>
              <a:rPr kumimoji="0" lang="en-US"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mn-cs"/>
              </a:rPr>
              <a:t>, M. </a:t>
            </a:r>
            <a:r>
              <a:rPr kumimoji="0" lang="en-US" sz="1000" b="0" i="1"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mn-ea"/>
                <a:cs typeface="+mn-cs"/>
              </a:rPr>
              <a:t>Pillon</a:t>
            </a:r>
            <a:r>
              <a:rPr kumimoji="0" lang="en-US"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mn-cs"/>
              </a:rPr>
              <a:t>, </a:t>
            </a:r>
            <a:r>
              <a:rPr kumimoji="0" lang="it-IT"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mn-cs"/>
              </a:rPr>
              <a:t>The 14 MeV Frascati </a:t>
            </a:r>
            <a:r>
              <a:rPr kumimoji="0" lang="it-IT" sz="1000" b="0" i="1"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mn-ea"/>
                <a:cs typeface="+mn-cs"/>
              </a:rPr>
              <a:t>Neutron</a:t>
            </a:r>
            <a:r>
              <a:rPr kumimoji="0" lang="it-IT"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mn-cs"/>
              </a:rPr>
              <a:t> Generator (FNG), Journal of </a:t>
            </a:r>
            <a:r>
              <a:rPr kumimoji="0" lang="it-IT" sz="1000" b="0" i="1"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mn-ea"/>
                <a:cs typeface="+mn-cs"/>
              </a:rPr>
              <a:t>nuclear</a:t>
            </a:r>
            <a:r>
              <a:rPr kumimoji="0" lang="it-IT"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mn-cs"/>
              </a:rPr>
              <a:t> </a:t>
            </a:r>
            <a:r>
              <a:rPr kumimoji="0" lang="it-IT" sz="1000" b="0" i="1"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mn-ea"/>
                <a:cs typeface="+mn-cs"/>
              </a:rPr>
              <a:t>materials</a:t>
            </a:r>
            <a:r>
              <a:rPr kumimoji="0" lang="it-IT"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mn-cs"/>
              </a:rPr>
              <a:t>, Volume 212-215 Part II, pp. 1661-1664 (1994) </a:t>
            </a:r>
          </a:p>
        </p:txBody>
      </p:sp>
      <p:sp>
        <p:nvSpPr>
          <p:cNvPr id="49" name="Slide Number Placeholder 5">
            <a:extLst>
              <a:ext uri="{FF2B5EF4-FFF2-40B4-BE49-F238E27FC236}">
                <a16:creationId xmlns:a16="http://schemas.microsoft.com/office/drawing/2014/main" id="{5C35A8C0-B1D2-540C-8A33-AFF80F1FFB42}"/>
              </a:ext>
            </a:extLst>
          </p:cNvPr>
          <p:cNvSpPr>
            <a:spLocks noGrp="1"/>
          </p:cNvSpPr>
          <p:nvPr>
            <p:ph type="sldNum" sz="quarter" idx="4"/>
          </p:nvPr>
        </p:nvSpPr>
        <p:spPr>
          <a:xfrm>
            <a:off x="11025562" y="6282833"/>
            <a:ext cx="65270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2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846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randombar(horizontal)">
                                      <p:cBhvr>
                                        <p:cTn id="30" dur="500"/>
                                        <p:tgtEl>
                                          <p:spTgt spid="37"/>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randombar(horizontal)">
                                      <p:cBhvr>
                                        <p:cTn id="3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p:bldP spid="37" grpId="0"/>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5">
            <a:extLst>
              <a:ext uri="{FF2B5EF4-FFF2-40B4-BE49-F238E27FC236}">
                <a16:creationId xmlns:a16="http://schemas.microsoft.com/office/drawing/2014/main" id="{ED2E6F9F-F10B-B561-A138-969EC50BADD3}"/>
              </a:ext>
            </a:extLst>
          </p:cNvPr>
          <p:cNvSpPr>
            <a:spLocks noGrp="1"/>
          </p:cNvSpPr>
          <p:nvPr>
            <p:ph type="sldNum" sz="quarter" idx="4"/>
          </p:nvPr>
        </p:nvSpPr>
        <p:spPr>
          <a:xfrm>
            <a:off x="10929697" y="6356353"/>
            <a:ext cx="652703" cy="365125"/>
          </a:xfrm>
        </p:spPr>
        <p:txBody>
          <a:bodyPr/>
          <a:lstStyle/>
          <a:p>
            <a:fld id="{02C7C199-0D0D-7840-A88D-785280B31CF7}" type="slidenum">
              <a:rPr lang="it-IT" smtClean="0"/>
              <a:t>4</a:t>
            </a:fld>
            <a:endParaRPr lang="it-IT"/>
          </a:p>
        </p:txBody>
      </p:sp>
      <p:sp>
        <p:nvSpPr>
          <p:cNvPr id="8" name="TextBox 7">
            <a:extLst>
              <a:ext uri="{FF2B5EF4-FFF2-40B4-BE49-F238E27FC236}">
                <a16:creationId xmlns:a16="http://schemas.microsoft.com/office/drawing/2014/main" id="{7C943D7F-0C8C-E231-AFAB-39B620C7AC95}"/>
              </a:ext>
            </a:extLst>
          </p:cNvPr>
          <p:cNvSpPr txBox="1"/>
          <p:nvPr/>
        </p:nvSpPr>
        <p:spPr>
          <a:xfrm>
            <a:off x="755513" y="3623896"/>
            <a:ext cx="2416474" cy="923330"/>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it-IT" dirty="0"/>
              <a:t>Commercial</a:t>
            </a:r>
          </a:p>
          <a:p>
            <a:pPr marL="285750" indent="-285750">
              <a:buFont typeface="Arial" panose="020B0604020202020204" pitchFamily="34" charset="0"/>
              <a:buChar char="•"/>
            </a:pPr>
            <a:r>
              <a:rPr lang="it-IT" dirty="0" err="1"/>
              <a:t>Radiation</a:t>
            </a:r>
            <a:r>
              <a:rPr lang="it-IT" dirty="0"/>
              <a:t> </a:t>
            </a:r>
            <a:r>
              <a:rPr lang="it-IT" dirty="0" err="1"/>
              <a:t>tolerant</a:t>
            </a:r>
            <a:endParaRPr lang="it-IT" dirty="0"/>
          </a:p>
          <a:p>
            <a:pPr marL="285750" indent="-285750">
              <a:buFont typeface="Arial" panose="020B0604020202020204" pitchFamily="34" charset="0"/>
              <a:buChar char="•"/>
            </a:pPr>
            <a:r>
              <a:rPr lang="it-IT" dirty="0" err="1"/>
              <a:t>Radiation</a:t>
            </a:r>
            <a:r>
              <a:rPr lang="it-IT" dirty="0"/>
              <a:t> </a:t>
            </a:r>
            <a:r>
              <a:rPr lang="it-IT" dirty="0" err="1"/>
              <a:t>hardened</a:t>
            </a:r>
            <a:endParaRPr lang="en-US" dirty="0"/>
          </a:p>
        </p:txBody>
      </p:sp>
      <p:sp>
        <p:nvSpPr>
          <p:cNvPr id="10" name="TextBox 9">
            <a:extLst>
              <a:ext uri="{FF2B5EF4-FFF2-40B4-BE49-F238E27FC236}">
                <a16:creationId xmlns:a16="http://schemas.microsoft.com/office/drawing/2014/main" id="{BAFD4AD6-625C-E6B9-9D5F-B61644D2005B}"/>
              </a:ext>
            </a:extLst>
          </p:cNvPr>
          <p:cNvSpPr txBox="1"/>
          <p:nvPr/>
        </p:nvSpPr>
        <p:spPr>
          <a:xfrm>
            <a:off x="4946172" y="3621970"/>
            <a:ext cx="1817059" cy="1754326"/>
          </a:xfrm>
          <a:prstGeom prst="rect">
            <a:avLst/>
          </a:prstGeom>
          <a:noFill/>
          <a:ln w="28575">
            <a:solidFill>
              <a:schemeClr val="accent5">
                <a:lumMod val="75000"/>
              </a:schemeClr>
            </a:solidFill>
          </a:ln>
        </p:spPr>
        <p:txBody>
          <a:bodyPr wrap="square" rtlCol="0">
            <a:spAutoFit/>
          </a:bodyPr>
          <a:lstStyle/>
          <a:p>
            <a:pPr marL="285750" indent="-285750">
              <a:buFont typeface="Arial" panose="020B0604020202020204" pitchFamily="34" charset="0"/>
              <a:buChar char="•"/>
            </a:pPr>
            <a:r>
              <a:rPr lang="en-US" dirty="0"/>
              <a:t>Photons</a:t>
            </a:r>
          </a:p>
          <a:p>
            <a:pPr marL="285750" indent="-285750">
              <a:buFont typeface="Arial" panose="020B0604020202020204" pitchFamily="34" charset="0"/>
              <a:buChar char="•"/>
            </a:pPr>
            <a:r>
              <a:rPr lang="en-US" dirty="0"/>
              <a:t>Protons</a:t>
            </a:r>
          </a:p>
          <a:p>
            <a:pPr marL="285750" indent="-285750">
              <a:buFont typeface="Arial" panose="020B0604020202020204" pitchFamily="34" charset="0"/>
              <a:buChar char="•"/>
            </a:pPr>
            <a:r>
              <a:rPr lang="en-US" dirty="0"/>
              <a:t>Electron</a:t>
            </a:r>
          </a:p>
          <a:p>
            <a:pPr marL="285750" indent="-285750">
              <a:buFont typeface="Arial" panose="020B0604020202020204" pitchFamily="34" charset="0"/>
              <a:buChar char="•"/>
            </a:pPr>
            <a:r>
              <a:rPr lang="en-US" dirty="0"/>
              <a:t>Neutrons</a:t>
            </a:r>
          </a:p>
          <a:p>
            <a:pPr marL="285750" indent="-285750">
              <a:buFont typeface="Arial" panose="020B0604020202020204" pitchFamily="34" charset="0"/>
              <a:buChar char="•"/>
            </a:pPr>
            <a:r>
              <a:rPr lang="en-US" dirty="0"/>
              <a:t>Heavy ions</a:t>
            </a:r>
          </a:p>
          <a:p>
            <a:pPr marL="285750" indent="-285750">
              <a:buFont typeface="Arial" panose="020B0604020202020204" pitchFamily="34" charset="0"/>
              <a:buChar char="•"/>
            </a:pPr>
            <a:r>
              <a:rPr lang="en-US" dirty="0"/>
              <a:t>Etc.</a:t>
            </a:r>
          </a:p>
        </p:txBody>
      </p:sp>
      <p:sp>
        <p:nvSpPr>
          <p:cNvPr id="11" name="TextBox 10">
            <a:extLst>
              <a:ext uri="{FF2B5EF4-FFF2-40B4-BE49-F238E27FC236}">
                <a16:creationId xmlns:a16="http://schemas.microsoft.com/office/drawing/2014/main" id="{87B84FEA-63A9-ED83-F49D-E4CCA6C1E4FF}"/>
              </a:ext>
            </a:extLst>
          </p:cNvPr>
          <p:cNvSpPr txBox="1"/>
          <p:nvPr/>
        </p:nvSpPr>
        <p:spPr>
          <a:xfrm>
            <a:off x="8548041" y="1612739"/>
            <a:ext cx="2881942" cy="1077218"/>
          </a:xfrm>
          <a:prstGeom prst="rect">
            <a:avLst/>
          </a:prstGeom>
          <a:solidFill>
            <a:schemeClr val="accent2">
              <a:lumMod val="40000"/>
              <a:lumOff val="60000"/>
            </a:schemeClr>
          </a:solidFill>
          <a:ln w="28575">
            <a:solidFill>
              <a:schemeClr val="accent2">
                <a:lumMod val="75000"/>
              </a:schemeClr>
            </a:solidFill>
          </a:ln>
          <a:effectLst/>
        </p:spPr>
        <p:txBody>
          <a:bodyPr wrap="square" rtlCol="0">
            <a:spAutoFit/>
          </a:bodyPr>
          <a:lstStyle/>
          <a:p>
            <a:pPr algn="ctr"/>
            <a:r>
              <a:rPr lang="it-IT" sz="3200" dirty="0"/>
              <a:t>Study of </a:t>
            </a:r>
            <a:r>
              <a:rPr lang="it-IT" sz="3200" dirty="0" err="1"/>
              <a:t>radiation</a:t>
            </a:r>
            <a:r>
              <a:rPr lang="it-IT" sz="3200" dirty="0"/>
              <a:t> </a:t>
            </a:r>
            <a:r>
              <a:rPr lang="it-IT" sz="3200" dirty="0" err="1"/>
              <a:t>effects</a:t>
            </a:r>
            <a:endParaRPr lang="it-IT" sz="3200" dirty="0"/>
          </a:p>
        </p:txBody>
      </p:sp>
      <p:sp>
        <p:nvSpPr>
          <p:cNvPr id="12" name="Title 6">
            <a:extLst>
              <a:ext uri="{FF2B5EF4-FFF2-40B4-BE49-F238E27FC236}">
                <a16:creationId xmlns:a16="http://schemas.microsoft.com/office/drawing/2014/main" id="{CCBE59F0-7BEB-DF6D-364E-13943B060FE4}"/>
              </a:ext>
            </a:extLst>
          </p:cNvPr>
          <p:cNvSpPr>
            <a:spLocks noGrp="1"/>
          </p:cNvSpPr>
          <p:nvPr>
            <p:ph type="title"/>
          </p:nvPr>
        </p:nvSpPr>
        <p:spPr>
          <a:xfrm>
            <a:off x="265075" y="396276"/>
            <a:ext cx="10972800" cy="400110"/>
          </a:xfrm>
        </p:spPr>
        <p:txBody>
          <a:bodyPr>
            <a:noAutofit/>
          </a:bodyPr>
          <a:lstStyle/>
          <a:p>
            <a:r>
              <a:rPr lang="en-US" sz="3600" i="1" dirty="0"/>
              <a:t>Aim of the work</a:t>
            </a:r>
            <a:endParaRPr lang="en-US" sz="2500" i="1" dirty="0"/>
          </a:p>
        </p:txBody>
      </p:sp>
      <p:sp>
        <p:nvSpPr>
          <p:cNvPr id="14" name="TextBox 13">
            <a:extLst>
              <a:ext uri="{FF2B5EF4-FFF2-40B4-BE49-F238E27FC236}">
                <a16:creationId xmlns:a16="http://schemas.microsoft.com/office/drawing/2014/main" id="{4B23CBC9-B3D5-D040-CA57-5D5ED0DD617C}"/>
              </a:ext>
            </a:extLst>
          </p:cNvPr>
          <p:cNvSpPr txBox="1"/>
          <p:nvPr/>
        </p:nvSpPr>
        <p:spPr>
          <a:xfrm>
            <a:off x="8471101" y="3621970"/>
            <a:ext cx="3168449" cy="923330"/>
          </a:xfrm>
          <a:prstGeom prst="rect">
            <a:avLst/>
          </a:prstGeom>
          <a:noFill/>
          <a:ln w="28575">
            <a:solidFill>
              <a:schemeClr val="accent2">
                <a:lumMod val="75000"/>
              </a:schemeClr>
            </a:solidFill>
          </a:ln>
        </p:spPr>
        <p:txBody>
          <a:bodyPr wrap="square">
            <a:spAutoFit/>
          </a:bodyPr>
          <a:lstStyle/>
          <a:p>
            <a:pPr marL="285750" indent="-285750">
              <a:buFont typeface="Arial" panose="020B0604020202020204" pitchFamily="34" charset="0"/>
              <a:buChar char="•"/>
            </a:pPr>
            <a:r>
              <a:rPr lang="it-IT" dirty="0"/>
              <a:t>Electronic </a:t>
            </a:r>
            <a:r>
              <a:rPr lang="it-IT" dirty="0" err="1"/>
              <a:t>measurements</a:t>
            </a:r>
            <a:endParaRPr lang="it-IT" dirty="0"/>
          </a:p>
          <a:p>
            <a:pPr marL="285750" indent="-285750">
              <a:buFont typeface="Arial" panose="020B0604020202020204" pitchFamily="34" charset="0"/>
              <a:buChar char="•"/>
            </a:pPr>
            <a:r>
              <a:rPr lang="it-IT" dirty="0"/>
              <a:t>Data </a:t>
            </a:r>
            <a:r>
              <a:rPr lang="it-IT" dirty="0" err="1"/>
              <a:t>analysis</a:t>
            </a:r>
            <a:r>
              <a:rPr lang="it-IT" dirty="0"/>
              <a:t> (stress testing </a:t>
            </a:r>
            <a:r>
              <a:rPr lang="it-IT" dirty="0" err="1"/>
              <a:t>optimization</a:t>
            </a:r>
            <a:r>
              <a:rPr lang="it-IT" dirty="0"/>
              <a:t>)</a:t>
            </a:r>
            <a:endParaRPr lang="en-US" dirty="0"/>
          </a:p>
        </p:txBody>
      </p:sp>
      <p:sp>
        <p:nvSpPr>
          <p:cNvPr id="3" name="TextBox 2">
            <a:extLst>
              <a:ext uri="{FF2B5EF4-FFF2-40B4-BE49-F238E27FC236}">
                <a16:creationId xmlns:a16="http://schemas.microsoft.com/office/drawing/2014/main" id="{BCF52B9F-D60E-55D0-483E-7F944BDFDEBC}"/>
              </a:ext>
            </a:extLst>
          </p:cNvPr>
          <p:cNvSpPr txBox="1"/>
          <p:nvPr/>
        </p:nvSpPr>
        <p:spPr>
          <a:xfrm>
            <a:off x="755513" y="1612739"/>
            <a:ext cx="2283844" cy="1077218"/>
          </a:xfrm>
          <a:prstGeom prst="rect">
            <a:avLst/>
          </a:prstGeom>
          <a:solidFill>
            <a:schemeClr val="accent6">
              <a:lumMod val="40000"/>
              <a:lumOff val="60000"/>
            </a:schemeClr>
          </a:solidFill>
          <a:ln w="28575">
            <a:solidFill>
              <a:schemeClr val="accent6">
                <a:lumMod val="75000"/>
              </a:schemeClr>
            </a:solidFill>
          </a:ln>
          <a:effectLst/>
        </p:spPr>
        <p:txBody>
          <a:bodyPr wrap="square">
            <a:spAutoFit/>
          </a:bodyPr>
          <a:lstStyle/>
          <a:p>
            <a:pPr algn="ctr"/>
            <a:r>
              <a:rPr lang="it-IT" sz="3200" dirty="0"/>
              <a:t>Electronic devices</a:t>
            </a:r>
          </a:p>
        </p:txBody>
      </p:sp>
      <p:sp>
        <p:nvSpPr>
          <p:cNvPr id="5" name="TextBox 4">
            <a:extLst>
              <a:ext uri="{FF2B5EF4-FFF2-40B4-BE49-F238E27FC236}">
                <a16:creationId xmlns:a16="http://schemas.microsoft.com/office/drawing/2014/main" id="{6E5AA20F-4DA5-D99A-EEF9-D4202321BA18}"/>
              </a:ext>
            </a:extLst>
          </p:cNvPr>
          <p:cNvSpPr txBox="1"/>
          <p:nvPr/>
        </p:nvSpPr>
        <p:spPr>
          <a:xfrm>
            <a:off x="4824327" y="1735849"/>
            <a:ext cx="1938742" cy="584775"/>
          </a:xfrm>
          <a:prstGeom prst="rect">
            <a:avLst/>
          </a:prstGeom>
          <a:solidFill>
            <a:schemeClr val="accent5">
              <a:lumMod val="40000"/>
              <a:lumOff val="60000"/>
            </a:schemeClr>
          </a:solidFill>
          <a:ln w="28575">
            <a:solidFill>
              <a:schemeClr val="accent5">
                <a:lumMod val="75000"/>
              </a:schemeClr>
            </a:solidFill>
          </a:ln>
          <a:effectLst/>
        </p:spPr>
        <p:txBody>
          <a:bodyPr wrap="square">
            <a:spAutoFit/>
          </a:bodyPr>
          <a:lstStyle/>
          <a:p>
            <a:pPr algn="ctr"/>
            <a:r>
              <a:rPr lang="it-IT" sz="3200" dirty="0" err="1"/>
              <a:t>Irradiation</a:t>
            </a:r>
            <a:endParaRPr lang="it-IT" sz="3200" dirty="0"/>
          </a:p>
        </p:txBody>
      </p:sp>
      <p:sp>
        <p:nvSpPr>
          <p:cNvPr id="7" name="Arrow: Down 6">
            <a:extLst>
              <a:ext uri="{FF2B5EF4-FFF2-40B4-BE49-F238E27FC236}">
                <a16:creationId xmlns:a16="http://schemas.microsoft.com/office/drawing/2014/main" id="{31F5975C-3964-FB3A-5D08-84C88AADB696}"/>
              </a:ext>
            </a:extLst>
          </p:cNvPr>
          <p:cNvSpPr/>
          <p:nvPr/>
        </p:nvSpPr>
        <p:spPr>
          <a:xfrm>
            <a:off x="1811100" y="2840759"/>
            <a:ext cx="314036" cy="481535"/>
          </a:xfrm>
          <a:prstGeom prst="downArrow">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E4FACAC2-D63D-8745-3015-E4C57165ADED}"/>
              </a:ext>
            </a:extLst>
          </p:cNvPr>
          <p:cNvSpPr/>
          <p:nvPr/>
        </p:nvSpPr>
        <p:spPr>
          <a:xfrm>
            <a:off x="5697684" y="2840758"/>
            <a:ext cx="314036" cy="481535"/>
          </a:xfrm>
          <a:prstGeom prst="downArrow">
            <a:avLst/>
          </a:prstGeom>
          <a:solidFill>
            <a:schemeClr val="accent5">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50859DB-ADA0-289B-6ED4-060FE65E343C}"/>
              </a:ext>
            </a:extLst>
          </p:cNvPr>
          <p:cNvSpPr/>
          <p:nvPr/>
        </p:nvSpPr>
        <p:spPr>
          <a:xfrm>
            <a:off x="9898308" y="2840759"/>
            <a:ext cx="314036" cy="481535"/>
          </a:xfrm>
          <a:prstGeom prst="downArrow">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DE852805-6F02-A732-DCBD-29307D82BE0C}"/>
              </a:ext>
            </a:extLst>
          </p:cNvPr>
          <p:cNvSpPr/>
          <p:nvPr/>
        </p:nvSpPr>
        <p:spPr>
          <a:xfrm>
            <a:off x="3360012" y="1932086"/>
            <a:ext cx="1293091" cy="184728"/>
          </a:xfrm>
          <a:prstGeom prst="rightArrow">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AE454872-6CCB-4C1A-DB9E-69FDBC006458}"/>
              </a:ext>
            </a:extLst>
          </p:cNvPr>
          <p:cNvSpPr/>
          <p:nvPr/>
        </p:nvSpPr>
        <p:spPr>
          <a:xfrm>
            <a:off x="6987440" y="1932086"/>
            <a:ext cx="1293091" cy="184728"/>
          </a:xfrm>
          <a:prstGeom prst="rightArrow">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erson standing next to a large blue tube&#10;&#10;Description automatically generated">
            <a:extLst>
              <a:ext uri="{FF2B5EF4-FFF2-40B4-BE49-F238E27FC236}">
                <a16:creationId xmlns:a16="http://schemas.microsoft.com/office/drawing/2014/main" id="{58AF4C76-92D7-7BFB-8A17-B9D894A4C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881" y="5604076"/>
            <a:ext cx="2215934" cy="1155562"/>
          </a:xfrm>
          <a:prstGeom prst="rect">
            <a:avLst/>
          </a:prstGeom>
          <a:ln w="28575">
            <a:solidFill>
              <a:schemeClr val="tx1"/>
            </a:solidFill>
          </a:ln>
        </p:spPr>
      </p:pic>
      <p:pic>
        <p:nvPicPr>
          <p:cNvPr id="44" name="Picture 43" descr="A person standing in a circular blue room&#10;&#10;Description automatically generated with medium confidence">
            <a:extLst>
              <a:ext uri="{FF2B5EF4-FFF2-40B4-BE49-F238E27FC236}">
                <a16:creationId xmlns:a16="http://schemas.microsoft.com/office/drawing/2014/main" id="{C95D9020-F36E-C1AA-8E84-AE5074373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896" y="5310515"/>
            <a:ext cx="1620800" cy="1129157"/>
          </a:xfrm>
          <a:prstGeom prst="rect">
            <a:avLst/>
          </a:prstGeom>
          <a:ln w="28575">
            <a:solidFill>
              <a:schemeClr val="tx1"/>
            </a:solidFill>
          </a:ln>
        </p:spPr>
      </p:pic>
      <p:pic>
        <p:nvPicPr>
          <p:cNvPr id="57" name="Picture 4" descr="http://www.asif.asi.it/images/images_bicocca/triga1.png">
            <a:extLst>
              <a:ext uri="{FF2B5EF4-FFF2-40B4-BE49-F238E27FC236}">
                <a16:creationId xmlns:a16="http://schemas.microsoft.com/office/drawing/2014/main" id="{FDB08CDE-5854-0A41-6C5E-C8D18FD9769C}"/>
              </a:ext>
            </a:extLst>
          </p:cNvPr>
          <p:cNvPicPr>
            <a:picLocks noChangeAspect="1" noChangeArrowheads="1"/>
          </p:cNvPicPr>
          <p:nvPr/>
        </p:nvPicPr>
        <p:blipFill>
          <a:blip r:embed="rId5"/>
          <a:srcRect/>
          <a:stretch>
            <a:fillRect/>
          </a:stretch>
        </p:blipFill>
        <p:spPr bwMode="auto">
          <a:xfrm>
            <a:off x="8405313" y="5310515"/>
            <a:ext cx="1420508" cy="1231107"/>
          </a:xfrm>
          <a:prstGeom prst="rect">
            <a:avLst/>
          </a:prstGeom>
          <a:noFill/>
          <a:ln w="28575">
            <a:solidFill>
              <a:schemeClr val="tx1"/>
            </a:solidFill>
          </a:ln>
        </p:spPr>
      </p:pic>
      <p:pic>
        <p:nvPicPr>
          <p:cNvPr id="2" name="Picture 2" descr="NASA Unveils Sustainable Campaign to Return to Moon, on to Mars ...">
            <a:extLst>
              <a:ext uri="{FF2B5EF4-FFF2-40B4-BE49-F238E27FC236}">
                <a16:creationId xmlns:a16="http://schemas.microsoft.com/office/drawing/2014/main" id="{23ED6883-EDDB-9B4E-A190-4457287241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54" t="10168" r="10725" b="19510"/>
          <a:stretch/>
        </p:blipFill>
        <p:spPr bwMode="auto">
          <a:xfrm>
            <a:off x="6064597" y="5605464"/>
            <a:ext cx="2215934" cy="115417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59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14" presetClass="entr" presetSubtype="1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randombar(horizontal)">
                                      <p:cBhvr>
                                        <p:cTn id="39" dur="500"/>
                                        <p:tgtEl>
                                          <p:spTgt spid="44"/>
                                        </p:tgtEl>
                                      </p:cBhvr>
                                    </p:animEffect>
                                  </p:childTnLst>
                                </p:cTn>
                              </p:par>
                              <p:par>
                                <p:cTn id="40" presetID="14" presetClass="entr" presetSubtype="1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randombar(horizontal)">
                                      <p:cBhvr>
                                        <p:cTn id="42" dur="500"/>
                                        <p:tgtEl>
                                          <p:spTgt spid="42"/>
                                        </p:tgtEl>
                                      </p:cBhvr>
                                    </p:animEffect>
                                  </p:childTnLst>
                                </p:cTn>
                              </p:par>
                              <p:par>
                                <p:cTn id="43" presetID="14" presetClass="entr" presetSubtype="1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randombar(horizontal)">
                                      <p:cBhvr>
                                        <p:cTn id="45" dur="500"/>
                                        <p:tgtEl>
                                          <p:spTgt spid="2"/>
                                        </p:tgtEl>
                                      </p:cBhvr>
                                    </p:animEffect>
                                  </p:childTnLst>
                                </p:cTn>
                              </p:par>
                              <p:par>
                                <p:cTn id="46" presetID="14" presetClass="entr" presetSubtype="10" fill="hold"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randombar(horizontal)">
                                      <p:cBhvr>
                                        <p:cTn id="48" dur="500"/>
                                        <p:tgtEl>
                                          <p:spTgt spid="57"/>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par>
                                <p:cTn id="72" presetID="31"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fltVal val="0"/>
                                          </p:val>
                                        </p:tav>
                                        <p:tav tm="100000">
                                          <p:val>
                                            <p:strVal val="#ppt_h"/>
                                          </p:val>
                                        </p:tav>
                                      </p:tavLst>
                                    </p:anim>
                                    <p:anim calcmode="lin" valueType="num">
                                      <p:cBhvr>
                                        <p:cTn id="76" dur="1000" fill="hold"/>
                                        <p:tgtEl>
                                          <p:spTgt spid="16"/>
                                        </p:tgtEl>
                                        <p:attrNameLst>
                                          <p:attrName>style.rotation</p:attrName>
                                        </p:attrNameLst>
                                      </p:cBhvr>
                                      <p:tavLst>
                                        <p:tav tm="0">
                                          <p:val>
                                            <p:fltVal val="90"/>
                                          </p:val>
                                        </p:tav>
                                        <p:tav tm="100000">
                                          <p:val>
                                            <p:fltVal val="0"/>
                                          </p:val>
                                        </p:tav>
                                      </p:tavLst>
                                    </p:anim>
                                    <p:animEffect transition="in" filter="fade">
                                      <p:cBhvr>
                                        <p:cTn id="7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4" grpId="0" animBg="1"/>
      <p:bldP spid="3" grpId="0" animBg="1"/>
      <p:bldP spid="5" grpId="0" animBg="1"/>
      <p:bldP spid="7" grpId="0" animBg="1"/>
      <p:bldP spid="9" grpId="0" animBg="1"/>
      <p:bldP spid="13"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03A2B598-4C24-5FDB-E730-FD293FCDC25D}"/>
              </a:ext>
            </a:extLst>
          </p:cNvPr>
          <p:cNvSpPr>
            <a:spLocks noGrp="1"/>
          </p:cNvSpPr>
          <p:nvPr>
            <p:ph type="title"/>
          </p:nvPr>
        </p:nvSpPr>
        <p:spPr>
          <a:xfrm>
            <a:off x="126895" y="172336"/>
            <a:ext cx="11557041" cy="800219"/>
          </a:xfrm>
          <a:ln>
            <a:noFill/>
          </a:ln>
        </p:spPr>
        <p:txBody>
          <a:bodyPr>
            <a:noAutofit/>
          </a:bodyPr>
          <a:lstStyle/>
          <a:p>
            <a:r>
              <a:rPr lang="it-IT" sz="3600" i="1" dirty="0">
                <a:latin typeface="Calibri Light" panose="020F0302020204030204" pitchFamily="34" charset="0"/>
                <a:ea typeface="Calibri Light" panose="020F0302020204030204" pitchFamily="34" charset="0"/>
                <a:cs typeface="Calibri Light" panose="020F0302020204030204" pitchFamily="34" charset="0"/>
              </a:rPr>
              <a:t>TOP IMPLART at the </a:t>
            </a:r>
            <a:r>
              <a:rPr lang="en-US" sz="3600" i="1" dirty="0">
                <a:latin typeface="Calibri Light" panose="020F0302020204030204" pitchFamily="34" charset="0"/>
                <a:ea typeface="Calibri Light" panose="020F0302020204030204" pitchFamily="34" charset="0"/>
                <a:cs typeface="Calibri Light" panose="020F0302020204030204" pitchFamily="34" charset="0"/>
              </a:rPr>
              <a:t>ENEA Frascati R.C. </a:t>
            </a:r>
            <a:br>
              <a:rPr lang="en-US" sz="3600" i="1" dirty="0">
                <a:latin typeface="Calibri Light" panose="020F0302020204030204" pitchFamily="34" charset="0"/>
                <a:ea typeface="Calibri Light" panose="020F0302020204030204" pitchFamily="34" charset="0"/>
                <a:cs typeface="Calibri Light" panose="020F0302020204030204" pitchFamily="34" charset="0"/>
              </a:rPr>
            </a:br>
            <a:r>
              <a:rPr lang="en-US" sz="3600" i="1" dirty="0">
                <a:latin typeface="Calibri Light" panose="020F0302020204030204" pitchFamily="34" charset="0"/>
                <a:ea typeface="Calibri Light" panose="020F0302020204030204" pitchFamily="34" charset="0"/>
                <a:cs typeface="Calibri Light" panose="020F0302020204030204" pitchFamily="34" charset="0"/>
              </a:rPr>
              <a:t>(Frascati, Italy)</a:t>
            </a:r>
            <a:endParaRPr lang="it-IT" sz="3600" i="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6" name="CasellaDiTesto 68">
            <a:extLst>
              <a:ext uri="{FF2B5EF4-FFF2-40B4-BE49-F238E27FC236}">
                <a16:creationId xmlns:a16="http://schemas.microsoft.com/office/drawing/2014/main" id="{FDDB28E7-67C5-07D9-1EDF-ED649B605550}"/>
              </a:ext>
            </a:extLst>
          </p:cNvPr>
          <p:cNvSpPr txBox="1"/>
          <p:nvPr/>
        </p:nvSpPr>
        <p:spPr>
          <a:xfrm>
            <a:off x="69745" y="1115086"/>
            <a:ext cx="11888434" cy="1200329"/>
          </a:xfrm>
          <a:prstGeom prst="rect">
            <a:avLst/>
          </a:prstGeom>
          <a:noFill/>
        </p:spPr>
        <p:txBody>
          <a:bodyPr wrap="square">
            <a:spAutoFit/>
          </a:bodyPr>
          <a:lstStyle/>
          <a:p>
            <a:pPr algn="just"/>
            <a:r>
              <a:rPr lang="en-US" dirty="0"/>
              <a:t>Intensity Modulated </a:t>
            </a:r>
            <a:r>
              <a:rPr lang="en-US" u="sng" dirty="0"/>
              <a:t>Proton</a:t>
            </a:r>
            <a:r>
              <a:rPr lang="en-US" dirty="0"/>
              <a:t> Linear Accelerator for Radiotherapy TOP IMPLART </a:t>
            </a:r>
            <a:r>
              <a:rPr lang="en-GB" dirty="0">
                <a:ea typeface="Calibri" panose="020F0502020204030204" pitchFamily="34" charset="0"/>
                <a:cs typeface="Arial" panose="020B0604020202020204" pitchFamily="34" charset="0"/>
              </a:rPr>
              <a:t>Technology demonstrator of a </a:t>
            </a:r>
            <a:r>
              <a:rPr lang="en-GB" b="1" dirty="0">
                <a:ea typeface="Calibri" panose="020F0502020204030204" pitchFamily="34" charset="0"/>
                <a:cs typeface="Arial" panose="020B0604020202020204" pitchFamily="34" charset="0"/>
              </a:rPr>
              <a:t>pulsed</a:t>
            </a:r>
            <a:r>
              <a:rPr lang="en-GB" dirty="0">
                <a:ea typeface="Calibri" panose="020F0502020204030204" pitchFamily="34" charset="0"/>
                <a:cs typeface="Arial" panose="020B0604020202020204" pitchFamily="34" charset="0"/>
              </a:rPr>
              <a:t>, </a:t>
            </a:r>
            <a:r>
              <a:rPr lang="en-GB" b="1" dirty="0">
                <a:ea typeface="Calibri" panose="020F0502020204030204" pitchFamily="34" charset="0"/>
                <a:cs typeface="Arial" panose="020B0604020202020204" pitchFamily="34" charset="0"/>
              </a:rPr>
              <a:t>fully linear machine </a:t>
            </a:r>
            <a:r>
              <a:rPr lang="en-GB" dirty="0">
                <a:ea typeface="Calibri" panose="020F0502020204030204" pitchFamily="34" charset="0"/>
                <a:cs typeface="Arial" panose="020B0604020202020204" pitchFamily="34" charset="0"/>
              </a:rPr>
              <a:t>for </a:t>
            </a:r>
            <a:r>
              <a:rPr lang="en-GB" b="1" dirty="0">
                <a:ea typeface="Calibri" panose="020F0502020204030204" pitchFamily="34" charset="0"/>
                <a:cs typeface="Arial" panose="020B0604020202020204" pitchFamily="34" charset="0"/>
              </a:rPr>
              <a:t>proton therapy </a:t>
            </a:r>
            <a:r>
              <a:rPr lang="en-GB" dirty="0">
                <a:ea typeface="Calibri" panose="020F0502020204030204" pitchFamily="34" charset="0"/>
                <a:cs typeface="Arial" panose="020B0604020202020204" pitchFamily="34" charset="0"/>
              </a:rPr>
              <a:t>developed at ENEA Frascati Research Centre </a:t>
            </a:r>
            <a:r>
              <a:rPr lang="en-GB" dirty="0">
                <a:latin typeface="Calibri" panose="020F0502020204030204" pitchFamily="34" charset="0"/>
                <a:ea typeface="Calibri" panose="020F0502020204030204" pitchFamily="34" charset="0"/>
                <a:cs typeface="Arial" panose="020B0604020202020204" pitchFamily="34" charset="0"/>
              </a:rPr>
              <a:t>in collaboration with the Italian Institute of Health (ISS) and the Oncological Hospital Regina Elena-IFO</a:t>
            </a:r>
            <a:r>
              <a:rPr lang="en-GB" dirty="0">
                <a:ea typeface="Calibri" panose="020F0502020204030204" pitchFamily="34" charset="0"/>
                <a:cs typeface="Arial" panose="020B0604020202020204" pitchFamily="34" charset="0"/>
              </a:rPr>
              <a:t>.</a:t>
            </a:r>
          </a:p>
          <a:p>
            <a:pPr algn="just"/>
            <a:endParaRPr lang="en-GB" dirty="0">
              <a:ea typeface="Times New Roman" panose="02020603050405020304" pitchFamily="18" charset="0"/>
              <a:cs typeface="Arial" panose="020B0604020202020204" pitchFamily="34" charset="0"/>
            </a:endParaRPr>
          </a:p>
        </p:txBody>
      </p:sp>
      <p:sp>
        <p:nvSpPr>
          <p:cNvPr id="48" name="TextBox 47">
            <a:extLst>
              <a:ext uri="{FF2B5EF4-FFF2-40B4-BE49-F238E27FC236}">
                <a16:creationId xmlns:a16="http://schemas.microsoft.com/office/drawing/2014/main" id="{43FC4A4E-49DF-5CCC-75DB-F6E234AE54D4}"/>
              </a:ext>
            </a:extLst>
          </p:cNvPr>
          <p:cNvSpPr txBox="1"/>
          <p:nvPr/>
        </p:nvSpPr>
        <p:spPr>
          <a:xfrm>
            <a:off x="64954" y="6599450"/>
            <a:ext cx="9962859" cy="246221"/>
          </a:xfrm>
          <a:prstGeom prst="rect">
            <a:avLst/>
          </a:prstGeom>
          <a:noFill/>
        </p:spPr>
        <p:txBody>
          <a:bodyPr wrap="square">
            <a:spAutoFit/>
          </a:bodyPr>
          <a:lstStyle/>
          <a:p>
            <a:pPr algn="l"/>
            <a:r>
              <a:rPr lang="it-IT" sz="1000" b="0" i="1" u="none" strike="noStrike" baseline="0" dirty="0">
                <a:solidFill>
                  <a:schemeClr val="bg1">
                    <a:lumMod val="50000"/>
                  </a:schemeClr>
                </a:solidFill>
                <a:latin typeface="Times New Roman" panose="02020603050405020304" pitchFamily="18" charset="0"/>
                <a:cs typeface="Times New Roman" panose="02020603050405020304" pitchFamily="18" charset="0"/>
              </a:rPr>
              <a:t>C. </a:t>
            </a:r>
            <a:r>
              <a:rPr lang="it-IT" sz="1000" b="0" i="1" u="none" strike="noStrike" baseline="0" dirty="0" err="1">
                <a:solidFill>
                  <a:schemeClr val="bg1">
                    <a:lumMod val="50000"/>
                  </a:schemeClr>
                </a:solidFill>
                <a:latin typeface="Times New Roman" panose="02020603050405020304" pitchFamily="18" charset="0"/>
                <a:cs typeface="Times New Roman" panose="02020603050405020304" pitchFamily="18" charset="0"/>
              </a:rPr>
              <a:t>Ronsivalle</a:t>
            </a:r>
            <a:r>
              <a:rPr lang="it-IT" sz="1000" b="0" i="1" u="none" strike="noStrike" baseline="0" dirty="0">
                <a:solidFill>
                  <a:schemeClr val="bg1">
                    <a:lumMod val="50000"/>
                  </a:schemeClr>
                </a:solidFill>
                <a:latin typeface="Times New Roman" panose="02020603050405020304" pitchFamily="18" charset="0"/>
                <a:cs typeface="Times New Roman" panose="02020603050405020304" pitchFamily="18" charset="0"/>
              </a:rPr>
              <a:t>, M. Carpanese, C. Marino, G. Messina, L. Picardi, et al</a:t>
            </a:r>
            <a:r>
              <a:rPr lang="en-US" sz="1000" b="0" i="1" u="none" strike="noStrike" baseline="0" dirty="0">
                <a:solidFill>
                  <a:schemeClr val="bg1">
                    <a:lumMod val="50000"/>
                  </a:schemeClr>
                </a:solidFill>
                <a:latin typeface="Times New Roman" panose="02020603050405020304" pitchFamily="18" charset="0"/>
                <a:cs typeface="Times New Roman" panose="02020603050405020304" pitchFamily="18" charset="0"/>
              </a:rPr>
              <a:t>. The TOP-IMPLART project. The European Physical Journal Plus, Volume 126, pp. 1–15 (2011)</a:t>
            </a:r>
            <a:r>
              <a:rPr kumimoji="0" lang="it-IT" sz="1000" b="0" i="1" u="none" strike="noStrike" kern="1200" cap="none" spc="0" normalizeH="0" baseline="0" noProof="0" dirty="0">
                <a:ln>
                  <a:noFill/>
                </a:ln>
                <a:solidFill>
                  <a:schemeClr val="bg1">
                    <a:lumMod val="50000"/>
                  </a:schemeClr>
                </a:solidFill>
                <a:effectLst/>
                <a:uLnTx/>
                <a:uFillTx/>
                <a:latin typeface="Times New Roman" panose="02020603050405020304" pitchFamily="18" charset="0"/>
                <a:cs typeface="Times New Roman" panose="02020603050405020304" pitchFamily="18" charset="0"/>
              </a:rPr>
              <a:t> </a:t>
            </a:r>
          </a:p>
        </p:txBody>
      </p:sp>
      <p:sp>
        <p:nvSpPr>
          <p:cNvPr id="49" name="Slide Number Placeholder 5">
            <a:extLst>
              <a:ext uri="{FF2B5EF4-FFF2-40B4-BE49-F238E27FC236}">
                <a16:creationId xmlns:a16="http://schemas.microsoft.com/office/drawing/2014/main" id="{5C35A8C0-B1D2-540C-8A33-AFF80F1FFB42}"/>
              </a:ext>
            </a:extLst>
          </p:cNvPr>
          <p:cNvSpPr>
            <a:spLocks noGrp="1"/>
          </p:cNvSpPr>
          <p:nvPr>
            <p:ph type="sldNum" sz="quarter" idx="4"/>
          </p:nvPr>
        </p:nvSpPr>
        <p:spPr>
          <a:xfrm>
            <a:off x="11025562" y="6282833"/>
            <a:ext cx="65270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2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p:pic>
        <p:nvPicPr>
          <p:cNvPr id="75" name="Picture 74">
            <a:extLst>
              <a:ext uri="{FF2B5EF4-FFF2-40B4-BE49-F238E27FC236}">
                <a16:creationId xmlns:a16="http://schemas.microsoft.com/office/drawing/2014/main" id="{D5EEAF6C-4080-86B0-48CF-F1C0B3E66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91" y="3900400"/>
            <a:ext cx="4470710" cy="2456793"/>
          </a:xfrm>
          <a:prstGeom prst="rect">
            <a:avLst/>
          </a:prstGeom>
          <a:ln w="28575">
            <a:solidFill>
              <a:schemeClr val="accent3">
                <a:lumMod val="60000"/>
                <a:lumOff val="40000"/>
              </a:schemeClr>
            </a:solidFill>
          </a:ln>
        </p:spPr>
      </p:pic>
      <p:graphicFrame>
        <p:nvGraphicFramePr>
          <p:cNvPr id="92" name="Table 19">
            <a:extLst>
              <a:ext uri="{FF2B5EF4-FFF2-40B4-BE49-F238E27FC236}">
                <a16:creationId xmlns:a16="http://schemas.microsoft.com/office/drawing/2014/main" id="{FDF99521-4E07-5469-9ECE-33A2198F0F37}"/>
              </a:ext>
            </a:extLst>
          </p:cNvPr>
          <p:cNvGraphicFramePr>
            <a:graphicFrameLocks noGrp="1"/>
          </p:cNvGraphicFramePr>
          <p:nvPr/>
        </p:nvGraphicFramePr>
        <p:xfrm>
          <a:off x="8893876" y="5083529"/>
          <a:ext cx="3187675" cy="1524000"/>
        </p:xfrm>
        <a:graphic>
          <a:graphicData uri="http://schemas.openxmlformats.org/drawingml/2006/table">
            <a:tbl>
              <a:tblPr bandRow="1">
                <a:tableStyleId>{7DF18680-E054-41AD-8BC1-D1AEF772440D}</a:tableStyleId>
              </a:tblPr>
              <a:tblGrid>
                <a:gridCol w="1981239">
                  <a:extLst>
                    <a:ext uri="{9D8B030D-6E8A-4147-A177-3AD203B41FA5}">
                      <a16:colId xmlns:a16="http://schemas.microsoft.com/office/drawing/2014/main" val="4258897522"/>
                    </a:ext>
                  </a:extLst>
                </a:gridCol>
                <a:gridCol w="1206436">
                  <a:extLst>
                    <a:ext uri="{9D8B030D-6E8A-4147-A177-3AD203B41FA5}">
                      <a16:colId xmlns:a16="http://schemas.microsoft.com/office/drawing/2014/main" val="3067534842"/>
                    </a:ext>
                  </a:extLst>
                </a:gridCol>
              </a:tblGrid>
              <a:tr h="290189">
                <a:tc>
                  <a:txBody>
                    <a:bodyPr/>
                    <a:lstStyle/>
                    <a:p>
                      <a:pPr algn="ctr"/>
                      <a:r>
                        <a:rPr lang="en-US" sz="1400" b="1" dirty="0"/>
                        <a:t>Beam Energy</a:t>
                      </a:r>
                      <a:endParaRPr lang="en-US" sz="1400" b="1" dirty="0">
                        <a:latin typeface="+mn-lt"/>
                      </a:endParaRPr>
                    </a:p>
                  </a:txBody>
                  <a:tcPr/>
                </a:tc>
                <a:tc>
                  <a:txBody>
                    <a:bodyPr/>
                    <a:lstStyle/>
                    <a:p>
                      <a:pPr algn="ctr"/>
                      <a:r>
                        <a:rPr lang="en-US" sz="1400" dirty="0"/>
                        <a:t>1-6 MeV</a:t>
                      </a:r>
                      <a:endParaRPr lang="en-US" sz="1400" dirty="0">
                        <a:latin typeface="+mn-lt"/>
                      </a:endParaRPr>
                    </a:p>
                  </a:txBody>
                  <a:tcPr/>
                </a:tc>
                <a:extLst>
                  <a:ext uri="{0D108BD9-81ED-4DB2-BD59-A6C34878D82A}">
                    <a16:rowId xmlns:a16="http://schemas.microsoft.com/office/drawing/2014/main" val="3416680879"/>
                  </a:ext>
                </a:extLst>
              </a:tr>
              <a:tr h="2901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Energy spread</a:t>
                      </a:r>
                      <a:endParaRPr lang="en-US" sz="14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0</a:t>
                      </a:r>
                      <a:r>
                        <a:rPr lang="en-US" sz="1400" dirty="0"/>
                        <a:t>.2 MeV</a:t>
                      </a:r>
                      <a:endParaRPr lang="en-US" sz="1400" dirty="0">
                        <a:latin typeface="+mn-lt"/>
                      </a:endParaRPr>
                    </a:p>
                  </a:txBody>
                  <a:tcPr/>
                </a:tc>
                <a:extLst>
                  <a:ext uri="{0D108BD9-81ED-4DB2-BD59-A6C34878D82A}">
                    <a16:rowId xmlns:a16="http://schemas.microsoft.com/office/drawing/2014/main" val="2514124887"/>
                  </a:ext>
                </a:extLst>
              </a:tr>
              <a:tr h="2901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Pulse duration</a:t>
                      </a:r>
                      <a:endParaRPr lang="en-US" sz="1400" b="1" dirty="0">
                        <a:latin typeface="+mn-lt"/>
                      </a:endParaRPr>
                    </a:p>
                  </a:txBody>
                  <a:tcPr/>
                </a:tc>
                <a:tc>
                  <a:txBody>
                    <a:bodyPr/>
                    <a:lstStyle/>
                    <a:p>
                      <a:pPr algn="ctr"/>
                      <a:r>
                        <a:rPr lang="en-US" sz="1400" dirty="0"/>
                        <a:t>15-60 µs</a:t>
                      </a:r>
                      <a:endParaRPr lang="en-US" sz="1400" dirty="0">
                        <a:latin typeface="+mn-lt"/>
                      </a:endParaRPr>
                    </a:p>
                  </a:txBody>
                  <a:tcPr/>
                </a:tc>
                <a:extLst>
                  <a:ext uri="{0D108BD9-81ED-4DB2-BD59-A6C34878D82A}">
                    <a16:rowId xmlns:a16="http://schemas.microsoft.com/office/drawing/2014/main" val="3214566979"/>
                  </a:ext>
                </a:extLst>
              </a:tr>
              <a:tr h="290189">
                <a:tc>
                  <a:txBody>
                    <a:bodyPr/>
                    <a:lstStyle/>
                    <a:p>
                      <a:pPr algn="ctr"/>
                      <a:r>
                        <a:rPr lang="en-US" sz="1400" b="1" dirty="0"/>
                        <a:t>Repetition rate</a:t>
                      </a:r>
                      <a:endParaRPr lang="en-US" sz="1400" b="1" dirty="0">
                        <a:latin typeface="+mn-lt"/>
                      </a:endParaRPr>
                    </a:p>
                  </a:txBody>
                  <a:tcPr/>
                </a:tc>
                <a:tc>
                  <a:txBody>
                    <a:bodyPr/>
                    <a:lstStyle/>
                    <a:p>
                      <a:pPr algn="ctr"/>
                      <a:r>
                        <a:rPr lang="en-US" sz="1400" dirty="0"/>
                        <a:t>25 Hz</a:t>
                      </a:r>
                      <a:endParaRPr lang="en-US" sz="1400" dirty="0">
                        <a:latin typeface="+mn-lt"/>
                      </a:endParaRPr>
                    </a:p>
                  </a:txBody>
                  <a:tcPr/>
                </a:tc>
                <a:extLst>
                  <a:ext uri="{0D108BD9-81ED-4DB2-BD59-A6C34878D82A}">
                    <a16:rowId xmlns:a16="http://schemas.microsoft.com/office/drawing/2014/main" val="2019163480"/>
                  </a:ext>
                </a:extLst>
              </a:tr>
              <a:tr h="290189">
                <a:tc>
                  <a:txBody>
                    <a:bodyPr/>
                    <a:lstStyle/>
                    <a:p>
                      <a:pPr algn="ctr"/>
                      <a:r>
                        <a:rPr lang="en-US" sz="1400" b="1" dirty="0"/>
                        <a:t>Typical beam spot</a:t>
                      </a:r>
                      <a:endParaRPr lang="en-US" sz="1400" b="1" dirty="0">
                        <a:latin typeface="+mn-lt"/>
                      </a:endParaRPr>
                    </a:p>
                  </a:txBody>
                  <a:tcPr/>
                </a:tc>
                <a:tc>
                  <a:txBody>
                    <a:bodyPr/>
                    <a:lstStyle/>
                    <a:p>
                      <a:pPr algn="ctr"/>
                      <a:r>
                        <a:rPr lang="en-US" sz="1400" dirty="0"/>
                        <a:t>16 mm</a:t>
                      </a:r>
                      <a:endParaRPr lang="en-US" sz="1400" dirty="0">
                        <a:latin typeface="+mn-lt"/>
                      </a:endParaRPr>
                    </a:p>
                  </a:txBody>
                  <a:tcPr/>
                </a:tc>
                <a:extLst>
                  <a:ext uri="{0D108BD9-81ED-4DB2-BD59-A6C34878D82A}">
                    <a16:rowId xmlns:a16="http://schemas.microsoft.com/office/drawing/2014/main" val="1553019556"/>
                  </a:ext>
                </a:extLst>
              </a:tr>
            </a:tbl>
          </a:graphicData>
        </a:graphic>
      </p:graphicFrame>
      <p:pic>
        <p:nvPicPr>
          <p:cNvPr id="94" name="Picture 93">
            <a:extLst>
              <a:ext uri="{FF2B5EF4-FFF2-40B4-BE49-F238E27FC236}">
                <a16:creationId xmlns:a16="http://schemas.microsoft.com/office/drawing/2014/main" id="{DEA2F4D0-9626-0B46-AAB7-FA2F28A07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1" y="2106144"/>
            <a:ext cx="9944543" cy="1689790"/>
          </a:xfrm>
          <a:prstGeom prst="rect">
            <a:avLst/>
          </a:prstGeom>
        </p:spPr>
      </p:pic>
      <p:sp>
        <p:nvSpPr>
          <p:cNvPr id="95" name="Oval 94">
            <a:extLst>
              <a:ext uri="{FF2B5EF4-FFF2-40B4-BE49-F238E27FC236}">
                <a16:creationId xmlns:a16="http://schemas.microsoft.com/office/drawing/2014/main" id="{84501F51-2449-79F2-A5E4-36C34AAA96AF}"/>
              </a:ext>
            </a:extLst>
          </p:cNvPr>
          <p:cNvSpPr/>
          <p:nvPr/>
        </p:nvSpPr>
        <p:spPr>
          <a:xfrm>
            <a:off x="1092605" y="2106144"/>
            <a:ext cx="725024" cy="1316802"/>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6" name="Picture 95" descr="A machine in a factory&#10;&#10;Description automatically generated">
            <a:extLst>
              <a:ext uri="{FF2B5EF4-FFF2-40B4-BE49-F238E27FC236}">
                <a16:creationId xmlns:a16="http://schemas.microsoft.com/office/drawing/2014/main" id="{82081CB6-2A8E-2E63-FC75-BC88011FBD95}"/>
              </a:ext>
            </a:extLst>
          </p:cNvPr>
          <p:cNvPicPr>
            <a:picLocks noChangeAspect="1"/>
          </p:cNvPicPr>
          <p:nvPr/>
        </p:nvPicPr>
        <p:blipFill rotWithShape="1">
          <a:blip r:embed="rId5">
            <a:extLst>
              <a:ext uri="{28A0092B-C50C-407E-A947-70E740481C1C}">
                <a14:useLocalDpi xmlns:a14="http://schemas.microsoft.com/office/drawing/2010/main" val="0"/>
              </a:ext>
            </a:extLst>
          </a:blip>
          <a:srcRect l="6623" t="7500" r="11509" b="35866"/>
          <a:stretch/>
        </p:blipFill>
        <p:spPr>
          <a:xfrm>
            <a:off x="10123860" y="2055052"/>
            <a:ext cx="1826575" cy="2735788"/>
          </a:xfrm>
          <a:prstGeom prst="rect">
            <a:avLst/>
          </a:prstGeom>
          <a:ln w="28575">
            <a:solidFill>
              <a:schemeClr val="accent5">
                <a:lumMod val="60000"/>
                <a:lumOff val="40000"/>
              </a:schemeClr>
            </a:solidFill>
          </a:ln>
          <a:effectLst/>
        </p:spPr>
      </p:pic>
      <p:sp>
        <p:nvSpPr>
          <p:cNvPr id="97" name="Arrow: Down 96">
            <a:extLst>
              <a:ext uri="{FF2B5EF4-FFF2-40B4-BE49-F238E27FC236}">
                <a16:creationId xmlns:a16="http://schemas.microsoft.com/office/drawing/2014/main" id="{BBD5ED54-DE16-FD18-22D9-93FA5B3CDD04}"/>
              </a:ext>
            </a:extLst>
          </p:cNvPr>
          <p:cNvSpPr/>
          <p:nvPr/>
        </p:nvSpPr>
        <p:spPr>
          <a:xfrm rot="10800000">
            <a:off x="11010276" y="1990919"/>
            <a:ext cx="135134" cy="350881"/>
          </a:xfrm>
          <a:prstGeom prst="downArrow">
            <a:avLst/>
          </a:prstGeom>
          <a:solidFill>
            <a:schemeClr val="tx2">
              <a:lumMod val="50000"/>
              <a:lumOff val="5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6C3807AA-CC95-437E-436B-0DF4134D7B1C}"/>
              </a:ext>
            </a:extLst>
          </p:cNvPr>
          <p:cNvSpPr txBox="1"/>
          <p:nvPr/>
        </p:nvSpPr>
        <p:spPr>
          <a:xfrm>
            <a:off x="11145410" y="2088262"/>
            <a:ext cx="705153" cy="184666"/>
          </a:xfrm>
          <a:prstGeom prst="rect">
            <a:avLst/>
          </a:prstGeom>
          <a:solidFill>
            <a:schemeClr val="tx2">
              <a:lumMod val="50000"/>
              <a:lumOff val="50000"/>
            </a:schemeClr>
          </a:solidFill>
          <a:ln>
            <a:solidFill>
              <a:schemeClr val="tx2">
                <a:lumMod val="75000"/>
                <a:lumOff val="25000"/>
              </a:schemeClr>
            </a:solidFill>
          </a:ln>
        </p:spPr>
        <p:txBody>
          <a:bodyPr wrap="square" lIns="0" tIns="0" rIns="0" bIns="0" rtlCol="0">
            <a:spAutoFit/>
          </a:bodyPr>
          <a:lstStyle/>
          <a:p>
            <a:pPr algn="ctr"/>
            <a:r>
              <a:rPr lang="it-IT" sz="1200" dirty="0" err="1"/>
              <a:t>protons</a:t>
            </a:r>
            <a:endParaRPr lang="en-US" sz="1200" dirty="0"/>
          </a:p>
        </p:txBody>
      </p:sp>
      <p:sp>
        <p:nvSpPr>
          <p:cNvPr id="99" name="CasellaDiTesto 8">
            <a:extLst>
              <a:ext uri="{FF2B5EF4-FFF2-40B4-BE49-F238E27FC236}">
                <a16:creationId xmlns:a16="http://schemas.microsoft.com/office/drawing/2014/main" id="{6BE3070F-1534-812D-3BF7-6B6DD77BE893}"/>
              </a:ext>
            </a:extLst>
          </p:cNvPr>
          <p:cNvSpPr txBox="1"/>
          <p:nvPr/>
        </p:nvSpPr>
        <p:spPr>
          <a:xfrm>
            <a:off x="4807671" y="5502051"/>
            <a:ext cx="4061909" cy="984885"/>
          </a:xfrm>
          <a:prstGeom prst="rect">
            <a:avLst/>
          </a:prstGeom>
        </p:spPr>
        <p:txBody>
          <a:bodyPr vert="horz"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sng"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Research activities:</a:t>
            </a:r>
          </a:p>
          <a:p>
            <a:pPr lvl="0"/>
            <a:r>
              <a:rPr lang="it-IT" sz="1600" i="1" dirty="0">
                <a:solidFill>
                  <a:srgbClr val="006600"/>
                </a:solidFill>
                <a:latin typeface="Times New Roman" panose="02020603050405020304" pitchFamily="18" charset="0"/>
                <a:cs typeface="Times New Roman" panose="02020603050405020304" pitchFamily="18" charset="0"/>
              </a:rPr>
              <a:t>R</a:t>
            </a:r>
            <a:r>
              <a:rPr kumimoji="0" lang="it-IT" sz="16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adiobiology</a:t>
            </a:r>
            <a:r>
              <a:rPr kumimoji="0" lang="it-IT" sz="16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Space, </a:t>
            </a:r>
            <a:r>
              <a:rPr lang="it-IT" sz="1600" i="1" dirty="0">
                <a:solidFill>
                  <a:srgbClr val="006600"/>
                </a:solidFill>
                <a:latin typeface="Times New Roman" panose="02020603050405020304" pitchFamily="18" charset="0"/>
                <a:cs typeface="Times New Roman" panose="02020603050405020304" pitchFamily="18" charset="0"/>
              </a:rPr>
              <a:t>Dosimetric </a:t>
            </a:r>
            <a:r>
              <a:rPr lang="it-IT" sz="1600" i="1" dirty="0" err="1">
                <a:solidFill>
                  <a:srgbClr val="006600"/>
                </a:solidFill>
                <a:latin typeface="Times New Roman" panose="02020603050405020304" pitchFamily="18" charset="0"/>
                <a:cs typeface="Times New Roman" panose="02020603050405020304" pitchFamily="18" charset="0"/>
              </a:rPr>
              <a:t>characterization</a:t>
            </a:r>
            <a:r>
              <a:rPr lang="it-IT" sz="1600" i="1" dirty="0">
                <a:solidFill>
                  <a:srgbClr val="006600"/>
                </a:solidFill>
                <a:latin typeface="Times New Roman" panose="02020603050405020304" pitchFamily="18" charset="0"/>
                <a:cs typeface="Times New Roman" panose="02020603050405020304" pitchFamily="18" charset="0"/>
              </a:rPr>
              <a:t> of </a:t>
            </a:r>
            <a:r>
              <a:rPr lang="it-IT" sz="1600" i="1" dirty="0" err="1">
                <a:solidFill>
                  <a:srgbClr val="006600"/>
                </a:solidFill>
                <a:latin typeface="Times New Roman" panose="02020603050405020304" pitchFamily="18" charset="0"/>
                <a:cs typeface="Times New Roman" panose="02020603050405020304" pitchFamily="18" charset="0"/>
              </a:rPr>
              <a:t>proton</a:t>
            </a:r>
            <a:r>
              <a:rPr lang="it-IT" sz="1600" i="1" dirty="0">
                <a:solidFill>
                  <a:srgbClr val="006600"/>
                </a:solidFill>
                <a:latin typeface="Times New Roman" panose="02020603050405020304" pitchFamily="18" charset="0"/>
                <a:cs typeface="Times New Roman" panose="02020603050405020304" pitchFamily="18" charset="0"/>
              </a:rPr>
              <a:t> </a:t>
            </a:r>
            <a:r>
              <a:rPr lang="it-IT" sz="1600" i="1" dirty="0" err="1">
                <a:solidFill>
                  <a:srgbClr val="006600"/>
                </a:solidFill>
                <a:latin typeface="Times New Roman" panose="02020603050405020304" pitchFamily="18" charset="0"/>
                <a:cs typeface="Times New Roman" panose="02020603050405020304" pitchFamily="18" charset="0"/>
              </a:rPr>
              <a:t>pulsed</a:t>
            </a:r>
            <a:r>
              <a:rPr lang="it-IT" sz="1600" i="1" dirty="0">
                <a:solidFill>
                  <a:srgbClr val="006600"/>
                </a:solidFill>
                <a:latin typeface="Times New Roman" panose="02020603050405020304" pitchFamily="18" charset="0"/>
                <a:cs typeface="Times New Roman" panose="02020603050405020304" pitchFamily="18" charset="0"/>
              </a:rPr>
              <a:t> </a:t>
            </a:r>
            <a:r>
              <a:rPr lang="it-IT" sz="1600" i="1" dirty="0" err="1">
                <a:solidFill>
                  <a:srgbClr val="006600"/>
                </a:solidFill>
                <a:latin typeface="Times New Roman" panose="02020603050405020304" pitchFamily="18" charset="0"/>
                <a:cs typeface="Times New Roman" panose="02020603050405020304" pitchFamily="18" charset="0"/>
              </a:rPr>
              <a:t>beams</a:t>
            </a:r>
            <a:r>
              <a:rPr lang="it-IT" sz="1600" i="1" dirty="0">
                <a:solidFill>
                  <a:srgbClr val="006600"/>
                </a:solidFill>
                <a:latin typeface="Times New Roman" panose="02020603050405020304" pitchFamily="18" charset="0"/>
                <a:cs typeface="Times New Roman" panose="02020603050405020304" pitchFamily="18" charset="0"/>
              </a:rPr>
              <a:t>, </a:t>
            </a:r>
            <a:r>
              <a:rPr kumimoji="0" lang="it-IT" sz="16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High Energy </a:t>
            </a:r>
            <a:r>
              <a:rPr kumimoji="0" lang="it-IT" sz="16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Physics</a:t>
            </a:r>
            <a:r>
              <a:rPr kumimoji="0" lang="it-IT" sz="16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100" name="Table 19">
            <a:extLst>
              <a:ext uri="{FF2B5EF4-FFF2-40B4-BE49-F238E27FC236}">
                <a16:creationId xmlns:a16="http://schemas.microsoft.com/office/drawing/2014/main" id="{60D8232B-5A62-BFD4-4380-265CA39C1717}"/>
              </a:ext>
            </a:extLst>
          </p:cNvPr>
          <p:cNvGraphicFramePr>
            <a:graphicFrameLocks noGrp="1"/>
          </p:cNvGraphicFramePr>
          <p:nvPr/>
        </p:nvGraphicFramePr>
        <p:xfrm>
          <a:off x="5036352" y="3795934"/>
          <a:ext cx="3605594" cy="1524000"/>
        </p:xfrm>
        <a:graphic>
          <a:graphicData uri="http://schemas.openxmlformats.org/drawingml/2006/table">
            <a:tbl>
              <a:tblPr bandRow="1">
                <a:tableStyleId>{93296810-A885-4BE3-A3E7-6D5BEEA58F35}</a:tableStyleId>
              </a:tblPr>
              <a:tblGrid>
                <a:gridCol w="2240989">
                  <a:extLst>
                    <a:ext uri="{9D8B030D-6E8A-4147-A177-3AD203B41FA5}">
                      <a16:colId xmlns:a16="http://schemas.microsoft.com/office/drawing/2014/main" val="4258897522"/>
                    </a:ext>
                  </a:extLst>
                </a:gridCol>
                <a:gridCol w="1364605">
                  <a:extLst>
                    <a:ext uri="{9D8B030D-6E8A-4147-A177-3AD203B41FA5}">
                      <a16:colId xmlns:a16="http://schemas.microsoft.com/office/drawing/2014/main" val="3067534842"/>
                    </a:ext>
                  </a:extLst>
                </a:gridCol>
              </a:tblGrid>
              <a:tr h="290189">
                <a:tc>
                  <a:txBody>
                    <a:bodyPr/>
                    <a:lstStyle/>
                    <a:p>
                      <a:pPr algn="ctr"/>
                      <a:r>
                        <a:rPr lang="en-US" sz="1400" b="1" dirty="0"/>
                        <a:t>Beam Energy</a:t>
                      </a:r>
                      <a:endParaRPr lang="en-US" sz="1400" b="1" dirty="0">
                        <a:latin typeface="+mn-lt"/>
                      </a:endParaRPr>
                    </a:p>
                  </a:txBody>
                  <a:tcPr/>
                </a:tc>
                <a:tc>
                  <a:txBody>
                    <a:bodyPr/>
                    <a:lstStyle/>
                    <a:p>
                      <a:pPr algn="ctr"/>
                      <a:r>
                        <a:rPr lang="en-US" sz="1400" dirty="0"/>
                        <a:t>71 MeV</a:t>
                      </a:r>
                      <a:endParaRPr lang="en-US" sz="1400" dirty="0">
                        <a:latin typeface="+mn-lt"/>
                      </a:endParaRPr>
                    </a:p>
                  </a:txBody>
                  <a:tcPr/>
                </a:tc>
                <a:extLst>
                  <a:ext uri="{0D108BD9-81ED-4DB2-BD59-A6C34878D82A}">
                    <a16:rowId xmlns:a16="http://schemas.microsoft.com/office/drawing/2014/main" val="3416680879"/>
                  </a:ext>
                </a:extLst>
              </a:tr>
              <a:tr h="2901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Energy spread</a:t>
                      </a:r>
                      <a:endParaRPr lang="en-US" sz="14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t>0</a:t>
                      </a:r>
                      <a:r>
                        <a:rPr lang="en-US" sz="1400" dirty="0"/>
                        <a:t>.6 MeV</a:t>
                      </a:r>
                      <a:endParaRPr lang="en-US" sz="1400" dirty="0">
                        <a:latin typeface="+mn-lt"/>
                      </a:endParaRPr>
                    </a:p>
                  </a:txBody>
                  <a:tcPr/>
                </a:tc>
                <a:extLst>
                  <a:ext uri="{0D108BD9-81ED-4DB2-BD59-A6C34878D82A}">
                    <a16:rowId xmlns:a16="http://schemas.microsoft.com/office/drawing/2014/main" val="2514124887"/>
                  </a:ext>
                </a:extLst>
              </a:tr>
              <a:tr h="2901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Pulse duration</a:t>
                      </a:r>
                      <a:endParaRPr lang="en-US" sz="1400" b="1" dirty="0">
                        <a:latin typeface="+mn-lt"/>
                      </a:endParaRPr>
                    </a:p>
                  </a:txBody>
                  <a:tcPr/>
                </a:tc>
                <a:tc>
                  <a:txBody>
                    <a:bodyPr/>
                    <a:lstStyle/>
                    <a:p>
                      <a:pPr algn="ctr"/>
                      <a:r>
                        <a:rPr lang="en-US" sz="1400" dirty="0"/>
                        <a:t>2.5 µs</a:t>
                      </a:r>
                      <a:endParaRPr lang="en-US" sz="1400" dirty="0">
                        <a:latin typeface="+mn-lt"/>
                      </a:endParaRPr>
                    </a:p>
                  </a:txBody>
                  <a:tcPr/>
                </a:tc>
                <a:extLst>
                  <a:ext uri="{0D108BD9-81ED-4DB2-BD59-A6C34878D82A}">
                    <a16:rowId xmlns:a16="http://schemas.microsoft.com/office/drawing/2014/main" val="3214566979"/>
                  </a:ext>
                </a:extLst>
              </a:tr>
              <a:tr h="290189">
                <a:tc>
                  <a:txBody>
                    <a:bodyPr/>
                    <a:lstStyle/>
                    <a:p>
                      <a:pPr algn="ctr"/>
                      <a:r>
                        <a:rPr lang="en-US" sz="1400" b="1" dirty="0"/>
                        <a:t>Repetition rate</a:t>
                      </a:r>
                      <a:endParaRPr lang="en-US" sz="1400" b="1" dirty="0">
                        <a:latin typeface="+mn-lt"/>
                      </a:endParaRPr>
                    </a:p>
                  </a:txBody>
                  <a:tcPr/>
                </a:tc>
                <a:tc>
                  <a:txBody>
                    <a:bodyPr/>
                    <a:lstStyle/>
                    <a:p>
                      <a:pPr algn="ctr"/>
                      <a:r>
                        <a:rPr lang="en-US" sz="1400" dirty="0"/>
                        <a:t>25 Hz</a:t>
                      </a:r>
                      <a:endParaRPr lang="en-US" sz="1400" dirty="0">
                        <a:latin typeface="+mn-lt"/>
                      </a:endParaRPr>
                    </a:p>
                  </a:txBody>
                  <a:tcPr/>
                </a:tc>
                <a:extLst>
                  <a:ext uri="{0D108BD9-81ED-4DB2-BD59-A6C34878D82A}">
                    <a16:rowId xmlns:a16="http://schemas.microsoft.com/office/drawing/2014/main" val="2019163480"/>
                  </a:ext>
                </a:extLst>
              </a:tr>
              <a:tr h="290189">
                <a:tc>
                  <a:txBody>
                    <a:bodyPr/>
                    <a:lstStyle/>
                    <a:p>
                      <a:pPr algn="ctr"/>
                      <a:r>
                        <a:rPr lang="en-US" sz="1400" b="1" dirty="0"/>
                        <a:t>Beam size at SCDTL exit</a:t>
                      </a:r>
                      <a:endParaRPr lang="en-US" sz="1400" b="1" dirty="0">
                        <a:latin typeface="+mn-lt"/>
                      </a:endParaRPr>
                    </a:p>
                  </a:txBody>
                  <a:tcPr/>
                </a:tc>
                <a:tc>
                  <a:txBody>
                    <a:bodyPr/>
                    <a:lstStyle/>
                    <a:p>
                      <a:pPr algn="ctr"/>
                      <a:r>
                        <a:rPr lang="en-US" sz="1400" dirty="0"/>
                        <a:t>&lt;3 mm</a:t>
                      </a:r>
                      <a:endParaRPr lang="en-US" sz="1400" dirty="0">
                        <a:latin typeface="+mn-lt"/>
                      </a:endParaRPr>
                    </a:p>
                  </a:txBody>
                  <a:tcPr/>
                </a:tc>
                <a:extLst>
                  <a:ext uri="{0D108BD9-81ED-4DB2-BD59-A6C34878D82A}">
                    <a16:rowId xmlns:a16="http://schemas.microsoft.com/office/drawing/2014/main" val="1553019556"/>
                  </a:ext>
                </a:extLst>
              </a:tr>
            </a:tbl>
          </a:graphicData>
        </a:graphic>
      </p:graphicFrame>
      <p:sp>
        <p:nvSpPr>
          <p:cNvPr id="101" name="TextBox 100">
            <a:extLst>
              <a:ext uri="{FF2B5EF4-FFF2-40B4-BE49-F238E27FC236}">
                <a16:creationId xmlns:a16="http://schemas.microsoft.com/office/drawing/2014/main" id="{EA68B5F0-16CB-09FF-5FE9-9FDB0FAFC682}"/>
              </a:ext>
            </a:extLst>
          </p:cNvPr>
          <p:cNvSpPr txBox="1"/>
          <p:nvPr/>
        </p:nvSpPr>
        <p:spPr>
          <a:xfrm>
            <a:off x="4975939" y="3514830"/>
            <a:ext cx="3067050" cy="338554"/>
          </a:xfrm>
          <a:prstGeom prst="rect">
            <a:avLst/>
          </a:prstGeom>
          <a:noFill/>
        </p:spPr>
        <p:txBody>
          <a:bodyPr wrap="square" rtlCol="0">
            <a:spAutoFit/>
          </a:bodyPr>
          <a:lstStyle/>
          <a:p>
            <a:r>
              <a:rPr lang="it-IT" sz="1600" dirty="0" err="1">
                <a:ln>
                  <a:solidFill>
                    <a:schemeClr val="accent6">
                      <a:lumMod val="60000"/>
                      <a:lumOff val="40000"/>
                    </a:schemeClr>
                  </a:solidFill>
                </a:ln>
                <a:cs typeface="Times New Roman" panose="02020603050405020304" pitchFamily="18" charset="0"/>
              </a:rPr>
              <a:t>Horizontal</a:t>
            </a:r>
            <a:r>
              <a:rPr lang="it-IT" sz="1600" dirty="0">
                <a:ln>
                  <a:solidFill>
                    <a:schemeClr val="accent6">
                      <a:lumMod val="60000"/>
                      <a:lumOff val="40000"/>
                    </a:schemeClr>
                  </a:solidFill>
                </a:ln>
                <a:cs typeface="Times New Roman" panose="02020603050405020304" pitchFamily="18" charset="0"/>
              </a:rPr>
              <a:t> line (high energy)</a:t>
            </a:r>
            <a:endParaRPr lang="en-US" sz="1600" dirty="0">
              <a:ln>
                <a:solidFill>
                  <a:schemeClr val="accent6">
                    <a:lumMod val="60000"/>
                    <a:lumOff val="40000"/>
                  </a:schemeClr>
                </a:solidFill>
              </a:ln>
              <a:cs typeface="Times New Roman" panose="02020603050405020304" pitchFamily="18" charset="0"/>
            </a:endParaRPr>
          </a:p>
        </p:txBody>
      </p:sp>
      <p:sp>
        <p:nvSpPr>
          <p:cNvPr id="102" name="TextBox 101">
            <a:extLst>
              <a:ext uri="{FF2B5EF4-FFF2-40B4-BE49-F238E27FC236}">
                <a16:creationId xmlns:a16="http://schemas.microsoft.com/office/drawing/2014/main" id="{23948EE7-992C-345C-99B1-0AD2F5668C55}"/>
              </a:ext>
            </a:extLst>
          </p:cNvPr>
          <p:cNvSpPr txBox="1"/>
          <p:nvPr/>
        </p:nvSpPr>
        <p:spPr>
          <a:xfrm>
            <a:off x="8845285" y="4809292"/>
            <a:ext cx="3067050" cy="338554"/>
          </a:xfrm>
          <a:prstGeom prst="rect">
            <a:avLst/>
          </a:prstGeom>
          <a:noFill/>
        </p:spPr>
        <p:txBody>
          <a:bodyPr wrap="square" rtlCol="0">
            <a:spAutoFit/>
          </a:bodyPr>
          <a:lstStyle/>
          <a:p>
            <a:r>
              <a:rPr lang="it-IT" sz="1600" dirty="0">
                <a:ln>
                  <a:solidFill>
                    <a:schemeClr val="accent5">
                      <a:lumMod val="60000"/>
                      <a:lumOff val="40000"/>
                    </a:schemeClr>
                  </a:solidFill>
                </a:ln>
                <a:cs typeface="Times New Roman" panose="02020603050405020304" pitchFamily="18" charset="0"/>
              </a:rPr>
              <a:t>Vertical line (low energy)</a:t>
            </a:r>
            <a:endParaRPr lang="en-US" sz="1600" dirty="0">
              <a:ln>
                <a:solidFill>
                  <a:schemeClr val="accent5">
                    <a:lumMod val="60000"/>
                    <a:lumOff val="40000"/>
                  </a:schemeClr>
                </a:solidFill>
              </a:ln>
              <a:cs typeface="Times New Roman" panose="02020603050405020304" pitchFamily="18" charset="0"/>
            </a:endParaRPr>
          </a:p>
        </p:txBody>
      </p:sp>
    </p:spTree>
    <p:extLst>
      <p:ext uri="{BB962C8B-B14F-4D97-AF65-F5344CB8AC3E}">
        <p14:creationId xmlns:p14="http://schemas.microsoft.com/office/powerpoint/2010/main" val="168714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fade">
                                      <p:cBhvr>
                                        <p:cTn id="11" dur="1000"/>
                                        <p:tgtEl>
                                          <p:spTgt spid="92"/>
                                        </p:tgtEl>
                                      </p:cBhvr>
                                    </p:animEffect>
                                    <p:anim calcmode="lin" valueType="num">
                                      <p:cBhvr>
                                        <p:cTn id="12" dur="1000" fill="hold"/>
                                        <p:tgtEl>
                                          <p:spTgt spid="92"/>
                                        </p:tgtEl>
                                        <p:attrNameLst>
                                          <p:attrName>ppt_x</p:attrName>
                                        </p:attrNameLst>
                                      </p:cBhvr>
                                      <p:tavLst>
                                        <p:tav tm="0">
                                          <p:val>
                                            <p:strVal val="#ppt_x"/>
                                          </p:val>
                                        </p:tav>
                                        <p:tav tm="100000">
                                          <p:val>
                                            <p:strVal val="#ppt_x"/>
                                          </p:val>
                                        </p:tav>
                                      </p:tavLst>
                                    </p:anim>
                                    <p:anim calcmode="lin" valueType="num">
                                      <p:cBhvr>
                                        <p:cTn id="13"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childTnLst>
                                </p:cTn>
                              </p:par>
                              <p:par>
                                <p:cTn id="19" presetID="10"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randombar(horizontal)">
                                      <p:cBhvr>
                                        <p:cTn id="26" dur="500"/>
                                        <p:tgtEl>
                                          <p:spTgt spid="9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1000"/>
                                        <p:tgtEl>
                                          <p:spTgt spid="100"/>
                                        </p:tgtEl>
                                      </p:cBhvr>
                                    </p:animEffect>
                                    <p:anim calcmode="lin" valueType="num">
                                      <p:cBhvr>
                                        <p:cTn id="32" dur="1000" fill="hold"/>
                                        <p:tgtEl>
                                          <p:spTgt spid="100"/>
                                        </p:tgtEl>
                                        <p:attrNameLst>
                                          <p:attrName>ppt_x</p:attrName>
                                        </p:attrNameLst>
                                      </p:cBhvr>
                                      <p:tavLst>
                                        <p:tav tm="0">
                                          <p:val>
                                            <p:strVal val="#ppt_x"/>
                                          </p:val>
                                        </p:tav>
                                        <p:tav tm="100000">
                                          <p:val>
                                            <p:strVal val="#ppt_x"/>
                                          </p:val>
                                        </p:tav>
                                      </p:tavLst>
                                    </p:anim>
                                    <p:anim calcmode="lin" valueType="num">
                                      <p:cBhvr>
                                        <p:cTn id="33"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95" grpId="0" animBg="1"/>
      <p:bldP spid="9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22C-EE58-4CBD-820A-F8CBB8A66032}"/>
              </a:ext>
            </a:extLst>
          </p:cNvPr>
          <p:cNvSpPr>
            <a:spLocks noGrp="1"/>
          </p:cNvSpPr>
          <p:nvPr>
            <p:ph type="title"/>
          </p:nvPr>
        </p:nvSpPr>
        <p:spPr>
          <a:xfrm>
            <a:off x="219297" y="603812"/>
            <a:ext cx="10562938" cy="430887"/>
          </a:xfrm>
        </p:spPr>
        <p:txBody>
          <a:bodyPr>
            <a:noAutofit/>
          </a:bodyPr>
          <a:lstStyle/>
          <a:p>
            <a:r>
              <a:rPr lang="en-US" sz="3600" i="1" dirty="0"/>
              <a:t>ALLS facility at INRS-EMT </a:t>
            </a:r>
            <a:br>
              <a:rPr lang="en-US" sz="3600" i="1" dirty="0"/>
            </a:br>
            <a:r>
              <a:rPr lang="en-US" sz="3600" i="1" dirty="0"/>
              <a:t>(Varennes, Québec, Canada)</a:t>
            </a:r>
            <a:br>
              <a:rPr lang="en-US" sz="3600" i="1" dirty="0"/>
            </a:br>
            <a:endParaRPr lang="en-US" sz="3600" i="1" dirty="0"/>
          </a:p>
        </p:txBody>
      </p:sp>
      <p:sp>
        <p:nvSpPr>
          <p:cNvPr id="11" name="TextBox 10">
            <a:extLst>
              <a:ext uri="{FF2B5EF4-FFF2-40B4-BE49-F238E27FC236}">
                <a16:creationId xmlns:a16="http://schemas.microsoft.com/office/drawing/2014/main" id="{E0E5DC6A-EAEA-F8A2-E16C-F31E3A6508BE}"/>
              </a:ext>
            </a:extLst>
          </p:cNvPr>
          <p:cNvSpPr txBox="1"/>
          <p:nvPr/>
        </p:nvSpPr>
        <p:spPr>
          <a:xfrm>
            <a:off x="5813946" y="1190990"/>
            <a:ext cx="5895296" cy="1200329"/>
          </a:xfrm>
          <a:prstGeom prst="rect">
            <a:avLst/>
          </a:prstGeom>
          <a:noFill/>
        </p:spPr>
        <p:txBody>
          <a:bodyPr wrap="square">
            <a:spAutoFit/>
          </a:bodyPr>
          <a:lstStyle/>
          <a:p>
            <a:pPr algn="just"/>
            <a:r>
              <a:rPr lang="en-US" dirty="0"/>
              <a:t>At the </a:t>
            </a:r>
            <a:r>
              <a:rPr lang="en-US" b="1" dirty="0" err="1"/>
              <a:t>Institut</a:t>
            </a:r>
            <a:r>
              <a:rPr lang="en-US" b="1" dirty="0"/>
              <a:t> National de la Recherche </a:t>
            </a:r>
            <a:r>
              <a:rPr lang="en-US" b="1" dirty="0" err="1"/>
              <a:t>Scientifique</a:t>
            </a:r>
            <a:r>
              <a:rPr lang="en-US" dirty="0"/>
              <a:t> in Québec (Canada), laser-accelerated protons with a broad energy spectrum are available at the </a:t>
            </a:r>
            <a:r>
              <a:rPr lang="en-US" b="1" dirty="0"/>
              <a:t>ALLS</a:t>
            </a:r>
            <a:r>
              <a:rPr lang="en-US" dirty="0"/>
              <a:t> (Advanced Laser Light Source) </a:t>
            </a:r>
            <a:r>
              <a:rPr lang="en-US" b="1" dirty="0"/>
              <a:t>laboratory</a:t>
            </a:r>
            <a:r>
              <a:rPr lang="en-US" dirty="0"/>
              <a:t>. </a:t>
            </a:r>
          </a:p>
        </p:txBody>
      </p:sp>
      <p:pic>
        <p:nvPicPr>
          <p:cNvPr id="13" name="Picture 12" descr="A picture containing engine&#10;&#10;Description automatically generated">
            <a:extLst>
              <a:ext uri="{FF2B5EF4-FFF2-40B4-BE49-F238E27FC236}">
                <a16:creationId xmlns:a16="http://schemas.microsoft.com/office/drawing/2014/main" id="{DA73FA90-3660-7EE0-50AA-5FB65E4D1D0F}"/>
              </a:ext>
            </a:extLst>
          </p:cNvPr>
          <p:cNvPicPr>
            <a:picLocks noChangeAspect="1"/>
          </p:cNvPicPr>
          <p:nvPr/>
        </p:nvPicPr>
        <p:blipFill rotWithShape="1">
          <a:blip r:embed="rId3"/>
          <a:srcRect t="9242" b="6729"/>
          <a:stretch/>
        </p:blipFill>
        <p:spPr>
          <a:xfrm>
            <a:off x="193471" y="1466512"/>
            <a:ext cx="5558800" cy="3503276"/>
          </a:xfrm>
          <a:prstGeom prst="rect">
            <a:avLst/>
          </a:prstGeom>
        </p:spPr>
      </p:pic>
      <p:sp>
        <p:nvSpPr>
          <p:cNvPr id="17" name="TextBox 16">
            <a:extLst>
              <a:ext uri="{FF2B5EF4-FFF2-40B4-BE49-F238E27FC236}">
                <a16:creationId xmlns:a16="http://schemas.microsoft.com/office/drawing/2014/main" id="{C3064739-9BCF-9E36-56C0-8D12230A4FD6}"/>
              </a:ext>
            </a:extLst>
          </p:cNvPr>
          <p:cNvSpPr txBox="1"/>
          <p:nvPr/>
        </p:nvSpPr>
        <p:spPr>
          <a:xfrm>
            <a:off x="0" y="6611779"/>
            <a:ext cx="3388827" cy="246221"/>
          </a:xfrm>
          <a:prstGeom prst="rect">
            <a:avLst/>
          </a:prstGeom>
          <a:noFill/>
        </p:spPr>
        <p:txBody>
          <a:bodyPr wrap="square">
            <a:spAutoFit/>
          </a:bodyPr>
          <a:lstStyle/>
          <a:p>
            <a:r>
              <a:rPr lang="en-US" sz="1000" i="1" u="sng" dirty="0">
                <a:solidFill>
                  <a:schemeClr val="bg1">
                    <a:lumMod val="50000"/>
                  </a:schemeClr>
                </a:solidFill>
              </a:rPr>
              <a:t>https://alls.inrs.ca/beamlines-endstations</a:t>
            </a:r>
          </a:p>
        </p:txBody>
      </p:sp>
      <mc:AlternateContent xmlns:mc="http://schemas.openxmlformats.org/markup-compatibility/2006" xmlns:a14="http://schemas.microsoft.com/office/drawing/2010/main">
        <mc:Choice Requires="a14">
          <p:graphicFrame>
            <p:nvGraphicFramePr>
              <p:cNvPr id="19" name="Table 19">
                <a:extLst>
                  <a:ext uri="{FF2B5EF4-FFF2-40B4-BE49-F238E27FC236}">
                    <a16:creationId xmlns:a16="http://schemas.microsoft.com/office/drawing/2014/main" id="{400EB895-6D48-502A-7FA8-818E3AD80617}"/>
                  </a:ext>
                </a:extLst>
              </p:cNvPr>
              <p:cNvGraphicFramePr>
                <a:graphicFrameLocks noGrp="1"/>
              </p:cNvGraphicFramePr>
              <p:nvPr/>
            </p:nvGraphicFramePr>
            <p:xfrm>
              <a:off x="6996658" y="4059700"/>
              <a:ext cx="4825371" cy="2346960"/>
            </p:xfrm>
            <a:graphic>
              <a:graphicData uri="http://schemas.openxmlformats.org/drawingml/2006/table">
                <a:tbl>
                  <a:tblPr bandRow="1">
                    <a:tableStyleId>{5C22544A-7EE6-4342-B048-85BDC9FD1C3A}</a:tableStyleId>
                  </a:tblPr>
                  <a:tblGrid>
                    <a:gridCol w="2210327">
                      <a:extLst>
                        <a:ext uri="{9D8B030D-6E8A-4147-A177-3AD203B41FA5}">
                          <a16:colId xmlns:a16="http://schemas.microsoft.com/office/drawing/2014/main" val="4258897522"/>
                        </a:ext>
                      </a:extLst>
                    </a:gridCol>
                    <a:gridCol w="2615044">
                      <a:extLst>
                        <a:ext uri="{9D8B030D-6E8A-4147-A177-3AD203B41FA5}">
                          <a16:colId xmlns:a16="http://schemas.microsoft.com/office/drawing/2014/main" val="3067534842"/>
                        </a:ext>
                      </a:extLst>
                    </a:gridCol>
                  </a:tblGrid>
                  <a:tr h="290189">
                    <a:tc>
                      <a:txBody>
                        <a:bodyPr/>
                        <a:lstStyle/>
                        <a:p>
                          <a:pPr algn="ctr"/>
                          <a:r>
                            <a:rPr lang="en-US" sz="1400" b="1" dirty="0">
                              <a:latin typeface="+mn-lt"/>
                            </a:rPr>
                            <a:t>Laser beam peak power</a:t>
                          </a:r>
                        </a:p>
                      </a:txBody>
                      <a:tcPr/>
                    </a:tc>
                    <a:tc>
                      <a:txBody>
                        <a:bodyPr/>
                        <a:lstStyle/>
                        <a:p>
                          <a:pPr algn="ctr"/>
                          <a:r>
                            <a:rPr lang="en-US" sz="1400" dirty="0">
                              <a:latin typeface="+mn-lt"/>
                            </a:rPr>
                            <a:t>750 TW</a:t>
                          </a:r>
                        </a:p>
                      </a:txBody>
                      <a:tcPr/>
                    </a:tc>
                    <a:extLst>
                      <a:ext uri="{0D108BD9-81ED-4DB2-BD59-A6C34878D82A}">
                        <a16:rowId xmlns:a16="http://schemas.microsoft.com/office/drawing/2014/main" val="3416680879"/>
                      </a:ext>
                    </a:extLst>
                  </a:tr>
                  <a:tr h="2901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rPr>
                            <a:t>Central wavelength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800 nm</a:t>
                          </a:r>
                        </a:p>
                      </a:txBody>
                      <a:tcPr/>
                    </a:tc>
                    <a:extLst>
                      <a:ext uri="{0D108BD9-81ED-4DB2-BD59-A6C34878D82A}">
                        <a16:rowId xmlns:a16="http://schemas.microsoft.com/office/drawing/2014/main" val="2514124887"/>
                      </a:ext>
                    </a:extLst>
                  </a:tr>
                  <a:tr h="2901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rPr>
                            <a:t>Pulse repetition rate</a:t>
                          </a:r>
                        </a:p>
                        <a:p>
                          <a:pPr algn="ctr"/>
                          <a:endParaRPr lang="en-US" sz="1400" b="1" dirty="0">
                            <a:latin typeface="+mn-lt"/>
                          </a:endParaRPr>
                        </a:p>
                      </a:txBody>
                      <a:tcPr/>
                    </a:tc>
                    <a:tc>
                      <a:txBody>
                        <a:bodyPr/>
                        <a:lstStyle/>
                        <a:p>
                          <a:pPr algn="ctr"/>
                          <a:r>
                            <a:rPr lang="en-US" sz="1400" dirty="0">
                              <a:latin typeface="+mn-lt"/>
                            </a:rPr>
                            <a:t>2.5 Hz </a:t>
                          </a:r>
                          <a:br>
                            <a:rPr lang="en-US" sz="1400" dirty="0">
                              <a:latin typeface="+mn-lt"/>
                            </a:rPr>
                          </a:br>
                          <a:r>
                            <a:rPr lang="en-US" sz="1400" dirty="0">
                              <a:latin typeface="+mn-lt"/>
                            </a:rPr>
                            <a:t>(5 shots each 2 seconds)</a:t>
                          </a:r>
                        </a:p>
                      </a:txBody>
                      <a:tcPr/>
                    </a:tc>
                    <a:extLst>
                      <a:ext uri="{0D108BD9-81ED-4DB2-BD59-A6C34878D82A}">
                        <a16:rowId xmlns:a16="http://schemas.microsoft.com/office/drawing/2014/main" val="3214566979"/>
                      </a:ext>
                    </a:extLst>
                  </a:tr>
                  <a:tr h="290189">
                    <a:tc>
                      <a:txBody>
                        <a:bodyPr/>
                        <a:lstStyle/>
                        <a:p>
                          <a:pPr algn="ctr"/>
                          <a:r>
                            <a:rPr lang="en-US" sz="1400" b="1">
                              <a:latin typeface="+mn-lt"/>
                            </a:rPr>
                            <a:t>Energy per pulse</a:t>
                          </a:r>
                          <a:endParaRPr lang="en-US" sz="1400" b="1" dirty="0">
                            <a:latin typeface="+mn-lt"/>
                          </a:endParaRPr>
                        </a:p>
                      </a:txBody>
                      <a:tcPr/>
                    </a:tc>
                    <a:tc>
                      <a:txBody>
                        <a:bodyPr/>
                        <a:lstStyle/>
                        <a:p>
                          <a:pPr algn="ctr"/>
                          <a:r>
                            <a:rPr lang="en-US" sz="1400">
                              <a:latin typeface="+mn-lt"/>
                            </a:rPr>
                            <a:t>Up to 13 J</a:t>
                          </a:r>
                          <a:endParaRPr lang="en-US" sz="1400" dirty="0">
                            <a:latin typeface="+mn-lt"/>
                          </a:endParaRPr>
                        </a:p>
                      </a:txBody>
                      <a:tcPr/>
                    </a:tc>
                    <a:extLst>
                      <a:ext uri="{0D108BD9-81ED-4DB2-BD59-A6C34878D82A}">
                        <a16:rowId xmlns:a16="http://schemas.microsoft.com/office/drawing/2014/main" val="2019163480"/>
                      </a:ext>
                    </a:extLst>
                  </a:tr>
                  <a:tr h="290189">
                    <a:tc>
                      <a:txBody>
                        <a:bodyPr/>
                        <a:lstStyle/>
                        <a:p>
                          <a:pPr algn="ctr"/>
                          <a:r>
                            <a:rPr lang="en-US" sz="1400" b="1">
                              <a:latin typeface="+mn-lt"/>
                            </a:rPr>
                            <a:t>Pulse duration</a:t>
                          </a:r>
                          <a:endParaRPr lang="en-US" sz="1400" b="1" dirty="0">
                            <a:latin typeface="+mn-lt"/>
                          </a:endParaRPr>
                        </a:p>
                      </a:txBody>
                      <a:tcPr/>
                    </a:tc>
                    <a:tc>
                      <a:txBody>
                        <a:bodyPr/>
                        <a:lstStyle/>
                        <a:p>
                          <a:pPr algn="ctr"/>
                          <a:r>
                            <a:rPr lang="en-US" sz="1400">
                              <a:latin typeface="+mn-lt"/>
                            </a:rPr>
                            <a:t>17 fs</a:t>
                          </a:r>
                          <a:endParaRPr lang="en-US" sz="1400" dirty="0">
                            <a:latin typeface="+mn-lt"/>
                          </a:endParaRPr>
                        </a:p>
                      </a:txBody>
                      <a:tcPr/>
                    </a:tc>
                    <a:extLst>
                      <a:ext uri="{0D108BD9-81ED-4DB2-BD59-A6C34878D82A}">
                        <a16:rowId xmlns:a16="http://schemas.microsoft.com/office/drawing/2014/main" val="1553019556"/>
                      </a:ext>
                    </a:extLst>
                  </a:tr>
                  <a:tr h="290189">
                    <a:tc>
                      <a:txBody>
                        <a:bodyPr/>
                        <a:lstStyle/>
                        <a:p>
                          <a:pPr algn="ctr"/>
                          <a:r>
                            <a:rPr lang="en-US" sz="1400" b="1">
                              <a:latin typeface="+mn-lt"/>
                            </a:rPr>
                            <a:t>Beam diameter</a:t>
                          </a:r>
                          <a:endParaRPr lang="en-US" sz="1400" b="1" dirty="0">
                            <a:latin typeface="+mn-lt"/>
                          </a:endParaRPr>
                        </a:p>
                      </a:txBody>
                      <a:tcPr/>
                    </a:tc>
                    <a:tc>
                      <a:txBody>
                        <a:bodyPr/>
                        <a:lstStyle/>
                        <a:p>
                          <a:pPr algn="ctr"/>
                          <a:r>
                            <a:rPr lang="en-US" sz="1400">
                              <a:latin typeface="+mn-lt"/>
                            </a:rPr>
                            <a:t>170 mm</a:t>
                          </a:r>
                          <a:endParaRPr lang="en-US" sz="1400" dirty="0">
                            <a:latin typeface="+mn-lt"/>
                          </a:endParaRPr>
                        </a:p>
                      </a:txBody>
                      <a:tcPr/>
                    </a:tc>
                    <a:extLst>
                      <a:ext uri="{0D108BD9-81ED-4DB2-BD59-A6C34878D82A}">
                        <a16:rowId xmlns:a16="http://schemas.microsoft.com/office/drawing/2014/main" val="3653028287"/>
                      </a:ext>
                    </a:extLst>
                  </a:tr>
                  <a:tr h="290189">
                    <a:tc>
                      <a:txBody>
                        <a:bodyPr/>
                        <a:lstStyle/>
                        <a:p>
                          <a:pPr algn="ctr"/>
                          <a:r>
                            <a:rPr lang="en-US" sz="1400" b="1" i="0" dirty="0">
                              <a:latin typeface="+mn-lt"/>
                            </a:rPr>
                            <a:t>Picosecond contrast</a:t>
                          </a:r>
                        </a:p>
                      </a:txBody>
                      <a:tcPr/>
                    </a:tc>
                    <a:tc>
                      <a:txBody>
                        <a:bodyPr/>
                        <a:lstStyle/>
                        <a:p>
                          <a:pPr algn="ctr"/>
                          <a14:m>
                            <m:oMathPara xmlns:m="http://schemas.openxmlformats.org/officeDocument/2006/math">
                              <m:oMathParaPr>
                                <m:jc m:val="center"/>
                              </m:oMathParaPr>
                              <m:oMath xmlns:m="http://schemas.openxmlformats.org/officeDocument/2006/math">
                                <m:r>
                                  <m:rPr>
                                    <m:nor/>
                                  </m:rPr>
                                  <a:rPr lang="en-GB" sz="1400" b="0" i="0" dirty="0" smtClean="0">
                                    <a:solidFill>
                                      <a:srgbClr val="000000"/>
                                    </a:solidFill>
                                    <a:effectLst/>
                                  </a:rPr>
                                  <m:t>1</m:t>
                                </m:r>
                                <m:r>
                                  <m:rPr>
                                    <m:nor/>
                                  </m:rPr>
                                  <a:rPr lang="en-GB" sz="1400" b="0" i="0" dirty="0" smtClean="0">
                                    <a:solidFill>
                                      <a:srgbClr val="000000"/>
                                    </a:solidFill>
                                    <a:effectLst/>
                                  </a:rPr>
                                  <m:t>x</m:t>
                                </m:r>
                                <m:r>
                                  <m:rPr>
                                    <m:nor/>
                                  </m:rPr>
                                  <a:rPr lang="en-GB" sz="1400" b="0" i="0" dirty="0" smtClean="0">
                                    <a:solidFill>
                                      <a:srgbClr val="000000"/>
                                    </a:solidFill>
                                    <a:effectLst/>
                                  </a:rPr>
                                  <m:t>10</m:t>
                                </m:r>
                                <m:r>
                                  <m:rPr>
                                    <m:nor/>
                                  </m:rPr>
                                  <a:rPr lang="it-IT" sz="1400" b="0" i="0" baseline="30000" dirty="0" smtClean="0">
                                    <a:solidFill>
                                      <a:srgbClr val="000000"/>
                                    </a:solidFill>
                                    <a:effectLst/>
                                  </a:rPr>
                                  <m:t>−12</m:t>
                                </m:r>
                              </m:oMath>
                            </m:oMathPara>
                          </a14:m>
                          <a:endParaRPr lang="en-US" sz="1400" i="0" dirty="0">
                            <a:latin typeface="+mn-lt"/>
                          </a:endParaRPr>
                        </a:p>
                      </a:txBody>
                      <a:tcPr/>
                    </a:tc>
                    <a:extLst>
                      <a:ext uri="{0D108BD9-81ED-4DB2-BD59-A6C34878D82A}">
                        <a16:rowId xmlns:a16="http://schemas.microsoft.com/office/drawing/2014/main" val="717709001"/>
                      </a:ext>
                    </a:extLst>
                  </a:tr>
                </a:tbl>
              </a:graphicData>
            </a:graphic>
          </p:graphicFrame>
        </mc:Choice>
        <mc:Fallback xmlns="">
          <p:graphicFrame>
            <p:nvGraphicFramePr>
              <p:cNvPr id="19" name="Table 19">
                <a:extLst>
                  <a:ext uri="{FF2B5EF4-FFF2-40B4-BE49-F238E27FC236}">
                    <a16:creationId xmlns:a16="http://schemas.microsoft.com/office/drawing/2014/main" id="{400EB895-6D48-502A-7FA8-818E3AD80617}"/>
                  </a:ext>
                </a:extLst>
              </p:cNvPr>
              <p:cNvGraphicFramePr>
                <a:graphicFrameLocks noGrp="1"/>
              </p:cNvGraphicFramePr>
              <p:nvPr>
                <p:extLst>
                  <p:ext uri="{D42A27DB-BD31-4B8C-83A1-F6EECF244321}">
                    <p14:modId xmlns:p14="http://schemas.microsoft.com/office/powerpoint/2010/main" val="1180444408"/>
                  </p:ext>
                </p:extLst>
              </p:nvPr>
            </p:nvGraphicFramePr>
            <p:xfrm>
              <a:off x="6996658" y="4059700"/>
              <a:ext cx="4825371" cy="2346960"/>
            </p:xfrm>
            <a:graphic>
              <a:graphicData uri="http://schemas.openxmlformats.org/drawingml/2006/table">
                <a:tbl>
                  <a:tblPr bandRow="1">
                    <a:tableStyleId>{5C22544A-7EE6-4342-B048-85BDC9FD1C3A}</a:tableStyleId>
                  </a:tblPr>
                  <a:tblGrid>
                    <a:gridCol w="2210327">
                      <a:extLst>
                        <a:ext uri="{9D8B030D-6E8A-4147-A177-3AD203B41FA5}">
                          <a16:colId xmlns:a16="http://schemas.microsoft.com/office/drawing/2014/main" val="4258897522"/>
                        </a:ext>
                      </a:extLst>
                    </a:gridCol>
                    <a:gridCol w="2615044">
                      <a:extLst>
                        <a:ext uri="{9D8B030D-6E8A-4147-A177-3AD203B41FA5}">
                          <a16:colId xmlns:a16="http://schemas.microsoft.com/office/drawing/2014/main" val="3067534842"/>
                        </a:ext>
                      </a:extLst>
                    </a:gridCol>
                  </a:tblGrid>
                  <a:tr h="304800">
                    <a:tc>
                      <a:txBody>
                        <a:bodyPr/>
                        <a:lstStyle/>
                        <a:p>
                          <a:pPr algn="ctr"/>
                          <a:r>
                            <a:rPr lang="en-US" sz="1400" b="1" dirty="0">
                              <a:latin typeface="+mn-lt"/>
                            </a:rPr>
                            <a:t>Laser beam peak power</a:t>
                          </a:r>
                        </a:p>
                      </a:txBody>
                      <a:tcPr/>
                    </a:tc>
                    <a:tc>
                      <a:txBody>
                        <a:bodyPr/>
                        <a:lstStyle/>
                        <a:p>
                          <a:pPr algn="ctr"/>
                          <a:r>
                            <a:rPr lang="en-US" sz="1400" dirty="0">
                              <a:latin typeface="+mn-lt"/>
                            </a:rPr>
                            <a:t>750 TW</a:t>
                          </a:r>
                        </a:p>
                      </a:txBody>
                      <a:tcPr/>
                    </a:tc>
                    <a:extLst>
                      <a:ext uri="{0D108BD9-81ED-4DB2-BD59-A6C34878D82A}">
                        <a16:rowId xmlns:a16="http://schemas.microsoft.com/office/drawing/2014/main" val="3416680879"/>
                      </a:ext>
                    </a:extLst>
                  </a:tr>
                  <a:tr h="30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rPr>
                            <a:t>Central wavelength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800 nm</a:t>
                          </a:r>
                        </a:p>
                      </a:txBody>
                      <a:tcPr/>
                    </a:tc>
                    <a:extLst>
                      <a:ext uri="{0D108BD9-81ED-4DB2-BD59-A6C34878D82A}">
                        <a16:rowId xmlns:a16="http://schemas.microsoft.com/office/drawing/2014/main" val="2514124887"/>
                      </a:ext>
                    </a:extLst>
                  </a:tr>
                  <a:tr h="518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rPr>
                            <a:t>Pulse repetition rate</a:t>
                          </a:r>
                        </a:p>
                        <a:p>
                          <a:pPr algn="ctr"/>
                          <a:endParaRPr lang="en-US" sz="1400" b="1" dirty="0">
                            <a:latin typeface="+mn-lt"/>
                          </a:endParaRPr>
                        </a:p>
                      </a:txBody>
                      <a:tcPr/>
                    </a:tc>
                    <a:tc>
                      <a:txBody>
                        <a:bodyPr/>
                        <a:lstStyle/>
                        <a:p>
                          <a:pPr algn="ctr"/>
                          <a:r>
                            <a:rPr lang="en-US" sz="1400" dirty="0">
                              <a:latin typeface="+mn-lt"/>
                            </a:rPr>
                            <a:t>2.5 Hz </a:t>
                          </a:r>
                          <a:br>
                            <a:rPr lang="en-US" sz="1400" dirty="0">
                              <a:latin typeface="+mn-lt"/>
                            </a:rPr>
                          </a:br>
                          <a:r>
                            <a:rPr lang="en-US" sz="1400" dirty="0">
                              <a:latin typeface="+mn-lt"/>
                            </a:rPr>
                            <a:t>(5 shots each 2 seconds)</a:t>
                          </a:r>
                        </a:p>
                      </a:txBody>
                      <a:tcPr/>
                    </a:tc>
                    <a:extLst>
                      <a:ext uri="{0D108BD9-81ED-4DB2-BD59-A6C34878D82A}">
                        <a16:rowId xmlns:a16="http://schemas.microsoft.com/office/drawing/2014/main" val="3214566979"/>
                      </a:ext>
                    </a:extLst>
                  </a:tr>
                  <a:tr h="304800">
                    <a:tc>
                      <a:txBody>
                        <a:bodyPr/>
                        <a:lstStyle/>
                        <a:p>
                          <a:pPr algn="ctr"/>
                          <a:r>
                            <a:rPr lang="en-US" sz="1400" b="1">
                              <a:latin typeface="+mn-lt"/>
                            </a:rPr>
                            <a:t>Energy per pulse</a:t>
                          </a:r>
                          <a:endParaRPr lang="en-US" sz="1400" b="1" dirty="0">
                            <a:latin typeface="+mn-lt"/>
                          </a:endParaRPr>
                        </a:p>
                      </a:txBody>
                      <a:tcPr/>
                    </a:tc>
                    <a:tc>
                      <a:txBody>
                        <a:bodyPr/>
                        <a:lstStyle/>
                        <a:p>
                          <a:pPr algn="ctr"/>
                          <a:r>
                            <a:rPr lang="en-US" sz="1400">
                              <a:latin typeface="+mn-lt"/>
                            </a:rPr>
                            <a:t>Up to 13 J</a:t>
                          </a:r>
                          <a:endParaRPr lang="en-US" sz="1400" dirty="0">
                            <a:latin typeface="+mn-lt"/>
                          </a:endParaRPr>
                        </a:p>
                      </a:txBody>
                      <a:tcPr/>
                    </a:tc>
                    <a:extLst>
                      <a:ext uri="{0D108BD9-81ED-4DB2-BD59-A6C34878D82A}">
                        <a16:rowId xmlns:a16="http://schemas.microsoft.com/office/drawing/2014/main" val="2019163480"/>
                      </a:ext>
                    </a:extLst>
                  </a:tr>
                  <a:tr h="304800">
                    <a:tc>
                      <a:txBody>
                        <a:bodyPr/>
                        <a:lstStyle/>
                        <a:p>
                          <a:pPr algn="ctr"/>
                          <a:r>
                            <a:rPr lang="en-US" sz="1400" b="1">
                              <a:latin typeface="+mn-lt"/>
                            </a:rPr>
                            <a:t>Pulse duration</a:t>
                          </a:r>
                          <a:endParaRPr lang="en-US" sz="1400" b="1" dirty="0">
                            <a:latin typeface="+mn-lt"/>
                          </a:endParaRPr>
                        </a:p>
                      </a:txBody>
                      <a:tcPr/>
                    </a:tc>
                    <a:tc>
                      <a:txBody>
                        <a:bodyPr/>
                        <a:lstStyle/>
                        <a:p>
                          <a:pPr algn="ctr"/>
                          <a:r>
                            <a:rPr lang="en-US" sz="1400">
                              <a:latin typeface="+mn-lt"/>
                            </a:rPr>
                            <a:t>17 fs</a:t>
                          </a:r>
                          <a:endParaRPr lang="en-US" sz="1400" dirty="0">
                            <a:latin typeface="+mn-lt"/>
                          </a:endParaRPr>
                        </a:p>
                      </a:txBody>
                      <a:tcPr/>
                    </a:tc>
                    <a:extLst>
                      <a:ext uri="{0D108BD9-81ED-4DB2-BD59-A6C34878D82A}">
                        <a16:rowId xmlns:a16="http://schemas.microsoft.com/office/drawing/2014/main" val="1553019556"/>
                      </a:ext>
                    </a:extLst>
                  </a:tr>
                  <a:tr h="304800">
                    <a:tc>
                      <a:txBody>
                        <a:bodyPr/>
                        <a:lstStyle/>
                        <a:p>
                          <a:pPr algn="ctr"/>
                          <a:r>
                            <a:rPr lang="en-US" sz="1400" b="1">
                              <a:latin typeface="+mn-lt"/>
                            </a:rPr>
                            <a:t>Beam diameter</a:t>
                          </a:r>
                          <a:endParaRPr lang="en-US" sz="1400" b="1" dirty="0">
                            <a:latin typeface="+mn-lt"/>
                          </a:endParaRPr>
                        </a:p>
                      </a:txBody>
                      <a:tcPr/>
                    </a:tc>
                    <a:tc>
                      <a:txBody>
                        <a:bodyPr/>
                        <a:lstStyle/>
                        <a:p>
                          <a:pPr algn="ctr"/>
                          <a:r>
                            <a:rPr lang="en-US" sz="1400">
                              <a:latin typeface="+mn-lt"/>
                            </a:rPr>
                            <a:t>170 mm</a:t>
                          </a:r>
                          <a:endParaRPr lang="en-US" sz="1400" dirty="0">
                            <a:latin typeface="+mn-lt"/>
                          </a:endParaRPr>
                        </a:p>
                      </a:txBody>
                      <a:tcPr/>
                    </a:tc>
                    <a:extLst>
                      <a:ext uri="{0D108BD9-81ED-4DB2-BD59-A6C34878D82A}">
                        <a16:rowId xmlns:a16="http://schemas.microsoft.com/office/drawing/2014/main" val="3653028287"/>
                      </a:ext>
                    </a:extLst>
                  </a:tr>
                  <a:tr h="304800">
                    <a:tc>
                      <a:txBody>
                        <a:bodyPr/>
                        <a:lstStyle/>
                        <a:p>
                          <a:pPr algn="ctr"/>
                          <a:r>
                            <a:rPr lang="en-US" sz="1400" b="1" i="0" dirty="0">
                              <a:latin typeface="+mn-lt"/>
                            </a:rPr>
                            <a:t>Picosecond contrast</a:t>
                          </a:r>
                        </a:p>
                      </a:txBody>
                      <a:tcPr/>
                    </a:tc>
                    <a:tc>
                      <a:txBody>
                        <a:bodyPr/>
                        <a:lstStyle/>
                        <a:p>
                          <a:endParaRPr lang="en-US"/>
                        </a:p>
                      </a:txBody>
                      <a:tcPr>
                        <a:blipFill>
                          <a:blip r:embed="rId4"/>
                          <a:stretch>
                            <a:fillRect l="-84651" t="-674000" r="-465" b="-20000"/>
                          </a:stretch>
                        </a:blipFill>
                      </a:tcPr>
                    </a:tc>
                    <a:extLst>
                      <a:ext uri="{0D108BD9-81ED-4DB2-BD59-A6C34878D82A}">
                        <a16:rowId xmlns:a16="http://schemas.microsoft.com/office/drawing/2014/main" val="717709001"/>
                      </a:ext>
                    </a:extLst>
                  </a:tr>
                </a:tbl>
              </a:graphicData>
            </a:graphic>
          </p:graphicFrame>
        </mc:Fallback>
      </mc:AlternateContent>
      <p:pic>
        <p:nvPicPr>
          <p:cNvPr id="21" name="Picture 20" descr="A close-up of a machine&#10;&#10;Description automatically generated">
            <a:extLst>
              <a:ext uri="{FF2B5EF4-FFF2-40B4-BE49-F238E27FC236}">
                <a16:creationId xmlns:a16="http://schemas.microsoft.com/office/drawing/2014/main" id="{C6E70711-3DA2-7845-F402-F88E013CA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2226" y="2200999"/>
            <a:ext cx="1912376" cy="1762653"/>
          </a:xfrm>
          <a:prstGeom prst="rect">
            <a:avLst/>
          </a:prstGeom>
        </p:spPr>
      </p:pic>
      <p:sp>
        <p:nvSpPr>
          <p:cNvPr id="23" name="TextBox 22">
            <a:extLst>
              <a:ext uri="{FF2B5EF4-FFF2-40B4-BE49-F238E27FC236}">
                <a16:creationId xmlns:a16="http://schemas.microsoft.com/office/drawing/2014/main" id="{B5F317B1-1F75-D554-249B-D309E6F5693B}"/>
              </a:ext>
            </a:extLst>
          </p:cNvPr>
          <p:cNvSpPr txBox="1"/>
          <p:nvPr/>
        </p:nvSpPr>
        <p:spPr>
          <a:xfrm>
            <a:off x="5887692" y="2514344"/>
            <a:ext cx="2831252" cy="369332"/>
          </a:xfrm>
          <a:prstGeom prst="rect">
            <a:avLst/>
          </a:prstGeom>
          <a:solidFill>
            <a:schemeClr val="tx2">
              <a:lumMod val="20000"/>
              <a:lumOff val="80000"/>
            </a:schemeClr>
          </a:solidFill>
          <a:ln w="19050">
            <a:solidFill>
              <a:schemeClr val="tx2">
                <a:lumMod val="75000"/>
              </a:schemeClr>
            </a:solidFill>
          </a:ln>
        </p:spPr>
        <p:txBody>
          <a:bodyPr wrap="square">
            <a:spAutoFit/>
          </a:bodyPr>
          <a:lstStyle/>
          <a:p>
            <a:pPr algn="ctr"/>
            <a:r>
              <a:rPr lang="en-US" b="1" dirty="0"/>
              <a:t>Titanium-Sapphire laser</a:t>
            </a:r>
          </a:p>
        </p:txBody>
      </p:sp>
      <p:sp>
        <p:nvSpPr>
          <p:cNvPr id="25" name="TextBox 24">
            <a:extLst>
              <a:ext uri="{FF2B5EF4-FFF2-40B4-BE49-F238E27FC236}">
                <a16:creationId xmlns:a16="http://schemas.microsoft.com/office/drawing/2014/main" id="{CB9C4816-7176-3484-D537-F4829F12B9C0}"/>
              </a:ext>
            </a:extLst>
          </p:cNvPr>
          <p:cNvSpPr txBox="1"/>
          <p:nvPr/>
        </p:nvSpPr>
        <p:spPr>
          <a:xfrm>
            <a:off x="6755262" y="3042179"/>
            <a:ext cx="2676331" cy="646331"/>
          </a:xfrm>
          <a:prstGeom prst="rect">
            <a:avLst/>
          </a:prstGeom>
          <a:solidFill>
            <a:schemeClr val="tx2">
              <a:lumMod val="40000"/>
              <a:lumOff val="60000"/>
            </a:schemeClr>
          </a:solidFill>
          <a:ln w="19050">
            <a:solidFill>
              <a:schemeClr val="tx2">
                <a:lumMod val="75000"/>
              </a:schemeClr>
            </a:solidFill>
          </a:ln>
        </p:spPr>
        <p:txBody>
          <a:bodyPr wrap="square">
            <a:spAutoFit/>
          </a:bodyPr>
          <a:lstStyle/>
          <a:p>
            <a:pPr algn="ctr"/>
            <a:r>
              <a:rPr lang="en-US" dirty="0"/>
              <a:t>The most powerful available in Canada </a:t>
            </a:r>
          </a:p>
        </p:txBody>
      </p:sp>
      <p:sp>
        <p:nvSpPr>
          <p:cNvPr id="27" name="Arrow: Bent-Up 26">
            <a:extLst>
              <a:ext uri="{FF2B5EF4-FFF2-40B4-BE49-F238E27FC236}">
                <a16:creationId xmlns:a16="http://schemas.microsoft.com/office/drawing/2014/main" id="{19376FC4-1B47-DFED-6D78-C08FBF624468}"/>
              </a:ext>
            </a:extLst>
          </p:cNvPr>
          <p:cNvSpPr/>
          <p:nvPr/>
        </p:nvSpPr>
        <p:spPr>
          <a:xfrm rot="4772869">
            <a:off x="6077160" y="2964604"/>
            <a:ext cx="568718" cy="565644"/>
          </a:xfrm>
          <a:prstGeom prst="bentUpArrow">
            <a:avLst>
              <a:gd name="adj1" fmla="val 12927"/>
              <a:gd name="adj2" fmla="val 25000"/>
              <a:gd name="adj3" fmla="val 50000"/>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Exclamation mark with solid fill">
            <a:extLst>
              <a:ext uri="{FF2B5EF4-FFF2-40B4-BE49-F238E27FC236}">
                <a16:creationId xmlns:a16="http://schemas.microsoft.com/office/drawing/2014/main" id="{A3BD8E61-173C-FD5E-FD23-61317B0344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1866" y="3042178"/>
            <a:ext cx="646332" cy="646332"/>
          </a:xfrm>
          <a:prstGeom prst="rect">
            <a:avLst/>
          </a:prstGeom>
        </p:spPr>
      </p:pic>
      <p:cxnSp>
        <p:nvCxnSpPr>
          <p:cNvPr id="36" name="Straight Arrow Connector 35">
            <a:extLst>
              <a:ext uri="{FF2B5EF4-FFF2-40B4-BE49-F238E27FC236}">
                <a16:creationId xmlns:a16="http://schemas.microsoft.com/office/drawing/2014/main" id="{22DF11C6-E79B-30B6-1AA1-0EFBA6674FA8}"/>
              </a:ext>
            </a:extLst>
          </p:cNvPr>
          <p:cNvCxnSpPr>
            <a:cxnSpLocks/>
          </p:cNvCxnSpPr>
          <p:nvPr/>
        </p:nvCxnSpPr>
        <p:spPr>
          <a:xfrm>
            <a:off x="4454720" y="4415477"/>
            <a:ext cx="465918" cy="7809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E1674B4-4D10-C665-EFC2-FFEF53FC1BCB}"/>
              </a:ext>
            </a:extLst>
          </p:cNvPr>
          <p:cNvSpPr txBox="1"/>
          <p:nvPr/>
        </p:nvSpPr>
        <p:spPr>
          <a:xfrm>
            <a:off x="4276572" y="5205926"/>
            <a:ext cx="2414663" cy="1569660"/>
          </a:xfrm>
          <a:prstGeom prst="rect">
            <a:avLst/>
          </a:prstGeom>
          <a:solidFill>
            <a:srgbClr val="FF9999"/>
          </a:solidFill>
          <a:ln w="19050">
            <a:solidFill>
              <a:srgbClr val="FF0000"/>
            </a:solidFill>
          </a:ln>
        </p:spPr>
        <p:txBody>
          <a:bodyPr wrap="square">
            <a:spAutoFit/>
          </a:bodyPr>
          <a:lstStyle/>
          <a:p>
            <a:r>
              <a:rPr lang="it-IT" sz="1600" u="sng" dirty="0"/>
              <a:t>Boule rouge</a:t>
            </a:r>
            <a:r>
              <a:rPr lang="it-IT" sz="1600" dirty="0"/>
              <a:t>: </a:t>
            </a:r>
            <a:r>
              <a:rPr lang="en-GB" sz="1600" b="0" i="0" dirty="0">
                <a:solidFill>
                  <a:srgbClr val="000000"/>
                </a:solidFill>
                <a:effectLst/>
              </a:rPr>
              <a:t>multiple target holder (800 targets </a:t>
            </a:r>
            <a:r>
              <a:rPr lang="en-GB" sz="1600" dirty="0">
                <a:solidFill>
                  <a:srgbClr val="000000"/>
                </a:solidFill>
              </a:rPr>
              <a:t>that </a:t>
            </a:r>
            <a:r>
              <a:rPr lang="en-GB" sz="1600" b="0" i="0" dirty="0">
                <a:solidFill>
                  <a:srgbClr val="000000"/>
                </a:solidFill>
                <a:effectLst/>
              </a:rPr>
              <a:t>can be shot automatically),</a:t>
            </a:r>
            <a:br>
              <a:rPr lang="it-IT" sz="1600" dirty="0"/>
            </a:br>
            <a:r>
              <a:rPr lang="it-IT" sz="1600" dirty="0" err="1"/>
              <a:t>proton</a:t>
            </a:r>
            <a:r>
              <a:rPr lang="it-IT" sz="1600" dirty="0"/>
              <a:t> source, </a:t>
            </a:r>
            <a:r>
              <a:rPr lang="it-IT" sz="1600" dirty="0" err="1"/>
              <a:t>optics</a:t>
            </a:r>
            <a:r>
              <a:rPr lang="it-IT" sz="1600" dirty="0"/>
              <a:t>, samples</a:t>
            </a:r>
            <a:endParaRPr lang="en-US" sz="1600" dirty="0"/>
          </a:p>
        </p:txBody>
      </p:sp>
      <p:sp>
        <p:nvSpPr>
          <p:cNvPr id="40" name="TextBox 39">
            <a:extLst>
              <a:ext uri="{FF2B5EF4-FFF2-40B4-BE49-F238E27FC236}">
                <a16:creationId xmlns:a16="http://schemas.microsoft.com/office/drawing/2014/main" id="{8296AB25-57CF-BE1F-82ED-281A590A936E}"/>
              </a:ext>
            </a:extLst>
          </p:cNvPr>
          <p:cNvSpPr txBox="1"/>
          <p:nvPr/>
        </p:nvSpPr>
        <p:spPr>
          <a:xfrm>
            <a:off x="213352" y="5222715"/>
            <a:ext cx="1955187" cy="1323439"/>
          </a:xfrm>
          <a:prstGeom prst="rect">
            <a:avLst/>
          </a:prstGeom>
          <a:solidFill>
            <a:schemeClr val="accent6">
              <a:lumMod val="20000"/>
              <a:lumOff val="80000"/>
            </a:schemeClr>
          </a:solidFill>
          <a:ln w="19050">
            <a:solidFill>
              <a:srgbClr val="92D050"/>
            </a:solidFill>
          </a:ln>
        </p:spPr>
        <p:txBody>
          <a:bodyPr wrap="square">
            <a:spAutoFit/>
          </a:bodyPr>
          <a:lstStyle/>
          <a:p>
            <a:r>
              <a:rPr lang="en-GB" sz="1600" b="0" i="0" u="sng" dirty="0">
                <a:solidFill>
                  <a:srgbClr val="000000"/>
                </a:solidFill>
                <a:effectLst/>
              </a:rPr>
              <a:t>Thomson Parabola </a:t>
            </a:r>
            <a:r>
              <a:rPr lang="en-GB" sz="1600" b="0" i="0" dirty="0">
                <a:solidFill>
                  <a:srgbClr val="000000"/>
                </a:solidFill>
                <a:effectLst/>
              </a:rPr>
              <a:t>with a </a:t>
            </a:r>
            <a:r>
              <a:rPr lang="en-GB" sz="1600" b="0" i="0" dirty="0" err="1">
                <a:solidFill>
                  <a:srgbClr val="000000"/>
                </a:solidFill>
                <a:effectLst/>
              </a:rPr>
              <a:t>MicroChannel</a:t>
            </a:r>
            <a:r>
              <a:rPr lang="en-GB" sz="1600" b="0" i="0" dirty="0">
                <a:solidFill>
                  <a:srgbClr val="000000"/>
                </a:solidFill>
                <a:effectLst/>
              </a:rPr>
              <a:t> Plate (allows high repetition-rate shots) as ion detector. </a:t>
            </a:r>
            <a:endParaRPr lang="en-US" sz="1600" dirty="0"/>
          </a:p>
        </p:txBody>
      </p:sp>
      <p:cxnSp>
        <p:nvCxnSpPr>
          <p:cNvPr id="41" name="Straight Arrow Connector 40">
            <a:extLst>
              <a:ext uri="{FF2B5EF4-FFF2-40B4-BE49-F238E27FC236}">
                <a16:creationId xmlns:a16="http://schemas.microsoft.com/office/drawing/2014/main" id="{FCDED8C1-F6DA-12B1-7FC3-BCBED05C7A28}"/>
              </a:ext>
            </a:extLst>
          </p:cNvPr>
          <p:cNvCxnSpPr>
            <a:cxnSpLocks/>
            <a:endCxn id="40" idx="0"/>
          </p:cNvCxnSpPr>
          <p:nvPr/>
        </p:nvCxnSpPr>
        <p:spPr>
          <a:xfrm>
            <a:off x="1119469" y="4347713"/>
            <a:ext cx="71477" cy="875002"/>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7C19A4AE-3CBF-5785-D187-9239DBF22F26}"/>
              </a:ext>
            </a:extLst>
          </p:cNvPr>
          <p:cNvSpPr/>
          <p:nvPr/>
        </p:nvSpPr>
        <p:spPr>
          <a:xfrm>
            <a:off x="546880" y="3121505"/>
            <a:ext cx="1176793" cy="1134010"/>
          </a:xfrm>
          <a:prstGeom prst="ellipse">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2615DBB-965E-6836-C280-3D984135539A}"/>
              </a:ext>
            </a:extLst>
          </p:cNvPr>
          <p:cNvSpPr/>
          <p:nvPr/>
        </p:nvSpPr>
        <p:spPr>
          <a:xfrm>
            <a:off x="3059212" y="3611865"/>
            <a:ext cx="491433" cy="449664"/>
          </a:xfrm>
          <a:prstGeom prst="ellipse">
            <a:avLst/>
          </a:prstGeom>
          <a:noFill/>
          <a:ln w="190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3448C22F-4C78-E8AF-8EAD-0CA924848326}"/>
              </a:ext>
            </a:extLst>
          </p:cNvPr>
          <p:cNvCxnSpPr>
            <a:cxnSpLocks/>
            <a:endCxn id="49" idx="0"/>
          </p:cNvCxnSpPr>
          <p:nvPr/>
        </p:nvCxnSpPr>
        <p:spPr>
          <a:xfrm flipH="1">
            <a:off x="3195489" y="4199088"/>
            <a:ext cx="162416" cy="1150017"/>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3412321-1787-9C24-D065-837423F0FA37}"/>
              </a:ext>
            </a:extLst>
          </p:cNvPr>
          <p:cNvSpPr txBox="1"/>
          <p:nvPr/>
        </p:nvSpPr>
        <p:spPr>
          <a:xfrm>
            <a:off x="2299113" y="5349105"/>
            <a:ext cx="1792752" cy="830997"/>
          </a:xfrm>
          <a:prstGeom prst="rect">
            <a:avLst/>
          </a:prstGeom>
          <a:solidFill>
            <a:schemeClr val="accent4">
              <a:lumMod val="20000"/>
              <a:lumOff val="80000"/>
            </a:schemeClr>
          </a:solidFill>
          <a:ln w="19050">
            <a:solidFill>
              <a:schemeClr val="accent4">
                <a:lumMod val="75000"/>
              </a:schemeClr>
            </a:solidFill>
          </a:ln>
        </p:spPr>
        <p:txBody>
          <a:bodyPr wrap="square">
            <a:spAutoFit/>
          </a:bodyPr>
          <a:lstStyle/>
          <a:p>
            <a:r>
              <a:rPr lang="en-GB" sz="1600" u="sng" dirty="0">
                <a:solidFill>
                  <a:srgbClr val="000000"/>
                </a:solidFill>
              </a:rPr>
              <a:t>M</a:t>
            </a:r>
            <a:r>
              <a:rPr lang="en-GB" sz="1600" b="0" i="0" u="sng" dirty="0">
                <a:solidFill>
                  <a:srgbClr val="000000"/>
                </a:solidFill>
                <a:effectLst/>
              </a:rPr>
              <a:t>ini-chamber</a:t>
            </a:r>
            <a:r>
              <a:rPr lang="en-GB" sz="1600" b="0" i="0" dirty="0">
                <a:solidFill>
                  <a:srgbClr val="000000"/>
                </a:solidFill>
                <a:effectLst/>
              </a:rPr>
              <a:t> e.g. for laser-PIXE experiments. </a:t>
            </a:r>
            <a:endParaRPr lang="en-US" sz="1600" dirty="0"/>
          </a:p>
        </p:txBody>
      </p:sp>
      <p:cxnSp>
        <p:nvCxnSpPr>
          <p:cNvPr id="52" name="Straight Arrow Connector 51">
            <a:extLst>
              <a:ext uri="{FF2B5EF4-FFF2-40B4-BE49-F238E27FC236}">
                <a16:creationId xmlns:a16="http://schemas.microsoft.com/office/drawing/2014/main" id="{399AE00F-86CA-2DDC-D37C-0551294344C3}"/>
              </a:ext>
            </a:extLst>
          </p:cNvPr>
          <p:cNvCxnSpPr>
            <a:cxnSpLocks/>
            <a:endCxn id="77" idx="0"/>
          </p:cNvCxnSpPr>
          <p:nvPr/>
        </p:nvCxnSpPr>
        <p:spPr>
          <a:xfrm flipH="1">
            <a:off x="2472766" y="3144611"/>
            <a:ext cx="121783" cy="54285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ADD3E5E-A3C0-5DCC-91B5-7730094F3E53}"/>
              </a:ext>
            </a:extLst>
          </p:cNvPr>
          <p:cNvSpPr txBox="1"/>
          <p:nvPr/>
        </p:nvSpPr>
        <p:spPr>
          <a:xfrm>
            <a:off x="1986184" y="3062126"/>
            <a:ext cx="1176792" cy="338554"/>
          </a:xfrm>
          <a:prstGeom prst="rect">
            <a:avLst/>
          </a:prstGeom>
          <a:solidFill>
            <a:schemeClr val="accent4">
              <a:lumMod val="60000"/>
              <a:lumOff val="40000"/>
            </a:schemeClr>
          </a:solidFill>
          <a:ln w="12700">
            <a:solidFill>
              <a:srgbClr val="FFC000"/>
            </a:solidFill>
          </a:ln>
        </p:spPr>
        <p:txBody>
          <a:bodyPr wrap="square">
            <a:spAutoFit/>
          </a:bodyPr>
          <a:lstStyle/>
          <a:p>
            <a:r>
              <a:rPr lang="en-GB" sz="1600" dirty="0">
                <a:solidFill>
                  <a:srgbClr val="000000"/>
                </a:solidFill>
              </a:rPr>
              <a:t>Proton axis</a:t>
            </a:r>
            <a:endParaRPr lang="en-US" sz="1600" dirty="0"/>
          </a:p>
        </p:txBody>
      </p:sp>
      <p:sp>
        <p:nvSpPr>
          <p:cNvPr id="77" name="Oval 76">
            <a:extLst>
              <a:ext uri="{FF2B5EF4-FFF2-40B4-BE49-F238E27FC236}">
                <a16:creationId xmlns:a16="http://schemas.microsoft.com/office/drawing/2014/main" id="{5014476F-468A-6FDE-DFD6-767ACF88A615}"/>
              </a:ext>
            </a:extLst>
          </p:cNvPr>
          <p:cNvSpPr/>
          <p:nvPr/>
        </p:nvSpPr>
        <p:spPr>
          <a:xfrm>
            <a:off x="1771363" y="3687468"/>
            <a:ext cx="1402805" cy="149229"/>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4EE66734-3369-D730-C385-2FE567497B7A}"/>
              </a:ext>
            </a:extLst>
          </p:cNvPr>
          <p:cNvSpPr>
            <a:spLocks noGrp="1"/>
          </p:cNvSpPr>
          <p:nvPr>
            <p:ph type="sldNum" sz="quarter" idx="4"/>
          </p:nvPr>
        </p:nvSpPr>
        <p:spPr>
          <a:xfrm>
            <a:off x="10932198" y="6404399"/>
            <a:ext cx="652703" cy="365125"/>
          </a:xfrm>
        </p:spPr>
        <p:txBody>
          <a:bodyPr/>
          <a:lstStyle/>
          <a:p>
            <a:fld id="{02C7C199-0D0D-7840-A88D-785280B31CF7}" type="slidenum">
              <a:rPr lang="it-IT" smtClean="0"/>
              <a:t>41</a:t>
            </a:fld>
            <a:endParaRPr lang="it-IT"/>
          </a:p>
        </p:txBody>
      </p:sp>
    </p:spTree>
    <p:extLst>
      <p:ext uri="{BB962C8B-B14F-4D97-AF65-F5344CB8AC3E}">
        <p14:creationId xmlns:p14="http://schemas.microsoft.com/office/powerpoint/2010/main" val="21838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randombar(horizontal)">
                                      <p:cBhvr>
                                        <p:cTn id="50" dur="500"/>
                                        <p:tgtEl>
                                          <p:spTgt spid="77"/>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randombar(horizontal)">
                                      <p:cBhvr>
                                        <p:cTn id="53" dur="500"/>
                                        <p:tgtEl>
                                          <p:spTgt spid="54"/>
                                        </p:tgtEl>
                                      </p:cBhvr>
                                    </p:animEffect>
                                  </p:childTnLst>
                                </p:cTn>
                              </p:par>
                              <p:par>
                                <p:cTn id="54" presetID="14"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randombar(horizont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randombar(horizontal)">
                                      <p:cBhvr>
                                        <p:cTn id="61" dur="500"/>
                                        <p:tgtEl>
                                          <p:spTgt spid="43"/>
                                        </p:tgtEl>
                                      </p:cBhvr>
                                    </p:animEffect>
                                  </p:childTnLst>
                                </p:cTn>
                              </p:par>
                              <p:par>
                                <p:cTn id="62" presetID="14" presetClass="entr" presetSubtype="1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randombar(horizontal)">
                                      <p:cBhvr>
                                        <p:cTn id="64" dur="500"/>
                                        <p:tgtEl>
                                          <p:spTgt spid="41"/>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randombar(horizontal)">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randombar(horizontal)">
                                      <p:cBhvr>
                                        <p:cTn id="72" dur="500"/>
                                        <p:tgtEl>
                                          <p:spTgt spid="45"/>
                                        </p:tgtEl>
                                      </p:cBhvr>
                                    </p:animEffect>
                                  </p:childTnLst>
                                </p:cTn>
                              </p:par>
                              <p:par>
                                <p:cTn id="73" presetID="14" presetClass="entr" presetSubtype="10" fill="hold"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randombar(horizontal)">
                                      <p:cBhvr>
                                        <p:cTn id="75" dur="500"/>
                                        <p:tgtEl>
                                          <p:spTgt spid="46"/>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randombar(horizontal)">
                                      <p:cBhvr>
                                        <p:cTn id="7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animBg="1"/>
      <p:bldP spid="25" grpId="0" animBg="1"/>
      <p:bldP spid="27" grpId="0" animBg="1"/>
      <p:bldP spid="38" grpId="0" animBg="1"/>
      <p:bldP spid="40" grpId="0" animBg="1"/>
      <p:bldP spid="43" grpId="0" animBg="1"/>
      <p:bldP spid="45" grpId="0" animBg="1"/>
      <p:bldP spid="49" grpId="0" animBg="1"/>
      <p:bldP spid="54" grpId="0" animBg="1"/>
      <p:bldP spid="7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7021-8657-390D-0B9E-118B1DC5701E}"/>
              </a:ext>
            </a:extLst>
          </p:cNvPr>
          <p:cNvSpPr>
            <a:spLocks noGrp="1"/>
          </p:cNvSpPr>
          <p:nvPr>
            <p:ph type="title"/>
          </p:nvPr>
        </p:nvSpPr>
        <p:spPr>
          <a:xfrm>
            <a:off x="218182" y="377138"/>
            <a:ext cx="10972800" cy="400110"/>
          </a:xfrm>
        </p:spPr>
        <p:txBody>
          <a:bodyPr>
            <a:noAutofit/>
          </a:bodyPr>
          <a:lstStyle/>
          <a:p>
            <a:r>
              <a:rPr lang="en-US" sz="3600" i="1" dirty="0"/>
              <a:t>ALLS facility at INRS-EMT :</a:t>
            </a:r>
            <a:br>
              <a:rPr lang="en-US" sz="3600" i="1" dirty="0"/>
            </a:br>
            <a:r>
              <a:rPr lang="it-IT" sz="3600" i="1" dirty="0"/>
              <a:t>TNSA </a:t>
            </a:r>
            <a:r>
              <a:rPr lang="it-IT" sz="3600" i="1" dirty="0" err="1"/>
              <a:t>mechanism</a:t>
            </a:r>
            <a:r>
              <a:rPr lang="it-IT" sz="3600" i="1" dirty="0"/>
              <a:t> and </a:t>
            </a:r>
            <a:r>
              <a:rPr lang="it-IT" sz="3600" i="1" dirty="0" err="1"/>
              <a:t>proton</a:t>
            </a:r>
            <a:r>
              <a:rPr lang="it-IT" sz="3600" i="1" dirty="0"/>
              <a:t> </a:t>
            </a:r>
            <a:r>
              <a:rPr lang="it-IT" sz="3600" i="1" dirty="0" err="1"/>
              <a:t>spectrum</a:t>
            </a:r>
            <a:endParaRPr lang="en-US" sz="3600" i="1" dirty="0"/>
          </a:p>
        </p:txBody>
      </p:sp>
      <p:sp>
        <p:nvSpPr>
          <p:cNvPr id="18" name="TextBox 17">
            <a:extLst>
              <a:ext uri="{FF2B5EF4-FFF2-40B4-BE49-F238E27FC236}">
                <a16:creationId xmlns:a16="http://schemas.microsoft.com/office/drawing/2014/main" id="{BCBDF7A4-46C7-4FD4-1B0B-9C77951B427E}"/>
              </a:ext>
            </a:extLst>
          </p:cNvPr>
          <p:cNvSpPr txBox="1"/>
          <p:nvPr/>
        </p:nvSpPr>
        <p:spPr>
          <a:xfrm>
            <a:off x="554701" y="1425268"/>
            <a:ext cx="1924943" cy="738664"/>
          </a:xfrm>
          <a:prstGeom prst="rect">
            <a:avLst/>
          </a:prstGeom>
          <a:solidFill>
            <a:srgbClr val="F38A69"/>
          </a:solidFill>
          <a:ln w="19050">
            <a:solidFill>
              <a:schemeClr val="accent2">
                <a:lumMod val="75000"/>
              </a:schemeClr>
            </a:solidFill>
          </a:ln>
        </p:spPr>
        <p:txBody>
          <a:bodyPr wrap="square">
            <a:spAutoFit/>
          </a:bodyPr>
          <a:lstStyle/>
          <a:p>
            <a:pPr algn="ctr"/>
            <a:r>
              <a:rPr lang="en-GB" sz="1400" b="1" i="0" dirty="0">
                <a:solidFill>
                  <a:srgbClr val="000000"/>
                </a:solidFill>
                <a:effectLst/>
              </a:rPr>
              <a:t>Laser beam </a:t>
            </a:r>
            <a:r>
              <a:rPr lang="en-GB" sz="1400" b="0" i="0" dirty="0">
                <a:solidFill>
                  <a:srgbClr val="000000"/>
                </a:solidFill>
                <a:effectLst/>
              </a:rPr>
              <a:t>is </a:t>
            </a:r>
            <a:r>
              <a:rPr lang="en-GB" sz="1400" b="1" i="0" dirty="0">
                <a:solidFill>
                  <a:srgbClr val="000000"/>
                </a:solidFill>
                <a:effectLst/>
              </a:rPr>
              <a:t>focused</a:t>
            </a:r>
            <a:r>
              <a:rPr lang="en-GB" sz="1400" b="0" i="0" dirty="0">
                <a:solidFill>
                  <a:srgbClr val="000000"/>
                </a:solidFill>
                <a:effectLst/>
              </a:rPr>
              <a:t> down to an </a:t>
            </a:r>
            <a:r>
              <a:rPr lang="en-GB" sz="1400" b="1" i="0" dirty="0">
                <a:solidFill>
                  <a:srgbClr val="000000"/>
                </a:solidFill>
                <a:effectLst/>
              </a:rPr>
              <a:t>intensity of 1.3x10</a:t>
            </a:r>
            <a:r>
              <a:rPr lang="en-GB" sz="1400" b="1" i="0" baseline="30000" dirty="0">
                <a:solidFill>
                  <a:srgbClr val="000000"/>
                </a:solidFill>
                <a:effectLst/>
              </a:rPr>
              <a:t>20</a:t>
            </a:r>
            <a:r>
              <a:rPr lang="en-GB" sz="1400" b="1" i="0" dirty="0">
                <a:solidFill>
                  <a:srgbClr val="000000"/>
                </a:solidFill>
                <a:effectLst/>
              </a:rPr>
              <a:t> W/cm</a:t>
            </a:r>
            <a:r>
              <a:rPr lang="en-GB" sz="1400" b="1" i="0" baseline="30000" dirty="0">
                <a:solidFill>
                  <a:srgbClr val="000000"/>
                </a:solidFill>
                <a:effectLst/>
              </a:rPr>
              <a:t>2</a:t>
            </a:r>
            <a:endParaRPr lang="en-GB" sz="1400" b="1" baseline="30000" dirty="0">
              <a:solidFill>
                <a:srgbClr val="000000"/>
              </a:solidFill>
            </a:endParaRPr>
          </a:p>
        </p:txBody>
      </p:sp>
      <p:sp>
        <p:nvSpPr>
          <p:cNvPr id="66" name="TextBox 65">
            <a:extLst>
              <a:ext uri="{FF2B5EF4-FFF2-40B4-BE49-F238E27FC236}">
                <a16:creationId xmlns:a16="http://schemas.microsoft.com/office/drawing/2014/main" id="{B9AA2707-D171-05C1-167E-150984D6B3DF}"/>
              </a:ext>
            </a:extLst>
          </p:cNvPr>
          <p:cNvSpPr txBox="1"/>
          <p:nvPr/>
        </p:nvSpPr>
        <p:spPr>
          <a:xfrm>
            <a:off x="554701" y="3680308"/>
            <a:ext cx="1905069" cy="307777"/>
          </a:xfrm>
          <a:prstGeom prst="rect">
            <a:avLst/>
          </a:prstGeom>
          <a:solidFill>
            <a:srgbClr val="F38A69"/>
          </a:solidFill>
          <a:ln w="19050">
            <a:solidFill>
              <a:schemeClr val="accent2">
                <a:lumMod val="75000"/>
              </a:schemeClr>
            </a:solidFill>
          </a:ln>
        </p:spPr>
        <p:txBody>
          <a:bodyPr wrap="square">
            <a:spAutoFit/>
          </a:bodyPr>
          <a:lstStyle/>
          <a:p>
            <a:pPr algn="ctr"/>
            <a:r>
              <a:rPr lang="en-GB" sz="1400" b="1" i="0" dirty="0">
                <a:solidFill>
                  <a:srgbClr val="000000"/>
                </a:solidFill>
                <a:effectLst/>
              </a:rPr>
              <a:t>Ion acceleration</a:t>
            </a:r>
            <a:endParaRPr lang="en-US" sz="1400" b="1" dirty="0"/>
          </a:p>
        </p:txBody>
      </p:sp>
      <p:sp>
        <p:nvSpPr>
          <p:cNvPr id="84" name="TextBox 83">
            <a:extLst>
              <a:ext uri="{FF2B5EF4-FFF2-40B4-BE49-F238E27FC236}">
                <a16:creationId xmlns:a16="http://schemas.microsoft.com/office/drawing/2014/main" id="{2268A9CE-40FC-1734-69DA-6080E3CBC038}"/>
              </a:ext>
            </a:extLst>
          </p:cNvPr>
          <p:cNvSpPr txBox="1"/>
          <p:nvPr/>
        </p:nvSpPr>
        <p:spPr>
          <a:xfrm>
            <a:off x="1028476" y="2301388"/>
            <a:ext cx="1518098" cy="1169551"/>
          </a:xfrm>
          <a:prstGeom prst="rect">
            <a:avLst/>
          </a:prstGeom>
          <a:noFill/>
        </p:spPr>
        <p:txBody>
          <a:bodyPr wrap="square">
            <a:spAutoFit/>
          </a:bodyPr>
          <a:lstStyle/>
          <a:p>
            <a:pPr algn="ctr"/>
            <a:r>
              <a:rPr lang="en-GB" sz="1400" i="0" dirty="0">
                <a:ln>
                  <a:solidFill>
                    <a:schemeClr val="accent2">
                      <a:lumMod val="50000"/>
                    </a:schemeClr>
                  </a:solidFill>
                </a:ln>
                <a:solidFill>
                  <a:srgbClr val="000000"/>
                </a:solidFill>
                <a:effectLst/>
              </a:rPr>
              <a:t>Target Normal Sheath </a:t>
            </a:r>
            <a:br>
              <a:rPr lang="en-GB" sz="1400" i="0" dirty="0">
                <a:ln>
                  <a:solidFill>
                    <a:schemeClr val="accent2">
                      <a:lumMod val="50000"/>
                    </a:schemeClr>
                  </a:solidFill>
                </a:ln>
                <a:solidFill>
                  <a:srgbClr val="000000"/>
                </a:solidFill>
                <a:effectLst/>
              </a:rPr>
            </a:br>
            <a:r>
              <a:rPr lang="en-GB" sz="1400" i="0" dirty="0">
                <a:ln>
                  <a:solidFill>
                    <a:schemeClr val="accent2">
                      <a:lumMod val="50000"/>
                    </a:schemeClr>
                  </a:solidFill>
                </a:ln>
                <a:solidFill>
                  <a:srgbClr val="000000"/>
                </a:solidFill>
                <a:effectLst/>
              </a:rPr>
              <a:t>Acceleration</a:t>
            </a:r>
          </a:p>
          <a:p>
            <a:pPr algn="ctr"/>
            <a:r>
              <a:rPr lang="en-GB" sz="1400" dirty="0">
                <a:ln>
                  <a:solidFill>
                    <a:schemeClr val="accent2">
                      <a:lumMod val="50000"/>
                    </a:schemeClr>
                  </a:solidFill>
                </a:ln>
                <a:solidFill>
                  <a:srgbClr val="000000"/>
                </a:solidFill>
              </a:rPr>
              <a:t>(TNSA)</a:t>
            </a:r>
            <a:r>
              <a:rPr lang="en-GB" sz="1400" i="0" dirty="0">
                <a:ln>
                  <a:solidFill>
                    <a:schemeClr val="accent2">
                      <a:lumMod val="50000"/>
                    </a:schemeClr>
                  </a:solidFill>
                </a:ln>
                <a:solidFill>
                  <a:srgbClr val="000000"/>
                </a:solidFill>
                <a:effectLst/>
              </a:rPr>
              <a:t> </a:t>
            </a:r>
            <a:r>
              <a:rPr lang="en-GB" sz="1400" i="0" dirty="0">
                <a:solidFill>
                  <a:srgbClr val="000000"/>
                </a:solidFill>
                <a:effectLst/>
              </a:rPr>
              <a:t>mechanism</a:t>
            </a:r>
            <a:endParaRPr lang="en-US" sz="1400" dirty="0"/>
          </a:p>
        </p:txBody>
      </p:sp>
      <p:sp>
        <p:nvSpPr>
          <p:cNvPr id="85" name="Arrow: Right 84">
            <a:extLst>
              <a:ext uri="{FF2B5EF4-FFF2-40B4-BE49-F238E27FC236}">
                <a16:creationId xmlns:a16="http://schemas.microsoft.com/office/drawing/2014/main" id="{76BB4CB4-EA4F-2F63-25C9-479D5FD7CDFE}"/>
              </a:ext>
            </a:extLst>
          </p:cNvPr>
          <p:cNvSpPr/>
          <p:nvPr/>
        </p:nvSpPr>
        <p:spPr>
          <a:xfrm rot="5400000">
            <a:off x="281257" y="2759971"/>
            <a:ext cx="1325056" cy="336956"/>
          </a:xfrm>
          <a:prstGeom prst="rightArrow">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laser beam&#10;&#10;Description automatically generated">
            <a:extLst>
              <a:ext uri="{FF2B5EF4-FFF2-40B4-BE49-F238E27FC236}">
                <a16:creationId xmlns:a16="http://schemas.microsoft.com/office/drawing/2014/main" id="{E8A64690-212A-8FAE-6B1D-A1E465EEB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568" y="1193209"/>
            <a:ext cx="7210198" cy="3418477"/>
          </a:xfrm>
          <a:prstGeom prst="rect">
            <a:avLst/>
          </a:prstGeom>
          <a:ln w="28575">
            <a:solidFill>
              <a:srgbClr val="92D050"/>
            </a:solidFill>
          </a:ln>
        </p:spPr>
      </p:pic>
      <p:sp>
        <p:nvSpPr>
          <p:cNvPr id="9" name="TextBox 8">
            <a:extLst>
              <a:ext uri="{FF2B5EF4-FFF2-40B4-BE49-F238E27FC236}">
                <a16:creationId xmlns:a16="http://schemas.microsoft.com/office/drawing/2014/main" id="{900164DB-30DA-A10E-3F1B-07676275227D}"/>
              </a:ext>
            </a:extLst>
          </p:cNvPr>
          <p:cNvSpPr txBox="1"/>
          <p:nvPr/>
        </p:nvSpPr>
        <p:spPr>
          <a:xfrm>
            <a:off x="238531" y="4683599"/>
            <a:ext cx="5302702" cy="1877437"/>
          </a:xfrm>
          <a:prstGeom prst="rect">
            <a:avLst/>
          </a:prstGeom>
          <a:noFill/>
        </p:spPr>
        <p:txBody>
          <a:bodyPr wrap="square">
            <a:spAutoFit/>
          </a:bodyPr>
          <a:lstStyle/>
          <a:p>
            <a:pPr marL="285750" indent="-285750">
              <a:buFont typeface="Arial" panose="020B0604020202020204" pitchFamily="34" charset="0"/>
              <a:buChar char="•"/>
            </a:pPr>
            <a:r>
              <a:rPr lang="en-US" sz="1600" dirty="0" err="1"/>
              <a:t>Preplasma</a:t>
            </a:r>
            <a:r>
              <a:rPr lang="en-US" sz="1600" dirty="0"/>
              <a:t> creation at the front side of the target</a:t>
            </a:r>
          </a:p>
          <a:p>
            <a:pPr marL="285750" indent="-285750">
              <a:buFont typeface="Arial" panose="020B0604020202020204" pitchFamily="34" charset="0"/>
              <a:buChar char="•"/>
            </a:pPr>
            <a:r>
              <a:rPr lang="en-US" sz="1600" dirty="0"/>
              <a:t>Main high-intensity laser pulse interaction with the plasma </a:t>
            </a:r>
          </a:p>
          <a:p>
            <a:pPr marL="285750" indent="-285750">
              <a:buFont typeface="Arial" panose="020B0604020202020204" pitchFamily="34" charset="0"/>
              <a:buChar char="•"/>
            </a:pPr>
            <a:r>
              <a:rPr lang="en-US" sz="1600" dirty="0"/>
              <a:t>Hot electrons acceleration and propagation through the target</a:t>
            </a:r>
          </a:p>
          <a:p>
            <a:pPr marL="285750" indent="-285750">
              <a:buFont typeface="Arial" panose="020B0604020202020204" pitchFamily="34" charset="0"/>
              <a:buChar char="•"/>
            </a:pPr>
            <a:r>
              <a:rPr lang="en-US" sz="1600" dirty="0"/>
              <a:t>Dense sheath generation at the rear side of the target</a:t>
            </a:r>
          </a:p>
          <a:p>
            <a:pPr marL="285750" indent="-285750">
              <a:buFont typeface="Arial" panose="020B0604020202020204" pitchFamily="34" charset="0"/>
              <a:buChar char="•"/>
            </a:pPr>
            <a:r>
              <a:rPr lang="en-US" sz="1600" dirty="0"/>
              <a:t>Electric field creation </a:t>
            </a:r>
          </a:p>
          <a:p>
            <a:pPr marL="285750" indent="-285750">
              <a:buFont typeface="Arial" panose="020B0604020202020204" pitchFamily="34" charset="0"/>
              <a:buChar char="•"/>
            </a:pPr>
            <a:r>
              <a:rPr lang="en-US" sz="1600" dirty="0"/>
              <a:t>Ionization of target rear surface and ions acceleration</a:t>
            </a:r>
          </a:p>
        </p:txBody>
      </p:sp>
      <p:sp>
        <p:nvSpPr>
          <p:cNvPr id="5" name="Oval 4">
            <a:extLst>
              <a:ext uri="{FF2B5EF4-FFF2-40B4-BE49-F238E27FC236}">
                <a16:creationId xmlns:a16="http://schemas.microsoft.com/office/drawing/2014/main" id="{0E3B6163-1D8D-2B80-0325-0C2B614AA28D}"/>
              </a:ext>
            </a:extLst>
          </p:cNvPr>
          <p:cNvSpPr/>
          <p:nvPr/>
        </p:nvSpPr>
        <p:spPr>
          <a:xfrm>
            <a:off x="1028476" y="2126423"/>
            <a:ext cx="1515227" cy="1509220"/>
          </a:xfrm>
          <a:prstGeom prst="ellipse">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D9C507A5-4552-FEC2-E78B-9C85CE3E004B}"/>
              </a:ext>
            </a:extLst>
          </p:cNvPr>
          <p:cNvCxnSpPr>
            <a:cxnSpLocks/>
          </p:cNvCxnSpPr>
          <p:nvPr/>
        </p:nvCxnSpPr>
        <p:spPr>
          <a:xfrm flipV="1">
            <a:off x="2553911" y="2400300"/>
            <a:ext cx="494517" cy="12079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A2D1A9-ADD0-98A1-C063-4F8CDCDD4AD6}"/>
              </a:ext>
            </a:extLst>
          </p:cNvPr>
          <p:cNvSpPr txBox="1"/>
          <p:nvPr/>
        </p:nvSpPr>
        <p:spPr>
          <a:xfrm>
            <a:off x="3162442" y="1157837"/>
            <a:ext cx="7296150" cy="369332"/>
          </a:xfrm>
          <a:prstGeom prst="rect">
            <a:avLst/>
          </a:prstGeom>
          <a:noFill/>
        </p:spPr>
        <p:txBody>
          <a:bodyPr wrap="square">
            <a:spAutoFit/>
          </a:bodyPr>
          <a:lstStyle/>
          <a:p>
            <a:r>
              <a:rPr lang="en-US" dirty="0"/>
              <a:t>Thin target irradiation by an intense laser pulse: </a:t>
            </a:r>
          </a:p>
        </p:txBody>
      </p:sp>
      <p:pic>
        <p:nvPicPr>
          <p:cNvPr id="16" name="Picture 15" descr="A graph of energy&#10;&#10;Description automatically generated">
            <a:extLst>
              <a:ext uri="{FF2B5EF4-FFF2-40B4-BE49-F238E27FC236}">
                <a16:creationId xmlns:a16="http://schemas.microsoft.com/office/drawing/2014/main" id="{EAE97B25-6FA8-DC5F-B06F-13C5E34E8E2B}"/>
              </a:ext>
            </a:extLst>
          </p:cNvPr>
          <p:cNvPicPr>
            <a:picLocks noChangeAspect="1"/>
          </p:cNvPicPr>
          <p:nvPr/>
        </p:nvPicPr>
        <p:blipFill rotWithShape="1">
          <a:blip r:embed="rId4">
            <a:extLst>
              <a:ext uri="{28A0092B-C50C-407E-A947-70E740481C1C}">
                <a14:useLocalDpi xmlns:a14="http://schemas.microsoft.com/office/drawing/2010/main" val="0"/>
              </a:ext>
            </a:extLst>
          </a:blip>
          <a:srcRect l="4282" t="8729" r="9751" b="3593"/>
          <a:stretch/>
        </p:blipFill>
        <p:spPr>
          <a:xfrm>
            <a:off x="7985011" y="3742212"/>
            <a:ext cx="3687590" cy="2878009"/>
          </a:xfrm>
          <a:prstGeom prst="rect">
            <a:avLst/>
          </a:prstGeom>
        </p:spPr>
      </p:pic>
      <p:sp>
        <p:nvSpPr>
          <p:cNvPr id="17" name="TextBox 16">
            <a:extLst>
              <a:ext uri="{FF2B5EF4-FFF2-40B4-BE49-F238E27FC236}">
                <a16:creationId xmlns:a16="http://schemas.microsoft.com/office/drawing/2014/main" id="{7F7B6558-96F8-CC9B-D19E-C0371B5AD6B7}"/>
              </a:ext>
            </a:extLst>
          </p:cNvPr>
          <p:cNvSpPr txBox="1"/>
          <p:nvPr/>
        </p:nvSpPr>
        <p:spPr>
          <a:xfrm>
            <a:off x="10069108" y="3470939"/>
            <a:ext cx="2094990" cy="923330"/>
          </a:xfrm>
          <a:prstGeom prst="rect">
            <a:avLst/>
          </a:prstGeom>
          <a:solidFill>
            <a:schemeClr val="bg1"/>
          </a:solidFill>
        </p:spPr>
        <p:txBody>
          <a:bodyPr wrap="square" rtlCol="0">
            <a:spAutoFit/>
          </a:bodyPr>
          <a:lstStyle/>
          <a:p>
            <a:r>
              <a:rPr lang="it-IT" dirty="0" err="1"/>
              <a:t>Routinely</a:t>
            </a:r>
            <a:r>
              <a:rPr lang="it-IT" dirty="0"/>
              <a:t> </a:t>
            </a:r>
            <a:r>
              <a:rPr lang="it-IT" dirty="0" err="1"/>
              <a:t>available</a:t>
            </a:r>
            <a:r>
              <a:rPr lang="it-IT" dirty="0"/>
              <a:t> </a:t>
            </a:r>
            <a:r>
              <a:rPr lang="it-IT" dirty="0" err="1"/>
              <a:t>proton</a:t>
            </a:r>
            <a:r>
              <a:rPr lang="it-IT" dirty="0"/>
              <a:t> </a:t>
            </a:r>
            <a:r>
              <a:rPr lang="it-IT" dirty="0" err="1"/>
              <a:t>spectrum</a:t>
            </a:r>
            <a:r>
              <a:rPr lang="it-IT" dirty="0"/>
              <a:t> at ALLS</a:t>
            </a:r>
            <a:endParaRPr lang="en-US" dirty="0"/>
          </a:p>
        </p:txBody>
      </p:sp>
      <p:sp>
        <p:nvSpPr>
          <p:cNvPr id="6" name="TextBox 5">
            <a:extLst>
              <a:ext uri="{FF2B5EF4-FFF2-40B4-BE49-F238E27FC236}">
                <a16:creationId xmlns:a16="http://schemas.microsoft.com/office/drawing/2014/main" id="{58628EC4-221D-03FB-5EB3-E9A337D9730A}"/>
              </a:ext>
            </a:extLst>
          </p:cNvPr>
          <p:cNvSpPr txBox="1"/>
          <p:nvPr/>
        </p:nvSpPr>
        <p:spPr>
          <a:xfrm>
            <a:off x="-20367" y="6620221"/>
            <a:ext cx="10089475" cy="246221"/>
          </a:xfrm>
          <a:prstGeom prst="rect">
            <a:avLst/>
          </a:prstGeom>
          <a:noFill/>
        </p:spPr>
        <p:txBody>
          <a:bodyPr wrap="square">
            <a:spAutoFit/>
          </a:bodyPr>
          <a:lstStyle/>
          <a:p>
            <a:pPr algn="l"/>
            <a:r>
              <a:rPr lang="en-US" sz="1000" b="0" i="1" u="none" strike="noStrike" baseline="0" dirty="0">
                <a:solidFill>
                  <a:schemeClr val="bg1">
                    <a:lumMod val="50000"/>
                  </a:schemeClr>
                </a:solidFill>
              </a:rPr>
              <a:t>M. Roth and M. </a:t>
            </a:r>
            <a:r>
              <a:rPr lang="en-US" sz="1000" b="0" i="1" u="none" strike="noStrike" baseline="0" dirty="0" err="1">
                <a:solidFill>
                  <a:schemeClr val="bg1">
                    <a:lumMod val="50000"/>
                  </a:schemeClr>
                </a:solidFill>
              </a:rPr>
              <a:t>Schollmeier</a:t>
            </a:r>
            <a:r>
              <a:rPr lang="en-US" sz="1000" b="0" i="1" u="none" strike="noStrike" baseline="0" dirty="0">
                <a:solidFill>
                  <a:schemeClr val="bg1">
                    <a:lumMod val="50000"/>
                  </a:schemeClr>
                </a:solidFill>
              </a:rPr>
              <a:t>. </a:t>
            </a:r>
            <a:r>
              <a:rPr lang="en-US" sz="1000" b="0" i="1" u="none" strike="noStrike" baseline="0" dirty="0" err="1">
                <a:solidFill>
                  <a:schemeClr val="bg1">
                    <a:lumMod val="50000"/>
                  </a:schemeClr>
                </a:solidFill>
              </a:rPr>
              <a:t>IonAcceleration</a:t>
            </a:r>
            <a:r>
              <a:rPr lang="en-US" sz="1000" i="1" dirty="0">
                <a:solidFill>
                  <a:schemeClr val="bg1">
                    <a:lumMod val="50000"/>
                  </a:schemeClr>
                </a:solidFill>
              </a:rPr>
              <a:t> – </a:t>
            </a:r>
            <a:r>
              <a:rPr lang="en-US" sz="1000" b="0" i="1" u="none" strike="noStrike" baseline="0" dirty="0">
                <a:solidFill>
                  <a:schemeClr val="bg1">
                    <a:lumMod val="50000"/>
                  </a:schemeClr>
                </a:solidFill>
              </a:rPr>
              <a:t>Target Normal Sheath Acceleration. In CAS - CERN Accelerator School: Plasma Wake Acceleration, pages 231–271, Geneva, 2016.CERN.</a:t>
            </a:r>
            <a:endParaRPr lang="en-US" sz="1000" i="1" dirty="0">
              <a:solidFill>
                <a:schemeClr val="bg1">
                  <a:lumMod val="50000"/>
                </a:schemeClr>
              </a:solidFill>
            </a:endParaRPr>
          </a:p>
        </p:txBody>
      </p:sp>
      <p:sp>
        <p:nvSpPr>
          <p:cNvPr id="4" name="Slide Number Placeholder 5">
            <a:extLst>
              <a:ext uri="{FF2B5EF4-FFF2-40B4-BE49-F238E27FC236}">
                <a16:creationId xmlns:a16="http://schemas.microsoft.com/office/drawing/2014/main" id="{4305D08B-35E0-AA1E-9210-A2A532D9FF44}"/>
              </a:ext>
            </a:extLst>
          </p:cNvPr>
          <p:cNvSpPr>
            <a:spLocks noGrp="1"/>
          </p:cNvSpPr>
          <p:nvPr>
            <p:ph type="sldNum" sz="quarter" idx="4"/>
          </p:nvPr>
        </p:nvSpPr>
        <p:spPr>
          <a:xfrm>
            <a:off x="10932198" y="6404399"/>
            <a:ext cx="652703" cy="365125"/>
          </a:xfrm>
        </p:spPr>
        <p:txBody>
          <a:bodyPr/>
          <a:lstStyle/>
          <a:p>
            <a:fld id="{02C7C199-0D0D-7840-A88D-785280B31CF7}" type="slidenum">
              <a:rPr lang="it-IT" smtClean="0"/>
              <a:pPr/>
              <a:t>42</a:t>
            </a:fld>
            <a:endParaRPr lang="it-IT" dirty="0"/>
          </a:p>
        </p:txBody>
      </p:sp>
    </p:spTree>
    <p:extLst>
      <p:ext uri="{BB962C8B-B14F-4D97-AF65-F5344CB8AC3E}">
        <p14:creationId xmlns:p14="http://schemas.microsoft.com/office/powerpoint/2010/main" val="200354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barn(in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6" grpId="0" animBg="1"/>
      <p:bldP spid="84" grpId="0"/>
      <p:bldP spid="85" grpId="0" animBg="1"/>
      <p:bldP spid="9" grpId="0"/>
      <p:bldP spid="5" grpId="0" animBg="1"/>
      <p:bldP spid="14" grpId="0"/>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16BF351-C64D-4179-B71B-B5BD3852D37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olo 3">
            <a:extLst>
              <a:ext uri="{FF2B5EF4-FFF2-40B4-BE49-F238E27FC236}">
                <a16:creationId xmlns:a16="http://schemas.microsoft.com/office/drawing/2014/main" id="{D0BB3AF2-8DC7-4E90-9B2F-1978E68EA875}"/>
              </a:ext>
            </a:extLst>
          </p:cNvPr>
          <p:cNvSpPr>
            <a:spLocks noGrp="1"/>
          </p:cNvSpPr>
          <p:nvPr>
            <p:ph type="title"/>
          </p:nvPr>
        </p:nvSpPr>
        <p:spPr>
          <a:xfrm>
            <a:off x="0" y="0"/>
            <a:ext cx="12293032" cy="1149032"/>
          </a:xfrm>
        </p:spPr>
        <p:txBody>
          <a:bodyPr>
            <a:normAutofit/>
          </a:bodyPr>
          <a:lstStyle/>
          <a:p>
            <a:pPr eaLnBrk="1" hangingPunct="1"/>
            <a:r>
              <a:rPr lang="it-IT" altLang="en-US" sz="3733" b="1" dirty="0">
                <a:latin typeface="Arial" panose="020B0604020202020204" pitchFamily="34" charset="0"/>
                <a:cs typeface="Arial" panose="020B0604020202020204" pitchFamily="34" charset="0"/>
              </a:rPr>
              <a:t>REX facility </a:t>
            </a:r>
            <a:br>
              <a:rPr lang="it-IT" altLang="en-US" sz="3733" b="1" dirty="0">
                <a:latin typeface="Arial" panose="020B0604020202020204" pitchFamily="34" charset="0"/>
                <a:cs typeface="Arial" panose="020B0604020202020204" pitchFamily="34" charset="0"/>
              </a:rPr>
            </a:br>
            <a:r>
              <a:rPr lang="it-IT" altLang="en-US" sz="2800" b="1" dirty="0">
                <a:latin typeface="Arial" panose="020B0604020202020204" pitchFamily="34" charset="0"/>
                <a:cs typeface="Arial" panose="020B0604020202020204" pitchFamily="34" charset="0"/>
              </a:rPr>
              <a:t>Electron </a:t>
            </a:r>
            <a:r>
              <a:rPr lang="it-IT" altLang="en-US" sz="2800" b="1" dirty="0" err="1">
                <a:latin typeface="Arial" panose="020B0604020202020204" pitchFamily="34" charset="0"/>
                <a:cs typeface="Arial" panose="020B0604020202020204" pitchFamily="34" charset="0"/>
              </a:rPr>
              <a:t>linac</a:t>
            </a:r>
            <a:r>
              <a:rPr lang="it-IT" altLang="en-US" sz="2800" b="1" dirty="0">
                <a:latin typeface="Arial" panose="020B0604020202020204" pitchFamily="34" charset="0"/>
                <a:cs typeface="Arial" panose="020B0604020202020204" pitchFamily="34" charset="0"/>
              </a:rPr>
              <a:t> and X-ray</a:t>
            </a:r>
            <a:endParaRPr lang="it-IT" altLang="en-US" sz="3733" b="1" dirty="0">
              <a:latin typeface="Arial" panose="020B0604020202020204" pitchFamily="34" charset="0"/>
              <a:cs typeface="Arial" panose="020B0604020202020204" pitchFamily="34" charset="0"/>
            </a:endParaRPr>
          </a:p>
        </p:txBody>
      </p:sp>
      <p:sp>
        <p:nvSpPr>
          <p:cNvPr id="10" name="Rettangolo 9"/>
          <p:cNvSpPr/>
          <p:nvPr/>
        </p:nvSpPr>
        <p:spPr>
          <a:xfrm>
            <a:off x="6743994" y="1905253"/>
            <a:ext cx="5154275"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REX test facility is based on a S band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5 MeV electron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linac</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equipped with a removable beta-gamma conversion unit for secondary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X-Ray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emission.</a:t>
            </a:r>
          </a:p>
        </p:txBody>
      </p:sp>
      <p:sp>
        <p:nvSpPr>
          <p:cNvPr id="2" name="Rettangolo 1"/>
          <p:cNvSpPr/>
          <p:nvPr/>
        </p:nvSpPr>
        <p:spPr>
          <a:xfrm>
            <a:off x="0" y="6611779"/>
            <a:ext cx="581026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Vadrucci, M., Borgognoni, F., Campani, L., Ferrari, P. (2019) </a:t>
            </a:r>
            <a:r>
              <a:rPr kumimoji="0" lang="it-IT" sz="1000" b="0" i="1"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doi</a:t>
            </a:r>
            <a:r>
              <a:rPr kumimoji="0" lang="it-IT" sz="1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10.1016/j.nima.2019.02.066. </a:t>
            </a:r>
          </a:p>
        </p:txBody>
      </p:sp>
      <p:pic>
        <p:nvPicPr>
          <p:cNvPr id="3" name="Immagine 4">
            <a:extLst>
              <a:ext uri="{FF2B5EF4-FFF2-40B4-BE49-F238E27FC236}">
                <a16:creationId xmlns:a16="http://schemas.microsoft.com/office/drawing/2014/main" id="{6F00267B-6E57-1192-5051-A8328D20C5E7}"/>
              </a:ext>
            </a:extLst>
          </p:cNvPr>
          <p:cNvPicPr/>
          <p:nvPr/>
        </p:nvPicPr>
        <p:blipFill rotWithShape="1">
          <a:blip r:embed="rId3" cstate="print"/>
          <a:srcRect b="13001"/>
          <a:stretch/>
        </p:blipFill>
        <p:spPr>
          <a:xfrm>
            <a:off x="320145" y="1312617"/>
            <a:ext cx="5955495" cy="3449431"/>
          </a:xfrm>
          <a:prstGeom prst="rect">
            <a:avLst/>
          </a:prstGeom>
          <a:ln w="19050">
            <a:solidFill>
              <a:schemeClr val="accent1"/>
            </a:solidFill>
          </a:ln>
        </p:spPr>
      </p:pic>
      <p:sp>
        <p:nvSpPr>
          <p:cNvPr id="14" name="CasellaDiTesto 8">
            <a:extLst>
              <a:ext uri="{FF2B5EF4-FFF2-40B4-BE49-F238E27FC236}">
                <a16:creationId xmlns:a16="http://schemas.microsoft.com/office/drawing/2014/main" id="{22F5C038-4D3E-6E2C-78D3-6597AF5F1882}"/>
              </a:ext>
            </a:extLst>
          </p:cNvPr>
          <p:cNvSpPr txBox="1"/>
          <p:nvPr/>
        </p:nvSpPr>
        <p:spPr>
          <a:xfrm>
            <a:off x="402649" y="5042140"/>
            <a:ext cx="5126966" cy="1384995"/>
          </a:xfrm>
          <a:prstGeom prst="rect">
            <a:avLst/>
          </a:prstGeom>
        </p:spPr>
        <p:txBody>
          <a:bodyPr vert="horz"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Activities (</a:t>
            </a:r>
            <a:r>
              <a:rPr kumimoji="0" lang="it-IT" sz="1800" b="1" i="0" u="sng"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research</a:t>
            </a:r>
            <a:r>
              <a:rPr kumimoji="0" lang="it-IT" sz="1800" b="1" i="0" u="sng"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&amp; </a:t>
            </a:r>
            <a:r>
              <a:rPr kumimoji="0" lang="it-IT" sz="1800" b="1" i="0" u="sng"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qualification</a:t>
            </a:r>
            <a:r>
              <a:rPr kumimoji="0" lang="it-IT" sz="1800" b="1" i="0" u="sng"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Space components, life science, structural defects of crystals and minerals,  polymers treatment, controlled damage of materials for nuclear fusion, microbiology of </a:t>
            </a:r>
            <a:r>
              <a:rPr kumimoji="0" lang="en-US" sz="1800" b="0" i="1"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biodeteriogens</a:t>
            </a:r>
            <a:r>
              <a:rPr kumimoji="0" lang="en-US"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cultural heritage…</a:t>
            </a:r>
            <a:endParaRPr kumimoji="0" lang="it-IT" sz="1800" b="0" i="1"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4" name="Rettangolo 7"/>
          <p:cNvSpPr/>
          <p:nvPr/>
        </p:nvSpPr>
        <p:spPr>
          <a:xfrm>
            <a:off x="7307912" y="1254746"/>
            <a:ext cx="4026440" cy="461665"/>
          </a:xfrm>
          <a:prstGeom prst="rect">
            <a:avLst/>
          </a:prstGeom>
          <a:solidFill>
            <a:schemeClr val="bg1"/>
          </a:solidFill>
          <a:ln w="28575">
            <a:solidFill>
              <a:srgbClr val="0070C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solidFill>
                <a:effectLst/>
                <a:uLnTx/>
                <a:uFillTx/>
                <a:latin typeface="Arial"/>
                <a:ea typeface="+mn-ea"/>
                <a:cs typeface="+mn-cs"/>
              </a:rPr>
              <a:t>R</a:t>
            </a:r>
            <a:r>
              <a:rPr kumimoji="0" lang="en-US" sz="1800" b="0" i="1" u="none" strike="noStrike" kern="1200" cap="none" spc="0" normalizeH="0" baseline="0" noProof="0" dirty="0">
                <a:ln>
                  <a:noFill/>
                </a:ln>
                <a:solidFill>
                  <a:prstClr val="black"/>
                </a:solidFill>
                <a:effectLst/>
                <a:uLnTx/>
                <a:uFillTx/>
                <a:latin typeface="Arial"/>
                <a:ea typeface="+mn-ea"/>
                <a:cs typeface="+mn-cs"/>
              </a:rPr>
              <a:t>emovable </a:t>
            </a:r>
            <a:r>
              <a:rPr kumimoji="0" lang="en-US" sz="2400" b="0" i="1" u="none" strike="noStrike" kern="1200" cap="none" spc="0" normalizeH="0" baseline="0" noProof="0" dirty="0">
                <a:ln>
                  <a:noFill/>
                </a:ln>
                <a:solidFill>
                  <a:srgbClr val="4472C4"/>
                </a:solidFill>
                <a:effectLst/>
                <a:uLnTx/>
                <a:uFillTx/>
                <a:latin typeface="Arial"/>
                <a:ea typeface="+mn-ea"/>
                <a:cs typeface="+mn-cs"/>
              </a:rPr>
              <a:t>E</a:t>
            </a:r>
            <a:r>
              <a:rPr kumimoji="0" lang="en-US" sz="1800" b="0" i="1" u="none" strike="noStrike" kern="1200" cap="none" spc="0" normalizeH="0" baseline="0" noProof="0" dirty="0">
                <a:ln>
                  <a:noFill/>
                </a:ln>
                <a:solidFill>
                  <a:prstClr val="black"/>
                </a:solidFill>
                <a:effectLst/>
                <a:uLnTx/>
                <a:uFillTx/>
                <a:latin typeface="Arial"/>
                <a:ea typeface="+mn-ea"/>
                <a:cs typeface="+mn-cs"/>
              </a:rPr>
              <a:t>lectron to </a:t>
            </a:r>
            <a:r>
              <a:rPr kumimoji="0" lang="en-US" sz="2400" b="0" i="1" u="none" strike="noStrike" kern="1200" cap="none" spc="0" normalizeH="0" baseline="0" noProof="0" dirty="0">
                <a:ln>
                  <a:noFill/>
                </a:ln>
                <a:solidFill>
                  <a:srgbClr val="4472C4"/>
                </a:solidFill>
                <a:effectLst/>
                <a:uLnTx/>
                <a:uFillTx/>
                <a:latin typeface="Arial"/>
                <a:ea typeface="+mn-ea"/>
                <a:cs typeface="+mn-cs"/>
              </a:rPr>
              <a:t>X</a:t>
            </a:r>
            <a:r>
              <a:rPr kumimoji="0" lang="en-US" sz="1800" b="0" i="1" u="none" strike="noStrike" kern="1200" cap="none" spc="0" normalizeH="0" baseline="0" noProof="0" dirty="0">
                <a:ln>
                  <a:noFill/>
                </a:ln>
                <a:solidFill>
                  <a:prstClr val="black"/>
                </a:solidFill>
                <a:effectLst/>
                <a:uLnTx/>
                <a:uFillTx/>
                <a:latin typeface="Arial"/>
                <a:ea typeface="+mn-ea"/>
                <a:cs typeface="+mn-cs"/>
              </a:rPr>
              <a:t>-ray target</a:t>
            </a:r>
          </a:p>
        </p:txBody>
      </p:sp>
      <p:sp>
        <p:nvSpPr>
          <p:cNvPr id="9" name="CasellaDiTesto 7">
            <a:extLst>
              <a:ext uri="{FF2B5EF4-FFF2-40B4-BE49-F238E27FC236}">
                <a16:creationId xmlns:a16="http://schemas.microsoft.com/office/drawing/2014/main" id="{E516CD08-E748-B24E-D7B4-E64B8339DBE7}"/>
              </a:ext>
            </a:extLst>
          </p:cNvPr>
          <p:cNvSpPr txBox="1"/>
          <p:nvPr/>
        </p:nvSpPr>
        <p:spPr>
          <a:xfrm>
            <a:off x="4144829" y="4350895"/>
            <a:ext cx="2573231" cy="822305"/>
          </a:xfrm>
          <a:prstGeom prst="ellipse">
            <a:avLst/>
          </a:prstGeom>
          <a:solidFill>
            <a:schemeClr val="accent5">
              <a:lumMod val="40000"/>
              <a:lumOff val="60000"/>
            </a:schemeClr>
          </a:solidFill>
          <a:ln w="19050">
            <a:solidFill>
              <a:schemeClr val="accent1"/>
            </a:solidFill>
          </a:ln>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Electron </a:t>
            </a:r>
            <a:r>
              <a:rPr kumimoji="0" lang="en-GB" sz="1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linac</a:t>
            </a:r>
            <a:r>
              <a:rPr kumimoji="0" lang="en-GB"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and X-ray production</a:t>
            </a:r>
          </a:p>
        </p:txBody>
      </p:sp>
      <p:sp>
        <p:nvSpPr>
          <p:cNvPr id="12" name="Oval 11">
            <a:extLst>
              <a:ext uri="{FF2B5EF4-FFF2-40B4-BE49-F238E27FC236}">
                <a16:creationId xmlns:a16="http://schemas.microsoft.com/office/drawing/2014/main" id="{9716F486-584C-7A17-C4D2-03954B864198}"/>
              </a:ext>
            </a:extLst>
          </p:cNvPr>
          <p:cNvSpPr/>
          <p:nvPr/>
        </p:nvSpPr>
        <p:spPr>
          <a:xfrm>
            <a:off x="4310011" y="1447837"/>
            <a:ext cx="2242868" cy="203046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A33433BC-0004-D334-EF11-9927E0168095}"/>
              </a:ext>
            </a:extLst>
          </p:cNvPr>
          <p:cNvCxnSpPr>
            <a:cxnSpLocks/>
          </p:cNvCxnSpPr>
          <p:nvPr/>
        </p:nvCxnSpPr>
        <p:spPr>
          <a:xfrm>
            <a:off x="6232330" y="3149859"/>
            <a:ext cx="669576" cy="256740"/>
          </a:xfrm>
          <a:prstGeom prst="straightConnector1">
            <a:avLst/>
          </a:prstGeom>
          <a:ln w="2857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descr="A metal frame with a metal rod&#10;&#10;Description automatically generated with medium confidence">
            <a:extLst>
              <a:ext uri="{FF2B5EF4-FFF2-40B4-BE49-F238E27FC236}">
                <a16:creationId xmlns:a16="http://schemas.microsoft.com/office/drawing/2014/main" id="{AA844BC5-6001-593D-85BB-22356BCA1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216" y="2897896"/>
            <a:ext cx="3647224" cy="2705358"/>
          </a:xfrm>
          <a:prstGeom prst="rect">
            <a:avLst/>
          </a:prstGeom>
          <a:ln w="28575">
            <a:solidFill>
              <a:schemeClr val="accent2"/>
            </a:solidFill>
          </a:ln>
        </p:spPr>
      </p:pic>
      <p:pic>
        <p:nvPicPr>
          <p:cNvPr id="26" name="Picture 25" descr="A machine with a copper wire&#10;&#10;Description automatically generated">
            <a:extLst>
              <a:ext uri="{FF2B5EF4-FFF2-40B4-BE49-F238E27FC236}">
                <a16:creationId xmlns:a16="http://schemas.microsoft.com/office/drawing/2014/main" id="{D323778B-6AD6-AD3D-5AAE-53D81A247AA0}"/>
              </a:ext>
            </a:extLst>
          </p:cNvPr>
          <p:cNvPicPr>
            <a:picLocks noChangeAspect="1"/>
          </p:cNvPicPr>
          <p:nvPr/>
        </p:nvPicPr>
        <p:blipFill rotWithShape="1">
          <a:blip r:embed="rId5">
            <a:extLst>
              <a:ext uri="{28A0092B-C50C-407E-A947-70E740481C1C}">
                <a14:useLocalDpi xmlns:a14="http://schemas.microsoft.com/office/drawing/2010/main" val="0"/>
              </a:ext>
            </a:extLst>
          </a:blip>
          <a:srcRect l="26176" t="23321" r="21096" b="30019"/>
          <a:stretch/>
        </p:blipFill>
        <p:spPr>
          <a:xfrm>
            <a:off x="10151649" y="5239770"/>
            <a:ext cx="1824867" cy="1372009"/>
          </a:xfrm>
          <a:prstGeom prst="rect">
            <a:avLst/>
          </a:prstGeom>
          <a:ln w="19050">
            <a:solidFill>
              <a:srgbClr val="FFC000"/>
            </a:solidFill>
          </a:ln>
        </p:spPr>
      </p:pic>
      <p:cxnSp>
        <p:nvCxnSpPr>
          <p:cNvPr id="27" name="Straight Arrow Connector 26">
            <a:extLst>
              <a:ext uri="{FF2B5EF4-FFF2-40B4-BE49-F238E27FC236}">
                <a16:creationId xmlns:a16="http://schemas.microsoft.com/office/drawing/2014/main" id="{B7E644C1-2428-7076-4C70-78BB15D33C25}"/>
              </a:ext>
            </a:extLst>
          </p:cNvPr>
          <p:cNvCxnSpPr>
            <a:cxnSpLocks/>
            <a:stCxn id="40" idx="5"/>
          </p:cNvCxnSpPr>
          <p:nvPr/>
        </p:nvCxnSpPr>
        <p:spPr>
          <a:xfrm>
            <a:off x="9767183" y="4116909"/>
            <a:ext cx="1052413" cy="1113411"/>
          </a:xfrm>
          <a:prstGeom prst="straightConnector1">
            <a:avLst/>
          </a:prstGeom>
          <a:ln w="190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2" name="CasellaDiTesto 7">
            <a:extLst>
              <a:ext uri="{FF2B5EF4-FFF2-40B4-BE49-F238E27FC236}">
                <a16:creationId xmlns:a16="http://schemas.microsoft.com/office/drawing/2014/main" id="{5C397917-59D4-426B-F8A6-C9D493539C18}"/>
              </a:ext>
            </a:extLst>
          </p:cNvPr>
          <p:cNvSpPr txBox="1"/>
          <p:nvPr/>
        </p:nvSpPr>
        <p:spPr>
          <a:xfrm>
            <a:off x="5816867" y="5479124"/>
            <a:ext cx="2759076" cy="822305"/>
          </a:xfrm>
          <a:prstGeom prst="ellipse">
            <a:avLst/>
          </a:prstGeom>
          <a:solidFill>
            <a:schemeClr val="accent5">
              <a:lumMod val="40000"/>
              <a:lumOff val="60000"/>
            </a:schemeClr>
          </a:solidFill>
          <a:ln w="19050">
            <a:solidFill>
              <a:schemeClr val="accent1"/>
            </a:solidFill>
          </a:ln>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40cm x 40cm x 80cm irradiation chamber</a:t>
            </a:r>
          </a:p>
        </p:txBody>
      </p:sp>
      <p:sp>
        <p:nvSpPr>
          <p:cNvPr id="40" name="Oval 39">
            <a:extLst>
              <a:ext uri="{FF2B5EF4-FFF2-40B4-BE49-F238E27FC236}">
                <a16:creationId xmlns:a16="http://schemas.microsoft.com/office/drawing/2014/main" id="{23561CA0-BC9B-00F7-44C8-2CE084925676}"/>
              </a:ext>
            </a:extLst>
          </p:cNvPr>
          <p:cNvSpPr/>
          <p:nvPr/>
        </p:nvSpPr>
        <p:spPr>
          <a:xfrm>
            <a:off x="8983472" y="3345093"/>
            <a:ext cx="918174" cy="904239"/>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95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4" grpId="0" animBg="1"/>
      <p:bldP spid="9" grpId="0" animBg="1"/>
      <p:bldP spid="12" grpId="0" animBg="1"/>
      <p:bldP spid="32" grpId="0" animBg="1"/>
      <p:bldP spid="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6CFDCB48-1CB3-4E40-975D-0DB54A5E4799}"/>
              </a:ext>
            </a:extLst>
          </p:cNvPr>
          <p:cNvSpPr>
            <a:spLocks noGrp="1"/>
          </p:cNvSpPr>
          <p:nvPr>
            <p:ph type="title"/>
          </p:nvPr>
        </p:nvSpPr>
        <p:spPr>
          <a:xfrm>
            <a:off x="0" y="-29347"/>
            <a:ext cx="12293032" cy="1149032"/>
          </a:xfrm>
        </p:spPr>
        <p:txBody>
          <a:bodyPr>
            <a:normAutofit/>
          </a:bodyPr>
          <a:lstStyle/>
          <a:p>
            <a:pPr eaLnBrk="1" hangingPunct="1"/>
            <a:r>
              <a:rPr lang="it-IT" altLang="en-US" sz="3733" b="1" dirty="0">
                <a:latin typeface="Arial" panose="020B0604020202020204" pitchFamily="34" charset="0"/>
                <a:cs typeface="Arial" panose="020B0604020202020204" pitchFamily="34" charset="0"/>
              </a:rPr>
              <a:t>REX facility </a:t>
            </a:r>
            <a:br>
              <a:rPr lang="it-IT" altLang="en-US" sz="3733" b="1" dirty="0">
                <a:latin typeface="Arial" panose="020B0604020202020204" pitchFamily="34" charset="0"/>
                <a:cs typeface="Arial" panose="020B0604020202020204" pitchFamily="34" charset="0"/>
              </a:rPr>
            </a:br>
            <a:r>
              <a:rPr lang="it-IT" altLang="en-US" sz="2800" b="1" dirty="0" err="1">
                <a:latin typeface="Arial" panose="020B0604020202020204" pitchFamily="34" charset="0"/>
                <a:cs typeface="Arial" panose="020B0604020202020204" pitchFamily="34" charset="0"/>
              </a:rPr>
              <a:t>Main</a:t>
            </a:r>
            <a:r>
              <a:rPr lang="it-IT" altLang="en-US" sz="2800" b="1" dirty="0">
                <a:latin typeface="Arial" panose="020B0604020202020204" pitchFamily="34" charset="0"/>
                <a:cs typeface="Arial" panose="020B0604020202020204" pitchFamily="34" charset="0"/>
              </a:rPr>
              <a:t> </a:t>
            </a:r>
            <a:r>
              <a:rPr lang="it-IT" altLang="en-US" sz="2800" b="1" dirty="0" err="1">
                <a:latin typeface="Arial" panose="020B0604020202020204" pitchFamily="34" charset="0"/>
                <a:cs typeface="Arial" panose="020B0604020202020204" pitchFamily="34" charset="0"/>
              </a:rPr>
              <a:t>parameters</a:t>
            </a:r>
            <a:r>
              <a:rPr lang="it-IT" altLang="en-US" sz="2800" b="1" dirty="0">
                <a:latin typeface="Arial" panose="020B0604020202020204" pitchFamily="34" charset="0"/>
                <a:cs typeface="Arial" panose="020B0604020202020204" pitchFamily="34" charset="0"/>
              </a:rPr>
              <a:t> and dosimetric systems</a:t>
            </a:r>
            <a:endParaRPr lang="it-IT" altLang="en-US" sz="3733" b="1" dirty="0">
              <a:latin typeface="Arial" panose="020B0604020202020204" pitchFamily="34" charset="0"/>
              <a:cs typeface="Arial" panose="020B0604020202020204" pitchFamily="34" charset="0"/>
            </a:endParaRPr>
          </a:p>
        </p:txBody>
      </p:sp>
      <p:pic>
        <p:nvPicPr>
          <p:cNvPr id="12" name="Picture 6" descr="https://corefacilities.iss.it/dw/lib/exe/fetch.php?h=150&amp;tok=2ee3bb&amp;media=aree:epr:altre_risorse:dosimetri_film-1.jpeg"/>
          <p:cNvPicPr>
            <a:picLocks noChangeAspect="1" noChangeArrowheads="1"/>
          </p:cNvPicPr>
          <p:nvPr/>
        </p:nvPicPr>
        <p:blipFill rotWithShape="1">
          <a:blip r:embed="rId3">
            <a:extLst>
              <a:ext uri="{28A0092B-C50C-407E-A947-70E740481C1C}">
                <a14:useLocalDpi xmlns:a14="http://schemas.microsoft.com/office/drawing/2010/main" val="0"/>
              </a:ext>
            </a:extLst>
          </a:blip>
          <a:srcRect l="8105"/>
          <a:stretch/>
        </p:blipFill>
        <p:spPr bwMode="auto">
          <a:xfrm>
            <a:off x="8615154" y="2390103"/>
            <a:ext cx="1559107" cy="10506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corefacilities.iss.it/dw/lib/exe/fetch.php?h=150&amp;tok=90a8a8&amp;media=aree:epr:altre_risorse:dosimetri_film-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7366" y="2390103"/>
            <a:ext cx="1217899" cy="1017158"/>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6931459" y="2122260"/>
            <a:ext cx="4734544" cy="4540246"/>
          </a:xfrm>
          <a:prstGeom prst="rect">
            <a:avLst/>
          </a:prstGeom>
          <a:noFill/>
          <a:ln w="38100">
            <a:solidFill>
              <a:srgbClr val="962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4" descr="sistema_dosimetrico_alanina-epr.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l="8105" t="7294" r="8334" b="7796"/>
          <a:stretch/>
        </p:blipFill>
        <p:spPr bwMode="auto">
          <a:xfrm>
            <a:off x="8468185" y="3851860"/>
            <a:ext cx="1616075" cy="1128932"/>
          </a:xfrm>
          <a:prstGeom prst="rect">
            <a:avLst/>
          </a:prstGeom>
          <a:noFill/>
          <a:extLst>
            <a:ext uri="{909E8E84-426E-40DD-AFC4-6F175D3DCCD1}">
              <a14:hiddenFill xmlns:a14="http://schemas.microsoft.com/office/drawing/2010/main">
                <a:solidFill>
                  <a:srgbClr val="FFFFFF"/>
                </a:solidFill>
              </a14:hiddenFill>
            </a:ext>
          </a:extLst>
        </p:spPr>
      </p:pic>
      <p:sp>
        <p:nvSpPr>
          <p:cNvPr id="33" name="CasellaDiTesto 32"/>
          <p:cNvSpPr txBox="1"/>
          <p:nvPr/>
        </p:nvSpPr>
        <p:spPr>
          <a:xfrm>
            <a:off x="7134218" y="4170104"/>
            <a:ext cx="1239104" cy="544830"/>
          </a:xfrm>
          <a:prstGeom prst="flowChartAlternateProcess">
            <a:avLst/>
          </a:prstGeom>
          <a:solidFill>
            <a:srgbClr val="EDC2F6"/>
          </a:solidFill>
          <a:ln>
            <a:solidFill>
              <a:srgbClr val="96279F"/>
            </a:solidFill>
          </a:ln>
          <a:scene3d>
            <a:camera prst="orthographicFront"/>
            <a:lightRig rig="threePt" dir="t"/>
          </a:scene3d>
          <a:sp3d>
            <a:bevelT w="152400" h="50800" prst="softRound"/>
          </a:sp3d>
        </p:spPr>
        <p:txBody>
          <a:bodyPr vert="horz" wrap="non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Alanine-EPR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dosimeters</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4" name="Picture 23"/>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144495" y="3848597"/>
            <a:ext cx="1357105" cy="110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abella 6">
            <a:extLst>
              <a:ext uri="{FF2B5EF4-FFF2-40B4-BE49-F238E27FC236}">
                <a16:creationId xmlns:a16="http://schemas.microsoft.com/office/drawing/2014/main" id="{BC049BDD-B061-964A-7DB9-E6BD7CFAE515}"/>
              </a:ext>
            </a:extLst>
          </p:cNvPr>
          <p:cNvGraphicFramePr>
            <a:graphicFrameLocks noGrp="1"/>
          </p:cNvGraphicFramePr>
          <p:nvPr/>
        </p:nvGraphicFramePr>
        <p:xfrm>
          <a:off x="2109909" y="1229495"/>
          <a:ext cx="4176000" cy="2269957"/>
        </p:xfrm>
        <a:graphic>
          <a:graphicData uri="http://schemas.openxmlformats.org/drawingml/2006/table">
            <a:tbl>
              <a:tblPr firstRow="1" firstCol="1" bandRow="1">
                <a:tableStyleId>{22838BEF-8BB2-4498-84A7-C5851F593DF1}</a:tableStyleId>
              </a:tblPr>
              <a:tblGrid>
                <a:gridCol w="2896364">
                  <a:extLst>
                    <a:ext uri="{9D8B030D-6E8A-4147-A177-3AD203B41FA5}">
                      <a16:colId xmlns:a16="http://schemas.microsoft.com/office/drawing/2014/main" val="4075385799"/>
                    </a:ext>
                  </a:extLst>
                </a:gridCol>
                <a:gridCol w="1279636">
                  <a:extLst>
                    <a:ext uri="{9D8B030D-6E8A-4147-A177-3AD203B41FA5}">
                      <a16:colId xmlns:a16="http://schemas.microsoft.com/office/drawing/2014/main" val="629913610"/>
                    </a:ext>
                  </a:extLst>
                </a:gridCol>
              </a:tblGrid>
              <a:tr h="360120">
                <a:tc>
                  <a:txBody>
                    <a:bodyPr/>
                    <a:lstStyle/>
                    <a:p>
                      <a:pPr>
                        <a:lnSpc>
                          <a:spcPct val="115000"/>
                        </a:lnSpc>
                        <a:spcAft>
                          <a:spcPts val="1000"/>
                        </a:spcAft>
                      </a:pPr>
                      <a:r>
                        <a:rPr lang="en-GB" sz="1400" dirty="0">
                          <a:effectLst/>
                          <a:latin typeface="Arial" panose="020B0604020202020204" pitchFamily="34" charset="0"/>
                          <a:cs typeface="Arial" panose="020B0604020202020204" pitchFamily="34" charset="0"/>
                        </a:rPr>
                        <a:t>Pulse length</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1000"/>
                        </a:spcAft>
                      </a:pPr>
                      <a:r>
                        <a:rPr lang="en-GB" sz="1400" b="0" dirty="0">
                          <a:effectLst/>
                          <a:latin typeface="Arial" panose="020B0604020202020204" pitchFamily="34" charset="0"/>
                          <a:cs typeface="Arial" panose="020B0604020202020204" pitchFamily="34" charset="0"/>
                        </a:rPr>
                        <a:t>3 µs</a:t>
                      </a:r>
                      <a:endParaRPr lang="it-IT"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60770126"/>
                  </a:ext>
                </a:extLst>
              </a:tr>
              <a:tr h="360000">
                <a:tc>
                  <a:txBody>
                    <a:bodyPr/>
                    <a:lstStyle/>
                    <a:p>
                      <a:pPr>
                        <a:lnSpc>
                          <a:spcPct val="115000"/>
                        </a:lnSpc>
                        <a:spcAft>
                          <a:spcPts val="1000"/>
                        </a:spcAft>
                      </a:pPr>
                      <a:r>
                        <a:rPr lang="en-GB" sz="1400" dirty="0">
                          <a:effectLst/>
                          <a:latin typeface="Arial" panose="020B0604020202020204" pitchFamily="34" charset="0"/>
                          <a:cs typeface="Arial" panose="020B0604020202020204" pitchFamily="34" charset="0"/>
                        </a:rPr>
                        <a:t>Pulse current (max)</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1000"/>
                        </a:spcAft>
                      </a:pPr>
                      <a:r>
                        <a:rPr lang="en-GB" sz="1400" dirty="0">
                          <a:effectLst/>
                          <a:latin typeface="Arial" panose="020B0604020202020204" pitchFamily="34" charset="0"/>
                          <a:cs typeface="Arial" panose="020B0604020202020204" pitchFamily="34" charset="0"/>
                        </a:rPr>
                        <a:t>150 mA</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0714132"/>
                  </a:ext>
                </a:extLst>
              </a:tr>
              <a:tr h="360000">
                <a:tc>
                  <a:txBody>
                    <a:bodyPr/>
                    <a:lstStyle/>
                    <a:p>
                      <a:pPr>
                        <a:lnSpc>
                          <a:spcPct val="115000"/>
                        </a:lnSpc>
                        <a:spcAft>
                          <a:spcPts val="1000"/>
                        </a:spcAft>
                      </a:pPr>
                      <a:r>
                        <a:rPr lang="en-GB" sz="1400">
                          <a:effectLst/>
                          <a:latin typeface="Arial" panose="020B0604020202020204" pitchFamily="34" charset="0"/>
                          <a:cs typeface="Arial" panose="020B0604020202020204" pitchFamily="34" charset="0"/>
                        </a:rPr>
                        <a:t>Electrons per pulse (max)</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1000"/>
                        </a:spcAft>
                      </a:pPr>
                      <a:r>
                        <a:rPr lang="en-GB" sz="1400" dirty="0">
                          <a:effectLst/>
                          <a:latin typeface="Arial" panose="020B0604020202020204" pitchFamily="34" charset="0"/>
                          <a:cs typeface="Arial" panose="020B0604020202020204" pitchFamily="34" charset="0"/>
                        </a:rPr>
                        <a:t>2.95 ·10</a:t>
                      </a:r>
                      <a:r>
                        <a:rPr lang="en-GB" sz="1400" baseline="30000" dirty="0">
                          <a:effectLst/>
                          <a:latin typeface="Arial" panose="020B0604020202020204" pitchFamily="34" charset="0"/>
                          <a:cs typeface="Arial" panose="020B0604020202020204" pitchFamily="34" charset="0"/>
                        </a:rPr>
                        <a:t>12</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38721681"/>
                  </a:ext>
                </a:extLst>
              </a:tr>
              <a:tr h="360000">
                <a:tc>
                  <a:txBody>
                    <a:bodyPr/>
                    <a:lstStyle/>
                    <a:p>
                      <a:pPr>
                        <a:lnSpc>
                          <a:spcPct val="115000"/>
                        </a:lnSpc>
                        <a:spcAft>
                          <a:spcPts val="1000"/>
                        </a:spcAft>
                      </a:pPr>
                      <a:r>
                        <a:rPr lang="en-GB" sz="1400" dirty="0">
                          <a:effectLst/>
                          <a:latin typeface="Arial" panose="020B0604020202020204" pitchFamily="34" charset="0"/>
                          <a:cs typeface="Arial" panose="020B0604020202020204" pitchFamily="34" charset="0"/>
                        </a:rPr>
                        <a:t>Pulse Repetition Frequency (max)</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1000"/>
                        </a:spcAft>
                      </a:pPr>
                      <a:r>
                        <a:rPr lang="en-GB" sz="1400" dirty="0">
                          <a:effectLst/>
                          <a:latin typeface="Arial" panose="020B0604020202020204" pitchFamily="34" charset="0"/>
                          <a:cs typeface="Arial" panose="020B0604020202020204" pitchFamily="34" charset="0"/>
                        </a:rPr>
                        <a:t>20 Hz</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94861707"/>
                  </a:ext>
                </a:extLst>
              </a:tr>
              <a:tr h="360000">
                <a:tc>
                  <a:txBody>
                    <a:bodyPr/>
                    <a:lstStyle/>
                    <a:p>
                      <a:pPr>
                        <a:lnSpc>
                          <a:spcPct val="115000"/>
                        </a:lnSpc>
                        <a:spcAft>
                          <a:spcPts val="1000"/>
                        </a:spcAft>
                      </a:pPr>
                      <a:r>
                        <a:rPr lang="en-GB" sz="1400" dirty="0">
                          <a:effectLst/>
                          <a:latin typeface="Arial" panose="020B0604020202020204" pitchFamily="34" charset="0"/>
                          <a:cs typeface="Arial" panose="020B0604020202020204" pitchFamily="34" charset="0"/>
                        </a:rPr>
                        <a:t>Average current (max)</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1000"/>
                        </a:spcAft>
                      </a:pPr>
                      <a:r>
                        <a:rPr lang="en-GB" sz="1400" dirty="0">
                          <a:effectLst/>
                          <a:latin typeface="Arial" panose="020B0604020202020204" pitchFamily="34" charset="0"/>
                          <a:cs typeface="Arial" panose="020B0604020202020204" pitchFamily="34" charset="0"/>
                        </a:rPr>
                        <a:t>9 µA</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9040083"/>
                  </a:ext>
                </a:extLst>
              </a:tr>
              <a:tr h="360000">
                <a:tc>
                  <a:txBody>
                    <a:bodyPr/>
                    <a:lstStyle/>
                    <a:p>
                      <a:pPr>
                        <a:lnSpc>
                          <a:spcPct val="115000"/>
                        </a:lnSpc>
                        <a:spcAft>
                          <a:spcPts val="1000"/>
                        </a:spcAft>
                      </a:pPr>
                      <a:r>
                        <a:rPr lang="en-GB" sz="1400" dirty="0">
                          <a:effectLst/>
                          <a:latin typeface="Arial" panose="020B0604020202020204" pitchFamily="34" charset="0"/>
                          <a:cs typeface="Arial" panose="020B0604020202020204" pitchFamily="34" charset="0"/>
                        </a:rPr>
                        <a:t>Electrons per second (max)</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1000"/>
                        </a:spcAft>
                      </a:pPr>
                      <a:r>
                        <a:rPr lang="en-GB" sz="1400" dirty="0">
                          <a:effectLst/>
                          <a:latin typeface="Arial" panose="020B0604020202020204" pitchFamily="34" charset="0"/>
                          <a:cs typeface="Arial" panose="020B0604020202020204" pitchFamily="34" charset="0"/>
                        </a:rPr>
                        <a:t>5.6·10</a:t>
                      </a:r>
                      <a:r>
                        <a:rPr lang="en-GB" sz="1400" baseline="30000" dirty="0">
                          <a:effectLst/>
                          <a:latin typeface="Arial" panose="020B0604020202020204" pitchFamily="34" charset="0"/>
                          <a:cs typeface="Arial" panose="020B0604020202020204" pitchFamily="34" charset="0"/>
                        </a:rPr>
                        <a:t>13</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3115703"/>
                  </a:ext>
                </a:extLst>
              </a:tr>
            </a:tbl>
          </a:graphicData>
        </a:graphic>
      </p:graphicFrame>
      <p:pic>
        <p:nvPicPr>
          <p:cNvPr id="15" name="Picture 14" descr="A room with a few blocks of wood&#10;&#10;Description automatically generated with medium confidence">
            <a:extLst>
              <a:ext uri="{FF2B5EF4-FFF2-40B4-BE49-F238E27FC236}">
                <a16:creationId xmlns:a16="http://schemas.microsoft.com/office/drawing/2014/main" id="{A0ACE0D1-8DDF-4C14-F3A9-EBBEDD6D52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3938" y="4258764"/>
            <a:ext cx="2880158" cy="2160119"/>
          </a:xfrm>
          <a:prstGeom prst="rect">
            <a:avLst/>
          </a:prstGeom>
          <a:effectLst>
            <a:outerShdw blurRad="50800" dist="38100" dir="2700000" algn="tl" rotWithShape="0">
              <a:prstClr val="black">
                <a:alpha val="40000"/>
              </a:prstClr>
            </a:outerShdw>
          </a:effectLst>
        </p:spPr>
      </p:pic>
      <p:sp>
        <p:nvSpPr>
          <p:cNvPr id="16" name="Ovale 16">
            <a:extLst>
              <a:ext uri="{FF2B5EF4-FFF2-40B4-BE49-F238E27FC236}">
                <a16:creationId xmlns:a16="http://schemas.microsoft.com/office/drawing/2014/main" id="{CC514215-0A0E-07AA-493D-FE47732778AD}"/>
              </a:ext>
            </a:extLst>
          </p:cNvPr>
          <p:cNvSpPr/>
          <p:nvPr/>
        </p:nvSpPr>
        <p:spPr>
          <a:xfrm>
            <a:off x="7604153" y="1268880"/>
            <a:ext cx="3389156" cy="727197"/>
          </a:xfrm>
          <a:prstGeom prst="ellipse">
            <a:avLst/>
          </a:prstGeom>
          <a:solidFill>
            <a:srgbClr val="690571"/>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Dosimetric systems</a:t>
            </a:r>
            <a:endParaRPr kumimoji="0" lang="it-IT" sz="2400" b="1" i="1"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29" name="Rettangolo 2">
            <a:extLst>
              <a:ext uri="{FF2B5EF4-FFF2-40B4-BE49-F238E27FC236}">
                <a16:creationId xmlns:a16="http://schemas.microsoft.com/office/drawing/2014/main" id="{9552772F-73AA-6D9B-6108-A16832BFA649}"/>
              </a:ext>
            </a:extLst>
          </p:cNvPr>
          <p:cNvSpPr/>
          <p:nvPr/>
        </p:nvSpPr>
        <p:spPr>
          <a:xfrm>
            <a:off x="7073513" y="2270331"/>
            <a:ext cx="4473063" cy="1290173"/>
          </a:xfrm>
          <a:prstGeom prst="rect">
            <a:avLst/>
          </a:prstGeom>
          <a:noFill/>
          <a:ln w="19050">
            <a:solidFill>
              <a:srgbClr val="962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ttangolo 2">
            <a:extLst>
              <a:ext uri="{FF2B5EF4-FFF2-40B4-BE49-F238E27FC236}">
                <a16:creationId xmlns:a16="http://schemas.microsoft.com/office/drawing/2014/main" id="{F5713697-6973-0934-9669-F7609F4D1945}"/>
              </a:ext>
            </a:extLst>
          </p:cNvPr>
          <p:cNvSpPr/>
          <p:nvPr/>
        </p:nvSpPr>
        <p:spPr>
          <a:xfrm>
            <a:off x="7070088" y="3750012"/>
            <a:ext cx="4473063" cy="1290173"/>
          </a:xfrm>
          <a:prstGeom prst="rect">
            <a:avLst/>
          </a:prstGeom>
          <a:noFill/>
          <a:ln w="19050">
            <a:solidFill>
              <a:srgbClr val="962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asellaDiTesto 32">
            <a:extLst>
              <a:ext uri="{FF2B5EF4-FFF2-40B4-BE49-F238E27FC236}">
                <a16:creationId xmlns:a16="http://schemas.microsoft.com/office/drawing/2014/main" id="{1E3AC57E-5543-196E-89A1-300B7FD9DD62}"/>
              </a:ext>
            </a:extLst>
          </p:cNvPr>
          <p:cNvSpPr txBox="1"/>
          <p:nvPr/>
        </p:nvSpPr>
        <p:spPr>
          <a:xfrm>
            <a:off x="7134218" y="2640896"/>
            <a:ext cx="1377167" cy="544830"/>
          </a:xfrm>
          <a:prstGeom prst="flowChartAlternateProcess">
            <a:avLst/>
          </a:prstGeom>
          <a:solidFill>
            <a:srgbClr val="EDC2F6"/>
          </a:solidFill>
          <a:ln>
            <a:solidFill>
              <a:srgbClr val="96279F"/>
            </a:solidFill>
          </a:ln>
          <a:scene3d>
            <a:camera prst="orthographicFront"/>
            <a:lightRig rig="threePt" dir="t"/>
          </a:scene3d>
          <a:sp3d>
            <a:bevelT w="152400" h="50800" prst="softRound"/>
          </a:sp3d>
        </p:spPr>
        <p:txBody>
          <a:bodyPr vert="horz" wrap="non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Radiochromic</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films</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CasellaDiTesto 11">
            <a:extLst>
              <a:ext uri="{FF2B5EF4-FFF2-40B4-BE49-F238E27FC236}">
                <a16:creationId xmlns:a16="http://schemas.microsoft.com/office/drawing/2014/main" id="{E60689E8-17DA-CDB4-1929-BB4B349358E2}"/>
              </a:ext>
            </a:extLst>
          </p:cNvPr>
          <p:cNvSpPr txBox="1"/>
          <p:nvPr/>
        </p:nvSpPr>
        <p:spPr>
          <a:xfrm>
            <a:off x="4272515" y="3679252"/>
            <a:ext cx="2533060" cy="523220"/>
          </a:xfrm>
          <a:prstGeom prst="rect">
            <a:avLst/>
          </a:prstGeom>
          <a:noFill/>
          <a:ln w="28575">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HD-V2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gafchromic</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it-IT" sz="1400" b="0" i="0" u="none" strike="noStrike" kern="1200" cap="none" spc="0" normalizeH="0" baseline="0" noProof="0">
                <a:ln>
                  <a:noFill/>
                </a:ln>
                <a:solidFill>
                  <a:prstClr val="black"/>
                </a:solidFill>
                <a:effectLst/>
                <a:uLnTx/>
                <a:uFillTx/>
                <a:latin typeface="Calibri" panose="020F0502020204030204"/>
                <a:ea typeface="+mn-ea"/>
                <a:cs typeface="+mn-cs"/>
              </a:rPr>
              <a:t>electrons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spectrum</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measurements</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3FBF632-F552-D266-2179-DFBD71C19352}"/>
              </a:ext>
            </a:extLst>
          </p:cNvPr>
          <p:cNvCxnSpPr>
            <a:cxnSpLocks/>
          </p:cNvCxnSpPr>
          <p:nvPr/>
        </p:nvCxnSpPr>
        <p:spPr>
          <a:xfrm flipH="1">
            <a:off x="4862377" y="4202472"/>
            <a:ext cx="335714" cy="601663"/>
          </a:xfrm>
          <a:prstGeom prst="straightConnector1">
            <a:avLst/>
          </a:prstGeom>
          <a:ln w="2857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0" name="Ovale 16">
            <a:extLst>
              <a:ext uri="{FF2B5EF4-FFF2-40B4-BE49-F238E27FC236}">
                <a16:creationId xmlns:a16="http://schemas.microsoft.com/office/drawing/2014/main" id="{504A124B-75C1-5CF0-7545-A803B6B4271A}"/>
              </a:ext>
            </a:extLst>
          </p:cNvPr>
          <p:cNvSpPr/>
          <p:nvPr/>
        </p:nvSpPr>
        <p:spPr>
          <a:xfrm>
            <a:off x="146932" y="1675855"/>
            <a:ext cx="1834099" cy="1267399"/>
          </a:xfrm>
          <a:prstGeom prst="roundRect">
            <a:avLst/>
          </a:prstGeom>
          <a:solidFill>
            <a:srgbClr val="00B0F0"/>
          </a:solidFill>
          <a:ln w="19050" cap="flat" cmpd="sng" algn="ctr">
            <a:solidFill>
              <a:srgbClr val="0070C0"/>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REX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prstClr val="white"/>
                </a:solidFill>
                <a:effectLst/>
                <a:uLnTx/>
                <a:uFillTx/>
                <a:latin typeface="Calibri" panose="020F0502020204030204"/>
                <a:ea typeface="+mn-ea"/>
                <a:cs typeface="Times New Roman" panose="02020603050405020304" pitchFamily="18" charset="0"/>
              </a:rPr>
              <a:t>main</a:t>
            </a:r>
            <a:endParaRPr kumimoji="0" lang="it-IT" sz="2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prstClr val="white"/>
                </a:solidFill>
                <a:effectLst/>
                <a:uLnTx/>
                <a:uFillTx/>
                <a:latin typeface="Calibri" panose="020F0502020204030204"/>
                <a:ea typeface="+mn-ea"/>
                <a:cs typeface="Times New Roman" panose="02020603050405020304" pitchFamily="18" charset="0"/>
              </a:rPr>
              <a:t>parameters</a:t>
            </a:r>
            <a:endParaRPr kumimoji="0" lang="it-IT" sz="2400" b="1" i="1"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42" name="CasellaDiTesto 11">
            <a:extLst>
              <a:ext uri="{FF2B5EF4-FFF2-40B4-BE49-F238E27FC236}">
                <a16:creationId xmlns:a16="http://schemas.microsoft.com/office/drawing/2014/main" id="{FD56E4B1-52DC-C7FA-7E85-5B8EB89805F6}"/>
              </a:ext>
            </a:extLst>
          </p:cNvPr>
          <p:cNvSpPr txBox="1"/>
          <p:nvPr/>
        </p:nvSpPr>
        <p:spPr>
          <a:xfrm>
            <a:off x="4761949" y="6475175"/>
            <a:ext cx="1763483" cy="307777"/>
          </a:xfrm>
          <a:prstGeom prst="rect">
            <a:avLst/>
          </a:prstGeom>
          <a:no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Linac</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extraction</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point</a:t>
            </a:r>
          </a:p>
        </p:txBody>
      </p:sp>
      <p:cxnSp>
        <p:nvCxnSpPr>
          <p:cNvPr id="43" name="Straight Arrow Connector 42">
            <a:extLst>
              <a:ext uri="{FF2B5EF4-FFF2-40B4-BE49-F238E27FC236}">
                <a16:creationId xmlns:a16="http://schemas.microsoft.com/office/drawing/2014/main" id="{20AA8DF8-8482-E59F-D6B2-278E3C1ADEFE}"/>
              </a:ext>
            </a:extLst>
          </p:cNvPr>
          <p:cNvCxnSpPr>
            <a:cxnSpLocks/>
          </p:cNvCxnSpPr>
          <p:nvPr/>
        </p:nvCxnSpPr>
        <p:spPr>
          <a:xfrm flipV="1">
            <a:off x="5539045" y="5209609"/>
            <a:ext cx="568658" cy="1265566"/>
          </a:xfrm>
          <a:prstGeom prst="straightConnector1">
            <a:avLst/>
          </a:prstGeom>
          <a:ln w="28575">
            <a:solidFill>
              <a:srgbClr val="92D050"/>
            </a:solidFill>
            <a:tailEnd type="triangle"/>
          </a:ln>
        </p:spPr>
        <p:style>
          <a:lnRef idx="2">
            <a:schemeClr val="accent1"/>
          </a:lnRef>
          <a:fillRef idx="0">
            <a:schemeClr val="accent1"/>
          </a:fillRef>
          <a:effectRef idx="1">
            <a:schemeClr val="accent1"/>
          </a:effectRef>
          <a:fontRef idx="minor">
            <a:schemeClr val="tx1"/>
          </a:fontRef>
        </p:style>
      </p:cxnSp>
      <p:pic>
        <p:nvPicPr>
          <p:cNvPr id="2"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5162" y="5336486"/>
            <a:ext cx="1524001" cy="10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4" descr="Dose 1 - Reference Class Electrometer | IBA Dosimetry"/>
          <p:cNvPicPr>
            <a:picLocks noChangeAspect="1" noChangeArrowheads="1"/>
          </p:cNvPicPr>
          <p:nvPr/>
        </p:nvPicPr>
        <p:blipFill>
          <a:blip r:embed="rId11" cstate="hqprint">
            <a:extLst>
              <a:ext uri="{BEBA8EAE-BF5A-486C-A8C5-ECC9F3942E4B}">
                <a14:imgProps xmlns:a14="http://schemas.microsoft.com/office/drawing/2010/main">
                  <a14:imgLayer r:embed="rId12">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153760" y="5349339"/>
            <a:ext cx="1219198" cy="1059436"/>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2">
            <a:extLst>
              <a:ext uri="{FF2B5EF4-FFF2-40B4-BE49-F238E27FC236}">
                <a16:creationId xmlns:a16="http://schemas.microsoft.com/office/drawing/2014/main" id="{B368D0C5-B042-FBB7-07BD-166997B8198A}"/>
              </a:ext>
            </a:extLst>
          </p:cNvPr>
          <p:cNvSpPr/>
          <p:nvPr/>
        </p:nvSpPr>
        <p:spPr>
          <a:xfrm>
            <a:off x="7064062" y="5225261"/>
            <a:ext cx="4473063" cy="1290173"/>
          </a:xfrm>
          <a:prstGeom prst="rect">
            <a:avLst/>
          </a:prstGeom>
          <a:noFill/>
          <a:ln w="19050">
            <a:solidFill>
              <a:srgbClr val="962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sellaDiTesto 32">
            <a:extLst>
              <a:ext uri="{FF2B5EF4-FFF2-40B4-BE49-F238E27FC236}">
                <a16:creationId xmlns:a16="http://schemas.microsoft.com/office/drawing/2014/main" id="{AD8383D8-C89C-943E-4607-88C841748A12}"/>
              </a:ext>
            </a:extLst>
          </p:cNvPr>
          <p:cNvSpPr txBox="1"/>
          <p:nvPr/>
        </p:nvSpPr>
        <p:spPr>
          <a:xfrm>
            <a:off x="7125583" y="5461724"/>
            <a:ext cx="1067786" cy="817245"/>
          </a:xfrm>
          <a:prstGeom prst="flowChartAlternateProcess">
            <a:avLst/>
          </a:prstGeom>
          <a:solidFill>
            <a:srgbClr val="EDC2F6"/>
          </a:solidFill>
          <a:ln>
            <a:solidFill>
              <a:srgbClr val="96279F"/>
            </a:solidFill>
          </a:ln>
          <a:scene3d>
            <a:camera prst="orthographicFront"/>
            <a:lightRig rig="threePt" dir="t"/>
          </a:scene3d>
          <a:sp3d>
            <a:bevelT w="152400" h="50800" prst="softRound"/>
          </a:sp3d>
        </p:spPr>
        <p:txBody>
          <a:bodyPr vert="horz" wrap="non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Markus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ionization</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chamber</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91AF4618-314C-6971-A70E-4A06D23493A3}"/>
              </a:ext>
            </a:extLst>
          </p:cNvPr>
          <p:cNvSpPr/>
          <p:nvPr/>
        </p:nvSpPr>
        <p:spPr>
          <a:xfrm rot="10800000">
            <a:off x="11282053" y="4228213"/>
            <a:ext cx="828135" cy="388188"/>
          </a:xfrm>
          <a:prstGeom prst="rightArrow">
            <a:avLst/>
          </a:prstGeom>
          <a:solidFill>
            <a:schemeClr val="accent4">
              <a:lumMod val="60000"/>
              <a:lumOff val="4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D31215E3-539E-7775-9214-18765507E111}"/>
              </a:ext>
            </a:extLst>
          </p:cNvPr>
          <p:cNvGrpSpPr/>
          <p:nvPr/>
        </p:nvGrpSpPr>
        <p:grpSpPr>
          <a:xfrm>
            <a:off x="57035" y="3560504"/>
            <a:ext cx="3632835" cy="3036893"/>
            <a:chOff x="57035" y="3560504"/>
            <a:chExt cx="3632835" cy="3036893"/>
          </a:xfrm>
        </p:grpSpPr>
        <p:pic>
          <p:nvPicPr>
            <p:cNvPr id="13" name="Immagine 9">
              <a:extLst>
                <a:ext uri="{FF2B5EF4-FFF2-40B4-BE49-F238E27FC236}">
                  <a16:creationId xmlns:a16="http://schemas.microsoft.com/office/drawing/2014/main" id="{BA83A044-00CC-BD10-5A69-220A3DF74490}"/>
                </a:ext>
              </a:extLst>
            </p:cNvPr>
            <p:cNvPicPr>
              <a:picLocks noChangeAspect="1"/>
            </p:cNvPicPr>
            <p:nvPr/>
          </p:nvPicPr>
          <p:blipFill rotWithShape="1">
            <a:blip r:embed="rId13">
              <a:extLst>
                <a:ext uri="{28A0092B-C50C-407E-A947-70E740481C1C}">
                  <a14:useLocalDpi xmlns:a14="http://schemas.microsoft.com/office/drawing/2010/main" val="0"/>
                </a:ext>
              </a:extLst>
            </a:blip>
            <a:srcRect r="7671"/>
            <a:stretch/>
          </p:blipFill>
          <p:spPr bwMode="auto">
            <a:xfrm>
              <a:off x="57035" y="3560504"/>
              <a:ext cx="3632835" cy="2947048"/>
            </a:xfrm>
            <a:prstGeom prst="rect">
              <a:avLst/>
            </a:prstGeom>
            <a:noFill/>
            <a:ln>
              <a:noFill/>
            </a:ln>
          </p:spPr>
        </p:pic>
        <p:sp>
          <p:nvSpPr>
            <p:cNvPr id="10" name="TextBox 9">
              <a:extLst>
                <a:ext uri="{FF2B5EF4-FFF2-40B4-BE49-F238E27FC236}">
                  <a16:creationId xmlns:a16="http://schemas.microsoft.com/office/drawing/2014/main" id="{8D729957-1184-C69A-EA84-A53B705BD67F}"/>
                </a:ext>
              </a:extLst>
            </p:cNvPr>
            <p:cNvSpPr txBox="1"/>
            <p:nvPr/>
          </p:nvSpPr>
          <p:spPr>
            <a:xfrm>
              <a:off x="1619052" y="6320398"/>
              <a:ext cx="105513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Energy (MeV)</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5F42055-1298-6916-8A98-584E00200638}"/>
                </a:ext>
              </a:extLst>
            </p:cNvPr>
            <p:cNvSpPr txBox="1"/>
            <p:nvPr/>
          </p:nvSpPr>
          <p:spPr>
            <a:xfrm rot="16200000">
              <a:off x="-432920" y="4842293"/>
              <a:ext cx="135044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mn-cs"/>
                </a:rPr>
                <a:t>Spectrum</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 (MeV</a:t>
              </a:r>
              <a:r>
                <a:rPr kumimoji="0" lang="it-IT"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35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randombar(horizontal)">
                                      <p:cBhvr>
                                        <p:cTn id="44" dur="500"/>
                                        <p:tgtEl>
                                          <p:spTgt spid="14"/>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randombar(horizontal)">
                                      <p:cBhvr>
                                        <p:cTn id="47" dur="500"/>
                                        <p:tgtEl>
                                          <p:spTgt spid="3"/>
                                        </p:tgtEl>
                                      </p:cBhvr>
                                    </p:animEffect>
                                  </p:childTnLst>
                                </p:cTn>
                              </p:par>
                              <p:par>
                                <p:cTn id="48" presetID="14" presetClass="entr" presetSubtype="1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randombar(horizontal)">
                                      <p:cBhvr>
                                        <p:cTn id="50" dur="500"/>
                                        <p:tgtEl>
                                          <p:spTgt spid="32"/>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randombar(horizontal)">
                                      <p:cBhvr>
                                        <p:cTn id="53" dur="500"/>
                                        <p:tgtEl>
                                          <p:spTgt spid="33"/>
                                        </p:tgtEl>
                                      </p:cBhvr>
                                    </p:animEffect>
                                  </p:childTnLst>
                                </p:cTn>
                              </p:par>
                              <p:par>
                                <p:cTn id="54" presetID="14" presetClass="entr" presetSubtype="1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randombar(horizontal)">
                                      <p:cBhvr>
                                        <p:cTn id="56" dur="500"/>
                                        <p:tgtEl>
                                          <p:spTgt spid="34"/>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randombar(horizontal)">
                                      <p:cBhvr>
                                        <p:cTn id="59" dur="500"/>
                                        <p:tgtEl>
                                          <p:spTgt spid="16"/>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randombar(horizontal)">
                                      <p:cBhvr>
                                        <p:cTn id="62" dur="500"/>
                                        <p:tgtEl>
                                          <p:spTgt spid="29"/>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randombar(horizontal)">
                                      <p:cBhvr>
                                        <p:cTn id="65" dur="500"/>
                                        <p:tgtEl>
                                          <p:spTgt spid="30"/>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randombar(horizontal)">
                                      <p:cBhvr>
                                        <p:cTn id="68" dur="500"/>
                                        <p:tgtEl>
                                          <p:spTgt spid="35"/>
                                        </p:tgtEl>
                                      </p:cBhvr>
                                    </p:animEffect>
                                  </p:childTnLst>
                                </p:cTn>
                              </p:par>
                              <p:par>
                                <p:cTn id="69" presetID="14" presetClass="entr" presetSubtype="1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randombar(horizontal)">
                                      <p:cBhvr>
                                        <p:cTn id="71" dur="500"/>
                                        <p:tgtEl>
                                          <p:spTgt spid="2"/>
                                        </p:tgtEl>
                                      </p:cBhvr>
                                    </p:animEffect>
                                  </p:childTnLst>
                                </p:cTn>
                              </p:par>
                              <p:par>
                                <p:cTn id="72" presetID="14" presetClass="entr" presetSubtype="10"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randombar(horizontal)">
                                      <p:cBhvr>
                                        <p:cTn id="74" dur="500"/>
                                        <p:tgtEl>
                                          <p:spTgt spid="4"/>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randombar(horizontal)">
                                      <p:cBhvr>
                                        <p:cTn id="77" dur="500"/>
                                        <p:tgtEl>
                                          <p:spTgt spid="6"/>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randombar(horizontal)">
                                      <p:cBhvr>
                                        <p:cTn id="80" dur="500"/>
                                        <p:tgtEl>
                                          <p:spTgt spid="7"/>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animEffect transition="in" filter="fade">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16" grpId="0" animBg="1"/>
      <p:bldP spid="29" grpId="0" animBg="1"/>
      <p:bldP spid="30" grpId="0" animBg="1"/>
      <p:bldP spid="35" grpId="0" animBg="1"/>
      <p:bldP spid="37" grpId="0" animBg="1"/>
      <p:bldP spid="40" grpId="0" animBg="1"/>
      <p:bldP spid="42" grpId="0" animBg="1"/>
      <p:bldP spid="6" grpId="0" animBg="1"/>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16BF351-C64D-4179-B71B-B5BD3852D37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olo 3">
            <a:extLst>
              <a:ext uri="{FF2B5EF4-FFF2-40B4-BE49-F238E27FC236}">
                <a16:creationId xmlns:a16="http://schemas.microsoft.com/office/drawing/2014/main" id="{A11C0351-2E02-48B5-8D59-ACE27F1E8E60}"/>
              </a:ext>
            </a:extLst>
          </p:cNvPr>
          <p:cNvSpPr>
            <a:spLocks noGrp="1"/>
          </p:cNvSpPr>
          <p:nvPr>
            <p:ph type="title"/>
          </p:nvPr>
        </p:nvSpPr>
        <p:spPr>
          <a:xfrm>
            <a:off x="148855" y="10619"/>
            <a:ext cx="12293032" cy="1149032"/>
          </a:xfrm>
        </p:spPr>
        <p:txBody>
          <a:bodyPr>
            <a:normAutofit/>
          </a:bodyPr>
          <a:lstStyle/>
          <a:p>
            <a:pPr eaLnBrk="1" hangingPunct="1"/>
            <a:r>
              <a:rPr lang="it-IT" altLang="en-US" sz="3733" b="1" dirty="0">
                <a:latin typeface="Arial" panose="020B0604020202020204" pitchFamily="34" charset="0"/>
                <a:cs typeface="Arial" panose="020B0604020202020204" pitchFamily="34" charset="0"/>
              </a:rPr>
              <a:t>Alanine </a:t>
            </a:r>
            <a:r>
              <a:rPr lang="it-IT" altLang="en-US" sz="3733" b="1" dirty="0" err="1">
                <a:latin typeface="Arial" panose="020B0604020202020204" pitchFamily="34" charset="0"/>
                <a:cs typeface="Arial" panose="020B0604020202020204" pitchFamily="34" charset="0"/>
              </a:rPr>
              <a:t>dosimeter</a:t>
            </a:r>
            <a:endParaRPr lang="it-IT" altLang="en-US" sz="3733" b="1"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69F4A49C-8534-4A2F-9D60-873CE59FD7F3}"/>
              </a:ext>
            </a:extLst>
          </p:cNvPr>
          <p:cNvSpPr txBox="1"/>
          <p:nvPr/>
        </p:nvSpPr>
        <p:spPr>
          <a:xfrm>
            <a:off x="455888" y="5664133"/>
            <a:ext cx="2876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Alanine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powder</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substrate</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pressed</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into</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pellet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shape</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2E127EAD-E1BD-43F2-BCE7-1A83800FA7D8}"/>
                  </a:ext>
                </a:extLst>
              </p:cNvPr>
              <p:cNvSpPr txBox="1"/>
              <p:nvPr/>
            </p:nvSpPr>
            <p:spPr>
              <a:xfrm>
                <a:off x="388393" y="1356122"/>
                <a:ext cx="3225076" cy="1754326"/>
              </a:xfrm>
              <a:prstGeom prst="rect">
                <a:avLst/>
              </a:prstGeom>
              <a:solidFill>
                <a:srgbClr val="92D050"/>
              </a:solidFill>
              <a:ln>
                <a:solidFill>
                  <a:schemeClr val="tx1"/>
                </a:solidFill>
              </a:ln>
              <a:scene3d>
                <a:camera prst="orthographicFront"/>
                <a:lightRig rig="threePt" dir="t"/>
              </a:scene3d>
              <a:sp3d>
                <a:bevelT w="152400" h="50800" prst="softRoun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irradiation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of </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alanine amino acid</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𝐶𝐻𝑁</m:t>
                    </m:r>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𝐶𝑂𝑂𝐻</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induces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formation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of </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14:m>
                  <m:oMath xmlns:m="http://schemas.openxmlformats.org/officeDocument/2006/math">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sSub>
                      <m:sSub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𝐻</m:t>
                        </m:r>
                      </m:e>
                      <m: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b>
                    </m:s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𝐶𝐻</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𝐶𝑂𝑂𝐻</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free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radicals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25" name="CasellaDiTesto 24">
                <a:extLst>
                  <a:ext uri="{FF2B5EF4-FFF2-40B4-BE49-F238E27FC236}">
                    <a16:creationId xmlns:a16="http://schemas.microsoft.com/office/drawing/2014/main" id="{2E127EAD-E1BD-43F2-BCE7-1A83800FA7D8}"/>
                  </a:ext>
                </a:extLst>
              </p:cNvPr>
              <p:cNvSpPr txBox="1">
                <a:spLocks noRot="1" noChangeAspect="1" noMove="1" noResize="1" noEditPoints="1" noAdjustHandles="1" noChangeArrowheads="1" noChangeShapeType="1" noTextEdit="1"/>
              </p:cNvSpPr>
              <p:nvPr/>
            </p:nvSpPr>
            <p:spPr>
              <a:xfrm>
                <a:off x="388393" y="1356122"/>
                <a:ext cx="3225076" cy="1754326"/>
              </a:xfrm>
              <a:prstGeom prst="rect">
                <a:avLst/>
              </a:prstGeom>
              <a:blipFill>
                <a:blip r:embed="rId5"/>
                <a:stretch>
                  <a:fillRect t="-678" b="-3051"/>
                </a:stretch>
              </a:blipFill>
              <a:ln>
                <a:solidFill>
                  <a:schemeClr val="tx1"/>
                </a:solidFill>
              </a:ln>
            </p:spPr>
            <p:txBody>
              <a:bodyPr/>
              <a:lstStyle/>
              <a:p>
                <a:r>
                  <a:rPr lang="en-US">
                    <a:noFill/>
                  </a:rPr>
                  <a:t> </a:t>
                </a:r>
              </a:p>
            </p:txBody>
          </p:sp>
        </mc:Fallback>
      </mc:AlternateContent>
      <p:sp>
        <p:nvSpPr>
          <p:cNvPr id="4" name="Oval 3">
            <a:extLst>
              <a:ext uri="{FF2B5EF4-FFF2-40B4-BE49-F238E27FC236}">
                <a16:creationId xmlns:a16="http://schemas.microsoft.com/office/drawing/2014/main" id="{4E7B69D3-F68A-0D91-5F26-A9C9A19B357F}"/>
              </a:ext>
            </a:extLst>
          </p:cNvPr>
          <p:cNvSpPr/>
          <p:nvPr/>
        </p:nvSpPr>
        <p:spPr>
          <a:xfrm>
            <a:off x="1079458" y="1647599"/>
            <a:ext cx="814705" cy="372140"/>
          </a:xfrm>
          <a:prstGeom prst="ellipse">
            <a:avLst/>
          </a:prstGeom>
          <a:noFill/>
          <a:ln w="1905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5B574632-C8DB-C0D7-68D4-6D846EA152A2}"/>
              </a:ext>
            </a:extLst>
          </p:cNvPr>
          <p:cNvCxnSpPr>
            <a:cxnSpLocks/>
          </p:cNvCxnSpPr>
          <p:nvPr/>
        </p:nvCxnSpPr>
        <p:spPr>
          <a:xfrm>
            <a:off x="1252761" y="2019739"/>
            <a:ext cx="5427" cy="1571305"/>
          </a:xfrm>
          <a:prstGeom prst="straightConnector1">
            <a:avLst/>
          </a:prstGeom>
          <a:ln>
            <a:solidFill>
              <a:srgbClr val="FF6699"/>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descr="A group of white pills&#10;&#10;Description automatically generated">
            <a:extLst>
              <a:ext uri="{FF2B5EF4-FFF2-40B4-BE49-F238E27FC236}">
                <a16:creationId xmlns:a16="http://schemas.microsoft.com/office/drawing/2014/main" id="{A891366F-3D1C-8874-CCD7-F3542F18645E}"/>
              </a:ext>
            </a:extLst>
          </p:cNvPr>
          <p:cNvPicPr>
            <a:picLocks noChangeAspect="1"/>
          </p:cNvPicPr>
          <p:nvPr/>
        </p:nvPicPr>
        <p:blipFill rotWithShape="1">
          <a:blip r:embed="rId6">
            <a:extLst>
              <a:ext uri="{28A0092B-C50C-407E-A947-70E740481C1C}">
                <a14:useLocalDpi xmlns:a14="http://schemas.microsoft.com/office/drawing/2010/main" val="0"/>
              </a:ext>
            </a:extLst>
          </a:blip>
          <a:srcRect l="10774" t="4806" r="9693" b="12568"/>
          <a:stretch/>
        </p:blipFill>
        <p:spPr>
          <a:xfrm>
            <a:off x="554461" y="3591044"/>
            <a:ext cx="2679404" cy="2087705"/>
          </a:xfrm>
          <a:prstGeom prst="rect">
            <a:avLst/>
          </a:prstGeom>
          <a:ln w="28575">
            <a:solidFill>
              <a:srgbClr val="FF6699"/>
            </a:solidFill>
          </a:ln>
        </p:spPr>
      </p:pic>
      <p:sp>
        <p:nvSpPr>
          <p:cNvPr id="5" name="TextBox 4">
            <a:extLst>
              <a:ext uri="{FF2B5EF4-FFF2-40B4-BE49-F238E27FC236}">
                <a16:creationId xmlns:a16="http://schemas.microsoft.com/office/drawing/2014/main" id="{187DF2F9-6109-CA2A-29ED-6B2072A70247}"/>
              </a:ext>
            </a:extLst>
          </p:cNvPr>
          <p:cNvSpPr txBox="1"/>
          <p:nvPr/>
        </p:nvSpPr>
        <p:spPr>
          <a:xfrm>
            <a:off x="-3123" y="6601819"/>
            <a:ext cx="887329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lumMod val="50000"/>
                  </a:prstClr>
                </a:solidFill>
                <a:effectLst/>
                <a:uLnTx/>
                <a:uFillTx/>
                <a:latin typeface="ArialMT"/>
                <a:ea typeface="+mn-ea"/>
                <a:cs typeface="+mn-cs"/>
              </a:rPr>
              <a:t>Practice for use of the alanine-EPR dosimetry system ISO/ASTM 51607:2012(E)</a:t>
            </a:r>
            <a:endParaRPr kumimoji="0" lang="en-US" sz="105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469C376B-D471-9230-6014-BC0BC66EE39D}"/>
              </a:ext>
            </a:extLst>
          </p:cNvPr>
          <p:cNvCxnSpPr>
            <a:cxnSpLocks/>
          </p:cNvCxnSpPr>
          <p:nvPr/>
        </p:nvCxnSpPr>
        <p:spPr>
          <a:xfrm>
            <a:off x="1131003" y="4312521"/>
            <a:ext cx="25553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9FA40F0-2A29-9EE3-A694-5DEB66EA4A30}"/>
                  </a:ext>
                </a:extLst>
              </p:cNvPr>
              <p:cNvSpPr txBox="1"/>
              <p:nvPr/>
            </p:nvSpPr>
            <p:spPr>
              <a:xfrm>
                <a:off x="831826" y="3985695"/>
                <a:ext cx="8418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4 mm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19FA40F0-2A29-9EE3-A694-5DEB66EA4A30}"/>
                  </a:ext>
                </a:extLst>
              </p:cNvPr>
              <p:cNvSpPr txBox="1">
                <a:spLocks noRot="1" noChangeAspect="1" noMove="1" noResize="1" noEditPoints="1" noAdjustHandles="1" noChangeArrowheads="1" noChangeShapeType="1" noTextEdit="1"/>
              </p:cNvSpPr>
              <p:nvPr/>
            </p:nvSpPr>
            <p:spPr>
              <a:xfrm>
                <a:off x="831826" y="3985695"/>
                <a:ext cx="841870" cy="307777"/>
              </a:xfrm>
              <a:prstGeom prst="rect">
                <a:avLst/>
              </a:prstGeom>
              <a:blipFill>
                <a:blip r:embed="rId7"/>
                <a:stretch>
                  <a:fillRect t="-4000" b="-2000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D0B98EA6-016B-ABFA-817F-16F68173197C}"/>
              </a:ext>
            </a:extLst>
          </p:cNvPr>
          <p:cNvGrpSpPr/>
          <p:nvPr/>
        </p:nvGrpSpPr>
        <p:grpSpPr>
          <a:xfrm>
            <a:off x="3786772" y="2019739"/>
            <a:ext cx="3266739" cy="3034704"/>
            <a:chOff x="3850601" y="1647599"/>
            <a:chExt cx="3266739" cy="3034704"/>
          </a:xfrm>
        </p:grpSpPr>
        <p:grpSp>
          <p:nvGrpSpPr>
            <p:cNvPr id="26" name="Group 25">
              <a:extLst>
                <a:ext uri="{FF2B5EF4-FFF2-40B4-BE49-F238E27FC236}">
                  <a16:creationId xmlns:a16="http://schemas.microsoft.com/office/drawing/2014/main" id="{C421C2DA-37E0-6616-FD84-F7248E7B91D0}"/>
                </a:ext>
              </a:extLst>
            </p:cNvPr>
            <p:cNvGrpSpPr/>
            <p:nvPr/>
          </p:nvGrpSpPr>
          <p:grpSpPr>
            <a:xfrm>
              <a:off x="3850601" y="1647599"/>
              <a:ext cx="3266739" cy="3034704"/>
              <a:chOff x="3869702" y="1534062"/>
              <a:chExt cx="3266739" cy="3034704"/>
            </a:xfrm>
          </p:grpSpPr>
          <p:sp>
            <p:nvSpPr>
              <p:cNvPr id="20" name="TextBox 19">
                <a:extLst>
                  <a:ext uri="{FF2B5EF4-FFF2-40B4-BE49-F238E27FC236}">
                    <a16:creationId xmlns:a16="http://schemas.microsoft.com/office/drawing/2014/main" id="{CDDE3A90-96ED-9054-230A-0ABAB84B607D}"/>
                  </a:ext>
                </a:extLst>
              </p:cNvPr>
              <p:cNvSpPr txBox="1"/>
              <p:nvPr/>
            </p:nvSpPr>
            <p:spPr>
              <a:xfrm>
                <a:off x="3898667" y="3399215"/>
                <a:ext cx="323777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EPR Bruker </a:t>
                </a:r>
                <a:r>
                  <a:rPr kumimoji="0" lang="en-US" sz="1400" b="0" i="1" u="sng"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-scan spectrometer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X-band</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frequency of 9.4 GHz</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microwave power of 0.14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mW</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magnetic field in the range 3350–3650 G</a:t>
                </a:r>
              </a:p>
            </p:txBody>
          </p:sp>
          <p:sp>
            <p:nvSpPr>
              <p:cNvPr id="22" name="Rectangle 21">
                <a:extLst>
                  <a:ext uri="{FF2B5EF4-FFF2-40B4-BE49-F238E27FC236}">
                    <a16:creationId xmlns:a16="http://schemas.microsoft.com/office/drawing/2014/main" id="{CFE0F203-1227-9991-4307-5A60780E4400}"/>
                  </a:ext>
                </a:extLst>
              </p:cNvPr>
              <p:cNvSpPr/>
              <p:nvPr/>
            </p:nvSpPr>
            <p:spPr>
              <a:xfrm>
                <a:off x="3869702" y="1534062"/>
                <a:ext cx="3162963" cy="30347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Picture 15" descr="A white box with red and white labels on it&#10;&#10;Description automatically generated">
              <a:extLst>
                <a:ext uri="{FF2B5EF4-FFF2-40B4-BE49-F238E27FC236}">
                  <a16:creationId xmlns:a16="http://schemas.microsoft.com/office/drawing/2014/main" id="{00BBECF2-0CDB-3AB2-42D8-CC36B94D37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7378" y="1749706"/>
              <a:ext cx="3023036" cy="1706362"/>
            </a:xfrm>
            <a:prstGeom prst="rect">
              <a:avLst/>
            </a:prstGeom>
            <a:ln w="19050">
              <a:solidFill>
                <a:schemeClr val="accent1"/>
              </a:solidFill>
            </a:ln>
          </p:spPr>
        </p:pic>
      </p:grpSp>
      <p:grpSp>
        <p:nvGrpSpPr>
          <p:cNvPr id="9" name="Group 8">
            <a:extLst>
              <a:ext uri="{FF2B5EF4-FFF2-40B4-BE49-F238E27FC236}">
                <a16:creationId xmlns:a16="http://schemas.microsoft.com/office/drawing/2014/main" id="{1462C723-5701-84E8-62FE-A96D7B1D13ED}"/>
              </a:ext>
            </a:extLst>
          </p:cNvPr>
          <p:cNvGrpSpPr/>
          <p:nvPr/>
        </p:nvGrpSpPr>
        <p:grpSpPr>
          <a:xfrm>
            <a:off x="7165155" y="2121846"/>
            <a:ext cx="4900687" cy="3704188"/>
            <a:chOff x="7165155" y="2121846"/>
            <a:chExt cx="4900687" cy="3704188"/>
          </a:xfrm>
        </p:grpSpPr>
        <p:pic>
          <p:nvPicPr>
            <p:cNvPr id="11" name="Immagine 10">
              <a:extLst>
                <a:ext uri="{FF2B5EF4-FFF2-40B4-BE49-F238E27FC236}">
                  <a16:creationId xmlns:a16="http://schemas.microsoft.com/office/drawing/2014/main" id="{11BB85DA-4847-42DD-98EA-23632434DF17}"/>
                </a:ext>
              </a:extLst>
            </p:cNvPr>
            <p:cNvPicPr>
              <a:picLocks noChangeAspect="1"/>
            </p:cNvPicPr>
            <p:nvPr/>
          </p:nvPicPr>
          <p:blipFill rotWithShape="1">
            <a:blip r:embed="rId9">
              <a:extLst>
                <a:ext uri="{28A0092B-C50C-407E-A947-70E740481C1C}">
                  <a14:useLocalDpi xmlns:a14="http://schemas.microsoft.com/office/drawing/2010/main" val="0"/>
                </a:ext>
              </a:extLst>
            </a:blip>
            <a:srcRect r="2469"/>
            <a:stretch/>
          </p:blipFill>
          <p:spPr>
            <a:xfrm>
              <a:off x="7227193" y="2121846"/>
              <a:ext cx="4838649" cy="3704188"/>
            </a:xfrm>
            <a:prstGeom prst="rect">
              <a:avLst/>
            </a:prstGeom>
          </p:spPr>
        </p:pic>
        <p:cxnSp>
          <p:nvCxnSpPr>
            <p:cNvPr id="17" name="Connettore 2 16">
              <a:extLst>
                <a:ext uri="{FF2B5EF4-FFF2-40B4-BE49-F238E27FC236}">
                  <a16:creationId xmlns:a16="http://schemas.microsoft.com/office/drawing/2014/main" id="{78DEEBCF-04D0-4D58-9480-500CC83B7091}"/>
                </a:ext>
              </a:extLst>
            </p:cNvPr>
            <p:cNvCxnSpPr>
              <a:cxnSpLocks/>
            </p:cNvCxnSpPr>
            <p:nvPr/>
          </p:nvCxnSpPr>
          <p:spPr>
            <a:xfrm flipH="1">
              <a:off x="10329956" y="2572670"/>
              <a:ext cx="22264" cy="241784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81E32D61-4E96-4244-B85A-FBB973B5EEA2}"/>
                    </a:ext>
                  </a:extLst>
                </p:cNvPr>
                <p:cNvSpPr txBox="1"/>
                <p:nvPr/>
              </p:nvSpPr>
              <p:spPr>
                <a:xfrm>
                  <a:off x="10177396" y="2678996"/>
                  <a:ext cx="834160" cy="3987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h</m:t>
                            </m:r>
                          </m:e>
                          <m:sub>
                            <m:r>
                              <a:rPr kumimoji="0" lang="it-IT"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𝑝𝑝</m:t>
                            </m:r>
                          </m:sub>
                        </m:sSub>
                      </m:oMath>
                    </m:oMathPara>
                  </a14:m>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CasellaDiTesto 20">
                  <a:extLst>
                    <a:ext uri="{FF2B5EF4-FFF2-40B4-BE49-F238E27FC236}">
                      <a16:creationId xmlns:a16="http://schemas.microsoft.com/office/drawing/2014/main" id="{81E32D61-4E96-4244-B85A-FBB973B5EEA2}"/>
                    </a:ext>
                  </a:extLst>
                </p:cNvPr>
                <p:cNvSpPr txBox="1">
                  <a:spLocks noRot="1" noChangeAspect="1" noMove="1" noResize="1" noEditPoints="1" noAdjustHandles="1" noChangeArrowheads="1" noChangeShapeType="1" noTextEdit="1"/>
                </p:cNvSpPr>
                <p:nvPr/>
              </p:nvSpPr>
              <p:spPr>
                <a:xfrm>
                  <a:off x="10177396" y="2678996"/>
                  <a:ext cx="834160" cy="398702"/>
                </a:xfrm>
                <a:prstGeom prst="rect">
                  <a:avLst/>
                </a:prstGeom>
                <a:blipFill>
                  <a:blip r:embed="rId10"/>
                  <a:stretch>
                    <a:fillRect b="-151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D678944-DC40-F32A-8D56-9A89CAC8E566}"/>
                </a:ext>
              </a:extLst>
            </p:cNvPr>
            <p:cNvSpPr txBox="1"/>
            <p:nvPr/>
          </p:nvSpPr>
          <p:spPr>
            <a:xfrm>
              <a:off x="9330328" y="5520828"/>
              <a:ext cx="1590203"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Magnetic</a:t>
              </a:r>
              <a:r>
                <a:rPr kumimoji="0" lang="it-IT"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Field (G)</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17AA85A-2331-AED0-C83D-AF68A8727773}"/>
                </a:ext>
              </a:extLst>
            </p:cNvPr>
            <p:cNvSpPr txBox="1"/>
            <p:nvPr/>
          </p:nvSpPr>
          <p:spPr>
            <a:xfrm rot="16200000">
              <a:off x="6626103" y="3481904"/>
              <a:ext cx="1355104"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Intensity</a:t>
              </a:r>
              <a:r>
                <a:rPr kumimoji="0" lang="it-IT"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a.u</a:t>
              </a:r>
              <a:r>
                <a:rPr kumimoji="0" lang="it-IT"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CasellaDiTesto 23">
            <a:extLst>
              <a:ext uri="{FF2B5EF4-FFF2-40B4-BE49-F238E27FC236}">
                <a16:creationId xmlns:a16="http://schemas.microsoft.com/office/drawing/2014/main" id="{CA893B32-14C0-43E4-8DB4-D85207D79046}"/>
              </a:ext>
            </a:extLst>
          </p:cNvPr>
          <p:cNvSpPr txBox="1"/>
          <p:nvPr/>
        </p:nvSpPr>
        <p:spPr>
          <a:xfrm>
            <a:off x="9761911" y="1402255"/>
            <a:ext cx="2165159" cy="908864"/>
          </a:xfrm>
          <a:prstGeom prst="ellipse">
            <a:avLst/>
          </a:prstGeom>
          <a:solidFill>
            <a:srgbClr val="FFC000"/>
          </a:solidFill>
          <a:ln>
            <a:solidFill>
              <a:schemeClr val="tx1"/>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Alanine</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EPR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spectrum</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ccia a destra 22">
            <a:extLst>
              <a:ext uri="{FF2B5EF4-FFF2-40B4-BE49-F238E27FC236}">
                <a16:creationId xmlns:a16="http://schemas.microsoft.com/office/drawing/2014/main" id="{9108D3A8-B136-49DB-8C89-FC8FFEC361E5}"/>
              </a:ext>
            </a:extLst>
          </p:cNvPr>
          <p:cNvSpPr/>
          <p:nvPr/>
        </p:nvSpPr>
        <p:spPr>
          <a:xfrm>
            <a:off x="3412937" y="5084607"/>
            <a:ext cx="3910784" cy="33655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25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animBg="1"/>
      <p:bldP spid="4" grpId="0" animBg="1"/>
      <p:bldP spid="13" grpId="0"/>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16BF351-C64D-4179-B71B-B5BD3852D37F}"/>
              </a:ext>
            </a:extLst>
          </p:cNvPr>
          <p:cNvSpPr>
            <a:spLocks noGrp="1"/>
          </p:cNvSpPr>
          <p:nvPr>
            <p:ph type="sldNum" sz="quarter" idx="4"/>
          </p:nvPr>
        </p:nvSpPr>
        <p:spPr>
          <a:xfrm>
            <a:off x="11425637" y="6318306"/>
            <a:ext cx="66186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olo 3">
            <a:extLst>
              <a:ext uri="{FF2B5EF4-FFF2-40B4-BE49-F238E27FC236}">
                <a16:creationId xmlns:a16="http://schemas.microsoft.com/office/drawing/2014/main" id="{25D3C97D-F042-4FC3-869F-4787FE09519A}"/>
              </a:ext>
            </a:extLst>
          </p:cNvPr>
          <p:cNvSpPr>
            <a:spLocks noGrp="1"/>
          </p:cNvSpPr>
          <p:nvPr>
            <p:ph type="title"/>
          </p:nvPr>
        </p:nvSpPr>
        <p:spPr>
          <a:xfrm>
            <a:off x="0" y="0"/>
            <a:ext cx="12293032" cy="1149032"/>
          </a:xfrm>
        </p:spPr>
        <p:txBody>
          <a:bodyPr>
            <a:normAutofit/>
          </a:bodyPr>
          <a:lstStyle/>
          <a:p>
            <a:pPr eaLnBrk="1" hangingPunct="1"/>
            <a:r>
              <a:rPr lang="it-IT" altLang="en-US" sz="3733" b="1" dirty="0">
                <a:latin typeface="Arial" panose="020B0604020202020204" pitchFamily="34" charset="0"/>
                <a:cs typeface="Arial" panose="020B0604020202020204" pitchFamily="34" charset="0"/>
              </a:rPr>
              <a:t>CALLIOPE facility - alanine </a:t>
            </a:r>
            <a:r>
              <a:rPr lang="it-IT" altLang="en-US" sz="3733" b="1" dirty="0" err="1">
                <a:latin typeface="Arial" panose="020B0604020202020204" pitchFamily="34" charset="0"/>
                <a:cs typeface="Arial" panose="020B0604020202020204" pitchFamily="34" charset="0"/>
              </a:rPr>
              <a:t>dosimeters</a:t>
            </a:r>
            <a:r>
              <a:rPr lang="it-IT" altLang="en-US" sz="3733" b="1" dirty="0">
                <a:latin typeface="Arial" panose="020B0604020202020204" pitchFamily="34" charset="0"/>
                <a:cs typeface="Arial" panose="020B0604020202020204" pitchFamily="34" charset="0"/>
              </a:rPr>
              <a:t> </a:t>
            </a:r>
            <a:r>
              <a:rPr lang="it-IT" altLang="en-US" sz="3733" b="1" dirty="0" err="1">
                <a:latin typeface="Arial" panose="020B0604020202020204" pitchFamily="34" charset="0"/>
                <a:cs typeface="Arial" panose="020B0604020202020204" pitchFamily="34" charset="0"/>
              </a:rPr>
              <a:t>calibration</a:t>
            </a:r>
            <a:r>
              <a:rPr lang="it-IT" altLang="en-US" sz="3733" b="1" dirty="0">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957FBA76-1AAA-D546-E145-375BD0979442}"/>
              </a:ext>
            </a:extLst>
          </p:cNvPr>
          <p:cNvSpPr txBox="1"/>
          <p:nvPr/>
        </p:nvSpPr>
        <p:spPr>
          <a:xfrm>
            <a:off x="-155754" y="1140494"/>
            <a:ext cx="105078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using</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absolute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Fricke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dosimeter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calibration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curves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for the alanine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dosimetry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system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obtained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9" name="Group 18">
            <a:extLst>
              <a:ext uri="{FF2B5EF4-FFF2-40B4-BE49-F238E27FC236}">
                <a16:creationId xmlns:a16="http://schemas.microsoft.com/office/drawing/2014/main" id="{63029772-0402-F9CA-82C9-B3D51F9A35C8}"/>
              </a:ext>
            </a:extLst>
          </p:cNvPr>
          <p:cNvGrpSpPr/>
          <p:nvPr/>
        </p:nvGrpSpPr>
        <p:grpSpPr>
          <a:xfrm>
            <a:off x="8031" y="1927267"/>
            <a:ext cx="5453509" cy="4855704"/>
            <a:chOff x="226423" y="1870620"/>
            <a:chExt cx="5453509" cy="4855704"/>
          </a:xfrm>
        </p:grpSpPr>
        <p:grpSp>
          <p:nvGrpSpPr>
            <p:cNvPr id="20" name="Group 19">
              <a:extLst>
                <a:ext uri="{FF2B5EF4-FFF2-40B4-BE49-F238E27FC236}">
                  <a16:creationId xmlns:a16="http://schemas.microsoft.com/office/drawing/2014/main" id="{2B175640-FA03-0ED4-290F-43D48384B439}"/>
                </a:ext>
              </a:extLst>
            </p:cNvPr>
            <p:cNvGrpSpPr/>
            <p:nvPr/>
          </p:nvGrpSpPr>
          <p:grpSpPr>
            <a:xfrm>
              <a:off x="226423" y="1870620"/>
              <a:ext cx="5453509" cy="4855704"/>
              <a:chOff x="226423" y="1870620"/>
              <a:chExt cx="5453509" cy="4855704"/>
            </a:xfrm>
          </p:grpSpPr>
          <p:grpSp>
            <p:nvGrpSpPr>
              <p:cNvPr id="23" name="Group 22">
                <a:extLst>
                  <a:ext uri="{FF2B5EF4-FFF2-40B4-BE49-F238E27FC236}">
                    <a16:creationId xmlns:a16="http://schemas.microsoft.com/office/drawing/2014/main" id="{B611EB35-F6FE-5DB8-104E-248FC624CB18}"/>
                  </a:ext>
                </a:extLst>
              </p:cNvPr>
              <p:cNvGrpSpPr/>
              <p:nvPr/>
            </p:nvGrpSpPr>
            <p:grpSpPr>
              <a:xfrm>
                <a:off x="226423" y="1870620"/>
                <a:ext cx="5453509" cy="4855704"/>
                <a:chOff x="226423" y="1870620"/>
                <a:chExt cx="5453509" cy="4855704"/>
              </a:xfrm>
            </p:grpSpPr>
            <p:pic>
              <p:nvPicPr>
                <p:cNvPr id="27" name="Picture 26">
                  <a:extLst>
                    <a:ext uri="{FF2B5EF4-FFF2-40B4-BE49-F238E27FC236}">
                      <a16:creationId xmlns:a16="http://schemas.microsoft.com/office/drawing/2014/main" id="{20183141-B1BC-58F7-F890-336D7CE3FE4A}"/>
                    </a:ext>
                  </a:extLst>
                </p:cNvPr>
                <p:cNvPicPr>
                  <a:picLocks noChangeAspect="1"/>
                </p:cNvPicPr>
                <p:nvPr/>
              </p:nvPicPr>
              <p:blipFill rotWithShape="1">
                <a:blip r:embed="rId3">
                  <a:extLst>
                    <a:ext uri="{28A0092B-C50C-407E-A947-70E740481C1C}">
                      <a14:useLocalDpi xmlns:a14="http://schemas.microsoft.com/office/drawing/2010/main" val="0"/>
                    </a:ext>
                  </a:extLst>
                </a:blip>
                <a:srcRect l="8931" t="3071" r="10558" b="3503"/>
                <a:stretch/>
              </p:blipFill>
              <p:spPr>
                <a:xfrm>
                  <a:off x="226423" y="1883620"/>
                  <a:ext cx="5453509" cy="4842704"/>
                </a:xfrm>
                <a:prstGeom prst="rect">
                  <a:avLst/>
                </a:prstGeom>
              </p:spPr>
            </p:pic>
            <p:sp>
              <p:nvSpPr>
                <p:cNvPr id="31" name="Rectangle 30">
                  <a:extLst>
                    <a:ext uri="{FF2B5EF4-FFF2-40B4-BE49-F238E27FC236}">
                      <a16:creationId xmlns:a16="http://schemas.microsoft.com/office/drawing/2014/main" id="{A8060C90-18B4-9B17-63B9-21589C708859}"/>
                    </a:ext>
                  </a:extLst>
                </p:cNvPr>
                <p:cNvSpPr/>
                <p:nvPr/>
              </p:nvSpPr>
              <p:spPr>
                <a:xfrm>
                  <a:off x="927058" y="1870620"/>
                  <a:ext cx="2852462" cy="262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B7024AE2-D61E-5193-53CD-11E64BE26AF0}"/>
                    </a:ext>
                  </a:extLst>
                </p:cNvPr>
                <p:cNvSpPr/>
                <p:nvPr/>
              </p:nvSpPr>
              <p:spPr>
                <a:xfrm>
                  <a:off x="918349" y="3047999"/>
                  <a:ext cx="2852462" cy="661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D955B363-988D-A660-28BC-70BB82BC320D}"/>
                  </a:ext>
                </a:extLst>
              </p:cNvPr>
              <p:cNvSpPr/>
              <p:nvPr/>
            </p:nvSpPr>
            <p:spPr>
              <a:xfrm>
                <a:off x="931998" y="2126188"/>
                <a:ext cx="2793842" cy="9218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CasellaDiTesto 17">
              <a:extLst>
                <a:ext uri="{FF2B5EF4-FFF2-40B4-BE49-F238E27FC236}">
                  <a16:creationId xmlns:a16="http://schemas.microsoft.com/office/drawing/2014/main" id="{6BF2105C-CBA6-47CE-7847-CAC015FB1BD5}"/>
                </a:ext>
              </a:extLst>
            </p:cNvPr>
            <p:cNvSpPr txBox="1"/>
            <p:nvPr/>
          </p:nvSpPr>
          <p:spPr>
            <a:xfrm>
              <a:off x="921983" y="2119706"/>
              <a:ext cx="3057542" cy="923330"/>
            </a:xfrm>
            <a:prstGeom prst="rect">
              <a:avLst/>
            </a:prstGeom>
            <a:solidFill>
              <a:schemeClr val="bg1"/>
            </a:solidFill>
            <a:ln w="28575">
              <a:solidFill>
                <a:srgbClr val="92D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Equation:	      y = A +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Bx</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	      0.021 </a:t>
              </a:r>
              <a:r>
                <a:rPr kumimoji="0" lang="it-IT" sz="1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0.023</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B:	     (3.72 </a:t>
              </a:r>
              <a:r>
                <a:rPr kumimoji="0" lang="it-IT" sz="1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0.04)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10</a:t>
              </a:r>
              <a:r>
                <a:rPr kumimoji="0" lang="it-IT"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C4686FDE-5853-CA9D-877D-28EA9BBEA859}"/>
              </a:ext>
            </a:extLst>
          </p:cNvPr>
          <p:cNvGrpSpPr/>
          <p:nvPr/>
        </p:nvGrpSpPr>
        <p:grpSpPr>
          <a:xfrm>
            <a:off x="5411207" y="1954314"/>
            <a:ext cx="5528376" cy="4697399"/>
            <a:chOff x="5943046" y="1870620"/>
            <a:chExt cx="5528376" cy="4697399"/>
          </a:xfrm>
        </p:grpSpPr>
        <p:grpSp>
          <p:nvGrpSpPr>
            <p:cNvPr id="37" name="Group 36">
              <a:extLst>
                <a:ext uri="{FF2B5EF4-FFF2-40B4-BE49-F238E27FC236}">
                  <a16:creationId xmlns:a16="http://schemas.microsoft.com/office/drawing/2014/main" id="{76D29C5D-6234-6CBE-9379-70477C97F977}"/>
                </a:ext>
              </a:extLst>
            </p:cNvPr>
            <p:cNvGrpSpPr/>
            <p:nvPr/>
          </p:nvGrpSpPr>
          <p:grpSpPr>
            <a:xfrm>
              <a:off x="5943046" y="1870620"/>
              <a:ext cx="5528376" cy="4697399"/>
              <a:chOff x="5943046" y="1870620"/>
              <a:chExt cx="5528376" cy="4697399"/>
            </a:xfrm>
          </p:grpSpPr>
          <p:grpSp>
            <p:nvGrpSpPr>
              <p:cNvPr id="41" name="Group 40">
                <a:extLst>
                  <a:ext uri="{FF2B5EF4-FFF2-40B4-BE49-F238E27FC236}">
                    <a16:creationId xmlns:a16="http://schemas.microsoft.com/office/drawing/2014/main" id="{9249C783-3E35-B6F4-92C3-A9D34FAD9AAB}"/>
                  </a:ext>
                </a:extLst>
              </p:cNvPr>
              <p:cNvGrpSpPr/>
              <p:nvPr/>
            </p:nvGrpSpPr>
            <p:grpSpPr>
              <a:xfrm>
                <a:off x="5943046" y="1870620"/>
                <a:ext cx="5528376" cy="4697399"/>
                <a:chOff x="5943046" y="1870620"/>
                <a:chExt cx="5528376" cy="4697399"/>
              </a:xfrm>
            </p:grpSpPr>
            <p:pic>
              <p:nvPicPr>
                <p:cNvPr id="43" name="Picture 42">
                  <a:extLst>
                    <a:ext uri="{FF2B5EF4-FFF2-40B4-BE49-F238E27FC236}">
                      <a16:creationId xmlns:a16="http://schemas.microsoft.com/office/drawing/2014/main" id="{D6A23641-6FD6-F450-5D33-CD6402F5BCCA}"/>
                    </a:ext>
                  </a:extLst>
                </p:cNvPr>
                <p:cNvPicPr>
                  <a:picLocks noChangeAspect="1"/>
                </p:cNvPicPr>
                <p:nvPr/>
              </p:nvPicPr>
              <p:blipFill rotWithShape="1">
                <a:blip r:embed="rId4">
                  <a:extLst>
                    <a:ext uri="{28A0092B-C50C-407E-A947-70E740481C1C}">
                      <a14:useLocalDpi xmlns:a14="http://schemas.microsoft.com/office/drawing/2010/main" val="0"/>
                    </a:ext>
                  </a:extLst>
                </a:blip>
                <a:srcRect l="7525" t="4048" r="10363" b="5032"/>
                <a:stretch/>
              </p:blipFill>
              <p:spPr>
                <a:xfrm>
                  <a:off x="5943046" y="1883620"/>
                  <a:ext cx="5528376" cy="4684399"/>
                </a:xfrm>
                <a:prstGeom prst="rect">
                  <a:avLst/>
                </a:prstGeom>
              </p:spPr>
            </p:pic>
            <p:sp>
              <p:nvSpPr>
                <p:cNvPr id="44" name="Rectangle 43">
                  <a:extLst>
                    <a:ext uri="{FF2B5EF4-FFF2-40B4-BE49-F238E27FC236}">
                      <a16:creationId xmlns:a16="http://schemas.microsoft.com/office/drawing/2014/main" id="{1568C32B-1BF6-4D31-2776-40E9F6813585}"/>
                    </a:ext>
                  </a:extLst>
                </p:cNvPr>
                <p:cNvSpPr/>
                <p:nvPr/>
              </p:nvSpPr>
              <p:spPr>
                <a:xfrm>
                  <a:off x="6846467" y="3336486"/>
                  <a:ext cx="2852462" cy="661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3AAEEE8E-335A-E664-AA32-867AEFE29ED3}"/>
                    </a:ext>
                  </a:extLst>
                </p:cNvPr>
                <p:cNvSpPr/>
                <p:nvPr/>
              </p:nvSpPr>
              <p:spPr>
                <a:xfrm>
                  <a:off x="6846467" y="1870620"/>
                  <a:ext cx="2852462" cy="255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3D89C10F-8CD2-3928-787A-8B4828DDD4C4}"/>
                  </a:ext>
                </a:extLst>
              </p:cNvPr>
              <p:cNvSpPr/>
              <p:nvPr/>
            </p:nvSpPr>
            <p:spPr>
              <a:xfrm>
                <a:off x="6880067" y="2132978"/>
                <a:ext cx="2793842" cy="12035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CasellaDiTesto 31">
              <a:extLst>
                <a:ext uri="{FF2B5EF4-FFF2-40B4-BE49-F238E27FC236}">
                  <a16:creationId xmlns:a16="http://schemas.microsoft.com/office/drawing/2014/main" id="{2C904F70-5133-0EB1-BFDC-AFA110722020}"/>
                </a:ext>
              </a:extLst>
            </p:cNvPr>
            <p:cNvSpPr txBox="1"/>
            <p:nvPr/>
          </p:nvSpPr>
          <p:spPr>
            <a:xfrm>
              <a:off x="6807102" y="2126188"/>
              <a:ext cx="3083115" cy="1323439"/>
            </a:xfrm>
            <a:prstGeom prst="rect">
              <a:avLst/>
            </a:prstGeom>
            <a:solidFill>
              <a:schemeClr val="bg1"/>
            </a:solidFill>
            <a:ln w="28575">
              <a:solidFill>
                <a:schemeClr val="accent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Equation:	     y = A +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Bx</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 Cx</a:t>
              </a:r>
              <a:r>
                <a:rPr kumimoji="0" lang="it-IT" sz="16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 Dx</a:t>
              </a:r>
              <a:r>
                <a:rPr kumimoji="0" lang="it-IT" sz="1600" b="0" i="0" u="none" strike="noStrike" kern="1200" cap="none" spc="0" normalizeH="0" baseline="3000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A:	     -12.4 </a:t>
              </a:r>
              <a:r>
                <a:rPr kumimoji="0" lang="it-IT" sz="1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B:	     (9.3 </a:t>
              </a:r>
              <a:r>
                <a:rPr kumimoji="0" lang="it-IT" sz="1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3.1)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10</a:t>
              </a:r>
              <a:r>
                <a:rPr kumimoji="0" lang="it-IT" sz="16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C:	     (-6.7 </a:t>
              </a:r>
              <a:r>
                <a:rPr kumimoji="0" lang="it-IT" sz="1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3.8) · 10</a:t>
              </a:r>
              <a:r>
                <a:rPr kumimoji="0" lang="it-IT" sz="1600" b="0" i="0" u="none" strike="noStrike" kern="1200" cap="none" spc="0" normalizeH="0" baseline="30000" noProof="0" dirty="0">
                  <a:ln>
                    <a:noFill/>
                  </a:ln>
                  <a:solidFill>
                    <a:prstClr val="black"/>
                  </a:solidFill>
                  <a:effectLst/>
                  <a:uLnTx/>
                  <a:uFillTx/>
                  <a:latin typeface="Calibri" panose="020F0502020204030204"/>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D:	     (3.4 </a:t>
              </a:r>
              <a:r>
                <a:rPr kumimoji="0" lang="it-IT" sz="1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1.3)</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 10</a:t>
              </a:r>
              <a:r>
                <a:rPr kumimoji="0" lang="it-IT" sz="1600" b="0" i="0" u="none" strike="noStrike" kern="1200" cap="none" spc="0" normalizeH="0" baseline="30000" noProof="0" dirty="0">
                  <a:ln>
                    <a:noFill/>
                  </a:ln>
                  <a:solidFill>
                    <a:prstClr val="black"/>
                  </a:solidFill>
                  <a:effectLst/>
                  <a:uLnTx/>
                  <a:uFillTx/>
                  <a:latin typeface="Calibri" panose="020F0502020204030204"/>
                  <a:ea typeface="+mn-ea"/>
                  <a:cs typeface="+mn-cs"/>
                </a:rPr>
                <a:t>-11</a:t>
              </a:r>
            </a:p>
          </p:txBody>
        </p:sp>
      </p:grpSp>
      <p:grpSp>
        <p:nvGrpSpPr>
          <p:cNvPr id="46" name="Group 45">
            <a:extLst>
              <a:ext uri="{FF2B5EF4-FFF2-40B4-BE49-F238E27FC236}">
                <a16:creationId xmlns:a16="http://schemas.microsoft.com/office/drawing/2014/main" id="{5FA23D0F-491C-5037-7BC3-AE5689E97D80}"/>
              </a:ext>
            </a:extLst>
          </p:cNvPr>
          <p:cNvGrpSpPr/>
          <p:nvPr/>
        </p:nvGrpSpPr>
        <p:grpSpPr>
          <a:xfrm>
            <a:off x="10063270" y="1111915"/>
            <a:ext cx="2061356" cy="1790773"/>
            <a:chOff x="6924274" y="2121846"/>
            <a:chExt cx="4442746" cy="3843035"/>
          </a:xfrm>
        </p:grpSpPr>
        <p:pic>
          <p:nvPicPr>
            <p:cNvPr id="47" name="Immagine 10">
              <a:extLst>
                <a:ext uri="{FF2B5EF4-FFF2-40B4-BE49-F238E27FC236}">
                  <a16:creationId xmlns:a16="http://schemas.microsoft.com/office/drawing/2014/main" id="{DC15A98D-2AFC-CEDD-B014-3E39B979786A}"/>
                </a:ext>
              </a:extLst>
            </p:cNvPr>
            <p:cNvPicPr>
              <a:picLocks noChangeAspect="1"/>
            </p:cNvPicPr>
            <p:nvPr/>
          </p:nvPicPr>
          <p:blipFill rotWithShape="1">
            <a:blip r:embed="rId5">
              <a:extLst>
                <a:ext uri="{28A0092B-C50C-407E-A947-70E740481C1C}">
                  <a14:useLocalDpi xmlns:a14="http://schemas.microsoft.com/office/drawing/2010/main" val="0"/>
                </a:ext>
              </a:extLst>
            </a:blip>
            <a:srcRect r="17922"/>
            <a:stretch/>
          </p:blipFill>
          <p:spPr>
            <a:xfrm>
              <a:off x="7227193" y="2121846"/>
              <a:ext cx="4071954" cy="3704188"/>
            </a:xfrm>
            <a:prstGeom prst="rect">
              <a:avLst/>
            </a:prstGeom>
          </p:spPr>
        </p:pic>
        <p:cxnSp>
          <p:nvCxnSpPr>
            <p:cNvPr id="48" name="Connettore 2 16">
              <a:extLst>
                <a:ext uri="{FF2B5EF4-FFF2-40B4-BE49-F238E27FC236}">
                  <a16:creationId xmlns:a16="http://schemas.microsoft.com/office/drawing/2014/main" id="{8F60872E-A7D7-6A7E-6926-E7CBEB706C27}"/>
                </a:ext>
              </a:extLst>
            </p:cNvPr>
            <p:cNvCxnSpPr>
              <a:cxnSpLocks/>
            </p:cNvCxnSpPr>
            <p:nvPr/>
          </p:nvCxnSpPr>
          <p:spPr>
            <a:xfrm flipH="1">
              <a:off x="10329956" y="2572670"/>
              <a:ext cx="22264" cy="241784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CasellaDiTesto 20">
                  <a:extLst>
                    <a:ext uri="{FF2B5EF4-FFF2-40B4-BE49-F238E27FC236}">
                      <a16:creationId xmlns:a16="http://schemas.microsoft.com/office/drawing/2014/main" id="{F666DAA8-80B4-1275-47C7-217621F566E4}"/>
                    </a:ext>
                  </a:extLst>
                </p:cNvPr>
                <p:cNvSpPr txBox="1"/>
                <p:nvPr/>
              </p:nvSpPr>
              <p:spPr>
                <a:xfrm>
                  <a:off x="10272550" y="2806236"/>
                  <a:ext cx="834161" cy="6479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it-IT" sz="1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h</m:t>
                            </m:r>
                          </m:e>
                          <m:sub>
                            <m:r>
                              <a:rPr kumimoji="0" lang="it-IT" sz="1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𝑝𝑝</m:t>
                            </m:r>
                          </m:sub>
                        </m:sSub>
                      </m:oMath>
                    </m:oMathPara>
                  </a14:m>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CasellaDiTesto 20">
                  <a:extLst>
                    <a:ext uri="{FF2B5EF4-FFF2-40B4-BE49-F238E27FC236}">
                      <a16:creationId xmlns:a16="http://schemas.microsoft.com/office/drawing/2014/main" id="{F666DAA8-80B4-1275-47C7-217621F566E4}"/>
                    </a:ext>
                  </a:extLst>
                </p:cNvPr>
                <p:cNvSpPr txBox="1">
                  <a:spLocks noRot="1" noChangeAspect="1" noMove="1" noResize="1" noEditPoints="1" noAdjustHandles="1" noChangeArrowheads="1" noChangeShapeType="1" noTextEdit="1"/>
                </p:cNvSpPr>
                <p:nvPr/>
              </p:nvSpPr>
              <p:spPr>
                <a:xfrm>
                  <a:off x="10272550" y="2806236"/>
                  <a:ext cx="834161" cy="647918"/>
                </a:xfrm>
                <a:prstGeom prst="rect">
                  <a:avLst/>
                </a:prstGeom>
                <a:blipFill>
                  <a:blip r:embed="rId6"/>
                  <a:stretch>
                    <a:fillRect r="-14286" b="-22449"/>
                  </a:stretch>
                </a:blipFill>
              </p:spPr>
              <p:txBody>
                <a:bodyPr/>
                <a:lstStyle/>
                <a:p>
                  <a:r>
                    <a:rPr lang="en-US">
                      <a:noFill/>
                    </a:rPr>
                    <a:t> </a:t>
                  </a:r>
                </a:p>
              </p:txBody>
            </p:sp>
          </mc:Fallback>
        </mc:AlternateContent>
        <p:sp>
          <p:nvSpPr>
            <p:cNvPr id="50" name="TextBox 49">
              <a:extLst>
                <a:ext uri="{FF2B5EF4-FFF2-40B4-BE49-F238E27FC236}">
                  <a16:creationId xmlns:a16="http://schemas.microsoft.com/office/drawing/2014/main" id="{E79E7C8F-DF14-CE18-2EA0-DE24C993748B}"/>
                </a:ext>
              </a:extLst>
            </p:cNvPr>
            <p:cNvSpPr txBox="1"/>
            <p:nvPr/>
          </p:nvSpPr>
          <p:spPr>
            <a:xfrm>
              <a:off x="8716259" y="5504738"/>
              <a:ext cx="2650761" cy="4601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Magnetic</a:t>
              </a:r>
              <a:r>
                <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Field (G)</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0F3E260E-58BE-F7B1-BCA3-D4D90452FB82}"/>
                </a:ext>
              </a:extLst>
            </p:cNvPr>
            <p:cNvSpPr txBox="1"/>
            <p:nvPr/>
          </p:nvSpPr>
          <p:spPr>
            <a:xfrm rot="16200000">
              <a:off x="5926735" y="3340449"/>
              <a:ext cx="2525748" cy="5306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Intensity</a:t>
              </a:r>
              <a:r>
                <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a.u</a:t>
              </a:r>
              <a:r>
                <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2" name="Oval 51">
            <a:extLst>
              <a:ext uri="{FF2B5EF4-FFF2-40B4-BE49-F238E27FC236}">
                <a16:creationId xmlns:a16="http://schemas.microsoft.com/office/drawing/2014/main" id="{DFD5E183-CD8E-71B4-20C5-BA297B273E1D}"/>
              </a:ext>
            </a:extLst>
          </p:cNvPr>
          <p:cNvSpPr/>
          <p:nvPr/>
        </p:nvSpPr>
        <p:spPr>
          <a:xfrm rot="928369">
            <a:off x="10229699" y="4888774"/>
            <a:ext cx="1905822" cy="734588"/>
          </a:xfrm>
          <a:prstGeom prst="ellipse">
            <a:avLst/>
          </a:prstGeom>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Gamma </a:t>
            </a:r>
            <a:r>
              <a:rPr kumimoji="0" lang="it-IT" sz="1800" b="0" i="0" u="none" strike="noStrike" kern="1200" cap="none" spc="0" normalizeH="0" baseline="0" noProof="0" dirty="0" err="1">
                <a:ln>
                  <a:noFill/>
                </a:ln>
                <a:solidFill>
                  <a:prstClr val="white"/>
                </a:solidFill>
                <a:effectLst/>
                <a:uLnTx/>
                <a:uFillTx/>
                <a:latin typeface="Calibri" panose="020F0502020204030204"/>
                <a:ea typeface="+mn-ea"/>
                <a:cs typeface="+mn-cs"/>
              </a:rPr>
              <a:t>radiation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CasellaDiTesto 6">
            <a:extLst>
              <a:ext uri="{FF2B5EF4-FFF2-40B4-BE49-F238E27FC236}">
                <a16:creationId xmlns:a16="http://schemas.microsoft.com/office/drawing/2014/main" id="{31600684-E386-472B-85FF-437A7D418C10}"/>
              </a:ext>
            </a:extLst>
          </p:cNvPr>
          <p:cNvSpPr txBox="1"/>
          <p:nvPr/>
        </p:nvSpPr>
        <p:spPr>
          <a:xfrm>
            <a:off x="6180285" y="1668593"/>
            <a:ext cx="2795900" cy="369332"/>
          </a:xfrm>
          <a:prstGeom prst="rect">
            <a:avLst/>
          </a:prstGeom>
          <a:solidFill>
            <a:srgbClr val="00B0F0"/>
          </a:solidFill>
          <a:ln w="19050">
            <a:solidFill>
              <a:srgbClr val="0070C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High dose range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calibration</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CasellaDiTesto 1">
            <a:extLst>
              <a:ext uri="{FF2B5EF4-FFF2-40B4-BE49-F238E27FC236}">
                <a16:creationId xmlns:a16="http://schemas.microsoft.com/office/drawing/2014/main" id="{4DAAEDF6-E1ED-41A3-B061-9745C65EEEB9}"/>
              </a:ext>
            </a:extLst>
          </p:cNvPr>
          <p:cNvSpPr txBox="1"/>
          <p:nvPr/>
        </p:nvSpPr>
        <p:spPr>
          <a:xfrm>
            <a:off x="1207768" y="1676050"/>
            <a:ext cx="2700471" cy="369332"/>
          </a:xfrm>
          <a:prstGeom prst="rect">
            <a:avLst/>
          </a:prstGeom>
          <a:solidFill>
            <a:srgbClr val="92D050"/>
          </a:solidFill>
          <a:ln w="19050">
            <a:solidFill>
              <a:srgbClr val="00B05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Low dose range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calibration</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05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4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3" grpId="0" animBg="1"/>
      <p:bldP spid="5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5D3C97D-F042-4FC3-869F-4787FE09519A}"/>
              </a:ext>
            </a:extLst>
          </p:cNvPr>
          <p:cNvSpPr>
            <a:spLocks noGrp="1"/>
          </p:cNvSpPr>
          <p:nvPr>
            <p:ph type="title"/>
          </p:nvPr>
        </p:nvSpPr>
        <p:spPr>
          <a:xfrm>
            <a:off x="0" y="0"/>
            <a:ext cx="12293032" cy="1149032"/>
          </a:xfrm>
        </p:spPr>
        <p:txBody>
          <a:bodyPr>
            <a:normAutofit/>
          </a:bodyPr>
          <a:lstStyle/>
          <a:p>
            <a:pPr eaLnBrk="1" hangingPunct="1"/>
            <a:r>
              <a:rPr lang="it-IT" altLang="en-US" sz="3733" b="1" dirty="0">
                <a:latin typeface="Arial" panose="020B0604020202020204" pitchFamily="34" charset="0"/>
                <a:cs typeface="Arial" panose="020B0604020202020204" pitchFamily="34" charset="0"/>
              </a:rPr>
              <a:t>REX - alanine </a:t>
            </a:r>
            <a:r>
              <a:rPr lang="it-IT" altLang="en-US" sz="3733" b="1" dirty="0" err="1">
                <a:latin typeface="Arial" panose="020B0604020202020204" pitchFamily="34" charset="0"/>
                <a:cs typeface="Arial" panose="020B0604020202020204" pitchFamily="34" charset="0"/>
              </a:rPr>
              <a:t>irradiation</a:t>
            </a:r>
            <a:endParaRPr lang="it-IT" altLang="en-US" sz="3733" b="1" dirty="0">
              <a:latin typeface="Arial" panose="020B0604020202020204" pitchFamily="34" charset="0"/>
              <a:cs typeface="Arial" panose="020B0604020202020204" pitchFamily="34" charset="0"/>
            </a:endParaRPr>
          </a:p>
        </p:txBody>
      </p:sp>
      <p:graphicFrame>
        <p:nvGraphicFramePr>
          <p:cNvPr id="19" name="Tabella 12">
            <a:extLst>
              <a:ext uri="{FF2B5EF4-FFF2-40B4-BE49-F238E27FC236}">
                <a16:creationId xmlns:a16="http://schemas.microsoft.com/office/drawing/2014/main" id="{DE0BA56D-7ECD-F747-B4F4-D16EBABD7A34}"/>
              </a:ext>
            </a:extLst>
          </p:cNvPr>
          <p:cNvGraphicFramePr>
            <a:graphicFrameLocks noGrp="1"/>
          </p:cNvGraphicFramePr>
          <p:nvPr/>
        </p:nvGraphicFramePr>
        <p:xfrm>
          <a:off x="6750451" y="1256007"/>
          <a:ext cx="1627583" cy="1532968"/>
        </p:xfrm>
        <a:graphic>
          <a:graphicData uri="http://schemas.openxmlformats.org/drawingml/2006/table">
            <a:tbl>
              <a:tblPr firstRow="1" bandRow="1">
                <a:tableStyleId>{5C22544A-7EE6-4342-B048-85BDC9FD1C3A}</a:tableStyleId>
              </a:tblPr>
              <a:tblGrid>
                <a:gridCol w="1627583">
                  <a:extLst>
                    <a:ext uri="{9D8B030D-6E8A-4147-A177-3AD203B41FA5}">
                      <a16:colId xmlns:a16="http://schemas.microsoft.com/office/drawing/2014/main" val="20000"/>
                    </a:ext>
                  </a:extLst>
                </a:gridCol>
              </a:tblGrid>
              <a:tr h="435688">
                <a:tc>
                  <a:txBody>
                    <a:bodyPr/>
                    <a:lstStyle/>
                    <a:p>
                      <a:pPr lvl="0" algn="ctr"/>
                      <a:r>
                        <a:rPr lang="it-IT" dirty="0" err="1"/>
                        <a:t>Distance</a:t>
                      </a:r>
                      <a:r>
                        <a:rPr lang="it-IT" dirty="0"/>
                        <a:t> (cm)</a:t>
                      </a:r>
                    </a:p>
                  </a:txBody>
                  <a:tcPr anchor="ctr"/>
                </a:tc>
                <a:extLst>
                  <a:ext uri="{0D108BD9-81ED-4DB2-BD59-A6C34878D82A}">
                    <a16:rowId xmlns:a16="http://schemas.microsoft.com/office/drawing/2014/main" val="10000"/>
                  </a:ext>
                </a:extLst>
              </a:tr>
              <a:tr h="334109">
                <a:tc>
                  <a:txBody>
                    <a:bodyPr/>
                    <a:lstStyle/>
                    <a:p>
                      <a:pPr lvl="0" algn="ctr"/>
                      <a:r>
                        <a:rPr lang="it-IT" dirty="0"/>
                        <a:t>20</a:t>
                      </a:r>
                    </a:p>
                  </a:txBody>
                  <a:tcPr anchor="ctr"/>
                </a:tc>
                <a:extLst>
                  <a:ext uri="{0D108BD9-81ED-4DB2-BD59-A6C34878D82A}">
                    <a16:rowId xmlns:a16="http://schemas.microsoft.com/office/drawing/2014/main" val="10001"/>
                  </a:ext>
                </a:extLst>
              </a:tr>
              <a:tr h="334109">
                <a:tc>
                  <a:txBody>
                    <a:bodyPr/>
                    <a:lstStyle/>
                    <a:p>
                      <a:pPr lvl="0" algn="ctr"/>
                      <a:r>
                        <a:rPr lang="it-IT" dirty="0"/>
                        <a:t>30</a:t>
                      </a:r>
                    </a:p>
                  </a:txBody>
                  <a:tcPr anchor="ctr"/>
                </a:tc>
                <a:extLst>
                  <a:ext uri="{0D108BD9-81ED-4DB2-BD59-A6C34878D82A}">
                    <a16:rowId xmlns:a16="http://schemas.microsoft.com/office/drawing/2014/main" val="10002"/>
                  </a:ext>
                </a:extLst>
              </a:tr>
              <a:tr h="334109">
                <a:tc>
                  <a:txBody>
                    <a:bodyPr/>
                    <a:lstStyle/>
                    <a:p>
                      <a:pPr lvl="0" algn="ctr"/>
                      <a:r>
                        <a:rPr lang="it-IT" dirty="0"/>
                        <a:t>40</a:t>
                      </a:r>
                    </a:p>
                  </a:txBody>
                  <a:tcPr anchor="ctr"/>
                </a:tc>
                <a:extLst>
                  <a:ext uri="{0D108BD9-81ED-4DB2-BD59-A6C34878D82A}">
                    <a16:rowId xmlns:a16="http://schemas.microsoft.com/office/drawing/2014/main" val="10003"/>
                  </a:ext>
                </a:extLst>
              </a:tr>
            </a:tbl>
          </a:graphicData>
        </a:graphic>
      </p:graphicFrame>
      <p:sp>
        <p:nvSpPr>
          <p:cNvPr id="20" name="Segnaposto numero diapositiva 5">
            <a:extLst>
              <a:ext uri="{FF2B5EF4-FFF2-40B4-BE49-F238E27FC236}">
                <a16:creationId xmlns:a16="http://schemas.microsoft.com/office/drawing/2014/main" id="{62D5B968-B64D-86E6-D4FD-147CF7267F34}"/>
              </a:ext>
            </a:extLst>
          </p:cNvPr>
          <p:cNvSpPr>
            <a:spLocks noGrp="1"/>
          </p:cNvSpPr>
          <p:nvPr>
            <p:ph type="sldNum" sz="quarter" idx="4"/>
          </p:nvPr>
        </p:nvSpPr>
        <p:spPr>
          <a:xfrm>
            <a:off x="10920531" y="6356352"/>
            <a:ext cx="66186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it-IT"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Immagine 4">
            <a:extLst>
              <a:ext uri="{FF2B5EF4-FFF2-40B4-BE49-F238E27FC236}">
                <a16:creationId xmlns:a16="http://schemas.microsoft.com/office/drawing/2014/main" id="{9D55A0DA-B40B-43B1-9695-B98055A014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96" t="22003" r="284" b="1492"/>
          <a:stretch/>
        </p:blipFill>
        <p:spPr>
          <a:xfrm>
            <a:off x="448414" y="2040710"/>
            <a:ext cx="5426630" cy="4459736"/>
          </a:xfrm>
          <a:prstGeom prst="rect">
            <a:avLst/>
          </a:prstGeom>
          <a:ln w="28575">
            <a:solidFill>
              <a:srgbClr val="00B050"/>
            </a:solidFill>
          </a:ln>
        </p:spPr>
      </p:pic>
      <p:sp>
        <p:nvSpPr>
          <p:cNvPr id="9" name="TextBox 8">
            <a:extLst>
              <a:ext uri="{FF2B5EF4-FFF2-40B4-BE49-F238E27FC236}">
                <a16:creationId xmlns:a16="http://schemas.microsoft.com/office/drawing/2014/main" id="{7493E05E-4BFC-0BEC-86FE-DB11DCE83B54}"/>
              </a:ext>
            </a:extLst>
          </p:cNvPr>
          <p:cNvSpPr txBox="1"/>
          <p:nvPr/>
        </p:nvSpPr>
        <p:spPr>
          <a:xfrm>
            <a:off x="275735" y="1803458"/>
            <a:ext cx="1784895" cy="369332"/>
          </a:xfrm>
          <a:prstGeom prst="rect">
            <a:avLst/>
          </a:prstGeom>
          <a:solidFill>
            <a:schemeClr val="accent6">
              <a:lumMod val="20000"/>
              <a:lumOff val="80000"/>
            </a:schemeClr>
          </a:solidFill>
          <a:ln>
            <a:solidFill>
              <a:schemeClr val="accent6">
                <a:lumMod val="75000"/>
              </a:schemeClr>
            </a:solidFill>
          </a:ln>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Irradiation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setup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51BC8DC4-93C9-D740-5A51-E5CEC60B67BA}"/>
              </a:ext>
            </a:extLst>
          </p:cNvPr>
          <p:cNvGrpSpPr/>
          <p:nvPr/>
        </p:nvGrpSpPr>
        <p:grpSpPr>
          <a:xfrm>
            <a:off x="6191063" y="2985343"/>
            <a:ext cx="4565183" cy="3553571"/>
            <a:chOff x="6648782" y="3185556"/>
            <a:chExt cx="4565183" cy="3553571"/>
          </a:xfrm>
        </p:grpSpPr>
        <p:pic>
          <p:nvPicPr>
            <p:cNvPr id="13" name="Immagine 9">
              <a:extLst>
                <a:ext uri="{FF2B5EF4-FFF2-40B4-BE49-F238E27FC236}">
                  <a16:creationId xmlns:a16="http://schemas.microsoft.com/office/drawing/2014/main" id="{C8F78879-6E05-1C69-A91A-0A6A45495E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486" b="25168"/>
            <a:stretch/>
          </p:blipFill>
          <p:spPr>
            <a:xfrm rot="16200000">
              <a:off x="7688952" y="3214115"/>
              <a:ext cx="3553571" cy="3496454"/>
            </a:xfrm>
            <a:prstGeom prst="rect">
              <a:avLst/>
            </a:prstGeom>
            <a:ln w="28575">
              <a:solidFill>
                <a:schemeClr val="accent2">
                  <a:lumMod val="75000"/>
                </a:schemeClr>
              </a:solidFill>
            </a:ln>
          </p:spPr>
        </p:pic>
        <p:sp>
          <p:nvSpPr>
            <p:cNvPr id="14" name="CasellaDiTesto 10">
              <a:extLst>
                <a:ext uri="{FF2B5EF4-FFF2-40B4-BE49-F238E27FC236}">
                  <a16:creationId xmlns:a16="http://schemas.microsoft.com/office/drawing/2014/main" id="{ED829FB1-1F4D-F967-120B-15DA594515F3}"/>
                </a:ext>
              </a:extLst>
            </p:cNvPr>
            <p:cNvSpPr txBox="1"/>
            <p:nvPr/>
          </p:nvSpPr>
          <p:spPr>
            <a:xfrm>
              <a:off x="9548755" y="6331327"/>
              <a:ext cx="1612942" cy="369332"/>
            </a:xfrm>
            <a:prstGeom prst="rect">
              <a:avLst/>
            </a:prstGeom>
            <a:solidFill>
              <a:schemeClr val="accent2">
                <a:lumMod val="40000"/>
                <a:lumOff val="60000"/>
              </a:schemeClr>
            </a:solidFill>
            <a:ln>
              <a:solidFill>
                <a:schemeClr val="accent2">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Alanine holder</a:t>
              </a:r>
            </a:p>
          </p:txBody>
        </p:sp>
        <p:cxnSp>
          <p:nvCxnSpPr>
            <p:cNvPr id="11" name="Straight Arrow Connector 10">
              <a:extLst>
                <a:ext uri="{FF2B5EF4-FFF2-40B4-BE49-F238E27FC236}">
                  <a16:creationId xmlns:a16="http://schemas.microsoft.com/office/drawing/2014/main" id="{50720C0C-7343-9FF3-0DD8-B3A48571F8C9}"/>
                </a:ext>
              </a:extLst>
            </p:cNvPr>
            <p:cNvCxnSpPr>
              <a:cxnSpLocks/>
            </p:cNvCxnSpPr>
            <p:nvPr/>
          </p:nvCxnSpPr>
          <p:spPr>
            <a:xfrm>
              <a:off x="7581014" y="3274142"/>
              <a:ext cx="0" cy="344733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11599A9-EFDE-F0EA-E5AF-B3F0E966F181}"/>
                    </a:ext>
                  </a:extLst>
                </p:cNvPr>
                <p:cNvSpPr txBox="1"/>
                <p:nvPr/>
              </p:nvSpPr>
              <p:spPr>
                <a:xfrm>
                  <a:off x="6648782" y="4962342"/>
                  <a:ext cx="9322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20 cm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711599A9-EFDE-F0EA-E5AF-B3F0E966F181}"/>
                    </a:ext>
                  </a:extLst>
                </p:cNvPr>
                <p:cNvSpPr txBox="1">
                  <a:spLocks noRot="1" noChangeAspect="1" noMove="1" noResize="1" noEditPoints="1" noAdjustHandles="1" noChangeArrowheads="1" noChangeShapeType="1" noTextEdit="1"/>
                </p:cNvSpPr>
                <p:nvPr/>
              </p:nvSpPr>
              <p:spPr>
                <a:xfrm>
                  <a:off x="6648782" y="4962342"/>
                  <a:ext cx="932232" cy="369332"/>
                </a:xfrm>
                <a:prstGeom prst="rect">
                  <a:avLst/>
                </a:prstGeom>
                <a:blipFill>
                  <a:blip r:embed="rId5"/>
                  <a:stretch>
                    <a:fillRect t="-8197" r="-3268"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F441954-41AB-5558-43AC-0632229093AB}"/>
                    </a:ext>
                  </a:extLst>
                </p:cNvPr>
                <p:cNvSpPr txBox="1"/>
                <p:nvPr/>
              </p:nvSpPr>
              <p:spPr>
                <a:xfrm>
                  <a:off x="9746575" y="4361308"/>
                  <a:ext cx="9322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oMath>
                  </a14:m>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1 cm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21" name="TextBox 20">
                  <a:extLst>
                    <a:ext uri="{FF2B5EF4-FFF2-40B4-BE49-F238E27FC236}">
                      <a16:creationId xmlns:a16="http://schemas.microsoft.com/office/drawing/2014/main" id="{DF441954-41AB-5558-43AC-0632229093AB}"/>
                    </a:ext>
                  </a:extLst>
                </p:cNvPr>
                <p:cNvSpPr txBox="1">
                  <a:spLocks noRot="1" noChangeAspect="1" noMove="1" noResize="1" noEditPoints="1" noAdjustHandles="1" noChangeArrowheads="1" noChangeShapeType="1" noTextEdit="1"/>
                </p:cNvSpPr>
                <p:nvPr/>
              </p:nvSpPr>
              <p:spPr>
                <a:xfrm>
                  <a:off x="9746575" y="4361308"/>
                  <a:ext cx="932232" cy="369332"/>
                </a:xfrm>
                <a:prstGeom prst="rect">
                  <a:avLst/>
                </a:prstGeom>
                <a:blipFill>
                  <a:blip r:embed="rId6"/>
                  <a:stretch>
                    <a:fillRect t="-10000" b="-26667"/>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3B5EEFD1-EC42-445D-A817-F726AD55C9F4}"/>
                </a:ext>
              </a:extLst>
            </p:cNvPr>
            <p:cNvCxnSpPr>
              <a:cxnSpLocks/>
            </p:cNvCxnSpPr>
            <p:nvPr/>
          </p:nvCxnSpPr>
          <p:spPr>
            <a:xfrm flipH="1">
              <a:off x="10035449" y="4701144"/>
              <a:ext cx="236234"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2D88E304-D8D2-AFDC-AF0D-EF1A5BA708D3}"/>
              </a:ext>
            </a:extLst>
          </p:cNvPr>
          <p:cNvSpPr/>
          <p:nvPr/>
        </p:nvSpPr>
        <p:spPr>
          <a:xfrm>
            <a:off x="1821594" y="2291340"/>
            <a:ext cx="1034316" cy="265213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Arrow Connector 34">
            <a:extLst>
              <a:ext uri="{FF2B5EF4-FFF2-40B4-BE49-F238E27FC236}">
                <a16:creationId xmlns:a16="http://schemas.microsoft.com/office/drawing/2014/main" id="{BAA953D1-8D03-30DD-5902-DA5A3559D0F0}"/>
              </a:ext>
            </a:extLst>
          </p:cNvPr>
          <p:cNvCxnSpPr>
            <a:cxnSpLocks/>
          </p:cNvCxnSpPr>
          <p:nvPr/>
        </p:nvCxnSpPr>
        <p:spPr>
          <a:xfrm>
            <a:off x="2636072" y="3444767"/>
            <a:ext cx="2009775" cy="3216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F817A16-12A7-F3F4-9C96-F32A09D4918D}"/>
              </a:ext>
            </a:extLst>
          </p:cNvPr>
          <p:cNvCxnSpPr>
            <a:cxnSpLocks/>
          </p:cNvCxnSpPr>
          <p:nvPr/>
        </p:nvCxnSpPr>
        <p:spPr>
          <a:xfrm flipV="1">
            <a:off x="3824458" y="2321183"/>
            <a:ext cx="2831278" cy="1016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46E1072-EC13-3791-E2BF-B6A09F567F4A}"/>
              </a:ext>
            </a:extLst>
          </p:cNvPr>
          <p:cNvCxnSpPr>
            <a:cxnSpLocks/>
          </p:cNvCxnSpPr>
          <p:nvPr/>
        </p:nvCxnSpPr>
        <p:spPr>
          <a:xfrm>
            <a:off x="2855910" y="4530427"/>
            <a:ext cx="5048199" cy="12421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8" name="TextBox 47">
            <a:extLst>
              <a:ext uri="{FF2B5EF4-FFF2-40B4-BE49-F238E27FC236}">
                <a16:creationId xmlns:a16="http://schemas.microsoft.com/office/drawing/2014/main" id="{64A246EE-12FC-BC8B-08CD-A63F904D3728}"/>
              </a:ext>
            </a:extLst>
          </p:cNvPr>
          <p:cNvSpPr txBox="1"/>
          <p:nvPr/>
        </p:nvSpPr>
        <p:spPr>
          <a:xfrm>
            <a:off x="63214" y="1249397"/>
            <a:ext cx="62484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Alanine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dosimeters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irradiated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under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different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conditions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4" name="Rectangle 53">
            <a:extLst>
              <a:ext uri="{FF2B5EF4-FFF2-40B4-BE49-F238E27FC236}">
                <a16:creationId xmlns:a16="http://schemas.microsoft.com/office/drawing/2014/main" id="{0253CEFC-D5DB-5844-2A17-8C2FA809472E}"/>
              </a:ext>
            </a:extLst>
          </p:cNvPr>
          <p:cNvSpPr/>
          <p:nvPr/>
        </p:nvSpPr>
        <p:spPr>
          <a:xfrm>
            <a:off x="8537185" y="1698220"/>
            <a:ext cx="1977605" cy="973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Calibri" panose="020F0502020204030204"/>
                <a:ea typeface="+mn-ea"/>
                <a:cs typeface="+mn-cs"/>
              </a:rPr>
              <a:t>Pulse</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panose="020F0502020204030204"/>
                <a:ea typeface="+mn-ea"/>
                <a:cs typeface="+mn-cs"/>
              </a:rPr>
              <a:t>Repetition</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Frequency (PRF):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rPr>
              <a:t>15 Hz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3A8EF63C-DC9A-5FD3-E042-D04DBCA988F9}"/>
              </a:ext>
            </a:extLst>
          </p:cNvPr>
          <p:cNvSpPr/>
          <p:nvPr/>
        </p:nvSpPr>
        <p:spPr>
          <a:xfrm rot="928369">
            <a:off x="10298555" y="1173605"/>
            <a:ext cx="1905822" cy="734588"/>
          </a:xfrm>
          <a:prstGeom prst="ellipse">
            <a:avLst/>
          </a:prstGeom>
          <a:solidFill>
            <a:schemeClr val="accent2">
              <a:lumMod val="75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5 MeV </a:t>
            </a:r>
            <a:r>
              <a:rPr kumimoji="0" lang="it-IT" sz="1800" b="0" i="0" u="none" strike="noStrike" kern="1200" cap="none" spc="0" normalizeH="0" baseline="0" noProof="0" dirty="0" err="1">
                <a:ln>
                  <a:noFill/>
                </a:ln>
                <a:solidFill>
                  <a:prstClr val="white"/>
                </a:solidFill>
                <a:effectLst/>
                <a:uLnTx/>
                <a:uFillTx/>
                <a:latin typeface="Calibri" panose="020F0502020204030204"/>
                <a:ea typeface="+mn-ea"/>
                <a:cs typeface="+mn-cs"/>
              </a:rPr>
              <a:t>electrons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0E66FD6-3FBD-1CF7-09C5-9571D370BA23}"/>
              </a:ext>
            </a:extLst>
          </p:cNvPr>
          <p:cNvSpPr txBox="1"/>
          <p:nvPr/>
        </p:nvSpPr>
        <p:spPr>
          <a:xfrm>
            <a:off x="4236685" y="3203887"/>
            <a:ext cx="1057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it-IT" sz="1800" b="0" i="0" u="none" strike="noStrike" kern="1200" cap="none" spc="0" normalizeH="0" baseline="30000" noProof="0" dirty="0">
                <a:ln>
                  <a:noFill/>
                </a:ln>
                <a:solidFill>
                  <a:prstClr val="white"/>
                </a:solidFill>
                <a:effectLst/>
                <a:uLnTx/>
                <a:uFillTx/>
                <a:latin typeface="Calibri" panose="020F0502020204030204"/>
                <a:ea typeface="+mn-ea"/>
                <a:cs typeface="+mn-cs"/>
              </a:rPr>
              <a:t>-</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D169592D-60D5-EDEA-2C33-47AABC032FB3}"/>
              </a:ext>
            </a:extLst>
          </p:cNvPr>
          <p:cNvCxnSpPr>
            <a:cxnSpLocks/>
          </p:cNvCxnSpPr>
          <p:nvPr/>
        </p:nvCxnSpPr>
        <p:spPr>
          <a:xfrm flipH="1">
            <a:off x="4124325" y="3535948"/>
            <a:ext cx="407222" cy="0"/>
          </a:xfrm>
          <a:prstGeom prst="straightConnector1">
            <a:avLst/>
          </a:prstGeom>
          <a:ln w="381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3980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par>
                                <p:cTn id="22" presetID="14" presetClass="entr" presetSubtype="1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par>
                                <p:cTn id="30" presetID="14" presetClass="entr" presetSubtype="1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randombar(horizontal)">
                                      <p:cBhvr>
                                        <p:cTn id="32" dur="500"/>
                                        <p:tgtEl>
                                          <p:spTgt spid="41"/>
                                        </p:tgtEl>
                                      </p:cBhvr>
                                    </p:animEffect>
                                  </p:childTnLst>
                                </p:cTn>
                              </p:par>
                              <p:par>
                                <p:cTn id="33" presetID="14"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48" grpId="0"/>
      <p:bldP spid="5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9B720F79-9D0D-4413-8103-2B9FC64B2B60}"/>
              </a:ext>
            </a:extLst>
          </p:cNvPr>
          <p:cNvSpPr>
            <a:spLocks noGrp="1"/>
          </p:cNvSpPr>
          <p:nvPr>
            <p:ph type="title"/>
          </p:nvPr>
        </p:nvSpPr>
        <p:spPr>
          <a:xfrm>
            <a:off x="95693" y="158883"/>
            <a:ext cx="12293032" cy="923331"/>
          </a:xfrm>
        </p:spPr>
        <p:txBody>
          <a:bodyPr>
            <a:normAutofit/>
          </a:bodyPr>
          <a:lstStyle/>
          <a:p>
            <a:pPr eaLnBrk="1" hangingPunct="1"/>
            <a:r>
              <a:rPr lang="it-IT" altLang="en-US" sz="3733" b="1" dirty="0">
                <a:latin typeface="Arial" panose="020B0604020202020204" pitchFamily="34" charset="0"/>
                <a:cs typeface="Arial" panose="020B0604020202020204" pitchFamily="34" charset="0"/>
              </a:rPr>
              <a:t>REX </a:t>
            </a:r>
            <a:r>
              <a:rPr lang="it-IT" altLang="en-US" sz="3733" b="1" dirty="0" err="1">
                <a:latin typeface="Arial" panose="020B0604020202020204" pitchFamily="34" charset="0"/>
                <a:cs typeface="Arial" panose="020B0604020202020204" pitchFamily="34" charset="0"/>
              </a:rPr>
              <a:t>beam</a:t>
            </a:r>
            <a:r>
              <a:rPr lang="it-IT" altLang="en-US" sz="3733" b="1" dirty="0">
                <a:latin typeface="Arial" panose="020B0604020202020204" pitchFamily="34" charset="0"/>
                <a:cs typeface="Arial" panose="020B0604020202020204" pitchFamily="34" charset="0"/>
              </a:rPr>
              <a:t> </a:t>
            </a:r>
            <a:r>
              <a:rPr lang="it-IT" altLang="en-US" sz="3733" b="1" dirty="0" err="1">
                <a:latin typeface="Arial" panose="020B0604020202020204" pitchFamily="34" charset="0"/>
                <a:cs typeface="Arial" panose="020B0604020202020204" pitchFamily="34" charset="0"/>
              </a:rPr>
              <a:t>characterization</a:t>
            </a:r>
            <a:endParaRPr lang="it-IT" altLang="en-US" sz="3733" b="1" dirty="0">
              <a:latin typeface="Arial" panose="020B0604020202020204" pitchFamily="34" charset="0"/>
              <a:cs typeface="Arial" panose="020B0604020202020204" pitchFamily="34" charset="0"/>
            </a:endParaRPr>
          </a:p>
        </p:txBody>
      </p:sp>
      <p:sp>
        <p:nvSpPr>
          <p:cNvPr id="25" name="CasellaDiTesto 24">
            <a:extLst>
              <a:ext uri="{FF2B5EF4-FFF2-40B4-BE49-F238E27FC236}">
                <a16:creationId xmlns:a16="http://schemas.microsoft.com/office/drawing/2014/main" id="{F4696519-6923-40E0-A577-6F82306D855E}"/>
              </a:ext>
            </a:extLst>
          </p:cNvPr>
          <p:cNvSpPr txBox="1"/>
          <p:nvPr/>
        </p:nvSpPr>
        <p:spPr>
          <a:xfrm>
            <a:off x="377914" y="1398090"/>
            <a:ext cx="2537251" cy="646331"/>
          </a:xfrm>
          <a:prstGeom prst="rect">
            <a:avLst/>
          </a:prstGeom>
          <a:noFill/>
          <a:ln w="28575">
            <a:solidFill>
              <a:srgbClr val="96279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EPR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spectrum</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acquisition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after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irradiation</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FB943D80-ED16-4A8C-85DE-662CCC14813B}"/>
                  </a:ext>
                </a:extLst>
              </p:cNvPr>
              <p:cNvSpPr txBox="1"/>
              <p:nvPr/>
            </p:nvSpPr>
            <p:spPr>
              <a:xfrm>
                <a:off x="377914" y="2821272"/>
                <a:ext cx="2537251" cy="1502206"/>
              </a:xfrm>
              <a:prstGeom prst="rect">
                <a:avLst/>
              </a:prstGeom>
              <a:noFill/>
              <a:ln w="28575">
                <a:solidFill>
                  <a:srgbClr val="96279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𝐡</m:t>
                        </m:r>
                      </m:e>
                      <m:sub>
                        <m:r>
                          <a:rPr kumimoji="0" lang="it-IT"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𝐩𝐩</m:t>
                        </m:r>
                      </m:sub>
                    </m:sSub>
                  </m:oMath>
                </a14:m>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/m (mg</a:t>
                </a:r>
                <a:r>
                  <a:rPr kumimoji="0" lang="it-IT" sz="180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is reported in 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calibration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curve made at Calliope to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get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equivalent</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dose (kGy)</a:t>
                </a:r>
              </a:p>
            </p:txBody>
          </p:sp>
        </mc:Choice>
        <mc:Fallback xmlns="">
          <p:sp>
            <p:nvSpPr>
              <p:cNvPr id="27" name="CasellaDiTesto 26">
                <a:extLst>
                  <a:ext uri="{FF2B5EF4-FFF2-40B4-BE49-F238E27FC236}">
                    <a16:creationId xmlns:a16="http://schemas.microsoft.com/office/drawing/2014/main" id="{FB943D80-ED16-4A8C-85DE-662CCC14813B}"/>
                  </a:ext>
                </a:extLst>
              </p:cNvPr>
              <p:cNvSpPr txBox="1">
                <a:spLocks noRot="1" noChangeAspect="1" noMove="1" noResize="1" noEditPoints="1" noAdjustHandles="1" noChangeArrowheads="1" noChangeShapeType="1" noTextEdit="1"/>
              </p:cNvSpPr>
              <p:nvPr/>
            </p:nvSpPr>
            <p:spPr>
              <a:xfrm>
                <a:off x="377914" y="2821272"/>
                <a:ext cx="2537251" cy="1502206"/>
              </a:xfrm>
              <a:prstGeom prst="rect">
                <a:avLst/>
              </a:prstGeom>
              <a:blipFill>
                <a:blip r:embed="rId3"/>
                <a:stretch>
                  <a:fillRect l="-1663" t="-1195" b="-4382"/>
                </a:stretch>
              </a:blipFill>
              <a:ln w="28575">
                <a:solidFill>
                  <a:srgbClr val="96279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ella 1">
                <a:extLst>
                  <a:ext uri="{FF2B5EF4-FFF2-40B4-BE49-F238E27FC236}">
                    <a16:creationId xmlns:a16="http://schemas.microsoft.com/office/drawing/2014/main" id="{4BD8E31C-4289-4F18-BC6C-FDED267F10B3}"/>
                  </a:ext>
                </a:extLst>
              </p:cNvPr>
              <p:cNvGraphicFramePr>
                <a:graphicFrameLocks noGrp="1"/>
              </p:cNvGraphicFramePr>
              <p:nvPr/>
            </p:nvGraphicFramePr>
            <p:xfrm>
              <a:off x="143318" y="4885100"/>
              <a:ext cx="5037684" cy="1383183"/>
            </p:xfrm>
            <a:graphic>
              <a:graphicData uri="http://schemas.openxmlformats.org/drawingml/2006/table">
                <a:tbl>
                  <a:tblPr/>
                  <a:tblGrid>
                    <a:gridCol w="945144">
                      <a:extLst>
                        <a:ext uri="{9D8B030D-6E8A-4147-A177-3AD203B41FA5}">
                          <a16:colId xmlns:a16="http://schemas.microsoft.com/office/drawing/2014/main" val="614316034"/>
                        </a:ext>
                      </a:extLst>
                    </a:gridCol>
                    <a:gridCol w="812259">
                      <a:extLst>
                        <a:ext uri="{9D8B030D-6E8A-4147-A177-3AD203B41FA5}">
                          <a16:colId xmlns:a16="http://schemas.microsoft.com/office/drawing/2014/main" val="2849442553"/>
                        </a:ext>
                      </a:extLst>
                    </a:gridCol>
                    <a:gridCol w="1114254">
                      <a:extLst>
                        <a:ext uri="{9D8B030D-6E8A-4147-A177-3AD203B41FA5}">
                          <a16:colId xmlns:a16="http://schemas.microsoft.com/office/drawing/2014/main" val="23951752"/>
                        </a:ext>
                      </a:extLst>
                    </a:gridCol>
                    <a:gridCol w="1114254">
                      <a:extLst>
                        <a:ext uri="{9D8B030D-6E8A-4147-A177-3AD203B41FA5}">
                          <a16:colId xmlns:a16="http://schemas.microsoft.com/office/drawing/2014/main" val="3470815871"/>
                        </a:ext>
                      </a:extLst>
                    </a:gridCol>
                    <a:gridCol w="1051773">
                      <a:extLst>
                        <a:ext uri="{9D8B030D-6E8A-4147-A177-3AD203B41FA5}">
                          <a16:colId xmlns:a16="http://schemas.microsoft.com/office/drawing/2014/main" val="1344199050"/>
                        </a:ext>
                      </a:extLst>
                    </a:gridCol>
                  </a:tblGrid>
                  <a:tr h="587379">
                    <a:tc>
                      <a:txBody>
                        <a:bodyPr/>
                        <a:lstStyle/>
                        <a:p>
                          <a:pPr algn="ctr" fontAlgn="ctr"/>
                          <a:r>
                            <a:rPr lang="it-IT" sz="1800" b="0" i="0" u="none" strike="noStrike" dirty="0" err="1">
                              <a:solidFill>
                                <a:schemeClr val="tx1"/>
                              </a:solidFill>
                              <a:effectLst/>
                              <a:latin typeface="Calibri" panose="020F0502020204030204" pitchFamily="34" charset="0"/>
                            </a:rPr>
                            <a:t>Distance</a:t>
                          </a:r>
                          <a:r>
                            <a:rPr lang="it-IT" sz="1800" b="0" i="0" u="none" strike="noStrike" dirty="0">
                              <a:solidFill>
                                <a:schemeClr val="tx1"/>
                              </a:solidFill>
                              <a:effectLst/>
                              <a:latin typeface="Calibri" panose="020F0502020204030204" pitchFamily="34" charset="0"/>
                            </a:rPr>
                            <a:t> (cm)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err="1">
                              <a:solidFill>
                                <a:schemeClr val="tx1"/>
                              </a:solidFill>
                              <a:effectLst/>
                              <a:latin typeface="Calibri" panose="020F0502020204030204" pitchFamily="34" charset="0"/>
                            </a:rPr>
                            <a:t>h</a:t>
                          </a:r>
                          <a:r>
                            <a:rPr lang="it-IT" sz="1800" b="0" i="0" u="none" strike="noStrike" baseline="-25000" dirty="0" err="1">
                              <a:solidFill>
                                <a:schemeClr val="tx1"/>
                              </a:solidFill>
                              <a:effectLst/>
                              <a:latin typeface="Calibri" panose="020F0502020204030204" pitchFamily="34" charset="0"/>
                            </a:rPr>
                            <a:t>pp</a:t>
                          </a:r>
                          <a:r>
                            <a:rPr lang="it-IT" sz="1800" b="0" i="0" u="none" strike="noStrike" dirty="0">
                              <a:solidFill>
                                <a:schemeClr val="tx1"/>
                              </a:solidFill>
                              <a:effectLst/>
                              <a:latin typeface="Calibri" panose="020F0502020204030204" pitchFamily="34" charset="0"/>
                            </a:rPr>
                            <a:t>/m </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a:solidFill>
                                <a:schemeClr val="tx1"/>
                              </a:solidFill>
                              <a:effectLst/>
                              <a:latin typeface="Calibri" panose="020F0502020204030204" pitchFamily="34" charset="0"/>
                            </a:rPr>
                            <a:t>(mg</a:t>
                          </a:r>
                          <a:r>
                            <a:rPr lang="it-IT" sz="1800" b="0" i="0" u="none" strike="noStrike" baseline="30000" dirty="0">
                              <a:solidFill>
                                <a:schemeClr val="tx1"/>
                              </a:solidFill>
                              <a:effectLst/>
                              <a:latin typeface="Calibri" panose="020F0502020204030204" pitchFamily="34" charset="0"/>
                            </a:rPr>
                            <a:t>-1</a:t>
                          </a:r>
                          <a:r>
                            <a:rPr lang="it-IT" sz="1800" b="0" i="0" u="none" strike="noStrike" dirty="0">
                              <a:solidFill>
                                <a:schemeClr val="tx1"/>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err="1">
                              <a:solidFill>
                                <a:schemeClr val="tx1"/>
                              </a:solidFill>
                              <a:effectLst/>
                              <a:latin typeface="Calibri" panose="020F0502020204030204" pitchFamily="34" charset="0"/>
                            </a:rPr>
                            <a:t>Absorbed</a:t>
                          </a:r>
                          <a:r>
                            <a:rPr lang="it-IT" sz="1800" b="0" i="0" u="none" strike="noStrike" dirty="0">
                              <a:solidFill>
                                <a:schemeClr val="tx1"/>
                              </a:solidFill>
                              <a:effectLst/>
                              <a:latin typeface="Calibri" panose="020F0502020204030204" pitchFamily="34" charset="0"/>
                            </a:rPr>
                            <a:t> dose (</a:t>
                          </a:r>
                          <a:r>
                            <a:rPr lang="it-IT" sz="1800" b="0" i="0" u="none" strike="noStrike" dirty="0" err="1">
                              <a:solidFill>
                                <a:schemeClr val="tx1"/>
                              </a:solidFill>
                              <a:effectLst/>
                              <a:latin typeface="Calibri" panose="020F0502020204030204" pitchFamily="34" charset="0"/>
                            </a:rPr>
                            <a:t>Gy</a:t>
                          </a:r>
                          <a:r>
                            <a:rPr lang="it-IT" sz="1800" b="0" i="0" u="none" strike="noStrike" dirty="0">
                              <a:solidFill>
                                <a:schemeClr val="tx1"/>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800" b="0" i="0" u="none" strike="noStrike" dirty="0" err="1">
                              <a:solidFill>
                                <a:schemeClr val="tx1"/>
                              </a:solidFill>
                              <a:effectLst/>
                              <a:latin typeface="Calibri" panose="020F0502020204030204" pitchFamily="34" charset="0"/>
                            </a:rPr>
                            <a:t>Irradiation</a:t>
                          </a:r>
                          <a:r>
                            <a:rPr lang="it-IT" sz="1800" b="0" i="0" u="none" strike="noStrike" dirty="0">
                              <a:solidFill>
                                <a:schemeClr val="tx1"/>
                              </a:solidFill>
                              <a:effectLst/>
                              <a:latin typeface="Calibri" panose="020F0502020204030204" pitchFamily="34" charset="0"/>
                            </a:rPr>
                            <a:t> time (s)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a:solidFill>
                                <a:schemeClr val="tx1"/>
                              </a:solidFill>
                              <a:effectLst/>
                              <a:latin typeface="Calibri" panose="020F0502020204030204" pitchFamily="34" charset="0"/>
                            </a:rPr>
                            <a:t>Dose rate (</a:t>
                          </a:r>
                          <a:r>
                            <a:rPr lang="it-IT" sz="1800" b="0" i="0" u="none" strike="noStrike" dirty="0" err="1">
                              <a:solidFill>
                                <a:schemeClr val="tx1"/>
                              </a:solidFill>
                              <a:effectLst/>
                              <a:latin typeface="Calibri" panose="020F0502020204030204" pitchFamily="34" charset="0"/>
                            </a:rPr>
                            <a:t>Gy</a:t>
                          </a:r>
                          <a:r>
                            <a:rPr lang="it-IT" sz="1800" b="0" i="0" u="none" strike="noStrike" dirty="0">
                              <a:solidFill>
                                <a:schemeClr val="tx1"/>
                              </a:solidFill>
                              <a:effectLst/>
                              <a:latin typeface="Calibri" panose="020F0502020204030204" pitchFamily="34" charset="0"/>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968701"/>
                      </a:ext>
                    </a:extLst>
                  </a:tr>
                  <a:tr h="265268">
                    <a:tc>
                      <a:txBody>
                        <a:bodyPr/>
                        <a:lstStyle/>
                        <a:p>
                          <a:pPr algn="ctr" fontAlgn="ctr"/>
                          <a:r>
                            <a:rPr lang="it-IT" sz="1600" b="0" i="0" u="none" strike="noStrike" dirty="0">
                              <a:solidFill>
                                <a:schemeClr val="tx1"/>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4235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17436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14:m>
                            <m:oMath xmlns:m="http://schemas.openxmlformats.org/officeDocument/2006/math">
                              <m:r>
                                <a:rPr lang="it-IT" sz="1600" b="0" i="1" u="none" strike="noStrike" smtClean="0">
                                  <a:solidFill>
                                    <a:schemeClr val="tx1"/>
                                  </a:solidFill>
                                  <a:effectLst/>
                                  <a:latin typeface="Cambria Math" panose="02040503050406030204" pitchFamily="18" charset="0"/>
                                  <a:ea typeface="Cambria Math" panose="02040503050406030204" pitchFamily="18" charset="0"/>
                                </a:rPr>
                                <m:t>~</m:t>
                              </m:r>
                            </m:oMath>
                          </a14:m>
                          <a:r>
                            <a:rPr lang="it-IT" sz="1600" b="0" i="0" u="none" strike="noStrike" dirty="0">
                              <a:solidFill>
                                <a:schemeClr val="tx1"/>
                              </a:solidFill>
                              <a:effectLst/>
                              <a:latin typeface="Calibri" panose="020F0502020204030204" pitchFamily="34" charset="0"/>
                            </a:rPr>
                            <a:t> 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387.5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024533"/>
                      </a:ext>
                    </a:extLst>
                  </a:tr>
                  <a:tr h="265268">
                    <a:tc>
                      <a:txBody>
                        <a:bodyPr/>
                        <a:lstStyle/>
                        <a:p>
                          <a:pPr algn="ctr" fontAlgn="ctr"/>
                          <a:r>
                            <a:rPr lang="it-IT" sz="1600" b="0" i="0" u="none" strike="noStrike" dirty="0">
                              <a:solidFill>
                                <a:schemeClr val="tx1"/>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2545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9488.1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14:m>
                            <m:oMath xmlns:m="http://schemas.openxmlformats.org/officeDocument/2006/math">
                              <m:r>
                                <a:rPr lang="it-IT" sz="1600" b="0" i="1" u="none" strike="noStrike" smtClean="0">
                                  <a:solidFill>
                                    <a:schemeClr val="tx1"/>
                                  </a:solidFill>
                                  <a:effectLst/>
                                  <a:latin typeface="Cambria Math" panose="02040503050406030204" pitchFamily="18" charset="0"/>
                                  <a:ea typeface="Cambria Math" panose="02040503050406030204" pitchFamily="18" charset="0"/>
                                </a:rPr>
                                <m:t>~</m:t>
                              </m:r>
                            </m:oMath>
                          </a14:m>
                          <a:r>
                            <a:rPr lang="it-IT" sz="1600" b="0" i="0" u="none" strike="noStrike" dirty="0">
                              <a:solidFill>
                                <a:schemeClr val="tx1"/>
                              </a:solidFill>
                              <a:effectLst/>
                              <a:latin typeface="Calibri" panose="020F0502020204030204" pitchFamily="34" charset="0"/>
                            </a:rPr>
                            <a:t> 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158.1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446731"/>
                      </a:ext>
                    </a:extLst>
                  </a:tr>
                  <a:tr h="265268">
                    <a:tc>
                      <a:txBody>
                        <a:bodyPr/>
                        <a:lstStyle/>
                        <a:p>
                          <a:pPr algn="ctr" fontAlgn="ctr"/>
                          <a:r>
                            <a:rPr lang="it-IT" sz="1600" b="0" i="0" u="none" strike="noStrike" dirty="0">
                              <a:solidFill>
                                <a:schemeClr val="tx1"/>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2402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8958.6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14:m>
                            <m:oMath xmlns:m="http://schemas.openxmlformats.org/officeDocument/2006/math">
                              <m:r>
                                <a:rPr lang="it-IT" sz="1600" b="0" i="1" u="none" strike="noStrike" smtClean="0">
                                  <a:solidFill>
                                    <a:schemeClr val="tx1"/>
                                  </a:solidFill>
                                  <a:effectLst/>
                                  <a:latin typeface="Cambria Math" panose="02040503050406030204" pitchFamily="18" charset="0"/>
                                  <a:ea typeface="Cambria Math" panose="02040503050406030204" pitchFamily="18" charset="0"/>
                                </a:rPr>
                                <m:t>~</m:t>
                              </m:r>
                            </m:oMath>
                          </a14:m>
                          <a:r>
                            <a:rPr lang="it-IT" sz="1600" b="0" i="0" u="none" strike="noStrike" dirty="0">
                              <a:solidFill>
                                <a:schemeClr val="tx1"/>
                              </a:solidFill>
                              <a:effectLst/>
                              <a:latin typeface="Calibri" panose="020F0502020204030204" pitchFamily="34" charset="0"/>
                            </a:rPr>
                            <a:t> 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99.54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216689"/>
                      </a:ext>
                    </a:extLst>
                  </a:tr>
                </a:tbl>
              </a:graphicData>
            </a:graphic>
          </p:graphicFrame>
        </mc:Choice>
        <mc:Fallback xmlns="">
          <p:graphicFrame>
            <p:nvGraphicFramePr>
              <p:cNvPr id="2" name="Tabella 1">
                <a:extLst>
                  <a:ext uri="{FF2B5EF4-FFF2-40B4-BE49-F238E27FC236}">
                    <a16:creationId xmlns:a16="http://schemas.microsoft.com/office/drawing/2014/main" id="{4BD8E31C-4289-4F18-BC6C-FDED267F10B3}"/>
                  </a:ext>
                </a:extLst>
              </p:cNvPr>
              <p:cNvGraphicFramePr>
                <a:graphicFrameLocks noGrp="1"/>
              </p:cNvGraphicFramePr>
              <p:nvPr>
                <p:extLst>
                  <p:ext uri="{D42A27DB-BD31-4B8C-83A1-F6EECF244321}">
                    <p14:modId xmlns:p14="http://schemas.microsoft.com/office/powerpoint/2010/main" val="1488259267"/>
                  </p:ext>
                </p:extLst>
              </p:nvPr>
            </p:nvGraphicFramePr>
            <p:xfrm>
              <a:off x="143318" y="4885100"/>
              <a:ext cx="5037684" cy="1383183"/>
            </p:xfrm>
            <a:graphic>
              <a:graphicData uri="http://schemas.openxmlformats.org/drawingml/2006/table">
                <a:tbl>
                  <a:tblPr/>
                  <a:tblGrid>
                    <a:gridCol w="945144">
                      <a:extLst>
                        <a:ext uri="{9D8B030D-6E8A-4147-A177-3AD203B41FA5}">
                          <a16:colId xmlns:a16="http://schemas.microsoft.com/office/drawing/2014/main" val="614316034"/>
                        </a:ext>
                      </a:extLst>
                    </a:gridCol>
                    <a:gridCol w="812259">
                      <a:extLst>
                        <a:ext uri="{9D8B030D-6E8A-4147-A177-3AD203B41FA5}">
                          <a16:colId xmlns:a16="http://schemas.microsoft.com/office/drawing/2014/main" val="2849442553"/>
                        </a:ext>
                      </a:extLst>
                    </a:gridCol>
                    <a:gridCol w="1114254">
                      <a:extLst>
                        <a:ext uri="{9D8B030D-6E8A-4147-A177-3AD203B41FA5}">
                          <a16:colId xmlns:a16="http://schemas.microsoft.com/office/drawing/2014/main" val="23951752"/>
                        </a:ext>
                      </a:extLst>
                    </a:gridCol>
                    <a:gridCol w="1114254">
                      <a:extLst>
                        <a:ext uri="{9D8B030D-6E8A-4147-A177-3AD203B41FA5}">
                          <a16:colId xmlns:a16="http://schemas.microsoft.com/office/drawing/2014/main" val="3470815871"/>
                        </a:ext>
                      </a:extLst>
                    </a:gridCol>
                    <a:gridCol w="1051773">
                      <a:extLst>
                        <a:ext uri="{9D8B030D-6E8A-4147-A177-3AD203B41FA5}">
                          <a16:colId xmlns:a16="http://schemas.microsoft.com/office/drawing/2014/main" val="1344199050"/>
                        </a:ext>
                      </a:extLst>
                    </a:gridCol>
                  </a:tblGrid>
                  <a:tr h="587379">
                    <a:tc>
                      <a:txBody>
                        <a:bodyPr/>
                        <a:lstStyle/>
                        <a:p>
                          <a:pPr algn="ctr" fontAlgn="ctr"/>
                          <a:r>
                            <a:rPr lang="it-IT" sz="1800" b="0" i="0" u="none" strike="noStrike" dirty="0" err="1">
                              <a:solidFill>
                                <a:schemeClr val="tx1"/>
                              </a:solidFill>
                              <a:effectLst/>
                              <a:latin typeface="Calibri" panose="020F0502020204030204" pitchFamily="34" charset="0"/>
                            </a:rPr>
                            <a:t>Distance</a:t>
                          </a:r>
                          <a:r>
                            <a:rPr lang="it-IT" sz="1800" b="0" i="0" u="none" strike="noStrike" dirty="0">
                              <a:solidFill>
                                <a:schemeClr val="tx1"/>
                              </a:solidFill>
                              <a:effectLst/>
                              <a:latin typeface="Calibri" panose="020F0502020204030204" pitchFamily="34" charset="0"/>
                            </a:rPr>
                            <a:t> (cm)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err="1">
                              <a:solidFill>
                                <a:schemeClr val="tx1"/>
                              </a:solidFill>
                              <a:effectLst/>
                              <a:latin typeface="Calibri" panose="020F0502020204030204" pitchFamily="34" charset="0"/>
                            </a:rPr>
                            <a:t>h</a:t>
                          </a:r>
                          <a:r>
                            <a:rPr lang="it-IT" sz="1800" b="0" i="0" u="none" strike="noStrike" baseline="-25000" dirty="0" err="1">
                              <a:solidFill>
                                <a:schemeClr val="tx1"/>
                              </a:solidFill>
                              <a:effectLst/>
                              <a:latin typeface="Calibri" panose="020F0502020204030204" pitchFamily="34" charset="0"/>
                            </a:rPr>
                            <a:t>pp</a:t>
                          </a:r>
                          <a:r>
                            <a:rPr lang="it-IT" sz="1800" b="0" i="0" u="none" strike="noStrike" dirty="0">
                              <a:solidFill>
                                <a:schemeClr val="tx1"/>
                              </a:solidFill>
                              <a:effectLst/>
                              <a:latin typeface="Calibri" panose="020F0502020204030204" pitchFamily="34" charset="0"/>
                            </a:rPr>
                            <a:t>/m </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a:solidFill>
                                <a:schemeClr val="tx1"/>
                              </a:solidFill>
                              <a:effectLst/>
                              <a:latin typeface="Calibri" panose="020F0502020204030204" pitchFamily="34" charset="0"/>
                            </a:rPr>
                            <a:t>(mg</a:t>
                          </a:r>
                          <a:r>
                            <a:rPr lang="it-IT" sz="1800" b="0" i="0" u="none" strike="noStrike" baseline="30000" dirty="0">
                              <a:solidFill>
                                <a:schemeClr val="tx1"/>
                              </a:solidFill>
                              <a:effectLst/>
                              <a:latin typeface="Calibri" panose="020F0502020204030204" pitchFamily="34" charset="0"/>
                            </a:rPr>
                            <a:t>-1</a:t>
                          </a:r>
                          <a:r>
                            <a:rPr lang="it-IT" sz="1800" b="0" i="0" u="none" strike="noStrike" dirty="0">
                              <a:solidFill>
                                <a:schemeClr val="tx1"/>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err="1">
                              <a:solidFill>
                                <a:schemeClr val="tx1"/>
                              </a:solidFill>
                              <a:effectLst/>
                              <a:latin typeface="Calibri" panose="020F0502020204030204" pitchFamily="34" charset="0"/>
                            </a:rPr>
                            <a:t>Absorbed</a:t>
                          </a:r>
                          <a:r>
                            <a:rPr lang="it-IT" sz="1800" b="0" i="0" u="none" strike="noStrike" dirty="0">
                              <a:solidFill>
                                <a:schemeClr val="tx1"/>
                              </a:solidFill>
                              <a:effectLst/>
                              <a:latin typeface="Calibri" panose="020F0502020204030204" pitchFamily="34" charset="0"/>
                            </a:rPr>
                            <a:t> dose (</a:t>
                          </a:r>
                          <a:r>
                            <a:rPr lang="it-IT" sz="1800" b="0" i="0" u="none" strike="noStrike" dirty="0" err="1">
                              <a:solidFill>
                                <a:schemeClr val="tx1"/>
                              </a:solidFill>
                              <a:effectLst/>
                              <a:latin typeface="Calibri" panose="020F0502020204030204" pitchFamily="34" charset="0"/>
                            </a:rPr>
                            <a:t>Gy</a:t>
                          </a:r>
                          <a:r>
                            <a:rPr lang="it-IT" sz="1800" b="0" i="0" u="none" strike="noStrike" dirty="0">
                              <a:solidFill>
                                <a:schemeClr val="tx1"/>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800" b="0" i="0" u="none" strike="noStrike" dirty="0" err="1">
                              <a:solidFill>
                                <a:schemeClr val="tx1"/>
                              </a:solidFill>
                              <a:effectLst/>
                              <a:latin typeface="Calibri" panose="020F0502020204030204" pitchFamily="34" charset="0"/>
                            </a:rPr>
                            <a:t>Irradiation</a:t>
                          </a:r>
                          <a:r>
                            <a:rPr lang="it-IT" sz="1800" b="0" i="0" u="none" strike="noStrike" dirty="0">
                              <a:solidFill>
                                <a:schemeClr val="tx1"/>
                              </a:solidFill>
                              <a:effectLst/>
                              <a:latin typeface="Calibri" panose="020F0502020204030204" pitchFamily="34" charset="0"/>
                            </a:rPr>
                            <a:t> time (s)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a:solidFill>
                                <a:schemeClr val="tx1"/>
                              </a:solidFill>
                              <a:effectLst/>
                              <a:latin typeface="Calibri" panose="020F0502020204030204" pitchFamily="34" charset="0"/>
                            </a:rPr>
                            <a:t>Dose rate (</a:t>
                          </a:r>
                          <a:r>
                            <a:rPr lang="it-IT" sz="1800" b="0" i="0" u="none" strike="noStrike" dirty="0" err="1">
                              <a:solidFill>
                                <a:schemeClr val="tx1"/>
                              </a:solidFill>
                              <a:effectLst/>
                              <a:latin typeface="Calibri" panose="020F0502020204030204" pitchFamily="34" charset="0"/>
                            </a:rPr>
                            <a:t>Gy</a:t>
                          </a:r>
                          <a:r>
                            <a:rPr lang="it-IT" sz="1800" b="0" i="0" u="none" strike="noStrike" dirty="0">
                              <a:solidFill>
                                <a:schemeClr val="tx1"/>
                              </a:solidFill>
                              <a:effectLst/>
                              <a:latin typeface="Calibri" panose="020F0502020204030204" pitchFamily="34" charset="0"/>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968701"/>
                      </a:ext>
                    </a:extLst>
                  </a:tr>
                  <a:tr h="265268">
                    <a:tc>
                      <a:txBody>
                        <a:bodyPr/>
                        <a:lstStyle/>
                        <a:p>
                          <a:pPr algn="ctr" fontAlgn="ctr"/>
                          <a:r>
                            <a:rPr lang="it-IT" sz="1600" b="0" i="0" u="none" strike="noStrike" dirty="0">
                              <a:solidFill>
                                <a:schemeClr val="tx1"/>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4235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17436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4"/>
                          <a:stretch>
                            <a:fillRect l="-257923" t="-238636" r="-95082" b="-240909"/>
                          </a:stretch>
                        </a:blipFill>
                      </a:tcPr>
                    </a:tc>
                    <a:tc>
                      <a:txBody>
                        <a:bodyPr/>
                        <a:lstStyle/>
                        <a:p>
                          <a:pPr algn="ctr" fontAlgn="ctr"/>
                          <a:r>
                            <a:rPr lang="it-IT" sz="1600" b="0" i="0" u="none" strike="noStrike" dirty="0">
                              <a:solidFill>
                                <a:schemeClr val="tx1"/>
                              </a:solidFill>
                              <a:effectLst/>
                              <a:latin typeface="Calibri" panose="020F0502020204030204" pitchFamily="34" charset="0"/>
                            </a:rPr>
                            <a:t>387.5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024533"/>
                      </a:ext>
                    </a:extLst>
                  </a:tr>
                  <a:tr h="265268">
                    <a:tc>
                      <a:txBody>
                        <a:bodyPr/>
                        <a:lstStyle/>
                        <a:p>
                          <a:pPr algn="ctr" fontAlgn="ctr"/>
                          <a:r>
                            <a:rPr lang="it-IT" sz="1600" b="0" i="0" u="none" strike="noStrike" dirty="0">
                              <a:solidFill>
                                <a:schemeClr val="tx1"/>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2545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9488.1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4"/>
                          <a:stretch>
                            <a:fillRect l="-257923" t="-346512" r="-95082" b="-146512"/>
                          </a:stretch>
                        </a:blipFill>
                      </a:tcPr>
                    </a:tc>
                    <a:tc>
                      <a:txBody>
                        <a:bodyPr/>
                        <a:lstStyle/>
                        <a:p>
                          <a:pPr algn="ctr" fontAlgn="ctr"/>
                          <a:r>
                            <a:rPr lang="it-IT" sz="1600" b="0" i="0" u="none" strike="noStrike" dirty="0">
                              <a:solidFill>
                                <a:schemeClr val="tx1"/>
                              </a:solidFill>
                              <a:effectLst/>
                              <a:latin typeface="Calibri" panose="020F0502020204030204" pitchFamily="34" charset="0"/>
                            </a:rPr>
                            <a:t>158.1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446731"/>
                      </a:ext>
                    </a:extLst>
                  </a:tr>
                  <a:tr h="265268">
                    <a:tc>
                      <a:txBody>
                        <a:bodyPr/>
                        <a:lstStyle/>
                        <a:p>
                          <a:pPr algn="ctr" fontAlgn="ctr"/>
                          <a:r>
                            <a:rPr lang="it-IT" sz="1600" b="0" i="0" u="none" strike="noStrike" dirty="0">
                              <a:solidFill>
                                <a:schemeClr val="tx1"/>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2402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0" i="0" u="none" strike="noStrike" dirty="0">
                              <a:solidFill>
                                <a:schemeClr val="tx1"/>
                              </a:solidFill>
                              <a:effectLst/>
                              <a:latin typeface="Calibri" panose="020F0502020204030204" pitchFamily="34" charset="0"/>
                            </a:rPr>
                            <a:t>8958.6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4"/>
                          <a:stretch>
                            <a:fillRect l="-257923" t="-436364" r="-95082" b="-43182"/>
                          </a:stretch>
                        </a:blipFill>
                      </a:tcPr>
                    </a:tc>
                    <a:tc>
                      <a:txBody>
                        <a:bodyPr/>
                        <a:lstStyle/>
                        <a:p>
                          <a:pPr algn="ctr" fontAlgn="ctr"/>
                          <a:r>
                            <a:rPr lang="it-IT" sz="1600" b="0" i="0" u="none" strike="noStrike" dirty="0">
                              <a:solidFill>
                                <a:schemeClr val="tx1"/>
                              </a:solidFill>
                              <a:effectLst/>
                              <a:latin typeface="Calibri" panose="020F0502020204030204" pitchFamily="34" charset="0"/>
                            </a:rPr>
                            <a:t>99.54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216689"/>
                      </a:ext>
                    </a:extLst>
                  </a:tr>
                </a:tbl>
              </a:graphicData>
            </a:graphic>
          </p:graphicFrame>
        </mc:Fallback>
      </mc:AlternateContent>
      <p:sp>
        <p:nvSpPr>
          <p:cNvPr id="18" name="Freccia in giù 22">
            <a:extLst>
              <a:ext uri="{FF2B5EF4-FFF2-40B4-BE49-F238E27FC236}">
                <a16:creationId xmlns:a16="http://schemas.microsoft.com/office/drawing/2014/main" id="{31DAF7D5-D17C-2C2C-F46C-3FBF907DA5DB}"/>
              </a:ext>
            </a:extLst>
          </p:cNvPr>
          <p:cNvSpPr/>
          <p:nvPr/>
        </p:nvSpPr>
        <p:spPr>
          <a:xfrm>
            <a:off x="1117343" y="2142334"/>
            <a:ext cx="1080023" cy="600075"/>
          </a:xfrm>
          <a:prstGeom prst="downArrow">
            <a:avLst/>
          </a:prstGeom>
          <a:solidFill>
            <a:srgbClr val="EDC2F6"/>
          </a:solidFill>
          <a:ln w="19050">
            <a:solidFill>
              <a:srgbClr val="962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3" name="Table 52">
            <a:extLst>
              <a:ext uri="{FF2B5EF4-FFF2-40B4-BE49-F238E27FC236}">
                <a16:creationId xmlns:a16="http://schemas.microsoft.com/office/drawing/2014/main" id="{7D2325A8-9BC8-8130-D4E2-01C2FB33F3B3}"/>
              </a:ext>
            </a:extLst>
          </p:cNvPr>
          <p:cNvGraphicFramePr>
            <a:graphicFrameLocks noGrp="1"/>
          </p:cNvGraphicFramePr>
          <p:nvPr/>
        </p:nvGraphicFramePr>
        <p:xfrm>
          <a:off x="6172946" y="4563110"/>
          <a:ext cx="1826614" cy="1926960"/>
        </p:xfrm>
        <a:graphic>
          <a:graphicData uri="http://schemas.openxmlformats.org/drawingml/2006/table">
            <a:tbl>
              <a:tblPr firstRow="1" bandRow="1">
                <a:tableStyleId>{21E4AEA4-8DFA-4A89-87EB-49C32662AFE0}</a:tableStyleId>
              </a:tblPr>
              <a:tblGrid>
                <a:gridCol w="1826614">
                  <a:extLst>
                    <a:ext uri="{9D8B030D-6E8A-4147-A177-3AD203B41FA5}">
                      <a16:colId xmlns:a16="http://schemas.microsoft.com/office/drawing/2014/main" val="3915883237"/>
                    </a:ext>
                  </a:extLst>
                </a:gridCol>
              </a:tblGrid>
              <a:tr h="950454">
                <a:tc>
                  <a:txBody>
                    <a:bodyPr/>
                    <a:lstStyle/>
                    <a:p>
                      <a:pPr lvl="0" algn="ctr"/>
                      <a:r>
                        <a:rPr lang="it-IT" dirty="0"/>
                        <a:t>Dose per </a:t>
                      </a:r>
                      <a:r>
                        <a:rPr lang="it-IT" dirty="0" err="1"/>
                        <a:t>pulse</a:t>
                      </a:r>
                      <a:endParaRPr lang="it-IT" dirty="0"/>
                    </a:p>
                    <a:p>
                      <a:pPr lvl="0" algn="ctr"/>
                      <a:r>
                        <a:rPr lang="it-IT" dirty="0"/>
                        <a:t>at centre</a:t>
                      </a:r>
                      <a:r>
                        <a:rPr lang="it-IT" baseline="0" dirty="0"/>
                        <a:t> </a:t>
                      </a:r>
                    </a:p>
                    <a:p>
                      <a:pPr lvl="0" algn="ctr"/>
                      <a:r>
                        <a:rPr lang="it-IT" baseline="0" dirty="0"/>
                        <a:t>(</a:t>
                      </a:r>
                      <a:r>
                        <a:rPr lang="it-IT" baseline="0" dirty="0" err="1"/>
                        <a:t>Gy</a:t>
                      </a:r>
                      <a:r>
                        <a:rPr lang="it-IT" baseline="0" dirty="0"/>
                        <a:t>/</a:t>
                      </a:r>
                      <a:r>
                        <a:rPr lang="it-IT" baseline="0" dirty="0" err="1"/>
                        <a:t>pulse</a:t>
                      </a:r>
                      <a:r>
                        <a:rPr lang="it-IT" baseline="0" dirty="0"/>
                        <a:t>)</a:t>
                      </a:r>
                      <a:endParaRPr lang="it-IT" dirty="0"/>
                    </a:p>
                  </a:txBody>
                  <a:tcPr anchor="ctr">
                    <a:cell3D prstMaterial="dkEdge">
                      <a:bevel/>
                      <a:lightRig rig="flood" dir="t"/>
                    </a:cell3D>
                  </a:tcPr>
                </a:tc>
                <a:extLst>
                  <a:ext uri="{0D108BD9-81ED-4DB2-BD59-A6C34878D82A}">
                    <a16:rowId xmlns:a16="http://schemas.microsoft.com/office/drawing/2014/main" val="275941832"/>
                  </a:ext>
                </a:extLst>
              </a:tr>
              <a:tr h="325502">
                <a:tc>
                  <a:txBody>
                    <a:bodyPr/>
                    <a:lstStyle/>
                    <a:p>
                      <a:pPr marL="0" lvl="0" algn="ctr" defTabSz="914400" rtl="0" eaLnBrk="1" fontAlgn="b" latinLnBrk="0" hangingPunct="1"/>
                      <a:r>
                        <a:rPr lang="it-IT" sz="1800" kern="1200" dirty="0">
                          <a:solidFill>
                            <a:schemeClr val="dk1"/>
                          </a:solidFill>
                        </a:rPr>
                        <a:t>25.8</a:t>
                      </a:r>
                      <a:endParaRPr lang="it-IT" sz="1800" kern="1200" dirty="0">
                        <a:solidFill>
                          <a:schemeClr val="dk1"/>
                        </a:solidFill>
                        <a:latin typeface="+mn-lt"/>
                        <a:ea typeface="+mn-ea"/>
                        <a:cs typeface="+mn-cs"/>
                      </a:endParaRPr>
                    </a:p>
                  </a:txBody>
                  <a:tcPr marL="9525" marR="9525" marT="9525" marB="0" anchor="ctr"/>
                </a:tc>
                <a:extLst>
                  <a:ext uri="{0D108BD9-81ED-4DB2-BD59-A6C34878D82A}">
                    <a16:rowId xmlns:a16="http://schemas.microsoft.com/office/drawing/2014/main" val="1943305790"/>
                  </a:ext>
                </a:extLst>
              </a:tr>
              <a:tr h="325502">
                <a:tc>
                  <a:txBody>
                    <a:bodyPr/>
                    <a:lstStyle/>
                    <a:p>
                      <a:pPr marL="0" lvl="0" algn="ctr" defTabSz="914400" rtl="0" eaLnBrk="1" fontAlgn="b" latinLnBrk="0" hangingPunct="1"/>
                      <a:r>
                        <a:rPr lang="it-IT" sz="1800" kern="1200" dirty="0">
                          <a:solidFill>
                            <a:schemeClr val="dk1"/>
                          </a:solidFill>
                        </a:rPr>
                        <a:t>10.5</a:t>
                      </a:r>
                      <a:endParaRPr lang="it-IT" sz="1800" kern="1200" dirty="0">
                        <a:solidFill>
                          <a:schemeClr val="dk1"/>
                        </a:solidFill>
                        <a:latin typeface="+mn-lt"/>
                        <a:ea typeface="+mn-ea"/>
                        <a:cs typeface="+mn-cs"/>
                      </a:endParaRPr>
                    </a:p>
                  </a:txBody>
                  <a:tcPr marL="9525" marR="9525" marT="9525" marB="0" anchor="ctr"/>
                </a:tc>
                <a:extLst>
                  <a:ext uri="{0D108BD9-81ED-4DB2-BD59-A6C34878D82A}">
                    <a16:rowId xmlns:a16="http://schemas.microsoft.com/office/drawing/2014/main" val="511531675"/>
                  </a:ext>
                </a:extLst>
              </a:tr>
              <a:tr h="325502">
                <a:tc>
                  <a:txBody>
                    <a:bodyPr/>
                    <a:lstStyle/>
                    <a:p>
                      <a:pPr marL="0" lvl="0" algn="ctr" defTabSz="914400" rtl="0" eaLnBrk="1" fontAlgn="b" latinLnBrk="0" hangingPunct="1"/>
                      <a:r>
                        <a:rPr lang="it-IT" sz="1800" kern="1200" dirty="0">
                          <a:solidFill>
                            <a:schemeClr val="dk1"/>
                          </a:solidFill>
                        </a:rPr>
                        <a:t>6.6</a:t>
                      </a:r>
                      <a:endParaRPr lang="it-IT" sz="1800" kern="1200" dirty="0">
                        <a:solidFill>
                          <a:schemeClr val="dk1"/>
                        </a:solidFill>
                        <a:latin typeface="+mn-lt"/>
                        <a:ea typeface="+mn-ea"/>
                        <a:cs typeface="+mn-cs"/>
                      </a:endParaRPr>
                    </a:p>
                  </a:txBody>
                  <a:tcPr marL="9525" marR="9525" marT="9525" marB="0" anchor="ctr"/>
                </a:tc>
                <a:extLst>
                  <a:ext uri="{0D108BD9-81ED-4DB2-BD59-A6C34878D82A}">
                    <a16:rowId xmlns:a16="http://schemas.microsoft.com/office/drawing/2014/main" val="3445456539"/>
                  </a:ext>
                </a:extLst>
              </a:tr>
            </a:tbl>
          </a:graphicData>
        </a:graphic>
      </p:graphicFrame>
      <p:grpSp>
        <p:nvGrpSpPr>
          <p:cNvPr id="44" name="Group 43">
            <a:extLst>
              <a:ext uri="{FF2B5EF4-FFF2-40B4-BE49-F238E27FC236}">
                <a16:creationId xmlns:a16="http://schemas.microsoft.com/office/drawing/2014/main" id="{1BFA599A-CEC4-AFFD-61BE-C630D7BA70C4}"/>
              </a:ext>
            </a:extLst>
          </p:cNvPr>
          <p:cNvGrpSpPr/>
          <p:nvPr/>
        </p:nvGrpSpPr>
        <p:grpSpPr>
          <a:xfrm>
            <a:off x="3352846" y="1619970"/>
            <a:ext cx="2389862" cy="2302923"/>
            <a:chOff x="2084340" y="4814434"/>
            <a:chExt cx="1872995" cy="1903591"/>
          </a:xfrm>
        </p:grpSpPr>
        <p:pic>
          <p:nvPicPr>
            <p:cNvPr id="41" name="Immagine 9">
              <a:extLst>
                <a:ext uri="{FF2B5EF4-FFF2-40B4-BE49-F238E27FC236}">
                  <a16:creationId xmlns:a16="http://schemas.microsoft.com/office/drawing/2014/main" id="{8E41CD22-90BA-0550-9BC6-128F8756ED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486" b="25168"/>
            <a:stretch/>
          </p:blipFill>
          <p:spPr>
            <a:xfrm rot="16200000">
              <a:off x="2069042" y="4829732"/>
              <a:ext cx="1903591" cy="1872995"/>
            </a:xfrm>
            <a:prstGeom prst="rect">
              <a:avLst/>
            </a:prstGeom>
            <a:ln w="28575">
              <a:solidFill>
                <a:srgbClr val="96279F"/>
              </a:solidFill>
            </a:ln>
          </p:spPr>
        </p:pic>
        <p:sp>
          <p:nvSpPr>
            <p:cNvPr id="43" name="Oval 42">
              <a:extLst>
                <a:ext uri="{FF2B5EF4-FFF2-40B4-BE49-F238E27FC236}">
                  <a16:creationId xmlns:a16="http://schemas.microsoft.com/office/drawing/2014/main" id="{5E75A048-D4C0-233A-F023-8116AF2E0EF8}"/>
                </a:ext>
              </a:extLst>
            </p:cNvPr>
            <p:cNvSpPr/>
            <p:nvPr/>
          </p:nvSpPr>
          <p:spPr>
            <a:xfrm>
              <a:off x="2907529" y="5625092"/>
              <a:ext cx="171442" cy="171741"/>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9" name="Rectangle 48">
            <a:extLst>
              <a:ext uri="{FF2B5EF4-FFF2-40B4-BE49-F238E27FC236}">
                <a16:creationId xmlns:a16="http://schemas.microsoft.com/office/drawing/2014/main" id="{5183410A-D703-DA0D-A041-E96F2C9B1BCE}"/>
              </a:ext>
            </a:extLst>
          </p:cNvPr>
          <p:cNvSpPr/>
          <p:nvPr/>
        </p:nvSpPr>
        <p:spPr>
          <a:xfrm>
            <a:off x="1069202" y="5735589"/>
            <a:ext cx="1959748" cy="550622"/>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70AD4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663A2B4-67BC-9B40-8E96-09BCB029284E}"/>
              </a:ext>
            </a:extLst>
          </p:cNvPr>
          <p:cNvSpPr/>
          <p:nvPr/>
        </p:nvSpPr>
        <p:spPr>
          <a:xfrm>
            <a:off x="1069202" y="5486401"/>
            <a:ext cx="1959748" cy="214360"/>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70AD4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08" name="Freccia in giù 22">
            <a:extLst>
              <a:ext uri="{FF2B5EF4-FFF2-40B4-BE49-F238E27FC236}">
                <a16:creationId xmlns:a16="http://schemas.microsoft.com/office/drawing/2014/main" id="{53EF0A4E-E70B-13E7-B9E8-2EEE755AA0D7}"/>
              </a:ext>
            </a:extLst>
          </p:cNvPr>
          <p:cNvSpPr/>
          <p:nvPr/>
        </p:nvSpPr>
        <p:spPr>
          <a:xfrm rot="16200000">
            <a:off x="5025809" y="5212412"/>
            <a:ext cx="1386183" cy="600075"/>
          </a:xfrm>
          <a:prstGeom prst="downArrow">
            <a:avLst/>
          </a:prstGeom>
          <a:solidFill>
            <a:srgbClr val="CB6A2A"/>
          </a:solidFill>
          <a:ln w="19050">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7A62969-147F-322B-00B6-646D12330560}"/>
              </a:ext>
            </a:extLst>
          </p:cNvPr>
          <p:cNvGrpSpPr/>
          <p:nvPr/>
        </p:nvGrpSpPr>
        <p:grpSpPr>
          <a:xfrm>
            <a:off x="8597928" y="3630964"/>
            <a:ext cx="3450754" cy="3172339"/>
            <a:chOff x="5943046" y="1883620"/>
            <a:chExt cx="5528376" cy="4684399"/>
          </a:xfrm>
        </p:grpSpPr>
        <p:grpSp>
          <p:nvGrpSpPr>
            <p:cNvPr id="4" name="Group 3">
              <a:extLst>
                <a:ext uri="{FF2B5EF4-FFF2-40B4-BE49-F238E27FC236}">
                  <a16:creationId xmlns:a16="http://schemas.microsoft.com/office/drawing/2014/main" id="{FCED5C1C-DE6E-ACD7-0AE8-693DACC3E52C}"/>
                </a:ext>
              </a:extLst>
            </p:cNvPr>
            <p:cNvGrpSpPr/>
            <p:nvPr/>
          </p:nvGrpSpPr>
          <p:grpSpPr>
            <a:xfrm>
              <a:off x="5943046" y="1883620"/>
              <a:ext cx="5528376" cy="4684399"/>
              <a:chOff x="5943046" y="1883620"/>
              <a:chExt cx="5528376" cy="4684399"/>
            </a:xfrm>
          </p:grpSpPr>
          <p:pic>
            <p:nvPicPr>
              <p:cNvPr id="8" name="Picture 7">
                <a:extLst>
                  <a:ext uri="{FF2B5EF4-FFF2-40B4-BE49-F238E27FC236}">
                    <a16:creationId xmlns:a16="http://schemas.microsoft.com/office/drawing/2014/main" id="{A193772E-8B75-8CCC-713D-58F5EFA1B631}"/>
                  </a:ext>
                </a:extLst>
              </p:cNvPr>
              <p:cNvPicPr>
                <a:picLocks noChangeAspect="1"/>
              </p:cNvPicPr>
              <p:nvPr/>
            </p:nvPicPr>
            <p:blipFill rotWithShape="1">
              <a:blip r:embed="rId6">
                <a:extLst>
                  <a:ext uri="{28A0092B-C50C-407E-A947-70E740481C1C}">
                    <a14:useLocalDpi xmlns:a14="http://schemas.microsoft.com/office/drawing/2010/main" val="0"/>
                  </a:ext>
                </a:extLst>
              </a:blip>
              <a:srcRect l="7525" t="4048" r="10363" b="5032"/>
              <a:stretch/>
            </p:blipFill>
            <p:spPr>
              <a:xfrm>
                <a:off x="5943046" y="1883620"/>
                <a:ext cx="5528376" cy="4684399"/>
              </a:xfrm>
              <a:prstGeom prst="rect">
                <a:avLst/>
              </a:prstGeom>
              <a:ln w="12700">
                <a:solidFill>
                  <a:srgbClr val="00B0F0"/>
                </a:solidFill>
              </a:ln>
            </p:spPr>
          </p:pic>
          <p:sp>
            <p:nvSpPr>
              <p:cNvPr id="10" name="Rectangle 9">
                <a:extLst>
                  <a:ext uri="{FF2B5EF4-FFF2-40B4-BE49-F238E27FC236}">
                    <a16:creationId xmlns:a16="http://schemas.microsoft.com/office/drawing/2014/main" id="{2A6405C7-A3B4-1052-28FA-9205BEFE3987}"/>
                  </a:ext>
                </a:extLst>
              </p:cNvPr>
              <p:cNvSpPr/>
              <p:nvPr/>
            </p:nvSpPr>
            <p:spPr>
              <a:xfrm>
                <a:off x="6846467" y="2028366"/>
                <a:ext cx="2852462" cy="1969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3CFA4-5FC4-79BC-3503-AC36B72F4409}"/>
                  </a:ext>
                </a:extLst>
              </p:cNvPr>
              <p:cNvSpPr/>
              <p:nvPr/>
            </p:nvSpPr>
            <p:spPr>
              <a:xfrm>
                <a:off x="6846467" y="1904376"/>
                <a:ext cx="2852462" cy="255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2E02C4F0-A9C2-D1B8-C456-0C3ED64A52AE}"/>
                </a:ext>
              </a:extLst>
            </p:cNvPr>
            <p:cNvSpPr/>
            <p:nvPr/>
          </p:nvSpPr>
          <p:spPr>
            <a:xfrm>
              <a:off x="6880067" y="2132978"/>
              <a:ext cx="2793842" cy="1203508"/>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 name="Connettore diritto 70">
            <a:extLst>
              <a:ext uri="{FF2B5EF4-FFF2-40B4-BE49-F238E27FC236}">
                <a16:creationId xmlns:a16="http://schemas.microsoft.com/office/drawing/2014/main" id="{CE05B64D-9DB1-B109-5E8B-C1672AF3BCF5}"/>
              </a:ext>
            </a:extLst>
          </p:cNvPr>
          <p:cNvCxnSpPr>
            <a:cxnSpLocks/>
          </p:cNvCxnSpPr>
          <p:nvPr/>
        </p:nvCxnSpPr>
        <p:spPr>
          <a:xfrm flipV="1">
            <a:off x="9623780" y="6114999"/>
            <a:ext cx="0" cy="28305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Connettore diritto 72">
            <a:extLst>
              <a:ext uri="{FF2B5EF4-FFF2-40B4-BE49-F238E27FC236}">
                <a16:creationId xmlns:a16="http://schemas.microsoft.com/office/drawing/2014/main" id="{27E6629F-2E06-2752-67E8-9C5C06CB2608}"/>
              </a:ext>
            </a:extLst>
          </p:cNvPr>
          <p:cNvCxnSpPr>
            <a:cxnSpLocks/>
          </p:cNvCxnSpPr>
          <p:nvPr/>
        </p:nvCxnSpPr>
        <p:spPr>
          <a:xfrm flipH="1">
            <a:off x="9030485" y="6121319"/>
            <a:ext cx="60072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CasellaDiTesto 73">
            <a:extLst>
              <a:ext uri="{FF2B5EF4-FFF2-40B4-BE49-F238E27FC236}">
                <a16:creationId xmlns:a16="http://schemas.microsoft.com/office/drawing/2014/main" id="{244AB592-4C05-4372-00D9-41523428210D}"/>
              </a:ext>
            </a:extLst>
          </p:cNvPr>
          <p:cNvSpPr txBox="1"/>
          <p:nvPr/>
        </p:nvSpPr>
        <p:spPr>
          <a:xfrm>
            <a:off x="8962387" y="5795898"/>
            <a:ext cx="9212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70C0"/>
                </a:solidFill>
                <a:effectLst/>
                <a:uLnTx/>
                <a:uFillTx/>
                <a:latin typeface="Calibri" panose="020F0502020204030204"/>
                <a:ea typeface="+mn-ea"/>
                <a:cs typeface="+mn-cs"/>
              </a:rPr>
              <a:t>17.4 kGy</a:t>
            </a:r>
          </a:p>
        </p:txBody>
      </p:sp>
      <p:sp>
        <p:nvSpPr>
          <p:cNvPr id="19" name="CasellaDiTesto 73">
            <a:extLst>
              <a:ext uri="{FF2B5EF4-FFF2-40B4-BE49-F238E27FC236}">
                <a16:creationId xmlns:a16="http://schemas.microsoft.com/office/drawing/2014/main" id="{7E70BA65-DD85-0329-2D1E-7663C0B0BD38}"/>
              </a:ext>
            </a:extLst>
          </p:cNvPr>
          <p:cNvSpPr txBox="1"/>
          <p:nvPr/>
        </p:nvSpPr>
        <p:spPr>
          <a:xfrm>
            <a:off x="9639707" y="6108515"/>
            <a:ext cx="9212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70C0"/>
                </a:solidFill>
                <a:effectLst/>
                <a:uLnTx/>
                <a:uFillTx/>
                <a:latin typeface="Calibri" panose="020F0502020204030204"/>
                <a:ea typeface="+mn-ea"/>
                <a:cs typeface="+mn-cs"/>
              </a:rPr>
              <a:t>4235 mg</a:t>
            </a:r>
            <a:r>
              <a:rPr kumimoji="0" lang="it-IT" sz="1400" b="0" i="0" u="none" strike="noStrike" kern="1200" cap="none" spc="0" normalizeH="0" baseline="30000" noProof="0" dirty="0">
                <a:ln>
                  <a:noFill/>
                </a:ln>
                <a:solidFill>
                  <a:srgbClr val="0070C0"/>
                </a:solidFill>
                <a:effectLst/>
                <a:uLnTx/>
                <a:uFillTx/>
                <a:latin typeface="Calibri" panose="020F0502020204030204"/>
                <a:ea typeface="+mn-ea"/>
                <a:cs typeface="+mn-cs"/>
              </a:rPr>
              <a:t>-1</a:t>
            </a:r>
          </a:p>
        </p:txBody>
      </p:sp>
      <p:grpSp>
        <p:nvGrpSpPr>
          <p:cNvPr id="21" name="Group 20">
            <a:extLst>
              <a:ext uri="{FF2B5EF4-FFF2-40B4-BE49-F238E27FC236}">
                <a16:creationId xmlns:a16="http://schemas.microsoft.com/office/drawing/2014/main" id="{786C9EDF-7733-6976-EAB3-0B660F421AA8}"/>
              </a:ext>
            </a:extLst>
          </p:cNvPr>
          <p:cNvGrpSpPr/>
          <p:nvPr/>
        </p:nvGrpSpPr>
        <p:grpSpPr>
          <a:xfrm>
            <a:off x="6462671" y="1150021"/>
            <a:ext cx="3396327" cy="3239655"/>
            <a:chOff x="226423" y="1883620"/>
            <a:chExt cx="5453509" cy="4842704"/>
          </a:xfrm>
        </p:grpSpPr>
        <p:grpSp>
          <p:nvGrpSpPr>
            <p:cNvPr id="22" name="Group 21">
              <a:extLst>
                <a:ext uri="{FF2B5EF4-FFF2-40B4-BE49-F238E27FC236}">
                  <a16:creationId xmlns:a16="http://schemas.microsoft.com/office/drawing/2014/main" id="{DCA0DAEE-8778-08A5-AE95-4C8B6597B3E3}"/>
                </a:ext>
              </a:extLst>
            </p:cNvPr>
            <p:cNvGrpSpPr/>
            <p:nvPr/>
          </p:nvGrpSpPr>
          <p:grpSpPr>
            <a:xfrm>
              <a:off x="226423" y="1883620"/>
              <a:ext cx="5453509" cy="4842704"/>
              <a:chOff x="226423" y="1883620"/>
              <a:chExt cx="5453509" cy="4842704"/>
            </a:xfrm>
          </p:grpSpPr>
          <p:pic>
            <p:nvPicPr>
              <p:cNvPr id="26" name="Picture 25">
                <a:extLst>
                  <a:ext uri="{FF2B5EF4-FFF2-40B4-BE49-F238E27FC236}">
                    <a16:creationId xmlns:a16="http://schemas.microsoft.com/office/drawing/2014/main" id="{58738B92-99F9-699F-8BCE-63A3AB7968AF}"/>
                  </a:ext>
                </a:extLst>
              </p:cNvPr>
              <p:cNvPicPr>
                <a:picLocks noChangeAspect="1"/>
              </p:cNvPicPr>
              <p:nvPr/>
            </p:nvPicPr>
            <p:blipFill rotWithShape="1">
              <a:blip r:embed="rId7">
                <a:extLst>
                  <a:ext uri="{28A0092B-C50C-407E-A947-70E740481C1C}">
                    <a14:useLocalDpi xmlns:a14="http://schemas.microsoft.com/office/drawing/2010/main" val="0"/>
                  </a:ext>
                </a:extLst>
              </a:blip>
              <a:srcRect l="8931" t="3071" r="10558" b="3503"/>
              <a:stretch/>
            </p:blipFill>
            <p:spPr>
              <a:xfrm>
                <a:off x="226423" y="1883620"/>
                <a:ext cx="5453509" cy="4842704"/>
              </a:xfrm>
              <a:prstGeom prst="rect">
                <a:avLst/>
              </a:prstGeom>
              <a:ln w="12700">
                <a:solidFill>
                  <a:srgbClr val="92D050"/>
                </a:solidFill>
              </a:ln>
            </p:spPr>
          </p:pic>
          <p:sp>
            <p:nvSpPr>
              <p:cNvPr id="28" name="Rectangle 27">
                <a:extLst>
                  <a:ext uri="{FF2B5EF4-FFF2-40B4-BE49-F238E27FC236}">
                    <a16:creationId xmlns:a16="http://schemas.microsoft.com/office/drawing/2014/main" id="{6CFF658E-32AF-6A91-A136-ECBCC53AD796}"/>
                  </a:ext>
                </a:extLst>
              </p:cNvPr>
              <p:cNvSpPr/>
              <p:nvPr/>
            </p:nvSpPr>
            <p:spPr>
              <a:xfrm>
                <a:off x="931998" y="1894646"/>
                <a:ext cx="2852462" cy="262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E9B0941-04A6-64D5-3E97-0EB58D77F02B}"/>
                  </a:ext>
                </a:extLst>
              </p:cNvPr>
              <p:cNvSpPr/>
              <p:nvPr/>
            </p:nvSpPr>
            <p:spPr>
              <a:xfrm>
                <a:off x="918349" y="2146603"/>
                <a:ext cx="2852462" cy="1563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Rectangle 22">
              <a:extLst>
                <a:ext uri="{FF2B5EF4-FFF2-40B4-BE49-F238E27FC236}">
                  <a16:creationId xmlns:a16="http://schemas.microsoft.com/office/drawing/2014/main" id="{D760B81E-7FB7-AD4E-98D6-E4BA1E8850A0}"/>
                </a:ext>
              </a:extLst>
            </p:cNvPr>
            <p:cNvSpPr/>
            <p:nvPr/>
          </p:nvSpPr>
          <p:spPr>
            <a:xfrm>
              <a:off x="931998" y="2126188"/>
              <a:ext cx="2793842" cy="921811"/>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CasellaDiTesto 71">
            <a:extLst>
              <a:ext uri="{FF2B5EF4-FFF2-40B4-BE49-F238E27FC236}">
                <a16:creationId xmlns:a16="http://schemas.microsoft.com/office/drawing/2014/main" id="{F95B18C0-D666-4288-9B8B-DFDD8EDCBB93}"/>
              </a:ext>
            </a:extLst>
          </p:cNvPr>
          <p:cNvSpPr txBox="1"/>
          <p:nvPr/>
        </p:nvSpPr>
        <p:spPr>
          <a:xfrm>
            <a:off x="8908402" y="3592526"/>
            <a:ext cx="1110327" cy="347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B050"/>
                </a:solidFill>
                <a:effectLst/>
                <a:uLnTx/>
                <a:uFillTx/>
                <a:latin typeface="Calibri" panose="020F0502020204030204"/>
                <a:ea typeface="+mn-ea"/>
                <a:cs typeface="+mn-cs"/>
              </a:rPr>
              <a:t>2545 mg</a:t>
            </a:r>
            <a:r>
              <a:rPr kumimoji="0" lang="it-IT" sz="1400" b="0" i="0" u="none" strike="noStrike" kern="1200" cap="none" spc="0" normalizeH="0" baseline="30000" noProof="0" dirty="0">
                <a:ln>
                  <a:noFill/>
                </a:ln>
                <a:solidFill>
                  <a:srgbClr val="00B050"/>
                </a:solidFill>
                <a:effectLst/>
                <a:uLnTx/>
                <a:uFillTx/>
                <a:latin typeface="Calibri" panose="020F0502020204030204"/>
                <a:ea typeface="+mn-ea"/>
                <a:cs typeface="+mn-cs"/>
              </a:rPr>
              <a:t>-1</a:t>
            </a:r>
          </a:p>
        </p:txBody>
      </p:sp>
      <p:sp>
        <p:nvSpPr>
          <p:cNvPr id="32" name="CasellaDiTesto 73">
            <a:extLst>
              <a:ext uri="{FF2B5EF4-FFF2-40B4-BE49-F238E27FC236}">
                <a16:creationId xmlns:a16="http://schemas.microsoft.com/office/drawing/2014/main" id="{AF7A3F56-4FE7-4ECF-B672-9AE17592915F}"/>
              </a:ext>
            </a:extLst>
          </p:cNvPr>
          <p:cNvSpPr txBox="1"/>
          <p:nvPr/>
        </p:nvSpPr>
        <p:spPr>
          <a:xfrm>
            <a:off x="6784138" y="1939505"/>
            <a:ext cx="921217" cy="347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B050"/>
                </a:solidFill>
                <a:effectLst/>
                <a:uLnTx/>
                <a:uFillTx/>
                <a:latin typeface="Calibri" panose="020F0502020204030204"/>
                <a:ea typeface="+mn-ea"/>
                <a:cs typeface="+mn-cs"/>
              </a:rPr>
              <a:t>9.49 kGy</a:t>
            </a:r>
          </a:p>
        </p:txBody>
      </p:sp>
      <p:cxnSp>
        <p:nvCxnSpPr>
          <p:cNvPr id="33" name="Connettore diritto 70">
            <a:extLst>
              <a:ext uri="{FF2B5EF4-FFF2-40B4-BE49-F238E27FC236}">
                <a16:creationId xmlns:a16="http://schemas.microsoft.com/office/drawing/2014/main" id="{60669727-2607-4AF5-9EBE-71E73742383A}"/>
              </a:ext>
            </a:extLst>
          </p:cNvPr>
          <p:cNvCxnSpPr>
            <a:cxnSpLocks/>
          </p:cNvCxnSpPr>
          <p:nvPr/>
        </p:nvCxnSpPr>
        <p:spPr>
          <a:xfrm flipV="1">
            <a:off x="8948039" y="2239083"/>
            <a:ext cx="0" cy="169234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Connettore diritto 72">
            <a:extLst>
              <a:ext uri="{FF2B5EF4-FFF2-40B4-BE49-F238E27FC236}">
                <a16:creationId xmlns:a16="http://schemas.microsoft.com/office/drawing/2014/main" id="{36D5EDB2-21BB-46BA-B84F-712D5878D801}"/>
              </a:ext>
            </a:extLst>
          </p:cNvPr>
          <p:cNvCxnSpPr>
            <a:cxnSpLocks/>
          </p:cNvCxnSpPr>
          <p:nvPr/>
        </p:nvCxnSpPr>
        <p:spPr>
          <a:xfrm flipH="1">
            <a:off x="6838915" y="2239083"/>
            <a:ext cx="210912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Connettore diritto 70">
            <a:extLst>
              <a:ext uri="{FF2B5EF4-FFF2-40B4-BE49-F238E27FC236}">
                <a16:creationId xmlns:a16="http://schemas.microsoft.com/office/drawing/2014/main" id="{D7145546-6DC8-2C2E-0286-C58C4FF95B7D}"/>
              </a:ext>
            </a:extLst>
          </p:cNvPr>
          <p:cNvCxnSpPr>
            <a:cxnSpLocks/>
          </p:cNvCxnSpPr>
          <p:nvPr/>
        </p:nvCxnSpPr>
        <p:spPr>
          <a:xfrm flipV="1">
            <a:off x="8801785" y="2354982"/>
            <a:ext cx="0" cy="1572859"/>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diritto 72">
            <a:extLst>
              <a:ext uri="{FF2B5EF4-FFF2-40B4-BE49-F238E27FC236}">
                <a16:creationId xmlns:a16="http://schemas.microsoft.com/office/drawing/2014/main" id="{6001BDC1-581F-B99E-8245-FDC6CEBD8659}"/>
              </a:ext>
            </a:extLst>
          </p:cNvPr>
          <p:cNvCxnSpPr>
            <a:cxnSpLocks/>
          </p:cNvCxnSpPr>
          <p:nvPr/>
        </p:nvCxnSpPr>
        <p:spPr>
          <a:xfrm flipH="1">
            <a:off x="6838915" y="2341785"/>
            <a:ext cx="196287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7" name="CasellaDiTesto 73">
            <a:extLst>
              <a:ext uri="{FF2B5EF4-FFF2-40B4-BE49-F238E27FC236}">
                <a16:creationId xmlns:a16="http://schemas.microsoft.com/office/drawing/2014/main" id="{6E97E124-5B6E-2C34-98BC-F473C6C587D2}"/>
              </a:ext>
            </a:extLst>
          </p:cNvPr>
          <p:cNvSpPr txBox="1"/>
          <p:nvPr/>
        </p:nvSpPr>
        <p:spPr>
          <a:xfrm>
            <a:off x="6784138" y="2303528"/>
            <a:ext cx="921217" cy="347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8.96 kGy</a:t>
            </a:r>
          </a:p>
        </p:txBody>
      </p:sp>
      <p:sp>
        <p:nvSpPr>
          <p:cNvPr id="38" name="CasellaDiTesto 71">
            <a:extLst>
              <a:ext uri="{FF2B5EF4-FFF2-40B4-BE49-F238E27FC236}">
                <a16:creationId xmlns:a16="http://schemas.microsoft.com/office/drawing/2014/main" id="{BE2FE25D-28A7-7519-0FAD-4096CE739796}"/>
              </a:ext>
            </a:extLst>
          </p:cNvPr>
          <p:cNvSpPr txBox="1"/>
          <p:nvPr/>
        </p:nvSpPr>
        <p:spPr>
          <a:xfrm>
            <a:off x="7817893" y="3580244"/>
            <a:ext cx="1110327" cy="347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2402 mg</a:t>
            </a:r>
            <a:r>
              <a:rPr kumimoji="0" lang="it-IT" sz="1400" b="0" i="0" u="none" strike="noStrike" kern="1200" cap="none" spc="0" normalizeH="0" baseline="30000" noProof="0" dirty="0">
                <a:ln>
                  <a:noFill/>
                </a:ln>
                <a:solidFill>
                  <a:srgbClr val="70AD47">
                    <a:lumMod val="75000"/>
                  </a:srgbClr>
                </a:solidFill>
                <a:effectLst/>
                <a:uLnTx/>
                <a:uFillTx/>
                <a:latin typeface="Calibri" panose="020F0502020204030204"/>
                <a:ea typeface="+mn-ea"/>
                <a:cs typeface="+mn-cs"/>
              </a:rPr>
              <a:t>-1</a:t>
            </a:r>
          </a:p>
        </p:txBody>
      </p:sp>
      <p:sp>
        <p:nvSpPr>
          <p:cNvPr id="39" name="CasellaDiTesto 1">
            <a:extLst>
              <a:ext uri="{FF2B5EF4-FFF2-40B4-BE49-F238E27FC236}">
                <a16:creationId xmlns:a16="http://schemas.microsoft.com/office/drawing/2014/main" id="{E14D0BE7-15EC-B178-CC64-EA5591124F53}"/>
              </a:ext>
            </a:extLst>
          </p:cNvPr>
          <p:cNvSpPr txBox="1"/>
          <p:nvPr/>
        </p:nvSpPr>
        <p:spPr>
          <a:xfrm>
            <a:off x="9540729" y="1953153"/>
            <a:ext cx="1863633" cy="646331"/>
          </a:xfrm>
          <a:prstGeom prst="rect">
            <a:avLst/>
          </a:prstGeom>
          <a:solidFill>
            <a:srgbClr val="92D050"/>
          </a:solidFill>
          <a:ln w="19050">
            <a:solidFill>
              <a:srgbClr val="00B05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Low dose range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calibration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curve</a:t>
            </a:r>
          </a:p>
        </p:txBody>
      </p:sp>
      <p:sp>
        <p:nvSpPr>
          <p:cNvPr id="40" name="CasellaDiTesto 6">
            <a:extLst>
              <a:ext uri="{FF2B5EF4-FFF2-40B4-BE49-F238E27FC236}">
                <a16:creationId xmlns:a16="http://schemas.microsoft.com/office/drawing/2014/main" id="{0A1E0779-C591-38FB-F6AF-57D3748439E1}"/>
              </a:ext>
            </a:extLst>
          </p:cNvPr>
          <p:cNvSpPr txBox="1"/>
          <p:nvPr/>
        </p:nvSpPr>
        <p:spPr>
          <a:xfrm>
            <a:off x="10112430" y="3171763"/>
            <a:ext cx="1863629" cy="646331"/>
          </a:xfrm>
          <a:prstGeom prst="rect">
            <a:avLst/>
          </a:prstGeom>
          <a:solidFill>
            <a:srgbClr val="00B0F0"/>
          </a:solidFill>
          <a:ln w="19050">
            <a:solidFill>
              <a:srgbClr val="0070C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High dose range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calibration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curve</a:t>
            </a:r>
          </a:p>
        </p:txBody>
      </p:sp>
      <p:sp>
        <p:nvSpPr>
          <p:cNvPr id="42" name="Rectangle 41">
            <a:extLst>
              <a:ext uri="{FF2B5EF4-FFF2-40B4-BE49-F238E27FC236}">
                <a16:creationId xmlns:a16="http://schemas.microsoft.com/office/drawing/2014/main" id="{FF245F01-F57E-DFD0-7AB3-2D1B9273CDA2}"/>
              </a:ext>
            </a:extLst>
          </p:cNvPr>
          <p:cNvSpPr/>
          <p:nvPr/>
        </p:nvSpPr>
        <p:spPr>
          <a:xfrm>
            <a:off x="4125444" y="5468121"/>
            <a:ext cx="1064059" cy="81809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70AD4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par>
                                <p:cTn id="62" presetID="10" presetClass="entr" presetSubtype="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08"/>
                                        </p:tgtEl>
                                        <p:attrNameLst>
                                          <p:attrName>style.visibility</p:attrName>
                                        </p:attrNameLst>
                                      </p:cBhvr>
                                      <p:to>
                                        <p:strVal val="visible"/>
                                      </p:to>
                                    </p:set>
                                    <p:anim calcmode="lin" valueType="num">
                                      <p:cBhvr>
                                        <p:cTn id="91" dur="500" fill="hold"/>
                                        <p:tgtEl>
                                          <p:spTgt spid="108"/>
                                        </p:tgtEl>
                                        <p:attrNameLst>
                                          <p:attrName>ppt_w</p:attrName>
                                        </p:attrNameLst>
                                      </p:cBhvr>
                                      <p:tavLst>
                                        <p:tav tm="0">
                                          <p:val>
                                            <p:fltVal val="0"/>
                                          </p:val>
                                        </p:tav>
                                        <p:tav tm="100000">
                                          <p:val>
                                            <p:strVal val="#ppt_w"/>
                                          </p:val>
                                        </p:tav>
                                      </p:tavLst>
                                    </p:anim>
                                    <p:anim calcmode="lin" valueType="num">
                                      <p:cBhvr>
                                        <p:cTn id="92" dur="500" fill="hold"/>
                                        <p:tgtEl>
                                          <p:spTgt spid="108"/>
                                        </p:tgtEl>
                                        <p:attrNameLst>
                                          <p:attrName>ppt_h</p:attrName>
                                        </p:attrNameLst>
                                      </p:cBhvr>
                                      <p:tavLst>
                                        <p:tav tm="0">
                                          <p:val>
                                            <p:fltVal val="0"/>
                                          </p:val>
                                        </p:tav>
                                        <p:tav tm="100000">
                                          <p:val>
                                            <p:strVal val="#ppt_h"/>
                                          </p:val>
                                        </p:tav>
                                      </p:tavLst>
                                    </p:anim>
                                    <p:animEffect transition="in" filter="fade">
                                      <p:cBhvr>
                                        <p:cTn id="93" dur="500"/>
                                        <p:tgtEl>
                                          <p:spTgt spid="108"/>
                                        </p:tgtEl>
                                      </p:cBhvr>
                                    </p:animEffect>
                                  </p:childTnLst>
                                </p:cTn>
                              </p:par>
                              <p:par>
                                <p:cTn id="94" presetID="53" presetClass="entr" presetSubtype="16" fill="hold" nodeType="with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p:cTn id="96" dur="500" fill="hold"/>
                                        <p:tgtEl>
                                          <p:spTgt spid="53"/>
                                        </p:tgtEl>
                                        <p:attrNameLst>
                                          <p:attrName>ppt_w</p:attrName>
                                        </p:attrNameLst>
                                      </p:cBhvr>
                                      <p:tavLst>
                                        <p:tav tm="0">
                                          <p:val>
                                            <p:fltVal val="0"/>
                                          </p:val>
                                        </p:tav>
                                        <p:tav tm="100000">
                                          <p:val>
                                            <p:strVal val="#ppt_w"/>
                                          </p:val>
                                        </p:tav>
                                      </p:tavLst>
                                    </p:anim>
                                    <p:anim calcmode="lin" valueType="num">
                                      <p:cBhvr>
                                        <p:cTn id="97" dur="500" fill="hold"/>
                                        <p:tgtEl>
                                          <p:spTgt spid="53"/>
                                        </p:tgtEl>
                                        <p:attrNameLst>
                                          <p:attrName>ppt_h</p:attrName>
                                        </p:attrNameLst>
                                      </p:cBhvr>
                                      <p:tavLst>
                                        <p:tav tm="0">
                                          <p:val>
                                            <p:fltVal val="0"/>
                                          </p:val>
                                        </p:tav>
                                        <p:tav tm="100000">
                                          <p:val>
                                            <p:strVal val="#ppt_h"/>
                                          </p:val>
                                        </p:tav>
                                      </p:tavLst>
                                    </p:anim>
                                    <p:animEffect transition="in" filter="fade">
                                      <p:cBhvr>
                                        <p:cTn id="9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8" grpId="0" animBg="1"/>
      <p:bldP spid="49" grpId="0" animBg="1"/>
      <p:bldP spid="50" grpId="0" animBg="1"/>
      <p:bldP spid="108" grpId="0" animBg="1"/>
      <p:bldP spid="17" grpId="0"/>
      <p:bldP spid="19" grpId="0"/>
      <p:bldP spid="31" grpId="0"/>
      <p:bldP spid="32" grpId="0"/>
      <p:bldP spid="37" grpId="0"/>
      <p:bldP spid="38" grpId="0"/>
      <p:bldP spid="39" grpId="0" animBg="1"/>
      <p:bldP spid="40" grpId="0" animBg="1"/>
      <p:bldP spid="4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5D3C97D-F042-4FC3-869F-4787FE09519A}"/>
              </a:ext>
            </a:extLst>
          </p:cNvPr>
          <p:cNvSpPr>
            <a:spLocks noGrp="1"/>
          </p:cNvSpPr>
          <p:nvPr>
            <p:ph type="title"/>
          </p:nvPr>
        </p:nvSpPr>
        <p:spPr>
          <a:xfrm>
            <a:off x="0" y="0"/>
            <a:ext cx="12293032" cy="1149032"/>
          </a:xfrm>
        </p:spPr>
        <p:txBody>
          <a:bodyPr>
            <a:normAutofit/>
          </a:bodyPr>
          <a:lstStyle/>
          <a:p>
            <a:pPr eaLnBrk="1" hangingPunct="1"/>
            <a:r>
              <a:rPr lang="it-IT" altLang="en-US" sz="3733" b="1" dirty="0">
                <a:latin typeface="Arial" panose="020B0604020202020204" pitchFamily="34" charset="0"/>
                <a:cs typeface="Arial" panose="020B0604020202020204" pitchFamily="34" charset="0"/>
              </a:rPr>
              <a:t>REX – </a:t>
            </a:r>
            <a:r>
              <a:rPr lang="it-IT" altLang="en-US" sz="3733" b="1" dirty="0" err="1">
                <a:latin typeface="Arial" panose="020B0604020202020204" pitchFamily="34" charset="0"/>
                <a:cs typeface="Arial" panose="020B0604020202020204" pitchFamily="34" charset="0"/>
              </a:rPr>
              <a:t>gafchromic</a:t>
            </a:r>
            <a:r>
              <a:rPr lang="it-IT" altLang="en-US" sz="3733" b="1" dirty="0">
                <a:latin typeface="Arial" panose="020B0604020202020204" pitchFamily="34" charset="0"/>
                <a:cs typeface="Arial" panose="020B0604020202020204" pitchFamily="34" charset="0"/>
              </a:rPr>
              <a:t> film vs alanine</a:t>
            </a:r>
          </a:p>
        </p:txBody>
      </p:sp>
      <p:pic>
        <p:nvPicPr>
          <p:cNvPr id="15" name="Picture 2" descr="M:\Img571_ProfY_Normdose_40cm_5sec_15Hz_HDV2_REX_Alanine.png">
            <a:extLst>
              <a:ext uri="{FF2B5EF4-FFF2-40B4-BE49-F238E27FC236}">
                <a16:creationId xmlns:a16="http://schemas.microsoft.com/office/drawing/2014/main" id="{F9B144C4-0EA9-EC62-5AC2-FC71963E8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605" y="3268460"/>
            <a:ext cx="4779045" cy="3584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M:\Img572_ProfY_Normdose_30cm_5sec_15Hz_HDV2_REX_Alanine.png">
            <a:extLst>
              <a:ext uri="{FF2B5EF4-FFF2-40B4-BE49-F238E27FC236}">
                <a16:creationId xmlns:a16="http://schemas.microsoft.com/office/drawing/2014/main" id="{5D01D73F-041E-83F4-D036-80F1048EB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444" y="2139575"/>
            <a:ext cx="4887204" cy="3665403"/>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1">
            <a:extLst>
              <a:ext uri="{FF2B5EF4-FFF2-40B4-BE49-F238E27FC236}">
                <a16:creationId xmlns:a16="http://schemas.microsoft.com/office/drawing/2014/main" id="{8591045B-63FD-7FBA-0B69-B34AC695600D}"/>
              </a:ext>
            </a:extLst>
          </p:cNvPr>
          <p:cNvSpPr txBox="1"/>
          <p:nvPr/>
        </p:nvSpPr>
        <p:spPr>
          <a:xfrm>
            <a:off x="329444" y="1349438"/>
            <a:ext cx="58999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comparison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gafchromic</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film HD-V2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measured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data in the plots) and alanine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measurements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performed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Segnaposto numero diapositiva 5">
            <a:extLst>
              <a:ext uri="{FF2B5EF4-FFF2-40B4-BE49-F238E27FC236}">
                <a16:creationId xmlns:a16="http://schemas.microsoft.com/office/drawing/2014/main" id="{62D5B968-B64D-86E6-D4FD-147CF7267F34}"/>
              </a:ext>
            </a:extLst>
          </p:cNvPr>
          <p:cNvSpPr>
            <a:spLocks noGrp="1"/>
          </p:cNvSpPr>
          <p:nvPr>
            <p:ph type="sldNum" sz="quarter" idx="4"/>
          </p:nvPr>
        </p:nvSpPr>
        <p:spPr>
          <a:xfrm>
            <a:off x="11096855" y="6348278"/>
            <a:ext cx="66186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C199-0D0D-7840-A88D-785280B31CF7}" type="slidenum">
              <a:rPr kumimoji="0" lang="it-IT"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0776326-B823-C700-E13F-B250B7630165}"/>
              </a:ext>
            </a:extLst>
          </p:cNvPr>
          <p:cNvSpPr txBox="1"/>
          <p:nvPr/>
        </p:nvSpPr>
        <p:spPr>
          <a:xfrm>
            <a:off x="390102" y="2220695"/>
            <a:ext cx="1394424" cy="369332"/>
          </a:xfrm>
          <a:prstGeom prst="rect">
            <a:avLst/>
          </a:prstGeom>
          <a:solidFill>
            <a:schemeClr val="accent6">
              <a:lumMod val="20000"/>
              <a:lumOff val="80000"/>
            </a:schemeClr>
          </a:solidFill>
          <a:ln>
            <a:solidFill>
              <a:schemeClr val="accent6">
                <a:lumMod val="75000"/>
              </a:schemeClr>
            </a:solidFill>
          </a:ln>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 = 30 cm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CE2AED6-55EC-ADC5-C6D1-1B104B6B1B37}"/>
              </a:ext>
            </a:extLst>
          </p:cNvPr>
          <p:cNvSpPr txBox="1"/>
          <p:nvPr/>
        </p:nvSpPr>
        <p:spPr>
          <a:xfrm>
            <a:off x="6500605" y="3429000"/>
            <a:ext cx="1390070" cy="369332"/>
          </a:xfrm>
          <a:prstGeom prst="rect">
            <a:avLst/>
          </a:prstGeom>
          <a:solidFill>
            <a:schemeClr val="accent6">
              <a:lumMod val="20000"/>
              <a:lumOff val="80000"/>
            </a:schemeClr>
          </a:solidFill>
          <a:ln>
            <a:solidFill>
              <a:schemeClr val="accent6">
                <a:lumMod val="75000"/>
              </a:schemeClr>
            </a:solidFill>
          </a:ln>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 = 40 cm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magine 6">
            <a:extLst>
              <a:ext uri="{FF2B5EF4-FFF2-40B4-BE49-F238E27FC236}">
                <a16:creationId xmlns:a16="http://schemas.microsoft.com/office/drawing/2014/main" id="{21AAE08B-5BED-75B0-FF18-455C184E3EA0}"/>
              </a:ext>
            </a:extLst>
          </p:cNvPr>
          <p:cNvPicPr>
            <a:picLocks noChangeAspect="1"/>
          </p:cNvPicPr>
          <p:nvPr/>
        </p:nvPicPr>
        <p:blipFill>
          <a:blip r:embed="rId5"/>
          <a:stretch>
            <a:fillRect/>
          </a:stretch>
        </p:blipFill>
        <p:spPr>
          <a:xfrm>
            <a:off x="4824759" y="4114025"/>
            <a:ext cx="1858631" cy="1547594"/>
          </a:xfrm>
          <a:prstGeom prst="rect">
            <a:avLst/>
          </a:prstGeom>
        </p:spPr>
      </p:pic>
      <p:pic>
        <p:nvPicPr>
          <p:cNvPr id="10" name="Picture 9" descr="A room with a few objects&#10;&#10;Description automatically generated with medium confidence">
            <a:extLst>
              <a:ext uri="{FF2B5EF4-FFF2-40B4-BE49-F238E27FC236}">
                <a16:creationId xmlns:a16="http://schemas.microsoft.com/office/drawing/2014/main" id="{87182C86-152D-6077-21F4-88C2690990B6}"/>
              </a:ext>
            </a:extLst>
          </p:cNvPr>
          <p:cNvPicPr>
            <a:picLocks noChangeAspect="1"/>
          </p:cNvPicPr>
          <p:nvPr/>
        </p:nvPicPr>
        <p:blipFill rotWithShape="1">
          <a:blip r:embed="rId6">
            <a:extLst>
              <a:ext uri="{28A0092B-C50C-407E-A947-70E740481C1C}">
                <a14:useLocalDpi xmlns:a14="http://schemas.microsoft.com/office/drawing/2010/main" val="0"/>
              </a:ext>
            </a:extLst>
          </a:blip>
          <a:srcRect l="16785" t="11174" r="5122" b="21270"/>
          <a:stretch/>
        </p:blipFill>
        <p:spPr>
          <a:xfrm>
            <a:off x="6555677" y="1146752"/>
            <a:ext cx="4484915" cy="21823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6240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1B20-F385-4CAE-BBB0-F669FBF691A1}"/>
              </a:ext>
            </a:extLst>
          </p:cNvPr>
          <p:cNvSpPr>
            <a:spLocks noGrp="1"/>
          </p:cNvSpPr>
          <p:nvPr>
            <p:ph type="title"/>
          </p:nvPr>
        </p:nvSpPr>
        <p:spPr>
          <a:xfrm>
            <a:off x="285898" y="332004"/>
            <a:ext cx="8229600" cy="430887"/>
          </a:xfrm>
        </p:spPr>
        <p:txBody>
          <a:bodyPr>
            <a:noAutofit/>
          </a:bodyPr>
          <a:lstStyle/>
          <a:p>
            <a:r>
              <a:rPr lang="en-US" sz="3600" i="1" dirty="0"/>
              <a:t>PhD research </a:t>
            </a:r>
          </a:p>
        </p:txBody>
      </p:sp>
      <p:sp>
        <p:nvSpPr>
          <p:cNvPr id="6" name="Slide Number Placeholder 5">
            <a:extLst>
              <a:ext uri="{FF2B5EF4-FFF2-40B4-BE49-F238E27FC236}">
                <a16:creationId xmlns:a16="http://schemas.microsoft.com/office/drawing/2014/main" id="{A3C4DC19-42D8-4E60-8BD3-0682136A9C4F}"/>
              </a:ext>
            </a:extLst>
          </p:cNvPr>
          <p:cNvSpPr>
            <a:spLocks noGrp="1"/>
          </p:cNvSpPr>
          <p:nvPr>
            <p:ph type="sldNum" sz="quarter" idx="4"/>
          </p:nvPr>
        </p:nvSpPr>
        <p:spPr>
          <a:xfrm>
            <a:off x="9471795" y="6356353"/>
            <a:ext cx="652703" cy="365125"/>
          </a:xfrm>
        </p:spPr>
        <p:txBody>
          <a:bodyPr/>
          <a:lstStyle/>
          <a:p>
            <a:fld id="{02C7C199-0D0D-7840-A88D-785280B31CF7}" type="slidenum">
              <a:rPr lang="it-IT" smtClean="0"/>
              <a:t>5</a:t>
            </a:fld>
            <a:endParaRPr lang="it-IT"/>
          </a:p>
        </p:txBody>
      </p:sp>
      <p:sp>
        <p:nvSpPr>
          <p:cNvPr id="21" name="Rectangle 20">
            <a:extLst>
              <a:ext uri="{FF2B5EF4-FFF2-40B4-BE49-F238E27FC236}">
                <a16:creationId xmlns:a16="http://schemas.microsoft.com/office/drawing/2014/main" id="{90039C0F-28A4-3E94-A670-12842C27D709}"/>
              </a:ext>
            </a:extLst>
          </p:cNvPr>
          <p:cNvSpPr/>
          <p:nvPr/>
        </p:nvSpPr>
        <p:spPr>
          <a:xfrm>
            <a:off x="2365053" y="1819137"/>
            <a:ext cx="3105767" cy="2287245"/>
          </a:xfrm>
          <a:prstGeom prst="rect">
            <a:avLst/>
          </a:prstGeom>
          <a:no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EBE06BA-E8BC-9206-74FE-40FB4560AD98}"/>
              </a:ext>
            </a:extLst>
          </p:cNvPr>
          <p:cNvSpPr txBox="1"/>
          <p:nvPr/>
        </p:nvSpPr>
        <p:spPr>
          <a:xfrm>
            <a:off x="1071027" y="4879025"/>
            <a:ext cx="3293806" cy="1477328"/>
          </a:xfrm>
          <a:prstGeom prst="rect">
            <a:avLst/>
          </a:prstGeom>
          <a:solidFill>
            <a:schemeClr val="accent1">
              <a:lumMod val="20000"/>
              <a:lumOff val="80000"/>
            </a:schemeClr>
          </a:solidFill>
          <a:ln w="28575">
            <a:solidFill>
              <a:schemeClr val="accent1">
                <a:lumMod val="75000"/>
              </a:schemeClr>
            </a:solidFill>
          </a:ln>
        </p:spPr>
        <p:txBody>
          <a:bodyPr wrap="square">
            <a:spAutoFit/>
          </a:bodyPr>
          <a:lstStyle/>
          <a:p>
            <a:pPr marL="285750" indent="-285750">
              <a:buFont typeface="Arial" panose="020B0604020202020204" pitchFamily="34" charset="0"/>
              <a:buChar char="•"/>
            </a:pPr>
            <a:r>
              <a:rPr lang="it-IT" u="sng" dirty="0"/>
              <a:t>Gamma rays</a:t>
            </a:r>
          </a:p>
          <a:p>
            <a:pPr marL="285750" indent="-285750">
              <a:buFont typeface="Arial" panose="020B0604020202020204" pitchFamily="34" charset="0"/>
              <a:buChar char="•"/>
            </a:pPr>
            <a:r>
              <a:rPr lang="it-IT" u="sng" dirty="0" err="1"/>
              <a:t>Neutrons</a:t>
            </a:r>
            <a:endParaRPr lang="it-IT" u="sng" dirty="0"/>
          </a:p>
          <a:p>
            <a:pPr marL="285750" indent="-285750">
              <a:buFont typeface="Arial" panose="020B0604020202020204" pitchFamily="34" charset="0"/>
              <a:buChar char="•"/>
            </a:pPr>
            <a:r>
              <a:rPr lang="it-IT" u="sng" dirty="0" err="1"/>
              <a:t>Protons</a:t>
            </a:r>
            <a:r>
              <a:rPr lang="it-IT" dirty="0"/>
              <a:t> (innovative and </a:t>
            </a:r>
            <a:r>
              <a:rPr lang="it-IT" dirty="0" err="1"/>
              <a:t>conventional</a:t>
            </a:r>
            <a:r>
              <a:rPr lang="it-IT" dirty="0"/>
              <a:t> sources – stress testing </a:t>
            </a:r>
            <a:r>
              <a:rPr lang="it-IT" dirty="0" err="1"/>
              <a:t>method</a:t>
            </a:r>
            <a:r>
              <a:rPr lang="it-IT" dirty="0"/>
              <a:t> </a:t>
            </a:r>
            <a:r>
              <a:rPr lang="it-IT" dirty="0" err="1"/>
              <a:t>validation</a:t>
            </a:r>
            <a:r>
              <a:rPr lang="it-IT" dirty="0"/>
              <a:t>)</a:t>
            </a:r>
            <a:endParaRPr lang="it-IT" u="sng" dirty="0"/>
          </a:p>
        </p:txBody>
      </p:sp>
      <p:sp>
        <p:nvSpPr>
          <p:cNvPr id="41" name="TextBox 40">
            <a:extLst>
              <a:ext uri="{FF2B5EF4-FFF2-40B4-BE49-F238E27FC236}">
                <a16:creationId xmlns:a16="http://schemas.microsoft.com/office/drawing/2014/main" id="{D92D8FC4-BADA-526B-C93A-5C5BE80F41E4}"/>
              </a:ext>
            </a:extLst>
          </p:cNvPr>
          <p:cNvSpPr txBox="1"/>
          <p:nvPr/>
        </p:nvSpPr>
        <p:spPr>
          <a:xfrm>
            <a:off x="4294532" y="1983161"/>
            <a:ext cx="525439" cy="369332"/>
          </a:xfrm>
          <a:prstGeom prst="rect">
            <a:avLst/>
          </a:prstGeom>
          <a:noFill/>
        </p:spPr>
        <p:txBody>
          <a:bodyPr wrap="square" rtlCol="0">
            <a:spAutoFit/>
          </a:bodyPr>
          <a:lstStyle/>
          <a:p>
            <a:r>
              <a:rPr lang="it-IT" dirty="0"/>
              <a:t>2 $</a:t>
            </a:r>
            <a:endParaRPr lang="en-US" dirty="0"/>
          </a:p>
        </p:txBody>
      </p:sp>
      <p:sp>
        <p:nvSpPr>
          <p:cNvPr id="8" name="Arrow: Down 7">
            <a:extLst>
              <a:ext uri="{FF2B5EF4-FFF2-40B4-BE49-F238E27FC236}">
                <a16:creationId xmlns:a16="http://schemas.microsoft.com/office/drawing/2014/main" id="{B281DA09-7650-A26D-B283-D438982B47F2}"/>
              </a:ext>
            </a:extLst>
          </p:cNvPr>
          <p:cNvSpPr/>
          <p:nvPr/>
        </p:nvSpPr>
        <p:spPr>
          <a:xfrm rot="16200000">
            <a:off x="5044902" y="5388087"/>
            <a:ext cx="1256543" cy="549560"/>
          </a:xfrm>
          <a:prstGeom prst="downArrow">
            <a:avLst/>
          </a:prstGeom>
          <a:solidFill>
            <a:schemeClr val="accent4">
              <a:lumMod val="60000"/>
              <a:lumOff val="40000"/>
            </a:schemeClr>
          </a:solidFill>
          <a:ln>
            <a:solidFill>
              <a:schemeClr val="accent4">
                <a:lumMod val="50000"/>
              </a:schemeClr>
            </a:solidFill>
          </a:ln>
          <a:effectLst>
            <a:innerShdw blurRad="63500" dist="508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5A6D6E-F24E-3045-0D0D-2FB43DF8979D}"/>
              </a:ext>
            </a:extLst>
          </p:cNvPr>
          <p:cNvSpPr txBox="1"/>
          <p:nvPr/>
        </p:nvSpPr>
        <p:spPr>
          <a:xfrm>
            <a:off x="9605253" y="3952493"/>
            <a:ext cx="2408218" cy="830997"/>
          </a:xfrm>
          <a:prstGeom prst="rect">
            <a:avLst/>
          </a:prstGeom>
          <a:solidFill>
            <a:schemeClr val="accent2">
              <a:lumMod val="60000"/>
              <a:lumOff val="40000"/>
            </a:schemeClr>
          </a:solidFill>
          <a:ln w="28575">
            <a:solidFill>
              <a:schemeClr val="accent2">
                <a:lumMod val="75000"/>
              </a:schemeClr>
            </a:solidFill>
          </a:ln>
          <a:effectLst/>
        </p:spPr>
        <p:txBody>
          <a:bodyPr wrap="square" rtlCol="0">
            <a:spAutoFit/>
          </a:bodyPr>
          <a:lstStyle/>
          <a:p>
            <a:pPr algn="ctr"/>
            <a:r>
              <a:rPr lang="it-IT" sz="2400" dirty="0"/>
              <a:t>Study of </a:t>
            </a:r>
          </a:p>
          <a:p>
            <a:pPr algn="ctr"/>
            <a:r>
              <a:rPr lang="it-IT" sz="2400" dirty="0" err="1"/>
              <a:t>radiation</a:t>
            </a:r>
            <a:r>
              <a:rPr lang="it-IT" sz="2400" dirty="0"/>
              <a:t> </a:t>
            </a:r>
            <a:r>
              <a:rPr lang="it-IT" sz="2400" dirty="0" err="1"/>
              <a:t>effects</a:t>
            </a:r>
            <a:endParaRPr lang="it-IT" sz="2400" dirty="0"/>
          </a:p>
        </p:txBody>
      </p:sp>
      <p:sp>
        <p:nvSpPr>
          <p:cNvPr id="5" name="TextBox 4">
            <a:extLst>
              <a:ext uri="{FF2B5EF4-FFF2-40B4-BE49-F238E27FC236}">
                <a16:creationId xmlns:a16="http://schemas.microsoft.com/office/drawing/2014/main" id="{F10C5432-AC9C-63E7-A748-EE6ECB0F4246}"/>
              </a:ext>
            </a:extLst>
          </p:cNvPr>
          <p:cNvSpPr txBox="1"/>
          <p:nvPr/>
        </p:nvSpPr>
        <p:spPr>
          <a:xfrm>
            <a:off x="3839807" y="1094930"/>
            <a:ext cx="3666733" cy="523220"/>
          </a:xfrm>
          <a:prstGeom prst="rect">
            <a:avLst/>
          </a:prstGeom>
          <a:solidFill>
            <a:schemeClr val="accent6">
              <a:lumMod val="40000"/>
              <a:lumOff val="60000"/>
            </a:schemeClr>
          </a:solidFill>
          <a:ln w="28575">
            <a:solidFill>
              <a:schemeClr val="accent6">
                <a:lumMod val="75000"/>
              </a:schemeClr>
            </a:solidFill>
          </a:ln>
          <a:effectLst/>
        </p:spPr>
        <p:txBody>
          <a:bodyPr wrap="square">
            <a:spAutoFit/>
          </a:bodyPr>
          <a:lstStyle/>
          <a:p>
            <a:pPr algn="ctr"/>
            <a:r>
              <a:rPr lang="it-IT" sz="2800" dirty="0"/>
              <a:t>Electronic devices</a:t>
            </a:r>
          </a:p>
        </p:txBody>
      </p:sp>
      <p:sp>
        <p:nvSpPr>
          <p:cNvPr id="10" name="TextBox 9">
            <a:extLst>
              <a:ext uri="{FF2B5EF4-FFF2-40B4-BE49-F238E27FC236}">
                <a16:creationId xmlns:a16="http://schemas.microsoft.com/office/drawing/2014/main" id="{9B32E08E-D374-2AFA-ABA7-21944BE0DAC7}"/>
              </a:ext>
            </a:extLst>
          </p:cNvPr>
          <p:cNvSpPr txBox="1"/>
          <p:nvPr/>
        </p:nvSpPr>
        <p:spPr>
          <a:xfrm>
            <a:off x="238400" y="4106382"/>
            <a:ext cx="1938742" cy="523220"/>
          </a:xfrm>
          <a:prstGeom prst="rect">
            <a:avLst/>
          </a:prstGeom>
          <a:solidFill>
            <a:schemeClr val="accent5">
              <a:lumMod val="40000"/>
              <a:lumOff val="60000"/>
            </a:schemeClr>
          </a:solidFill>
          <a:ln w="28575">
            <a:solidFill>
              <a:schemeClr val="accent5">
                <a:lumMod val="75000"/>
              </a:schemeClr>
            </a:solidFill>
          </a:ln>
          <a:effectLst/>
        </p:spPr>
        <p:txBody>
          <a:bodyPr wrap="square">
            <a:spAutoFit/>
          </a:bodyPr>
          <a:lstStyle/>
          <a:p>
            <a:pPr algn="ctr"/>
            <a:r>
              <a:rPr lang="it-IT" sz="2800" dirty="0" err="1"/>
              <a:t>Irradiation</a:t>
            </a:r>
            <a:endParaRPr lang="it-IT" sz="2800" dirty="0"/>
          </a:p>
        </p:txBody>
      </p:sp>
      <p:sp>
        <p:nvSpPr>
          <p:cNvPr id="11" name="TextBox 10">
            <a:extLst>
              <a:ext uri="{FF2B5EF4-FFF2-40B4-BE49-F238E27FC236}">
                <a16:creationId xmlns:a16="http://schemas.microsoft.com/office/drawing/2014/main" id="{BA8D151A-45EA-5707-630B-51CEEAA81BB9}"/>
              </a:ext>
            </a:extLst>
          </p:cNvPr>
          <p:cNvSpPr txBox="1"/>
          <p:nvPr/>
        </p:nvSpPr>
        <p:spPr>
          <a:xfrm>
            <a:off x="6976773" y="5027671"/>
            <a:ext cx="4572000" cy="1200329"/>
          </a:xfrm>
          <a:prstGeom prst="rect">
            <a:avLst/>
          </a:prstGeom>
          <a:solidFill>
            <a:schemeClr val="accent2">
              <a:lumMod val="40000"/>
              <a:lumOff val="60000"/>
            </a:schemeClr>
          </a:solidFill>
          <a:ln>
            <a:solidFill>
              <a:schemeClr val="accent2">
                <a:lumMod val="50000"/>
              </a:schemeClr>
            </a:solidFill>
          </a:ln>
          <a:scene3d>
            <a:camera prst="orthographicFront"/>
            <a:lightRig rig="threePt" dir="t"/>
          </a:scene3d>
          <a:sp3d>
            <a:bevelT w="114300" prst="artDeco"/>
          </a:sp3d>
        </p:spPr>
        <p:txBody>
          <a:bodyPr wrap="square">
            <a:spAutoFit/>
          </a:bodyPr>
          <a:lstStyle/>
          <a:p>
            <a:pPr marL="285750" indent="-285750">
              <a:buFont typeface="Arial" panose="020B0604020202020204" pitchFamily="34" charset="0"/>
              <a:buChar char="•"/>
            </a:pPr>
            <a:r>
              <a:rPr lang="it-IT" dirty="0" err="1">
                <a:ea typeface="Times New Roman" panose="02020603050405020304" pitchFamily="18" charset="0"/>
                <a:cs typeface="Times New Roman" panose="02020603050405020304" pitchFamily="18" charset="0"/>
              </a:rPr>
              <a:t>Radiation</a:t>
            </a:r>
            <a:r>
              <a:rPr lang="it-IT"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resistance</a:t>
            </a:r>
            <a:r>
              <a:rPr lang="it-IT" dirty="0">
                <a:ea typeface="Times New Roman" panose="02020603050405020304" pitchFamily="18" charset="0"/>
                <a:cs typeface="Times New Roman" panose="02020603050405020304" pitchFamily="18" charset="0"/>
              </a:rPr>
              <a:t> testing of </a:t>
            </a:r>
            <a:r>
              <a:rPr lang="it-IT" dirty="0" err="1">
                <a:ea typeface="Times New Roman" panose="02020603050405020304" pitchFamily="18" charset="0"/>
                <a:cs typeface="Times New Roman" panose="02020603050405020304" pitchFamily="18" charset="0"/>
              </a:rPr>
              <a:t>specific</a:t>
            </a:r>
            <a:r>
              <a:rPr lang="it-IT"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electronic</a:t>
            </a:r>
            <a:r>
              <a:rPr lang="it-IT" dirty="0">
                <a:ea typeface="Times New Roman" panose="02020603050405020304" pitchFamily="18" charset="0"/>
                <a:cs typeface="Times New Roman" panose="02020603050405020304" pitchFamily="18" charset="0"/>
              </a:rPr>
              <a:t> devices</a:t>
            </a:r>
          </a:p>
          <a:p>
            <a:pPr marL="285750" indent="-285750">
              <a:buFont typeface="Arial" panose="020B0604020202020204" pitchFamily="34" charset="0"/>
              <a:buChar char="•"/>
            </a:pPr>
            <a:r>
              <a:rPr lang="it-IT" dirty="0">
                <a:ea typeface="Times New Roman" panose="02020603050405020304" pitchFamily="18" charset="0"/>
                <a:cs typeface="Times New Roman" panose="02020603050405020304" pitchFamily="18" charset="0"/>
              </a:rPr>
              <a:t>Investigate </a:t>
            </a:r>
            <a:r>
              <a:rPr lang="it-IT" dirty="0" err="1">
                <a:ea typeface="Times New Roman" panose="02020603050405020304" pitchFamily="18" charset="0"/>
                <a:cs typeface="Times New Roman" panose="02020603050405020304" pitchFamily="18" charset="0"/>
              </a:rPr>
              <a:t>different</a:t>
            </a:r>
            <a:r>
              <a:rPr lang="it-IT"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irradiation</a:t>
            </a:r>
            <a:r>
              <a:rPr lang="it-IT"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methods</a:t>
            </a:r>
            <a:r>
              <a:rPr lang="it-IT" dirty="0">
                <a:ea typeface="Times New Roman" panose="02020603050405020304" pitchFamily="18" charset="0"/>
                <a:cs typeface="Times New Roman" panose="02020603050405020304" pitchFamily="18" charset="0"/>
              </a:rPr>
              <a:t> for </a:t>
            </a:r>
            <a:r>
              <a:rPr lang="it-IT" dirty="0" err="1">
                <a:ea typeface="Times New Roman" panose="02020603050405020304" pitchFamily="18" charset="0"/>
                <a:cs typeface="Times New Roman" panose="02020603050405020304" pitchFamily="18" charset="0"/>
              </a:rPr>
              <a:t>optimization</a:t>
            </a:r>
            <a:r>
              <a:rPr lang="it-IT" dirty="0">
                <a:ea typeface="Times New Roman" panose="02020603050405020304" pitchFamily="18" charset="0"/>
                <a:cs typeface="Times New Roman" panose="02020603050405020304" pitchFamily="18" charset="0"/>
              </a:rPr>
              <a:t> of stress testing</a:t>
            </a:r>
          </a:p>
        </p:txBody>
      </p:sp>
      <p:sp>
        <p:nvSpPr>
          <p:cNvPr id="13" name="Rectangle 12">
            <a:extLst>
              <a:ext uri="{FF2B5EF4-FFF2-40B4-BE49-F238E27FC236}">
                <a16:creationId xmlns:a16="http://schemas.microsoft.com/office/drawing/2014/main" id="{E19A784C-708F-8B83-FFC9-81294D4B2EA3}"/>
              </a:ext>
            </a:extLst>
          </p:cNvPr>
          <p:cNvSpPr/>
          <p:nvPr/>
        </p:nvSpPr>
        <p:spPr>
          <a:xfrm>
            <a:off x="5985153" y="1819137"/>
            <a:ext cx="3105767" cy="2287245"/>
          </a:xfrm>
          <a:prstGeom prst="rect">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B4864C6-427F-3315-E3AE-F227B37CF71D}"/>
              </a:ext>
            </a:extLst>
          </p:cNvPr>
          <p:cNvSpPr txBox="1"/>
          <p:nvPr/>
        </p:nvSpPr>
        <p:spPr>
          <a:xfrm>
            <a:off x="6361380" y="3628396"/>
            <a:ext cx="2546195" cy="276999"/>
          </a:xfrm>
          <a:prstGeom prst="rect">
            <a:avLst/>
          </a:prstGeom>
          <a:ln>
            <a:noFill/>
          </a:ln>
        </p:spPr>
        <p:txBody>
          <a:bodyPr vert="horz" wrap="square" lIns="91440" tIns="0" rIns="91440" bIns="0" rtlCol="0">
            <a:spAutoFit/>
          </a:bodyPr>
          <a:lstStyle/>
          <a:p>
            <a:pPr algn="ctr"/>
            <a:r>
              <a:rPr lang="en-US" i="1" dirty="0">
                <a:solidFill>
                  <a:schemeClr val="accent6"/>
                </a:solidFill>
              </a:rPr>
              <a:t>Radiation tolerant</a:t>
            </a:r>
            <a:endParaRPr lang="en-US" dirty="0">
              <a:solidFill>
                <a:schemeClr val="accent6"/>
              </a:solidFill>
            </a:endParaRPr>
          </a:p>
        </p:txBody>
      </p:sp>
      <p:pic>
        <p:nvPicPr>
          <p:cNvPr id="22" name="Immagine 18">
            <a:extLst>
              <a:ext uri="{FF2B5EF4-FFF2-40B4-BE49-F238E27FC236}">
                <a16:creationId xmlns:a16="http://schemas.microsoft.com/office/drawing/2014/main" id="{460A4C20-32B2-2D6A-07D9-C1B59950FF9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52482" y="2088164"/>
            <a:ext cx="717095" cy="738638"/>
          </a:xfrm>
          <a:prstGeom prst="rect">
            <a:avLst/>
          </a:prstGeom>
        </p:spPr>
      </p:pic>
      <p:pic>
        <p:nvPicPr>
          <p:cNvPr id="27" name="Picture 2" descr="How to Use and Select COTS Components for Space Applications - Space in  Africa">
            <a:extLst>
              <a:ext uri="{FF2B5EF4-FFF2-40B4-BE49-F238E27FC236}">
                <a16:creationId xmlns:a16="http://schemas.microsoft.com/office/drawing/2014/main" id="{38A6F80B-A81C-0D44-5869-995F4DB07E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761" t="12852" b="42826"/>
          <a:stretch/>
        </p:blipFill>
        <p:spPr bwMode="auto">
          <a:xfrm>
            <a:off x="7693583" y="2088164"/>
            <a:ext cx="1223665" cy="9429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Icon&#10;&#10;Description automatically generated">
            <a:extLst>
              <a:ext uri="{FF2B5EF4-FFF2-40B4-BE49-F238E27FC236}">
                <a16:creationId xmlns:a16="http://schemas.microsoft.com/office/drawing/2014/main" id="{8AFCDFA7-484F-311B-5685-50DDC321F452}"/>
              </a:ext>
            </a:extLst>
          </p:cNvPr>
          <p:cNvPicPr>
            <a:picLocks noChangeAspect="1"/>
          </p:cNvPicPr>
          <p:nvPr/>
        </p:nvPicPr>
        <p:blipFill rotWithShape="1">
          <a:blip r:embed="rId6"/>
          <a:srcRect l="27115" t="23586" r="26202" b="24978"/>
          <a:stretch/>
        </p:blipFill>
        <p:spPr>
          <a:xfrm>
            <a:off x="6988859" y="2930393"/>
            <a:ext cx="918466" cy="531278"/>
          </a:xfrm>
          <a:prstGeom prst="rect">
            <a:avLst/>
          </a:prstGeom>
          <a:ln>
            <a:solidFill>
              <a:srgbClr val="BD82E2"/>
            </a:solidFill>
          </a:ln>
        </p:spPr>
      </p:pic>
      <p:pic>
        <p:nvPicPr>
          <p:cNvPr id="30" name="Picture 2" descr="How to Use and Select COTS Components for Space Applications - Space in  Africa">
            <a:extLst>
              <a:ext uri="{FF2B5EF4-FFF2-40B4-BE49-F238E27FC236}">
                <a16:creationId xmlns:a16="http://schemas.microsoft.com/office/drawing/2014/main" id="{0D8D67E4-F68C-6413-2C2C-1525C2C8E5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53" t="9198" r="55655" b="42956"/>
          <a:stretch/>
        </p:blipFill>
        <p:spPr bwMode="auto">
          <a:xfrm>
            <a:off x="3924670" y="2299779"/>
            <a:ext cx="1278633" cy="999427"/>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19">
            <a:extLst>
              <a:ext uri="{FF2B5EF4-FFF2-40B4-BE49-F238E27FC236}">
                <a16:creationId xmlns:a16="http://schemas.microsoft.com/office/drawing/2014/main" id="{D1049411-B6FE-D037-102B-1B3C8A7D77B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717930" y="2129932"/>
            <a:ext cx="1121877" cy="934898"/>
          </a:xfrm>
          <a:prstGeom prst="rect">
            <a:avLst/>
          </a:prstGeom>
        </p:spPr>
      </p:pic>
      <p:sp>
        <p:nvSpPr>
          <p:cNvPr id="32" name="TextBox 31">
            <a:extLst>
              <a:ext uri="{FF2B5EF4-FFF2-40B4-BE49-F238E27FC236}">
                <a16:creationId xmlns:a16="http://schemas.microsoft.com/office/drawing/2014/main" id="{A8999A6D-D076-B283-4C11-F3EA1DC2D474}"/>
              </a:ext>
            </a:extLst>
          </p:cNvPr>
          <p:cNvSpPr txBox="1"/>
          <p:nvPr/>
        </p:nvSpPr>
        <p:spPr>
          <a:xfrm>
            <a:off x="2561602" y="3375625"/>
            <a:ext cx="2556409" cy="646331"/>
          </a:xfrm>
          <a:prstGeom prst="rect">
            <a:avLst/>
          </a:prstGeom>
          <a:noFill/>
          <a:ln>
            <a:noFill/>
          </a:ln>
        </p:spPr>
        <p:txBody>
          <a:bodyPr wrap="square">
            <a:spAutoFit/>
          </a:bodyPr>
          <a:lstStyle/>
          <a:p>
            <a:pPr algn="ctr"/>
            <a:r>
              <a:rPr lang="it-IT" i="1"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rPr>
              <a:t>Commercial Off-the-</a:t>
            </a:r>
            <a:r>
              <a:rPr lang="it-IT" i="1" dirty="0" err="1">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rPr>
              <a:t>Shelf</a:t>
            </a:r>
            <a:r>
              <a:rPr lang="it-IT" i="1"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rPr>
              <a:t> </a:t>
            </a:r>
            <a:r>
              <a:rPr lang="it-IT"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rPr>
              <a:t>(COTS)</a:t>
            </a:r>
          </a:p>
        </p:txBody>
      </p:sp>
      <p:sp>
        <p:nvSpPr>
          <p:cNvPr id="33" name="TextBox 32">
            <a:extLst>
              <a:ext uri="{FF2B5EF4-FFF2-40B4-BE49-F238E27FC236}">
                <a16:creationId xmlns:a16="http://schemas.microsoft.com/office/drawing/2014/main" id="{128D30F9-10F1-A825-00E6-B46CAFCC5B46}"/>
              </a:ext>
            </a:extLst>
          </p:cNvPr>
          <p:cNvSpPr txBox="1"/>
          <p:nvPr/>
        </p:nvSpPr>
        <p:spPr>
          <a:xfrm>
            <a:off x="7453666" y="1945266"/>
            <a:ext cx="717095" cy="369332"/>
          </a:xfrm>
          <a:prstGeom prst="rect">
            <a:avLst/>
          </a:prstGeom>
          <a:noFill/>
        </p:spPr>
        <p:txBody>
          <a:bodyPr wrap="square" rtlCol="0">
            <a:spAutoFit/>
          </a:bodyPr>
          <a:lstStyle/>
          <a:p>
            <a:r>
              <a:rPr lang="it-IT" dirty="0"/>
              <a:t>80 $</a:t>
            </a:r>
            <a:endParaRPr lang="en-US" dirty="0"/>
          </a:p>
        </p:txBody>
      </p:sp>
    </p:spTree>
    <p:extLst>
      <p:ext uri="{BB962C8B-B14F-4D97-AF65-F5344CB8AC3E}">
        <p14:creationId xmlns:p14="http://schemas.microsoft.com/office/powerpoint/2010/main" val="40789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heel(1)">
                                      <p:cBhvr>
                                        <p:cTn id="53" dur="75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6" grpId="0" animBg="1"/>
      <p:bldP spid="41" grpId="0"/>
      <p:bldP spid="8" grpId="0" animBg="1"/>
      <p:bldP spid="3" grpId="0" animBg="1"/>
      <p:bldP spid="5" grpId="0" animBg="1"/>
      <p:bldP spid="10" grpId="0" animBg="1"/>
      <p:bldP spid="11" grpId="0" animBg="1"/>
      <p:bldP spid="13" grpId="0" animBg="1"/>
      <p:bldP spid="19" grpId="0"/>
      <p:bldP spid="32" grpId="0"/>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6E27A7E-D04F-4BC9-A6A1-481EDFDAD53B}"/>
              </a:ext>
            </a:extLst>
          </p:cNvPr>
          <p:cNvSpPr>
            <a:spLocks noGrp="1"/>
          </p:cNvSpPr>
          <p:nvPr>
            <p:ph type="sldNum" sz="quarter" idx="4"/>
          </p:nvPr>
        </p:nvSpPr>
        <p:spPr>
          <a:xfrm>
            <a:off x="10393853" y="6421076"/>
            <a:ext cx="652703" cy="365125"/>
          </a:xfrm>
        </p:spPr>
        <p:txBody>
          <a:bodyPr/>
          <a:lstStyle/>
          <a:p>
            <a:fld id="{02C7C199-0D0D-7840-A88D-785280B31CF7}" type="slidenum">
              <a:rPr lang="it-IT" smtClean="0"/>
              <a:t>50</a:t>
            </a:fld>
            <a:endParaRPr lang="it-IT"/>
          </a:p>
        </p:txBody>
      </p:sp>
      <p:sp>
        <p:nvSpPr>
          <p:cNvPr id="3" name="Title 7">
            <a:extLst>
              <a:ext uri="{FF2B5EF4-FFF2-40B4-BE49-F238E27FC236}">
                <a16:creationId xmlns:a16="http://schemas.microsoft.com/office/drawing/2014/main" id="{AB059C56-E7D1-E651-583A-5914D79DDDE0}"/>
              </a:ext>
            </a:extLst>
          </p:cNvPr>
          <p:cNvSpPr txBox="1">
            <a:spLocks/>
          </p:cNvSpPr>
          <p:nvPr/>
        </p:nvSpPr>
        <p:spPr>
          <a:xfrm>
            <a:off x="199041" y="392789"/>
            <a:ext cx="8426929" cy="400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rgbClr val="FFFFFF"/>
                </a:solidFill>
                <a:latin typeface="+mj-lt"/>
                <a:ea typeface="+mj-ea"/>
                <a:cs typeface="+mj-cs"/>
              </a:defRPr>
            </a:lvl1pPr>
          </a:lstStyle>
          <a:p>
            <a:r>
              <a:rPr lang="en-US" sz="3600" i="1" dirty="0"/>
              <a:t>Typical radiation effects on opto-isolators  </a:t>
            </a:r>
          </a:p>
        </p:txBody>
      </p:sp>
      <p:graphicFrame>
        <p:nvGraphicFramePr>
          <p:cNvPr id="10" name="Table 9">
            <a:extLst>
              <a:ext uri="{FF2B5EF4-FFF2-40B4-BE49-F238E27FC236}">
                <a16:creationId xmlns:a16="http://schemas.microsoft.com/office/drawing/2014/main" id="{6E464B39-BDDC-4B58-D823-E2168DF2B2CF}"/>
              </a:ext>
            </a:extLst>
          </p:cNvPr>
          <p:cNvGraphicFramePr>
            <a:graphicFrameLocks noGrp="1"/>
          </p:cNvGraphicFramePr>
          <p:nvPr/>
        </p:nvGraphicFramePr>
        <p:xfrm>
          <a:off x="7725229" y="1615369"/>
          <a:ext cx="4292600" cy="1752600"/>
        </p:xfrm>
        <a:graphic>
          <a:graphicData uri="http://schemas.openxmlformats.org/drawingml/2006/table">
            <a:tbl>
              <a:tblPr firstRow="1" bandRow="1">
                <a:tableStyleId>{21E4AEA4-8DFA-4A89-87EB-49C32662AFE0}</a:tableStyleId>
              </a:tblPr>
              <a:tblGrid>
                <a:gridCol w="2120900">
                  <a:extLst>
                    <a:ext uri="{9D8B030D-6E8A-4147-A177-3AD203B41FA5}">
                      <a16:colId xmlns:a16="http://schemas.microsoft.com/office/drawing/2014/main" val="3319637447"/>
                    </a:ext>
                  </a:extLst>
                </a:gridCol>
                <a:gridCol w="2171700">
                  <a:extLst>
                    <a:ext uri="{9D8B030D-6E8A-4147-A177-3AD203B41FA5}">
                      <a16:colId xmlns:a16="http://schemas.microsoft.com/office/drawing/2014/main" val="2428762648"/>
                    </a:ext>
                  </a:extLst>
                </a:gridCol>
              </a:tblGrid>
              <a:tr h="370840">
                <a:tc>
                  <a:txBody>
                    <a:bodyPr/>
                    <a:lstStyle/>
                    <a:p>
                      <a:pPr algn="ctr"/>
                      <a:r>
                        <a:rPr lang="it-IT" dirty="0"/>
                        <a:t>Opto-isolator component</a:t>
                      </a:r>
                      <a:endParaRPr lang="en-US" dirty="0"/>
                    </a:p>
                  </a:txBody>
                  <a:tcPr/>
                </a:tc>
                <a:tc>
                  <a:txBody>
                    <a:bodyPr/>
                    <a:lstStyle/>
                    <a:p>
                      <a:pPr algn="ctr"/>
                      <a:r>
                        <a:rPr lang="it-IT" dirty="0" err="1"/>
                        <a:t>Main</a:t>
                      </a:r>
                      <a:r>
                        <a:rPr lang="it-IT" dirty="0"/>
                        <a:t> </a:t>
                      </a:r>
                      <a:r>
                        <a:rPr lang="it-IT" dirty="0" err="1"/>
                        <a:t>degradation</a:t>
                      </a:r>
                      <a:r>
                        <a:rPr lang="it-IT" dirty="0"/>
                        <a:t> </a:t>
                      </a:r>
                      <a:r>
                        <a:rPr lang="it-IT" dirty="0" err="1"/>
                        <a:t>mechanism</a:t>
                      </a:r>
                      <a:endParaRPr lang="en-US" dirty="0"/>
                    </a:p>
                  </a:txBody>
                  <a:tcPr/>
                </a:tc>
                <a:extLst>
                  <a:ext uri="{0D108BD9-81ED-4DB2-BD59-A6C34878D82A}">
                    <a16:rowId xmlns:a16="http://schemas.microsoft.com/office/drawing/2014/main" val="2049334842"/>
                  </a:ext>
                </a:extLst>
              </a:tr>
              <a:tr h="370840">
                <a:tc>
                  <a:txBody>
                    <a:bodyPr/>
                    <a:lstStyle/>
                    <a:p>
                      <a:pPr algn="ctr"/>
                      <a:r>
                        <a:rPr lang="it-IT" b="1" dirty="0">
                          <a:ln>
                            <a:noFill/>
                          </a:ln>
                          <a:solidFill>
                            <a:srgbClr val="0070C0"/>
                          </a:solidFill>
                        </a:rPr>
                        <a:t>LED</a:t>
                      </a:r>
                      <a:endParaRPr lang="en-US" b="1" dirty="0">
                        <a:ln>
                          <a:noFill/>
                        </a:ln>
                        <a:solidFill>
                          <a:srgbClr val="0070C0"/>
                        </a:solidFill>
                      </a:endParaRPr>
                    </a:p>
                  </a:txBody>
                  <a:tcPr/>
                </a:tc>
                <a:tc>
                  <a:txBody>
                    <a:bodyPr/>
                    <a:lstStyle/>
                    <a:p>
                      <a:pPr algn="ctr"/>
                      <a:r>
                        <a:rPr lang="it-IT" dirty="0"/>
                        <a:t>DD</a:t>
                      </a:r>
                      <a:endParaRPr lang="en-US" dirty="0"/>
                    </a:p>
                  </a:txBody>
                  <a:tcPr/>
                </a:tc>
                <a:extLst>
                  <a:ext uri="{0D108BD9-81ED-4DB2-BD59-A6C34878D82A}">
                    <a16:rowId xmlns:a16="http://schemas.microsoft.com/office/drawing/2014/main" val="3113785737"/>
                  </a:ext>
                </a:extLst>
              </a:tr>
              <a:tr h="370840">
                <a:tc>
                  <a:txBody>
                    <a:bodyPr/>
                    <a:lstStyle/>
                    <a:p>
                      <a:pPr algn="ctr"/>
                      <a:r>
                        <a:rPr lang="it-IT" b="1" dirty="0" err="1">
                          <a:ln>
                            <a:noFill/>
                          </a:ln>
                          <a:solidFill>
                            <a:schemeClr val="accent6">
                              <a:lumMod val="75000"/>
                            </a:schemeClr>
                          </a:solidFill>
                        </a:rPr>
                        <a:t>Phototransistor</a:t>
                      </a:r>
                      <a:endParaRPr lang="en-US" b="1" dirty="0">
                        <a:ln>
                          <a:noFill/>
                        </a:ln>
                        <a:solidFill>
                          <a:schemeClr val="accent6">
                            <a:lumMod val="75000"/>
                          </a:schemeClr>
                        </a:solidFill>
                      </a:endParaRPr>
                    </a:p>
                  </a:txBody>
                  <a:tcPr/>
                </a:tc>
                <a:tc>
                  <a:txBody>
                    <a:bodyPr/>
                    <a:lstStyle/>
                    <a:p>
                      <a:pPr algn="ctr"/>
                      <a:r>
                        <a:rPr lang="it-IT" dirty="0"/>
                        <a:t>TID, DD</a:t>
                      </a:r>
                      <a:endParaRPr lang="en-US" dirty="0"/>
                    </a:p>
                  </a:txBody>
                  <a:tcPr/>
                </a:tc>
                <a:extLst>
                  <a:ext uri="{0D108BD9-81ED-4DB2-BD59-A6C34878D82A}">
                    <a16:rowId xmlns:a16="http://schemas.microsoft.com/office/drawing/2014/main" val="1754929386"/>
                  </a:ext>
                </a:extLst>
              </a:tr>
              <a:tr h="370840">
                <a:tc>
                  <a:txBody>
                    <a:bodyPr/>
                    <a:lstStyle/>
                    <a:p>
                      <a:pPr algn="ctr"/>
                      <a:r>
                        <a:rPr lang="it-IT" b="1" dirty="0" err="1">
                          <a:ln>
                            <a:noFill/>
                          </a:ln>
                          <a:solidFill>
                            <a:srgbClr val="FF66FF"/>
                          </a:solidFill>
                        </a:rPr>
                        <a:t>Coupling</a:t>
                      </a:r>
                      <a:r>
                        <a:rPr lang="it-IT" b="1" dirty="0">
                          <a:ln>
                            <a:noFill/>
                          </a:ln>
                          <a:solidFill>
                            <a:srgbClr val="FF66FF"/>
                          </a:solidFill>
                        </a:rPr>
                        <a:t> medium</a:t>
                      </a:r>
                      <a:endParaRPr lang="en-US" b="1" dirty="0">
                        <a:ln>
                          <a:noFill/>
                        </a:ln>
                        <a:solidFill>
                          <a:srgbClr val="FF66FF"/>
                        </a:solidFill>
                      </a:endParaRPr>
                    </a:p>
                  </a:txBody>
                  <a:tcPr/>
                </a:tc>
                <a:tc>
                  <a:txBody>
                    <a:bodyPr/>
                    <a:lstStyle/>
                    <a:p>
                      <a:pPr algn="ctr"/>
                      <a:r>
                        <a:rPr lang="it-IT" dirty="0"/>
                        <a:t>TID</a:t>
                      </a:r>
                      <a:endParaRPr lang="en-US" dirty="0"/>
                    </a:p>
                  </a:txBody>
                  <a:tcPr/>
                </a:tc>
                <a:extLst>
                  <a:ext uri="{0D108BD9-81ED-4DB2-BD59-A6C34878D82A}">
                    <a16:rowId xmlns:a16="http://schemas.microsoft.com/office/drawing/2014/main" val="3980873066"/>
                  </a:ext>
                </a:extLst>
              </a:tr>
            </a:tbl>
          </a:graphicData>
        </a:graphic>
      </p:graphicFrame>
      <p:pic>
        <p:nvPicPr>
          <p:cNvPr id="12" name="Picture 5">
            <a:extLst>
              <a:ext uri="{FF2B5EF4-FFF2-40B4-BE49-F238E27FC236}">
                <a16:creationId xmlns:a16="http://schemas.microsoft.com/office/drawing/2014/main" id="{8FC1B6CA-7A2C-7E78-49F3-BA9ACB3773E4}"/>
              </a:ext>
            </a:extLst>
          </p:cNvPr>
          <p:cNvPicPr>
            <a:picLocks noChangeAspect="1" noChangeArrowheads="1"/>
          </p:cNvPicPr>
          <p:nvPr/>
        </p:nvPicPr>
        <p:blipFill>
          <a:blip r:embed="rId3" cstate="print"/>
          <a:srcRect l="2627" t="5172" r="3477" b="3448"/>
          <a:stretch>
            <a:fillRect/>
          </a:stretch>
        </p:blipFill>
        <p:spPr bwMode="auto">
          <a:xfrm>
            <a:off x="8916618" y="4056236"/>
            <a:ext cx="3101211" cy="2337277"/>
          </a:xfrm>
          <a:prstGeom prst="rect">
            <a:avLst/>
          </a:prstGeom>
          <a:noFill/>
          <a:ln w="28575">
            <a:solidFill>
              <a:srgbClr val="FF66FF"/>
            </a:solidFill>
            <a:miter lim="800000"/>
            <a:headEnd/>
            <a:tailEnd/>
          </a:ln>
          <a:effectLst/>
        </p:spPr>
      </p:pic>
      <p:sp>
        <p:nvSpPr>
          <p:cNvPr id="25" name="TextBox 24">
            <a:extLst>
              <a:ext uri="{FF2B5EF4-FFF2-40B4-BE49-F238E27FC236}">
                <a16:creationId xmlns:a16="http://schemas.microsoft.com/office/drawing/2014/main" id="{E18FB941-529E-53CF-5B5D-A8CC4A7FF1AF}"/>
              </a:ext>
            </a:extLst>
          </p:cNvPr>
          <p:cNvSpPr txBox="1"/>
          <p:nvPr/>
        </p:nvSpPr>
        <p:spPr>
          <a:xfrm>
            <a:off x="358933" y="2027077"/>
            <a:ext cx="3243828" cy="923330"/>
          </a:xfrm>
          <a:prstGeom prst="rect">
            <a:avLst/>
          </a:prstGeom>
          <a:noFill/>
        </p:spPr>
        <p:txBody>
          <a:bodyPr wrap="square">
            <a:spAutoFit/>
          </a:bodyPr>
          <a:lstStyle/>
          <a:p>
            <a:r>
              <a:rPr lang="en-US" dirty="0">
                <a:latin typeface="Aptos" panose="020B0004020202020204" pitchFamily="34" charset="0"/>
              </a:rPr>
              <a:t>An </a:t>
            </a:r>
            <a:r>
              <a:rPr lang="en-US" b="1" dirty="0">
                <a:latin typeface="Aptos" panose="020B0004020202020204" pitchFamily="34" charset="0"/>
              </a:rPr>
              <a:t>opto-isolator</a:t>
            </a:r>
            <a:r>
              <a:rPr lang="en-US" dirty="0">
                <a:latin typeface="Aptos" panose="020B0004020202020204" pitchFamily="34" charset="0"/>
              </a:rPr>
              <a:t> consists in a LED optically coupled to a phototransistor.</a:t>
            </a:r>
          </a:p>
        </p:txBody>
      </p:sp>
      <p:sp>
        <p:nvSpPr>
          <p:cNvPr id="26" name="Rectangle: Rounded Corners 25">
            <a:extLst>
              <a:ext uri="{FF2B5EF4-FFF2-40B4-BE49-F238E27FC236}">
                <a16:creationId xmlns:a16="http://schemas.microsoft.com/office/drawing/2014/main" id="{BE53C32F-5228-A132-D87B-759B964009CF}"/>
              </a:ext>
            </a:extLst>
          </p:cNvPr>
          <p:cNvSpPr/>
          <p:nvPr/>
        </p:nvSpPr>
        <p:spPr>
          <a:xfrm>
            <a:off x="139365" y="1758165"/>
            <a:ext cx="3523692" cy="3707892"/>
          </a:xfrm>
          <a:prstGeom prst="roundRect">
            <a:avLst/>
          </a:prstGeom>
          <a:noFill/>
          <a:ln w="28575">
            <a:solidFill>
              <a:srgbClr val="7030A0"/>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B36A156-2FEF-7CDB-53C8-8FCBBEDF655F}"/>
              </a:ext>
            </a:extLst>
          </p:cNvPr>
          <p:cNvSpPr txBox="1"/>
          <p:nvPr/>
        </p:nvSpPr>
        <p:spPr>
          <a:xfrm>
            <a:off x="7195981" y="1111834"/>
            <a:ext cx="5147349" cy="646331"/>
          </a:xfrm>
          <a:prstGeom prst="rect">
            <a:avLst/>
          </a:prstGeom>
          <a:noFill/>
        </p:spPr>
        <p:txBody>
          <a:bodyPr wrap="square">
            <a:spAutoFit/>
          </a:bodyPr>
          <a:lstStyle/>
          <a:p>
            <a:r>
              <a:rPr lang="it-IT" sz="18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Radiation</a:t>
            </a:r>
            <a:r>
              <a:rPr lang="it-IT"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it-IT" sz="18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effects</a:t>
            </a:r>
            <a:r>
              <a:rPr lang="it-IT"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on opto-isolator are </a:t>
            </a:r>
            <a:r>
              <a:rPr lang="it-IT" sz="18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mainly</a:t>
            </a:r>
            <a:r>
              <a:rPr lang="it-IT"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due to:</a:t>
            </a:r>
            <a:endParaRPr lang="it-IT" dirty="0">
              <a:latin typeface="Aptos" panose="020B0004020202020204" pitchFamily="34" charset="0"/>
            </a:endParaRPr>
          </a:p>
        </p:txBody>
      </p:sp>
      <p:cxnSp>
        <p:nvCxnSpPr>
          <p:cNvPr id="28" name="Connettore 2 7">
            <a:extLst>
              <a:ext uri="{FF2B5EF4-FFF2-40B4-BE49-F238E27FC236}">
                <a16:creationId xmlns:a16="http://schemas.microsoft.com/office/drawing/2014/main" id="{A7F0082B-2A81-2B0C-B8DC-576BE3851AC7}"/>
              </a:ext>
            </a:extLst>
          </p:cNvPr>
          <p:cNvCxnSpPr>
            <a:cxnSpLocks/>
          </p:cNvCxnSpPr>
          <p:nvPr/>
        </p:nvCxnSpPr>
        <p:spPr>
          <a:xfrm flipH="1">
            <a:off x="7302498" y="2465542"/>
            <a:ext cx="975360"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7">
            <a:extLst>
              <a:ext uri="{FF2B5EF4-FFF2-40B4-BE49-F238E27FC236}">
                <a16:creationId xmlns:a16="http://schemas.microsoft.com/office/drawing/2014/main" id="{CC5A68F6-E7FD-0F87-13F1-5CC6D8035750}"/>
              </a:ext>
            </a:extLst>
          </p:cNvPr>
          <p:cNvCxnSpPr>
            <a:cxnSpLocks/>
          </p:cNvCxnSpPr>
          <p:nvPr/>
        </p:nvCxnSpPr>
        <p:spPr>
          <a:xfrm flipH="1">
            <a:off x="7654669" y="2897944"/>
            <a:ext cx="270131" cy="132019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7">
            <a:extLst>
              <a:ext uri="{FF2B5EF4-FFF2-40B4-BE49-F238E27FC236}">
                <a16:creationId xmlns:a16="http://schemas.microsoft.com/office/drawing/2014/main" id="{3E4548F8-1175-31DF-9D87-B346386A52F9}"/>
              </a:ext>
            </a:extLst>
          </p:cNvPr>
          <p:cNvCxnSpPr>
            <a:cxnSpLocks/>
          </p:cNvCxnSpPr>
          <p:nvPr/>
        </p:nvCxnSpPr>
        <p:spPr>
          <a:xfrm>
            <a:off x="9491459" y="3312832"/>
            <a:ext cx="292179" cy="659913"/>
          </a:xfrm>
          <a:prstGeom prst="straightConnector1">
            <a:avLst/>
          </a:prstGeom>
          <a:ln w="76200">
            <a:solidFill>
              <a:srgbClr val="FF66FF"/>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D07F559A-53C0-C2B9-FAA7-1CF5768E630B}"/>
              </a:ext>
            </a:extLst>
          </p:cNvPr>
          <p:cNvGrpSpPr/>
          <p:nvPr/>
        </p:nvGrpSpPr>
        <p:grpSpPr>
          <a:xfrm>
            <a:off x="3786170" y="1187304"/>
            <a:ext cx="3389226" cy="2934334"/>
            <a:chOff x="3937896" y="1498815"/>
            <a:chExt cx="3389226" cy="2934334"/>
          </a:xfrm>
        </p:grpSpPr>
        <p:grpSp>
          <p:nvGrpSpPr>
            <p:cNvPr id="4" name="Group 3">
              <a:extLst>
                <a:ext uri="{FF2B5EF4-FFF2-40B4-BE49-F238E27FC236}">
                  <a16:creationId xmlns:a16="http://schemas.microsoft.com/office/drawing/2014/main" id="{F1D1B093-05D2-E8A1-456A-B69CA9671181}"/>
                </a:ext>
              </a:extLst>
            </p:cNvPr>
            <p:cNvGrpSpPr/>
            <p:nvPr/>
          </p:nvGrpSpPr>
          <p:grpSpPr>
            <a:xfrm>
              <a:off x="3987524" y="1612340"/>
              <a:ext cx="3160649" cy="2676561"/>
              <a:chOff x="4216175" y="1657381"/>
              <a:chExt cx="3160649" cy="2676561"/>
            </a:xfrm>
          </p:grpSpPr>
          <p:pic>
            <p:nvPicPr>
              <p:cNvPr id="20" name="Picture 19" descr="Diagram of a diagram showing how the current charge zone is&#10;&#10;Description automatically generated with medium confidence">
                <a:extLst>
                  <a:ext uri="{FF2B5EF4-FFF2-40B4-BE49-F238E27FC236}">
                    <a16:creationId xmlns:a16="http://schemas.microsoft.com/office/drawing/2014/main" id="{AE199EF9-AB22-0C54-6CF2-C7329BA358D2}"/>
                  </a:ext>
                </a:extLst>
              </p:cNvPr>
              <p:cNvPicPr>
                <a:picLocks noChangeAspect="1"/>
              </p:cNvPicPr>
              <p:nvPr/>
            </p:nvPicPr>
            <p:blipFill rotWithShape="1">
              <a:blip r:embed="rId4">
                <a:extLst>
                  <a:ext uri="{28A0092B-C50C-407E-A947-70E740481C1C}">
                    <a14:useLocalDpi xmlns:a14="http://schemas.microsoft.com/office/drawing/2010/main" val="0"/>
                  </a:ext>
                </a:extLst>
              </a:blip>
              <a:srcRect l="3516" t="1378" r="1626" b="1802"/>
              <a:stretch/>
            </p:blipFill>
            <p:spPr>
              <a:xfrm>
                <a:off x="4216175" y="1657381"/>
                <a:ext cx="3160649" cy="2676561"/>
              </a:xfrm>
              <a:prstGeom prst="rect">
                <a:avLst/>
              </a:prstGeom>
              <a:ln w="28575">
                <a:noFill/>
              </a:ln>
            </p:spPr>
          </p:pic>
          <p:sp>
            <p:nvSpPr>
              <p:cNvPr id="21" name="TextBox 20">
                <a:extLst>
                  <a:ext uri="{FF2B5EF4-FFF2-40B4-BE49-F238E27FC236}">
                    <a16:creationId xmlns:a16="http://schemas.microsoft.com/office/drawing/2014/main" id="{CC93AC24-C864-B2AA-7B07-D38C9C77A2DF}"/>
                  </a:ext>
                </a:extLst>
              </p:cNvPr>
              <p:cNvSpPr txBox="1"/>
              <p:nvPr/>
            </p:nvSpPr>
            <p:spPr>
              <a:xfrm>
                <a:off x="4253197" y="1657381"/>
                <a:ext cx="356774" cy="264557"/>
              </a:xfrm>
              <a:prstGeom prst="rect">
                <a:avLst/>
              </a:prstGeom>
              <a:solidFill>
                <a:schemeClr val="bg1"/>
              </a:solidFill>
              <a:ln w="28575">
                <a:noFill/>
              </a:ln>
            </p:spPr>
            <p:txBody>
              <a:bodyPr wrap="square" rtlCol="0">
                <a:spAutoFit/>
              </a:bodyPr>
              <a:lstStyle/>
              <a:p>
                <a:endParaRPr lang="en-US" dirty="0"/>
              </a:p>
            </p:txBody>
          </p:sp>
          <p:sp>
            <p:nvSpPr>
              <p:cNvPr id="22" name="TextBox 21">
                <a:extLst>
                  <a:ext uri="{FF2B5EF4-FFF2-40B4-BE49-F238E27FC236}">
                    <a16:creationId xmlns:a16="http://schemas.microsoft.com/office/drawing/2014/main" id="{E2865064-6160-F103-8428-0CB2AC46613D}"/>
                  </a:ext>
                </a:extLst>
              </p:cNvPr>
              <p:cNvSpPr txBox="1"/>
              <p:nvPr/>
            </p:nvSpPr>
            <p:spPr>
              <a:xfrm>
                <a:off x="4225992" y="2965942"/>
                <a:ext cx="416512" cy="264557"/>
              </a:xfrm>
              <a:prstGeom prst="rect">
                <a:avLst/>
              </a:prstGeom>
              <a:solidFill>
                <a:schemeClr val="bg1"/>
              </a:solidFill>
              <a:ln w="28575">
                <a:noFill/>
              </a:ln>
            </p:spPr>
            <p:txBody>
              <a:bodyPr wrap="square" rtlCol="0">
                <a:spAutoFit/>
              </a:bodyPr>
              <a:lstStyle/>
              <a:p>
                <a:endParaRPr lang="en-US" dirty="0"/>
              </a:p>
            </p:txBody>
          </p:sp>
        </p:grpSp>
        <p:sp>
          <p:nvSpPr>
            <p:cNvPr id="39" name="TextBox 38">
              <a:extLst>
                <a:ext uri="{FF2B5EF4-FFF2-40B4-BE49-F238E27FC236}">
                  <a16:creationId xmlns:a16="http://schemas.microsoft.com/office/drawing/2014/main" id="{73626AA1-E003-FF87-5C53-DADF5A360F40}"/>
                </a:ext>
              </a:extLst>
            </p:cNvPr>
            <p:cNvSpPr txBox="1"/>
            <p:nvPr/>
          </p:nvSpPr>
          <p:spPr>
            <a:xfrm>
              <a:off x="6347011" y="2484560"/>
              <a:ext cx="801161" cy="369332"/>
            </a:xfrm>
            <a:prstGeom prst="rect">
              <a:avLst/>
            </a:prstGeom>
            <a:solidFill>
              <a:schemeClr val="bg1"/>
            </a:solidFill>
          </p:spPr>
          <p:txBody>
            <a:bodyPr wrap="square" rtlCol="0">
              <a:spAutoFit/>
            </a:bodyPr>
            <a:lstStyle/>
            <a:p>
              <a:pPr algn="ctr"/>
              <a:r>
                <a:rPr lang="it-IT" sz="900" dirty="0"/>
                <a:t>Light Output </a:t>
              </a:r>
              <a:br>
                <a:rPr lang="it-IT" sz="900" dirty="0"/>
              </a:br>
              <a:r>
                <a:rPr lang="it-IT" sz="900" dirty="0"/>
                <a:t>(HIGH)</a:t>
              </a:r>
              <a:endParaRPr lang="en-US" sz="900" dirty="0"/>
            </a:p>
          </p:txBody>
        </p:sp>
        <p:sp>
          <p:nvSpPr>
            <p:cNvPr id="40" name="TextBox 39">
              <a:extLst>
                <a:ext uri="{FF2B5EF4-FFF2-40B4-BE49-F238E27FC236}">
                  <a16:creationId xmlns:a16="http://schemas.microsoft.com/office/drawing/2014/main" id="{9D24ACBB-2F7E-36D8-DB5B-1A7AB9D5365B}"/>
                </a:ext>
              </a:extLst>
            </p:cNvPr>
            <p:cNvSpPr txBox="1"/>
            <p:nvPr/>
          </p:nvSpPr>
          <p:spPr>
            <a:xfrm>
              <a:off x="6347010" y="3165949"/>
              <a:ext cx="801161" cy="369332"/>
            </a:xfrm>
            <a:prstGeom prst="rect">
              <a:avLst/>
            </a:prstGeom>
            <a:solidFill>
              <a:schemeClr val="bg1"/>
            </a:solidFill>
          </p:spPr>
          <p:txBody>
            <a:bodyPr wrap="square" rtlCol="0">
              <a:spAutoFit/>
            </a:bodyPr>
            <a:lstStyle/>
            <a:p>
              <a:pPr algn="ctr"/>
              <a:r>
                <a:rPr lang="it-IT" sz="900" dirty="0"/>
                <a:t>Light Output </a:t>
              </a:r>
              <a:br>
                <a:rPr lang="it-IT" sz="900" dirty="0"/>
              </a:br>
              <a:r>
                <a:rPr lang="it-IT" sz="900" dirty="0"/>
                <a:t>(LOW)</a:t>
              </a:r>
              <a:endParaRPr lang="en-US" sz="900" dirty="0"/>
            </a:p>
          </p:txBody>
        </p:sp>
        <p:sp>
          <p:nvSpPr>
            <p:cNvPr id="41" name="TextBox 40">
              <a:extLst>
                <a:ext uri="{FF2B5EF4-FFF2-40B4-BE49-F238E27FC236}">
                  <a16:creationId xmlns:a16="http://schemas.microsoft.com/office/drawing/2014/main" id="{BD58EBB5-88B0-692F-8685-47A85F3478E2}"/>
                </a:ext>
              </a:extLst>
            </p:cNvPr>
            <p:cNvSpPr txBox="1"/>
            <p:nvPr/>
          </p:nvSpPr>
          <p:spPr>
            <a:xfrm>
              <a:off x="6227484" y="3838601"/>
              <a:ext cx="891382" cy="369332"/>
            </a:xfrm>
            <a:prstGeom prst="rect">
              <a:avLst/>
            </a:prstGeom>
            <a:solidFill>
              <a:schemeClr val="bg1"/>
            </a:solidFill>
          </p:spPr>
          <p:txBody>
            <a:bodyPr wrap="square" rtlCol="0">
              <a:spAutoFit/>
            </a:bodyPr>
            <a:lstStyle/>
            <a:p>
              <a:pPr algn="ctr"/>
              <a:r>
                <a:rPr lang="it-IT" sz="900" dirty="0"/>
                <a:t>Non radiative </a:t>
              </a:r>
              <a:r>
                <a:rPr lang="it-IT" sz="900" dirty="0" err="1"/>
                <a:t>recombination</a:t>
              </a:r>
              <a:endParaRPr lang="it-IT" sz="900" dirty="0"/>
            </a:p>
          </p:txBody>
        </p:sp>
        <p:sp>
          <p:nvSpPr>
            <p:cNvPr id="42" name="TextBox 41">
              <a:extLst>
                <a:ext uri="{FF2B5EF4-FFF2-40B4-BE49-F238E27FC236}">
                  <a16:creationId xmlns:a16="http://schemas.microsoft.com/office/drawing/2014/main" id="{B67EA0CB-21E8-F959-70DD-54750FDCC3EB}"/>
                </a:ext>
              </a:extLst>
            </p:cNvPr>
            <p:cNvSpPr txBox="1"/>
            <p:nvPr/>
          </p:nvSpPr>
          <p:spPr>
            <a:xfrm>
              <a:off x="5152551" y="4021332"/>
              <a:ext cx="948047" cy="369332"/>
            </a:xfrm>
            <a:prstGeom prst="rect">
              <a:avLst/>
            </a:prstGeom>
            <a:solidFill>
              <a:schemeClr val="bg1"/>
            </a:solidFill>
          </p:spPr>
          <p:txBody>
            <a:bodyPr wrap="square" rtlCol="0">
              <a:spAutoFit/>
            </a:bodyPr>
            <a:lstStyle/>
            <a:p>
              <a:pPr algn="ctr"/>
              <a:r>
                <a:rPr lang="it-IT" sz="900" dirty="0"/>
                <a:t>Non radiative </a:t>
              </a:r>
              <a:r>
                <a:rPr lang="it-IT" sz="900" dirty="0" err="1"/>
                <a:t>recombination</a:t>
              </a:r>
              <a:endParaRPr lang="en-US" sz="900" dirty="0"/>
            </a:p>
          </p:txBody>
        </p:sp>
        <p:sp>
          <p:nvSpPr>
            <p:cNvPr id="44" name="TextBox 43">
              <a:extLst>
                <a:ext uri="{FF2B5EF4-FFF2-40B4-BE49-F238E27FC236}">
                  <a16:creationId xmlns:a16="http://schemas.microsoft.com/office/drawing/2014/main" id="{77BBAAC9-996B-082D-DD91-08619F8451A2}"/>
                </a:ext>
              </a:extLst>
            </p:cNvPr>
            <p:cNvSpPr txBox="1"/>
            <p:nvPr/>
          </p:nvSpPr>
          <p:spPr>
            <a:xfrm>
              <a:off x="6398494" y="4123130"/>
              <a:ext cx="565264" cy="230832"/>
            </a:xfrm>
            <a:prstGeom prst="rect">
              <a:avLst/>
            </a:prstGeom>
            <a:noFill/>
          </p:spPr>
          <p:txBody>
            <a:bodyPr wrap="square">
              <a:spAutoFit/>
            </a:bodyPr>
            <a:lstStyle/>
            <a:p>
              <a:pPr algn="ctr"/>
              <a:r>
                <a:rPr lang="it-IT" sz="900" dirty="0"/>
                <a:t>centres</a:t>
              </a:r>
              <a:endParaRPr lang="en-US" sz="900" dirty="0"/>
            </a:p>
          </p:txBody>
        </p:sp>
        <p:sp>
          <p:nvSpPr>
            <p:cNvPr id="47" name="TextBox 46">
              <a:extLst>
                <a:ext uri="{FF2B5EF4-FFF2-40B4-BE49-F238E27FC236}">
                  <a16:creationId xmlns:a16="http://schemas.microsoft.com/office/drawing/2014/main" id="{C2316884-F9A1-786E-C7CF-A4789E90F2AB}"/>
                </a:ext>
              </a:extLst>
            </p:cNvPr>
            <p:cNvSpPr txBox="1"/>
            <p:nvPr/>
          </p:nvSpPr>
          <p:spPr>
            <a:xfrm>
              <a:off x="5161842" y="2796599"/>
              <a:ext cx="1759473" cy="230832"/>
            </a:xfrm>
            <a:prstGeom prst="rect">
              <a:avLst/>
            </a:prstGeom>
            <a:solidFill>
              <a:schemeClr val="bg1"/>
            </a:solidFill>
          </p:spPr>
          <p:txBody>
            <a:bodyPr wrap="square" rtlCol="0">
              <a:spAutoFit/>
            </a:bodyPr>
            <a:lstStyle/>
            <a:p>
              <a:r>
                <a:rPr lang="it-IT" sz="900" dirty="0"/>
                <a:t>Radiative </a:t>
              </a:r>
              <a:r>
                <a:rPr lang="it-IT" sz="900" dirty="0" err="1"/>
                <a:t>recombination</a:t>
              </a:r>
              <a:r>
                <a:rPr lang="it-IT" sz="900" dirty="0"/>
                <a:t> (LOW)</a:t>
              </a:r>
              <a:endParaRPr lang="en-US" sz="900" dirty="0"/>
            </a:p>
          </p:txBody>
        </p:sp>
        <p:sp>
          <p:nvSpPr>
            <p:cNvPr id="49" name="TextBox 48">
              <a:extLst>
                <a:ext uri="{FF2B5EF4-FFF2-40B4-BE49-F238E27FC236}">
                  <a16:creationId xmlns:a16="http://schemas.microsoft.com/office/drawing/2014/main" id="{0A6733C6-BA80-2934-7FC1-50787981F4CF}"/>
                </a:ext>
              </a:extLst>
            </p:cNvPr>
            <p:cNvSpPr txBox="1"/>
            <p:nvPr/>
          </p:nvSpPr>
          <p:spPr>
            <a:xfrm>
              <a:off x="6193373" y="1649530"/>
              <a:ext cx="1133749" cy="230832"/>
            </a:xfrm>
            <a:prstGeom prst="rect">
              <a:avLst/>
            </a:prstGeom>
            <a:solidFill>
              <a:schemeClr val="bg1"/>
            </a:solidFill>
          </p:spPr>
          <p:txBody>
            <a:bodyPr wrap="square" rtlCol="0">
              <a:spAutoFit/>
            </a:bodyPr>
            <a:lstStyle/>
            <a:p>
              <a:r>
                <a:rPr lang="it-IT" sz="900" dirty="0"/>
                <a:t>Space </a:t>
              </a:r>
              <a:r>
                <a:rPr lang="it-IT" sz="900" dirty="0" err="1"/>
                <a:t>charge</a:t>
              </a:r>
              <a:r>
                <a:rPr lang="it-IT" sz="900" dirty="0"/>
                <a:t> zone</a:t>
              </a:r>
              <a:endParaRPr lang="en-US" sz="900" dirty="0"/>
            </a:p>
          </p:txBody>
        </p:sp>
        <p:sp>
          <p:nvSpPr>
            <p:cNvPr id="50" name="TextBox 49">
              <a:extLst>
                <a:ext uri="{FF2B5EF4-FFF2-40B4-BE49-F238E27FC236}">
                  <a16:creationId xmlns:a16="http://schemas.microsoft.com/office/drawing/2014/main" id="{3F9F7084-9176-8702-90D9-60096B8621B4}"/>
                </a:ext>
              </a:extLst>
            </p:cNvPr>
            <p:cNvSpPr txBox="1"/>
            <p:nvPr/>
          </p:nvSpPr>
          <p:spPr>
            <a:xfrm>
              <a:off x="5161842" y="1498815"/>
              <a:ext cx="1489142" cy="229271"/>
            </a:xfrm>
            <a:prstGeom prst="rect">
              <a:avLst/>
            </a:prstGeom>
            <a:solidFill>
              <a:schemeClr val="bg1"/>
            </a:solidFill>
          </p:spPr>
          <p:txBody>
            <a:bodyPr wrap="square" rtlCol="0">
              <a:spAutoFit/>
            </a:bodyPr>
            <a:lstStyle/>
            <a:p>
              <a:r>
                <a:rPr lang="it-IT" sz="900" dirty="0"/>
                <a:t>Radiative </a:t>
              </a:r>
              <a:r>
                <a:rPr lang="it-IT" sz="900" dirty="0" err="1"/>
                <a:t>recombination</a:t>
              </a:r>
              <a:endParaRPr lang="en-US" sz="900" dirty="0"/>
            </a:p>
          </p:txBody>
        </p:sp>
        <p:sp>
          <p:nvSpPr>
            <p:cNvPr id="52" name="TextBox 51">
              <a:extLst>
                <a:ext uri="{FF2B5EF4-FFF2-40B4-BE49-F238E27FC236}">
                  <a16:creationId xmlns:a16="http://schemas.microsoft.com/office/drawing/2014/main" id="{05D10F95-0C81-17D5-0D30-D105B59884D7}"/>
                </a:ext>
              </a:extLst>
            </p:cNvPr>
            <p:cNvSpPr txBox="1"/>
            <p:nvPr/>
          </p:nvSpPr>
          <p:spPr>
            <a:xfrm>
              <a:off x="6145545" y="2977598"/>
              <a:ext cx="1064847" cy="230832"/>
            </a:xfrm>
            <a:prstGeom prst="rect">
              <a:avLst/>
            </a:prstGeom>
            <a:solidFill>
              <a:schemeClr val="bg1"/>
            </a:solidFill>
          </p:spPr>
          <p:txBody>
            <a:bodyPr wrap="square" rtlCol="0">
              <a:spAutoFit/>
            </a:bodyPr>
            <a:lstStyle/>
            <a:p>
              <a:r>
                <a:rPr lang="it-IT" sz="900" dirty="0"/>
                <a:t>Space </a:t>
              </a:r>
              <a:r>
                <a:rPr lang="it-IT" sz="900" dirty="0" err="1"/>
                <a:t>charge</a:t>
              </a:r>
              <a:r>
                <a:rPr lang="it-IT" sz="900" dirty="0"/>
                <a:t> zone</a:t>
              </a:r>
              <a:endParaRPr lang="en-US" sz="900" dirty="0"/>
            </a:p>
          </p:txBody>
        </p:sp>
        <p:sp>
          <p:nvSpPr>
            <p:cNvPr id="53" name="Rectangle 52">
              <a:extLst>
                <a:ext uri="{FF2B5EF4-FFF2-40B4-BE49-F238E27FC236}">
                  <a16:creationId xmlns:a16="http://schemas.microsoft.com/office/drawing/2014/main" id="{B6629BA0-E1E3-2FEB-F7F2-53C37383ABA5}"/>
                </a:ext>
              </a:extLst>
            </p:cNvPr>
            <p:cNvSpPr/>
            <p:nvPr/>
          </p:nvSpPr>
          <p:spPr>
            <a:xfrm>
              <a:off x="3937896" y="1545068"/>
              <a:ext cx="3319372" cy="288808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7FA3E8E-5F9F-BB56-A2D4-12CBE05E8350}"/>
                </a:ext>
              </a:extLst>
            </p:cNvPr>
            <p:cNvSpPr/>
            <p:nvPr/>
          </p:nvSpPr>
          <p:spPr>
            <a:xfrm>
              <a:off x="4021458" y="2796599"/>
              <a:ext cx="1166504" cy="1243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AC63C61-EBDF-D758-9544-322423E6B5E3}"/>
                </a:ext>
              </a:extLst>
            </p:cNvPr>
            <p:cNvSpPr/>
            <p:nvPr/>
          </p:nvSpPr>
          <p:spPr>
            <a:xfrm>
              <a:off x="6847312" y="2825447"/>
              <a:ext cx="350489" cy="79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43975A82-E1D1-8619-2761-A1FC7BA05E58}"/>
              </a:ext>
            </a:extLst>
          </p:cNvPr>
          <p:cNvSpPr txBox="1"/>
          <p:nvPr/>
        </p:nvSpPr>
        <p:spPr>
          <a:xfrm>
            <a:off x="-71090" y="6312964"/>
            <a:ext cx="7725759" cy="553998"/>
          </a:xfrm>
          <a:prstGeom prst="rect">
            <a:avLst/>
          </a:prstGeom>
          <a:noFill/>
        </p:spPr>
        <p:txBody>
          <a:bodyPr wrap="square">
            <a:spAutoFit/>
          </a:bodyPr>
          <a:lstStyle/>
          <a:p>
            <a:r>
              <a:rPr lang="en-US" sz="1000" i="1" dirty="0">
                <a:solidFill>
                  <a:schemeClr val="bg1">
                    <a:lumMod val="50000"/>
                  </a:schemeClr>
                </a:solidFill>
                <a:latin typeface="Aptos" panose="020B0004020202020204" pitchFamily="34" charset="0"/>
              </a:rPr>
              <a:t>Mukherjee, Bhaskar &amp; </a:t>
            </a:r>
            <a:r>
              <a:rPr lang="en-US" sz="1000" i="1" dirty="0" err="1">
                <a:solidFill>
                  <a:schemeClr val="bg1">
                    <a:lumMod val="50000"/>
                  </a:schemeClr>
                </a:solidFill>
                <a:latin typeface="Aptos" panose="020B0004020202020204" pitchFamily="34" charset="0"/>
              </a:rPr>
              <a:t>Simrock</a:t>
            </a:r>
            <a:r>
              <a:rPr lang="en-US" sz="1000" i="1" dirty="0">
                <a:solidFill>
                  <a:schemeClr val="bg1">
                    <a:lumMod val="50000"/>
                  </a:schemeClr>
                </a:solidFill>
                <a:latin typeface="Aptos" panose="020B0004020202020204" pitchFamily="34" charset="0"/>
              </a:rPr>
              <a:t>, Stefan, Application of low cost GaAs LED as neutron </a:t>
            </a:r>
            <a:r>
              <a:rPr lang="en-US" sz="1000" i="1" dirty="0" err="1">
                <a:solidFill>
                  <a:schemeClr val="bg1">
                    <a:lumMod val="50000"/>
                  </a:schemeClr>
                </a:solidFill>
                <a:latin typeface="Aptos" panose="020B0004020202020204" pitchFamily="34" charset="0"/>
              </a:rPr>
              <a:t>kerma</a:t>
            </a:r>
            <a:r>
              <a:rPr lang="en-US" sz="1000" i="1" dirty="0">
                <a:solidFill>
                  <a:schemeClr val="bg1">
                    <a:lumMod val="50000"/>
                  </a:schemeClr>
                </a:solidFill>
                <a:latin typeface="Aptos" panose="020B0004020202020204" pitchFamily="34" charset="0"/>
              </a:rPr>
              <a:t> dosimeter and fluence monitor at FLASH (2007)</a:t>
            </a:r>
          </a:p>
          <a:p>
            <a:r>
              <a:rPr lang="en-US" sz="1000" i="1" dirty="0">
                <a:solidFill>
                  <a:schemeClr val="bg1">
                    <a:lumMod val="50000"/>
                  </a:schemeClr>
                </a:solidFill>
                <a:latin typeface="Aptos" panose="020B0004020202020204" pitchFamily="34" charset="0"/>
              </a:rPr>
              <a:t>Reed, Robert., Guideline for Ground Radiation Testing and Using Optocouplers in the Space Radiation Environment (2007) </a:t>
            </a:r>
          </a:p>
          <a:p>
            <a:r>
              <a:rPr lang="en-US" sz="1000" i="1" dirty="0">
                <a:solidFill>
                  <a:schemeClr val="bg1">
                    <a:lumMod val="50000"/>
                  </a:schemeClr>
                </a:solidFill>
                <a:latin typeface="Aptos" panose="020B0004020202020204" pitchFamily="34" charset="0"/>
              </a:rPr>
              <a:t>A. </a:t>
            </a:r>
            <a:r>
              <a:rPr lang="en-US" sz="1000" i="1" dirty="0" err="1">
                <a:solidFill>
                  <a:schemeClr val="bg1">
                    <a:lumMod val="50000"/>
                  </a:schemeClr>
                </a:solidFill>
                <a:latin typeface="Aptos" panose="020B0004020202020204" pitchFamily="34" charset="0"/>
              </a:rPr>
              <a:t>Cemmi</a:t>
            </a:r>
            <a:r>
              <a:rPr lang="en-US" sz="1000" i="1" dirty="0">
                <a:solidFill>
                  <a:schemeClr val="bg1">
                    <a:lumMod val="50000"/>
                  </a:schemeClr>
                </a:solidFill>
                <a:latin typeface="Aptos" panose="020B0004020202020204" pitchFamily="34" charset="0"/>
              </a:rPr>
              <a:t> et al, Optical characterization and irradiation tests at ENEA Calliope lab, 17</a:t>
            </a:r>
            <a:r>
              <a:rPr lang="en-US" sz="1000" i="1" baseline="30000" dirty="0">
                <a:solidFill>
                  <a:schemeClr val="bg1">
                    <a:lumMod val="50000"/>
                  </a:schemeClr>
                </a:solidFill>
                <a:latin typeface="Aptos" panose="020B0004020202020204" pitchFamily="34" charset="0"/>
              </a:rPr>
              <a:t>th</a:t>
            </a:r>
            <a:r>
              <a:rPr lang="en-US" sz="1000" i="1" dirty="0">
                <a:solidFill>
                  <a:schemeClr val="bg1">
                    <a:lumMod val="50000"/>
                  </a:schemeClr>
                </a:solidFill>
                <a:latin typeface="Aptos" panose="020B0004020202020204" pitchFamily="34" charset="0"/>
              </a:rPr>
              <a:t> B2GM ECL meeting (2014)</a:t>
            </a:r>
            <a:endParaRPr lang="it-IT" sz="1000" i="1" dirty="0">
              <a:solidFill>
                <a:schemeClr val="bg1">
                  <a:lumMod val="50000"/>
                </a:schemeClr>
              </a:solidFill>
              <a:latin typeface="Aptos" panose="020B0004020202020204" pitchFamily="34" charset="0"/>
            </a:endParaRPr>
          </a:p>
        </p:txBody>
      </p:sp>
      <p:grpSp>
        <p:nvGrpSpPr>
          <p:cNvPr id="61" name="Group 60">
            <a:extLst>
              <a:ext uri="{FF2B5EF4-FFF2-40B4-BE49-F238E27FC236}">
                <a16:creationId xmlns:a16="http://schemas.microsoft.com/office/drawing/2014/main" id="{2539A58E-6A91-D332-FE3C-8ED5C4655955}"/>
              </a:ext>
            </a:extLst>
          </p:cNvPr>
          <p:cNvGrpSpPr/>
          <p:nvPr/>
        </p:nvGrpSpPr>
        <p:grpSpPr>
          <a:xfrm>
            <a:off x="4615863" y="4263138"/>
            <a:ext cx="4089596" cy="1752600"/>
            <a:chOff x="4615863" y="4263138"/>
            <a:chExt cx="4089596" cy="1752600"/>
          </a:xfrm>
        </p:grpSpPr>
        <p:grpSp>
          <p:nvGrpSpPr>
            <p:cNvPr id="36" name="Group 35">
              <a:extLst>
                <a:ext uri="{FF2B5EF4-FFF2-40B4-BE49-F238E27FC236}">
                  <a16:creationId xmlns:a16="http://schemas.microsoft.com/office/drawing/2014/main" id="{7A5306A9-0764-D426-4C0F-FC08EEE41F7D}"/>
                </a:ext>
              </a:extLst>
            </p:cNvPr>
            <p:cNvGrpSpPr/>
            <p:nvPr/>
          </p:nvGrpSpPr>
          <p:grpSpPr>
            <a:xfrm>
              <a:off x="4615863" y="4263138"/>
              <a:ext cx="4089596" cy="1752600"/>
              <a:chOff x="4536375" y="4668476"/>
              <a:chExt cx="4089596" cy="1752600"/>
            </a:xfrm>
          </p:grpSpPr>
          <p:grpSp>
            <p:nvGrpSpPr>
              <p:cNvPr id="14" name="Group 13">
                <a:extLst>
                  <a:ext uri="{FF2B5EF4-FFF2-40B4-BE49-F238E27FC236}">
                    <a16:creationId xmlns:a16="http://schemas.microsoft.com/office/drawing/2014/main" id="{9F0048E7-A1DB-5521-FF9D-63E8FD1CBB15}"/>
                  </a:ext>
                </a:extLst>
              </p:cNvPr>
              <p:cNvGrpSpPr/>
              <p:nvPr/>
            </p:nvGrpSpPr>
            <p:grpSpPr>
              <a:xfrm>
                <a:off x="4536375" y="4668476"/>
                <a:ext cx="4089596" cy="1752600"/>
                <a:chOff x="5962365" y="1880213"/>
                <a:chExt cx="4089596" cy="1752600"/>
              </a:xfrm>
            </p:grpSpPr>
            <p:pic>
              <p:nvPicPr>
                <p:cNvPr id="15" name="Picture 14">
                  <a:extLst>
                    <a:ext uri="{FF2B5EF4-FFF2-40B4-BE49-F238E27FC236}">
                      <a16:creationId xmlns:a16="http://schemas.microsoft.com/office/drawing/2014/main" id="{4BF7EE65-B511-CB21-A37D-F29971453299}"/>
                    </a:ext>
                  </a:extLst>
                </p:cNvPr>
                <p:cNvPicPr>
                  <a:picLocks noChangeAspect="1"/>
                </p:cNvPicPr>
                <p:nvPr/>
              </p:nvPicPr>
              <p:blipFill rotWithShape="1">
                <a:blip r:embed="rId5"/>
                <a:srcRect l="3220" t="34993" r="-488" b="34691"/>
                <a:stretch/>
              </p:blipFill>
              <p:spPr>
                <a:xfrm>
                  <a:off x="5962365" y="1880213"/>
                  <a:ext cx="4089596" cy="1752600"/>
                </a:xfrm>
                <a:prstGeom prst="rect">
                  <a:avLst/>
                </a:prstGeom>
                <a:ln w="28575">
                  <a:solidFill>
                    <a:schemeClr val="accent6"/>
                  </a:solidFill>
                </a:ln>
              </p:spPr>
            </p:pic>
            <p:sp>
              <p:nvSpPr>
                <p:cNvPr id="16" name="TextBox 15">
                  <a:extLst>
                    <a:ext uri="{FF2B5EF4-FFF2-40B4-BE49-F238E27FC236}">
                      <a16:creationId xmlns:a16="http://schemas.microsoft.com/office/drawing/2014/main" id="{BB6B154F-8211-4D07-B68D-BF832A05B948}"/>
                    </a:ext>
                  </a:extLst>
                </p:cNvPr>
                <p:cNvSpPr txBox="1"/>
                <p:nvPr/>
              </p:nvSpPr>
              <p:spPr>
                <a:xfrm>
                  <a:off x="6517669" y="1887326"/>
                  <a:ext cx="476250" cy="369332"/>
                </a:xfrm>
                <a:prstGeom prst="rect">
                  <a:avLst/>
                </a:prstGeom>
                <a:solidFill>
                  <a:schemeClr val="bg1"/>
                </a:solidFill>
                <a:ln w="28575">
                  <a:noFill/>
                </a:ln>
              </p:spPr>
              <p:txBody>
                <a:bodyPr wrap="square" rtlCol="0">
                  <a:spAutoFit/>
                </a:bodyPr>
                <a:lstStyle/>
                <a:p>
                  <a:endParaRPr lang="en-US" dirty="0"/>
                </a:p>
              </p:txBody>
            </p:sp>
          </p:grpSp>
          <p:sp>
            <p:nvSpPr>
              <p:cNvPr id="2" name="Rectangle 1">
                <a:extLst>
                  <a:ext uri="{FF2B5EF4-FFF2-40B4-BE49-F238E27FC236}">
                    <a16:creationId xmlns:a16="http://schemas.microsoft.com/office/drawing/2014/main" id="{0724F8B1-1B78-404B-0480-32FF6439BBB2}"/>
                  </a:ext>
                </a:extLst>
              </p:cNvPr>
              <p:cNvSpPr/>
              <p:nvPr/>
            </p:nvSpPr>
            <p:spPr>
              <a:xfrm>
                <a:off x="4993826" y="5129967"/>
                <a:ext cx="455256"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BE9DA83-7BE7-CD77-DBEC-5252DE2A7615}"/>
                  </a:ext>
                </a:extLst>
              </p:cNvPr>
              <p:cNvSpPr/>
              <p:nvPr/>
            </p:nvSpPr>
            <p:spPr>
              <a:xfrm>
                <a:off x="4549897" y="5039129"/>
                <a:ext cx="1012059" cy="540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text on a white background&#10;&#10;Description automatically generated">
                <a:extLst>
                  <a:ext uri="{FF2B5EF4-FFF2-40B4-BE49-F238E27FC236}">
                    <a16:creationId xmlns:a16="http://schemas.microsoft.com/office/drawing/2014/main" id="{F77CC379-A13A-7BF4-AB36-B7D5A2E71515}"/>
                  </a:ext>
                </a:extLst>
              </p:cNvPr>
              <p:cNvPicPr>
                <a:picLocks noChangeAspect="1"/>
              </p:cNvPicPr>
              <p:nvPr/>
            </p:nvPicPr>
            <p:blipFill rotWithShape="1">
              <a:blip r:embed="rId6">
                <a:extLst>
                  <a:ext uri="{28A0092B-C50C-407E-A947-70E740481C1C}">
                    <a14:useLocalDpi xmlns:a14="http://schemas.microsoft.com/office/drawing/2010/main" val="0"/>
                  </a:ext>
                </a:extLst>
              </a:blip>
              <a:srcRect r="43388"/>
              <a:stretch/>
            </p:blipFill>
            <p:spPr>
              <a:xfrm>
                <a:off x="4921054" y="5087481"/>
                <a:ext cx="600799" cy="501539"/>
              </a:xfrm>
              <a:prstGeom prst="rect">
                <a:avLst/>
              </a:prstGeom>
            </p:spPr>
          </p:pic>
        </p:grpSp>
        <p:sp>
          <p:nvSpPr>
            <p:cNvPr id="60" name="Rectangle 59">
              <a:extLst>
                <a:ext uri="{FF2B5EF4-FFF2-40B4-BE49-F238E27FC236}">
                  <a16:creationId xmlns:a16="http://schemas.microsoft.com/office/drawing/2014/main" id="{69AB417C-B680-5D17-EDCF-FA6433101EA4}"/>
                </a:ext>
              </a:extLst>
            </p:cNvPr>
            <p:cNvSpPr/>
            <p:nvPr/>
          </p:nvSpPr>
          <p:spPr>
            <a:xfrm rot="16200000">
              <a:off x="4290187" y="4973598"/>
              <a:ext cx="796484" cy="1265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diagram of a structure&#10;&#10;Description automatically generated">
            <a:extLst>
              <a:ext uri="{FF2B5EF4-FFF2-40B4-BE49-F238E27FC236}">
                <a16:creationId xmlns:a16="http://schemas.microsoft.com/office/drawing/2014/main" id="{536DF807-CA0E-49D3-326E-39BA75677709}"/>
              </a:ext>
            </a:extLst>
          </p:cNvPr>
          <p:cNvPicPr>
            <a:picLocks noChangeAspect="1"/>
          </p:cNvPicPr>
          <p:nvPr/>
        </p:nvPicPr>
        <p:blipFill>
          <a:blip r:embed="rId7">
            <a:extLst>
              <a:ext uri="{28A0092B-C50C-407E-A947-70E740481C1C}">
                <a14:useLocalDpi xmlns:a14="http://schemas.microsoft.com/office/drawing/2010/main" val="0"/>
              </a:ext>
            </a:extLst>
          </a:blip>
          <a:srcRect l="42355" t="4828" r="6406" b="27991"/>
          <a:stretch/>
        </p:blipFill>
        <p:spPr>
          <a:xfrm>
            <a:off x="260714" y="3212925"/>
            <a:ext cx="3315278" cy="1565554"/>
          </a:xfrm>
          <a:prstGeom prst="rect">
            <a:avLst/>
          </a:prstGeom>
        </p:spPr>
      </p:pic>
    </p:spTree>
    <p:extLst>
      <p:ext uri="{BB962C8B-B14F-4D97-AF65-F5344CB8AC3E}">
        <p14:creationId xmlns:p14="http://schemas.microsoft.com/office/powerpoint/2010/main" val="277573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randombar(horizontal)">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14" presetClass="entr" presetSubtype="1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randombar(horizontal)">
                                      <p:cBhvr>
                                        <p:cTn id="34" dur="5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randombar(horizontal)">
                                      <p:cBhvr>
                                        <p:cTn id="39" dur="500"/>
                                        <p:tgtEl>
                                          <p:spTgt spid="37"/>
                                        </p:tgtEl>
                                      </p:cBhvr>
                                    </p:animEffect>
                                  </p:childTnLst>
                                </p:cTn>
                              </p:par>
                              <p:par>
                                <p:cTn id="40" presetID="14" presetClass="entr" presetSubtype="1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22C-EE58-4CBD-820A-F8CBB8A66032}"/>
              </a:ext>
            </a:extLst>
          </p:cNvPr>
          <p:cNvSpPr>
            <a:spLocks noGrp="1"/>
          </p:cNvSpPr>
          <p:nvPr>
            <p:ph type="title"/>
          </p:nvPr>
        </p:nvSpPr>
        <p:spPr>
          <a:xfrm>
            <a:off x="180975" y="160427"/>
            <a:ext cx="10049136" cy="738664"/>
          </a:xfrm>
        </p:spPr>
        <p:txBody>
          <a:bodyPr>
            <a:noAutofit/>
          </a:bodyPr>
          <a:lstStyle/>
          <a:p>
            <a:r>
              <a:rPr lang="en-US" sz="3600" i="1" dirty="0"/>
              <a:t>Radiation tolerant opto-isolators: </a:t>
            </a:r>
            <a:br>
              <a:rPr lang="en-US" sz="3600" i="1" dirty="0"/>
            </a:br>
            <a:r>
              <a:rPr lang="en-US" sz="3600" i="1" dirty="0"/>
              <a:t>gamma irradiation tests and measurements - 1</a:t>
            </a:r>
          </a:p>
        </p:txBody>
      </p:sp>
      <p:sp>
        <p:nvSpPr>
          <p:cNvPr id="6" name="Slide Number Placeholder 5">
            <a:extLst>
              <a:ext uri="{FF2B5EF4-FFF2-40B4-BE49-F238E27FC236}">
                <a16:creationId xmlns:a16="http://schemas.microsoft.com/office/drawing/2014/main" id="{36E27A7E-D04F-4BC9-A6A1-481EDFDAD53B}"/>
              </a:ext>
            </a:extLst>
          </p:cNvPr>
          <p:cNvSpPr>
            <a:spLocks noGrp="1"/>
          </p:cNvSpPr>
          <p:nvPr>
            <p:ph type="sldNum" sz="quarter" idx="4"/>
          </p:nvPr>
        </p:nvSpPr>
        <p:spPr/>
        <p:txBody>
          <a:bodyPr/>
          <a:lstStyle/>
          <a:p>
            <a:fld id="{02C7C199-0D0D-7840-A88D-785280B31CF7}" type="slidenum">
              <a:rPr lang="it-IT" smtClean="0"/>
              <a:t>51</a:t>
            </a:fld>
            <a:endParaRPr lang="it-IT"/>
          </a:p>
        </p:txBody>
      </p:sp>
      <p:sp>
        <p:nvSpPr>
          <p:cNvPr id="10" name="CasellaDiTesto 38">
            <a:extLst>
              <a:ext uri="{FF2B5EF4-FFF2-40B4-BE49-F238E27FC236}">
                <a16:creationId xmlns:a16="http://schemas.microsoft.com/office/drawing/2014/main" id="{F7FD0730-7560-4B6A-AD0C-B16E037A1885}"/>
              </a:ext>
            </a:extLst>
          </p:cNvPr>
          <p:cNvSpPr txBox="1"/>
          <p:nvPr/>
        </p:nvSpPr>
        <p:spPr>
          <a:xfrm>
            <a:off x="4581524" y="4619726"/>
            <a:ext cx="7198913" cy="1815882"/>
          </a:xfrm>
          <a:prstGeom prst="rect">
            <a:avLst/>
          </a:prstGeom>
          <a:solidFill>
            <a:srgbClr val="FFCDCD"/>
          </a:solidFill>
          <a:ln w="19050">
            <a:solidFill>
              <a:srgbClr val="C00000"/>
            </a:solidFill>
          </a:ln>
        </p:spPr>
        <p:txBody>
          <a:bodyPr wrap="square" rtlCol="0">
            <a:spAutoFit/>
          </a:bodyPr>
          <a:lstStyle/>
          <a:p>
            <a:r>
              <a:rPr lang="it-IT" sz="1600" u="sng" dirty="0" err="1"/>
              <a:t>Irradiation</a:t>
            </a:r>
            <a:r>
              <a:rPr lang="it-IT" sz="1600" u="sng" dirty="0"/>
              <a:t> </a:t>
            </a:r>
            <a:r>
              <a:rPr lang="it-IT" sz="1600" u="sng" dirty="0" err="1"/>
              <a:t>tests</a:t>
            </a:r>
            <a:r>
              <a:rPr lang="it-IT" sz="1600" u="sng" dirty="0"/>
              <a:t> </a:t>
            </a:r>
            <a:r>
              <a:rPr lang="it-IT" sz="1600" u="sng" dirty="0" err="1"/>
              <a:t>according</a:t>
            </a:r>
            <a:r>
              <a:rPr lang="it-IT" sz="1600" u="sng" dirty="0"/>
              <a:t> to ESCC Basic </a:t>
            </a:r>
            <a:r>
              <a:rPr lang="it-IT" sz="1600" u="sng" dirty="0" err="1"/>
              <a:t>Specification</a:t>
            </a:r>
            <a:r>
              <a:rPr lang="it-IT" sz="1600" u="sng" dirty="0"/>
              <a:t> No. 22900 (</a:t>
            </a:r>
            <a:r>
              <a:rPr lang="it-IT" sz="1600" u="sng" dirty="0" err="1"/>
              <a:t>Issue</a:t>
            </a:r>
            <a:r>
              <a:rPr lang="it-IT" sz="1600" u="sng" dirty="0"/>
              <a:t> 5):</a:t>
            </a:r>
          </a:p>
          <a:p>
            <a:endParaRPr lang="it-IT" sz="1600" dirty="0"/>
          </a:p>
          <a:p>
            <a:r>
              <a:rPr lang="it-IT" sz="1600" b="1" dirty="0" err="1"/>
              <a:t>Irradiation</a:t>
            </a:r>
            <a:r>
              <a:rPr lang="it-IT" sz="1600" b="1" dirty="0"/>
              <a:t> at room temperature</a:t>
            </a:r>
            <a:r>
              <a:rPr lang="it-IT" sz="1600" dirty="0"/>
              <a:t> and </a:t>
            </a:r>
            <a:r>
              <a:rPr lang="it-IT" sz="1600" dirty="0" err="1"/>
              <a:t>parametric</a:t>
            </a:r>
            <a:r>
              <a:rPr lang="it-IT" sz="1600" dirty="0"/>
              <a:t> </a:t>
            </a:r>
            <a:r>
              <a:rPr lang="it-IT" sz="1600" dirty="0" err="1"/>
              <a:t>tests</a:t>
            </a:r>
            <a:r>
              <a:rPr lang="it-IT" sz="1600" dirty="0"/>
              <a:t> after </a:t>
            </a:r>
            <a:r>
              <a:rPr lang="it-IT" sz="1600" dirty="0" err="1"/>
              <a:t>each</a:t>
            </a:r>
            <a:r>
              <a:rPr lang="it-IT" sz="1600" dirty="0"/>
              <a:t> step of </a:t>
            </a:r>
            <a:r>
              <a:rPr lang="it-IT" sz="1600" dirty="0" err="1"/>
              <a:t>irradiation</a:t>
            </a:r>
            <a:endParaRPr lang="it-IT" sz="1600" dirty="0"/>
          </a:p>
          <a:p>
            <a:endParaRPr lang="it-IT" sz="1600" dirty="0"/>
          </a:p>
          <a:p>
            <a:r>
              <a:rPr lang="it-IT" sz="1600" b="1" dirty="0" err="1"/>
              <a:t>Annealing</a:t>
            </a:r>
            <a:r>
              <a:rPr lang="it-IT" sz="1600" b="1" dirty="0"/>
              <a:t> </a:t>
            </a:r>
            <a:r>
              <a:rPr lang="it-IT" sz="1600" dirty="0" err="1"/>
              <a:t>followed</a:t>
            </a:r>
            <a:r>
              <a:rPr lang="it-IT" sz="1600" dirty="0"/>
              <a:t> by </a:t>
            </a:r>
            <a:r>
              <a:rPr lang="it-IT" sz="1600" dirty="0" err="1"/>
              <a:t>parametric</a:t>
            </a:r>
            <a:r>
              <a:rPr lang="it-IT" sz="1600" dirty="0"/>
              <a:t> </a:t>
            </a:r>
            <a:r>
              <a:rPr lang="it-IT" sz="1600" dirty="0" err="1"/>
              <a:t>tests</a:t>
            </a:r>
            <a:r>
              <a:rPr lang="it-IT" sz="1600" b="1" dirty="0"/>
              <a:t>: </a:t>
            </a:r>
          </a:p>
          <a:p>
            <a:r>
              <a:rPr lang="it-IT" sz="1600" b="1" dirty="0"/>
              <a:t>-24 hours at room temperature</a:t>
            </a:r>
          </a:p>
          <a:p>
            <a:r>
              <a:rPr lang="it-IT" sz="1600" b="1" dirty="0"/>
              <a:t>-168 hours at 100 °C</a:t>
            </a:r>
            <a:endParaRPr lang="it-IT" sz="1600" dirty="0"/>
          </a:p>
        </p:txBody>
      </p:sp>
      <p:pic>
        <p:nvPicPr>
          <p:cNvPr id="12" name="Picture 11" descr="Diagram, schematic&#10;&#10;Description automatically generated">
            <a:extLst>
              <a:ext uri="{FF2B5EF4-FFF2-40B4-BE49-F238E27FC236}">
                <a16:creationId xmlns:a16="http://schemas.microsoft.com/office/drawing/2014/main" id="{FCF864C2-DEDF-4024-BC87-29A1875DE47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9" b="99237" l="1911" r="98301">
                        <a14:foregroundMark x1="26115" y1="13486" x2="26115" y2="13486"/>
                        <a14:foregroundMark x1="10828" y1="14504" x2="10828" y2="14504"/>
                        <a14:foregroundMark x1="10403" y1="5598" x2="10403" y2="5598"/>
                        <a14:foregroundMark x1="10828" y1="12214" x2="10828" y2="12214"/>
                        <a14:foregroundMark x1="68790" y1="50636" x2="68790" y2="50636"/>
                        <a14:foregroundMark x1="6794" y1="509" x2="86837" y2="6361"/>
                        <a14:foregroundMark x1="86837" y1="6361" x2="22081" y2="5598"/>
                        <a14:foregroundMark x1="22081" y1="5598" x2="16136" y2="31552"/>
                        <a14:foregroundMark x1="16136" y1="31552" x2="16985" y2="68193"/>
                        <a14:foregroundMark x1="16985" y1="68193" x2="36943" y2="86514"/>
                        <a14:foregroundMark x1="36943" y1="86514" x2="79406" y2="85751"/>
                        <a14:foregroundMark x1="79406" y1="85751" x2="77495" y2="21374"/>
                        <a14:foregroundMark x1="77495" y1="21374" x2="53503" y2="27481"/>
                        <a14:foregroundMark x1="53503" y1="27481" x2="44161" y2="39186"/>
                        <a14:foregroundMark x1="14013" y1="14249" x2="9766" y2="39949"/>
                        <a14:foregroundMark x1="7219" y1="8651" x2="1911" y2="72774"/>
                        <a14:foregroundMark x1="11253" y1="94148" x2="42675" y2="93384"/>
                        <a14:foregroundMark x1="81953" y1="90076" x2="4671" y2="92875"/>
                        <a14:foregroundMark x1="4671" y1="92875" x2="4671" y2="92875"/>
                        <a14:foregroundMark x1="5096" y1="96692" x2="73885" y2="90331"/>
                        <a14:foregroundMark x1="73885" y1="90331" x2="91295" y2="90331"/>
                        <a14:foregroundMark x1="89809" y1="7888" x2="92144" y2="78117"/>
                        <a14:foregroundMark x1="92144" y1="78117" x2="91083" y2="89822"/>
                        <a14:foregroundMark x1="92357" y1="85496" x2="96178" y2="1527"/>
                        <a14:foregroundMark x1="95966" y1="3562" x2="89809" y2="99237"/>
                        <a14:foregroundMark x1="89809" y1="99237" x2="89809" y2="99237"/>
                        <a14:foregroundMark x1="96603" y1="96183" x2="55202" y2="98473"/>
                        <a14:foregroundMark x1="28025" y1="45293" x2="28025" y2="45293"/>
                        <a14:foregroundMark x1="98301" y1="5598" x2="98301" y2="5598"/>
                      </a14:backgroundRemoval>
                    </a14:imgEffect>
                  </a14:imgLayer>
                </a14:imgProps>
              </a:ext>
            </a:extLst>
          </a:blip>
          <a:stretch>
            <a:fillRect/>
          </a:stretch>
        </p:blipFill>
        <p:spPr>
          <a:xfrm>
            <a:off x="3219687" y="2298211"/>
            <a:ext cx="2182822" cy="1821336"/>
          </a:xfrm>
          <a:prstGeom prst="rect">
            <a:avLst/>
          </a:prstGeom>
        </p:spPr>
      </p:pic>
      <p:sp>
        <p:nvSpPr>
          <p:cNvPr id="11" name="TextBox 10">
            <a:extLst>
              <a:ext uri="{FF2B5EF4-FFF2-40B4-BE49-F238E27FC236}">
                <a16:creationId xmlns:a16="http://schemas.microsoft.com/office/drawing/2014/main" id="{9D45444C-75FE-40CE-872D-B4BE569112E5}"/>
              </a:ext>
            </a:extLst>
          </p:cNvPr>
          <p:cNvSpPr txBox="1"/>
          <p:nvPr/>
        </p:nvSpPr>
        <p:spPr>
          <a:xfrm>
            <a:off x="5692593" y="1217634"/>
            <a:ext cx="6086739" cy="923330"/>
          </a:xfrm>
          <a:prstGeom prst="rect">
            <a:avLst/>
          </a:prstGeom>
          <a:solidFill>
            <a:schemeClr val="accent3">
              <a:lumMod val="20000"/>
              <a:lumOff val="80000"/>
            </a:schemeClr>
          </a:solidFill>
          <a:ln w="19050">
            <a:solidFill>
              <a:schemeClr val="accent3">
                <a:lumMod val="50000"/>
              </a:schemeClr>
            </a:solidFill>
          </a:ln>
        </p:spPr>
        <p:txBody>
          <a:bodyPr wrap="square">
            <a:spAutoFit/>
          </a:bodyPr>
          <a:lstStyle/>
          <a:p>
            <a:pPr marL="285750" indent="-285750">
              <a:buFont typeface="Arial" panose="020B0604020202020204" pitchFamily="34" charset="0"/>
              <a:buChar char="•"/>
            </a:pPr>
            <a:r>
              <a:rPr lang="it-IT" b="1" dirty="0"/>
              <a:t>Three samples </a:t>
            </a:r>
            <a:r>
              <a:rPr lang="it-IT" dirty="0"/>
              <a:t>(</a:t>
            </a:r>
            <a:r>
              <a:rPr lang="it-IT" dirty="0" err="1"/>
              <a:t>optoisolators</a:t>
            </a:r>
            <a:r>
              <a:rPr lang="it-IT" dirty="0"/>
              <a:t> OLS249)</a:t>
            </a:r>
          </a:p>
          <a:p>
            <a:pPr marL="285750" indent="-285750">
              <a:buFont typeface="Arial" panose="020B0604020202020204" pitchFamily="34" charset="0"/>
              <a:buChar char="•"/>
            </a:pPr>
            <a:r>
              <a:rPr lang="it-IT" dirty="0" err="1"/>
              <a:t>Different</a:t>
            </a:r>
            <a:r>
              <a:rPr lang="it-IT" dirty="0"/>
              <a:t> steps of </a:t>
            </a:r>
            <a:r>
              <a:rPr lang="it-IT" dirty="0" err="1"/>
              <a:t>irradiation</a:t>
            </a:r>
            <a:r>
              <a:rPr lang="it-IT" dirty="0"/>
              <a:t> up to </a:t>
            </a:r>
            <a:r>
              <a:rPr lang="it-IT" b="1" dirty="0"/>
              <a:t>300 </a:t>
            </a:r>
            <a:r>
              <a:rPr lang="it-IT" b="1" dirty="0" err="1"/>
              <a:t>Gy</a:t>
            </a:r>
            <a:r>
              <a:rPr lang="it-IT" b="1" dirty="0"/>
              <a:t>(Si) </a:t>
            </a:r>
            <a:r>
              <a:rPr lang="it-IT" dirty="0" err="1"/>
              <a:t>absorbed</a:t>
            </a:r>
            <a:r>
              <a:rPr lang="it-IT" dirty="0"/>
              <a:t> dose</a:t>
            </a:r>
          </a:p>
          <a:p>
            <a:pPr marL="285750" indent="-285750">
              <a:buFont typeface="Arial" panose="020B0604020202020204" pitchFamily="34" charset="0"/>
              <a:buChar char="•"/>
            </a:pPr>
            <a:r>
              <a:rPr lang="it-IT" dirty="0"/>
              <a:t>Dose rate = </a:t>
            </a:r>
            <a:r>
              <a:rPr lang="it-IT" b="1" dirty="0"/>
              <a:t>3.3 </a:t>
            </a:r>
            <a:r>
              <a:rPr lang="it-IT" b="1" dirty="0" err="1"/>
              <a:t>Gy</a:t>
            </a:r>
            <a:r>
              <a:rPr lang="it-IT" b="1" dirty="0"/>
              <a:t>(Si)/h</a:t>
            </a:r>
          </a:p>
        </p:txBody>
      </p:sp>
      <p:pic>
        <p:nvPicPr>
          <p:cNvPr id="3" name="Picture 2" descr="A picture containing calendar&#10;&#10;Description automatically generated">
            <a:extLst>
              <a:ext uri="{FF2B5EF4-FFF2-40B4-BE49-F238E27FC236}">
                <a16:creationId xmlns:a16="http://schemas.microsoft.com/office/drawing/2014/main" id="{DE3A35C9-34FF-4838-92FC-4FB76FD2620F}"/>
              </a:ext>
            </a:extLst>
          </p:cNvPr>
          <p:cNvPicPr>
            <a:picLocks noChangeAspect="1"/>
          </p:cNvPicPr>
          <p:nvPr/>
        </p:nvPicPr>
        <p:blipFill rotWithShape="1">
          <a:blip r:embed="rId5"/>
          <a:srcRect t="3323" b="6377"/>
          <a:stretch/>
        </p:blipFill>
        <p:spPr>
          <a:xfrm>
            <a:off x="652043" y="1849204"/>
            <a:ext cx="2421917" cy="3311216"/>
          </a:xfrm>
          <a:prstGeom prst="rect">
            <a:avLst/>
          </a:prstGeom>
          <a:ln w="19050">
            <a:solidFill>
              <a:schemeClr val="accent4">
                <a:lumMod val="75000"/>
              </a:schemeClr>
            </a:solidFill>
          </a:ln>
        </p:spPr>
      </p:pic>
      <p:sp>
        <p:nvSpPr>
          <p:cNvPr id="8" name="CasellaDiTesto 38">
            <a:extLst>
              <a:ext uri="{FF2B5EF4-FFF2-40B4-BE49-F238E27FC236}">
                <a16:creationId xmlns:a16="http://schemas.microsoft.com/office/drawing/2014/main" id="{42520CBC-EEC5-4C27-A996-50D0DC13B4FB}"/>
              </a:ext>
            </a:extLst>
          </p:cNvPr>
          <p:cNvSpPr txBox="1"/>
          <p:nvPr/>
        </p:nvSpPr>
        <p:spPr>
          <a:xfrm>
            <a:off x="335046" y="1536971"/>
            <a:ext cx="1890599" cy="338554"/>
          </a:xfrm>
          <a:prstGeom prst="rect">
            <a:avLst/>
          </a:prstGeom>
          <a:solidFill>
            <a:schemeClr val="accent4">
              <a:lumMod val="20000"/>
              <a:lumOff val="80000"/>
            </a:schemeClr>
          </a:solidFill>
          <a:ln w="19050">
            <a:solidFill>
              <a:schemeClr val="accent4">
                <a:lumMod val="75000"/>
              </a:schemeClr>
            </a:solidFill>
          </a:ln>
        </p:spPr>
        <p:txBody>
          <a:bodyPr wrap="square" rtlCol="0">
            <a:spAutoFit/>
          </a:bodyPr>
          <a:lstStyle/>
          <a:p>
            <a:pPr algn="ctr"/>
            <a:r>
              <a:rPr lang="it-IT" sz="1600" i="1" dirty="0" err="1"/>
              <a:t>Radiation-tolerant</a:t>
            </a:r>
            <a:endParaRPr lang="it-IT" sz="1600" i="1" dirty="0"/>
          </a:p>
        </p:txBody>
      </p:sp>
      <p:sp>
        <p:nvSpPr>
          <p:cNvPr id="13" name="TextBox 12">
            <a:extLst>
              <a:ext uri="{FF2B5EF4-FFF2-40B4-BE49-F238E27FC236}">
                <a16:creationId xmlns:a16="http://schemas.microsoft.com/office/drawing/2014/main" id="{80F17ACE-E9CD-B23E-9B3F-946AF2C8296C}"/>
              </a:ext>
            </a:extLst>
          </p:cNvPr>
          <p:cNvSpPr txBox="1"/>
          <p:nvPr/>
        </p:nvSpPr>
        <p:spPr>
          <a:xfrm>
            <a:off x="892665" y="2654526"/>
            <a:ext cx="364565" cy="369332"/>
          </a:xfrm>
          <a:prstGeom prst="rect">
            <a:avLst/>
          </a:prstGeom>
          <a:noFill/>
        </p:spPr>
        <p:txBody>
          <a:bodyPr wrap="square" rtlCol="0">
            <a:spAutoFit/>
          </a:bodyPr>
          <a:lstStyle/>
          <a:p>
            <a:r>
              <a:rPr lang="it-IT" b="1" dirty="0"/>
              <a:t>1</a:t>
            </a:r>
            <a:endParaRPr lang="en-US" b="1" dirty="0"/>
          </a:p>
        </p:txBody>
      </p:sp>
      <p:sp>
        <p:nvSpPr>
          <p:cNvPr id="14" name="TextBox 13">
            <a:extLst>
              <a:ext uri="{FF2B5EF4-FFF2-40B4-BE49-F238E27FC236}">
                <a16:creationId xmlns:a16="http://schemas.microsoft.com/office/drawing/2014/main" id="{F8E09BB5-8DA1-2A98-FB65-23F2E4E0D5B9}"/>
              </a:ext>
            </a:extLst>
          </p:cNvPr>
          <p:cNvSpPr txBox="1"/>
          <p:nvPr/>
        </p:nvSpPr>
        <p:spPr>
          <a:xfrm>
            <a:off x="887053" y="2858217"/>
            <a:ext cx="364565" cy="369332"/>
          </a:xfrm>
          <a:prstGeom prst="rect">
            <a:avLst/>
          </a:prstGeom>
          <a:noFill/>
        </p:spPr>
        <p:txBody>
          <a:bodyPr wrap="square" rtlCol="0">
            <a:spAutoFit/>
          </a:bodyPr>
          <a:lstStyle/>
          <a:p>
            <a:r>
              <a:rPr lang="it-IT" b="1" dirty="0"/>
              <a:t>6</a:t>
            </a:r>
            <a:endParaRPr lang="en-US" b="1" dirty="0"/>
          </a:p>
        </p:txBody>
      </p:sp>
      <p:sp>
        <p:nvSpPr>
          <p:cNvPr id="15" name="TextBox 14">
            <a:extLst>
              <a:ext uri="{FF2B5EF4-FFF2-40B4-BE49-F238E27FC236}">
                <a16:creationId xmlns:a16="http://schemas.microsoft.com/office/drawing/2014/main" id="{68611166-F451-EE91-26E3-336056109E9D}"/>
              </a:ext>
            </a:extLst>
          </p:cNvPr>
          <p:cNvSpPr txBox="1"/>
          <p:nvPr/>
        </p:nvSpPr>
        <p:spPr>
          <a:xfrm>
            <a:off x="2431988" y="2802232"/>
            <a:ext cx="364565" cy="369332"/>
          </a:xfrm>
          <a:prstGeom prst="rect">
            <a:avLst/>
          </a:prstGeom>
          <a:noFill/>
        </p:spPr>
        <p:txBody>
          <a:bodyPr wrap="square" rtlCol="0">
            <a:spAutoFit/>
          </a:bodyPr>
          <a:lstStyle/>
          <a:p>
            <a:r>
              <a:rPr lang="it-IT" b="1" dirty="0"/>
              <a:t>5</a:t>
            </a:r>
            <a:endParaRPr lang="en-US" b="1" dirty="0"/>
          </a:p>
        </p:txBody>
      </p:sp>
      <p:sp>
        <p:nvSpPr>
          <p:cNvPr id="16" name="TextBox 15">
            <a:extLst>
              <a:ext uri="{FF2B5EF4-FFF2-40B4-BE49-F238E27FC236}">
                <a16:creationId xmlns:a16="http://schemas.microsoft.com/office/drawing/2014/main" id="{EF9D8A44-0226-E9BA-7ABD-301044A05F47}"/>
              </a:ext>
            </a:extLst>
          </p:cNvPr>
          <p:cNvSpPr txBox="1"/>
          <p:nvPr/>
        </p:nvSpPr>
        <p:spPr>
          <a:xfrm>
            <a:off x="2432748" y="2393719"/>
            <a:ext cx="364565" cy="369332"/>
          </a:xfrm>
          <a:prstGeom prst="rect">
            <a:avLst/>
          </a:prstGeom>
          <a:noFill/>
        </p:spPr>
        <p:txBody>
          <a:bodyPr wrap="square" rtlCol="0">
            <a:spAutoFit/>
          </a:bodyPr>
          <a:lstStyle/>
          <a:p>
            <a:r>
              <a:rPr lang="it-IT" b="1" dirty="0"/>
              <a:t>3</a:t>
            </a:r>
            <a:endParaRPr lang="en-US" b="1" dirty="0"/>
          </a:p>
        </p:txBody>
      </p:sp>
      <p:sp>
        <p:nvSpPr>
          <p:cNvPr id="17" name="TextBox 16">
            <a:extLst>
              <a:ext uri="{FF2B5EF4-FFF2-40B4-BE49-F238E27FC236}">
                <a16:creationId xmlns:a16="http://schemas.microsoft.com/office/drawing/2014/main" id="{126B608F-D37A-C31A-D4DA-649102809FAC}"/>
              </a:ext>
            </a:extLst>
          </p:cNvPr>
          <p:cNvSpPr txBox="1"/>
          <p:nvPr/>
        </p:nvSpPr>
        <p:spPr>
          <a:xfrm>
            <a:off x="2424462" y="2594401"/>
            <a:ext cx="364565" cy="369332"/>
          </a:xfrm>
          <a:prstGeom prst="rect">
            <a:avLst/>
          </a:prstGeom>
          <a:noFill/>
        </p:spPr>
        <p:txBody>
          <a:bodyPr wrap="square" rtlCol="0">
            <a:spAutoFit/>
          </a:bodyPr>
          <a:lstStyle/>
          <a:p>
            <a:r>
              <a:rPr lang="it-IT" b="1" dirty="0"/>
              <a:t>4</a:t>
            </a:r>
            <a:endParaRPr lang="en-US" b="1" dirty="0"/>
          </a:p>
        </p:txBody>
      </p:sp>
      <p:sp>
        <p:nvSpPr>
          <p:cNvPr id="18" name="Oval 17">
            <a:extLst>
              <a:ext uri="{FF2B5EF4-FFF2-40B4-BE49-F238E27FC236}">
                <a16:creationId xmlns:a16="http://schemas.microsoft.com/office/drawing/2014/main" id="{6A2BEC1D-ED34-D6A9-0C3E-46825E56B09E}"/>
              </a:ext>
            </a:extLst>
          </p:cNvPr>
          <p:cNvSpPr/>
          <p:nvPr/>
        </p:nvSpPr>
        <p:spPr>
          <a:xfrm>
            <a:off x="3611809" y="2876387"/>
            <a:ext cx="463016" cy="55957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7E61DBF-A0BA-A67F-C004-2B2BEFD59A3A}"/>
              </a:ext>
            </a:extLst>
          </p:cNvPr>
          <p:cNvSpPr txBox="1"/>
          <p:nvPr/>
        </p:nvSpPr>
        <p:spPr>
          <a:xfrm>
            <a:off x="3101389" y="2786842"/>
            <a:ext cx="1038225" cy="369332"/>
          </a:xfrm>
          <a:prstGeom prst="rect">
            <a:avLst/>
          </a:prstGeom>
          <a:noFill/>
        </p:spPr>
        <p:txBody>
          <a:bodyPr wrap="square" rtlCol="0">
            <a:spAutoFit/>
          </a:bodyPr>
          <a:lstStyle/>
          <a:p>
            <a:r>
              <a:rPr lang="it-IT" dirty="0">
                <a:solidFill>
                  <a:srgbClr val="FF0000"/>
                </a:solidFill>
              </a:rPr>
              <a:t>LED</a:t>
            </a:r>
            <a:endParaRPr lang="en-US" dirty="0">
              <a:solidFill>
                <a:srgbClr val="FF0000"/>
              </a:solidFill>
            </a:endParaRPr>
          </a:p>
        </p:txBody>
      </p:sp>
      <p:sp>
        <p:nvSpPr>
          <p:cNvPr id="20" name="Oval 19">
            <a:extLst>
              <a:ext uri="{FF2B5EF4-FFF2-40B4-BE49-F238E27FC236}">
                <a16:creationId xmlns:a16="http://schemas.microsoft.com/office/drawing/2014/main" id="{4860F506-1C61-82F6-3458-7D071D652A08}"/>
              </a:ext>
            </a:extLst>
          </p:cNvPr>
          <p:cNvSpPr/>
          <p:nvPr/>
        </p:nvSpPr>
        <p:spPr>
          <a:xfrm>
            <a:off x="4444450" y="3041242"/>
            <a:ext cx="463016" cy="559575"/>
          </a:xfrm>
          <a:prstGeom prst="ellipse">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F125CE-DD09-B7E3-DF3C-22B2E2408568}"/>
              </a:ext>
            </a:extLst>
          </p:cNvPr>
          <p:cNvSpPr txBox="1"/>
          <p:nvPr/>
        </p:nvSpPr>
        <p:spPr>
          <a:xfrm>
            <a:off x="3980923" y="2691721"/>
            <a:ext cx="2021661" cy="369332"/>
          </a:xfrm>
          <a:prstGeom prst="rect">
            <a:avLst/>
          </a:prstGeom>
          <a:noFill/>
        </p:spPr>
        <p:txBody>
          <a:bodyPr wrap="square" rtlCol="0">
            <a:spAutoFit/>
          </a:bodyPr>
          <a:lstStyle/>
          <a:p>
            <a:r>
              <a:rPr lang="it-IT" dirty="0">
                <a:solidFill>
                  <a:srgbClr val="00B0F0"/>
                </a:solidFill>
              </a:rPr>
              <a:t>PHOTOTRANSISTOR</a:t>
            </a:r>
            <a:endParaRPr lang="en-US" dirty="0">
              <a:solidFill>
                <a:srgbClr val="00B0F0"/>
              </a:solidFill>
            </a:endParaRPr>
          </a:p>
        </p:txBody>
      </p:sp>
      <p:cxnSp>
        <p:nvCxnSpPr>
          <p:cNvPr id="22" name="Straight Arrow Connector 21">
            <a:extLst>
              <a:ext uri="{FF2B5EF4-FFF2-40B4-BE49-F238E27FC236}">
                <a16:creationId xmlns:a16="http://schemas.microsoft.com/office/drawing/2014/main" id="{227AA177-17E6-FD35-0EA4-D223CBEBD716}"/>
              </a:ext>
            </a:extLst>
          </p:cNvPr>
          <p:cNvCxnSpPr>
            <a:cxnSpLocks/>
          </p:cNvCxnSpPr>
          <p:nvPr/>
        </p:nvCxnSpPr>
        <p:spPr>
          <a:xfrm>
            <a:off x="855852" y="2041296"/>
            <a:ext cx="8132" cy="300967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2D206C4-F73A-9566-8F73-456AFC249CA8}"/>
              </a:ext>
            </a:extLst>
          </p:cNvPr>
          <p:cNvSpPr txBox="1"/>
          <p:nvPr/>
        </p:nvSpPr>
        <p:spPr>
          <a:xfrm>
            <a:off x="180975" y="4148978"/>
            <a:ext cx="888273" cy="369332"/>
          </a:xfrm>
          <a:prstGeom prst="rect">
            <a:avLst/>
          </a:prstGeom>
          <a:noFill/>
        </p:spPr>
        <p:txBody>
          <a:bodyPr wrap="square" rtlCol="0">
            <a:spAutoFit/>
          </a:bodyPr>
          <a:lstStyle/>
          <a:p>
            <a:r>
              <a:rPr lang="it-IT" dirty="0"/>
              <a:t>2 cm</a:t>
            </a:r>
            <a:endParaRPr lang="en-US" dirty="0"/>
          </a:p>
        </p:txBody>
      </p:sp>
      <p:graphicFrame>
        <p:nvGraphicFramePr>
          <p:cNvPr id="5" name="Table 10">
            <a:extLst>
              <a:ext uri="{FF2B5EF4-FFF2-40B4-BE49-F238E27FC236}">
                <a16:creationId xmlns:a16="http://schemas.microsoft.com/office/drawing/2014/main" id="{5BC27434-BD20-4DAF-B9DF-2F6208D8E8F3}"/>
              </a:ext>
            </a:extLst>
          </p:cNvPr>
          <p:cNvGraphicFramePr>
            <a:graphicFrameLocks noGrp="1"/>
          </p:cNvGraphicFramePr>
          <p:nvPr/>
        </p:nvGraphicFramePr>
        <p:xfrm>
          <a:off x="5907158" y="2298211"/>
          <a:ext cx="5872174" cy="2193736"/>
        </p:xfrm>
        <a:graphic>
          <a:graphicData uri="http://schemas.openxmlformats.org/drawingml/2006/table">
            <a:tbl>
              <a:tblPr firstRow="1" bandRow="1">
                <a:tableStyleId>{7DF18680-E054-41AD-8BC1-D1AEF772440D}</a:tableStyleId>
              </a:tblPr>
              <a:tblGrid>
                <a:gridCol w="1335010">
                  <a:extLst>
                    <a:ext uri="{9D8B030D-6E8A-4147-A177-3AD203B41FA5}">
                      <a16:colId xmlns:a16="http://schemas.microsoft.com/office/drawing/2014/main" val="419769333"/>
                    </a:ext>
                  </a:extLst>
                </a:gridCol>
                <a:gridCol w="2333897">
                  <a:extLst>
                    <a:ext uri="{9D8B030D-6E8A-4147-A177-3AD203B41FA5}">
                      <a16:colId xmlns:a16="http://schemas.microsoft.com/office/drawing/2014/main" val="1893629375"/>
                    </a:ext>
                  </a:extLst>
                </a:gridCol>
                <a:gridCol w="2203267">
                  <a:extLst>
                    <a:ext uri="{9D8B030D-6E8A-4147-A177-3AD203B41FA5}">
                      <a16:colId xmlns:a16="http://schemas.microsoft.com/office/drawing/2014/main" val="4068410065"/>
                    </a:ext>
                  </a:extLst>
                </a:gridCol>
              </a:tblGrid>
              <a:tr h="479146">
                <a:tc>
                  <a:txBody>
                    <a:bodyPr/>
                    <a:lstStyle/>
                    <a:p>
                      <a:pPr algn="ctr"/>
                      <a:r>
                        <a:rPr lang="en-US" sz="1400" dirty="0"/>
                        <a:t>Irradiation step</a:t>
                      </a:r>
                    </a:p>
                  </a:txBody>
                  <a:tcPr/>
                </a:tc>
                <a:tc>
                  <a:txBody>
                    <a:bodyPr/>
                    <a:lstStyle/>
                    <a:p>
                      <a:pPr algn="ctr"/>
                      <a:r>
                        <a:rPr lang="en-US" sz="1400" dirty="0"/>
                        <a:t>Absorbed dose per step (</a:t>
                      </a:r>
                      <a:r>
                        <a:rPr lang="en-US" sz="1400" dirty="0" err="1"/>
                        <a:t>Gy</a:t>
                      </a:r>
                      <a:r>
                        <a:rPr lang="en-US" sz="1400" dirty="0"/>
                        <a:t>)</a:t>
                      </a:r>
                    </a:p>
                  </a:txBody>
                  <a:tcPr/>
                </a:tc>
                <a:tc>
                  <a:txBody>
                    <a:bodyPr/>
                    <a:lstStyle/>
                    <a:p>
                      <a:pPr algn="ctr"/>
                      <a:r>
                        <a:rPr lang="en-US" sz="1400" dirty="0"/>
                        <a:t>Total absorbed dose (</a:t>
                      </a:r>
                      <a:r>
                        <a:rPr lang="en-US" sz="1400" dirty="0" err="1"/>
                        <a:t>Gy</a:t>
                      </a:r>
                      <a:r>
                        <a:rPr lang="en-US" sz="1400" dirty="0"/>
                        <a:t>)</a:t>
                      </a:r>
                    </a:p>
                  </a:txBody>
                  <a:tcPr/>
                </a:tc>
                <a:extLst>
                  <a:ext uri="{0D108BD9-81ED-4DB2-BD59-A6C34878D82A}">
                    <a16:rowId xmlns:a16="http://schemas.microsoft.com/office/drawing/2014/main" val="2073209114"/>
                  </a:ext>
                </a:extLst>
              </a:tr>
              <a:tr h="342918">
                <a:tc>
                  <a:txBody>
                    <a:bodyPr/>
                    <a:lstStyle/>
                    <a:p>
                      <a:pPr algn="ctr"/>
                      <a:r>
                        <a:rPr lang="en-US" sz="1400" dirty="0"/>
                        <a:t>1</a:t>
                      </a:r>
                    </a:p>
                  </a:txBody>
                  <a:tcPr/>
                </a:tc>
                <a:tc>
                  <a:txBody>
                    <a:bodyPr/>
                    <a:lstStyle/>
                    <a:p>
                      <a:pPr algn="ctr"/>
                      <a:r>
                        <a:rPr lang="en-US" sz="1400" dirty="0"/>
                        <a:t>56.7</a:t>
                      </a:r>
                    </a:p>
                  </a:txBody>
                  <a:tcPr/>
                </a:tc>
                <a:tc>
                  <a:txBody>
                    <a:bodyPr/>
                    <a:lstStyle/>
                    <a:p>
                      <a:pPr algn="ctr"/>
                      <a:r>
                        <a:rPr lang="en-US" sz="1400" dirty="0">
                          <a:solidFill>
                            <a:schemeClr val="tx1"/>
                          </a:solidFill>
                        </a:rPr>
                        <a:t>56.7</a:t>
                      </a:r>
                    </a:p>
                  </a:txBody>
                  <a:tcPr/>
                </a:tc>
                <a:extLst>
                  <a:ext uri="{0D108BD9-81ED-4DB2-BD59-A6C34878D82A}">
                    <a16:rowId xmlns:a16="http://schemas.microsoft.com/office/drawing/2014/main" val="3462165056"/>
                  </a:ext>
                </a:extLst>
              </a:tr>
              <a:tr h="342918">
                <a:tc>
                  <a:txBody>
                    <a:bodyPr/>
                    <a:lstStyle/>
                    <a:p>
                      <a:pPr algn="ctr"/>
                      <a:r>
                        <a:rPr lang="en-US" sz="1400" dirty="0"/>
                        <a:t>2</a:t>
                      </a:r>
                    </a:p>
                  </a:txBody>
                  <a:tcPr/>
                </a:tc>
                <a:tc>
                  <a:txBody>
                    <a:bodyPr/>
                    <a:lstStyle/>
                    <a:p>
                      <a:pPr algn="ctr"/>
                      <a:r>
                        <a:rPr lang="en-US" sz="1400" dirty="0"/>
                        <a:t>74.3</a:t>
                      </a:r>
                    </a:p>
                  </a:txBody>
                  <a:tcPr/>
                </a:tc>
                <a:tc>
                  <a:txBody>
                    <a:bodyPr/>
                    <a:lstStyle/>
                    <a:p>
                      <a:pPr algn="ctr"/>
                      <a:r>
                        <a:rPr lang="en-US" sz="1400" dirty="0">
                          <a:solidFill>
                            <a:schemeClr val="tx1"/>
                          </a:solidFill>
                        </a:rPr>
                        <a:t>131.0</a:t>
                      </a:r>
                    </a:p>
                  </a:txBody>
                  <a:tcPr/>
                </a:tc>
                <a:extLst>
                  <a:ext uri="{0D108BD9-81ED-4DB2-BD59-A6C34878D82A}">
                    <a16:rowId xmlns:a16="http://schemas.microsoft.com/office/drawing/2014/main" val="1342396710"/>
                  </a:ext>
                </a:extLst>
              </a:tr>
              <a:tr h="342918">
                <a:tc>
                  <a:txBody>
                    <a:bodyPr/>
                    <a:lstStyle/>
                    <a:p>
                      <a:pPr algn="ctr"/>
                      <a:r>
                        <a:rPr lang="en-US" sz="1400" dirty="0"/>
                        <a:t>3</a:t>
                      </a:r>
                    </a:p>
                  </a:txBody>
                  <a:tcPr/>
                </a:tc>
                <a:tc>
                  <a:txBody>
                    <a:bodyPr/>
                    <a:lstStyle/>
                    <a:p>
                      <a:pPr algn="ctr"/>
                      <a:r>
                        <a:rPr lang="en-US" sz="1400" dirty="0"/>
                        <a:t>19.1</a:t>
                      </a:r>
                    </a:p>
                  </a:txBody>
                  <a:tcPr/>
                </a:tc>
                <a:tc>
                  <a:txBody>
                    <a:bodyPr/>
                    <a:lstStyle/>
                    <a:p>
                      <a:pPr algn="ctr"/>
                      <a:r>
                        <a:rPr lang="en-US" sz="1400" dirty="0">
                          <a:solidFill>
                            <a:schemeClr val="tx1"/>
                          </a:solidFill>
                        </a:rPr>
                        <a:t>150.1</a:t>
                      </a:r>
                    </a:p>
                  </a:txBody>
                  <a:tcPr/>
                </a:tc>
                <a:extLst>
                  <a:ext uri="{0D108BD9-81ED-4DB2-BD59-A6C34878D82A}">
                    <a16:rowId xmlns:a16="http://schemas.microsoft.com/office/drawing/2014/main" val="2106191922"/>
                  </a:ext>
                </a:extLst>
              </a:tr>
              <a:tr h="342918">
                <a:tc>
                  <a:txBody>
                    <a:bodyPr/>
                    <a:lstStyle/>
                    <a:p>
                      <a:pPr algn="ctr"/>
                      <a:r>
                        <a:rPr lang="en-US" sz="1400" dirty="0"/>
                        <a:t>4</a:t>
                      </a:r>
                    </a:p>
                  </a:txBody>
                  <a:tcPr/>
                </a:tc>
                <a:tc>
                  <a:txBody>
                    <a:bodyPr/>
                    <a:lstStyle/>
                    <a:p>
                      <a:pPr algn="ctr"/>
                      <a:r>
                        <a:rPr lang="en-US" sz="1400" dirty="0"/>
                        <a:t>68.6</a:t>
                      </a:r>
                    </a:p>
                  </a:txBody>
                  <a:tcPr/>
                </a:tc>
                <a:tc>
                  <a:txBody>
                    <a:bodyPr/>
                    <a:lstStyle/>
                    <a:p>
                      <a:pPr algn="ctr"/>
                      <a:r>
                        <a:rPr lang="en-US" sz="1400" dirty="0">
                          <a:solidFill>
                            <a:schemeClr val="tx1"/>
                          </a:solidFill>
                        </a:rPr>
                        <a:t>218.7</a:t>
                      </a:r>
                    </a:p>
                  </a:txBody>
                  <a:tcPr/>
                </a:tc>
                <a:extLst>
                  <a:ext uri="{0D108BD9-81ED-4DB2-BD59-A6C34878D82A}">
                    <a16:rowId xmlns:a16="http://schemas.microsoft.com/office/drawing/2014/main" val="2289622199"/>
                  </a:ext>
                </a:extLst>
              </a:tr>
              <a:tr h="342918">
                <a:tc>
                  <a:txBody>
                    <a:bodyPr/>
                    <a:lstStyle/>
                    <a:p>
                      <a:pPr algn="ctr"/>
                      <a:r>
                        <a:rPr lang="en-US" sz="1400" dirty="0"/>
                        <a:t>5</a:t>
                      </a:r>
                    </a:p>
                  </a:txBody>
                  <a:tcPr/>
                </a:tc>
                <a:tc>
                  <a:txBody>
                    <a:bodyPr/>
                    <a:lstStyle/>
                    <a:p>
                      <a:pPr algn="ctr"/>
                      <a:r>
                        <a:rPr lang="en-US" sz="1400" dirty="0"/>
                        <a:t>74.6</a:t>
                      </a:r>
                    </a:p>
                  </a:txBody>
                  <a:tcPr/>
                </a:tc>
                <a:tc>
                  <a:txBody>
                    <a:bodyPr/>
                    <a:lstStyle/>
                    <a:p>
                      <a:pPr algn="ctr"/>
                      <a:r>
                        <a:rPr lang="en-US" sz="1400" dirty="0">
                          <a:solidFill>
                            <a:schemeClr val="tx1"/>
                          </a:solidFill>
                        </a:rPr>
                        <a:t>293.3</a:t>
                      </a:r>
                    </a:p>
                  </a:txBody>
                  <a:tcPr/>
                </a:tc>
                <a:extLst>
                  <a:ext uri="{0D108BD9-81ED-4DB2-BD59-A6C34878D82A}">
                    <a16:rowId xmlns:a16="http://schemas.microsoft.com/office/drawing/2014/main" val="993958333"/>
                  </a:ext>
                </a:extLst>
              </a:tr>
            </a:tbl>
          </a:graphicData>
        </a:graphic>
      </p:graphicFrame>
      <p:sp>
        <p:nvSpPr>
          <p:cNvPr id="24" name="TextBox 23">
            <a:extLst>
              <a:ext uri="{FF2B5EF4-FFF2-40B4-BE49-F238E27FC236}">
                <a16:creationId xmlns:a16="http://schemas.microsoft.com/office/drawing/2014/main" id="{14478ACC-E871-28AE-AB29-53A062D819FA}"/>
              </a:ext>
            </a:extLst>
          </p:cNvPr>
          <p:cNvSpPr txBox="1"/>
          <p:nvPr/>
        </p:nvSpPr>
        <p:spPr>
          <a:xfrm>
            <a:off x="830140" y="5420658"/>
            <a:ext cx="1944104" cy="523220"/>
          </a:xfrm>
          <a:prstGeom prst="rect">
            <a:avLst/>
          </a:prstGeom>
          <a:noFill/>
          <a:ln>
            <a:solidFill>
              <a:schemeClr val="tx1"/>
            </a:solidFill>
          </a:ln>
        </p:spPr>
        <p:txBody>
          <a:bodyPr wrap="square">
            <a:spAutoFit/>
          </a:bodyPr>
          <a:lstStyle/>
          <a:p>
            <a:r>
              <a:rPr lang="en-US" sz="1400" dirty="0"/>
              <a:t>All samples were biased</a:t>
            </a:r>
          </a:p>
          <a:p>
            <a:r>
              <a:rPr lang="en-US" sz="1400" dirty="0"/>
              <a:t>during irradiation.</a:t>
            </a:r>
          </a:p>
        </p:txBody>
      </p:sp>
      <p:sp>
        <p:nvSpPr>
          <p:cNvPr id="7" name="TextBox 6">
            <a:extLst>
              <a:ext uri="{FF2B5EF4-FFF2-40B4-BE49-F238E27FC236}">
                <a16:creationId xmlns:a16="http://schemas.microsoft.com/office/drawing/2014/main" id="{A2B4C77A-65DC-C5FE-ADC2-47338DC29546}"/>
              </a:ext>
            </a:extLst>
          </p:cNvPr>
          <p:cNvSpPr txBox="1"/>
          <p:nvPr/>
        </p:nvSpPr>
        <p:spPr>
          <a:xfrm>
            <a:off x="20492" y="6559540"/>
            <a:ext cx="7739876" cy="253916"/>
          </a:xfrm>
          <a:prstGeom prst="rect">
            <a:avLst/>
          </a:prstGeom>
          <a:noFill/>
        </p:spPr>
        <p:txBody>
          <a:bodyPr wrap="square">
            <a:spAutoFit/>
          </a:bodyPr>
          <a:lstStyle/>
          <a:p>
            <a:pPr algn="l"/>
            <a:r>
              <a:rPr lang="en-US" sz="1050" b="0" i="1" u="none" strike="noStrike" baseline="0" dirty="0">
                <a:solidFill>
                  <a:schemeClr val="bg1">
                    <a:lumMod val="50000"/>
                  </a:schemeClr>
                </a:solidFill>
                <a:latin typeface="Aptos" panose="020B0004020202020204" pitchFamily="34" charset="0"/>
              </a:rPr>
              <a:t>Skyworks. TECHNICAL DATASHEET - OLS249: Radiation-Tolerant Phototransistor Hermetic Surface-Mount Optocoupler.</a:t>
            </a:r>
            <a:endParaRPr lang="en-US" sz="1050" i="1" dirty="0"/>
          </a:p>
        </p:txBody>
      </p:sp>
    </p:spTree>
    <p:extLst>
      <p:ext uri="{BB962C8B-B14F-4D97-AF65-F5344CB8AC3E}">
        <p14:creationId xmlns:p14="http://schemas.microsoft.com/office/powerpoint/2010/main" val="221814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13" grpId="0"/>
      <p:bldP spid="14" grpId="0"/>
      <p:bldP spid="15" grpId="0"/>
      <p:bldP spid="16" grpId="0"/>
      <p:bldP spid="17" grpId="0"/>
      <p:bldP spid="18" grpId="0" animBg="1"/>
      <p:bldP spid="19" grpId="0"/>
      <p:bldP spid="20" grpId="0" animBg="1"/>
      <p:bldP spid="21" grpId="0"/>
      <p:bldP spid="23" grpId="0"/>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492D-D206-4CDB-A94B-A0F212985221}"/>
              </a:ext>
            </a:extLst>
          </p:cNvPr>
          <p:cNvSpPr>
            <a:spLocks noGrp="1"/>
          </p:cNvSpPr>
          <p:nvPr>
            <p:ph type="title"/>
          </p:nvPr>
        </p:nvSpPr>
        <p:spPr>
          <a:xfrm>
            <a:off x="217432" y="180826"/>
            <a:ext cx="9231367" cy="738664"/>
          </a:xfrm>
        </p:spPr>
        <p:txBody>
          <a:bodyPr>
            <a:noAutofit/>
          </a:bodyPr>
          <a:lstStyle/>
          <a:p>
            <a:r>
              <a:rPr lang="en-US" sz="3600" i="1" dirty="0"/>
              <a:t>Radiation tolerant opto-isolators: </a:t>
            </a:r>
            <a:br>
              <a:rPr lang="en-US" sz="3600" i="1" dirty="0"/>
            </a:br>
            <a:r>
              <a:rPr lang="en-US" sz="3600" i="1" dirty="0"/>
              <a:t>gamma irradiation tests and measurements - 2</a:t>
            </a:r>
            <a:endParaRPr lang="en-US" sz="3600" dirty="0"/>
          </a:p>
        </p:txBody>
      </p:sp>
      <p:sp>
        <p:nvSpPr>
          <p:cNvPr id="6" name="Slide Number Placeholder 5">
            <a:extLst>
              <a:ext uri="{FF2B5EF4-FFF2-40B4-BE49-F238E27FC236}">
                <a16:creationId xmlns:a16="http://schemas.microsoft.com/office/drawing/2014/main" id="{4C453007-C4CE-4F7C-8482-3AB84E5E1AB3}"/>
              </a:ext>
            </a:extLst>
          </p:cNvPr>
          <p:cNvSpPr>
            <a:spLocks noGrp="1"/>
          </p:cNvSpPr>
          <p:nvPr>
            <p:ph type="sldNum" sz="quarter" idx="4"/>
          </p:nvPr>
        </p:nvSpPr>
        <p:spPr>
          <a:xfrm>
            <a:off x="11413781" y="6373225"/>
            <a:ext cx="652703" cy="365125"/>
          </a:xfrm>
        </p:spPr>
        <p:txBody>
          <a:bodyPr/>
          <a:lstStyle/>
          <a:p>
            <a:fld id="{02C7C199-0D0D-7840-A88D-785280B31CF7}" type="slidenum">
              <a:rPr lang="it-IT" smtClean="0"/>
              <a:t>52</a:t>
            </a:fld>
            <a:endParaRPr lang="it-IT" dirty="0"/>
          </a:p>
        </p:txBody>
      </p:sp>
      <p:grpSp>
        <p:nvGrpSpPr>
          <p:cNvPr id="4" name="Group 3">
            <a:extLst>
              <a:ext uri="{FF2B5EF4-FFF2-40B4-BE49-F238E27FC236}">
                <a16:creationId xmlns:a16="http://schemas.microsoft.com/office/drawing/2014/main" id="{7964C77D-9760-45E7-238B-5050EF97BA48}"/>
              </a:ext>
            </a:extLst>
          </p:cNvPr>
          <p:cNvGrpSpPr/>
          <p:nvPr/>
        </p:nvGrpSpPr>
        <p:grpSpPr>
          <a:xfrm>
            <a:off x="9798454" y="1282309"/>
            <a:ext cx="1966217" cy="1562495"/>
            <a:chOff x="388727" y="3283398"/>
            <a:chExt cx="1966217" cy="1562495"/>
          </a:xfrm>
        </p:grpSpPr>
        <p:pic>
          <p:nvPicPr>
            <p:cNvPr id="5" name="Picture 4" descr="A picture containing text, antenna&#10;&#10;Description automatically generated">
              <a:extLst>
                <a:ext uri="{FF2B5EF4-FFF2-40B4-BE49-F238E27FC236}">
                  <a16:creationId xmlns:a16="http://schemas.microsoft.com/office/drawing/2014/main" id="{8434F234-D8F3-44AE-AD60-ACD62F8BFA4A}"/>
                </a:ext>
              </a:extLst>
            </p:cNvPr>
            <p:cNvPicPr>
              <a:picLocks noChangeAspect="1"/>
            </p:cNvPicPr>
            <p:nvPr/>
          </p:nvPicPr>
          <p:blipFill rotWithShape="1">
            <a:blip r:embed="rId3"/>
            <a:srcRect l="27156" t="36468" r="44108" b="16733"/>
            <a:stretch/>
          </p:blipFill>
          <p:spPr>
            <a:xfrm>
              <a:off x="480672" y="3288356"/>
              <a:ext cx="1642315" cy="1453186"/>
            </a:xfrm>
            <a:prstGeom prst="rect">
              <a:avLst/>
            </a:prstGeom>
          </p:spPr>
        </p:pic>
        <p:sp>
          <p:nvSpPr>
            <p:cNvPr id="19" name="TextBox 18">
              <a:extLst>
                <a:ext uri="{FF2B5EF4-FFF2-40B4-BE49-F238E27FC236}">
                  <a16:creationId xmlns:a16="http://schemas.microsoft.com/office/drawing/2014/main" id="{B294D635-E579-49D8-A63B-6BA74396BC0F}"/>
                </a:ext>
              </a:extLst>
            </p:cNvPr>
            <p:cNvSpPr txBox="1"/>
            <p:nvPr/>
          </p:nvSpPr>
          <p:spPr>
            <a:xfrm>
              <a:off x="1513386" y="3516647"/>
              <a:ext cx="190500" cy="215444"/>
            </a:xfrm>
            <a:prstGeom prst="rect">
              <a:avLst/>
            </a:prstGeom>
          </p:spPr>
          <p:txBody>
            <a:bodyPr vert="horz" wrap="square" lIns="91440" tIns="0" rIns="91440" bIns="0" rtlCol="0">
              <a:spAutoFit/>
            </a:bodyPr>
            <a:lstStyle/>
            <a:p>
              <a:r>
                <a:rPr lang="en-US" sz="1400" dirty="0">
                  <a:solidFill>
                    <a:srgbClr val="C00883"/>
                  </a:solidFill>
                </a:rPr>
                <a:t>C</a:t>
              </a:r>
            </a:p>
          </p:txBody>
        </p:sp>
        <p:sp>
          <p:nvSpPr>
            <p:cNvPr id="20" name="TextBox 19">
              <a:extLst>
                <a:ext uri="{FF2B5EF4-FFF2-40B4-BE49-F238E27FC236}">
                  <a16:creationId xmlns:a16="http://schemas.microsoft.com/office/drawing/2014/main" id="{F0E2E029-6235-4EEE-82E9-73BAB7DED73A}"/>
                </a:ext>
              </a:extLst>
            </p:cNvPr>
            <p:cNvSpPr txBox="1"/>
            <p:nvPr/>
          </p:nvSpPr>
          <p:spPr>
            <a:xfrm>
              <a:off x="1513386" y="4305598"/>
              <a:ext cx="190500" cy="215444"/>
            </a:xfrm>
            <a:prstGeom prst="rect">
              <a:avLst/>
            </a:prstGeom>
          </p:spPr>
          <p:txBody>
            <a:bodyPr vert="horz" wrap="square" lIns="91440" tIns="0" rIns="91440" bIns="0" rtlCol="0">
              <a:spAutoFit/>
            </a:bodyPr>
            <a:lstStyle/>
            <a:p>
              <a:r>
                <a:rPr lang="en-US" sz="1400" dirty="0">
                  <a:solidFill>
                    <a:srgbClr val="C00883"/>
                  </a:solidFill>
                </a:rPr>
                <a:t>E</a:t>
              </a:r>
            </a:p>
          </p:txBody>
        </p:sp>
        <p:sp>
          <p:nvSpPr>
            <p:cNvPr id="21" name="TextBox 20">
              <a:extLst>
                <a:ext uri="{FF2B5EF4-FFF2-40B4-BE49-F238E27FC236}">
                  <a16:creationId xmlns:a16="http://schemas.microsoft.com/office/drawing/2014/main" id="{4E3B6437-D503-479B-95F6-C1B7D8CDE38E}"/>
                </a:ext>
              </a:extLst>
            </p:cNvPr>
            <p:cNvSpPr txBox="1"/>
            <p:nvPr/>
          </p:nvSpPr>
          <p:spPr>
            <a:xfrm>
              <a:off x="1244030" y="3800968"/>
              <a:ext cx="190500" cy="215444"/>
            </a:xfrm>
            <a:prstGeom prst="rect">
              <a:avLst/>
            </a:prstGeom>
          </p:spPr>
          <p:txBody>
            <a:bodyPr vert="horz" wrap="square" lIns="91440" tIns="0" rIns="91440" bIns="0" rtlCol="0">
              <a:spAutoFit/>
            </a:bodyPr>
            <a:lstStyle/>
            <a:p>
              <a:r>
                <a:rPr lang="en-US" sz="1400" dirty="0">
                  <a:solidFill>
                    <a:srgbClr val="C00883"/>
                  </a:solidFill>
                </a:rPr>
                <a:t>B</a:t>
              </a:r>
            </a:p>
          </p:txBody>
        </p:sp>
        <p:sp>
          <p:nvSpPr>
            <p:cNvPr id="7" name="Rectangle 6">
              <a:extLst>
                <a:ext uri="{FF2B5EF4-FFF2-40B4-BE49-F238E27FC236}">
                  <a16:creationId xmlns:a16="http://schemas.microsoft.com/office/drawing/2014/main" id="{4329A1A7-9E2C-466B-9443-FFD4B0D67A2F}"/>
                </a:ext>
              </a:extLst>
            </p:cNvPr>
            <p:cNvSpPr/>
            <p:nvPr/>
          </p:nvSpPr>
          <p:spPr>
            <a:xfrm>
              <a:off x="1703887" y="3907720"/>
              <a:ext cx="336949" cy="2154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622526-856C-4112-8391-0EAC00DE67C2}"/>
                </a:ext>
              </a:extLst>
            </p:cNvPr>
            <p:cNvSpPr/>
            <p:nvPr/>
          </p:nvSpPr>
          <p:spPr>
            <a:xfrm>
              <a:off x="480672" y="3861064"/>
              <a:ext cx="191027" cy="2154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D327B95C-066C-4151-9937-CC470B8DB6B4}"/>
                </a:ext>
              </a:extLst>
            </p:cNvPr>
            <p:cNvCxnSpPr/>
            <p:nvPr/>
          </p:nvCxnSpPr>
          <p:spPr>
            <a:xfrm flipV="1">
              <a:off x="1953584" y="3800968"/>
              <a:ext cx="0" cy="50463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A4A82F1-7C71-4CBA-A569-A2577DD057FC}"/>
                    </a:ext>
                  </a:extLst>
                </p:cNvPr>
                <p:cNvSpPr txBox="1"/>
                <p:nvPr/>
              </p:nvSpPr>
              <p:spPr>
                <a:xfrm>
                  <a:off x="1943997" y="3923418"/>
                  <a:ext cx="360612" cy="246221"/>
                </a:xfrm>
                <a:prstGeom prst="rect">
                  <a:avLst/>
                </a:prstGeom>
              </p:spPr>
              <p:txBody>
                <a:bodyPr vert="horz"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600" i="1">
                                <a:latin typeface="Cambria Math" panose="02040503050406030204" pitchFamily="18" charset="0"/>
                              </a:rPr>
                            </m:ctrlPr>
                          </m:sSubPr>
                          <m:e>
                            <m:r>
                              <a:rPr lang="it-IT" sz="1600" i="1">
                                <a:latin typeface="Cambria Math" panose="02040503050406030204" pitchFamily="18" charset="0"/>
                              </a:rPr>
                              <m:t>𝑉</m:t>
                            </m:r>
                          </m:e>
                          <m:sub>
                            <m:r>
                              <a:rPr lang="it-IT" sz="1600" i="1">
                                <a:latin typeface="Cambria Math" panose="02040503050406030204" pitchFamily="18" charset="0"/>
                              </a:rPr>
                              <m:t>𝐶𝐸</m:t>
                            </m:r>
                          </m:sub>
                        </m:sSub>
                      </m:oMath>
                    </m:oMathPara>
                  </a14:m>
                  <a:endParaRPr lang="en-US" sz="1600" dirty="0"/>
                </a:p>
              </p:txBody>
            </p:sp>
          </mc:Choice>
          <mc:Fallback xmlns="">
            <p:sp>
              <p:nvSpPr>
                <p:cNvPr id="15" name="TextBox 14">
                  <a:extLst>
                    <a:ext uri="{FF2B5EF4-FFF2-40B4-BE49-F238E27FC236}">
                      <a16:creationId xmlns:a16="http://schemas.microsoft.com/office/drawing/2014/main" id="{AA4A82F1-7C71-4CBA-A569-A2577DD057FC}"/>
                    </a:ext>
                  </a:extLst>
                </p:cNvPr>
                <p:cNvSpPr txBox="1">
                  <a:spLocks noRot="1" noChangeAspect="1" noMove="1" noResize="1" noEditPoints="1" noAdjustHandles="1" noChangeArrowheads="1" noChangeShapeType="1" noTextEdit="1"/>
                </p:cNvSpPr>
                <p:nvPr/>
              </p:nvSpPr>
              <p:spPr>
                <a:xfrm>
                  <a:off x="1943997" y="3923418"/>
                  <a:ext cx="360612" cy="246221"/>
                </a:xfrm>
                <a:prstGeom prst="rect">
                  <a:avLst/>
                </a:prstGeom>
                <a:blipFill>
                  <a:blip r:embed="rId4"/>
                  <a:stretch>
                    <a:fillRect l="-10000" b="-12195"/>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D5E464FB-2764-4355-B0AD-D3F1BCC811AF}"/>
                </a:ext>
              </a:extLst>
            </p:cNvPr>
            <p:cNvSpPr/>
            <p:nvPr/>
          </p:nvSpPr>
          <p:spPr>
            <a:xfrm>
              <a:off x="1796448" y="3452469"/>
              <a:ext cx="403828" cy="2414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644C7C2-D6E9-479F-8C10-1CCC9B095BEB}"/>
                </a:ext>
              </a:extLst>
            </p:cNvPr>
            <p:cNvSpPr/>
            <p:nvPr/>
          </p:nvSpPr>
          <p:spPr>
            <a:xfrm>
              <a:off x="388727" y="3283398"/>
              <a:ext cx="1966217" cy="1562495"/>
            </a:xfrm>
            <a:prstGeom prst="rect">
              <a:avLst/>
            </a:prstGeom>
            <a:no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B442A87-A3E9-D07D-A705-A82EAB270FE8}"/>
                  </a:ext>
                </a:extLst>
              </p:cNvPr>
              <p:cNvSpPr txBox="1"/>
              <p:nvPr/>
            </p:nvSpPr>
            <p:spPr>
              <a:xfrm>
                <a:off x="315708" y="1275944"/>
                <a:ext cx="9244991" cy="1226233"/>
              </a:xfrm>
              <a:prstGeom prst="rect">
                <a:avLst/>
              </a:prstGeom>
              <a:solidFill>
                <a:schemeClr val="accent6">
                  <a:lumMod val="40000"/>
                  <a:lumOff val="60000"/>
                </a:schemeClr>
              </a:solidFill>
              <a:ln w="19050">
                <a:solidFill>
                  <a:schemeClr val="accent6">
                    <a:lumMod val="75000"/>
                  </a:schemeClr>
                </a:solidFill>
              </a:ln>
            </p:spPr>
            <p:txBody>
              <a:bodyPr wrap="square">
                <a:spAutoFit/>
              </a:bodyPr>
              <a:lstStyle/>
              <a:p>
                <a:pPr algn="just"/>
                <a:r>
                  <a:rPr lang="en-US" sz="2400" dirty="0"/>
                  <a:t>To evaluate the radiation effect, the </a:t>
                </a:r>
                <a14:m>
                  <m:oMath xmlns:m="http://schemas.openxmlformats.org/officeDocument/2006/math">
                    <m:sSub>
                      <m:sSubPr>
                        <m:ctrlPr>
                          <a:rPr lang="it-IT" sz="2400" b="1" i="1" smtClean="0">
                            <a:solidFill>
                              <a:schemeClr val="tx1"/>
                            </a:solidFill>
                            <a:latin typeface="Cambria Math" panose="02040503050406030204" pitchFamily="18" charset="0"/>
                          </a:rPr>
                        </m:ctrlPr>
                      </m:sSubPr>
                      <m:e>
                        <m:r>
                          <a:rPr lang="it-IT" sz="2400" b="1" i="1">
                            <a:solidFill>
                              <a:schemeClr val="tx1"/>
                            </a:solidFill>
                            <a:latin typeface="Cambria Math" panose="02040503050406030204" pitchFamily="18" charset="0"/>
                          </a:rPr>
                          <m:t>𝑽</m:t>
                        </m:r>
                      </m:e>
                      <m:sub>
                        <m:r>
                          <a:rPr lang="it-IT" sz="2400" b="1" i="1">
                            <a:solidFill>
                              <a:schemeClr val="tx1"/>
                            </a:solidFill>
                            <a:latin typeface="Cambria Math" panose="02040503050406030204" pitchFamily="18" charset="0"/>
                          </a:rPr>
                          <m:t>𝑪𝑬</m:t>
                        </m:r>
                        <m:d>
                          <m:dPr>
                            <m:ctrlPr>
                              <a:rPr lang="it-IT" sz="2400" b="1" i="1">
                                <a:solidFill>
                                  <a:schemeClr val="tx1"/>
                                </a:solidFill>
                                <a:latin typeface="Cambria Math" panose="02040503050406030204" pitchFamily="18" charset="0"/>
                              </a:rPr>
                            </m:ctrlPr>
                          </m:dPr>
                          <m:e>
                            <m:r>
                              <a:rPr lang="it-IT" sz="2400" b="1" i="1">
                                <a:solidFill>
                                  <a:schemeClr val="tx1"/>
                                </a:solidFill>
                                <a:latin typeface="Cambria Math" panose="02040503050406030204" pitchFamily="18" charset="0"/>
                              </a:rPr>
                              <m:t>𝑺𝑨𝑻</m:t>
                            </m:r>
                          </m:e>
                        </m:d>
                        <m:r>
                          <a:rPr lang="it-IT" sz="2400" b="1" i="1" smtClean="0">
                            <a:solidFill>
                              <a:schemeClr val="tx1"/>
                            </a:solidFill>
                            <a:latin typeface="Cambria Math" panose="02040503050406030204" pitchFamily="18" charset="0"/>
                          </a:rPr>
                          <m:t> </m:t>
                        </m:r>
                      </m:sub>
                    </m:sSub>
                  </m:oMath>
                </a14:m>
                <a:r>
                  <a:rPr lang="en-US" sz="2400" b="1" dirty="0"/>
                  <a:t>voltage</a:t>
                </a:r>
                <a:r>
                  <a:rPr lang="en-US" sz="2400" dirty="0"/>
                  <a:t>, defined as the </a:t>
                </a:r>
                <a14:m>
                  <m:oMath xmlns:m="http://schemas.openxmlformats.org/officeDocument/2006/math">
                    <m:sSub>
                      <m:sSubPr>
                        <m:ctrlPr>
                          <a:rPr lang="it-IT" sz="2400" i="1">
                            <a:latin typeface="Cambria Math" panose="02040503050406030204" pitchFamily="18" charset="0"/>
                          </a:rPr>
                        </m:ctrlPr>
                      </m:sSubPr>
                      <m:e>
                        <m:r>
                          <a:rPr lang="it-IT" sz="2400" i="1">
                            <a:latin typeface="Cambria Math" panose="02040503050406030204" pitchFamily="18" charset="0"/>
                          </a:rPr>
                          <m:t>𝑉</m:t>
                        </m:r>
                      </m:e>
                      <m:sub>
                        <m:r>
                          <a:rPr lang="it-IT" sz="2400" i="1">
                            <a:latin typeface="Cambria Math" panose="02040503050406030204" pitchFamily="18" charset="0"/>
                          </a:rPr>
                          <m:t>𝐶𝐸</m:t>
                        </m:r>
                      </m:sub>
                    </m:sSub>
                  </m:oMath>
                </a14:m>
                <a:r>
                  <a:rPr lang="en-US" sz="2400" dirty="0"/>
                  <a:t> when the transistor is in saturation mode, i.e. </a:t>
                </a:r>
                <a14:m>
                  <m:oMath xmlns:m="http://schemas.openxmlformats.org/officeDocument/2006/math">
                    <m:sSub>
                      <m:sSubPr>
                        <m:ctrlPr>
                          <a:rPr lang="it-IT" sz="2400" i="1">
                            <a:latin typeface="Cambria Math" panose="02040503050406030204" pitchFamily="18" charset="0"/>
                          </a:rPr>
                        </m:ctrlPr>
                      </m:sSubPr>
                      <m:e>
                        <m:r>
                          <a:rPr lang="it-IT" sz="2400" i="1">
                            <a:latin typeface="Cambria Math" panose="02040503050406030204" pitchFamily="18" charset="0"/>
                          </a:rPr>
                          <m:t>𝐼</m:t>
                        </m:r>
                      </m:e>
                      <m:sub>
                        <m:r>
                          <a:rPr lang="it-IT" sz="2400" i="1">
                            <a:latin typeface="Cambria Math" panose="02040503050406030204" pitchFamily="18" charset="0"/>
                          </a:rPr>
                          <m:t>𝐶</m:t>
                        </m:r>
                      </m:sub>
                    </m:sSub>
                  </m:oMath>
                </a14:m>
                <a:r>
                  <a:rPr lang="en-US" sz="2400" dirty="0"/>
                  <a:t> is maximum and does not depend on </a:t>
                </a:r>
                <a14:m>
                  <m:oMath xmlns:m="http://schemas.openxmlformats.org/officeDocument/2006/math">
                    <m:sSub>
                      <m:sSubPr>
                        <m:ctrlPr>
                          <a:rPr lang="it-IT" sz="2400" i="1">
                            <a:latin typeface="Cambria Math" panose="02040503050406030204" pitchFamily="18" charset="0"/>
                          </a:rPr>
                        </m:ctrlPr>
                      </m:sSubPr>
                      <m:e>
                        <m:r>
                          <a:rPr lang="it-IT" sz="2400" i="1">
                            <a:latin typeface="Cambria Math" panose="02040503050406030204" pitchFamily="18" charset="0"/>
                          </a:rPr>
                          <m:t>𝐼</m:t>
                        </m:r>
                      </m:e>
                      <m:sub>
                        <m:r>
                          <a:rPr lang="it-IT" sz="2400" i="1">
                            <a:latin typeface="Cambria Math" panose="02040503050406030204" pitchFamily="18" charset="0"/>
                          </a:rPr>
                          <m:t>𝐵</m:t>
                        </m:r>
                      </m:sub>
                    </m:sSub>
                  </m:oMath>
                </a14:m>
                <a:r>
                  <a:rPr lang="en-US" sz="2400" dirty="0"/>
                  <a:t>, was measured.</a:t>
                </a:r>
              </a:p>
            </p:txBody>
          </p:sp>
        </mc:Choice>
        <mc:Fallback xmlns="">
          <p:sp>
            <p:nvSpPr>
              <p:cNvPr id="3" name="TextBox 2">
                <a:extLst>
                  <a:ext uri="{FF2B5EF4-FFF2-40B4-BE49-F238E27FC236}">
                    <a16:creationId xmlns:a16="http://schemas.microsoft.com/office/drawing/2014/main" id="{7B442A87-A3E9-D07D-A705-A82EAB270FE8}"/>
                  </a:ext>
                </a:extLst>
              </p:cNvPr>
              <p:cNvSpPr txBox="1">
                <a:spLocks noRot="1" noChangeAspect="1" noMove="1" noResize="1" noEditPoints="1" noAdjustHandles="1" noChangeArrowheads="1" noChangeShapeType="1" noTextEdit="1"/>
              </p:cNvSpPr>
              <p:nvPr/>
            </p:nvSpPr>
            <p:spPr>
              <a:xfrm>
                <a:off x="315708" y="1275944"/>
                <a:ext cx="9244991" cy="1226233"/>
              </a:xfrm>
              <a:prstGeom prst="rect">
                <a:avLst/>
              </a:prstGeom>
              <a:blipFill>
                <a:blip r:embed="rId5"/>
                <a:stretch>
                  <a:fillRect l="-987" t="-2941" r="-856" b="-9314"/>
                </a:stretch>
              </a:blipFill>
              <a:ln w="19050">
                <a:solidFill>
                  <a:schemeClr val="accent6">
                    <a:lumMod val="75000"/>
                  </a:schemeClr>
                </a:solidFill>
              </a:ln>
            </p:spPr>
            <p:txBody>
              <a:bodyPr/>
              <a:lstStyle/>
              <a:p>
                <a:r>
                  <a:rPr lang="en-US">
                    <a:noFill/>
                  </a:rPr>
                  <a:t> </a:t>
                </a:r>
              </a:p>
            </p:txBody>
          </p:sp>
        </mc:Fallback>
      </mc:AlternateContent>
      <p:grpSp>
        <p:nvGrpSpPr>
          <p:cNvPr id="8" name="Group 7">
            <a:extLst>
              <a:ext uri="{FF2B5EF4-FFF2-40B4-BE49-F238E27FC236}">
                <a16:creationId xmlns:a16="http://schemas.microsoft.com/office/drawing/2014/main" id="{67269559-06FC-53F4-59A7-FB2DB5A56C9C}"/>
              </a:ext>
            </a:extLst>
          </p:cNvPr>
          <p:cNvGrpSpPr/>
          <p:nvPr/>
        </p:nvGrpSpPr>
        <p:grpSpPr>
          <a:xfrm>
            <a:off x="481122" y="2746000"/>
            <a:ext cx="4780413" cy="3886870"/>
            <a:chOff x="1727201" y="1288678"/>
            <a:chExt cx="5161275" cy="4451723"/>
          </a:xfrm>
        </p:grpSpPr>
        <p:pic>
          <p:nvPicPr>
            <p:cNvPr id="9" name="Picture 8" descr="Chart, line chart&#10;&#10;Description automatically generated">
              <a:extLst>
                <a:ext uri="{FF2B5EF4-FFF2-40B4-BE49-F238E27FC236}">
                  <a16:creationId xmlns:a16="http://schemas.microsoft.com/office/drawing/2014/main" id="{97EC1A51-F4E1-4021-BE9F-3341E85E16D0}"/>
                </a:ext>
              </a:extLst>
            </p:cNvPr>
            <p:cNvPicPr>
              <a:picLocks noChangeAspect="1"/>
            </p:cNvPicPr>
            <p:nvPr/>
          </p:nvPicPr>
          <p:blipFill rotWithShape="1">
            <a:blip r:embed="rId6"/>
            <a:srcRect l="3484" t="2212" r="8014" b="3187"/>
            <a:stretch/>
          </p:blipFill>
          <p:spPr>
            <a:xfrm>
              <a:off x="1727201" y="1288678"/>
              <a:ext cx="5161275" cy="4451723"/>
            </a:xfrm>
            <a:prstGeom prst="rect">
              <a:avLst/>
            </a:prstGeom>
            <a:ln w="19050">
              <a:solidFill>
                <a:schemeClr val="accent2"/>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E9D2815B-0F50-45E9-A93B-AAB804AC66B2}"/>
                </a:ext>
              </a:extLst>
            </p:cNvPr>
            <p:cNvSpPr txBox="1"/>
            <p:nvPr/>
          </p:nvSpPr>
          <p:spPr>
            <a:xfrm rot="16200000">
              <a:off x="1739239" y="2843173"/>
              <a:ext cx="465624" cy="215444"/>
            </a:xfrm>
            <a:prstGeom prst="rect">
              <a:avLst/>
            </a:prstGeom>
            <a:solidFill>
              <a:srgbClr val="FFFFFF"/>
            </a:solidFill>
            <a:ln>
              <a:noFill/>
            </a:ln>
          </p:spPr>
          <p:txBody>
            <a:bodyPr vert="horz" wrap="square" lIns="91440" tIns="0" rIns="91440" bIns="0" rtlCol="0">
              <a:spAutoFit/>
            </a:bodyPr>
            <a:lstStyle/>
            <a:p>
              <a:r>
                <a:rPr lang="en-US" sz="1400" dirty="0"/>
                <a:t>(V)</a:t>
              </a:r>
            </a:p>
          </p:txBody>
        </p:sp>
      </p:grpSp>
      <p:sp>
        <p:nvSpPr>
          <p:cNvPr id="24" name="TextBox 23">
            <a:extLst>
              <a:ext uri="{FF2B5EF4-FFF2-40B4-BE49-F238E27FC236}">
                <a16:creationId xmlns:a16="http://schemas.microsoft.com/office/drawing/2014/main" id="{209F8F4A-0B80-2646-127D-180266250CE7}"/>
              </a:ext>
            </a:extLst>
          </p:cNvPr>
          <p:cNvSpPr txBox="1"/>
          <p:nvPr/>
        </p:nvSpPr>
        <p:spPr>
          <a:xfrm>
            <a:off x="1362560" y="2649217"/>
            <a:ext cx="1403693" cy="605909"/>
          </a:xfrm>
          <a:prstGeom prst="ellipse">
            <a:avLst/>
          </a:prstGeom>
          <a:solidFill>
            <a:schemeClr val="accent2">
              <a:lumMod val="40000"/>
              <a:lumOff val="60000"/>
            </a:schemeClr>
          </a:solidFill>
          <a:ln>
            <a:solidFill>
              <a:schemeClr val="accent2">
                <a:lumMod val="50000"/>
              </a:schemeClr>
            </a:solidFill>
          </a:ln>
        </p:spPr>
        <p:txBody>
          <a:bodyPr vert="horz" wrap="square" lIns="91440" tIns="0" rIns="91440" bIns="0" rtlCol="0">
            <a:spAutoFit/>
          </a:bodyPr>
          <a:lstStyle/>
          <a:p>
            <a:pPr algn="ctr"/>
            <a:r>
              <a:rPr lang="en-US" sz="1400" b="1" dirty="0"/>
              <a:t>Opto-isolators</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A143D25-71FD-4DAA-891F-6BF771F13049}"/>
                  </a:ext>
                </a:extLst>
              </p:cNvPr>
              <p:cNvSpPr txBox="1"/>
              <p:nvPr/>
            </p:nvSpPr>
            <p:spPr>
              <a:xfrm>
                <a:off x="5495893" y="2939239"/>
                <a:ext cx="2527481" cy="850554"/>
              </a:xfrm>
              <a:prstGeom prst="rect">
                <a:avLst/>
              </a:prstGeom>
              <a:ln w="19050">
                <a:solidFill>
                  <a:srgbClr val="7030A0"/>
                </a:solidFill>
              </a:ln>
            </p:spPr>
            <p:txBody>
              <a:bodyPr vert="horz" wrap="square" lIns="91440" tIns="0" rIns="91440" bIns="0" rtlCol="0">
                <a:spAutoFit/>
              </a:bodyPr>
              <a:lstStyle/>
              <a:p>
                <a:pPr algn="just"/>
                <a:r>
                  <a:rPr lang="en-US" dirty="0"/>
                  <a:t>The value of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𝑉</m:t>
                        </m:r>
                      </m:e>
                      <m:sub>
                        <m:r>
                          <a:rPr lang="it-IT" i="1">
                            <a:latin typeface="Cambria Math" panose="02040503050406030204" pitchFamily="18" charset="0"/>
                          </a:rPr>
                          <m:t>𝐶𝐸</m:t>
                        </m:r>
                        <m:d>
                          <m:dPr>
                            <m:ctrlPr>
                              <a:rPr lang="it-IT" i="1">
                                <a:latin typeface="Cambria Math" panose="02040503050406030204" pitchFamily="18" charset="0"/>
                              </a:rPr>
                            </m:ctrlPr>
                          </m:dPr>
                          <m:e>
                            <m:r>
                              <a:rPr lang="it-IT" i="1">
                                <a:latin typeface="Cambria Math" panose="02040503050406030204" pitchFamily="18" charset="0"/>
                              </a:rPr>
                              <m:t>𝑆𝐴𝑇</m:t>
                            </m:r>
                          </m:e>
                        </m:d>
                      </m:sub>
                    </m:sSub>
                  </m:oMath>
                </a14:m>
                <a:r>
                  <a:rPr lang="en-US" dirty="0"/>
                  <a:t> increased after each step of irradiation.</a:t>
                </a:r>
              </a:p>
            </p:txBody>
          </p:sp>
        </mc:Choice>
        <mc:Fallback xmlns="">
          <p:sp>
            <p:nvSpPr>
              <p:cNvPr id="27" name="TextBox 26">
                <a:extLst>
                  <a:ext uri="{FF2B5EF4-FFF2-40B4-BE49-F238E27FC236}">
                    <a16:creationId xmlns:a16="http://schemas.microsoft.com/office/drawing/2014/main" id="{5A143D25-71FD-4DAA-891F-6BF771F13049}"/>
                  </a:ext>
                </a:extLst>
              </p:cNvPr>
              <p:cNvSpPr txBox="1">
                <a:spLocks noRot="1" noChangeAspect="1" noMove="1" noResize="1" noEditPoints="1" noAdjustHandles="1" noChangeArrowheads="1" noChangeShapeType="1" noTextEdit="1"/>
              </p:cNvSpPr>
              <p:nvPr/>
            </p:nvSpPr>
            <p:spPr>
              <a:xfrm>
                <a:off x="5495893" y="2939239"/>
                <a:ext cx="2527481" cy="850554"/>
              </a:xfrm>
              <a:prstGeom prst="rect">
                <a:avLst/>
              </a:prstGeom>
              <a:blipFill>
                <a:blip r:embed="rId7"/>
                <a:stretch>
                  <a:fillRect l="-1918" t="-7692" r="-1439" b="-13986"/>
                </a:stretch>
              </a:blipFill>
              <a:ln w="19050">
                <a:solidFill>
                  <a:srgbClr val="7030A0"/>
                </a:solidFill>
              </a:ln>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DE81DF39-07CA-42B1-B3D3-BA0D81DEA674}"/>
              </a:ext>
            </a:extLst>
          </p:cNvPr>
          <p:cNvCxnSpPr/>
          <p:nvPr/>
        </p:nvCxnSpPr>
        <p:spPr>
          <a:xfrm>
            <a:off x="6825623" y="3893804"/>
            <a:ext cx="0" cy="506776"/>
          </a:xfrm>
          <a:prstGeom prst="straightConnector1">
            <a:avLst/>
          </a:prstGeom>
          <a:ln w="76200">
            <a:solidFill>
              <a:srgbClr val="7030A0"/>
            </a:solidFill>
            <a:tailEnd type="triangle"/>
          </a:ln>
        </p:spPr>
        <p:style>
          <a:lnRef idx="2">
            <a:schemeClr val="dk1"/>
          </a:lnRef>
          <a:fillRef idx="0">
            <a:schemeClr val="dk1"/>
          </a:fillRef>
          <a:effectRef idx="1">
            <a:schemeClr val="dk1"/>
          </a:effectRef>
          <a:fontRef idx="minor">
            <a:schemeClr val="tx1"/>
          </a:fontRef>
        </p:style>
      </p:cxnSp>
      <p:sp>
        <p:nvSpPr>
          <p:cNvPr id="39" name="Oval 38">
            <a:extLst>
              <a:ext uri="{FF2B5EF4-FFF2-40B4-BE49-F238E27FC236}">
                <a16:creationId xmlns:a16="http://schemas.microsoft.com/office/drawing/2014/main" id="{9A4BE341-6A1B-C74F-7DD9-514246B7714C}"/>
              </a:ext>
            </a:extLst>
          </p:cNvPr>
          <p:cNvSpPr/>
          <p:nvPr/>
        </p:nvSpPr>
        <p:spPr>
          <a:xfrm>
            <a:off x="10003148" y="1559771"/>
            <a:ext cx="463016" cy="55957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1A9B1D4-8DEA-51FD-ACFE-3A8ACDDF1703}"/>
              </a:ext>
            </a:extLst>
          </p:cNvPr>
          <p:cNvSpPr txBox="1"/>
          <p:nvPr/>
        </p:nvSpPr>
        <p:spPr>
          <a:xfrm>
            <a:off x="9996270" y="1213696"/>
            <a:ext cx="1038225" cy="369332"/>
          </a:xfrm>
          <a:prstGeom prst="rect">
            <a:avLst/>
          </a:prstGeom>
          <a:noFill/>
        </p:spPr>
        <p:txBody>
          <a:bodyPr wrap="square" rtlCol="0">
            <a:spAutoFit/>
          </a:bodyPr>
          <a:lstStyle/>
          <a:p>
            <a:r>
              <a:rPr lang="it-IT" dirty="0">
                <a:solidFill>
                  <a:srgbClr val="FF0000"/>
                </a:solidFill>
              </a:rPr>
              <a:t>LED</a:t>
            </a:r>
            <a:endParaRPr lang="en-US" dirty="0">
              <a:solidFill>
                <a:srgbClr val="FF0000"/>
              </a:solidFill>
            </a:endParaRPr>
          </a:p>
        </p:txBody>
      </p:sp>
      <p:sp>
        <p:nvSpPr>
          <p:cNvPr id="41" name="Oval 40">
            <a:extLst>
              <a:ext uri="{FF2B5EF4-FFF2-40B4-BE49-F238E27FC236}">
                <a16:creationId xmlns:a16="http://schemas.microsoft.com/office/drawing/2014/main" id="{2140DF16-FAEE-3F18-AD6E-0BE61FC8CFA6}"/>
              </a:ext>
            </a:extLst>
          </p:cNvPr>
          <p:cNvSpPr/>
          <p:nvPr/>
        </p:nvSpPr>
        <p:spPr>
          <a:xfrm>
            <a:off x="10734322" y="1338676"/>
            <a:ext cx="552384" cy="1451628"/>
          </a:xfrm>
          <a:prstGeom prst="ellipse">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33B463F-990B-D808-A184-E4678B03F40A}"/>
              </a:ext>
            </a:extLst>
          </p:cNvPr>
          <p:cNvSpPr txBox="1"/>
          <p:nvPr/>
        </p:nvSpPr>
        <p:spPr>
          <a:xfrm>
            <a:off x="10166405" y="1012851"/>
            <a:ext cx="2021661" cy="369332"/>
          </a:xfrm>
          <a:prstGeom prst="rect">
            <a:avLst/>
          </a:prstGeom>
          <a:noFill/>
        </p:spPr>
        <p:txBody>
          <a:bodyPr wrap="square" rtlCol="0">
            <a:spAutoFit/>
          </a:bodyPr>
          <a:lstStyle/>
          <a:p>
            <a:r>
              <a:rPr lang="it-IT" dirty="0">
                <a:solidFill>
                  <a:srgbClr val="00B0F0"/>
                </a:solidFill>
              </a:rPr>
              <a:t>PHOTOTRANSISTOR</a:t>
            </a:r>
            <a:endParaRPr lang="en-US" dirty="0">
              <a:solidFill>
                <a:srgbClr val="00B0F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F10D877-015B-2555-D7B6-DEB1B46B7209}"/>
                  </a:ext>
                </a:extLst>
              </p:cNvPr>
              <p:cNvSpPr txBox="1"/>
              <p:nvPr/>
            </p:nvSpPr>
            <p:spPr>
              <a:xfrm>
                <a:off x="5594850" y="6010117"/>
                <a:ext cx="2462265" cy="365389"/>
              </a:xfrm>
              <a:prstGeom prst="hexagon">
                <a:avLst/>
              </a:prstGeom>
              <a:ln w="19050">
                <a:solidFill>
                  <a:srgbClr val="7030A0"/>
                </a:solidFill>
              </a:ln>
            </p:spPr>
            <p:txBody>
              <a:bodyPr vert="horz" wrap="square" lIns="91440" tIns="0" rIns="91440" bIns="0" rtlCol="0">
                <a:spAutoFit/>
              </a:bodyPr>
              <a:lstStyle/>
              <a:p>
                <a:pPr algn="just"/>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m:rPr>
                              <m:sty m:val="p"/>
                            </m:rPr>
                            <a:rPr lang="it-IT" i="0">
                              <a:latin typeface="Cambria Math" panose="02040503050406030204" pitchFamily="18" charset="0"/>
                            </a:rPr>
                            <m:t>V</m:t>
                          </m:r>
                        </m:e>
                        <m:sub>
                          <m:r>
                            <m:rPr>
                              <m:sty m:val="p"/>
                            </m:rPr>
                            <a:rPr lang="it-IT" i="0">
                              <a:latin typeface="Cambria Math" panose="02040503050406030204" pitchFamily="18" charset="0"/>
                            </a:rPr>
                            <m:t>CE</m:t>
                          </m:r>
                          <m:d>
                            <m:dPr>
                              <m:ctrlPr>
                                <a:rPr lang="it-IT" i="1">
                                  <a:latin typeface="Cambria Math" panose="02040503050406030204" pitchFamily="18" charset="0"/>
                                </a:rPr>
                              </m:ctrlPr>
                            </m:dPr>
                            <m:e>
                              <m:r>
                                <m:rPr>
                                  <m:sty m:val="p"/>
                                </m:rPr>
                                <a:rPr lang="it-IT" i="0">
                                  <a:latin typeface="Cambria Math" panose="02040503050406030204" pitchFamily="18" charset="0"/>
                                </a:rPr>
                                <m:t>SAT</m:t>
                              </m:r>
                            </m:e>
                          </m:d>
                        </m:sub>
                      </m:sSub>
                      <m:r>
                        <a:rPr lang="it-IT" b="0" i="0" smtClean="0">
                          <a:latin typeface="Cambria Math" panose="02040503050406030204" pitchFamily="18" charset="0"/>
                        </a:rPr>
                        <m:t>&lt;0.3 </m:t>
                      </m:r>
                      <m:r>
                        <m:rPr>
                          <m:sty m:val="p"/>
                        </m:rPr>
                        <a:rPr lang="it-IT" b="0" i="0" smtClean="0">
                          <a:latin typeface="Cambria Math" panose="02040503050406030204" pitchFamily="18" charset="0"/>
                        </a:rPr>
                        <m:t>V</m:t>
                      </m:r>
                    </m:oMath>
                  </m:oMathPara>
                </a14:m>
                <a:endParaRPr lang="en-US" dirty="0"/>
              </a:p>
            </p:txBody>
          </p:sp>
        </mc:Choice>
        <mc:Fallback xmlns="">
          <p:sp>
            <p:nvSpPr>
              <p:cNvPr id="10" name="TextBox 9">
                <a:extLst>
                  <a:ext uri="{FF2B5EF4-FFF2-40B4-BE49-F238E27FC236}">
                    <a16:creationId xmlns:a16="http://schemas.microsoft.com/office/drawing/2014/main" id="{9F10D877-015B-2555-D7B6-DEB1B46B7209}"/>
                  </a:ext>
                </a:extLst>
              </p:cNvPr>
              <p:cNvSpPr txBox="1">
                <a:spLocks noRot="1" noChangeAspect="1" noMove="1" noResize="1" noEditPoints="1" noAdjustHandles="1" noChangeArrowheads="1" noChangeShapeType="1" noTextEdit="1"/>
              </p:cNvSpPr>
              <p:nvPr/>
            </p:nvSpPr>
            <p:spPr>
              <a:xfrm>
                <a:off x="5594850" y="6010117"/>
                <a:ext cx="2462265" cy="365389"/>
              </a:xfrm>
              <a:prstGeom prst="hexagon">
                <a:avLst/>
              </a:prstGeom>
              <a:blipFill>
                <a:blip r:embed="rId8"/>
                <a:stretch>
                  <a:fillRect/>
                </a:stretch>
              </a:blipFill>
              <a:ln w="19050">
                <a:solidFill>
                  <a:srgbClr val="7030A0"/>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29B029E3-5DA9-AE2D-3B9D-744DD5D2D9F1}"/>
              </a:ext>
            </a:extLst>
          </p:cNvPr>
          <p:cNvSpPr txBox="1"/>
          <p:nvPr/>
        </p:nvSpPr>
        <p:spPr>
          <a:xfrm>
            <a:off x="6248107" y="5688368"/>
            <a:ext cx="1155032" cy="369332"/>
          </a:xfrm>
          <a:prstGeom prst="rect">
            <a:avLst/>
          </a:prstGeom>
          <a:noFill/>
        </p:spPr>
        <p:txBody>
          <a:bodyPr wrap="square" rtlCol="0">
            <a:spAutoFit/>
          </a:bodyPr>
          <a:lstStyle/>
          <a:p>
            <a:r>
              <a:rPr lang="it-IT" b="1" dirty="0"/>
              <a:t>Datasheet</a:t>
            </a:r>
            <a:endParaRPr lang="en-US" b="1" dirty="0"/>
          </a:p>
        </p:txBody>
      </p:sp>
      <p:sp>
        <p:nvSpPr>
          <p:cNvPr id="12" name="Hexagon 11">
            <a:extLst>
              <a:ext uri="{FF2B5EF4-FFF2-40B4-BE49-F238E27FC236}">
                <a16:creationId xmlns:a16="http://schemas.microsoft.com/office/drawing/2014/main" id="{6FB323A2-36D9-2674-09AD-BB79ED8CF608}"/>
              </a:ext>
            </a:extLst>
          </p:cNvPr>
          <p:cNvSpPr/>
          <p:nvPr/>
        </p:nvSpPr>
        <p:spPr>
          <a:xfrm>
            <a:off x="6004518" y="4562542"/>
            <a:ext cx="1642210" cy="850376"/>
          </a:xfrm>
          <a:prstGeom prst="hexagon">
            <a:avLst/>
          </a:prstGeom>
          <a:solidFill>
            <a:schemeClr val="accent4">
              <a:lumMod val="40000"/>
              <a:lumOff val="60000"/>
            </a:schemeClr>
          </a:solidFill>
          <a:ln w="28575">
            <a:solidFill>
              <a:schemeClr val="accent4">
                <a:lumMod val="75000"/>
              </a:schemeClr>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pPr>
            <a:r>
              <a:rPr lang="it-IT" dirty="0">
                <a:solidFill>
                  <a:schemeClr val="tx1"/>
                </a:solidFill>
              </a:rPr>
              <a:t>SLIGHTLY </a:t>
            </a:r>
            <a:r>
              <a:rPr lang="it-IT" dirty="0" err="1">
                <a:solidFill>
                  <a:schemeClr val="tx1"/>
                </a:solidFill>
              </a:rPr>
              <a:t>damaged</a:t>
            </a:r>
            <a:endParaRPr lang="it-IT" dirty="0">
              <a:solidFill>
                <a:schemeClr val="tx1"/>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FE0E16F-8FB7-2DFE-1D75-FF91D7A082C3}"/>
                  </a:ext>
                </a:extLst>
              </p:cNvPr>
              <p:cNvSpPr txBox="1"/>
              <p:nvPr/>
            </p:nvSpPr>
            <p:spPr>
              <a:xfrm>
                <a:off x="8390430" y="3638267"/>
                <a:ext cx="3676054" cy="2554545"/>
              </a:xfrm>
              <a:prstGeom prst="rect">
                <a:avLst/>
              </a:prstGeom>
              <a:noFill/>
              <a:ln w="19050">
                <a:solidFill>
                  <a:schemeClr val="accent1">
                    <a:lumMod val="75000"/>
                  </a:schemeClr>
                </a:solidFill>
              </a:ln>
            </p:spPr>
            <p:txBody>
              <a:bodyPr wrap="square">
                <a:spAutoFit/>
              </a:bodyPr>
              <a:lstStyle/>
              <a:p>
                <a:pPr algn="ctr"/>
                <a:r>
                  <a:rPr lang="it-IT" sz="1600" b="1" u="sng" dirty="0">
                    <a:solidFill>
                      <a:schemeClr val="tx1"/>
                    </a:solidFill>
                  </a:rPr>
                  <a:t>Leakage </a:t>
                </a:r>
                <a:r>
                  <a:rPr lang="it-IT" sz="1600" b="1" u="sng" dirty="0" err="1">
                    <a:solidFill>
                      <a:schemeClr val="tx1"/>
                    </a:solidFill>
                  </a:rPr>
                  <a:t>currents</a:t>
                </a:r>
                <a:r>
                  <a:rPr lang="it-IT" sz="1600" b="1" u="sng" dirty="0">
                    <a:solidFill>
                      <a:schemeClr val="tx1"/>
                    </a:solidFill>
                  </a:rPr>
                  <a:t> </a:t>
                </a:r>
                <a:r>
                  <a:rPr lang="it-IT" sz="1600" dirty="0">
                    <a:solidFill>
                      <a:schemeClr val="tx1"/>
                    </a:solidFill>
                  </a:rPr>
                  <a:t>(</a:t>
                </a:r>
                <a:r>
                  <a:rPr lang="it-IT" sz="1400" u="sng" dirty="0" err="1"/>
                  <a:t>C</a:t>
                </a:r>
                <a:r>
                  <a:rPr lang="it-IT" sz="1400" u="sng" dirty="0" err="1">
                    <a:solidFill>
                      <a:schemeClr val="tx1"/>
                    </a:solidFill>
                  </a:rPr>
                  <a:t>urrent</a:t>
                </a:r>
                <a:r>
                  <a:rPr lang="it-IT" sz="1400" u="sng" dirty="0">
                    <a:solidFill>
                      <a:schemeClr val="tx1"/>
                    </a:solidFill>
                  </a:rPr>
                  <a:t> </a:t>
                </a:r>
                <a:r>
                  <a:rPr lang="it-IT" sz="1400" u="sng" dirty="0" err="1">
                    <a:solidFill>
                      <a:schemeClr val="tx1"/>
                    </a:solidFill>
                  </a:rPr>
                  <a:t>that</a:t>
                </a:r>
                <a:r>
                  <a:rPr lang="it-IT" sz="1400" u="sng" dirty="0">
                    <a:solidFill>
                      <a:schemeClr val="tx1"/>
                    </a:solidFill>
                  </a:rPr>
                  <a:t> flows </a:t>
                </a:r>
                <a:r>
                  <a:rPr lang="it-IT" sz="1400" u="sng" dirty="0" err="1">
                    <a:solidFill>
                      <a:schemeClr val="tx1"/>
                    </a:solidFill>
                  </a:rPr>
                  <a:t>when</a:t>
                </a:r>
                <a:r>
                  <a:rPr lang="it-IT" sz="1400" u="sng" dirty="0">
                    <a:solidFill>
                      <a:schemeClr val="tx1"/>
                    </a:solidFill>
                  </a:rPr>
                  <a:t> the device is in off state</a:t>
                </a:r>
                <a:r>
                  <a:rPr lang="it-IT" sz="1400" dirty="0">
                    <a:solidFill>
                      <a:schemeClr val="tx1"/>
                    </a:solidFill>
                  </a:rPr>
                  <a:t>)</a:t>
                </a:r>
              </a:p>
              <a:p>
                <a:pPr algn="ctr"/>
                <a:endParaRPr lang="it-IT" sz="1400" dirty="0">
                  <a:solidFill>
                    <a:schemeClr val="tx1"/>
                  </a:solidFill>
                </a:endParaRPr>
              </a:p>
              <a:p>
                <a14:m>
                  <m:oMath xmlns:m="http://schemas.openxmlformats.org/officeDocument/2006/math">
                    <m:sSub>
                      <m:sSubPr>
                        <m:ctrlPr>
                          <a:rPr lang="it-IT" sz="1400" b="0" i="1" smtClean="0">
                            <a:solidFill>
                              <a:schemeClr val="tx1"/>
                            </a:solidFill>
                            <a:latin typeface="Cambria Math" panose="02040503050406030204" pitchFamily="18" charset="0"/>
                          </a:rPr>
                        </m:ctrlPr>
                      </m:sSubPr>
                      <m:e>
                        <m:r>
                          <m:rPr>
                            <m:sty m:val="p"/>
                          </m:rPr>
                          <a:rPr lang="it-IT" sz="1400" b="0" i="0" smtClean="0">
                            <a:solidFill>
                              <a:schemeClr val="tx1"/>
                            </a:solidFill>
                            <a:latin typeface="Cambria Math" panose="02040503050406030204" pitchFamily="18" charset="0"/>
                          </a:rPr>
                          <m:t>I</m:t>
                        </m:r>
                      </m:e>
                      <m:sub>
                        <m:r>
                          <m:rPr>
                            <m:sty m:val="p"/>
                          </m:rPr>
                          <a:rPr lang="it-IT" sz="1400" b="0" i="0" smtClean="0">
                            <a:solidFill>
                              <a:schemeClr val="tx1"/>
                            </a:solidFill>
                            <a:latin typeface="Cambria Math" panose="02040503050406030204" pitchFamily="18" charset="0"/>
                          </a:rPr>
                          <m:t>CBO</m:t>
                        </m:r>
                        <m:r>
                          <a:rPr lang="it-IT" sz="1400" b="0" i="0" smtClean="0">
                            <a:solidFill>
                              <a:schemeClr val="tx1"/>
                            </a:solidFill>
                            <a:latin typeface="Cambria Math" panose="02040503050406030204" pitchFamily="18" charset="0"/>
                          </a:rPr>
                          <m:t> </m:t>
                        </m:r>
                      </m:sub>
                    </m:sSub>
                  </m:oMath>
                </a14:m>
                <a:r>
                  <a:rPr lang="it-IT" sz="1400" dirty="0">
                    <a:solidFill>
                      <a:schemeClr val="tx1"/>
                    </a:solidFill>
                  </a:rPr>
                  <a:t>(</a:t>
                </a:r>
                <a14:m>
                  <m:oMath xmlns:m="http://schemas.openxmlformats.org/officeDocument/2006/math">
                    <m:r>
                      <m:rPr>
                        <m:sty m:val="p"/>
                      </m:rPr>
                      <a:rPr lang="it-IT" sz="1400">
                        <a:solidFill>
                          <a:schemeClr val="tx1"/>
                        </a:solidFill>
                        <a:latin typeface="Cambria Math" panose="02040503050406030204" pitchFamily="18" charset="0"/>
                      </a:rPr>
                      <m:t>collector</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base</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cutoff</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current</m:t>
                    </m:r>
                  </m:oMath>
                </a14:m>
                <a:r>
                  <a:rPr lang="it-IT" sz="1400" dirty="0">
                    <a:solidFill>
                      <a:schemeClr val="tx1"/>
                    </a:solidFill>
                  </a:rPr>
                  <a:t>) </a:t>
                </a:r>
                <a14:m>
                  <m:oMath xmlns:m="http://schemas.openxmlformats.org/officeDocument/2006/math">
                    <m:sSub>
                      <m:sSubPr>
                        <m:ctrlPr>
                          <a:rPr lang="it-IT" sz="1400" b="0" i="1" smtClean="0">
                            <a:solidFill>
                              <a:schemeClr val="tx1"/>
                            </a:solidFill>
                            <a:latin typeface="Cambria Math" panose="02040503050406030204" pitchFamily="18" charset="0"/>
                          </a:rPr>
                        </m:ctrlPr>
                      </m:sSubPr>
                      <m:e>
                        <m:r>
                          <m:rPr>
                            <m:sty m:val="p"/>
                          </m:rPr>
                          <a:rPr lang="it-IT" sz="1400" b="0" i="0" smtClean="0">
                            <a:solidFill>
                              <a:schemeClr val="tx1"/>
                            </a:solidFill>
                            <a:latin typeface="Cambria Math" panose="02040503050406030204" pitchFamily="18" charset="0"/>
                          </a:rPr>
                          <m:t>I</m:t>
                        </m:r>
                      </m:e>
                      <m:sub>
                        <m:r>
                          <m:rPr>
                            <m:sty m:val="p"/>
                          </m:rPr>
                          <a:rPr lang="it-IT" sz="1400" b="0" i="0" smtClean="0">
                            <a:solidFill>
                              <a:schemeClr val="tx1"/>
                            </a:solidFill>
                            <a:latin typeface="Cambria Math" panose="02040503050406030204" pitchFamily="18" charset="0"/>
                          </a:rPr>
                          <m:t>CEO</m:t>
                        </m:r>
                        <m:r>
                          <a:rPr lang="it-IT" sz="1400" b="0" i="0" smtClean="0">
                            <a:solidFill>
                              <a:schemeClr val="tx1"/>
                            </a:solidFill>
                            <a:latin typeface="Cambria Math" panose="02040503050406030204" pitchFamily="18" charset="0"/>
                          </a:rPr>
                          <m:t> </m:t>
                        </m:r>
                      </m:sub>
                    </m:sSub>
                  </m:oMath>
                </a14:m>
                <a:r>
                  <a:rPr lang="it-IT" sz="1400" dirty="0">
                    <a:solidFill>
                      <a:schemeClr val="tx1"/>
                    </a:solidFill>
                  </a:rPr>
                  <a:t>(</a:t>
                </a:r>
                <a14:m>
                  <m:oMath xmlns:m="http://schemas.openxmlformats.org/officeDocument/2006/math">
                    <m:r>
                      <m:rPr>
                        <m:sty m:val="p"/>
                      </m:rPr>
                      <a:rPr lang="it-IT" sz="1400">
                        <a:solidFill>
                          <a:schemeClr val="tx1"/>
                        </a:solidFill>
                        <a:latin typeface="Cambria Math" panose="02040503050406030204" pitchFamily="18" charset="0"/>
                      </a:rPr>
                      <m:t>collector</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emitter</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cutoff</m:t>
                    </m:r>
                    <m:r>
                      <a:rPr lang="it-IT" sz="1400">
                        <a:solidFill>
                          <a:schemeClr val="tx1"/>
                        </a:solidFill>
                        <a:latin typeface="Cambria Math" panose="02040503050406030204" pitchFamily="18" charset="0"/>
                      </a:rPr>
                      <m:t> </m:t>
                    </m:r>
                    <m:r>
                      <m:rPr>
                        <m:sty m:val="p"/>
                      </m:rPr>
                      <a:rPr lang="it-IT" sz="1400">
                        <a:solidFill>
                          <a:schemeClr val="tx1"/>
                        </a:solidFill>
                        <a:latin typeface="Cambria Math" panose="02040503050406030204" pitchFamily="18" charset="0"/>
                      </a:rPr>
                      <m:t>current</m:t>
                    </m:r>
                  </m:oMath>
                </a14:m>
                <a:r>
                  <a:rPr lang="it-IT" sz="1400" dirty="0">
                    <a:solidFill>
                      <a:schemeClr val="tx1"/>
                    </a:solidFill>
                  </a:rPr>
                  <a:t>)</a:t>
                </a:r>
              </a:p>
              <a:p>
                <a:endParaRPr lang="it-IT" sz="1400" dirty="0">
                  <a:solidFill>
                    <a:schemeClr val="tx1"/>
                  </a:solidFill>
                </a:endParaRPr>
              </a:p>
              <a:p>
                <a:pPr algn="ctr"/>
                <a:r>
                  <a:rPr lang="it-IT" sz="1600" b="1" u="sng" dirty="0">
                    <a:solidFill>
                      <a:schemeClr val="tx1"/>
                    </a:solidFill>
                  </a:rPr>
                  <a:t>Breakdown </a:t>
                </a:r>
                <a:r>
                  <a:rPr lang="it-IT" sz="1600" b="1" u="sng" dirty="0" err="1">
                    <a:solidFill>
                      <a:schemeClr val="tx1"/>
                    </a:solidFill>
                  </a:rPr>
                  <a:t>voltages</a:t>
                </a:r>
                <a:r>
                  <a:rPr lang="it-IT" sz="1600" b="1" u="sng" dirty="0">
                    <a:solidFill>
                      <a:schemeClr val="tx1"/>
                    </a:solidFill>
                  </a:rPr>
                  <a:t> </a:t>
                </a:r>
                <a:r>
                  <a:rPr lang="it-IT" sz="1400" dirty="0">
                    <a:solidFill>
                      <a:schemeClr val="tx1"/>
                    </a:solidFill>
                  </a:rPr>
                  <a:t>(</a:t>
                </a:r>
                <a:r>
                  <a:rPr lang="it-IT" sz="1400" dirty="0" err="1">
                    <a:solidFill>
                      <a:schemeClr val="tx1"/>
                    </a:solidFill>
                  </a:rPr>
                  <a:t>Threshold</a:t>
                </a:r>
                <a:r>
                  <a:rPr lang="it-IT" sz="1400" dirty="0">
                    <a:solidFill>
                      <a:schemeClr val="tx1"/>
                    </a:solidFill>
                  </a:rPr>
                  <a:t> </a:t>
                </a:r>
                <a:r>
                  <a:rPr lang="it-IT" sz="1400" dirty="0" err="1">
                    <a:solidFill>
                      <a:schemeClr val="tx1"/>
                    </a:solidFill>
                  </a:rPr>
                  <a:t>voltage</a:t>
                </a:r>
                <a:r>
                  <a:rPr lang="it-IT" sz="1400" dirty="0">
                    <a:solidFill>
                      <a:schemeClr val="tx1"/>
                    </a:solidFill>
                  </a:rPr>
                  <a:t> at </a:t>
                </a:r>
                <a:r>
                  <a:rPr lang="it-IT" sz="1400" dirty="0" err="1">
                    <a:solidFill>
                      <a:schemeClr val="tx1"/>
                    </a:solidFill>
                  </a:rPr>
                  <a:t>which</a:t>
                </a:r>
                <a:r>
                  <a:rPr lang="it-IT" sz="1400" dirty="0">
                    <a:solidFill>
                      <a:schemeClr val="tx1"/>
                    </a:solidFill>
                  </a:rPr>
                  <a:t> breakdown </a:t>
                </a:r>
                <a:r>
                  <a:rPr lang="it-IT" sz="1400" dirty="0" err="1">
                    <a:solidFill>
                      <a:schemeClr val="tx1"/>
                    </a:solidFill>
                  </a:rPr>
                  <a:t>occurs</a:t>
                </a:r>
                <a:r>
                  <a:rPr lang="it-IT" sz="1400" dirty="0">
                    <a:solidFill>
                      <a:schemeClr val="tx1"/>
                    </a:solidFill>
                  </a:rPr>
                  <a:t>)</a:t>
                </a:r>
              </a:p>
              <a:p>
                <a:pPr algn="ctr"/>
                <a:endParaRPr lang="it-IT" sz="1600" dirty="0">
                  <a:solidFill>
                    <a:schemeClr val="tx1"/>
                  </a:solidFill>
                </a:endParaRPr>
              </a:p>
              <a:p>
                <a14:m>
                  <m:oMath xmlns:m="http://schemas.openxmlformats.org/officeDocument/2006/math">
                    <m:sSub>
                      <m:sSubPr>
                        <m:ctrlPr>
                          <a:rPr lang="it-IT" sz="1400" b="0" i="1" smtClean="0">
                            <a:solidFill>
                              <a:schemeClr val="tx1"/>
                            </a:solidFill>
                            <a:latin typeface="Cambria Math" panose="02040503050406030204" pitchFamily="18" charset="0"/>
                          </a:rPr>
                        </m:ctrlPr>
                      </m:sSubPr>
                      <m:e>
                        <m:r>
                          <m:rPr>
                            <m:sty m:val="p"/>
                          </m:rPr>
                          <a:rPr lang="it-IT" sz="1400" b="0" i="0" smtClean="0">
                            <a:solidFill>
                              <a:schemeClr val="tx1"/>
                            </a:solidFill>
                            <a:latin typeface="Cambria Math" panose="02040503050406030204" pitchFamily="18" charset="0"/>
                          </a:rPr>
                          <m:t>V</m:t>
                        </m:r>
                      </m:e>
                      <m:sub>
                        <m:r>
                          <m:rPr>
                            <m:sty m:val="p"/>
                          </m:rPr>
                          <a:rPr lang="it-IT" sz="1400" b="0" i="0" smtClean="0">
                            <a:solidFill>
                              <a:schemeClr val="tx1"/>
                            </a:solidFill>
                            <a:latin typeface="Cambria Math" panose="02040503050406030204" pitchFamily="18" charset="0"/>
                          </a:rPr>
                          <m:t>brCEO</m:t>
                        </m:r>
                        <m:r>
                          <a:rPr lang="it-IT" sz="1400" b="0" i="0" smtClean="0">
                            <a:solidFill>
                              <a:schemeClr val="tx1"/>
                            </a:solidFill>
                            <a:latin typeface="Cambria Math" panose="02040503050406030204" pitchFamily="18" charset="0"/>
                          </a:rPr>
                          <m:t> </m:t>
                        </m:r>
                      </m:sub>
                    </m:sSub>
                  </m:oMath>
                </a14:m>
                <a:r>
                  <a:rPr lang="it-IT" sz="1400" b="0" dirty="0">
                    <a:solidFill>
                      <a:schemeClr val="tx1"/>
                    </a:solidFill>
                  </a:rPr>
                  <a:t>(</a:t>
                </a:r>
                <a:r>
                  <a:rPr lang="it-IT" sz="1400" b="0" dirty="0" err="1">
                    <a:solidFill>
                      <a:schemeClr val="tx1"/>
                    </a:solidFill>
                  </a:rPr>
                  <a:t>collector</a:t>
                </a:r>
                <a:r>
                  <a:rPr lang="it-IT" sz="1400" b="0" dirty="0">
                    <a:solidFill>
                      <a:schemeClr val="tx1"/>
                    </a:solidFill>
                  </a:rPr>
                  <a:t> to </a:t>
                </a:r>
                <a:r>
                  <a:rPr lang="it-IT" sz="1400" b="0" dirty="0" err="1">
                    <a:solidFill>
                      <a:schemeClr val="tx1"/>
                    </a:solidFill>
                  </a:rPr>
                  <a:t>emitter</a:t>
                </a:r>
                <a:r>
                  <a:rPr lang="it-IT" sz="1400" b="0" dirty="0">
                    <a:solidFill>
                      <a:schemeClr val="tx1"/>
                    </a:solidFill>
                  </a:rPr>
                  <a:t> breakdown </a:t>
                </a:r>
                <a:r>
                  <a:rPr lang="it-IT" sz="1400" b="0" dirty="0" err="1">
                    <a:solidFill>
                      <a:schemeClr val="tx1"/>
                    </a:solidFill>
                  </a:rPr>
                  <a:t>voltage</a:t>
                </a:r>
                <a:r>
                  <a:rPr lang="it-IT" sz="1400" b="0" dirty="0">
                    <a:solidFill>
                      <a:schemeClr val="tx1"/>
                    </a:solidFill>
                  </a:rPr>
                  <a:t>)</a:t>
                </a:r>
              </a:p>
              <a:p>
                <a14:m>
                  <m:oMath xmlns:m="http://schemas.openxmlformats.org/officeDocument/2006/math">
                    <m:sSub>
                      <m:sSubPr>
                        <m:ctrlPr>
                          <a:rPr lang="it-IT" sz="1400" b="0" i="1" smtClean="0">
                            <a:solidFill>
                              <a:schemeClr val="tx1"/>
                            </a:solidFill>
                            <a:latin typeface="Cambria Math" panose="02040503050406030204" pitchFamily="18" charset="0"/>
                          </a:rPr>
                        </m:ctrlPr>
                      </m:sSubPr>
                      <m:e>
                        <m:r>
                          <m:rPr>
                            <m:sty m:val="p"/>
                          </m:rPr>
                          <a:rPr lang="it-IT" sz="1400" b="0" i="0" smtClean="0">
                            <a:solidFill>
                              <a:schemeClr val="tx1"/>
                            </a:solidFill>
                            <a:latin typeface="Cambria Math" panose="02040503050406030204" pitchFamily="18" charset="0"/>
                          </a:rPr>
                          <m:t>V</m:t>
                        </m:r>
                      </m:e>
                      <m:sub>
                        <m:r>
                          <m:rPr>
                            <m:sty m:val="p"/>
                          </m:rPr>
                          <a:rPr lang="it-IT" sz="1400" b="0" i="0" smtClean="0">
                            <a:solidFill>
                              <a:schemeClr val="tx1"/>
                            </a:solidFill>
                            <a:latin typeface="Cambria Math" panose="02040503050406030204" pitchFamily="18" charset="0"/>
                          </a:rPr>
                          <m:t>brCBO</m:t>
                        </m:r>
                        <m:r>
                          <a:rPr lang="it-IT" sz="1400" b="0" i="0" smtClean="0">
                            <a:solidFill>
                              <a:schemeClr val="tx1"/>
                            </a:solidFill>
                            <a:latin typeface="Cambria Math" panose="02040503050406030204" pitchFamily="18" charset="0"/>
                          </a:rPr>
                          <m:t> </m:t>
                        </m:r>
                      </m:sub>
                    </m:sSub>
                  </m:oMath>
                </a14:m>
                <a:r>
                  <a:rPr lang="it-IT" sz="1400" dirty="0"/>
                  <a:t>(</a:t>
                </a:r>
                <a:r>
                  <a:rPr lang="it-IT" sz="1400" dirty="0" err="1"/>
                  <a:t>collector</a:t>
                </a:r>
                <a:r>
                  <a:rPr lang="it-IT" sz="1400" dirty="0"/>
                  <a:t> to base breakdown </a:t>
                </a:r>
                <a:r>
                  <a:rPr lang="it-IT" sz="1400" dirty="0" err="1"/>
                  <a:t>voltage</a:t>
                </a:r>
                <a:r>
                  <a:rPr lang="it-IT" sz="1400" dirty="0"/>
                  <a:t>)</a:t>
                </a:r>
                <a:endParaRPr lang="it-IT" sz="1400" b="0" i="1" dirty="0">
                  <a:latin typeface="Cambria Math" panose="02040503050406030204" pitchFamily="18" charset="0"/>
                </a:endParaRPr>
              </a:p>
            </p:txBody>
          </p:sp>
        </mc:Choice>
        <mc:Fallback xmlns="">
          <p:sp>
            <p:nvSpPr>
              <p:cNvPr id="13" name="TextBox 12">
                <a:extLst>
                  <a:ext uri="{FF2B5EF4-FFF2-40B4-BE49-F238E27FC236}">
                    <a16:creationId xmlns:a16="http://schemas.microsoft.com/office/drawing/2014/main" id="{CFE0E16F-8FB7-2DFE-1D75-FF91D7A082C3}"/>
                  </a:ext>
                </a:extLst>
              </p:cNvPr>
              <p:cNvSpPr txBox="1">
                <a:spLocks noRot="1" noChangeAspect="1" noMove="1" noResize="1" noEditPoints="1" noAdjustHandles="1" noChangeArrowheads="1" noChangeShapeType="1" noTextEdit="1"/>
              </p:cNvSpPr>
              <p:nvPr/>
            </p:nvSpPr>
            <p:spPr>
              <a:xfrm>
                <a:off x="8390430" y="3638267"/>
                <a:ext cx="3676054" cy="2554545"/>
              </a:xfrm>
              <a:prstGeom prst="rect">
                <a:avLst/>
              </a:prstGeom>
              <a:blipFill>
                <a:blip r:embed="rId9"/>
                <a:stretch>
                  <a:fillRect t="-474" b="-1185"/>
                </a:stretch>
              </a:blipFill>
              <a:ln w="19050">
                <a:solidFill>
                  <a:schemeClr val="accent1">
                    <a:lumMod val="75000"/>
                  </a:schemeClr>
                </a:solid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D2FDCF76-CD5D-AC68-99D3-CDD6370EFB10}"/>
              </a:ext>
            </a:extLst>
          </p:cNvPr>
          <p:cNvSpPr txBox="1"/>
          <p:nvPr/>
        </p:nvSpPr>
        <p:spPr>
          <a:xfrm>
            <a:off x="8400954" y="3226835"/>
            <a:ext cx="3655966" cy="432792"/>
          </a:xfrm>
          <a:prstGeom prst="ellipse">
            <a:avLst/>
          </a:prstGeom>
          <a:solidFill>
            <a:schemeClr val="accent1">
              <a:lumMod val="40000"/>
              <a:lumOff val="60000"/>
            </a:schemeClr>
          </a:solidFill>
          <a:ln w="28575">
            <a:solidFill>
              <a:schemeClr val="accent1">
                <a:lumMod val="75000"/>
              </a:schemeClr>
            </a:solidFill>
          </a:ln>
        </p:spPr>
        <p:txBody>
          <a:bodyPr wrap="square" rtlCol="0">
            <a:spAutoFit/>
          </a:bodyPr>
          <a:lstStyle/>
          <a:p>
            <a:pPr algn="ctr"/>
            <a:r>
              <a:rPr lang="it-IT" sz="1400" dirty="0" err="1"/>
              <a:t>Other</a:t>
            </a:r>
            <a:r>
              <a:rPr lang="it-IT" sz="1400" dirty="0"/>
              <a:t> </a:t>
            </a:r>
            <a:r>
              <a:rPr lang="it-IT" sz="1400" dirty="0" err="1"/>
              <a:t>measured</a:t>
            </a:r>
            <a:r>
              <a:rPr lang="it-IT" sz="1400" dirty="0"/>
              <a:t> </a:t>
            </a:r>
            <a:r>
              <a:rPr lang="it-IT" sz="1400" dirty="0" err="1"/>
              <a:t>parameters</a:t>
            </a:r>
            <a:r>
              <a:rPr lang="it-IT" sz="1400" dirty="0"/>
              <a:t>:</a:t>
            </a:r>
          </a:p>
        </p:txBody>
      </p:sp>
      <p:sp>
        <p:nvSpPr>
          <p:cNvPr id="17" name="TextBox 16">
            <a:extLst>
              <a:ext uri="{FF2B5EF4-FFF2-40B4-BE49-F238E27FC236}">
                <a16:creationId xmlns:a16="http://schemas.microsoft.com/office/drawing/2014/main" id="{76375DA0-294E-9C02-5D29-1B66E57F8297}"/>
              </a:ext>
            </a:extLst>
          </p:cNvPr>
          <p:cNvSpPr txBox="1"/>
          <p:nvPr/>
        </p:nvSpPr>
        <p:spPr>
          <a:xfrm>
            <a:off x="9238303" y="6300455"/>
            <a:ext cx="1980307" cy="369332"/>
          </a:xfrm>
          <a:prstGeom prst="rect">
            <a:avLst/>
          </a:prstGeom>
          <a:solidFill>
            <a:schemeClr val="accent1">
              <a:lumMod val="60000"/>
              <a:lumOff val="40000"/>
            </a:schemeClr>
          </a:solidFill>
          <a:ln w="19050">
            <a:solidFill>
              <a:schemeClr val="accent1">
                <a:lumMod val="50000"/>
              </a:schemeClr>
            </a:solidFill>
          </a:ln>
          <a:scene3d>
            <a:camera prst="orthographicFront"/>
            <a:lightRig rig="threePt" dir="t"/>
          </a:scene3d>
          <a:sp3d>
            <a:bevelT/>
          </a:sp3d>
        </p:spPr>
        <p:txBody>
          <a:bodyPr wrap="square">
            <a:spAutoFit/>
          </a:bodyPr>
          <a:lstStyle/>
          <a:p>
            <a:pPr algn="ctr"/>
            <a:r>
              <a:rPr lang="en-US" dirty="0"/>
              <a:t>No modifications</a:t>
            </a:r>
          </a:p>
        </p:txBody>
      </p:sp>
    </p:spTree>
    <p:extLst>
      <p:ext uri="{BB962C8B-B14F-4D97-AF65-F5344CB8AC3E}">
        <p14:creationId xmlns:p14="http://schemas.microsoft.com/office/powerpoint/2010/main" val="362452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randombar(horizont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39" grpId="0" animBg="1"/>
      <p:bldP spid="40" grpId="0"/>
      <p:bldP spid="41" grpId="0" animBg="1"/>
      <p:bldP spid="42" grpId="0"/>
      <p:bldP spid="10" grpId="0" animBg="1"/>
      <p:bldP spid="11" grpId="0"/>
      <p:bldP spid="12" grpId="0" animBg="1"/>
      <p:bldP spid="13" grpId="0" animBg="1"/>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C3B5-2C9E-4979-AAFD-1263876C84ED}"/>
              </a:ext>
            </a:extLst>
          </p:cNvPr>
          <p:cNvSpPr>
            <a:spLocks noGrp="1"/>
          </p:cNvSpPr>
          <p:nvPr>
            <p:ph type="title"/>
          </p:nvPr>
        </p:nvSpPr>
        <p:spPr>
          <a:xfrm>
            <a:off x="162007" y="160080"/>
            <a:ext cx="8874970" cy="738664"/>
          </a:xfrm>
        </p:spPr>
        <p:txBody>
          <a:bodyPr>
            <a:noAutofit/>
          </a:bodyPr>
          <a:lstStyle/>
          <a:p>
            <a:r>
              <a:rPr lang="en-US" sz="3600" i="1" dirty="0"/>
              <a:t>Radiation tolerant opto-isolators: </a:t>
            </a:r>
            <a:br>
              <a:rPr lang="en-US" sz="3600" i="1" dirty="0"/>
            </a:br>
            <a:r>
              <a:rPr lang="en-US" sz="3600" i="1" dirty="0"/>
              <a:t>gamma irradiation tests and measurements - 3</a:t>
            </a:r>
            <a:endParaRPr lang="en-US" sz="3600" dirty="0"/>
          </a:p>
        </p:txBody>
      </p:sp>
      <p:sp>
        <p:nvSpPr>
          <p:cNvPr id="6" name="Slide Number Placeholder 5">
            <a:extLst>
              <a:ext uri="{FF2B5EF4-FFF2-40B4-BE49-F238E27FC236}">
                <a16:creationId xmlns:a16="http://schemas.microsoft.com/office/drawing/2014/main" id="{4D9AD908-8DC6-41BA-B1EE-F89B0DE9601E}"/>
              </a:ext>
            </a:extLst>
          </p:cNvPr>
          <p:cNvSpPr>
            <a:spLocks noGrp="1"/>
          </p:cNvSpPr>
          <p:nvPr>
            <p:ph type="sldNum" sz="quarter" idx="4"/>
          </p:nvPr>
        </p:nvSpPr>
        <p:spPr/>
        <p:txBody>
          <a:bodyPr/>
          <a:lstStyle/>
          <a:p>
            <a:fld id="{02C7C199-0D0D-7840-A88D-785280B31CF7}" type="slidenum">
              <a:rPr lang="it-IT" smtClean="0"/>
              <a:t>53</a:t>
            </a:fld>
            <a:endParaRPr lang="it-IT"/>
          </a:p>
        </p:txBody>
      </p:sp>
      <p:sp>
        <p:nvSpPr>
          <p:cNvPr id="32" name="TextBox 31">
            <a:extLst>
              <a:ext uri="{FF2B5EF4-FFF2-40B4-BE49-F238E27FC236}">
                <a16:creationId xmlns:a16="http://schemas.microsoft.com/office/drawing/2014/main" id="{69D0CF97-C1D5-472D-8E7D-A53CD272253E}"/>
              </a:ext>
            </a:extLst>
          </p:cNvPr>
          <p:cNvSpPr txBox="1"/>
          <p:nvPr/>
        </p:nvSpPr>
        <p:spPr>
          <a:xfrm>
            <a:off x="8292403" y="1670152"/>
            <a:ext cx="2159092" cy="215444"/>
          </a:xfrm>
          <a:prstGeom prst="rect">
            <a:avLst/>
          </a:prstGeom>
          <a:solidFill>
            <a:schemeClr val="bg2">
              <a:lumMod val="90000"/>
            </a:schemeClr>
          </a:solidFill>
          <a:ln w="19050">
            <a:solidFill>
              <a:schemeClr val="tx2">
                <a:lumMod val="50000"/>
              </a:schemeClr>
            </a:solidFill>
          </a:ln>
        </p:spPr>
        <p:txBody>
          <a:bodyPr vert="horz" wrap="square" lIns="91440" tIns="0" rIns="91440" bIns="0" rtlCol="0">
            <a:spAutoFit/>
          </a:bodyPr>
          <a:lstStyle/>
          <a:p>
            <a:pPr algn="ctr"/>
            <a:r>
              <a:rPr lang="en-US" sz="1400" dirty="0"/>
              <a:t>End of irradiation</a:t>
            </a:r>
          </a:p>
        </p:txBody>
      </p:sp>
      <p:cxnSp>
        <p:nvCxnSpPr>
          <p:cNvPr id="33" name="Straight Arrow Connector 32">
            <a:extLst>
              <a:ext uri="{FF2B5EF4-FFF2-40B4-BE49-F238E27FC236}">
                <a16:creationId xmlns:a16="http://schemas.microsoft.com/office/drawing/2014/main" id="{19F41383-206C-46F7-9FEB-4CC7586A11F6}"/>
              </a:ext>
            </a:extLst>
          </p:cNvPr>
          <p:cNvCxnSpPr>
            <a:cxnSpLocks/>
            <a:endCxn id="34" idx="0"/>
          </p:cNvCxnSpPr>
          <p:nvPr/>
        </p:nvCxnSpPr>
        <p:spPr>
          <a:xfrm>
            <a:off x="9371949" y="1885597"/>
            <a:ext cx="0" cy="2950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F0274CF4-A580-4AE5-B329-B8FEF012F5EC}"/>
              </a:ext>
            </a:extLst>
          </p:cNvPr>
          <p:cNvSpPr txBox="1"/>
          <p:nvPr/>
        </p:nvSpPr>
        <p:spPr>
          <a:xfrm>
            <a:off x="8292403" y="2208530"/>
            <a:ext cx="2159092" cy="430887"/>
          </a:xfrm>
          <a:prstGeom prst="rect">
            <a:avLst/>
          </a:prstGeom>
          <a:ln w="19050">
            <a:solidFill>
              <a:schemeClr val="bg2">
                <a:lumMod val="25000"/>
              </a:schemeClr>
            </a:solidFill>
          </a:ln>
        </p:spPr>
        <p:txBody>
          <a:bodyPr vert="horz" wrap="square" lIns="91440" tIns="0" rIns="91440" bIns="0" rtlCol="0">
            <a:spAutoFit/>
          </a:bodyPr>
          <a:lstStyle/>
          <a:p>
            <a:pPr algn="ctr"/>
            <a:r>
              <a:rPr lang="en-US" sz="1400" dirty="0"/>
              <a:t>Annealing step at room temperature</a:t>
            </a:r>
          </a:p>
        </p:txBody>
      </p:sp>
      <p:sp>
        <p:nvSpPr>
          <p:cNvPr id="35" name="TextBox 34">
            <a:extLst>
              <a:ext uri="{FF2B5EF4-FFF2-40B4-BE49-F238E27FC236}">
                <a16:creationId xmlns:a16="http://schemas.microsoft.com/office/drawing/2014/main" id="{BE75AD51-2BC8-4D1C-922B-AD39D3AFF237}"/>
              </a:ext>
            </a:extLst>
          </p:cNvPr>
          <p:cNvSpPr txBox="1"/>
          <p:nvPr/>
        </p:nvSpPr>
        <p:spPr>
          <a:xfrm>
            <a:off x="8259549" y="2916854"/>
            <a:ext cx="2159092" cy="215444"/>
          </a:xfrm>
          <a:prstGeom prst="rect">
            <a:avLst/>
          </a:prstGeom>
          <a:ln w="19050">
            <a:solidFill>
              <a:schemeClr val="bg2">
                <a:lumMod val="25000"/>
              </a:schemeClr>
            </a:solidFill>
          </a:ln>
        </p:spPr>
        <p:txBody>
          <a:bodyPr vert="horz" wrap="square" lIns="91440" tIns="0" rIns="91440" bIns="0" rtlCol="0">
            <a:spAutoFit/>
          </a:bodyPr>
          <a:lstStyle/>
          <a:p>
            <a:pPr algn="ctr"/>
            <a:r>
              <a:rPr lang="en-US" sz="1400" dirty="0"/>
              <a:t>Parametric test</a:t>
            </a:r>
          </a:p>
        </p:txBody>
      </p:sp>
      <p:sp>
        <p:nvSpPr>
          <p:cNvPr id="36" name="TextBox 35">
            <a:extLst>
              <a:ext uri="{FF2B5EF4-FFF2-40B4-BE49-F238E27FC236}">
                <a16:creationId xmlns:a16="http://schemas.microsoft.com/office/drawing/2014/main" id="{01835B67-D460-4AEC-8C7F-62377350000C}"/>
              </a:ext>
            </a:extLst>
          </p:cNvPr>
          <p:cNvSpPr txBox="1"/>
          <p:nvPr/>
        </p:nvSpPr>
        <p:spPr>
          <a:xfrm>
            <a:off x="8270864" y="3430539"/>
            <a:ext cx="2159092" cy="430887"/>
          </a:xfrm>
          <a:prstGeom prst="rect">
            <a:avLst/>
          </a:prstGeom>
          <a:ln w="19050">
            <a:solidFill>
              <a:schemeClr val="bg2">
                <a:lumMod val="25000"/>
              </a:schemeClr>
            </a:solidFill>
          </a:ln>
        </p:spPr>
        <p:txBody>
          <a:bodyPr vert="horz" wrap="square" lIns="91440" tIns="0" rIns="91440" bIns="0" rtlCol="0">
            <a:spAutoFit/>
          </a:bodyPr>
          <a:lstStyle/>
          <a:p>
            <a:pPr algn="ctr"/>
            <a:r>
              <a:rPr lang="en-US" sz="1400" dirty="0"/>
              <a:t>Annealing step at 100 °C (biased)</a:t>
            </a:r>
          </a:p>
        </p:txBody>
      </p:sp>
      <p:sp>
        <p:nvSpPr>
          <p:cNvPr id="37" name="TextBox 36">
            <a:extLst>
              <a:ext uri="{FF2B5EF4-FFF2-40B4-BE49-F238E27FC236}">
                <a16:creationId xmlns:a16="http://schemas.microsoft.com/office/drawing/2014/main" id="{A3497526-2AD7-49E1-BA47-A600A4959883}"/>
              </a:ext>
            </a:extLst>
          </p:cNvPr>
          <p:cNvSpPr txBox="1"/>
          <p:nvPr/>
        </p:nvSpPr>
        <p:spPr>
          <a:xfrm>
            <a:off x="8259549" y="4159667"/>
            <a:ext cx="2159092" cy="215444"/>
          </a:xfrm>
          <a:prstGeom prst="rect">
            <a:avLst/>
          </a:prstGeom>
          <a:ln w="19050">
            <a:solidFill>
              <a:schemeClr val="tx1"/>
            </a:solidFill>
          </a:ln>
        </p:spPr>
        <p:txBody>
          <a:bodyPr vert="horz" wrap="square" lIns="91440" tIns="0" rIns="91440" bIns="0" rtlCol="0">
            <a:spAutoFit/>
          </a:bodyPr>
          <a:lstStyle/>
          <a:p>
            <a:pPr algn="ctr"/>
            <a:r>
              <a:rPr lang="en-US" sz="1400" dirty="0"/>
              <a:t>Parametric test</a:t>
            </a:r>
          </a:p>
        </p:txBody>
      </p:sp>
      <p:cxnSp>
        <p:nvCxnSpPr>
          <p:cNvPr id="38" name="Straight Arrow Connector 37">
            <a:extLst>
              <a:ext uri="{FF2B5EF4-FFF2-40B4-BE49-F238E27FC236}">
                <a16:creationId xmlns:a16="http://schemas.microsoft.com/office/drawing/2014/main" id="{7023E745-D146-497D-81DF-C1B0696DB7C7}"/>
              </a:ext>
            </a:extLst>
          </p:cNvPr>
          <p:cNvCxnSpPr>
            <a:cxnSpLocks/>
          </p:cNvCxnSpPr>
          <p:nvPr/>
        </p:nvCxnSpPr>
        <p:spPr>
          <a:xfrm>
            <a:off x="9371949" y="2647884"/>
            <a:ext cx="0" cy="241078"/>
          </a:xfrm>
          <a:prstGeom prst="straightConnector1">
            <a:avLst/>
          </a:prstGeom>
          <a:ln>
            <a:solidFill>
              <a:schemeClr val="bg2">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8622F261-6882-428A-BB8D-D272A3DFF96F}"/>
              </a:ext>
            </a:extLst>
          </p:cNvPr>
          <p:cNvCxnSpPr>
            <a:cxnSpLocks/>
          </p:cNvCxnSpPr>
          <p:nvPr/>
        </p:nvCxnSpPr>
        <p:spPr>
          <a:xfrm>
            <a:off x="9371949" y="3114860"/>
            <a:ext cx="0" cy="287327"/>
          </a:xfrm>
          <a:prstGeom prst="straightConnector1">
            <a:avLst/>
          </a:prstGeom>
          <a:ln>
            <a:solidFill>
              <a:schemeClr val="bg2">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C1E204CB-19ED-406D-861F-A78E101DFEAA}"/>
              </a:ext>
            </a:extLst>
          </p:cNvPr>
          <p:cNvCxnSpPr>
            <a:cxnSpLocks/>
            <a:endCxn id="37" idx="0"/>
          </p:cNvCxnSpPr>
          <p:nvPr/>
        </p:nvCxnSpPr>
        <p:spPr>
          <a:xfrm>
            <a:off x="9339094" y="4139946"/>
            <a:ext cx="1" cy="19721"/>
          </a:xfrm>
          <a:prstGeom prst="straightConnector1">
            <a:avLst/>
          </a:prstGeom>
          <a:ln>
            <a:solidFill>
              <a:schemeClr val="bg2">
                <a:lumMod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78552E69-D7C6-4682-99AF-CB6D4AE94F36}"/>
              </a:ext>
            </a:extLst>
          </p:cNvPr>
          <p:cNvSpPr txBox="1"/>
          <p:nvPr/>
        </p:nvSpPr>
        <p:spPr>
          <a:xfrm>
            <a:off x="8259549" y="4668546"/>
            <a:ext cx="2159092" cy="215444"/>
          </a:xfrm>
          <a:prstGeom prst="rect">
            <a:avLst/>
          </a:prstGeom>
          <a:solidFill>
            <a:schemeClr val="bg2">
              <a:lumMod val="90000"/>
            </a:schemeClr>
          </a:solidFill>
          <a:ln w="19050">
            <a:solidFill>
              <a:schemeClr val="bg2">
                <a:lumMod val="25000"/>
              </a:schemeClr>
            </a:solidFill>
          </a:ln>
        </p:spPr>
        <p:txBody>
          <a:bodyPr vert="horz" wrap="square" lIns="91440" tIns="0" rIns="91440" bIns="0" rtlCol="0">
            <a:spAutoFit/>
          </a:bodyPr>
          <a:lstStyle/>
          <a:p>
            <a:pPr algn="ctr"/>
            <a:r>
              <a:rPr lang="en-US" sz="1400" dirty="0"/>
              <a:t>End of test</a:t>
            </a:r>
          </a:p>
        </p:txBody>
      </p:sp>
      <p:cxnSp>
        <p:nvCxnSpPr>
          <p:cNvPr id="42" name="Straight Arrow Connector 41">
            <a:extLst>
              <a:ext uri="{FF2B5EF4-FFF2-40B4-BE49-F238E27FC236}">
                <a16:creationId xmlns:a16="http://schemas.microsoft.com/office/drawing/2014/main" id="{BEBAA78D-3B7F-43B8-9D0F-8999F29BDDCD}"/>
              </a:ext>
            </a:extLst>
          </p:cNvPr>
          <p:cNvCxnSpPr>
            <a:cxnSpLocks/>
          </p:cNvCxnSpPr>
          <p:nvPr/>
        </p:nvCxnSpPr>
        <p:spPr>
          <a:xfrm>
            <a:off x="9360634" y="4377265"/>
            <a:ext cx="0" cy="270237"/>
          </a:xfrm>
          <a:prstGeom prst="straightConnector1">
            <a:avLst/>
          </a:prstGeom>
          <a:ln>
            <a:solidFill>
              <a:schemeClr val="bg2">
                <a:lumMod val="25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24678F1-8BB6-498A-B0A9-65CDA3A3B873}"/>
                  </a:ext>
                </a:extLst>
              </p:cNvPr>
              <p:cNvSpPr txBox="1"/>
              <p:nvPr/>
            </p:nvSpPr>
            <p:spPr>
              <a:xfrm>
                <a:off x="7290759" y="5133743"/>
                <a:ext cx="4162380" cy="1133900"/>
              </a:xfrm>
              <a:prstGeom prst="rect">
                <a:avLst/>
              </a:prstGeom>
              <a:solidFill>
                <a:schemeClr val="accent1">
                  <a:lumMod val="20000"/>
                  <a:lumOff val="80000"/>
                </a:schemeClr>
              </a:solidFill>
              <a:ln w="28575">
                <a:solidFill>
                  <a:schemeClr val="accent1"/>
                </a:solidFill>
              </a:ln>
              <a:scene3d>
                <a:camera prst="orthographicFront"/>
                <a:lightRig rig="threePt" dir="t"/>
              </a:scene3d>
              <a:sp3d>
                <a:bevelT/>
              </a:sp3d>
            </p:spPr>
            <p:txBody>
              <a:bodyPr vert="horz" wrap="square" lIns="91440" tIns="0" rIns="91440" bIns="0" rtlCol="0">
                <a:spAutoFit/>
              </a:bodyPr>
              <a:lstStyle/>
              <a:p>
                <a:pPr algn="just"/>
                <a:r>
                  <a:rPr lang="en-US" sz="2400" dirty="0"/>
                  <a:t>All samples recovered the original value of </a:t>
                </a:r>
                <a14:m>
                  <m:oMath xmlns:m="http://schemas.openxmlformats.org/officeDocument/2006/math">
                    <m:sSub>
                      <m:sSubPr>
                        <m:ctrlPr>
                          <a:rPr lang="it-IT" sz="2400" i="1">
                            <a:latin typeface="Cambria Math" panose="02040503050406030204" pitchFamily="18" charset="0"/>
                          </a:rPr>
                        </m:ctrlPr>
                      </m:sSubPr>
                      <m:e>
                        <m:r>
                          <a:rPr lang="it-IT" sz="2400" i="1">
                            <a:latin typeface="Cambria Math" panose="02040503050406030204" pitchFamily="18" charset="0"/>
                          </a:rPr>
                          <m:t>𝑉</m:t>
                        </m:r>
                      </m:e>
                      <m:sub>
                        <m:r>
                          <a:rPr lang="it-IT" sz="2400" i="1">
                            <a:latin typeface="Cambria Math" panose="02040503050406030204" pitchFamily="18" charset="0"/>
                          </a:rPr>
                          <m:t>𝐶𝐸</m:t>
                        </m:r>
                        <m:d>
                          <m:dPr>
                            <m:ctrlPr>
                              <a:rPr lang="it-IT" sz="2400" i="1">
                                <a:latin typeface="Cambria Math" panose="02040503050406030204" pitchFamily="18" charset="0"/>
                              </a:rPr>
                            </m:ctrlPr>
                          </m:dPr>
                          <m:e>
                            <m:r>
                              <a:rPr lang="it-IT" sz="2400" i="1">
                                <a:latin typeface="Cambria Math" panose="02040503050406030204" pitchFamily="18" charset="0"/>
                              </a:rPr>
                              <m:t>𝑆𝐴𝑇</m:t>
                            </m:r>
                          </m:e>
                        </m:d>
                      </m:sub>
                    </m:sSub>
                  </m:oMath>
                </a14:m>
                <a:r>
                  <a:rPr lang="en-US" sz="2400" dirty="0"/>
                  <a:t> after the second step of annealing.</a:t>
                </a:r>
              </a:p>
            </p:txBody>
          </p:sp>
        </mc:Choice>
        <mc:Fallback xmlns="">
          <p:sp>
            <p:nvSpPr>
              <p:cNvPr id="50" name="TextBox 49">
                <a:extLst>
                  <a:ext uri="{FF2B5EF4-FFF2-40B4-BE49-F238E27FC236}">
                    <a16:creationId xmlns:a16="http://schemas.microsoft.com/office/drawing/2014/main" id="{924678F1-8BB6-498A-B0A9-65CDA3A3B873}"/>
                  </a:ext>
                </a:extLst>
              </p:cNvPr>
              <p:cNvSpPr txBox="1">
                <a:spLocks noRot="1" noChangeAspect="1" noMove="1" noResize="1" noEditPoints="1" noAdjustHandles="1" noChangeArrowheads="1" noChangeShapeType="1" noTextEdit="1"/>
              </p:cNvSpPr>
              <p:nvPr/>
            </p:nvSpPr>
            <p:spPr>
              <a:xfrm>
                <a:off x="7290759" y="5133743"/>
                <a:ext cx="4162380" cy="1133900"/>
              </a:xfrm>
              <a:prstGeom prst="rect">
                <a:avLst/>
              </a:prstGeom>
              <a:blipFill>
                <a:blip r:embed="rId3"/>
                <a:stretch>
                  <a:fillRect l="-1587" t="-5102" r="-1443" b="-12245"/>
                </a:stretch>
              </a:blipFill>
              <a:ln w="28575">
                <a:solidFill>
                  <a:schemeClr val="accent1"/>
                </a:solidFill>
              </a:ln>
            </p:spPr>
            <p:txBody>
              <a:bodyPr/>
              <a:lstStyle/>
              <a:p>
                <a:r>
                  <a:rPr lang="en-US">
                    <a:noFill/>
                  </a:rPr>
                  <a:t> </a:t>
                </a:r>
              </a:p>
            </p:txBody>
          </p:sp>
        </mc:Fallback>
      </mc:AlternateContent>
      <p:grpSp>
        <p:nvGrpSpPr>
          <p:cNvPr id="7" name="Group 6">
            <a:extLst>
              <a:ext uri="{FF2B5EF4-FFF2-40B4-BE49-F238E27FC236}">
                <a16:creationId xmlns:a16="http://schemas.microsoft.com/office/drawing/2014/main" id="{C7BBD74C-4917-A9D5-A63B-88E96754C23A}"/>
              </a:ext>
            </a:extLst>
          </p:cNvPr>
          <p:cNvGrpSpPr/>
          <p:nvPr/>
        </p:nvGrpSpPr>
        <p:grpSpPr>
          <a:xfrm>
            <a:off x="861016" y="1745741"/>
            <a:ext cx="5463009" cy="4153931"/>
            <a:chOff x="1905301" y="2457957"/>
            <a:chExt cx="4439835" cy="3425125"/>
          </a:xfrm>
        </p:grpSpPr>
        <p:pic>
          <p:nvPicPr>
            <p:cNvPr id="11" name="Picture 10" descr="Chart, scatter chart&#10;&#10;Description automatically generated">
              <a:extLst>
                <a:ext uri="{FF2B5EF4-FFF2-40B4-BE49-F238E27FC236}">
                  <a16:creationId xmlns:a16="http://schemas.microsoft.com/office/drawing/2014/main" id="{FB0C31C0-0F01-48BD-B425-39FD2173A171}"/>
                </a:ext>
              </a:extLst>
            </p:cNvPr>
            <p:cNvPicPr>
              <a:picLocks noChangeAspect="1"/>
            </p:cNvPicPr>
            <p:nvPr/>
          </p:nvPicPr>
          <p:blipFill rotWithShape="1">
            <a:blip r:embed="rId4"/>
            <a:srcRect l="2949" t="5029" r="6870" b="4056"/>
            <a:stretch/>
          </p:blipFill>
          <p:spPr>
            <a:xfrm>
              <a:off x="1905301" y="2457957"/>
              <a:ext cx="4439835" cy="3425125"/>
            </a:xfrm>
            <a:prstGeom prst="rect">
              <a:avLst/>
            </a:prstGeom>
            <a:ln w="19050">
              <a:solidFill>
                <a:srgbClr val="00B0F0"/>
              </a:solidFill>
            </a:ln>
            <a:effectLst>
              <a:outerShdw blurRad="50800" dist="38100" dir="2700000" algn="tl" rotWithShape="0">
                <a:prstClr val="black">
                  <a:alpha val="40000"/>
                </a:prstClr>
              </a:outerShdw>
            </a:effectLst>
          </p:spPr>
        </p:pic>
        <p:cxnSp>
          <p:nvCxnSpPr>
            <p:cNvPr id="5" name="Straight Connector 4">
              <a:extLst>
                <a:ext uri="{FF2B5EF4-FFF2-40B4-BE49-F238E27FC236}">
                  <a16:creationId xmlns:a16="http://schemas.microsoft.com/office/drawing/2014/main" id="{26193561-8D29-4B33-B977-973F45CEDFE7}"/>
                </a:ext>
              </a:extLst>
            </p:cNvPr>
            <p:cNvCxnSpPr>
              <a:cxnSpLocks/>
            </p:cNvCxnSpPr>
            <p:nvPr/>
          </p:nvCxnSpPr>
          <p:spPr>
            <a:xfrm>
              <a:off x="5545864" y="4883990"/>
              <a:ext cx="4763" cy="522860"/>
            </a:xfrm>
            <a:prstGeom prst="line">
              <a:avLst/>
            </a:prstGeom>
            <a:ln w="1905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DB82085-C2B6-40C9-93B4-B528DC751B03}"/>
                </a:ext>
              </a:extLst>
            </p:cNvPr>
            <p:cNvCxnSpPr>
              <a:cxnSpLocks/>
            </p:cNvCxnSpPr>
            <p:nvPr/>
          </p:nvCxnSpPr>
          <p:spPr>
            <a:xfrm>
              <a:off x="2975466" y="2763954"/>
              <a:ext cx="0" cy="2642897"/>
            </a:xfrm>
            <a:prstGeom prst="line">
              <a:avLst/>
            </a:prstGeom>
            <a:ln w="19050">
              <a:solidFill>
                <a:schemeClr val="accent6">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A6DA186-D20A-45E5-A0F1-396A20EB2FE6}"/>
                </a:ext>
              </a:extLst>
            </p:cNvPr>
            <p:cNvCxnSpPr>
              <a:cxnSpLocks/>
            </p:cNvCxnSpPr>
            <p:nvPr/>
          </p:nvCxnSpPr>
          <p:spPr>
            <a:xfrm>
              <a:off x="3295843" y="3277638"/>
              <a:ext cx="0" cy="2129212"/>
            </a:xfrm>
            <a:prstGeom prst="line">
              <a:avLst/>
            </a:prstGeom>
            <a:ln w="19050">
              <a:solidFill>
                <a:srgbClr val="FF66FF"/>
              </a:solidFill>
              <a:prstDash val="sysDot"/>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80E7CF5-6915-41D5-A279-9AB58B1DCA28}"/>
                </a:ext>
              </a:extLst>
            </p:cNvPr>
            <p:cNvSpPr txBox="1"/>
            <p:nvPr/>
          </p:nvSpPr>
          <p:spPr>
            <a:xfrm rot="16200000">
              <a:off x="1840846" y="3518169"/>
              <a:ext cx="465624" cy="184666"/>
            </a:xfrm>
            <a:prstGeom prst="rect">
              <a:avLst/>
            </a:prstGeom>
            <a:solidFill>
              <a:srgbClr val="FFFFFF"/>
            </a:solidFill>
            <a:ln>
              <a:noFill/>
            </a:ln>
          </p:spPr>
          <p:txBody>
            <a:bodyPr vert="horz" wrap="square" lIns="91440" tIns="0" rIns="91440" bIns="0" rtlCol="0">
              <a:spAutoFit/>
            </a:bodyPr>
            <a:lstStyle/>
            <a:p>
              <a:r>
                <a:rPr lang="en-US" sz="1200" dirty="0"/>
                <a:t>(V)</a:t>
              </a:r>
            </a:p>
          </p:txBody>
        </p:sp>
      </p:grpSp>
      <p:sp>
        <p:nvSpPr>
          <p:cNvPr id="43" name="TextBox 42">
            <a:extLst>
              <a:ext uri="{FF2B5EF4-FFF2-40B4-BE49-F238E27FC236}">
                <a16:creationId xmlns:a16="http://schemas.microsoft.com/office/drawing/2014/main" id="{5B31B4A4-39A9-4BF6-8335-E67F41C2A0E8}"/>
              </a:ext>
            </a:extLst>
          </p:cNvPr>
          <p:cNvSpPr txBox="1"/>
          <p:nvPr/>
        </p:nvSpPr>
        <p:spPr>
          <a:xfrm>
            <a:off x="8292403" y="1670151"/>
            <a:ext cx="2159092" cy="215444"/>
          </a:xfrm>
          <a:prstGeom prst="rect">
            <a:avLst/>
          </a:prstGeom>
          <a:solidFill>
            <a:schemeClr val="bg2">
              <a:lumMod val="90000"/>
            </a:schemeClr>
          </a:solidFill>
          <a:ln w="19050">
            <a:solidFill>
              <a:schemeClr val="bg2">
                <a:lumMod val="25000"/>
              </a:schemeClr>
            </a:solidFill>
          </a:ln>
        </p:spPr>
        <p:txBody>
          <a:bodyPr vert="horz" wrap="square" lIns="91440" tIns="0" rIns="91440" bIns="0" rtlCol="0">
            <a:spAutoFit/>
          </a:bodyPr>
          <a:lstStyle/>
          <a:p>
            <a:pPr algn="ctr"/>
            <a:r>
              <a:rPr lang="en-US" sz="1400" dirty="0"/>
              <a:t>End of irradiation</a:t>
            </a:r>
          </a:p>
        </p:txBody>
      </p:sp>
      <p:cxnSp>
        <p:nvCxnSpPr>
          <p:cNvPr id="44" name="Straight Arrow Connector 43">
            <a:extLst>
              <a:ext uri="{FF2B5EF4-FFF2-40B4-BE49-F238E27FC236}">
                <a16:creationId xmlns:a16="http://schemas.microsoft.com/office/drawing/2014/main" id="{3599C6CE-9785-4B43-8AEB-D637B58E155F}"/>
              </a:ext>
            </a:extLst>
          </p:cNvPr>
          <p:cNvCxnSpPr>
            <a:cxnSpLocks/>
          </p:cNvCxnSpPr>
          <p:nvPr/>
        </p:nvCxnSpPr>
        <p:spPr>
          <a:xfrm>
            <a:off x="9371949" y="1864730"/>
            <a:ext cx="0" cy="343799"/>
          </a:xfrm>
          <a:prstGeom prst="straightConnector1">
            <a:avLst/>
          </a:prstGeom>
          <a:ln>
            <a:solidFill>
              <a:schemeClr val="bg2">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A98C88CB-BC1B-C4F9-85D5-8C664A39BE92}"/>
              </a:ext>
            </a:extLst>
          </p:cNvPr>
          <p:cNvCxnSpPr>
            <a:cxnSpLocks/>
          </p:cNvCxnSpPr>
          <p:nvPr/>
        </p:nvCxnSpPr>
        <p:spPr>
          <a:xfrm>
            <a:off x="9350410" y="3874316"/>
            <a:ext cx="0" cy="285351"/>
          </a:xfrm>
          <a:prstGeom prst="straightConnector1">
            <a:avLst/>
          </a:prstGeom>
          <a:ln>
            <a:solidFill>
              <a:schemeClr val="bg2">
                <a:lumMod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A3677A5-6599-F317-E4AB-63719C3A6D0F}"/>
              </a:ext>
            </a:extLst>
          </p:cNvPr>
          <p:cNvSpPr txBox="1"/>
          <p:nvPr/>
        </p:nvSpPr>
        <p:spPr>
          <a:xfrm>
            <a:off x="313639" y="1247259"/>
            <a:ext cx="2394726" cy="369332"/>
          </a:xfrm>
          <a:prstGeom prst="rect">
            <a:avLst/>
          </a:prstGeom>
          <a:solidFill>
            <a:schemeClr val="accent4">
              <a:lumMod val="20000"/>
              <a:lumOff val="80000"/>
            </a:schemeClr>
          </a:solidFill>
          <a:ln w="28575">
            <a:solidFill>
              <a:schemeClr val="accent4">
                <a:lumMod val="75000"/>
              </a:schemeClr>
            </a:solidFill>
          </a:ln>
        </p:spPr>
        <p:txBody>
          <a:bodyPr vert="horz" wrap="square" lIns="91440" tIns="0" rIns="91440" bIns="0" rtlCol="0">
            <a:spAutoFit/>
          </a:bodyPr>
          <a:lstStyle/>
          <a:p>
            <a:pPr algn="ctr"/>
            <a:r>
              <a:rPr lang="it-IT" sz="2400" dirty="0" err="1"/>
              <a:t>Annealing</a:t>
            </a:r>
            <a:r>
              <a:rPr lang="it-IT" sz="2400" dirty="0"/>
              <a:t> </a:t>
            </a:r>
            <a:r>
              <a:rPr lang="it-IT" sz="2400" dirty="0" err="1"/>
              <a:t>tests</a:t>
            </a:r>
            <a:endParaRPr lang="en-US" sz="2400" dirty="0"/>
          </a:p>
        </p:txBody>
      </p:sp>
      <p:cxnSp>
        <p:nvCxnSpPr>
          <p:cNvPr id="8" name="Straight Arrow Connector 7">
            <a:extLst>
              <a:ext uri="{FF2B5EF4-FFF2-40B4-BE49-F238E27FC236}">
                <a16:creationId xmlns:a16="http://schemas.microsoft.com/office/drawing/2014/main" id="{D629ADA4-49C7-4202-B416-892E238044D0}"/>
              </a:ext>
            </a:extLst>
          </p:cNvPr>
          <p:cNvCxnSpPr>
            <a:cxnSpLocks/>
            <a:endCxn id="9" idx="0"/>
          </p:cNvCxnSpPr>
          <p:nvPr/>
        </p:nvCxnSpPr>
        <p:spPr>
          <a:xfrm flipH="1">
            <a:off x="5130653" y="5360825"/>
            <a:ext cx="207588" cy="70508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A4BBE6F-90D8-4F2B-8A54-4F709AA6BBE0}"/>
              </a:ext>
            </a:extLst>
          </p:cNvPr>
          <p:cNvSpPr txBox="1"/>
          <p:nvPr/>
        </p:nvSpPr>
        <p:spPr>
          <a:xfrm>
            <a:off x="4003428" y="6065905"/>
            <a:ext cx="2254450" cy="430887"/>
          </a:xfrm>
          <a:prstGeom prst="rect">
            <a:avLst/>
          </a:prstGeom>
          <a:solidFill>
            <a:schemeClr val="accent5">
              <a:lumMod val="20000"/>
              <a:lumOff val="80000"/>
            </a:schemeClr>
          </a:solidFill>
          <a:ln>
            <a:solidFill>
              <a:srgbClr val="002060"/>
            </a:solidFill>
          </a:ln>
        </p:spPr>
        <p:txBody>
          <a:bodyPr vert="horz" wrap="square" lIns="91440" tIns="0" rIns="91440" bIns="0" rtlCol="0">
            <a:spAutoFit/>
          </a:bodyPr>
          <a:lstStyle/>
          <a:p>
            <a:r>
              <a:rPr lang="en-US" sz="1400" dirty="0"/>
              <a:t>24 h at room temperature + 168 h at 100 °C</a:t>
            </a:r>
          </a:p>
        </p:txBody>
      </p:sp>
      <p:cxnSp>
        <p:nvCxnSpPr>
          <p:cNvPr id="12" name="Straight Arrow Connector 11">
            <a:extLst>
              <a:ext uri="{FF2B5EF4-FFF2-40B4-BE49-F238E27FC236}">
                <a16:creationId xmlns:a16="http://schemas.microsoft.com/office/drawing/2014/main" id="{1D13BCD4-2655-4650-971D-A3802D22C6E2}"/>
              </a:ext>
            </a:extLst>
          </p:cNvPr>
          <p:cNvCxnSpPr>
            <a:cxnSpLocks/>
          </p:cNvCxnSpPr>
          <p:nvPr/>
        </p:nvCxnSpPr>
        <p:spPr>
          <a:xfrm flipH="1">
            <a:off x="1963649" y="5538068"/>
            <a:ext cx="156843" cy="527837"/>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16C2377-4C6F-4C21-AB77-C0D32A3684C8}"/>
              </a:ext>
            </a:extLst>
          </p:cNvPr>
          <p:cNvSpPr txBox="1"/>
          <p:nvPr/>
        </p:nvSpPr>
        <p:spPr>
          <a:xfrm>
            <a:off x="798122" y="6089646"/>
            <a:ext cx="1306792" cy="430887"/>
          </a:xfrm>
          <a:prstGeom prst="rect">
            <a:avLst/>
          </a:prstGeom>
          <a:solidFill>
            <a:schemeClr val="accent6">
              <a:lumMod val="40000"/>
              <a:lumOff val="60000"/>
            </a:schemeClr>
          </a:solidFill>
          <a:ln>
            <a:solidFill>
              <a:schemeClr val="accent6">
                <a:lumMod val="50000"/>
              </a:schemeClr>
            </a:solidFill>
          </a:ln>
        </p:spPr>
        <p:txBody>
          <a:bodyPr vert="horz" wrap="square" lIns="91440" tIns="0" rIns="91440" bIns="0" rtlCol="0">
            <a:spAutoFit/>
          </a:bodyPr>
          <a:lstStyle/>
          <a:p>
            <a:r>
              <a:rPr lang="en-US" sz="1400" dirty="0"/>
              <a:t>After the last irradiation step</a:t>
            </a:r>
          </a:p>
        </p:txBody>
      </p:sp>
      <p:cxnSp>
        <p:nvCxnSpPr>
          <p:cNvPr id="16" name="Straight Arrow Connector 15">
            <a:extLst>
              <a:ext uri="{FF2B5EF4-FFF2-40B4-BE49-F238E27FC236}">
                <a16:creationId xmlns:a16="http://schemas.microsoft.com/office/drawing/2014/main" id="{193C9983-655B-4CCC-906F-3C3D3131B7FC}"/>
              </a:ext>
            </a:extLst>
          </p:cNvPr>
          <p:cNvCxnSpPr>
            <a:cxnSpLocks/>
          </p:cNvCxnSpPr>
          <p:nvPr/>
        </p:nvCxnSpPr>
        <p:spPr>
          <a:xfrm>
            <a:off x="2621354" y="5432623"/>
            <a:ext cx="241245" cy="796310"/>
          </a:xfrm>
          <a:prstGeom prst="straightConnector1">
            <a:avLst/>
          </a:prstGeom>
          <a:ln>
            <a:solidFill>
              <a:srgbClr val="FF66FF"/>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00D7E10-BC3F-4F7C-9BF8-55E174C2FAAD}"/>
              </a:ext>
            </a:extLst>
          </p:cNvPr>
          <p:cNvSpPr txBox="1"/>
          <p:nvPr/>
        </p:nvSpPr>
        <p:spPr>
          <a:xfrm>
            <a:off x="2513262" y="6271899"/>
            <a:ext cx="1162246" cy="430887"/>
          </a:xfrm>
          <a:prstGeom prst="rect">
            <a:avLst/>
          </a:prstGeom>
          <a:solidFill>
            <a:srgbClr val="FF99FF"/>
          </a:solidFill>
          <a:ln>
            <a:solidFill>
              <a:srgbClr val="CC3399"/>
            </a:solidFill>
          </a:ln>
        </p:spPr>
        <p:txBody>
          <a:bodyPr vert="horz" wrap="square" lIns="91440" tIns="0" rIns="91440" bIns="0" rtlCol="0">
            <a:spAutoFit/>
          </a:bodyPr>
          <a:lstStyle/>
          <a:p>
            <a:r>
              <a:rPr lang="en-US" sz="1400" dirty="0"/>
              <a:t>24 h at room temperature</a:t>
            </a:r>
          </a:p>
        </p:txBody>
      </p:sp>
    </p:spTree>
    <p:extLst>
      <p:ext uri="{BB962C8B-B14F-4D97-AF65-F5344CB8AC3E}">
        <p14:creationId xmlns:p14="http://schemas.microsoft.com/office/powerpoint/2010/main" val="909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par>
                                <p:cTn id="35" presetID="16" presetClass="entr" presetSubtype="21"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par>
                                <p:cTn id="38" presetID="16" presetClass="entr" presetSubtype="21"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par>
                                <p:cTn id="47" presetID="16" presetClass="entr" presetSubtype="21"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Vertical)">
                                      <p:cBhvr>
                                        <p:cTn id="49" dur="500"/>
                                        <p:tgtEl>
                                          <p:spTgt spid="4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inVertical)">
                                      <p:cBhvr>
                                        <p:cTn id="52" dur="500"/>
                                        <p:tgtEl>
                                          <p:spTgt spid="43"/>
                                        </p:tgtEl>
                                      </p:cBhvr>
                                    </p:animEffect>
                                  </p:childTnLst>
                                </p:cTn>
                              </p:par>
                              <p:par>
                                <p:cTn id="53" presetID="16" presetClass="entr" presetSubtype="21"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inVertical)">
                                      <p:cBhvr>
                                        <p:cTn id="55" dur="500"/>
                                        <p:tgtEl>
                                          <p:spTgt spid="44"/>
                                        </p:tgtEl>
                                      </p:cBhvr>
                                    </p:animEffect>
                                  </p:childTnLst>
                                </p:cTn>
                              </p:par>
                              <p:par>
                                <p:cTn id="56" presetID="16" presetClass="entr" presetSubtype="21"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barn(inVertical)">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randombar(horizontal)">
                                      <p:cBhvr>
                                        <p:cTn id="63" dur="500"/>
                                        <p:tgtEl>
                                          <p:spTgt spid="12"/>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randombar(horizontal)">
                                      <p:cBhvr>
                                        <p:cTn id="71" dur="500"/>
                                        <p:tgtEl>
                                          <p:spTgt spid="16"/>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randombar(horizontal)">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randombar(horizontal)">
                                      <p:cBhvr>
                                        <p:cTn id="79" dur="500"/>
                                        <p:tgtEl>
                                          <p:spTgt spid="8"/>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randombar(horizontal)">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1000"/>
                                        <p:tgtEl>
                                          <p:spTgt spid="50"/>
                                        </p:tgtEl>
                                      </p:cBhvr>
                                    </p:animEffect>
                                    <p:anim calcmode="lin" valueType="num">
                                      <p:cBhvr>
                                        <p:cTn id="88" dur="1000" fill="hold"/>
                                        <p:tgtEl>
                                          <p:spTgt spid="50"/>
                                        </p:tgtEl>
                                        <p:attrNameLst>
                                          <p:attrName>ppt_x</p:attrName>
                                        </p:attrNameLst>
                                      </p:cBhvr>
                                      <p:tavLst>
                                        <p:tav tm="0">
                                          <p:val>
                                            <p:strVal val="#ppt_x"/>
                                          </p:val>
                                        </p:tav>
                                        <p:tav tm="100000">
                                          <p:val>
                                            <p:strVal val="#ppt_x"/>
                                          </p:val>
                                        </p:tav>
                                      </p:tavLst>
                                    </p:anim>
                                    <p:anim calcmode="lin" valueType="num">
                                      <p:cBhvr>
                                        <p:cTn id="8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6" grpId="0" animBg="1"/>
      <p:bldP spid="37" grpId="0" animBg="1"/>
      <p:bldP spid="41" grpId="0" animBg="1"/>
      <p:bldP spid="50" grpId="0" animBg="1"/>
      <p:bldP spid="43" grpId="0" animBg="1"/>
      <p:bldP spid="3" grpId="0" animBg="1"/>
      <p:bldP spid="9" grpId="0" animBg="1"/>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22C-EE58-4CBD-820A-F8CBB8A66032}"/>
              </a:ext>
            </a:extLst>
          </p:cNvPr>
          <p:cNvSpPr>
            <a:spLocks noGrp="1"/>
          </p:cNvSpPr>
          <p:nvPr>
            <p:ph type="title"/>
          </p:nvPr>
        </p:nvSpPr>
        <p:spPr>
          <a:xfrm>
            <a:off x="288032" y="355309"/>
            <a:ext cx="7516266" cy="430887"/>
          </a:xfrm>
        </p:spPr>
        <p:txBody>
          <a:bodyPr>
            <a:noAutofit/>
          </a:bodyPr>
          <a:lstStyle/>
          <a:p>
            <a:r>
              <a:rPr lang="en-US" sz="3600" i="1" dirty="0"/>
              <a:t>Electronic components characterization</a:t>
            </a:r>
            <a:br>
              <a:rPr lang="en-US" sz="3600" i="1" dirty="0"/>
            </a:br>
            <a:r>
              <a:rPr lang="en-US" sz="3600" i="1" dirty="0"/>
              <a:t>before and after irradiation</a:t>
            </a:r>
          </a:p>
        </p:txBody>
      </p:sp>
      <p:sp>
        <p:nvSpPr>
          <p:cNvPr id="41" name="Rectangle 40">
            <a:extLst>
              <a:ext uri="{FF2B5EF4-FFF2-40B4-BE49-F238E27FC236}">
                <a16:creationId xmlns:a16="http://schemas.microsoft.com/office/drawing/2014/main" id="{29EA1272-3431-3EE5-3274-BA8149B1C428}"/>
              </a:ext>
            </a:extLst>
          </p:cNvPr>
          <p:cNvSpPr/>
          <p:nvPr/>
        </p:nvSpPr>
        <p:spPr>
          <a:xfrm>
            <a:off x="582087" y="2152470"/>
            <a:ext cx="4895897" cy="3833481"/>
          </a:xfrm>
          <a:prstGeom prst="rect">
            <a:avLst/>
          </a:prstGeom>
          <a:solidFill>
            <a:srgbClr val="FFCCCC"/>
          </a:solidFill>
          <a:ln w="28575">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dirty="0">
              <a:ln>
                <a:solidFill>
                  <a:srgbClr val="FF0000"/>
                </a:solidFill>
              </a:ln>
            </a:endParaRPr>
          </a:p>
        </p:txBody>
      </p:sp>
      <p:pic>
        <p:nvPicPr>
          <p:cNvPr id="42" name="Picture 41" descr="A picture containing cup&#10;&#10;Description automatically generated">
            <a:extLst>
              <a:ext uri="{FF2B5EF4-FFF2-40B4-BE49-F238E27FC236}">
                <a16:creationId xmlns:a16="http://schemas.microsoft.com/office/drawing/2014/main" id="{62C1BC34-6121-688B-311B-38810479F919}"/>
              </a:ext>
            </a:extLst>
          </p:cNvPr>
          <p:cNvPicPr>
            <a:picLocks noChangeAspect="1"/>
          </p:cNvPicPr>
          <p:nvPr/>
        </p:nvPicPr>
        <p:blipFill>
          <a:blip r:embed="rId3"/>
          <a:stretch>
            <a:fillRect/>
          </a:stretch>
        </p:blipFill>
        <p:spPr>
          <a:xfrm>
            <a:off x="1099440" y="3379082"/>
            <a:ext cx="1636389" cy="2182268"/>
          </a:xfrm>
          <a:prstGeom prst="rect">
            <a:avLst/>
          </a:prstGeom>
          <a:ln w="38100">
            <a:solidFill>
              <a:srgbClr val="C00000"/>
            </a:solidFill>
          </a:ln>
        </p:spPr>
      </p:pic>
      <p:pic>
        <p:nvPicPr>
          <p:cNvPr id="45" name="Picture 44" descr="A picture containing calendar&#10;&#10;Description automatically generated">
            <a:extLst>
              <a:ext uri="{FF2B5EF4-FFF2-40B4-BE49-F238E27FC236}">
                <a16:creationId xmlns:a16="http://schemas.microsoft.com/office/drawing/2014/main" id="{9F4A0DB7-ADC1-BF61-46BD-96BE92085C25}"/>
              </a:ext>
            </a:extLst>
          </p:cNvPr>
          <p:cNvPicPr>
            <a:picLocks noChangeAspect="1"/>
          </p:cNvPicPr>
          <p:nvPr/>
        </p:nvPicPr>
        <p:blipFill rotWithShape="1">
          <a:blip r:embed="rId4"/>
          <a:srcRect t="3323" b="6377"/>
          <a:stretch/>
        </p:blipFill>
        <p:spPr>
          <a:xfrm>
            <a:off x="3606808" y="3442561"/>
            <a:ext cx="1503312" cy="2055310"/>
          </a:xfrm>
          <a:prstGeom prst="rect">
            <a:avLst/>
          </a:prstGeom>
          <a:ln w="38100">
            <a:solidFill>
              <a:srgbClr val="7030A0"/>
            </a:solidFill>
          </a:ln>
        </p:spPr>
      </p:pic>
      <p:sp>
        <p:nvSpPr>
          <p:cNvPr id="49" name="TextBox 48">
            <a:extLst>
              <a:ext uri="{FF2B5EF4-FFF2-40B4-BE49-F238E27FC236}">
                <a16:creationId xmlns:a16="http://schemas.microsoft.com/office/drawing/2014/main" id="{D619D36C-00E5-D4E8-6839-26FB75517A05}"/>
              </a:ext>
            </a:extLst>
          </p:cNvPr>
          <p:cNvSpPr txBox="1"/>
          <p:nvPr/>
        </p:nvSpPr>
        <p:spPr>
          <a:xfrm>
            <a:off x="903951" y="2371661"/>
            <a:ext cx="1976893" cy="923330"/>
          </a:xfrm>
          <a:prstGeom prst="rect">
            <a:avLst/>
          </a:prstGeom>
          <a:noFill/>
        </p:spPr>
        <p:txBody>
          <a:bodyPr wrap="square" rtlCol="0">
            <a:spAutoFit/>
          </a:bodyPr>
          <a:lstStyle/>
          <a:p>
            <a:pPr algn="ctr"/>
            <a:r>
              <a:rPr lang="en-US" sz="1800" u="sng" dirty="0">
                <a:ln>
                  <a:solidFill>
                    <a:srgbClr val="FF0000"/>
                  </a:solidFill>
                </a:ln>
              </a:rPr>
              <a:t>COTS</a:t>
            </a:r>
            <a:r>
              <a:rPr lang="en-US" sz="1800" dirty="0">
                <a:ln>
                  <a:solidFill>
                    <a:srgbClr val="FF0000"/>
                  </a:solidFill>
                </a:ln>
              </a:rPr>
              <a:t> NPN and PNP Bipolar Junction </a:t>
            </a:r>
            <a:r>
              <a:rPr lang="en-US" dirty="0">
                <a:ln>
                  <a:solidFill>
                    <a:srgbClr val="FF0000"/>
                  </a:solidFill>
                </a:ln>
              </a:rPr>
              <a:t>T</a:t>
            </a:r>
            <a:r>
              <a:rPr lang="en-US" sz="1800" dirty="0">
                <a:ln>
                  <a:solidFill>
                    <a:srgbClr val="FF0000"/>
                  </a:solidFill>
                </a:ln>
              </a:rPr>
              <a:t>ransistors (BJTs)</a:t>
            </a:r>
          </a:p>
        </p:txBody>
      </p:sp>
      <p:sp>
        <p:nvSpPr>
          <p:cNvPr id="50" name="TextBox 49">
            <a:extLst>
              <a:ext uri="{FF2B5EF4-FFF2-40B4-BE49-F238E27FC236}">
                <a16:creationId xmlns:a16="http://schemas.microsoft.com/office/drawing/2014/main" id="{26D07345-9F55-E9F2-C54F-7AF99F3DF156}"/>
              </a:ext>
            </a:extLst>
          </p:cNvPr>
          <p:cNvSpPr txBox="1"/>
          <p:nvPr/>
        </p:nvSpPr>
        <p:spPr>
          <a:xfrm>
            <a:off x="3318272" y="2543011"/>
            <a:ext cx="2080383" cy="646331"/>
          </a:xfrm>
          <a:prstGeom prst="rect">
            <a:avLst/>
          </a:prstGeom>
          <a:noFill/>
        </p:spPr>
        <p:txBody>
          <a:bodyPr wrap="square" rtlCol="0">
            <a:spAutoFit/>
          </a:bodyPr>
          <a:lstStyle/>
          <a:p>
            <a:pPr algn="ctr"/>
            <a:r>
              <a:rPr lang="en-US" sz="1800" u="sng" dirty="0">
                <a:ln>
                  <a:solidFill>
                    <a:srgbClr val="7030A0"/>
                  </a:solidFill>
                </a:ln>
              </a:rPr>
              <a:t>Radiation tolerant </a:t>
            </a:r>
            <a:r>
              <a:rPr lang="en-US" sz="1800" dirty="0">
                <a:ln>
                  <a:solidFill>
                    <a:srgbClr val="7030A0"/>
                  </a:solidFill>
                </a:ln>
              </a:rPr>
              <a:t>opto-isolator</a:t>
            </a:r>
          </a:p>
        </p:txBody>
      </p:sp>
      <p:sp>
        <p:nvSpPr>
          <p:cNvPr id="4" name="TextBox 3">
            <a:extLst>
              <a:ext uri="{FF2B5EF4-FFF2-40B4-BE49-F238E27FC236}">
                <a16:creationId xmlns:a16="http://schemas.microsoft.com/office/drawing/2014/main" id="{3DDE5E34-14B8-0149-5B4E-7A769CF3F96C}"/>
              </a:ext>
            </a:extLst>
          </p:cNvPr>
          <p:cNvSpPr txBox="1"/>
          <p:nvPr/>
        </p:nvSpPr>
        <p:spPr>
          <a:xfrm>
            <a:off x="1138823" y="1430176"/>
            <a:ext cx="3971297" cy="369332"/>
          </a:xfrm>
          <a:prstGeom prst="rect">
            <a:avLst/>
          </a:prstGeom>
          <a:noFill/>
          <a:ln w="28575">
            <a:solidFill>
              <a:srgbClr val="FF99CC"/>
            </a:solidFill>
          </a:ln>
        </p:spPr>
        <p:txBody>
          <a:bodyPr wrap="square">
            <a:spAutoFit/>
          </a:bodyPr>
          <a:lstStyle/>
          <a:p>
            <a:pPr algn="ct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Tested</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components</a:t>
            </a:r>
            <a:endParaRPr lang="it-IT" dirty="0"/>
          </a:p>
        </p:txBody>
      </p:sp>
      <p:sp>
        <p:nvSpPr>
          <p:cNvPr id="72" name="Slide Number Placeholder 5">
            <a:extLst>
              <a:ext uri="{FF2B5EF4-FFF2-40B4-BE49-F238E27FC236}">
                <a16:creationId xmlns:a16="http://schemas.microsoft.com/office/drawing/2014/main" id="{E174C1AD-F1F5-4558-E20B-2019DDA6168B}"/>
              </a:ext>
            </a:extLst>
          </p:cNvPr>
          <p:cNvSpPr txBox="1">
            <a:spLocks/>
          </p:cNvSpPr>
          <p:nvPr/>
        </p:nvSpPr>
        <p:spPr>
          <a:xfrm>
            <a:off x="9529215" y="6372632"/>
            <a:ext cx="65270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C199-0D0D-7840-A88D-785280B31CF7}" type="slidenum">
              <a:rPr lang="it-IT" smtClean="0"/>
              <a:pPr/>
              <a:t>6</a:t>
            </a:fld>
            <a:endParaRPr lang="it-IT" dirty="0"/>
          </a:p>
        </p:txBody>
      </p:sp>
      <p:grpSp>
        <p:nvGrpSpPr>
          <p:cNvPr id="18" name="Group 17">
            <a:extLst>
              <a:ext uri="{FF2B5EF4-FFF2-40B4-BE49-F238E27FC236}">
                <a16:creationId xmlns:a16="http://schemas.microsoft.com/office/drawing/2014/main" id="{7580DF3B-36FA-C89F-3FD5-173143D30D56}"/>
              </a:ext>
            </a:extLst>
          </p:cNvPr>
          <p:cNvGrpSpPr/>
          <p:nvPr/>
        </p:nvGrpSpPr>
        <p:grpSpPr>
          <a:xfrm>
            <a:off x="6014763" y="1583630"/>
            <a:ext cx="5685085" cy="3690740"/>
            <a:chOff x="5605247" y="1210699"/>
            <a:chExt cx="5852159" cy="3754969"/>
          </a:xfrm>
        </p:grpSpPr>
        <p:pic>
          <p:nvPicPr>
            <p:cNvPr id="7" name="Picture 6" descr="A computer program with a screen&#10;&#10;Description automatically generated with medium confidence">
              <a:extLst>
                <a:ext uri="{FF2B5EF4-FFF2-40B4-BE49-F238E27FC236}">
                  <a16:creationId xmlns:a16="http://schemas.microsoft.com/office/drawing/2014/main" id="{0FF939D7-155C-A1B2-EDC0-CA3BA8377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247" y="1210699"/>
              <a:ext cx="5852159" cy="3754969"/>
            </a:xfrm>
            <a:prstGeom prst="rect">
              <a:avLst/>
            </a:prstGeom>
          </p:spPr>
        </p:pic>
        <p:sp>
          <p:nvSpPr>
            <p:cNvPr id="10" name="Rectangle 9">
              <a:extLst>
                <a:ext uri="{FF2B5EF4-FFF2-40B4-BE49-F238E27FC236}">
                  <a16:creationId xmlns:a16="http://schemas.microsoft.com/office/drawing/2014/main" id="{7A051E77-2205-825C-5F1C-B8630C03AD0A}"/>
                </a:ext>
              </a:extLst>
            </p:cNvPr>
            <p:cNvSpPr/>
            <p:nvPr/>
          </p:nvSpPr>
          <p:spPr>
            <a:xfrm>
              <a:off x="9825644" y="2797233"/>
              <a:ext cx="1546167" cy="1691640"/>
            </a:xfrm>
            <a:prstGeom prst="rect">
              <a:avLst/>
            </a:prstGeom>
            <a:solidFill>
              <a:srgbClr val="171717"/>
            </a:solidFill>
            <a:ln>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2016543D-0482-2AAD-B1A6-043BAA592E41}"/>
              </a:ext>
            </a:extLst>
          </p:cNvPr>
          <p:cNvSpPr txBox="1"/>
          <p:nvPr/>
        </p:nvSpPr>
        <p:spPr>
          <a:xfrm>
            <a:off x="7953065" y="4649280"/>
            <a:ext cx="2024189" cy="338554"/>
          </a:xfrm>
          <a:prstGeom prst="rect">
            <a:avLst/>
          </a:prstGeom>
          <a:noFill/>
        </p:spPr>
        <p:txBody>
          <a:bodyPr wrap="square">
            <a:spAutoFit/>
          </a:bodyPr>
          <a:lstStyle/>
          <a:p>
            <a:r>
              <a:rPr lang="en-US" sz="1600" dirty="0">
                <a:solidFill>
                  <a:schemeClr val="bg1"/>
                </a:solidFill>
              </a:rPr>
              <a:t>https://www.imtsrl.it/</a:t>
            </a:r>
          </a:p>
        </p:txBody>
      </p:sp>
      <p:sp>
        <p:nvSpPr>
          <p:cNvPr id="21" name="Oval 20">
            <a:extLst>
              <a:ext uri="{FF2B5EF4-FFF2-40B4-BE49-F238E27FC236}">
                <a16:creationId xmlns:a16="http://schemas.microsoft.com/office/drawing/2014/main" id="{EA57CEAC-3427-E2F7-DCAC-3492C4E6E68A}"/>
              </a:ext>
            </a:extLst>
          </p:cNvPr>
          <p:cNvSpPr/>
          <p:nvPr/>
        </p:nvSpPr>
        <p:spPr>
          <a:xfrm>
            <a:off x="8422116" y="2199625"/>
            <a:ext cx="1938942" cy="186958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09A0D3E6-E54E-1F85-991E-EAECF513954A}"/>
              </a:ext>
            </a:extLst>
          </p:cNvPr>
          <p:cNvCxnSpPr>
            <a:cxnSpLocks/>
          </p:cNvCxnSpPr>
          <p:nvPr/>
        </p:nvCxnSpPr>
        <p:spPr>
          <a:xfrm>
            <a:off x="9977254" y="3927566"/>
            <a:ext cx="83152" cy="147235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C65BF38-B541-317C-4B53-D7FC46940F4D}"/>
              </a:ext>
            </a:extLst>
          </p:cNvPr>
          <p:cNvSpPr txBox="1"/>
          <p:nvPr/>
        </p:nvSpPr>
        <p:spPr>
          <a:xfrm>
            <a:off x="7571236" y="5417578"/>
            <a:ext cx="3915958" cy="923330"/>
          </a:xfrm>
          <a:prstGeom prst="rect">
            <a:avLst/>
          </a:prstGeom>
          <a:solidFill>
            <a:schemeClr val="accent4">
              <a:lumMod val="20000"/>
              <a:lumOff val="80000"/>
            </a:schemeClr>
          </a:solidFill>
        </p:spPr>
        <p:txBody>
          <a:bodyPr wrap="square" rtlCol="0">
            <a:spAutoFit/>
          </a:bodyPr>
          <a:lstStyle/>
          <a:p>
            <a:r>
              <a:rPr lang="it-IT" dirty="0" err="1"/>
              <a:t>Many</a:t>
            </a:r>
            <a:r>
              <a:rPr lang="it-IT" dirty="0"/>
              <a:t> </a:t>
            </a:r>
            <a:r>
              <a:rPr lang="it-IT" dirty="0" err="1"/>
              <a:t>parameters</a:t>
            </a:r>
            <a:r>
              <a:rPr lang="it-IT" dirty="0"/>
              <a:t> (</a:t>
            </a:r>
            <a:r>
              <a:rPr lang="it-IT" dirty="0" err="1"/>
              <a:t>currents</a:t>
            </a:r>
            <a:r>
              <a:rPr lang="it-IT" dirty="0"/>
              <a:t>, </a:t>
            </a:r>
            <a:r>
              <a:rPr lang="it-IT" dirty="0" err="1"/>
              <a:t>voltages</a:t>
            </a:r>
            <a:r>
              <a:rPr lang="it-IT" dirty="0"/>
              <a:t> and gain) </a:t>
            </a:r>
            <a:r>
              <a:rPr lang="it-IT" dirty="0" err="1"/>
              <a:t>were</a:t>
            </a:r>
            <a:r>
              <a:rPr lang="it-IT" dirty="0"/>
              <a:t> </a:t>
            </a:r>
            <a:r>
              <a:rPr lang="it-IT" dirty="0" err="1"/>
              <a:t>evaluated</a:t>
            </a:r>
            <a:r>
              <a:rPr lang="it-IT" dirty="0"/>
              <a:t> </a:t>
            </a:r>
            <a:r>
              <a:rPr lang="it-IT" dirty="0" err="1"/>
              <a:t>before</a:t>
            </a:r>
            <a:r>
              <a:rPr lang="it-IT" dirty="0"/>
              <a:t> and after the </a:t>
            </a:r>
            <a:r>
              <a:rPr lang="it-IT" dirty="0" err="1"/>
              <a:t>irradiation</a:t>
            </a:r>
            <a:r>
              <a:rPr lang="it-IT" dirty="0"/>
              <a:t> </a:t>
            </a:r>
            <a:r>
              <a:rPr lang="it-IT" dirty="0" err="1"/>
              <a:t>tests</a:t>
            </a:r>
            <a:r>
              <a:rPr lang="it-IT" dirty="0"/>
              <a:t>.</a:t>
            </a:r>
            <a:endParaRPr lang="en-US" dirty="0"/>
          </a:p>
        </p:txBody>
      </p:sp>
      <p:cxnSp>
        <p:nvCxnSpPr>
          <p:cNvPr id="25" name="Straight Arrow Connector 24">
            <a:extLst>
              <a:ext uri="{FF2B5EF4-FFF2-40B4-BE49-F238E27FC236}">
                <a16:creationId xmlns:a16="http://schemas.microsoft.com/office/drawing/2014/main" id="{082C588B-FF5D-336A-E343-9288506273F7}"/>
              </a:ext>
            </a:extLst>
          </p:cNvPr>
          <p:cNvCxnSpPr>
            <a:cxnSpLocks/>
          </p:cNvCxnSpPr>
          <p:nvPr/>
        </p:nvCxnSpPr>
        <p:spPr>
          <a:xfrm>
            <a:off x="2198726" y="3688593"/>
            <a:ext cx="0" cy="1194087"/>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633C8FE-4C11-6480-8F1D-38EA9487E112}"/>
              </a:ext>
            </a:extLst>
          </p:cNvPr>
          <p:cNvSpPr txBox="1"/>
          <p:nvPr/>
        </p:nvSpPr>
        <p:spPr>
          <a:xfrm>
            <a:off x="2150577" y="4135807"/>
            <a:ext cx="888273" cy="369332"/>
          </a:xfrm>
          <a:prstGeom prst="rect">
            <a:avLst/>
          </a:prstGeom>
          <a:noFill/>
        </p:spPr>
        <p:txBody>
          <a:bodyPr wrap="square" rtlCol="0">
            <a:spAutoFit/>
          </a:bodyPr>
          <a:lstStyle/>
          <a:p>
            <a:r>
              <a:rPr lang="it-IT" dirty="0"/>
              <a:t>2 cm</a:t>
            </a:r>
            <a:endParaRPr lang="en-US" dirty="0"/>
          </a:p>
        </p:txBody>
      </p:sp>
      <p:cxnSp>
        <p:nvCxnSpPr>
          <p:cNvPr id="8" name="Straight Arrow Connector 7">
            <a:extLst>
              <a:ext uri="{FF2B5EF4-FFF2-40B4-BE49-F238E27FC236}">
                <a16:creationId xmlns:a16="http://schemas.microsoft.com/office/drawing/2014/main" id="{C3922A84-FDDE-66BB-8806-E8414DF5AE35}"/>
              </a:ext>
            </a:extLst>
          </p:cNvPr>
          <p:cNvCxnSpPr>
            <a:cxnSpLocks/>
          </p:cNvCxnSpPr>
          <p:nvPr/>
        </p:nvCxnSpPr>
        <p:spPr>
          <a:xfrm>
            <a:off x="4955126" y="3582454"/>
            <a:ext cx="0" cy="184537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59B72F5-0B56-9008-35DE-91D765DC1F4F}"/>
              </a:ext>
            </a:extLst>
          </p:cNvPr>
          <p:cNvSpPr txBox="1"/>
          <p:nvPr/>
        </p:nvSpPr>
        <p:spPr>
          <a:xfrm>
            <a:off x="4271379" y="5082483"/>
            <a:ext cx="888273" cy="369332"/>
          </a:xfrm>
          <a:prstGeom prst="rect">
            <a:avLst/>
          </a:prstGeom>
          <a:noFill/>
        </p:spPr>
        <p:txBody>
          <a:bodyPr wrap="square" rtlCol="0">
            <a:spAutoFit/>
          </a:bodyPr>
          <a:lstStyle/>
          <a:p>
            <a:r>
              <a:rPr lang="it-IT" dirty="0"/>
              <a:t>2 cm</a:t>
            </a:r>
            <a:endParaRPr lang="en-US" dirty="0"/>
          </a:p>
        </p:txBody>
      </p:sp>
      <p:sp>
        <p:nvSpPr>
          <p:cNvPr id="3" name="TextBox 2">
            <a:extLst>
              <a:ext uri="{FF2B5EF4-FFF2-40B4-BE49-F238E27FC236}">
                <a16:creationId xmlns:a16="http://schemas.microsoft.com/office/drawing/2014/main" id="{0310BCC7-4DD6-C9CB-577F-9795B6EACC43}"/>
              </a:ext>
            </a:extLst>
          </p:cNvPr>
          <p:cNvSpPr txBox="1"/>
          <p:nvPr/>
        </p:nvSpPr>
        <p:spPr>
          <a:xfrm>
            <a:off x="639" y="6273225"/>
            <a:ext cx="7262124" cy="577081"/>
          </a:xfrm>
          <a:prstGeom prst="rect">
            <a:avLst/>
          </a:prstGeom>
          <a:noFill/>
        </p:spPr>
        <p:txBody>
          <a:bodyPr wrap="square">
            <a:spAutoFit/>
          </a:bodyPr>
          <a:lstStyle/>
          <a:p>
            <a:pPr algn="l"/>
            <a:r>
              <a:rPr lang="en-US" sz="1050" b="0" i="1" u="none" strike="noStrike" baseline="0" dirty="0">
                <a:solidFill>
                  <a:schemeClr val="bg1">
                    <a:lumMod val="50000"/>
                  </a:schemeClr>
                </a:solidFill>
                <a:latin typeface="Aptos" panose="020B0004020202020204" pitchFamily="34" charset="0"/>
              </a:rPr>
              <a:t>Microsemi. TECHNICAL DATASHEET – 2N2222A NPN silicon switching </a:t>
            </a:r>
            <a:r>
              <a:rPr lang="nb-NO" sz="1050" b="0" i="1" u="none" strike="noStrike" baseline="0" dirty="0">
                <a:solidFill>
                  <a:schemeClr val="bg1">
                    <a:lumMod val="50000"/>
                  </a:schemeClr>
                </a:solidFill>
                <a:latin typeface="Aptos" panose="020B0004020202020204" pitchFamily="34" charset="0"/>
              </a:rPr>
              <a:t>transistor. </a:t>
            </a:r>
          </a:p>
          <a:p>
            <a:pPr algn="l"/>
            <a:r>
              <a:rPr lang="en-US" sz="1050" b="0" i="1" u="none" strike="noStrike" baseline="0" dirty="0">
                <a:solidFill>
                  <a:schemeClr val="bg1">
                    <a:lumMod val="50000"/>
                  </a:schemeClr>
                </a:solidFill>
                <a:latin typeface="Aptos" panose="020B0004020202020204" pitchFamily="34" charset="0"/>
              </a:rPr>
              <a:t>Microsemi. TECHNICAL DATASHEET – 2N2907A PNP small signal </a:t>
            </a:r>
            <a:r>
              <a:rPr lang="it-IT" sz="1050" b="0" i="1" u="none" strike="noStrike" baseline="0" dirty="0">
                <a:solidFill>
                  <a:schemeClr val="bg1">
                    <a:lumMod val="50000"/>
                  </a:schemeClr>
                </a:solidFill>
                <a:latin typeface="Aptos" panose="020B0004020202020204" pitchFamily="34" charset="0"/>
              </a:rPr>
              <a:t>silicon transistor.</a:t>
            </a:r>
          </a:p>
          <a:p>
            <a:pPr algn="l"/>
            <a:r>
              <a:rPr lang="en-US" sz="1050" b="0" i="1" u="none" strike="noStrike" baseline="0" dirty="0">
                <a:solidFill>
                  <a:schemeClr val="bg1">
                    <a:lumMod val="50000"/>
                  </a:schemeClr>
                </a:solidFill>
                <a:latin typeface="Aptos" panose="020B0004020202020204" pitchFamily="34" charset="0"/>
              </a:rPr>
              <a:t>Skyworks. TECHNICAL DATASHEET - OLS249: Radiation-Tolerant Phototransistor Hermetic Surface-Mount Optocoupler.</a:t>
            </a:r>
            <a:r>
              <a:rPr lang="it-IT" sz="1050" b="0" i="1" u="none" strike="noStrike" baseline="0" dirty="0">
                <a:solidFill>
                  <a:schemeClr val="bg1">
                    <a:lumMod val="50000"/>
                  </a:schemeClr>
                </a:solidFill>
                <a:latin typeface="Aptos" panose="020B0004020202020204" pitchFamily="34" charset="0"/>
              </a:rPr>
              <a:t> </a:t>
            </a:r>
            <a:endParaRPr lang="en-US" sz="1050" i="1" dirty="0">
              <a:solidFill>
                <a:schemeClr val="bg1">
                  <a:lumMod val="50000"/>
                </a:schemeClr>
              </a:solidFill>
              <a:latin typeface="Aptos" panose="020B0004020202020204" pitchFamily="34" charset="0"/>
            </a:endParaRPr>
          </a:p>
        </p:txBody>
      </p:sp>
      <p:sp>
        <p:nvSpPr>
          <p:cNvPr id="5" name="Rectangle 4">
            <a:extLst>
              <a:ext uri="{FF2B5EF4-FFF2-40B4-BE49-F238E27FC236}">
                <a16:creationId xmlns:a16="http://schemas.microsoft.com/office/drawing/2014/main" id="{D20FED38-E5CF-C91E-AC99-A3EA6225F3CE}"/>
              </a:ext>
            </a:extLst>
          </p:cNvPr>
          <p:cNvSpPr/>
          <p:nvPr/>
        </p:nvSpPr>
        <p:spPr>
          <a:xfrm>
            <a:off x="5191550" y="5725451"/>
            <a:ext cx="1430836" cy="577081"/>
          </a:xfrm>
          <a:prstGeom prst="rect">
            <a:avLst/>
          </a:prstGeom>
          <a:solidFill>
            <a:srgbClr val="DDC3F9"/>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Not reported here</a:t>
            </a:r>
            <a:endParaRPr lang="en-US" dirty="0">
              <a:solidFill>
                <a:schemeClr val="tx1"/>
              </a:solidFill>
            </a:endParaRPr>
          </a:p>
        </p:txBody>
      </p:sp>
      <p:cxnSp>
        <p:nvCxnSpPr>
          <p:cNvPr id="11" name="Straight Arrow Connector 10">
            <a:extLst>
              <a:ext uri="{FF2B5EF4-FFF2-40B4-BE49-F238E27FC236}">
                <a16:creationId xmlns:a16="http://schemas.microsoft.com/office/drawing/2014/main" id="{78D7B059-1562-69A4-CC5D-3CFDE76A2A86}"/>
              </a:ext>
            </a:extLst>
          </p:cNvPr>
          <p:cNvCxnSpPr>
            <a:cxnSpLocks/>
          </p:cNvCxnSpPr>
          <p:nvPr/>
        </p:nvCxnSpPr>
        <p:spPr>
          <a:xfrm>
            <a:off x="5160767" y="5235263"/>
            <a:ext cx="433051" cy="49909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10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par>
                                <p:cTn id="53" presetID="14" presetClass="entr" presetSubtype="1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randombar(horizontal)">
                                      <p:cBhvr>
                                        <p:cTn id="55" dur="500"/>
                                        <p:tgtEl>
                                          <p:spTgt spid="23"/>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9" grpId="0"/>
      <p:bldP spid="50" grpId="0"/>
      <p:bldP spid="4" grpId="0" animBg="1"/>
      <p:bldP spid="21" grpId="0" animBg="1"/>
      <p:bldP spid="26" grpId="0" animBg="1"/>
      <p:bldP spid="27" grpId="0"/>
      <p:bldP spid="9"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422C-EE58-4CBD-820A-F8CBB8A66032}"/>
              </a:ext>
            </a:extLst>
          </p:cNvPr>
          <p:cNvSpPr>
            <a:spLocks noGrp="1"/>
          </p:cNvSpPr>
          <p:nvPr>
            <p:ph type="title"/>
          </p:nvPr>
        </p:nvSpPr>
        <p:spPr>
          <a:xfrm>
            <a:off x="288032" y="355309"/>
            <a:ext cx="7516266" cy="430887"/>
          </a:xfrm>
        </p:spPr>
        <p:txBody>
          <a:bodyPr>
            <a:noAutofit/>
          </a:bodyPr>
          <a:lstStyle/>
          <a:p>
            <a:r>
              <a:rPr lang="en-US" sz="3600" i="1" dirty="0"/>
              <a:t>Irradiation facilities: Italy and Canada</a:t>
            </a:r>
          </a:p>
        </p:txBody>
      </p:sp>
      <p:sp>
        <p:nvSpPr>
          <p:cNvPr id="29" name="Rectangle 28">
            <a:extLst>
              <a:ext uri="{FF2B5EF4-FFF2-40B4-BE49-F238E27FC236}">
                <a16:creationId xmlns:a16="http://schemas.microsoft.com/office/drawing/2014/main" id="{731B9711-FC37-8396-CCEC-CA6DB923DFDB}"/>
              </a:ext>
            </a:extLst>
          </p:cNvPr>
          <p:cNvSpPr/>
          <p:nvPr/>
        </p:nvSpPr>
        <p:spPr>
          <a:xfrm>
            <a:off x="200454" y="1181329"/>
            <a:ext cx="7616179" cy="5525430"/>
          </a:xfrm>
          <a:prstGeom prst="rect">
            <a:avLst/>
          </a:prstGeom>
          <a:solidFill>
            <a:schemeClr val="accent2">
              <a:lumMod val="20000"/>
              <a:lumOff val="80000"/>
            </a:schemeClr>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6" name="Group 5">
            <a:extLst>
              <a:ext uri="{FF2B5EF4-FFF2-40B4-BE49-F238E27FC236}">
                <a16:creationId xmlns:a16="http://schemas.microsoft.com/office/drawing/2014/main" id="{48D6930E-C4C9-8B33-3DAE-2545BFCFB2D0}"/>
              </a:ext>
            </a:extLst>
          </p:cNvPr>
          <p:cNvGrpSpPr/>
          <p:nvPr/>
        </p:nvGrpSpPr>
        <p:grpSpPr>
          <a:xfrm>
            <a:off x="3829395" y="1264881"/>
            <a:ext cx="3879274" cy="3190775"/>
            <a:chOff x="7928502" y="1295065"/>
            <a:chExt cx="3417828" cy="3110313"/>
          </a:xfrm>
        </p:grpSpPr>
        <p:sp>
          <p:nvSpPr>
            <p:cNvPr id="30" name="TextBox 29">
              <a:extLst>
                <a:ext uri="{FF2B5EF4-FFF2-40B4-BE49-F238E27FC236}">
                  <a16:creationId xmlns:a16="http://schemas.microsoft.com/office/drawing/2014/main" id="{207951F6-701C-6B10-9AA3-86782266D2CE}"/>
                </a:ext>
              </a:extLst>
            </p:cNvPr>
            <p:cNvSpPr txBox="1"/>
            <p:nvPr/>
          </p:nvSpPr>
          <p:spPr>
            <a:xfrm>
              <a:off x="7953542" y="1429897"/>
              <a:ext cx="1880811" cy="1050054"/>
            </a:xfrm>
            <a:prstGeom prst="rect">
              <a:avLst/>
            </a:prstGeom>
            <a:noFill/>
          </p:spPr>
          <p:txBody>
            <a:bodyPr wrap="square" rtlCol="0">
              <a:spAutoFit/>
            </a:bodyPr>
            <a:lstStyle/>
            <a:p>
              <a:pPr algn="ctr"/>
              <a:r>
                <a:rPr lang="en-US" sz="1600" dirty="0">
                  <a:ln>
                    <a:solidFill>
                      <a:srgbClr val="00B0F0"/>
                    </a:solidFill>
                  </a:ln>
                  <a:latin typeface="Aptos" panose="020B0004020202020204" pitchFamily="34" charset="0"/>
                </a:rPr>
                <a:t>Gamma irradiation</a:t>
              </a:r>
              <a:br>
                <a:rPr lang="en-US" sz="1600" dirty="0">
                  <a:latin typeface="Aptos" panose="020B0004020202020204" pitchFamily="34" charset="0"/>
                </a:rPr>
              </a:br>
              <a:r>
                <a:rPr lang="en-US" sz="1600" dirty="0">
                  <a:latin typeface="Aptos" panose="020B0004020202020204" pitchFamily="34" charset="0"/>
                </a:rPr>
                <a:t>Calliope facility at </a:t>
              </a:r>
              <a:br>
                <a:rPr lang="en-US" sz="1600" dirty="0">
                  <a:latin typeface="Aptos" panose="020B0004020202020204" pitchFamily="34" charset="0"/>
                </a:rPr>
              </a:br>
              <a:r>
                <a:rPr lang="en-US" sz="1600" dirty="0">
                  <a:latin typeface="Aptos" panose="020B0004020202020204" pitchFamily="34" charset="0"/>
                </a:rPr>
                <a:t>ENEA Casaccia R.C. </a:t>
              </a:r>
              <a:br>
                <a:rPr lang="en-US" sz="1600" dirty="0">
                  <a:latin typeface="Aptos" panose="020B0004020202020204" pitchFamily="34" charset="0"/>
                </a:rPr>
              </a:br>
              <a:r>
                <a:rPr lang="en-US" sz="1600" dirty="0">
                  <a:latin typeface="Aptos" panose="020B0004020202020204" pitchFamily="34" charset="0"/>
                </a:rPr>
                <a:t>(Rome, Italy)</a:t>
              </a:r>
            </a:p>
          </p:txBody>
        </p:sp>
        <p:pic>
          <p:nvPicPr>
            <p:cNvPr id="33" name="Immagine 5">
              <a:extLst>
                <a:ext uri="{FF2B5EF4-FFF2-40B4-BE49-F238E27FC236}">
                  <a16:creationId xmlns:a16="http://schemas.microsoft.com/office/drawing/2014/main" id="{A1155964-08B8-8148-621D-64BB035728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258" r="6221"/>
            <a:stretch/>
          </p:blipFill>
          <p:spPr>
            <a:xfrm>
              <a:off x="8001099" y="2581630"/>
              <a:ext cx="2473041" cy="1770091"/>
            </a:xfrm>
            <a:prstGeom prst="rect">
              <a:avLst/>
            </a:prstGeom>
            <a:noFill/>
            <a:ln w="19050">
              <a:noFill/>
            </a:ln>
          </p:spPr>
        </p:pic>
        <p:sp>
          <p:nvSpPr>
            <p:cNvPr id="35" name="Rectangle 34">
              <a:extLst>
                <a:ext uri="{FF2B5EF4-FFF2-40B4-BE49-F238E27FC236}">
                  <a16:creationId xmlns:a16="http://schemas.microsoft.com/office/drawing/2014/main" id="{3EFCBC2E-6278-21EE-2117-5E5021BA83D5}"/>
                </a:ext>
              </a:extLst>
            </p:cNvPr>
            <p:cNvSpPr/>
            <p:nvPr/>
          </p:nvSpPr>
          <p:spPr>
            <a:xfrm>
              <a:off x="7928502" y="1295065"/>
              <a:ext cx="3417828" cy="3110313"/>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5" name="Group 4">
            <a:extLst>
              <a:ext uri="{FF2B5EF4-FFF2-40B4-BE49-F238E27FC236}">
                <a16:creationId xmlns:a16="http://schemas.microsoft.com/office/drawing/2014/main" id="{CCA6C011-26A8-01A7-756B-09B152720C9F}"/>
              </a:ext>
            </a:extLst>
          </p:cNvPr>
          <p:cNvGrpSpPr/>
          <p:nvPr/>
        </p:nvGrpSpPr>
        <p:grpSpPr>
          <a:xfrm>
            <a:off x="80482" y="2069288"/>
            <a:ext cx="3711339" cy="2386368"/>
            <a:chOff x="4537874" y="3711658"/>
            <a:chExt cx="3397143" cy="2042772"/>
          </a:xfrm>
        </p:grpSpPr>
        <p:sp>
          <p:nvSpPr>
            <p:cNvPr id="8" name="TextBox 7">
              <a:extLst>
                <a:ext uri="{FF2B5EF4-FFF2-40B4-BE49-F238E27FC236}">
                  <a16:creationId xmlns:a16="http://schemas.microsoft.com/office/drawing/2014/main" id="{6DCCD6C8-979F-36EE-7480-9F89B67FC032}"/>
                </a:ext>
              </a:extLst>
            </p:cNvPr>
            <p:cNvSpPr txBox="1"/>
            <p:nvPr/>
          </p:nvSpPr>
          <p:spPr>
            <a:xfrm>
              <a:off x="4537874" y="5007875"/>
              <a:ext cx="3397143" cy="711348"/>
            </a:xfrm>
            <a:prstGeom prst="rect">
              <a:avLst/>
            </a:prstGeom>
            <a:noFill/>
          </p:spPr>
          <p:txBody>
            <a:bodyPr wrap="square" rtlCol="0">
              <a:spAutoFit/>
            </a:bodyPr>
            <a:lstStyle/>
            <a:p>
              <a:pPr algn="ctr"/>
              <a:r>
                <a:rPr lang="en-US" sz="1600" dirty="0">
                  <a:ln>
                    <a:solidFill>
                      <a:srgbClr val="FF6699"/>
                    </a:solidFill>
                  </a:ln>
                  <a:latin typeface="Aptos" panose="020B0004020202020204" pitchFamily="34" charset="0"/>
                </a:rPr>
                <a:t>Neutron irradiation</a:t>
              </a:r>
              <a:r>
                <a:rPr lang="en-US" sz="1600" dirty="0">
                  <a:latin typeface="Aptos" panose="020B0004020202020204" pitchFamily="34" charset="0"/>
                </a:rPr>
                <a:t> Frascati Neutron Generator at ENEA Frascati R.C. (Frascati, Italy)</a:t>
              </a:r>
            </a:p>
          </p:txBody>
        </p:sp>
        <p:sp>
          <p:nvSpPr>
            <p:cNvPr id="9" name="Rectangle 8">
              <a:extLst>
                <a:ext uri="{FF2B5EF4-FFF2-40B4-BE49-F238E27FC236}">
                  <a16:creationId xmlns:a16="http://schemas.microsoft.com/office/drawing/2014/main" id="{B62E0373-F48B-2D6F-6F41-22EB6E109F48}"/>
                </a:ext>
              </a:extLst>
            </p:cNvPr>
            <p:cNvSpPr/>
            <p:nvPr/>
          </p:nvSpPr>
          <p:spPr>
            <a:xfrm>
              <a:off x="4736490" y="3711658"/>
              <a:ext cx="3086518" cy="2042772"/>
            </a:xfrm>
            <a:prstGeom prst="rect">
              <a:avLst/>
            </a:prstGeom>
            <a:no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10" descr="A machine in a factory&#10;&#10;Description automatically generated">
              <a:extLst>
                <a:ext uri="{FF2B5EF4-FFF2-40B4-BE49-F238E27FC236}">
                  <a16:creationId xmlns:a16="http://schemas.microsoft.com/office/drawing/2014/main" id="{E3A7F228-2F91-0576-63A6-B2ADFEBE4EE6}"/>
                </a:ext>
              </a:extLst>
            </p:cNvPr>
            <p:cNvPicPr>
              <a:picLocks noChangeAspect="1"/>
            </p:cNvPicPr>
            <p:nvPr/>
          </p:nvPicPr>
          <p:blipFill rotWithShape="1">
            <a:blip r:embed="rId4">
              <a:extLst>
                <a:ext uri="{28A0092B-C50C-407E-A947-70E740481C1C}">
                  <a14:useLocalDpi xmlns:a14="http://schemas.microsoft.com/office/drawing/2010/main" val="0"/>
                </a:ext>
              </a:extLst>
            </a:blip>
            <a:srcRect t="13484" r="8973"/>
            <a:stretch/>
          </p:blipFill>
          <p:spPr>
            <a:xfrm>
              <a:off x="4814385" y="3773785"/>
              <a:ext cx="2944242" cy="1292481"/>
            </a:xfrm>
            <a:prstGeom prst="rect">
              <a:avLst/>
            </a:prstGeom>
          </p:spPr>
        </p:pic>
      </p:grpSp>
      <p:grpSp>
        <p:nvGrpSpPr>
          <p:cNvPr id="7" name="Group 6">
            <a:extLst>
              <a:ext uri="{FF2B5EF4-FFF2-40B4-BE49-F238E27FC236}">
                <a16:creationId xmlns:a16="http://schemas.microsoft.com/office/drawing/2014/main" id="{C4F7983B-C1F4-86F3-4EA3-917EC6BCBF05}"/>
              </a:ext>
            </a:extLst>
          </p:cNvPr>
          <p:cNvGrpSpPr/>
          <p:nvPr/>
        </p:nvGrpSpPr>
        <p:grpSpPr>
          <a:xfrm>
            <a:off x="297467" y="4518837"/>
            <a:ext cx="7417473" cy="2128348"/>
            <a:chOff x="8093965" y="4490262"/>
            <a:chExt cx="3317761" cy="2128348"/>
          </a:xfrm>
        </p:grpSpPr>
        <p:sp>
          <p:nvSpPr>
            <p:cNvPr id="15" name="TextBox 14">
              <a:extLst>
                <a:ext uri="{FF2B5EF4-FFF2-40B4-BE49-F238E27FC236}">
                  <a16:creationId xmlns:a16="http://schemas.microsoft.com/office/drawing/2014/main" id="{A823D2FC-9861-A311-DBF0-4BDE64B01AF4}"/>
                </a:ext>
              </a:extLst>
            </p:cNvPr>
            <p:cNvSpPr txBox="1"/>
            <p:nvPr/>
          </p:nvSpPr>
          <p:spPr>
            <a:xfrm>
              <a:off x="9626844" y="5751882"/>
              <a:ext cx="1339727" cy="830997"/>
            </a:xfrm>
            <a:prstGeom prst="rect">
              <a:avLst/>
            </a:prstGeom>
            <a:noFill/>
          </p:spPr>
          <p:txBody>
            <a:bodyPr wrap="square" rtlCol="0">
              <a:spAutoFit/>
            </a:bodyPr>
            <a:lstStyle/>
            <a:p>
              <a:pPr algn="ctr"/>
              <a:r>
                <a:rPr lang="en-US" sz="1600" dirty="0">
                  <a:ln>
                    <a:solidFill>
                      <a:srgbClr val="92D050"/>
                    </a:solidFill>
                  </a:ln>
                  <a:latin typeface="Aptos" panose="020B0004020202020204" pitchFamily="34" charset="0"/>
                </a:rPr>
                <a:t>Proton irradiation </a:t>
              </a:r>
              <a:r>
                <a:rPr lang="en-US" sz="1600" dirty="0">
                  <a:latin typeface="Aptos" panose="020B0004020202020204" pitchFamily="34" charset="0"/>
                </a:rPr>
                <a:t>TOP IMPLART at ENEA Frascati R.C. </a:t>
              </a:r>
              <a:br>
                <a:rPr lang="en-US" sz="1600" dirty="0">
                  <a:latin typeface="Aptos" panose="020B0004020202020204" pitchFamily="34" charset="0"/>
                </a:rPr>
              </a:br>
              <a:r>
                <a:rPr lang="en-US" sz="1600" dirty="0">
                  <a:latin typeface="Aptos" panose="020B0004020202020204" pitchFamily="34" charset="0"/>
                </a:rPr>
                <a:t>(Frascati, Italy)</a:t>
              </a:r>
            </a:p>
          </p:txBody>
        </p:sp>
        <p:sp>
          <p:nvSpPr>
            <p:cNvPr id="16" name="Rectangle 15">
              <a:extLst>
                <a:ext uri="{FF2B5EF4-FFF2-40B4-BE49-F238E27FC236}">
                  <a16:creationId xmlns:a16="http://schemas.microsoft.com/office/drawing/2014/main" id="{9120BDA0-5F3D-4F55-1713-4D3E4A0D79C5}"/>
                </a:ext>
              </a:extLst>
            </p:cNvPr>
            <p:cNvSpPr/>
            <p:nvPr/>
          </p:nvSpPr>
          <p:spPr>
            <a:xfrm>
              <a:off x="8093965" y="4490262"/>
              <a:ext cx="3317761" cy="2128348"/>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 name="TextBox 16">
            <a:extLst>
              <a:ext uri="{FF2B5EF4-FFF2-40B4-BE49-F238E27FC236}">
                <a16:creationId xmlns:a16="http://schemas.microsoft.com/office/drawing/2014/main" id="{017D51D4-1397-E20E-92D9-D7093363B43A}"/>
              </a:ext>
            </a:extLst>
          </p:cNvPr>
          <p:cNvSpPr txBox="1"/>
          <p:nvPr/>
        </p:nvSpPr>
        <p:spPr>
          <a:xfrm>
            <a:off x="-6488" y="1163276"/>
            <a:ext cx="3853217" cy="707886"/>
          </a:xfrm>
          <a:prstGeom prst="rect">
            <a:avLst/>
          </a:prstGeom>
          <a:noFill/>
        </p:spPr>
        <p:txBody>
          <a:bodyPr wrap="square" rtlCol="0">
            <a:spAutoFit/>
          </a:bodyPr>
          <a:lstStyle/>
          <a:p>
            <a:pPr algn="r"/>
            <a:r>
              <a:rPr lang="it-IT" sz="2000" b="1" i="1" dirty="0" err="1">
                <a:latin typeface="Aptos" panose="020B0004020202020204" pitchFamily="34" charset="0"/>
              </a:rPr>
              <a:t>Conventional</a:t>
            </a:r>
            <a:r>
              <a:rPr lang="it-IT" sz="2000" i="1" dirty="0">
                <a:latin typeface="Aptos" panose="020B0004020202020204" pitchFamily="34" charset="0"/>
              </a:rPr>
              <a:t> </a:t>
            </a:r>
            <a:r>
              <a:rPr lang="it-IT" sz="2000" i="1" dirty="0" err="1">
                <a:latin typeface="Aptos" panose="020B0004020202020204" pitchFamily="34" charset="0"/>
              </a:rPr>
              <a:t>radiation</a:t>
            </a:r>
            <a:r>
              <a:rPr lang="it-IT" sz="2000" i="1" dirty="0">
                <a:latin typeface="Aptos" panose="020B0004020202020204" pitchFamily="34" charset="0"/>
              </a:rPr>
              <a:t> sources for stress testing </a:t>
            </a:r>
            <a:endParaRPr lang="en-US" sz="2000" i="1" dirty="0">
              <a:latin typeface="Aptos" panose="020B0004020202020204" pitchFamily="34" charset="0"/>
            </a:endParaRPr>
          </a:p>
        </p:txBody>
      </p:sp>
      <p:sp>
        <p:nvSpPr>
          <p:cNvPr id="3" name="TextBox 2">
            <a:extLst>
              <a:ext uri="{FF2B5EF4-FFF2-40B4-BE49-F238E27FC236}">
                <a16:creationId xmlns:a16="http://schemas.microsoft.com/office/drawing/2014/main" id="{D0320859-C73D-ACBF-5FF5-487BEA116DB3}"/>
              </a:ext>
            </a:extLst>
          </p:cNvPr>
          <p:cNvSpPr txBox="1"/>
          <p:nvPr/>
        </p:nvSpPr>
        <p:spPr>
          <a:xfrm>
            <a:off x="8185777" y="1664062"/>
            <a:ext cx="3759052" cy="830997"/>
          </a:xfrm>
          <a:prstGeom prst="rect">
            <a:avLst/>
          </a:prstGeom>
          <a:noFill/>
        </p:spPr>
        <p:txBody>
          <a:bodyPr wrap="square" rtlCol="0">
            <a:spAutoFit/>
          </a:bodyPr>
          <a:lstStyle/>
          <a:p>
            <a:pPr algn="r"/>
            <a:r>
              <a:rPr lang="en-US" sz="1600" dirty="0">
                <a:ln>
                  <a:solidFill>
                    <a:srgbClr val="FFC000"/>
                  </a:solidFill>
                </a:ln>
                <a:latin typeface="Aptos" panose="020B0004020202020204" pitchFamily="34" charset="0"/>
              </a:rPr>
              <a:t>Proton irradiation </a:t>
            </a:r>
            <a:r>
              <a:rPr lang="en-US" sz="1600" dirty="0">
                <a:latin typeface="Aptos" panose="020B0004020202020204" pitchFamily="34" charset="0"/>
              </a:rPr>
              <a:t>Advanced Laser Light Source (ALLS) ion beamline at INRS-EMT (Varennes, Québec, Canada) </a:t>
            </a:r>
          </a:p>
        </p:txBody>
      </p:sp>
      <p:grpSp>
        <p:nvGrpSpPr>
          <p:cNvPr id="12" name="Group 11">
            <a:extLst>
              <a:ext uri="{FF2B5EF4-FFF2-40B4-BE49-F238E27FC236}">
                <a16:creationId xmlns:a16="http://schemas.microsoft.com/office/drawing/2014/main" id="{831FCA8F-76BF-E281-BDAE-4CA03836378F}"/>
              </a:ext>
            </a:extLst>
          </p:cNvPr>
          <p:cNvGrpSpPr/>
          <p:nvPr/>
        </p:nvGrpSpPr>
        <p:grpSpPr>
          <a:xfrm>
            <a:off x="8006816" y="1708348"/>
            <a:ext cx="3984730" cy="5026234"/>
            <a:chOff x="3215742" y="3003812"/>
            <a:chExt cx="3854873" cy="3964728"/>
          </a:xfrm>
        </p:grpSpPr>
        <p:pic>
          <p:nvPicPr>
            <p:cNvPr id="24" name="Picture 23" descr="Logo, company name&#10;&#10;Description automatically generated">
              <a:extLst>
                <a:ext uri="{FF2B5EF4-FFF2-40B4-BE49-F238E27FC236}">
                  <a16:creationId xmlns:a16="http://schemas.microsoft.com/office/drawing/2014/main" id="{3DECC372-02C7-9E84-32BB-8A4E32388056}"/>
                </a:ext>
              </a:extLst>
            </p:cNvPr>
            <p:cNvPicPr>
              <a:picLocks noChangeAspect="1"/>
            </p:cNvPicPr>
            <p:nvPr/>
          </p:nvPicPr>
          <p:blipFill>
            <a:blip r:embed="rId5"/>
            <a:stretch>
              <a:fillRect/>
            </a:stretch>
          </p:blipFill>
          <p:spPr>
            <a:xfrm>
              <a:off x="3400081" y="4200935"/>
              <a:ext cx="970382" cy="441871"/>
            </a:xfrm>
            <a:prstGeom prst="rect">
              <a:avLst/>
            </a:prstGeom>
          </p:spPr>
        </p:pic>
        <p:sp>
          <p:nvSpPr>
            <p:cNvPr id="25" name="Rectangle 24">
              <a:extLst>
                <a:ext uri="{FF2B5EF4-FFF2-40B4-BE49-F238E27FC236}">
                  <a16:creationId xmlns:a16="http://schemas.microsoft.com/office/drawing/2014/main" id="{6976EB2C-2601-5D99-D129-C7F15A32349E}"/>
                </a:ext>
              </a:extLst>
            </p:cNvPr>
            <p:cNvSpPr/>
            <p:nvPr/>
          </p:nvSpPr>
          <p:spPr>
            <a:xfrm>
              <a:off x="3215742" y="3003812"/>
              <a:ext cx="3854873" cy="3964728"/>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26" name="Picture 25" descr="A picture containing text, sign&#10;&#10;Description automatically generated">
              <a:extLst>
                <a:ext uri="{FF2B5EF4-FFF2-40B4-BE49-F238E27FC236}">
                  <a16:creationId xmlns:a16="http://schemas.microsoft.com/office/drawing/2014/main" id="{37E333B3-1DD5-75A3-48B5-F757D7DE442A}"/>
                </a:ext>
              </a:extLst>
            </p:cNvPr>
            <p:cNvPicPr>
              <a:picLocks noChangeAspect="1"/>
            </p:cNvPicPr>
            <p:nvPr/>
          </p:nvPicPr>
          <p:blipFill rotWithShape="1">
            <a:blip r:embed="rId6"/>
            <a:srcRect r="56864"/>
            <a:stretch/>
          </p:blipFill>
          <p:spPr>
            <a:xfrm>
              <a:off x="3272138" y="3354247"/>
              <a:ext cx="772080" cy="913505"/>
            </a:xfrm>
            <a:prstGeom prst="rect">
              <a:avLst/>
            </a:prstGeom>
          </p:spPr>
        </p:pic>
      </p:grpSp>
      <p:sp>
        <p:nvSpPr>
          <p:cNvPr id="27" name="TextBox 26">
            <a:extLst>
              <a:ext uri="{FF2B5EF4-FFF2-40B4-BE49-F238E27FC236}">
                <a16:creationId xmlns:a16="http://schemas.microsoft.com/office/drawing/2014/main" id="{03B0C7F4-793C-49E8-46D6-92F2E263E94A}"/>
              </a:ext>
            </a:extLst>
          </p:cNvPr>
          <p:cNvSpPr txBox="1"/>
          <p:nvPr/>
        </p:nvSpPr>
        <p:spPr>
          <a:xfrm>
            <a:off x="8275623" y="1016899"/>
            <a:ext cx="3303018" cy="707886"/>
          </a:xfrm>
          <a:prstGeom prst="rect">
            <a:avLst/>
          </a:prstGeom>
          <a:noFill/>
        </p:spPr>
        <p:txBody>
          <a:bodyPr wrap="square" rtlCol="0">
            <a:spAutoFit/>
          </a:bodyPr>
          <a:lstStyle/>
          <a:p>
            <a:pPr algn="ctr"/>
            <a:r>
              <a:rPr lang="it-IT" sz="2000" b="1" i="1" dirty="0">
                <a:latin typeface="Aptos" panose="020B0004020202020204" pitchFamily="34" charset="0"/>
              </a:rPr>
              <a:t>Innovative</a:t>
            </a:r>
            <a:r>
              <a:rPr lang="it-IT" sz="2000" i="1" dirty="0">
                <a:latin typeface="Aptos" panose="020B0004020202020204" pitchFamily="34" charset="0"/>
              </a:rPr>
              <a:t> </a:t>
            </a:r>
            <a:r>
              <a:rPr lang="it-IT" sz="2000" i="1" dirty="0" err="1">
                <a:latin typeface="Aptos" panose="020B0004020202020204" pitchFamily="34" charset="0"/>
              </a:rPr>
              <a:t>radiation</a:t>
            </a:r>
            <a:r>
              <a:rPr lang="it-IT" sz="2000" i="1" dirty="0">
                <a:latin typeface="Aptos" panose="020B0004020202020204" pitchFamily="34" charset="0"/>
              </a:rPr>
              <a:t> source for stress testing </a:t>
            </a:r>
            <a:endParaRPr lang="en-US" sz="2000" i="1" dirty="0">
              <a:latin typeface="Aptos" panose="020B0004020202020204" pitchFamily="34" charset="0"/>
            </a:endParaRPr>
          </a:p>
        </p:txBody>
      </p:sp>
      <p:pic>
        <p:nvPicPr>
          <p:cNvPr id="10" name="Picture 9">
            <a:extLst>
              <a:ext uri="{FF2B5EF4-FFF2-40B4-BE49-F238E27FC236}">
                <a16:creationId xmlns:a16="http://schemas.microsoft.com/office/drawing/2014/main" id="{8272E5DF-117D-DFFD-FD80-F6B00B540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918" y="4589485"/>
            <a:ext cx="7128821" cy="1211338"/>
          </a:xfrm>
          <a:prstGeom prst="rect">
            <a:avLst/>
          </a:prstGeom>
        </p:spPr>
      </p:pic>
      <p:pic>
        <p:nvPicPr>
          <p:cNvPr id="18" name="Picture 17" descr="A graph of energy&#10;&#10;Description automatically generated">
            <a:extLst>
              <a:ext uri="{FF2B5EF4-FFF2-40B4-BE49-F238E27FC236}">
                <a16:creationId xmlns:a16="http://schemas.microsoft.com/office/drawing/2014/main" id="{277EA61D-C5C8-F975-7C33-FC02A4443B28}"/>
              </a:ext>
            </a:extLst>
          </p:cNvPr>
          <p:cNvPicPr>
            <a:picLocks noChangeAspect="1"/>
          </p:cNvPicPr>
          <p:nvPr/>
        </p:nvPicPr>
        <p:blipFill rotWithShape="1">
          <a:blip r:embed="rId8">
            <a:extLst>
              <a:ext uri="{28A0092B-C50C-407E-A947-70E740481C1C}">
                <a14:useLocalDpi xmlns:a14="http://schemas.microsoft.com/office/drawing/2010/main" val="0"/>
              </a:ext>
            </a:extLst>
          </a:blip>
          <a:srcRect l="4282" t="8729" r="9751" b="3593"/>
          <a:stretch/>
        </p:blipFill>
        <p:spPr>
          <a:xfrm>
            <a:off x="8051015" y="4242217"/>
            <a:ext cx="3133861" cy="2445847"/>
          </a:xfrm>
          <a:prstGeom prst="rect">
            <a:avLst/>
          </a:prstGeom>
        </p:spPr>
      </p:pic>
      <p:pic>
        <p:nvPicPr>
          <p:cNvPr id="21" name="Picture 20" descr="A picture containing engine&#10;&#10;Description automatically generated">
            <a:extLst>
              <a:ext uri="{FF2B5EF4-FFF2-40B4-BE49-F238E27FC236}">
                <a16:creationId xmlns:a16="http://schemas.microsoft.com/office/drawing/2014/main" id="{9B437C86-06AE-FBA5-03FB-D59FC1A6B1A0}"/>
              </a:ext>
            </a:extLst>
          </p:cNvPr>
          <p:cNvPicPr>
            <a:picLocks noChangeAspect="1"/>
          </p:cNvPicPr>
          <p:nvPr/>
        </p:nvPicPr>
        <p:blipFill rotWithShape="1">
          <a:blip r:embed="rId9"/>
          <a:srcRect l="6322" t="23479" b="6729"/>
          <a:stretch/>
        </p:blipFill>
        <p:spPr>
          <a:xfrm>
            <a:off x="9141960" y="2458614"/>
            <a:ext cx="2774791" cy="1615726"/>
          </a:xfrm>
          <a:prstGeom prst="rect">
            <a:avLst/>
          </a:prstGeom>
        </p:spPr>
      </p:pic>
      <p:pic>
        <p:nvPicPr>
          <p:cNvPr id="22" name="Picture 21" descr="A blue and white logo&#10;&#10;Description automatically generated">
            <a:extLst>
              <a:ext uri="{FF2B5EF4-FFF2-40B4-BE49-F238E27FC236}">
                <a16:creationId xmlns:a16="http://schemas.microsoft.com/office/drawing/2014/main" id="{E0379BDD-D2E9-DE8A-99A8-B430EBC74F7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6800" b="53000" l="3222" r="57333">
                        <a14:foregroundMark x1="3333" y1="37000" x2="3333" y2="37000"/>
                        <a14:foregroundMark x1="32000" y1="30600" x2="32000" y2="30600"/>
                        <a14:foregroundMark x1="45000" y1="33400" x2="45000" y2="33400"/>
                        <a14:foregroundMark x1="53333" y1="47200" x2="53333" y2="47200"/>
                        <a14:foregroundMark x1="57333" y1="52000" x2="57333" y2="52000"/>
                        <a14:foregroundMark x1="31444" y1="36000" x2="30444" y2="38800"/>
                        <a14:foregroundMark x1="29667" y1="38200" x2="29667" y2="39400"/>
                        <a14:foregroundMark x1="32556" y1="38200" x2="38889" y2="38400"/>
                        <a14:foregroundMark x1="39111" y1="39400" x2="39111" y2="39400"/>
                        <a14:foregroundMark x1="39111" y1="38000" x2="39111" y2="40800"/>
                        <a14:foregroundMark x1="41667" y1="38200" x2="43889" y2="39400"/>
                        <a14:foregroundMark x1="44000" y1="39400" x2="44222" y2="38000"/>
                        <a14:foregroundMark x1="41444" y1="39400" x2="41444" y2="38400"/>
                        <a14:foregroundMark x1="44222" y1="37400" x2="44444" y2="41000"/>
                        <a14:foregroundMark x1="48333" y1="38200" x2="52000" y2="39600"/>
                        <a14:foregroundMark x1="49556" y1="38800" x2="51667" y2="39600"/>
                        <a14:foregroundMark x1="49444" y1="38000" x2="52333" y2="40600"/>
                        <a14:foregroundMark x1="41778" y1="39200" x2="41333" y2="38600"/>
                        <a14:foregroundMark x1="41778" y1="38600" x2="41667" y2="40000"/>
                        <a14:foregroundMark x1="48000" y1="38600" x2="48333" y2="38600"/>
                        <a14:foregroundMark x1="48444" y1="38800" x2="48111" y2="37800"/>
                        <a14:foregroundMark x1="48556" y1="37600" x2="49444" y2="39400"/>
                        <a14:foregroundMark x1="48444" y1="38400" x2="48333" y2="37400"/>
                        <a14:foregroundMark x1="48333" y1="37400" x2="50333" y2="40000"/>
                        <a14:foregroundMark x1="47778" y1="35400" x2="49444" y2="39400"/>
                        <a14:foregroundMark x1="47889" y1="36000" x2="47889" y2="36000"/>
                        <a14:foregroundMark x1="17889" y1="32200" x2="18444" y2="34200"/>
                        <a14:foregroundMark x1="18111" y1="32800" x2="18667" y2="34600"/>
                        <a14:foregroundMark x1="18444" y1="33200" x2="19111" y2="34000"/>
                        <a14:foregroundMark x1="18000" y1="33600" x2="18556" y2="34200"/>
                        <a14:foregroundMark x1="18444" y1="33800" x2="18444" y2="33800"/>
                        <a14:foregroundMark x1="18889" y1="34400" x2="18889" y2="34400"/>
                        <a14:foregroundMark x1="19000" y1="35200" x2="19000" y2="33600"/>
                        <a14:foregroundMark x1="18667" y1="31600" x2="18667" y2="34200"/>
                        <a14:foregroundMark x1="18889" y1="33600" x2="19000" y2="34200"/>
                        <a14:foregroundMark x1="18889" y1="34400" x2="19222" y2="34400"/>
                        <a14:foregroundMark x1="18333" y1="35200" x2="19111" y2="34800"/>
                        <a14:backgroundMark x1="19889" y1="47600" x2="19889" y2="47600"/>
                        <a14:backgroundMark x1="21889" y1="48400" x2="22333" y2="42600"/>
                        <a14:backgroundMark x1="20778" y1="39000" x2="20556" y2="54000"/>
                        <a14:backgroundMark x1="20111" y1="41400" x2="27778" y2="61600"/>
                        <a14:backgroundMark x1="24111" y1="54000" x2="45000" y2="82600"/>
                        <a14:backgroundMark x1="31333" y1="81800" x2="68222" y2="79400"/>
                        <a14:backgroundMark x1="68222" y1="79400" x2="90333" y2="50000"/>
                        <a14:backgroundMark x1="90333" y1="50000" x2="83111" y2="43400"/>
                        <a14:backgroundMark x1="46994" y1="39173" x2="46233" y2="39166"/>
                        <a14:backgroundMark x1="72778" y1="39400" x2="53023" y2="39226"/>
                        <a14:backgroundMark x1="19444" y1="34600" x2="19444" y2="34600"/>
                      </a14:backgroundRemoval>
                    </a14:imgEffect>
                  </a14:imgLayer>
                </a14:imgProps>
              </a:ext>
              <a:ext uri="{28A0092B-C50C-407E-A947-70E740481C1C}">
                <a14:useLocalDpi xmlns:a14="http://schemas.microsoft.com/office/drawing/2010/main" val="0"/>
              </a:ext>
            </a:extLst>
          </a:blip>
          <a:srcRect t="23547" r="39165" b="43616"/>
          <a:stretch/>
        </p:blipFill>
        <p:spPr>
          <a:xfrm>
            <a:off x="430733" y="1543612"/>
            <a:ext cx="1651329" cy="495190"/>
          </a:xfrm>
          <a:prstGeom prst="rect">
            <a:avLst/>
          </a:prstGeom>
        </p:spPr>
      </p:pic>
      <p:sp>
        <p:nvSpPr>
          <p:cNvPr id="28" name="Oval 27">
            <a:extLst>
              <a:ext uri="{FF2B5EF4-FFF2-40B4-BE49-F238E27FC236}">
                <a16:creationId xmlns:a16="http://schemas.microsoft.com/office/drawing/2014/main" id="{DD7139A1-C182-C14D-0DD1-5BE32E36BF40}"/>
              </a:ext>
            </a:extLst>
          </p:cNvPr>
          <p:cNvSpPr/>
          <p:nvPr/>
        </p:nvSpPr>
        <p:spPr>
          <a:xfrm rot="357625">
            <a:off x="428874" y="2970690"/>
            <a:ext cx="1302575" cy="639399"/>
          </a:xfrm>
          <a:prstGeom prst="ellipse">
            <a:avLst/>
          </a:prstGeom>
          <a:solidFill>
            <a:srgbClr val="A02B93">
              <a:lumMod val="40000"/>
              <a:lumOff val="60000"/>
            </a:srgbClr>
          </a:solidFill>
          <a:ln w="19050" cap="flat" cmpd="sng" algn="ctr">
            <a:solidFill>
              <a:srgbClr val="A02B93">
                <a:lumMod val="7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Aptos" panose="02110004020202020204"/>
                <a:ea typeface="+mn-ea"/>
                <a:cs typeface="+mn-cs"/>
              </a:rPr>
              <a:t>14 MeV</a:t>
            </a:r>
            <a:br>
              <a:rPr kumimoji="0" lang="it-IT" sz="1400" b="1" i="0" u="none" strike="noStrike" kern="0" cap="none" spc="0" normalizeH="0" baseline="0" noProof="0" dirty="0">
                <a:ln>
                  <a:noFill/>
                </a:ln>
                <a:solidFill>
                  <a:prstClr val="black"/>
                </a:solidFill>
                <a:effectLst/>
                <a:uLnTx/>
                <a:uFillTx/>
                <a:latin typeface="Aptos" panose="02110004020202020204"/>
                <a:ea typeface="+mn-ea"/>
                <a:cs typeface="+mn-cs"/>
              </a:rPr>
            </a:br>
            <a:r>
              <a:rPr kumimoji="0" lang="it-IT" sz="1400" b="1" i="0" u="none" strike="noStrike" kern="0" cap="none" spc="0" normalizeH="0" baseline="0" noProof="0" dirty="0">
                <a:ln>
                  <a:noFill/>
                </a:ln>
                <a:solidFill>
                  <a:prstClr val="black"/>
                </a:solidFill>
                <a:effectLst/>
                <a:uLnTx/>
                <a:uFillTx/>
                <a:latin typeface="Aptos" panose="02110004020202020204"/>
                <a:ea typeface="+mn-ea"/>
                <a:cs typeface="+mn-cs"/>
              </a:rPr>
              <a:t>n</a:t>
            </a:r>
            <a:r>
              <a:rPr kumimoji="0" lang="it-IT" sz="1400" b="1" i="0" u="none" strike="noStrike" kern="0" cap="none" spc="0" normalizeH="0" baseline="0" noProof="0" dirty="0" err="1">
                <a:ln>
                  <a:noFill/>
                </a:ln>
                <a:solidFill>
                  <a:prstClr val="black"/>
                </a:solidFill>
                <a:effectLst/>
                <a:uLnTx/>
                <a:uFillTx/>
                <a:latin typeface="Aptos" panose="02110004020202020204"/>
                <a:ea typeface="+mn-ea"/>
                <a:cs typeface="+mn-cs"/>
              </a:rPr>
              <a:t>eutrons</a:t>
            </a:r>
            <a:endParaRPr kumimoji="0" lang="en-US" sz="1400" b="1" i="0" u="none" strike="noStrike" kern="0" cap="none" spc="0" normalizeH="0" baseline="0" noProof="0" dirty="0">
              <a:ln>
                <a:noFill/>
              </a:ln>
              <a:solidFill>
                <a:prstClr val="black"/>
              </a:solidFill>
              <a:effectLst/>
              <a:uLnTx/>
              <a:uFillTx/>
              <a:latin typeface="Aptos" panose="02110004020202020204"/>
              <a:ea typeface="+mn-ea"/>
              <a:cs typeface="+mn-cs"/>
            </a:endParaRPr>
          </a:p>
        </p:txBody>
      </p:sp>
      <p:sp>
        <p:nvSpPr>
          <p:cNvPr id="32" name="Oval 31">
            <a:extLst>
              <a:ext uri="{FF2B5EF4-FFF2-40B4-BE49-F238E27FC236}">
                <a16:creationId xmlns:a16="http://schemas.microsoft.com/office/drawing/2014/main" id="{5672633C-07E2-BEF1-1E90-801894D601D8}"/>
              </a:ext>
            </a:extLst>
          </p:cNvPr>
          <p:cNvSpPr/>
          <p:nvPr/>
        </p:nvSpPr>
        <p:spPr>
          <a:xfrm rot="619382">
            <a:off x="5895877" y="1361845"/>
            <a:ext cx="1746356" cy="1159929"/>
          </a:xfrm>
          <a:prstGeom prst="ellipse">
            <a:avLst/>
          </a:prstGeom>
          <a:solidFill>
            <a:srgbClr val="156082">
              <a:lumMod val="40000"/>
              <a:lumOff val="60000"/>
            </a:srgbClr>
          </a:solidFill>
          <a:ln w="19050" cap="flat" cmpd="sng" algn="ctr">
            <a:solidFill>
              <a:srgbClr val="156082"/>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30000" noProof="0" dirty="0">
                <a:ln>
                  <a:noFill/>
                </a:ln>
                <a:solidFill>
                  <a:prstClr val="black"/>
                </a:solidFill>
                <a:effectLst/>
                <a:uLnTx/>
                <a:uFillTx/>
                <a:latin typeface="Aptos" panose="02110004020202020204"/>
                <a:ea typeface="+mn-ea"/>
                <a:cs typeface="+mn-cs"/>
              </a:rPr>
              <a:t>60</a:t>
            </a:r>
            <a:r>
              <a:rPr kumimoji="0" lang="it-IT" sz="1400" b="1" i="0" u="none" strike="noStrike" kern="0" cap="none" spc="0" normalizeH="0" baseline="0" noProof="0" dirty="0">
                <a:ln>
                  <a:noFill/>
                </a:ln>
                <a:solidFill>
                  <a:prstClr val="black"/>
                </a:solidFill>
                <a:effectLst/>
                <a:uLnTx/>
                <a:uFillTx/>
                <a:latin typeface="Aptos" panose="02110004020202020204"/>
                <a:ea typeface="+mn-ea"/>
                <a:cs typeface="+mn-cs"/>
              </a:rPr>
              <a:t>Co gamma </a:t>
            </a:r>
            <a:r>
              <a:rPr kumimoji="0" lang="it-IT" sz="1400" b="1" i="0" u="none" strike="noStrike" kern="0" cap="none" spc="0" normalizeH="0" baseline="0" noProof="0" dirty="0" err="1">
                <a:ln>
                  <a:noFill/>
                </a:ln>
                <a:solidFill>
                  <a:prstClr val="black"/>
                </a:solidFill>
                <a:effectLst/>
                <a:uLnTx/>
                <a:uFillTx/>
                <a:latin typeface="Aptos" panose="02110004020202020204"/>
                <a:ea typeface="+mn-ea"/>
                <a:cs typeface="+mn-cs"/>
              </a:rPr>
              <a:t>photons</a:t>
            </a:r>
            <a:r>
              <a:rPr kumimoji="0" lang="it-IT" sz="1400" b="1" i="0" u="none" strike="noStrike" kern="0" cap="none" spc="0" normalizeH="0" baseline="0" noProof="0" dirty="0">
                <a:ln>
                  <a:noFill/>
                </a:ln>
                <a:solidFill>
                  <a:prstClr val="black"/>
                </a:solidFill>
                <a:effectLst/>
                <a:uLnTx/>
                <a:uFillTx/>
                <a:latin typeface="Aptos" panose="02110004020202020204"/>
                <a:ea typeface="+mn-ea"/>
                <a:cs typeface="+mn-cs"/>
              </a:rPr>
              <a:t> </a:t>
            </a:r>
            <a:br>
              <a:rPr kumimoji="0" lang="it-IT" sz="1400" b="0" i="0" u="none" strike="noStrike" kern="0" cap="none" spc="0" normalizeH="0" baseline="0" noProof="0" dirty="0">
                <a:ln>
                  <a:noFill/>
                </a:ln>
                <a:solidFill>
                  <a:prstClr val="black"/>
                </a:solidFill>
                <a:effectLst/>
                <a:uLnTx/>
                <a:uFillTx/>
                <a:latin typeface="Aptos" panose="02110004020202020204"/>
                <a:ea typeface="+mn-ea"/>
                <a:cs typeface="+mn-cs"/>
              </a:rPr>
            </a:br>
            <a:r>
              <a:rPr kumimoji="0" lang="it-IT" sz="1400" b="0" i="0" u="none" strike="noStrike" kern="0" cap="none" spc="0" normalizeH="0" baseline="0" noProof="0" dirty="0">
                <a:ln>
                  <a:noFill/>
                </a:ln>
                <a:solidFill>
                  <a:prstClr val="black"/>
                </a:solidFill>
                <a:effectLst/>
                <a:uLnTx/>
                <a:uFillTx/>
                <a:latin typeface="Aptos" panose="02110004020202020204"/>
                <a:ea typeface="+mn-ea"/>
                <a:cs typeface="+mn-cs"/>
              </a:rPr>
              <a:t>(</a:t>
            </a:r>
            <a:r>
              <a:rPr kumimoji="0" lang="it-IT" sz="1400" b="0" i="0" u="none" strike="noStrike" kern="0" cap="none" spc="0" normalizeH="0" baseline="0" noProof="0" dirty="0" err="1">
                <a:ln>
                  <a:noFill/>
                </a:ln>
                <a:solidFill>
                  <a:prstClr val="black"/>
                </a:solidFill>
                <a:effectLst/>
                <a:uLnTx/>
                <a:uFillTx/>
                <a:latin typeface="Aptos" panose="02110004020202020204"/>
                <a:ea typeface="+mn-ea"/>
                <a:cs typeface="+mn-cs"/>
              </a:rPr>
              <a:t>mean</a:t>
            </a:r>
            <a:r>
              <a:rPr kumimoji="0" lang="it-IT" sz="1400" b="0" i="0" u="none" strike="noStrike" kern="0" cap="none" spc="0" normalizeH="0" baseline="0" noProof="0" dirty="0">
                <a:ln>
                  <a:noFill/>
                </a:ln>
                <a:solidFill>
                  <a:prstClr val="black"/>
                </a:solidFill>
                <a:effectLst/>
                <a:uLnTx/>
                <a:uFillTx/>
                <a:latin typeface="Aptos" panose="02110004020202020204"/>
                <a:ea typeface="+mn-ea"/>
                <a:cs typeface="+mn-cs"/>
              </a:rPr>
              <a:t> energy </a:t>
            </a:r>
            <a:r>
              <a:rPr kumimoji="0" lang="it-IT" sz="1400" b="1" i="0" u="none" strike="noStrike" kern="0" cap="none" spc="0" normalizeH="0" baseline="0" noProof="0" dirty="0">
                <a:ln>
                  <a:noFill/>
                </a:ln>
                <a:solidFill>
                  <a:prstClr val="black"/>
                </a:solidFill>
                <a:effectLst/>
                <a:uLnTx/>
                <a:uFillTx/>
                <a:latin typeface="Aptos" panose="02110004020202020204"/>
                <a:ea typeface="+mn-ea"/>
                <a:cs typeface="+mn-cs"/>
              </a:rPr>
              <a:t>1.25 MeV</a:t>
            </a:r>
            <a:r>
              <a:rPr kumimoji="0" lang="it-IT" sz="1400" b="0" i="0" u="none" strike="noStrike" kern="0" cap="none" spc="0" normalizeH="0" baseline="0" noProof="0" dirty="0">
                <a:ln>
                  <a:noFill/>
                </a:ln>
                <a:solidFill>
                  <a:prstClr val="black"/>
                </a:solidFill>
                <a:effectLst/>
                <a:uLnTx/>
                <a:uFillTx/>
                <a:latin typeface="Aptos" panose="02110004020202020204"/>
                <a:ea typeface="+mn-ea"/>
                <a:cs typeface="+mn-cs"/>
              </a:rPr>
              <a:t>)</a:t>
            </a:r>
          </a:p>
        </p:txBody>
      </p:sp>
      <p:sp>
        <p:nvSpPr>
          <p:cNvPr id="36" name="TextBox 35">
            <a:extLst>
              <a:ext uri="{FF2B5EF4-FFF2-40B4-BE49-F238E27FC236}">
                <a16:creationId xmlns:a16="http://schemas.microsoft.com/office/drawing/2014/main" id="{D0FCDE30-5EB5-B752-A196-95990C952E77}"/>
              </a:ext>
            </a:extLst>
          </p:cNvPr>
          <p:cNvSpPr txBox="1"/>
          <p:nvPr/>
        </p:nvSpPr>
        <p:spPr>
          <a:xfrm>
            <a:off x="6612574" y="3090575"/>
            <a:ext cx="1191187" cy="830997"/>
          </a:xfrm>
          <a:prstGeom prst="rect">
            <a:avLst/>
          </a:prstGeom>
          <a:noFill/>
        </p:spPr>
        <p:txBody>
          <a:bodyPr wrap="square" rtlCol="0">
            <a:spAutoFit/>
          </a:bodyPr>
          <a:lstStyle/>
          <a:p>
            <a:pPr algn="ctr"/>
            <a:r>
              <a:rPr lang="en-US" sz="1600" dirty="0">
                <a:latin typeface="Aptos" panose="020B0004020202020204" pitchFamily="34" charset="0"/>
              </a:rPr>
              <a:t>Dosimetric laboratory available</a:t>
            </a:r>
          </a:p>
        </p:txBody>
      </p:sp>
      <p:sp>
        <p:nvSpPr>
          <p:cNvPr id="37" name="Oval 36">
            <a:extLst>
              <a:ext uri="{FF2B5EF4-FFF2-40B4-BE49-F238E27FC236}">
                <a16:creationId xmlns:a16="http://schemas.microsoft.com/office/drawing/2014/main" id="{37FC6EE2-8F32-5192-FB2A-CA34847C285B}"/>
              </a:ext>
            </a:extLst>
          </p:cNvPr>
          <p:cNvSpPr/>
          <p:nvPr/>
        </p:nvSpPr>
        <p:spPr>
          <a:xfrm rot="262848">
            <a:off x="1757132" y="5874545"/>
            <a:ext cx="1957764" cy="710126"/>
          </a:xfrm>
          <a:prstGeom prst="ellipse">
            <a:avLst/>
          </a:prstGeom>
          <a:solidFill>
            <a:srgbClr val="92D050"/>
          </a:solidFill>
          <a:ln>
            <a:solidFill>
              <a:schemeClr val="accent6">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2.8 MeV </a:t>
            </a:r>
            <a:r>
              <a:rPr kumimoji="0" lang="it-IT" sz="1400" b="1" i="0" u="none" strike="noStrike" kern="1200" cap="none" spc="0" normalizeH="0" baseline="0" noProof="0" dirty="0" err="1">
                <a:ln>
                  <a:noFill/>
                </a:ln>
                <a:solidFill>
                  <a:prstClr val="black"/>
                </a:solidFill>
                <a:effectLst/>
                <a:uLnTx/>
                <a:uFillTx/>
                <a:latin typeface="Aptos" panose="02110004020202020204"/>
                <a:ea typeface="+mn-ea"/>
                <a:cs typeface="+mn-cs"/>
              </a:rPr>
              <a:t>conventional</a:t>
            </a: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1" i="0" u="none" strike="noStrike" kern="1200" cap="none" spc="0" normalizeH="0" baseline="0" noProof="0" dirty="0" err="1">
                <a:ln>
                  <a:noFill/>
                </a:ln>
                <a:solidFill>
                  <a:prstClr val="black"/>
                </a:solidFill>
                <a:effectLst/>
                <a:uLnTx/>
                <a:uFillTx/>
                <a:latin typeface="Aptos" panose="02110004020202020204"/>
                <a:ea typeface="+mn-ea"/>
                <a:cs typeface="+mn-cs"/>
              </a:rPr>
              <a:t>protons</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Arrow: Bent 37">
            <a:extLst>
              <a:ext uri="{FF2B5EF4-FFF2-40B4-BE49-F238E27FC236}">
                <a16:creationId xmlns:a16="http://schemas.microsoft.com/office/drawing/2014/main" id="{3AE121D0-10A9-C444-6771-362FE105FBD9}"/>
              </a:ext>
            </a:extLst>
          </p:cNvPr>
          <p:cNvSpPr/>
          <p:nvPr/>
        </p:nvSpPr>
        <p:spPr>
          <a:xfrm flipV="1">
            <a:off x="1467729" y="5746498"/>
            <a:ext cx="215819" cy="395133"/>
          </a:xfrm>
          <a:prstGeom prst="ben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CC8DDF72-57B4-E97F-09BB-7680EADAEEEA}"/>
              </a:ext>
            </a:extLst>
          </p:cNvPr>
          <p:cNvSpPr/>
          <p:nvPr/>
        </p:nvSpPr>
        <p:spPr>
          <a:xfrm>
            <a:off x="1244009" y="4559966"/>
            <a:ext cx="488862" cy="1146780"/>
          </a:xfrm>
          <a:prstGeom prst="ellipse">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0B090EB-2FFD-5CA1-7EEC-4D20F9784807}"/>
              </a:ext>
            </a:extLst>
          </p:cNvPr>
          <p:cNvSpPr txBox="1"/>
          <p:nvPr/>
        </p:nvSpPr>
        <p:spPr>
          <a:xfrm>
            <a:off x="9645005" y="4153174"/>
            <a:ext cx="2247936" cy="461665"/>
          </a:xfrm>
          <a:prstGeom prst="rect">
            <a:avLst/>
          </a:prstGeom>
          <a:solidFill>
            <a:srgbClr val="F38A69"/>
          </a:solidFill>
          <a:ln w="19050">
            <a:solidFill>
              <a:schemeClr val="accent2">
                <a:lumMod val="75000"/>
              </a:schemeClr>
            </a:solidFill>
          </a:ln>
        </p:spPr>
        <p:txBody>
          <a:bodyPr wrap="square">
            <a:spAutoFit/>
          </a:bodyPr>
          <a:lstStyle/>
          <a:p>
            <a:pPr algn="ctr"/>
            <a:r>
              <a:rPr lang="en-GB" sz="1200" b="1" i="0" dirty="0">
                <a:solidFill>
                  <a:srgbClr val="000000"/>
                </a:solidFill>
                <a:effectLst/>
              </a:rPr>
              <a:t>Ultra-intense ultra-short </a:t>
            </a:r>
            <a:r>
              <a:rPr lang="en-GB" sz="1200" b="1" dirty="0">
                <a:solidFill>
                  <a:srgbClr val="000000"/>
                </a:solidFill>
              </a:rPr>
              <a:t>l</a:t>
            </a:r>
            <a:r>
              <a:rPr lang="en-GB" sz="1200" b="1" i="0" dirty="0">
                <a:solidFill>
                  <a:srgbClr val="000000"/>
                </a:solidFill>
                <a:effectLst/>
              </a:rPr>
              <a:t>aser pulse </a:t>
            </a:r>
            <a:r>
              <a:rPr lang="en-GB" sz="1200" b="0" i="0" dirty="0">
                <a:solidFill>
                  <a:srgbClr val="000000"/>
                </a:solidFill>
                <a:effectLst/>
              </a:rPr>
              <a:t>is </a:t>
            </a:r>
            <a:r>
              <a:rPr lang="en-GB" sz="1200" b="1" i="0" dirty="0">
                <a:solidFill>
                  <a:srgbClr val="000000"/>
                </a:solidFill>
                <a:effectLst/>
              </a:rPr>
              <a:t>focused</a:t>
            </a:r>
            <a:r>
              <a:rPr lang="en-GB" sz="1200" b="0" i="0" dirty="0">
                <a:solidFill>
                  <a:srgbClr val="000000"/>
                </a:solidFill>
                <a:effectLst/>
              </a:rPr>
              <a:t> on a thin target</a:t>
            </a:r>
            <a:endParaRPr lang="en-GB" sz="1200" b="1" baseline="30000" dirty="0">
              <a:solidFill>
                <a:srgbClr val="000000"/>
              </a:solidFill>
            </a:endParaRPr>
          </a:p>
        </p:txBody>
      </p:sp>
      <p:sp>
        <p:nvSpPr>
          <p:cNvPr id="41" name="TextBox 40">
            <a:extLst>
              <a:ext uri="{FF2B5EF4-FFF2-40B4-BE49-F238E27FC236}">
                <a16:creationId xmlns:a16="http://schemas.microsoft.com/office/drawing/2014/main" id="{A8D19F71-BFED-1912-5190-7F72F9051E72}"/>
              </a:ext>
            </a:extLst>
          </p:cNvPr>
          <p:cNvSpPr txBox="1"/>
          <p:nvPr/>
        </p:nvSpPr>
        <p:spPr>
          <a:xfrm>
            <a:off x="10974712" y="5679966"/>
            <a:ext cx="970117" cy="461665"/>
          </a:xfrm>
          <a:prstGeom prst="rect">
            <a:avLst/>
          </a:prstGeom>
          <a:solidFill>
            <a:srgbClr val="F38A69"/>
          </a:solidFill>
          <a:ln w="19050">
            <a:solidFill>
              <a:schemeClr val="accent2">
                <a:lumMod val="75000"/>
              </a:schemeClr>
            </a:solidFill>
          </a:ln>
        </p:spPr>
        <p:txBody>
          <a:bodyPr wrap="square">
            <a:spAutoFit/>
          </a:bodyPr>
          <a:lstStyle/>
          <a:p>
            <a:pPr algn="ctr"/>
            <a:r>
              <a:rPr lang="en-GB" sz="1200" b="1" i="0" dirty="0">
                <a:solidFill>
                  <a:srgbClr val="000000"/>
                </a:solidFill>
                <a:effectLst/>
              </a:rPr>
              <a:t>Proton acceleration</a:t>
            </a:r>
            <a:endParaRPr lang="en-US" sz="1200" b="1" dirty="0"/>
          </a:p>
        </p:txBody>
      </p:sp>
      <p:sp>
        <p:nvSpPr>
          <p:cNvPr id="43" name="Arrow: Right 42">
            <a:extLst>
              <a:ext uri="{FF2B5EF4-FFF2-40B4-BE49-F238E27FC236}">
                <a16:creationId xmlns:a16="http://schemas.microsoft.com/office/drawing/2014/main" id="{B88A9717-CBBA-36E7-AF54-2BEA0D668AE0}"/>
              </a:ext>
            </a:extLst>
          </p:cNvPr>
          <p:cNvSpPr/>
          <p:nvPr/>
        </p:nvSpPr>
        <p:spPr>
          <a:xfrm rot="5400000">
            <a:off x="11222774" y="5057494"/>
            <a:ext cx="1146779" cy="151725"/>
          </a:xfrm>
          <a:prstGeom prst="rightArrow">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95DFF98-EA21-8B92-6A63-6638CB383B45}"/>
              </a:ext>
            </a:extLst>
          </p:cNvPr>
          <p:cNvSpPr txBox="1"/>
          <p:nvPr/>
        </p:nvSpPr>
        <p:spPr>
          <a:xfrm>
            <a:off x="10759799" y="4680292"/>
            <a:ext cx="1133142" cy="938719"/>
          </a:xfrm>
          <a:prstGeom prst="rect">
            <a:avLst/>
          </a:prstGeom>
          <a:noFill/>
        </p:spPr>
        <p:txBody>
          <a:bodyPr wrap="square">
            <a:spAutoFit/>
          </a:bodyPr>
          <a:lstStyle/>
          <a:p>
            <a:pPr algn="ctr"/>
            <a:r>
              <a:rPr lang="en-GB" sz="1100" i="0" dirty="0">
                <a:ln>
                  <a:solidFill>
                    <a:schemeClr val="accent2">
                      <a:lumMod val="50000"/>
                    </a:schemeClr>
                  </a:solidFill>
                </a:ln>
                <a:solidFill>
                  <a:srgbClr val="000000"/>
                </a:solidFill>
                <a:effectLst/>
              </a:rPr>
              <a:t>Target Normal Sheath </a:t>
            </a:r>
            <a:br>
              <a:rPr lang="en-GB" sz="1100" i="0" dirty="0">
                <a:ln>
                  <a:solidFill>
                    <a:schemeClr val="accent2">
                      <a:lumMod val="50000"/>
                    </a:schemeClr>
                  </a:solidFill>
                </a:ln>
                <a:solidFill>
                  <a:srgbClr val="000000"/>
                </a:solidFill>
                <a:effectLst/>
              </a:rPr>
            </a:br>
            <a:r>
              <a:rPr lang="en-GB" sz="1100" i="0" dirty="0">
                <a:ln>
                  <a:solidFill>
                    <a:schemeClr val="accent2">
                      <a:lumMod val="50000"/>
                    </a:schemeClr>
                  </a:solidFill>
                </a:ln>
                <a:solidFill>
                  <a:srgbClr val="000000"/>
                </a:solidFill>
                <a:effectLst/>
              </a:rPr>
              <a:t>Acceleration</a:t>
            </a:r>
          </a:p>
          <a:p>
            <a:pPr algn="ctr"/>
            <a:r>
              <a:rPr lang="en-GB" sz="1100" dirty="0">
                <a:ln>
                  <a:solidFill>
                    <a:schemeClr val="accent2">
                      <a:lumMod val="50000"/>
                    </a:schemeClr>
                  </a:solidFill>
                </a:ln>
                <a:solidFill>
                  <a:srgbClr val="000000"/>
                </a:solidFill>
              </a:rPr>
              <a:t>(TNSA)</a:t>
            </a:r>
            <a:r>
              <a:rPr lang="en-GB" sz="1100" i="0" dirty="0">
                <a:ln>
                  <a:solidFill>
                    <a:schemeClr val="accent2">
                      <a:lumMod val="50000"/>
                    </a:schemeClr>
                  </a:solidFill>
                </a:ln>
                <a:solidFill>
                  <a:srgbClr val="000000"/>
                </a:solidFill>
                <a:effectLst/>
              </a:rPr>
              <a:t> </a:t>
            </a:r>
            <a:r>
              <a:rPr lang="en-GB" sz="1100" i="0" dirty="0">
                <a:solidFill>
                  <a:srgbClr val="000000"/>
                </a:solidFill>
                <a:effectLst/>
              </a:rPr>
              <a:t>mechanism</a:t>
            </a:r>
            <a:endParaRPr lang="en-US" sz="1100" dirty="0"/>
          </a:p>
        </p:txBody>
      </p:sp>
      <p:sp>
        <p:nvSpPr>
          <p:cNvPr id="46" name="Oval 45">
            <a:extLst>
              <a:ext uri="{FF2B5EF4-FFF2-40B4-BE49-F238E27FC236}">
                <a16:creationId xmlns:a16="http://schemas.microsoft.com/office/drawing/2014/main" id="{E15D4082-AE3B-2C33-164E-0DE850E0BDC6}"/>
              </a:ext>
            </a:extLst>
          </p:cNvPr>
          <p:cNvSpPr/>
          <p:nvPr/>
        </p:nvSpPr>
        <p:spPr>
          <a:xfrm rot="729479">
            <a:off x="8872839" y="5307116"/>
            <a:ext cx="2056554" cy="878006"/>
          </a:xfrm>
          <a:prstGeom prst="ellipse">
            <a:avLst/>
          </a:prstGeom>
          <a:solidFill>
            <a:schemeClr val="accent2">
              <a:lumMod val="60000"/>
              <a:lumOff val="4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Aptos" panose="02110004020202020204"/>
              </a:rPr>
              <a:t>Laser-</a:t>
            </a:r>
            <a:r>
              <a:rPr kumimoji="0" lang="it-IT" sz="1200" b="1" i="0" u="none" strike="noStrike" kern="1200" cap="none" spc="0" normalizeH="0" baseline="0" noProof="0" dirty="0" err="1">
                <a:ln>
                  <a:noFill/>
                </a:ln>
                <a:solidFill>
                  <a:prstClr val="black"/>
                </a:solidFill>
                <a:effectLst/>
                <a:uLnTx/>
                <a:uFillTx/>
                <a:latin typeface="Aptos" panose="02110004020202020204"/>
              </a:rPr>
              <a:t>driven</a:t>
            </a:r>
            <a:r>
              <a:rPr kumimoji="0" lang="it-IT" sz="1200" b="1" i="0" u="none" strike="noStrike" kern="1200" cap="none" spc="0" normalizeH="0" baseline="0" noProof="0" dirty="0">
                <a:ln>
                  <a:noFill/>
                </a:ln>
                <a:solidFill>
                  <a:prstClr val="black"/>
                </a:solidFill>
                <a:effectLst/>
                <a:uLnTx/>
                <a:uFillTx/>
                <a:latin typeface="Aptos" panose="02110004020202020204"/>
              </a:rPr>
              <a:t> </a:t>
            </a:r>
            <a:r>
              <a:rPr kumimoji="0" lang="it-IT" sz="1200" b="1" i="0" u="none" strike="noStrike" kern="1200" cap="none" spc="0" normalizeH="0" baseline="0" noProof="0" dirty="0" err="1">
                <a:ln>
                  <a:noFill/>
                </a:ln>
                <a:solidFill>
                  <a:prstClr val="black"/>
                </a:solidFill>
                <a:effectLst/>
                <a:uLnTx/>
                <a:uFillTx/>
                <a:latin typeface="Aptos" panose="02110004020202020204"/>
              </a:rPr>
              <a:t>proton</a:t>
            </a:r>
            <a:r>
              <a:rPr lang="it-IT" sz="1200" b="1" dirty="0">
                <a:solidFill>
                  <a:prstClr val="black"/>
                </a:solidFill>
                <a:latin typeface="Aptos" panose="02110004020202020204"/>
              </a:rPr>
              <a:t>s </a:t>
            </a:r>
            <a:r>
              <a:rPr lang="it-IT" sz="1200" dirty="0">
                <a:solidFill>
                  <a:prstClr val="black"/>
                </a:solidFill>
                <a:latin typeface="Aptos" panose="02110004020202020204"/>
              </a:rPr>
              <a:t>(</a:t>
            </a:r>
            <a:r>
              <a:rPr lang="it-IT" sz="1200" b="1" dirty="0">
                <a:solidFill>
                  <a:prstClr val="black"/>
                </a:solidFill>
                <a:latin typeface="Aptos" panose="02110004020202020204"/>
              </a:rPr>
              <a:t>from</a:t>
            </a:r>
            <a:r>
              <a:rPr lang="it-IT" sz="1200" dirty="0">
                <a:solidFill>
                  <a:prstClr val="black"/>
                </a:solidFill>
                <a:latin typeface="Aptos" panose="02110004020202020204"/>
              </a:rPr>
              <a:t> </a:t>
            </a:r>
            <a:r>
              <a:rPr lang="it-IT" sz="1200" b="1" dirty="0" err="1">
                <a:solidFill>
                  <a:prstClr val="black"/>
                </a:solidFill>
                <a:latin typeface="Aptos" panose="02110004020202020204"/>
              </a:rPr>
              <a:t>few</a:t>
            </a:r>
            <a:r>
              <a:rPr lang="it-IT" sz="1200" b="1" dirty="0">
                <a:solidFill>
                  <a:prstClr val="black"/>
                </a:solidFill>
                <a:latin typeface="Aptos" panose="02110004020202020204"/>
              </a:rPr>
              <a:t> </a:t>
            </a:r>
            <a:r>
              <a:rPr lang="it-IT" sz="1200" b="1" dirty="0" err="1">
                <a:solidFill>
                  <a:prstClr val="black"/>
                </a:solidFill>
                <a:latin typeface="Aptos" panose="02110004020202020204"/>
              </a:rPr>
              <a:t>keV</a:t>
            </a:r>
            <a:r>
              <a:rPr lang="it-IT" sz="1200" b="1" dirty="0">
                <a:solidFill>
                  <a:prstClr val="black"/>
                </a:solidFill>
                <a:latin typeface="Aptos" panose="02110004020202020204"/>
              </a:rPr>
              <a:t> up to 5MeV</a:t>
            </a:r>
            <a:r>
              <a:rPr lang="it-IT" sz="1200" dirty="0">
                <a:solidFill>
                  <a:prstClr val="black"/>
                </a:solidFill>
                <a:latin typeface="Aptos" panose="02110004020202020204"/>
              </a:rPr>
              <a:t>)</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02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1000"/>
                                        <p:tgtEl>
                                          <p:spTgt spid="45"/>
                                        </p:tgtEl>
                                      </p:cBhvr>
                                    </p:animEffect>
                                    <p:anim calcmode="lin" valueType="num">
                                      <p:cBhvr>
                                        <p:cTn id="74" dur="1000" fill="hold"/>
                                        <p:tgtEl>
                                          <p:spTgt spid="45"/>
                                        </p:tgtEl>
                                        <p:attrNameLst>
                                          <p:attrName>ppt_x</p:attrName>
                                        </p:attrNameLst>
                                      </p:cBhvr>
                                      <p:tavLst>
                                        <p:tav tm="0">
                                          <p:val>
                                            <p:strVal val="#ppt_x"/>
                                          </p:val>
                                        </p:tav>
                                        <p:tav tm="100000">
                                          <p:val>
                                            <p:strVal val="#ppt_x"/>
                                          </p:val>
                                        </p:tav>
                                      </p:tavLst>
                                    </p:anim>
                                    <p:anim calcmode="lin" valueType="num">
                                      <p:cBhvr>
                                        <p:cTn id="75" dur="1000" fill="hold"/>
                                        <p:tgtEl>
                                          <p:spTgt spid="4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anim calcmode="lin" valueType="num">
                                      <p:cBhvr>
                                        <p:cTn id="79" dur="1000" fill="hold"/>
                                        <p:tgtEl>
                                          <p:spTgt spid="43"/>
                                        </p:tgtEl>
                                        <p:attrNameLst>
                                          <p:attrName>ppt_x</p:attrName>
                                        </p:attrNameLst>
                                      </p:cBhvr>
                                      <p:tavLst>
                                        <p:tav tm="0">
                                          <p:val>
                                            <p:strVal val="#ppt_x"/>
                                          </p:val>
                                        </p:tav>
                                        <p:tav tm="100000">
                                          <p:val>
                                            <p:strVal val="#ppt_x"/>
                                          </p:val>
                                        </p:tav>
                                      </p:tavLst>
                                    </p:anim>
                                    <p:anim calcmode="lin" valueType="num">
                                      <p:cBhvr>
                                        <p:cTn id="8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6" presetClass="emph" presetSubtype="0" fill="hold" grpId="1" nodeType="clickEffect">
                                  <p:stCondLst>
                                    <p:cond delay="0"/>
                                  </p:stCondLst>
                                  <p:childTnLst>
                                    <p:animEffect transition="out" filter="fade">
                                      <p:cBhvr>
                                        <p:cTn id="95" dur="500" tmFilter="0, 0; .2, .5; .8, .5; 1, 0"/>
                                        <p:tgtEl>
                                          <p:spTgt spid="32"/>
                                        </p:tgtEl>
                                      </p:cBhvr>
                                    </p:animEffect>
                                    <p:animScale>
                                      <p:cBhvr>
                                        <p:cTn id="96" dur="250" autoRev="1" fill="hold"/>
                                        <p:tgtEl>
                                          <p:spTgt spid="32"/>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26" presetClass="emph" presetSubtype="0" fill="hold" grpId="1" nodeType="clickEffect">
                                  <p:stCondLst>
                                    <p:cond delay="0"/>
                                  </p:stCondLst>
                                  <p:childTnLst>
                                    <p:animEffect transition="out" filter="fade">
                                      <p:cBhvr>
                                        <p:cTn id="100" dur="500" tmFilter="0, 0; .2, .5; .8, .5; 1, 0"/>
                                        <p:tgtEl>
                                          <p:spTgt spid="28"/>
                                        </p:tgtEl>
                                      </p:cBhvr>
                                    </p:animEffect>
                                    <p:animScale>
                                      <p:cBhvr>
                                        <p:cTn id="101" dur="250" autoRev="1" fill="hold"/>
                                        <p:tgtEl>
                                          <p:spTgt spid="28"/>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grpId="1" nodeType="clickEffect">
                                  <p:stCondLst>
                                    <p:cond delay="0"/>
                                  </p:stCondLst>
                                  <p:childTnLst>
                                    <p:animEffect transition="out" filter="fade">
                                      <p:cBhvr>
                                        <p:cTn id="105" dur="500" tmFilter="0, 0; .2, .5; .8, .5; 1, 0"/>
                                        <p:tgtEl>
                                          <p:spTgt spid="37"/>
                                        </p:tgtEl>
                                      </p:cBhvr>
                                    </p:animEffect>
                                    <p:animScale>
                                      <p:cBhvr>
                                        <p:cTn id="106" dur="250" autoRev="1" fill="hold"/>
                                        <p:tgtEl>
                                          <p:spTgt spid="37"/>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26" presetClass="emph" presetSubtype="0" fill="hold" grpId="1" nodeType="clickEffect">
                                  <p:stCondLst>
                                    <p:cond delay="0"/>
                                  </p:stCondLst>
                                  <p:childTnLst>
                                    <p:animEffect transition="out" filter="fade">
                                      <p:cBhvr>
                                        <p:cTn id="110" dur="500" tmFilter="0, 0; .2, .5; .8, .5; 1, 0"/>
                                        <p:tgtEl>
                                          <p:spTgt spid="46"/>
                                        </p:tgtEl>
                                      </p:cBhvr>
                                    </p:animEffect>
                                    <p:animScale>
                                      <p:cBhvr>
                                        <p:cTn id="111" dur="25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7" grpId="0"/>
      <p:bldP spid="3" grpId="0"/>
      <p:bldP spid="27" grpId="0"/>
      <p:bldP spid="28" grpId="0" animBg="1"/>
      <p:bldP spid="28" grpId="1" animBg="1"/>
      <p:bldP spid="32" grpId="0" animBg="1"/>
      <p:bldP spid="32" grpId="1" animBg="1"/>
      <p:bldP spid="36" grpId="0"/>
      <p:bldP spid="37" grpId="0" animBg="1"/>
      <p:bldP spid="37" grpId="1" animBg="1"/>
      <p:bldP spid="38" grpId="0" animBg="1"/>
      <p:bldP spid="39" grpId="0" animBg="1"/>
      <p:bldP spid="40" grpId="0" animBg="1"/>
      <p:bldP spid="41" grpId="0" animBg="1"/>
      <p:bldP spid="43" grpId="0" animBg="1"/>
      <p:bldP spid="45" grpId="0"/>
      <p:bldP spid="46" grpId="0" animBg="1"/>
      <p:bldP spid="4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C2A7AB7-9230-89D8-6592-F139528B37B9}"/>
              </a:ext>
            </a:extLst>
          </p:cNvPr>
          <p:cNvSpPr txBox="1"/>
          <p:nvPr/>
        </p:nvSpPr>
        <p:spPr>
          <a:xfrm>
            <a:off x="337941" y="1707525"/>
            <a:ext cx="3216356" cy="1200329"/>
          </a:xfrm>
          <a:prstGeom prst="rect">
            <a:avLst/>
          </a:prstGeom>
          <a:noFill/>
          <a:ln w="28575">
            <a:solidFill>
              <a:srgbClr val="00B0F0"/>
            </a:solidFill>
          </a:ln>
        </p:spPr>
        <p:txBody>
          <a:bodyPr wrap="square">
            <a:spAutoFit/>
          </a:bodyPr>
          <a:lstStyle/>
          <a:p>
            <a:pPr algn="just"/>
            <a:r>
              <a:rPr lang="it-IT" dirty="0">
                <a:ln>
                  <a:solidFill>
                    <a:srgbClr val="00B0F0"/>
                  </a:solidFill>
                </a:ln>
              </a:rPr>
              <a:t>Energy </a:t>
            </a:r>
            <a:r>
              <a:rPr lang="it-IT" dirty="0" err="1">
                <a:ln>
                  <a:solidFill>
                    <a:srgbClr val="00B0F0"/>
                  </a:solidFill>
                </a:ln>
              </a:rPr>
              <a:t>loss</a:t>
            </a:r>
            <a:r>
              <a:rPr lang="it-IT" dirty="0">
                <a:ln>
                  <a:solidFill>
                    <a:srgbClr val="00B0F0"/>
                  </a:solidFill>
                </a:ln>
              </a:rPr>
              <a:t> by </a:t>
            </a:r>
            <a:r>
              <a:rPr lang="it-IT" dirty="0" err="1">
                <a:ln>
                  <a:solidFill>
                    <a:srgbClr val="00B0F0"/>
                  </a:solidFill>
                </a:ln>
              </a:rPr>
              <a:t>ionization</a:t>
            </a:r>
            <a:r>
              <a:rPr lang="it-IT" dirty="0"/>
              <a:t>: interactions of </a:t>
            </a:r>
            <a:r>
              <a:rPr lang="it-IT" dirty="0" err="1"/>
              <a:t>atomic</a:t>
            </a:r>
            <a:r>
              <a:rPr lang="it-IT" dirty="0"/>
              <a:t> </a:t>
            </a:r>
            <a:r>
              <a:rPr lang="it-IT" dirty="0" err="1"/>
              <a:t>particle</a:t>
            </a:r>
            <a:r>
              <a:rPr lang="it-IT" dirty="0"/>
              <a:t> </a:t>
            </a:r>
            <a:r>
              <a:rPr lang="it-IT" dirty="0" err="1"/>
              <a:t>which</a:t>
            </a:r>
            <a:r>
              <a:rPr lang="it-IT" dirty="0"/>
              <a:t> </a:t>
            </a:r>
            <a:r>
              <a:rPr lang="it-IT" dirty="0" err="1"/>
              <a:t>result</a:t>
            </a:r>
            <a:r>
              <a:rPr lang="it-IT" dirty="0"/>
              <a:t> in the </a:t>
            </a:r>
            <a:r>
              <a:rPr lang="it-IT" i="1" dirty="0" err="1"/>
              <a:t>excitation</a:t>
            </a:r>
            <a:r>
              <a:rPr lang="it-IT" i="1" dirty="0"/>
              <a:t> </a:t>
            </a:r>
            <a:r>
              <a:rPr lang="it-IT" dirty="0"/>
              <a:t>or</a:t>
            </a:r>
            <a:r>
              <a:rPr lang="it-IT" i="1" dirty="0"/>
              <a:t> </a:t>
            </a:r>
            <a:r>
              <a:rPr lang="it-IT" i="1" dirty="0" err="1"/>
              <a:t>emission</a:t>
            </a:r>
            <a:r>
              <a:rPr lang="it-IT" i="1" dirty="0"/>
              <a:t> </a:t>
            </a:r>
            <a:r>
              <a:rPr lang="it-IT" dirty="0"/>
              <a:t>of </a:t>
            </a:r>
            <a:r>
              <a:rPr lang="it-IT" dirty="0" err="1"/>
              <a:t>atomic</a:t>
            </a:r>
            <a:r>
              <a:rPr lang="it-IT" dirty="0"/>
              <a:t> </a:t>
            </a:r>
            <a:r>
              <a:rPr lang="it-IT" dirty="0" err="1"/>
              <a:t>electrons</a:t>
            </a:r>
            <a:r>
              <a:rPr lang="it-IT" dirty="0"/>
              <a:t> </a:t>
            </a:r>
          </a:p>
        </p:txBody>
      </p:sp>
      <p:sp>
        <p:nvSpPr>
          <p:cNvPr id="14" name="TextBox 13">
            <a:extLst>
              <a:ext uri="{FF2B5EF4-FFF2-40B4-BE49-F238E27FC236}">
                <a16:creationId xmlns:a16="http://schemas.microsoft.com/office/drawing/2014/main" id="{72937E72-9B8A-23F0-FBEC-1C49B40F9212}"/>
              </a:ext>
            </a:extLst>
          </p:cNvPr>
          <p:cNvSpPr txBox="1"/>
          <p:nvPr/>
        </p:nvSpPr>
        <p:spPr>
          <a:xfrm>
            <a:off x="4043177" y="1715787"/>
            <a:ext cx="3214995" cy="1477328"/>
          </a:xfrm>
          <a:prstGeom prst="rect">
            <a:avLst/>
          </a:prstGeom>
          <a:noFill/>
          <a:ln w="28575">
            <a:solidFill>
              <a:srgbClr val="92D050"/>
            </a:solidFill>
          </a:ln>
        </p:spPr>
        <p:txBody>
          <a:bodyPr wrap="square">
            <a:spAutoFit/>
          </a:bodyPr>
          <a:lstStyle/>
          <a:p>
            <a:pPr algn="just"/>
            <a:r>
              <a:rPr lang="it-IT" dirty="0">
                <a:ln>
                  <a:solidFill>
                    <a:srgbClr val="92D050"/>
                  </a:solidFill>
                </a:ln>
              </a:rPr>
              <a:t>Non </a:t>
            </a:r>
            <a:r>
              <a:rPr lang="it-IT" dirty="0" err="1">
                <a:ln>
                  <a:solidFill>
                    <a:srgbClr val="92D050"/>
                  </a:solidFill>
                </a:ln>
              </a:rPr>
              <a:t>Ionizing</a:t>
            </a:r>
            <a:r>
              <a:rPr lang="it-IT" dirty="0">
                <a:ln>
                  <a:solidFill>
                    <a:srgbClr val="92D050"/>
                  </a:solidFill>
                </a:ln>
              </a:rPr>
              <a:t> Energy Loss (NIEL) </a:t>
            </a:r>
            <a:r>
              <a:rPr lang="it-IT" dirty="0" err="1">
                <a:ln>
                  <a:solidFill>
                    <a:srgbClr val="92D050"/>
                  </a:solidFill>
                </a:ln>
              </a:rPr>
              <a:t>processes</a:t>
            </a:r>
            <a:r>
              <a:rPr lang="it-IT" dirty="0"/>
              <a:t>: interactions in </a:t>
            </a:r>
            <a:r>
              <a:rPr lang="it-IT" dirty="0" err="1"/>
              <a:t>which</a:t>
            </a:r>
            <a:r>
              <a:rPr lang="it-IT" dirty="0"/>
              <a:t> the energy </a:t>
            </a:r>
            <a:r>
              <a:rPr lang="it-IT" dirty="0" err="1"/>
              <a:t>imparted</a:t>
            </a:r>
            <a:r>
              <a:rPr lang="it-IT" dirty="0"/>
              <a:t> by the incoming </a:t>
            </a:r>
            <a:r>
              <a:rPr lang="it-IT" dirty="0" err="1"/>
              <a:t>particle</a:t>
            </a:r>
            <a:r>
              <a:rPr lang="it-IT" dirty="0"/>
              <a:t> </a:t>
            </a:r>
            <a:r>
              <a:rPr lang="it-IT" dirty="0" err="1"/>
              <a:t>result</a:t>
            </a:r>
            <a:r>
              <a:rPr lang="it-IT" dirty="0"/>
              <a:t> in </a:t>
            </a:r>
            <a:r>
              <a:rPr lang="it-IT" i="1" dirty="0" err="1"/>
              <a:t>atomic</a:t>
            </a:r>
            <a:r>
              <a:rPr lang="it-IT" i="1" dirty="0"/>
              <a:t> displacement. </a:t>
            </a:r>
          </a:p>
        </p:txBody>
      </p:sp>
      <p:cxnSp>
        <p:nvCxnSpPr>
          <p:cNvPr id="15" name="Connettore 2 7">
            <a:extLst>
              <a:ext uri="{FF2B5EF4-FFF2-40B4-BE49-F238E27FC236}">
                <a16:creationId xmlns:a16="http://schemas.microsoft.com/office/drawing/2014/main" id="{FFB78E53-6A4E-2E7C-A023-57554DC671F1}"/>
              </a:ext>
            </a:extLst>
          </p:cNvPr>
          <p:cNvCxnSpPr>
            <a:cxnSpLocks/>
          </p:cNvCxnSpPr>
          <p:nvPr/>
        </p:nvCxnSpPr>
        <p:spPr>
          <a:xfrm>
            <a:off x="1435756" y="2971085"/>
            <a:ext cx="222923" cy="22203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12">
            <a:extLst>
              <a:ext uri="{FF2B5EF4-FFF2-40B4-BE49-F238E27FC236}">
                <a16:creationId xmlns:a16="http://schemas.microsoft.com/office/drawing/2014/main" id="{FEB96E7C-AE27-7EAC-FF73-29F11CD82AEC}"/>
              </a:ext>
            </a:extLst>
          </p:cNvPr>
          <p:cNvSpPr txBox="1"/>
          <p:nvPr/>
        </p:nvSpPr>
        <p:spPr>
          <a:xfrm>
            <a:off x="521232" y="3221510"/>
            <a:ext cx="2051969" cy="646331"/>
          </a:xfrm>
          <a:prstGeom prst="rect">
            <a:avLst/>
          </a:prstGeom>
          <a:noFill/>
          <a:ln w="28575">
            <a:solidFill>
              <a:srgbClr val="0070C0"/>
            </a:solidFill>
          </a:ln>
        </p:spPr>
        <p:txBody>
          <a:bodyPr wrap="square" rtlCol="0">
            <a:spAutoFit/>
          </a:bodyPr>
          <a:lstStyle/>
          <a:p>
            <a:pPr algn="ctr"/>
            <a:r>
              <a:rPr lang="it-IT" dirty="0"/>
              <a:t>Total </a:t>
            </a:r>
            <a:r>
              <a:rPr lang="it-IT" dirty="0" err="1"/>
              <a:t>Ionizing</a:t>
            </a:r>
            <a:r>
              <a:rPr lang="it-IT" dirty="0"/>
              <a:t> Dose (TID) </a:t>
            </a:r>
            <a:r>
              <a:rPr lang="it-IT" dirty="0" err="1"/>
              <a:t>damage</a:t>
            </a:r>
            <a:endParaRPr lang="en-GB" dirty="0"/>
          </a:p>
        </p:txBody>
      </p:sp>
      <p:cxnSp>
        <p:nvCxnSpPr>
          <p:cNvPr id="24" name="Connettore 2 7">
            <a:extLst>
              <a:ext uri="{FF2B5EF4-FFF2-40B4-BE49-F238E27FC236}">
                <a16:creationId xmlns:a16="http://schemas.microsoft.com/office/drawing/2014/main" id="{C6FAC4EB-643F-E7DB-5E5D-D2E9E534ADB0}"/>
              </a:ext>
            </a:extLst>
          </p:cNvPr>
          <p:cNvCxnSpPr>
            <a:cxnSpLocks/>
          </p:cNvCxnSpPr>
          <p:nvPr/>
        </p:nvCxnSpPr>
        <p:spPr>
          <a:xfrm flipH="1">
            <a:off x="5372666" y="3281614"/>
            <a:ext cx="165335" cy="251194"/>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12">
            <a:extLst>
              <a:ext uri="{FF2B5EF4-FFF2-40B4-BE49-F238E27FC236}">
                <a16:creationId xmlns:a16="http://schemas.microsoft.com/office/drawing/2014/main" id="{0A5A3C74-79F0-80B1-F03A-22CA8853454D}"/>
              </a:ext>
            </a:extLst>
          </p:cNvPr>
          <p:cNvSpPr txBox="1"/>
          <p:nvPr/>
        </p:nvSpPr>
        <p:spPr>
          <a:xfrm>
            <a:off x="4770215" y="3563495"/>
            <a:ext cx="1965927" cy="646331"/>
          </a:xfrm>
          <a:prstGeom prst="rect">
            <a:avLst/>
          </a:prstGeom>
          <a:noFill/>
          <a:ln w="28575">
            <a:solidFill>
              <a:schemeClr val="accent6">
                <a:lumMod val="75000"/>
              </a:schemeClr>
            </a:solidFill>
          </a:ln>
        </p:spPr>
        <p:txBody>
          <a:bodyPr wrap="square" rtlCol="0">
            <a:spAutoFit/>
          </a:bodyPr>
          <a:lstStyle/>
          <a:p>
            <a:pPr algn="ctr"/>
            <a:r>
              <a:rPr lang="it-IT" dirty="0"/>
              <a:t>Displacement </a:t>
            </a:r>
            <a:r>
              <a:rPr lang="it-IT" dirty="0" err="1"/>
              <a:t>Damage</a:t>
            </a:r>
            <a:r>
              <a:rPr lang="it-IT" dirty="0"/>
              <a:t> (DD) dose</a:t>
            </a:r>
            <a:endParaRPr lang="en-GB" dirty="0"/>
          </a:p>
        </p:txBody>
      </p:sp>
      <p:sp>
        <p:nvSpPr>
          <p:cNvPr id="13" name="Title 1">
            <a:extLst>
              <a:ext uri="{FF2B5EF4-FFF2-40B4-BE49-F238E27FC236}">
                <a16:creationId xmlns:a16="http://schemas.microsoft.com/office/drawing/2014/main" id="{4A1C8C54-FFF8-4BC7-6A30-D2FC2D9D928E}"/>
              </a:ext>
            </a:extLst>
          </p:cNvPr>
          <p:cNvSpPr>
            <a:spLocks noGrp="1"/>
          </p:cNvSpPr>
          <p:nvPr>
            <p:ph type="title"/>
          </p:nvPr>
        </p:nvSpPr>
        <p:spPr>
          <a:xfrm>
            <a:off x="218498" y="348932"/>
            <a:ext cx="8229600" cy="430887"/>
          </a:xfrm>
        </p:spPr>
        <p:txBody>
          <a:bodyPr>
            <a:noAutofit/>
          </a:bodyPr>
          <a:lstStyle/>
          <a:p>
            <a:r>
              <a:rPr lang="en-US" sz="3600" i="1" dirty="0"/>
              <a:t>Possible radiation effects on electronics</a:t>
            </a:r>
          </a:p>
        </p:txBody>
      </p:sp>
      <p:sp>
        <p:nvSpPr>
          <p:cNvPr id="25" name="TextBox 24">
            <a:extLst>
              <a:ext uri="{FF2B5EF4-FFF2-40B4-BE49-F238E27FC236}">
                <a16:creationId xmlns:a16="http://schemas.microsoft.com/office/drawing/2014/main" id="{57A91F34-0144-DE4E-F08C-E6D7227B6FB6}"/>
              </a:ext>
            </a:extLst>
          </p:cNvPr>
          <p:cNvSpPr txBox="1"/>
          <p:nvPr/>
        </p:nvSpPr>
        <p:spPr>
          <a:xfrm>
            <a:off x="276955" y="1187299"/>
            <a:ext cx="6601030" cy="369332"/>
          </a:xfrm>
          <a:prstGeom prst="rect">
            <a:avLst/>
          </a:prstGeom>
          <a:noFill/>
        </p:spPr>
        <p:txBody>
          <a:bodyPr wrap="square">
            <a:spAutoFit/>
          </a:bodyPr>
          <a:lstStyle/>
          <a:p>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active</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material of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electronic</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devices is </a:t>
            </a:r>
            <a:r>
              <a:rPr lang="it-IT"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often</a:t>
            </a:r>
            <a:r>
              <a:rPr lang="it-IT"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made of </a:t>
            </a:r>
            <a:r>
              <a:rPr lang="it-IT"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silicon. </a:t>
            </a:r>
            <a:endParaRPr lang="it-IT" dirty="0"/>
          </a:p>
        </p:txBody>
      </p:sp>
      <p:cxnSp>
        <p:nvCxnSpPr>
          <p:cNvPr id="36" name="Connettore 2 7">
            <a:extLst>
              <a:ext uri="{FF2B5EF4-FFF2-40B4-BE49-F238E27FC236}">
                <a16:creationId xmlns:a16="http://schemas.microsoft.com/office/drawing/2014/main" id="{2EBC0A82-3247-F0F3-63BF-F94AFBA12EDC}"/>
              </a:ext>
            </a:extLst>
          </p:cNvPr>
          <p:cNvCxnSpPr>
            <a:cxnSpLocks/>
          </p:cNvCxnSpPr>
          <p:nvPr/>
        </p:nvCxnSpPr>
        <p:spPr>
          <a:xfrm flipH="1">
            <a:off x="4391086" y="4877325"/>
            <a:ext cx="255288" cy="485049"/>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501F08F-A90C-9926-6827-A9FAAAE393AD}"/>
                  </a:ext>
                </a:extLst>
              </p:cNvPr>
              <p:cNvSpPr txBox="1"/>
              <p:nvPr/>
            </p:nvSpPr>
            <p:spPr>
              <a:xfrm>
                <a:off x="7687039" y="1707525"/>
                <a:ext cx="4306451" cy="1754326"/>
              </a:xfrm>
              <a:prstGeom prst="rect">
                <a:avLst/>
              </a:prstGeom>
              <a:noFill/>
              <a:ln w="28575">
                <a:solidFill>
                  <a:srgbClr val="FFC000"/>
                </a:solidFill>
              </a:ln>
            </p:spPr>
            <p:txBody>
              <a:bodyPr wrap="square">
                <a:spAutoFit/>
              </a:bodyPr>
              <a:lstStyle/>
              <a:p>
                <a:r>
                  <a:rPr lang="it-IT" dirty="0">
                    <a:ln>
                      <a:solidFill>
                        <a:srgbClr val="FFC000"/>
                      </a:solidFill>
                    </a:ln>
                  </a:rPr>
                  <a:t>Single event </a:t>
                </a:r>
                <a:r>
                  <a:rPr lang="it-IT" dirty="0" err="1">
                    <a:ln>
                      <a:solidFill>
                        <a:srgbClr val="FFC000"/>
                      </a:solidFill>
                    </a:ln>
                  </a:rPr>
                  <a:t>effect</a:t>
                </a:r>
                <a:r>
                  <a:rPr lang="it-IT" dirty="0">
                    <a:ln>
                      <a:solidFill>
                        <a:srgbClr val="FFC000"/>
                      </a:solidFill>
                    </a:ln>
                  </a:rPr>
                  <a:t> (SEE): </a:t>
                </a:r>
                <a:r>
                  <a:rPr lang="it-IT" dirty="0" err="1"/>
                  <a:t>related</a:t>
                </a:r>
                <a:r>
                  <a:rPr lang="it-IT" dirty="0"/>
                  <a:t> to single </a:t>
                </a:r>
                <a:r>
                  <a:rPr lang="it-IT" dirty="0" err="1"/>
                  <a:t>individual</a:t>
                </a:r>
                <a:r>
                  <a:rPr lang="it-IT" dirty="0"/>
                  <a:t> interactions:</a:t>
                </a:r>
              </a:p>
              <a:p>
                <a14:m>
                  <m:oMath xmlns:m="http://schemas.openxmlformats.org/officeDocument/2006/math">
                    <m:r>
                      <a:rPr lang="it-IT" b="1" i="1" smtClean="0">
                        <a:solidFill>
                          <a:schemeClr val="accent2">
                            <a:lumMod val="75000"/>
                          </a:schemeClr>
                        </a:solidFill>
                        <a:latin typeface="Cambria Math" panose="02040503050406030204" pitchFamily="18" charset="0"/>
                      </a:rPr>
                      <m:t>→ </m:t>
                    </m:r>
                  </m:oMath>
                </a14:m>
                <a:r>
                  <a:rPr lang="it-IT" b="1" dirty="0">
                    <a:solidFill>
                      <a:schemeClr val="accent2">
                        <a:lumMod val="75000"/>
                      </a:schemeClr>
                    </a:solidFill>
                  </a:rPr>
                  <a:t>single event </a:t>
                </a:r>
                <a:r>
                  <a:rPr lang="it-IT" b="1" dirty="0" err="1">
                    <a:solidFill>
                      <a:schemeClr val="accent2">
                        <a:lumMod val="75000"/>
                      </a:schemeClr>
                    </a:solidFill>
                  </a:rPr>
                  <a:t>upset</a:t>
                </a:r>
                <a:r>
                  <a:rPr lang="it-IT" b="1" dirty="0">
                    <a:solidFill>
                      <a:schemeClr val="accent2">
                        <a:lumMod val="75000"/>
                      </a:schemeClr>
                    </a:solidFill>
                  </a:rPr>
                  <a:t> (SEU)</a:t>
                </a:r>
                <a:r>
                  <a:rPr lang="it-IT" dirty="0"/>
                  <a:t>:</a:t>
                </a:r>
                <a:r>
                  <a:rPr lang="it-IT" dirty="0">
                    <a:solidFill>
                      <a:schemeClr val="accent2">
                        <a:lumMod val="75000"/>
                      </a:schemeClr>
                    </a:solidFill>
                  </a:rPr>
                  <a:t> </a:t>
                </a:r>
                <a:r>
                  <a:rPr lang="it-IT" dirty="0"/>
                  <a:t>bit flips in              </a:t>
                </a:r>
                <a:r>
                  <a:rPr lang="it-IT" dirty="0" err="1"/>
                  <a:t>memory</a:t>
                </a:r>
                <a:r>
                  <a:rPr lang="it-IT" dirty="0"/>
                  <a:t> 	</a:t>
                </a:r>
                <a:r>
                  <a:rPr lang="it-IT" dirty="0" err="1"/>
                  <a:t>circuits</a:t>
                </a:r>
                <a:r>
                  <a:rPr lang="it-IT" dirty="0"/>
                  <a:t>;</a:t>
                </a:r>
              </a:p>
              <a:p>
                <a14:m>
                  <m:oMath xmlns:m="http://schemas.openxmlformats.org/officeDocument/2006/math">
                    <m:r>
                      <a:rPr lang="it-IT" b="1" i="1" smtClean="0">
                        <a:solidFill>
                          <a:schemeClr val="accent2">
                            <a:lumMod val="50000"/>
                          </a:schemeClr>
                        </a:solidFill>
                        <a:latin typeface="Cambria Math" panose="02040503050406030204" pitchFamily="18" charset="0"/>
                      </a:rPr>
                      <m:t>→ </m:t>
                    </m:r>
                  </m:oMath>
                </a14:m>
                <a:r>
                  <a:rPr lang="it-IT" b="1" dirty="0">
                    <a:solidFill>
                      <a:schemeClr val="accent2">
                        <a:lumMod val="50000"/>
                      </a:schemeClr>
                    </a:solidFill>
                  </a:rPr>
                  <a:t>single event </a:t>
                </a:r>
                <a:r>
                  <a:rPr lang="it-IT" b="1" dirty="0" err="1">
                    <a:solidFill>
                      <a:schemeClr val="accent2">
                        <a:lumMod val="50000"/>
                      </a:schemeClr>
                    </a:solidFill>
                  </a:rPr>
                  <a:t>latchup</a:t>
                </a:r>
                <a:r>
                  <a:rPr lang="it-IT" b="1" dirty="0">
                    <a:solidFill>
                      <a:schemeClr val="accent2">
                        <a:lumMod val="50000"/>
                      </a:schemeClr>
                    </a:solidFill>
                  </a:rPr>
                  <a:t> (SEL)</a:t>
                </a:r>
                <a:r>
                  <a:rPr lang="it-IT" dirty="0"/>
                  <a:t>: </a:t>
                </a:r>
                <a:r>
                  <a:rPr lang="it-IT" dirty="0" err="1"/>
                  <a:t>locally</a:t>
                </a:r>
                <a:r>
                  <a:rPr lang="it-IT" dirty="0"/>
                  <a:t> </a:t>
                </a:r>
                <a:r>
                  <a:rPr lang="it-IT" dirty="0" err="1"/>
                  <a:t>deposited</a:t>
                </a:r>
                <a:r>
                  <a:rPr lang="it-IT" dirty="0"/>
                  <a:t> </a:t>
                </a:r>
                <a:r>
                  <a:rPr lang="it-IT" dirty="0" err="1"/>
                  <a:t>charge</a:t>
                </a:r>
                <a:r>
                  <a:rPr lang="it-IT" dirty="0"/>
                  <a:t>.</a:t>
                </a:r>
                <a:endParaRPr lang="en-US" dirty="0"/>
              </a:p>
            </p:txBody>
          </p:sp>
        </mc:Choice>
        <mc:Fallback xmlns="">
          <p:sp>
            <p:nvSpPr>
              <p:cNvPr id="44" name="TextBox 43">
                <a:extLst>
                  <a:ext uri="{FF2B5EF4-FFF2-40B4-BE49-F238E27FC236}">
                    <a16:creationId xmlns:a16="http://schemas.microsoft.com/office/drawing/2014/main" id="{0501F08F-A90C-9926-6827-A9FAAAE393AD}"/>
                  </a:ext>
                </a:extLst>
              </p:cNvPr>
              <p:cNvSpPr txBox="1">
                <a:spLocks noRot="1" noChangeAspect="1" noMove="1" noResize="1" noEditPoints="1" noAdjustHandles="1" noChangeArrowheads="1" noChangeShapeType="1" noTextEdit="1"/>
              </p:cNvSpPr>
              <p:nvPr/>
            </p:nvSpPr>
            <p:spPr>
              <a:xfrm>
                <a:off x="7687039" y="1707525"/>
                <a:ext cx="4306451" cy="1754326"/>
              </a:xfrm>
              <a:prstGeom prst="rect">
                <a:avLst/>
              </a:prstGeom>
              <a:blipFill>
                <a:blip r:embed="rId3"/>
                <a:stretch>
                  <a:fillRect l="-985" t="-1024" b="-3413"/>
                </a:stretch>
              </a:blipFill>
              <a:ln w="28575">
                <a:solidFill>
                  <a:srgbClr val="FFC000"/>
                </a:solidFill>
              </a:ln>
            </p:spPr>
            <p:txBody>
              <a:bodyPr/>
              <a:lstStyle/>
              <a:p>
                <a:r>
                  <a:rPr lang="en-US">
                    <a:noFill/>
                  </a:rPr>
                  <a:t> </a:t>
                </a:r>
              </a:p>
            </p:txBody>
          </p:sp>
        </mc:Fallback>
      </mc:AlternateContent>
      <p:cxnSp>
        <p:nvCxnSpPr>
          <p:cNvPr id="45" name="Connettore 2 10">
            <a:extLst>
              <a:ext uri="{FF2B5EF4-FFF2-40B4-BE49-F238E27FC236}">
                <a16:creationId xmlns:a16="http://schemas.microsoft.com/office/drawing/2014/main" id="{C09A3159-26F8-568F-5443-6C4BD1C81B38}"/>
              </a:ext>
            </a:extLst>
          </p:cNvPr>
          <p:cNvCxnSpPr>
            <a:cxnSpLocks/>
          </p:cNvCxnSpPr>
          <p:nvPr/>
        </p:nvCxnSpPr>
        <p:spPr>
          <a:xfrm>
            <a:off x="8920780" y="3605266"/>
            <a:ext cx="217885" cy="263722"/>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CasellaDiTesto 12">
            <a:extLst>
              <a:ext uri="{FF2B5EF4-FFF2-40B4-BE49-F238E27FC236}">
                <a16:creationId xmlns:a16="http://schemas.microsoft.com/office/drawing/2014/main" id="{93EAE1A4-054E-33ED-3743-1A3BD8F5B5A9}"/>
              </a:ext>
            </a:extLst>
          </p:cNvPr>
          <p:cNvSpPr txBox="1"/>
          <p:nvPr/>
        </p:nvSpPr>
        <p:spPr>
          <a:xfrm>
            <a:off x="1902941" y="3935769"/>
            <a:ext cx="1547485" cy="646331"/>
          </a:xfrm>
          <a:prstGeom prst="rect">
            <a:avLst/>
          </a:prstGeom>
          <a:noFill/>
          <a:ln w="28575">
            <a:solidFill>
              <a:srgbClr val="0070C0"/>
            </a:solidFill>
          </a:ln>
        </p:spPr>
        <p:txBody>
          <a:bodyPr wrap="square" rtlCol="0">
            <a:spAutoFit/>
          </a:bodyPr>
          <a:lstStyle/>
          <a:p>
            <a:pPr algn="ctr"/>
            <a:r>
              <a:rPr lang="it-IT" i="1" dirty="0"/>
              <a:t>Surface </a:t>
            </a:r>
            <a:r>
              <a:rPr lang="it-IT" i="1" dirty="0" err="1"/>
              <a:t>damage</a:t>
            </a:r>
            <a:endParaRPr lang="en-GB" i="1" dirty="0"/>
          </a:p>
        </p:txBody>
      </p:sp>
      <p:sp>
        <p:nvSpPr>
          <p:cNvPr id="56" name="CasellaDiTesto 12">
            <a:extLst>
              <a:ext uri="{FF2B5EF4-FFF2-40B4-BE49-F238E27FC236}">
                <a16:creationId xmlns:a16="http://schemas.microsoft.com/office/drawing/2014/main" id="{445AD642-4112-AB64-F1D3-DBAAD591CAFA}"/>
              </a:ext>
            </a:extLst>
          </p:cNvPr>
          <p:cNvSpPr txBox="1"/>
          <p:nvPr/>
        </p:nvSpPr>
        <p:spPr>
          <a:xfrm>
            <a:off x="3487162" y="5580008"/>
            <a:ext cx="1547485" cy="646331"/>
          </a:xfrm>
          <a:prstGeom prst="rect">
            <a:avLst/>
          </a:prstGeom>
          <a:solidFill>
            <a:schemeClr val="accent5">
              <a:lumMod val="20000"/>
              <a:lumOff val="80000"/>
            </a:schemeClr>
          </a:solidFill>
          <a:ln w="19050">
            <a:solidFill>
              <a:schemeClr val="accent1">
                <a:lumMod val="40000"/>
                <a:lumOff val="60000"/>
              </a:schemeClr>
            </a:solidFill>
          </a:ln>
        </p:spPr>
        <p:txBody>
          <a:bodyPr wrap="square" rtlCol="0">
            <a:spAutoFit/>
          </a:bodyPr>
          <a:lstStyle/>
          <a:p>
            <a:pPr algn="ctr"/>
            <a:r>
              <a:rPr lang="it-IT" dirty="0"/>
              <a:t>Cumulative </a:t>
            </a:r>
            <a:r>
              <a:rPr lang="it-IT" dirty="0" err="1"/>
              <a:t>effects</a:t>
            </a:r>
            <a:endParaRPr lang="en-GB" dirty="0"/>
          </a:p>
        </p:txBody>
      </p:sp>
      <p:cxnSp>
        <p:nvCxnSpPr>
          <p:cNvPr id="57" name="Connettore 2 7">
            <a:extLst>
              <a:ext uri="{FF2B5EF4-FFF2-40B4-BE49-F238E27FC236}">
                <a16:creationId xmlns:a16="http://schemas.microsoft.com/office/drawing/2014/main" id="{4C3B8641-160B-49FD-A96D-BA241CFE3777}"/>
              </a:ext>
            </a:extLst>
          </p:cNvPr>
          <p:cNvCxnSpPr>
            <a:cxnSpLocks/>
          </p:cNvCxnSpPr>
          <p:nvPr/>
        </p:nvCxnSpPr>
        <p:spPr>
          <a:xfrm>
            <a:off x="3476047" y="4667449"/>
            <a:ext cx="387471" cy="583329"/>
          </a:xfrm>
          <a:prstGeom prst="straightConnector1">
            <a:avLst/>
          </a:prstGeom>
          <a:ln w="762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asellaDiTesto 12">
            <a:extLst>
              <a:ext uri="{FF2B5EF4-FFF2-40B4-BE49-F238E27FC236}">
                <a16:creationId xmlns:a16="http://schemas.microsoft.com/office/drawing/2014/main" id="{DBE83872-3233-9EF2-BA3B-A8FA89A28F37}"/>
              </a:ext>
            </a:extLst>
          </p:cNvPr>
          <p:cNvSpPr txBox="1"/>
          <p:nvPr/>
        </p:nvSpPr>
        <p:spPr>
          <a:xfrm>
            <a:off x="4097567" y="4328507"/>
            <a:ext cx="1547485" cy="369332"/>
          </a:xfrm>
          <a:prstGeom prst="rect">
            <a:avLst/>
          </a:prstGeom>
          <a:noFill/>
          <a:ln w="28575">
            <a:solidFill>
              <a:schemeClr val="accent6">
                <a:lumMod val="75000"/>
              </a:schemeClr>
            </a:solidFill>
          </a:ln>
        </p:spPr>
        <p:txBody>
          <a:bodyPr wrap="square" rtlCol="0">
            <a:spAutoFit/>
          </a:bodyPr>
          <a:lstStyle/>
          <a:p>
            <a:pPr algn="ctr"/>
            <a:r>
              <a:rPr lang="it-IT" i="1" dirty="0"/>
              <a:t>Bulk </a:t>
            </a:r>
            <a:r>
              <a:rPr lang="it-IT" i="1" dirty="0" err="1"/>
              <a:t>damage</a:t>
            </a:r>
            <a:endParaRPr lang="en-GB" i="1" dirty="0"/>
          </a:p>
        </p:txBody>
      </p:sp>
      <p:sp>
        <p:nvSpPr>
          <p:cNvPr id="65" name="Slide Number Placeholder 5">
            <a:extLst>
              <a:ext uri="{FF2B5EF4-FFF2-40B4-BE49-F238E27FC236}">
                <a16:creationId xmlns:a16="http://schemas.microsoft.com/office/drawing/2014/main" id="{EE373453-5EF3-1C45-93FB-DB098052981B}"/>
              </a:ext>
            </a:extLst>
          </p:cNvPr>
          <p:cNvSpPr>
            <a:spLocks noGrp="1"/>
          </p:cNvSpPr>
          <p:nvPr>
            <p:ph type="sldNum" sz="quarter" idx="4"/>
          </p:nvPr>
        </p:nvSpPr>
        <p:spPr>
          <a:xfrm>
            <a:off x="11514154" y="6264356"/>
            <a:ext cx="652703" cy="365125"/>
          </a:xfrm>
        </p:spPr>
        <p:txBody>
          <a:bodyPr/>
          <a:lstStyle/>
          <a:p>
            <a:fld id="{02C7C199-0D0D-7840-A88D-785280B31CF7}" type="slidenum">
              <a:rPr lang="it-IT" smtClean="0"/>
              <a:t>8</a:t>
            </a:fld>
            <a:endParaRPr lang="it-IT" dirty="0"/>
          </a:p>
        </p:txBody>
      </p:sp>
      <p:sp>
        <p:nvSpPr>
          <p:cNvPr id="66" name="CasellaDiTesto 11">
            <a:extLst>
              <a:ext uri="{FF2B5EF4-FFF2-40B4-BE49-F238E27FC236}">
                <a16:creationId xmlns:a16="http://schemas.microsoft.com/office/drawing/2014/main" id="{2823A8A0-A488-8E48-2A26-1C8CAFBA3998}"/>
              </a:ext>
            </a:extLst>
          </p:cNvPr>
          <p:cNvSpPr txBox="1"/>
          <p:nvPr/>
        </p:nvSpPr>
        <p:spPr>
          <a:xfrm>
            <a:off x="9214639" y="3719343"/>
            <a:ext cx="1254533" cy="646331"/>
          </a:xfrm>
          <a:prstGeom prst="rect">
            <a:avLst/>
          </a:prstGeom>
          <a:solidFill>
            <a:schemeClr val="accent4">
              <a:lumMod val="20000"/>
              <a:lumOff val="80000"/>
            </a:schemeClr>
          </a:solidFill>
          <a:ln w="19050">
            <a:solidFill>
              <a:schemeClr val="accent4">
                <a:lumMod val="60000"/>
                <a:lumOff val="40000"/>
              </a:schemeClr>
            </a:solidFill>
          </a:ln>
        </p:spPr>
        <p:txBody>
          <a:bodyPr wrap="square" rtlCol="0">
            <a:spAutoFit/>
          </a:bodyPr>
          <a:lstStyle/>
          <a:p>
            <a:pPr algn="ctr"/>
            <a:r>
              <a:rPr lang="it-IT" dirty="0"/>
              <a:t>Single interaction</a:t>
            </a:r>
            <a:endParaRPr lang="en-GB" dirty="0"/>
          </a:p>
        </p:txBody>
      </p:sp>
      <p:grpSp>
        <p:nvGrpSpPr>
          <p:cNvPr id="17" name="Group 16">
            <a:extLst>
              <a:ext uri="{FF2B5EF4-FFF2-40B4-BE49-F238E27FC236}">
                <a16:creationId xmlns:a16="http://schemas.microsoft.com/office/drawing/2014/main" id="{D633D468-3A02-B980-1DF9-F4EA0224028A}"/>
              </a:ext>
            </a:extLst>
          </p:cNvPr>
          <p:cNvGrpSpPr/>
          <p:nvPr/>
        </p:nvGrpSpPr>
        <p:grpSpPr>
          <a:xfrm>
            <a:off x="5725679" y="4327745"/>
            <a:ext cx="2391164" cy="2166223"/>
            <a:chOff x="5725679" y="4327745"/>
            <a:chExt cx="2391164" cy="2166223"/>
          </a:xfrm>
        </p:grpSpPr>
        <p:pic>
          <p:nvPicPr>
            <p:cNvPr id="49" name="Picture 48">
              <a:extLst>
                <a:ext uri="{FF2B5EF4-FFF2-40B4-BE49-F238E27FC236}">
                  <a16:creationId xmlns:a16="http://schemas.microsoft.com/office/drawing/2014/main" id="{8D19282B-3288-375D-F87F-F97B74906253}"/>
                </a:ext>
              </a:extLst>
            </p:cNvPr>
            <p:cNvPicPr>
              <a:picLocks noChangeAspect="1"/>
            </p:cNvPicPr>
            <p:nvPr/>
          </p:nvPicPr>
          <p:blipFill>
            <a:blip r:embed="rId4"/>
            <a:stretch>
              <a:fillRect/>
            </a:stretch>
          </p:blipFill>
          <p:spPr>
            <a:xfrm>
              <a:off x="5725679" y="4327745"/>
              <a:ext cx="2247642" cy="2069257"/>
            </a:xfrm>
            <a:prstGeom prst="rect">
              <a:avLst/>
            </a:prstGeom>
          </p:spPr>
        </p:pic>
        <p:sp>
          <p:nvSpPr>
            <p:cNvPr id="3" name="TextBox 2">
              <a:extLst>
                <a:ext uri="{FF2B5EF4-FFF2-40B4-BE49-F238E27FC236}">
                  <a16:creationId xmlns:a16="http://schemas.microsoft.com/office/drawing/2014/main" id="{EF65152D-4A9D-3A49-7929-7C927594BDB9}"/>
                </a:ext>
              </a:extLst>
            </p:cNvPr>
            <p:cNvSpPr txBox="1"/>
            <p:nvPr/>
          </p:nvSpPr>
          <p:spPr>
            <a:xfrm>
              <a:off x="5771736" y="4367014"/>
              <a:ext cx="969273" cy="215444"/>
            </a:xfrm>
            <a:prstGeom prst="rect">
              <a:avLst/>
            </a:prstGeom>
            <a:solidFill>
              <a:schemeClr val="bg1"/>
            </a:solidFill>
          </p:spPr>
          <p:txBody>
            <a:bodyPr wrap="square" rtlCol="0">
              <a:spAutoFit/>
            </a:bodyPr>
            <a:lstStyle/>
            <a:p>
              <a:r>
                <a:rPr lang="it-IT" sz="800" dirty="0" err="1"/>
                <a:t>Incident</a:t>
              </a:r>
              <a:r>
                <a:rPr lang="it-IT" sz="800" dirty="0"/>
                <a:t> </a:t>
              </a:r>
              <a:r>
                <a:rPr lang="it-IT" sz="800" dirty="0" err="1"/>
                <a:t>particle</a:t>
              </a:r>
              <a:endParaRPr lang="en-US" sz="800" dirty="0"/>
            </a:p>
          </p:txBody>
        </p:sp>
        <p:sp>
          <p:nvSpPr>
            <p:cNvPr id="4" name="TextBox 3">
              <a:extLst>
                <a:ext uri="{FF2B5EF4-FFF2-40B4-BE49-F238E27FC236}">
                  <a16:creationId xmlns:a16="http://schemas.microsoft.com/office/drawing/2014/main" id="{B5235C67-EEDE-BF35-33E6-DA938AE6BD75}"/>
                </a:ext>
              </a:extLst>
            </p:cNvPr>
            <p:cNvSpPr txBox="1"/>
            <p:nvPr/>
          </p:nvSpPr>
          <p:spPr>
            <a:xfrm>
              <a:off x="6250534" y="4959114"/>
              <a:ext cx="254638" cy="215444"/>
            </a:xfrm>
            <a:prstGeom prst="rect">
              <a:avLst/>
            </a:prstGeom>
            <a:solidFill>
              <a:schemeClr val="bg1"/>
            </a:solidFill>
          </p:spPr>
          <p:txBody>
            <a:bodyPr wrap="square" rtlCol="0">
              <a:spAutoFit/>
            </a:bodyPr>
            <a:lstStyle/>
            <a:p>
              <a:r>
                <a:rPr lang="it-IT" sz="800" dirty="0"/>
                <a:t>V</a:t>
              </a:r>
              <a:endParaRPr lang="en-US" sz="800" dirty="0"/>
            </a:p>
          </p:txBody>
        </p:sp>
        <p:sp>
          <p:nvSpPr>
            <p:cNvPr id="5" name="TextBox 4">
              <a:extLst>
                <a:ext uri="{FF2B5EF4-FFF2-40B4-BE49-F238E27FC236}">
                  <a16:creationId xmlns:a16="http://schemas.microsoft.com/office/drawing/2014/main" id="{4846F5B2-1603-12CA-DF18-FD2A5C5D010F}"/>
                </a:ext>
              </a:extLst>
            </p:cNvPr>
            <p:cNvSpPr txBox="1"/>
            <p:nvPr/>
          </p:nvSpPr>
          <p:spPr>
            <a:xfrm>
              <a:off x="6455843" y="5537589"/>
              <a:ext cx="280299" cy="215444"/>
            </a:xfrm>
            <a:prstGeom prst="rect">
              <a:avLst/>
            </a:prstGeom>
            <a:solidFill>
              <a:schemeClr val="bg1"/>
            </a:solidFill>
          </p:spPr>
          <p:txBody>
            <a:bodyPr wrap="square" rtlCol="0">
              <a:spAutoFit/>
            </a:bodyPr>
            <a:lstStyle/>
            <a:p>
              <a:r>
                <a:rPr lang="it-IT" sz="800" dirty="0"/>
                <a:t>I</a:t>
              </a:r>
              <a:endParaRPr lang="en-US" sz="800" dirty="0"/>
            </a:p>
          </p:txBody>
        </p:sp>
        <p:sp>
          <p:nvSpPr>
            <p:cNvPr id="6" name="TextBox 5">
              <a:extLst>
                <a:ext uri="{FF2B5EF4-FFF2-40B4-BE49-F238E27FC236}">
                  <a16:creationId xmlns:a16="http://schemas.microsoft.com/office/drawing/2014/main" id="{C145EB52-83F3-0E7D-BA39-BA46A270976E}"/>
                </a:ext>
              </a:extLst>
            </p:cNvPr>
            <p:cNvSpPr txBox="1"/>
            <p:nvPr/>
          </p:nvSpPr>
          <p:spPr>
            <a:xfrm>
              <a:off x="7384870" y="6155414"/>
              <a:ext cx="731973" cy="338554"/>
            </a:xfrm>
            <a:prstGeom prst="rect">
              <a:avLst/>
            </a:prstGeom>
            <a:solidFill>
              <a:schemeClr val="bg1"/>
            </a:solidFill>
            <a:ln>
              <a:solidFill>
                <a:srgbClr val="C00000"/>
              </a:solidFill>
            </a:ln>
          </p:spPr>
          <p:txBody>
            <a:bodyPr wrap="square" rtlCol="0">
              <a:spAutoFit/>
            </a:bodyPr>
            <a:lstStyle/>
            <a:p>
              <a:r>
                <a:rPr lang="it-IT" sz="800" dirty="0">
                  <a:ln w="0"/>
                  <a:effectLst>
                    <a:outerShdw blurRad="38100" dist="19050" dir="2700000" algn="tl" rotWithShape="0">
                      <a:schemeClr val="dk1">
                        <a:alpha val="40000"/>
                      </a:schemeClr>
                    </a:outerShdw>
                  </a:effectLst>
                </a:rPr>
                <a:t>V: vacancy</a:t>
              </a:r>
            </a:p>
            <a:p>
              <a:r>
                <a:rPr lang="it-IT" sz="800" dirty="0">
                  <a:ln w="0"/>
                  <a:effectLst>
                    <a:outerShdw blurRad="38100" dist="19050" dir="2700000" algn="tl" rotWithShape="0">
                      <a:schemeClr val="dk1">
                        <a:alpha val="40000"/>
                      </a:schemeClr>
                    </a:outerShdw>
                  </a:effectLst>
                </a:rPr>
                <a:t>I: </a:t>
              </a:r>
              <a:r>
                <a:rPr lang="it-IT" sz="800" dirty="0" err="1">
                  <a:ln w="0"/>
                  <a:effectLst>
                    <a:outerShdw blurRad="38100" dist="19050" dir="2700000" algn="tl" rotWithShape="0">
                      <a:schemeClr val="dk1">
                        <a:alpha val="40000"/>
                      </a:schemeClr>
                    </a:outerShdw>
                  </a:effectLst>
                </a:rPr>
                <a:t>interstitial</a:t>
              </a:r>
              <a:endParaRPr lang="en-US" sz="800" dirty="0">
                <a:ln w="0"/>
                <a:effectLst>
                  <a:outerShdw blurRad="38100" dist="19050" dir="2700000" algn="tl" rotWithShape="0">
                    <a:schemeClr val="dk1">
                      <a:alpha val="40000"/>
                    </a:schemeClr>
                  </a:outerShdw>
                </a:effectLst>
              </a:endParaRPr>
            </a:p>
          </p:txBody>
        </p:sp>
      </p:grpSp>
      <p:grpSp>
        <p:nvGrpSpPr>
          <p:cNvPr id="16" name="Group 15">
            <a:extLst>
              <a:ext uri="{FF2B5EF4-FFF2-40B4-BE49-F238E27FC236}">
                <a16:creationId xmlns:a16="http://schemas.microsoft.com/office/drawing/2014/main" id="{C9C726BA-022D-012A-AAD2-CDC243BA4708}"/>
              </a:ext>
            </a:extLst>
          </p:cNvPr>
          <p:cNvGrpSpPr/>
          <p:nvPr/>
        </p:nvGrpSpPr>
        <p:grpSpPr>
          <a:xfrm>
            <a:off x="84059" y="4611026"/>
            <a:ext cx="3213719" cy="2235986"/>
            <a:chOff x="84059" y="4611026"/>
            <a:chExt cx="3213719" cy="2235986"/>
          </a:xfrm>
        </p:grpSpPr>
        <p:pic>
          <p:nvPicPr>
            <p:cNvPr id="54" name="Picture 53">
              <a:extLst>
                <a:ext uri="{FF2B5EF4-FFF2-40B4-BE49-F238E27FC236}">
                  <a16:creationId xmlns:a16="http://schemas.microsoft.com/office/drawing/2014/main" id="{FEC2CB68-471C-FDCB-8CF5-B20CD89B3E5C}"/>
                </a:ext>
              </a:extLst>
            </p:cNvPr>
            <p:cNvPicPr>
              <a:picLocks noChangeAspect="1"/>
            </p:cNvPicPr>
            <p:nvPr/>
          </p:nvPicPr>
          <p:blipFill rotWithShape="1">
            <a:blip r:embed="rId5"/>
            <a:srcRect l="2380"/>
            <a:stretch/>
          </p:blipFill>
          <p:spPr>
            <a:xfrm>
              <a:off x="84059" y="4659692"/>
              <a:ext cx="3185752" cy="2187320"/>
            </a:xfrm>
            <a:prstGeom prst="rect">
              <a:avLst/>
            </a:prstGeom>
          </p:spPr>
        </p:pic>
        <p:sp>
          <p:nvSpPr>
            <p:cNvPr id="7" name="TextBox 6">
              <a:extLst>
                <a:ext uri="{FF2B5EF4-FFF2-40B4-BE49-F238E27FC236}">
                  <a16:creationId xmlns:a16="http://schemas.microsoft.com/office/drawing/2014/main" id="{21A5696F-B3FB-8CBA-9843-01D5E983405D}"/>
                </a:ext>
              </a:extLst>
            </p:cNvPr>
            <p:cNvSpPr txBox="1"/>
            <p:nvPr/>
          </p:nvSpPr>
          <p:spPr>
            <a:xfrm>
              <a:off x="108183" y="6586973"/>
              <a:ext cx="997136" cy="215444"/>
            </a:xfrm>
            <a:prstGeom prst="rect">
              <a:avLst/>
            </a:prstGeom>
            <a:solidFill>
              <a:schemeClr val="bg1"/>
            </a:solidFill>
          </p:spPr>
          <p:txBody>
            <a:bodyPr wrap="square" rtlCol="0">
              <a:spAutoFit/>
            </a:bodyPr>
            <a:lstStyle/>
            <a:p>
              <a:r>
                <a:rPr lang="it-IT" sz="800" dirty="0"/>
                <a:t>e-h </a:t>
              </a:r>
              <a:r>
                <a:rPr lang="it-IT" sz="800" dirty="0" err="1"/>
                <a:t>pair</a:t>
              </a:r>
              <a:r>
                <a:rPr lang="it-IT" sz="800" dirty="0"/>
                <a:t> generation</a:t>
              </a:r>
              <a:endParaRPr lang="en-US" sz="800" dirty="0"/>
            </a:p>
          </p:txBody>
        </p:sp>
        <p:sp>
          <p:nvSpPr>
            <p:cNvPr id="8" name="TextBox 7">
              <a:extLst>
                <a:ext uri="{FF2B5EF4-FFF2-40B4-BE49-F238E27FC236}">
                  <a16:creationId xmlns:a16="http://schemas.microsoft.com/office/drawing/2014/main" id="{781A068D-A6D5-56E0-ACFD-96E283526C51}"/>
                </a:ext>
              </a:extLst>
            </p:cNvPr>
            <p:cNvSpPr txBox="1"/>
            <p:nvPr/>
          </p:nvSpPr>
          <p:spPr>
            <a:xfrm>
              <a:off x="1658679" y="6307755"/>
              <a:ext cx="997136" cy="461665"/>
            </a:xfrm>
            <a:prstGeom prst="rect">
              <a:avLst/>
            </a:prstGeom>
            <a:solidFill>
              <a:schemeClr val="bg1"/>
            </a:solidFill>
          </p:spPr>
          <p:txBody>
            <a:bodyPr wrap="square" rtlCol="0">
              <a:spAutoFit/>
            </a:bodyPr>
            <a:lstStyle/>
            <a:p>
              <a:r>
                <a:rPr lang="it-IT" sz="800" dirty="0" err="1"/>
                <a:t>Holes</a:t>
              </a:r>
              <a:r>
                <a:rPr lang="it-IT" sz="800" dirty="0"/>
                <a:t> </a:t>
              </a:r>
              <a:r>
                <a:rPr lang="it-IT" sz="800" dirty="0" err="1"/>
                <a:t>transport</a:t>
              </a:r>
              <a:r>
                <a:rPr lang="it-IT" sz="800" dirty="0"/>
                <a:t> </a:t>
              </a:r>
              <a:r>
                <a:rPr lang="it-IT" sz="800" dirty="0" err="1"/>
                <a:t>through</a:t>
              </a:r>
              <a:r>
                <a:rPr lang="it-IT" sz="800" dirty="0"/>
                <a:t> </a:t>
              </a:r>
              <a:r>
                <a:rPr lang="it-IT" sz="800" dirty="0" err="1"/>
                <a:t>localized</a:t>
              </a:r>
              <a:r>
                <a:rPr lang="it-IT" sz="800" dirty="0"/>
                <a:t> state in SiO</a:t>
              </a:r>
              <a:r>
                <a:rPr lang="it-IT" sz="800" baseline="-25000" dirty="0"/>
                <a:t>2</a:t>
              </a:r>
              <a:r>
                <a:rPr lang="it-IT" sz="800" dirty="0"/>
                <a:t> bulk</a:t>
              </a:r>
              <a:endParaRPr lang="en-US" sz="800" dirty="0"/>
            </a:p>
          </p:txBody>
        </p:sp>
        <p:sp>
          <p:nvSpPr>
            <p:cNvPr id="9" name="TextBox 8">
              <a:extLst>
                <a:ext uri="{FF2B5EF4-FFF2-40B4-BE49-F238E27FC236}">
                  <a16:creationId xmlns:a16="http://schemas.microsoft.com/office/drawing/2014/main" id="{05E49013-C24A-7CF9-F7F3-06FB89E66FDF}"/>
                </a:ext>
              </a:extLst>
            </p:cNvPr>
            <p:cNvSpPr txBox="1"/>
            <p:nvPr/>
          </p:nvSpPr>
          <p:spPr>
            <a:xfrm>
              <a:off x="2256994" y="5753033"/>
              <a:ext cx="997136" cy="338554"/>
            </a:xfrm>
            <a:prstGeom prst="rect">
              <a:avLst/>
            </a:prstGeom>
            <a:solidFill>
              <a:schemeClr val="bg1"/>
            </a:solidFill>
          </p:spPr>
          <p:txBody>
            <a:bodyPr wrap="square" rtlCol="0">
              <a:spAutoFit/>
            </a:bodyPr>
            <a:lstStyle/>
            <a:p>
              <a:r>
                <a:rPr lang="it-IT" sz="800" dirty="0"/>
                <a:t>Hole trapping </a:t>
              </a:r>
              <a:r>
                <a:rPr lang="it-IT" sz="800" dirty="0" err="1"/>
                <a:t>near</a:t>
              </a:r>
              <a:r>
                <a:rPr lang="it-IT" sz="800" dirty="0"/>
                <a:t> Si/SiO</a:t>
              </a:r>
              <a:r>
                <a:rPr lang="it-IT" sz="800" baseline="-25000" dirty="0"/>
                <a:t>2</a:t>
              </a:r>
              <a:r>
                <a:rPr lang="it-IT" sz="800" dirty="0"/>
                <a:t> </a:t>
              </a:r>
              <a:r>
                <a:rPr lang="it-IT" sz="800" dirty="0" err="1"/>
                <a:t>interface</a:t>
              </a:r>
              <a:endParaRPr lang="en-US" sz="800" dirty="0"/>
            </a:p>
          </p:txBody>
        </p:sp>
        <p:sp>
          <p:nvSpPr>
            <p:cNvPr id="10" name="TextBox 9">
              <a:extLst>
                <a:ext uri="{FF2B5EF4-FFF2-40B4-BE49-F238E27FC236}">
                  <a16:creationId xmlns:a16="http://schemas.microsoft.com/office/drawing/2014/main" id="{113EBB19-D364-9CA1-5150-480EB0AABCB4}"/>
                </a:ext>
              </a:extLst>
            </p:cNvPr>
            <p:cNvSpPr txBox="1"/>
            <p:nvPr/>
          </p:nvSpPr>
          <p:spPr>
            <a:xfrm>
              <a:off x="2126047" y="4611026"/>
              <a:ext cx="1171731" cy="338554"/>
            </a:xfrm>
            <a:prstGeom prst="rect">
              <a:avLst/>
            </a:prstGeom>
            <a:solidFill>
              <a:schemeClr val="bg1"/>
            </a:solidFill>
          </p:spPr>
          <p:txBody>
            <a:bodyPr wrap="square" rtlCol="0">
              <a:spAutoFit/>
            </a:bodyPr>
            <a:lstStyle/>
            <a:p>
              <a:r>
                <a:rPr lang="it-IT" sz="800" dirty="0"/>
                <a:t>Interface </a:t>
              </a:r>
              <a:r>
                <a:rPr lang="it-IT" sz="800" dirty="0" err="1"/>
                <a:t>traps</a:t>
              </a:r>
              <a:r>
                <a:rPr lang="it-IT" sz="800" dirty="0"/>
                <a:t> </a:t>
              </a:r>
              <a:r>
                <a:rPr lang="it-IT" sz="800" dirty="0" err="1"/>
                <a:t>within</a:t>
              </a:r>
              <a:r>
                <a:rPr lang="it-IT" sz="800" dirty="0"/>
                <a:t> Si </a:t>
              </a:r>
              <a:r>
                <a:rPr lang="it-IT" sz="800" dirty="0" err="1"/>
                <a:t>bandgap</a:t>
              </a:r>
              <a:endParaRPr lang="en-US" sz="800" dirty="0"/>
            </a:p>
          </p:txBody>
        </p:sp>
      </p:grpSp>
      <p:sp>
        <p:nvSpPr>
          <p:cNvPr id="11" name="Rectangle 10">
            <a:extLst>
              <a:ext uri="{FF2B5EF4-FFF2-40B4-BE49-F238E27FC236}">
                <a16:creationId xmlns:a16="http://schemas.microsoft.com/office/drawing/2014/main" id="{B065CF53-DDB1-354D-20C7-1B9A69DD4636}"/>
              </a:ext>
            </a:extLst>
          </p:cNvPr>
          <p:cNvSpPr/>
          <p:nvPr/>
        </p:nvSpPr>
        <p:spPr>
          <a:xfrm>
            <a:off x="108183" y="5873262"/>
            <a:ext cx="565057" cy="3910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32DBFB0-BB41-6D2D-8F7E-7DE1172C6B46}"/>
              </a:ext>
            </a:extLst>
          </p:cNvPr>
          <p:cNvGrpSpPr/>
          <p:nvPr/>
        </p:nvGrpSpPr>
        <p:grpSpPr>
          <a:xfrm>
            <a:off x="8216590" y="4429742"/>
            <a:ext cx="3508680" cy="2183157"/>
            <a:chOff x="8206353" y="4256939"/>
            <a:chExt cx="3508680" cy="2183157"/>
          </a:xfrm>
        </p:grpSpPr>
        <p:pic>
          <p:nvPicPr>
            <p:cNvPr id="64" name="Picture 63">
              <a:extLst>
                <a:ext uri="{FF2B5EF4-FFF2-40B4-BE49-F238E27FC236}">
                  <a16:creationId xmlns:a16="http://schemas.microsoft.com/office/drawing/2014/main" id="{B1E4AACF-B88C-EE4F-4F25-C51797418A54}"/>
                </a:ext>
              </a:extLst>
            </p:cNvPr>
            <p:cNvPicPr>
              <a:picLocks noChangeAspect="1"/>
            </p:cNvPicPr>
            <p:nvPr/>
          </p:nvPicPr>
          <p:blipFill rotWithShape="1">
            <a:blip r:embed="rId6"/>
            <a:srcRect b="16352"/>
            <a:stretch/>
          </p:blipFill>
          <p:spPr>
            <a:xfrm>
              <a:off x="8206353" y="4256939"/>
              <a:ext cx="3508680" cy="1801505"/>
            </a:xfrm>
            <a:prstGeom prst="rect">
              <a:avLst/>
            </a:prstGeom>
          </p:spPr>
        </p:pic>
        <p:sp>
          <p:nvSpPr>
            <p:cNvPr id="18" name="Rectangle 17">
              <a:extLst>
                <a:ext uri="{FF2B5EF4-FFF2-40B4-BE49-F238E27FC236}">
                  <a16:creationId xmlns:a16="http://schemas.microsoft.com/office/drawing/2014/main" id="{5F2FB51A-B44F-3E21-1EBB-8A75CF238411}"/>
                </a:ext>
              </a:extLst>
            </p:cNvPr>
            <p:cNvSpPr/>
            <p:nvPr/>
          </p:nvSpPr>
          <p:spPr>
            <a:xfrm>
              <a:off x="9713284" y="4267248"/>
              <a:ext cx="1455286" cy="1550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C1C42BF-850D-7E8D-1349-F3263543456F}"/>
                </a:ext>
              </a:extLst>
            </p:cNvPr>
            <p:cNvSpPr/>
            <p:nvPr/>
          </p:nvSpPr>
          <p:spPr>
            <a:xfrm>
              <a:off x="8457220" y="6117357"/>
              <a:ext cx="3185751" cy="322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39213A88-097C-8EF3-892C-0BFA1789C0C7}"/>
              </a:ext>
            </a:extLst>
          </p:cNvPr>
          <p:cNvSpPr txBox="1"/>
          <p:nvPr/>
        </p:nvSpPr>
        <p:spPr>
          <a:xfrm>
            <a:off x="2755562" y="6488739"/>
            <a:ext cx="9162776" cy="400110"/>
          </a:xfrm>
          <a:prstGeom prst="rect">
            <a:avLst/>
          </a:prstGeom>
          <a:noFill/>
        </p:spPr>
        <p:txBody>
          <a:bodyPr wrap="square">
            <a:spAutoFit/>
          </a:bodyPr>
          <a:lstStyle/>
          <a:p>
            <a:r>
              <a:rPr lang="en-US" sz="1000" i="1" dirty="0">
                <a:solidFill>
                  <a:schemeClr val="bg1">
                    <a:lumMod val="50000"/>
                  </a:schemeClr>
                </a:solidFill>
              </a:rPr>
              <a:t>Radiation Handbook for electronics, Texas Instruments (2018) </a:t>
            </a:r>
            <a:r>
              <a:rPr lang="en-US" sz="1000" b="0" i="1" u="none" strike="noStrike" baseline="0" dirty="0">
                <a:solidFill>
                  <a:schemeClr val="bg1">
                    <a:lumMod val="50000"/>
                  </a:schemeClr>
                </a:solidFill>
              </a:rPr>
              <a:t>www.ti.com/radbook</a:t>
            </a:r>
            <a:endParaRPr lang="en-US" sz="1000" i="1" dirty="0">
              <a:solidFill>
                <a:schemeClr val="bg1">
                  <a:lumMod val="50000"/>
                </a:schemeClr>
              </a:solidFill>
            </a:endParaRPr>
          </a:p>
          <a:p>
            <a:r>
              <a:rPr lang="en-GB" sz="1000" i="1" dirty="0">
                <a:solidFill>
                  <a:schemeClr val="bg1">
                    <a:lumMod val="50000"/>
                  </a:schemeClr>
                </a:solidFill>
                <a:effectLst/>
                <a:ea typeface="Calibri" panose="020F0502020204030204" pitchFamily="34" charset="0"/>
              </a:rPr>
              <a:t>Leroy C, </a:t>
            </a:r>
            <a:r>
              <a:rPr lang="en-GB" sz="1000" i="1" dirty="0" err="1">
                <a:solidFill>
                  <a:schemeClr val="bg1">
                    <a:lumMod val="50000"/>
                  </a:schemeClr>
                </a:solidFill>
                <a:effectLst/>
                <a:ea typeface="Calibri" panose="020F0502020204030204" pitchFamily="34" charset="0"/>
              </a:rPr>
              <a:t>Rancoita</a:t>
            </a:r>
            <a:r>
              <a:rPr lang="en-GB" sz="1000" i="1" dirty="0">
                <a:solidFill>
                  <a:schemeClr val="bg1">
                    <a:lumMod val="50000"/>
                  </a:schemeClr>
                </a:solidFill>
                <a:effectLst/>
                <a:ea typeface="Calibri" panose="020F0502020204030204" pitchFamily="34" charset="0"/>
              </a:rPr>
              <a:t> PG. Particle interaction and displacement damage in silicon devices operated in radiation environments. Reports Prog Phys. 2007;70(4):493–625</a:t>
            </a:r>
            <a:endParaRPr lang="en-US" sz="1000" i="1" dirty="0">
              <a:solidFill>
                <a:schemeClr val="bg1">
                  <a:lumMod val="50000"/>
                </a:schemeClr>
              </a:solidFill>
            </a:endParaRPr>
          </a:p>
        </p:txBody>
      </p:sp>
    </p:spTree>
    <p:extLst>
      <p:ext uri="{BB962C8B-B14F-4D97-AF65-F5344CB8AC3E}">
        <p14:creationId xmlns:p14="http://schemas.microsoft.com/office/powerpoint/2010/main" val="245577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anim calcmode="lin" valueType="num">
                                      <p:cBhvr>
                                        <p:cTn id="28" dur="1000" fill="hold"/>
                                        <p:tgtEl>
                                          <p:spTgt spid="55"/>
                                        </p:tgtEl>
                                        <p:attrNameLst>
                                          <p:attrName>ppt_x</p:attrName>
                                        </p:attrNameLst>
                                      </p:cBhvr>
                                      <p:tavLst>
                                        <p:tav tm="0">
                                          <p:val>
                                            <p:strVal val="#ppt_x"/>
                                          </p:val>
                                        </p:tav>
                                        <p:tav tm="100000">
                                          <p:val>
                                            <p:strVal val="#ppt_x"/>
                                          </p:val>
                                        </p:tav>
                                      </p:tavLst>
                                    </p:anim>
                                    <p:anim calcmode="lin" valueType="num">
                                      <p:cBhvr>
                                        <p:cTn id="29" dur="1000" fill="hold"/>
                                        <p:tgtEl>
                                          <p:spTgt spid="5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1000"/>
                                        <p:tgtEl>
                                          <p:spTgt spid="62"/>
                                        </p:tgtEl>
                                      </p:cBhvr>
                                    </p:animEffect>
                                    <p:anim calcmode="lin" valueType="num">
                                      <p:cBhvr>
                                        <p:cTn id="55" dur="1000" fill="hold"/>
                                        <p:tgtEl>
                                          <p:spTgt spid="62"/>
                                        </p:tgtEl>
                                        <p:attrNameLst>
                                          <p:attrName>ppt_x</p:attrName>
                                        </p:attrNameLst>
                                      </p:cBhvr>
                                      <p:tavLst>
                                        <p:tav tm="0">
                                          <p:val>
                                            <p:strVal val="#ppt_x"/>
                                          </p:val>
                                        </p:tav>
                                        <p:tav tm="100000">
                                          <p:val>
                                            <p:strVal val="#ppt_x"/>
                                          </p:val>
                                        </p:tav>
                                      </p:tavLst>
                                    </p:anim>
                                    <p:anim calcmode="lin" valueType="num">
                                      <p:cBhvr>
                                        <p:cTn id="56" dur="1000" fill="hold"/>
                                        <p:tgtEl>
                                          <p:spTgt spid="62"/>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randombar(horizontal)">
                                      <p:cBhvr>
                                        <p:cTn id="66" dur="500"/>
                                        <p:tgtEl>
                                          <p:spTgt spid="57"/>
                                        </p:tgtEl>
                                      </p:cBhvr>
                                    </p:animEffect>
                                  </p:childTnLst>
                                </p:cTn>
                              </p:par>
                              <p:par>
                                <p:cTn id="67" presetID="14" presetClass="entr" presetSubtype="1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randombar(horizontal)">
                                      <p:cBhvr>
                                        <p:cTn id="69" dur="500"/>
                                        <p:tgtEl>
                                          <p:spTgt spid="3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randombar(horizontal)">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1000"/>
                                        <p:tgtEl>
                                          <p:spTgt spid="44"/>
                                        </p:tgtEl>
                                      </p:cBhvr>
                                    </p:animEffect>
                                    <p:anim calcmode="lin" valueType="num">
                                      <p:cBhvr>
                                        <p:cTn id="78" dur="1000" fill="hold"/>
                                        <p:tgtEl>
                                          <p:spTgt spid="44"/>
                                        </p:tgtEl>
                                        <p:attrNameLst>
                                          <p:attrName>ppt_x</p:attrName>
                                        </p:attrNameLst>
                                      </p:cBhvr>
                                      <p:tavLst>
                                        <p:tav tm="0">
                                          <p:val>
                                            <p:strVal val="#ppt_x"/>
                                          </p:val>
                                        </p:tav>
                                        <p:tav tm="100000">
                                          <p:val>
                                            <p:strVal val="#ppt_x"/>
                                          </p:val>
                                        </p:tav>
                                      </p:tavLst>
                                    </p:anim>
                                    <p:anim calcmode="lin" valueType="num">
                                      <p:cBhvr>
                                        <p:cTn id="79" dur="1000" fill="hold"/>
                                        <p:tgtEl>
                                          <p:spTgt spid="44"/>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1000"/>
                                        <p:tgtEl>
                                          <p:spTgt spid="45"/>
                                        </p:tgtEl>
                                      </p:cBhvr>
                                    </p:animEffect>
                                    <p:anim calcmode="lin" valueType="num">
                                      <p:cBhvr>
                                        <p:cTn id="83" dur="1000" fill="hold"/>
                                        <p:tgtEl>
                                          <p:spTgt spid="45"/>
                                        </p:tgtEl>
                                        <p:attrNameLst>
                                          <p:attrName>ppt_x</p:attrName>
                                        </p:attrNameLst>
                                      </p:cBhvr>
                                      <p:tavLst>
                                        <p:tav tm="0">
                                          <p:val>
                                            <p:strVal val="#ppt_x"/>
                                          </p:val>
                                        </p:tav>
                                        <p:tav tm="100000">
                                          <p:val>
                                            <p:strVal val="#ppt_x"/>
                                          </p:val>
                                        </p:tav>
                                      </p:tavLst>
                                    </p:anim>
                                    <p:anim calcmode="lin" valueType="num">
                                      <p:cBhvr>
                                        <p:cTn id="84" dur="1000" fill="hold"/>
                                        <p:tgtEl>
                                          <p:spTgt spid="4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fade">
                                      <p:cBhvr>
                                        <p:cTn id="87" dur="1000"/>
                                        <p:tgtEl>
                                          <p:spTgt spid="66"/>
                                        </p:tgtEl>
                                      </p:cBhvr>
                                    </p:animEffect>
                                    <p:anim calcmode="lin" valueType="num">
                                      <p:cBhvr>
                                        <p:cTn id="88" dur="1000" fill="hold"/>
                                        <p:tgtEl>
                                          <p:spTgt spid="66"/>
                                        </p:tgtEl>
                                        <p:attrNameLst>
                                          <p:attrName>ppt_x</p:attrName>
                                        </p:attrNameLst>
                                      </p:cBhvr>
                                      <p:tavLst>
                                        <p:tav tm="0">
                                          <p:val>
                                            <p:strVal val="#ppt_x"/>
                                          </p:val>
                                        </p:tav>
                                        <p:tav tm="100000">
                                          <p:val>
                                            <p:strVal val="#ppt_x"/>
                                          </p:val>
                                        </p:tav>
                                      </p:tavLst>
                                    </p:anim>
                                    <p:anim calcmode="lin" valueType="num">
                                      <p:cBhvr>
                                        <p:cTn id="89" dur="1000" fill="hold"/>
                                        <p:tgtEl>
                                          <p:spTgt spid="66"/>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6" presetClass="emph" presetSubtype="0" fill="hold" grpId="1" nodeType="clickEffect">
                                  <p:stCondLst>
                                    <p:cond delay="0"/>
                                  </p:stCondLst>
                                  <p:childTnLst>
                                    <p:animEffect transition="out" filter="fade">
                                      <p:cBhvr>
                                        <p:cTn id="98" dur="500" tmFilter="0, 0; .2, .5; .8, .5; 1, 0"/>
                                        <p:tgtEl>
                                          <p:spTgt spid="22"/>
                                        </p:tgtEl>
                                      </p:cBhvr>
                                    </p:animEffect>
                                    <p:animScale>
                                      <p:cBhvr>
                                        <p:cTn id="99" dur="250" autoRev="1" fill="hold"/>
                                        <p:tgtEl>
                                          <p:spTgt spid="22"/>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26" presetClass="emph" presetSubtype="0" fill="hold" grpId="1" nodeType="clickEffect">
                                  <p:stCondLst>
                                    <p:cond delay="0"/>
                                  </p:stCondLst>
                                  <p:childTnLst>
                                    <p:animEffect transition="out" filter="fade">
                                      <p:cBhvr>
                                        <p:cTn id="103" dur="500" tmFilter="0, 0; .2, .5; .8, .5; 1, 0"/>
                                        <p:tgtEl>
                                          <p:spTgt spid="14"/>
                                        </p:tgtEl>
                                      </p:cBhvr>
                                    </p:animEffect>
                                    <p:animScale>
                                      <p:cBhvr>
                                        <p:cTn id="104"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22" grpId="0" animBg="1"/>
      <p:bldP spid="22" grpId="1" animBg="1"/>
      <p:bldP spid="26" grpId="0" animBg="1"/>
      <p:bldP spid="25" grpId="0"/>
      <p:bldP spid="44" grpId="0" animBg="1"/>
      <p:bldP spid="55" grpId="0" animBg="1"/>
      <p:bldP spid="56" grpId="0" animBg="1"/>
      <p:bldP spid="62" grpId="0" animBg="1"/>
      <p:bldP spid="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6E27A7E-D04F-4BC9-A6A1-481EDFDAD53B}"/>
              </a:ext>
            </a:extLst>
          </p:cNvPr>
          <p:cNvSpPr>
            <a:spLocks noGrp="1"/>
          </p:cNvSpPr>
          <p:nvPr>
            <p:ph type="sldNum" sz="quarter" idx="4"/>
          </p:nvPr>
        </p:nvSpPr>
        <p:spPr>
          <a:xfrm>
            <a:off x="10762793" y="6088607"/>
            <a:ext cx="652703" cy="365125"/>
          </a:xfrm>
        </p:spPr>
        <p:txBody>
          <a:bodyPr/>
          <a:lstStyle/>
          <a:p>
            <a:fld id="{02C7C199-0D0D-7840-A88D-785280B31CF7}" type="slidenum">
              <a:rPr lang="it-IT" smtClean="0"/>
              <a:t>9</a:t>
            </a:fld>
            <a:endParaRPr lang="it-IT" dirty="0"/>
          </a:p>
        </p:txBody>
      </p:sp>
      <p:sp>
        <p:nvSpPr>
          <p:cNvPr id="8" name="Title 7">
            <a:extLst>
              <a:ext uri="{FF2B5EF4-FFF2-40B4-BE49-F238E27FC236}">
                <a16:creationId xmlns:a16="http://schemas.microsoft.com/office/drawing/2014/main" id="{2C8422DA-8829-9AD2-78D4-793D9F0FF558}"/>
              </a:ext>
            </a:extLst>
          </p:cNvPr>
          <p:cNvSpPr>
            <a:spLocks noGrp="1"/>
          </p:cNvSpPr>
          <p:nvPr>
            <p:ph type="title"/>
          </p:nvPr>
        </p:nvSpPr>
        <p:spPr>
          <a:xfrm>
            <a:off x="152460" y="381119"/>
            <a:ext cx="7184718" cy="400110"/>
          </a:xfrm>
        </p:spPr>
        <p:txBody>
          <a:bodyPr>
            <a:noAutofit/>
          </a:bodyPr>
          <a:lstStyle/>
          <a:p>
            <a:r>
              <a:rPr lang="en-US" sz="3600" i="1" dirty="0"/>
              <a:t>Typical radiation effects on BJTs  </a:t>
            </a:r>
          </a:p>
        </p:txBody>
      </p:sp>
      <p:grpSp>
        <p:nvGrpSpPr>
          <p:cNvPr id="18" name="Group 17">
            <a:extLst>
              <a:ext uri="{FF2B5EF4-FFF2-40B4-BE49-F238E27FC236}">
                <a16:creationId xmlns:a16="http://schemas.microsoft.com/office/drawing/2014/main" id="{A7CE2A87-754A-DB08-3A3B-E0B5F9ED5745}"/>
              </a:ext>
            </a:extLst>
          </p:cNvPr>
          <p:cNvGrpSpPr/>
          <p:nvPr/>
        </p:nvGrpSpPr>
        <p:grpSpPr>
          <a:xfrm>
            <a:off x="5124617" y="2308903"/>
            <a:ext cx="1726184" cy="766330"/>
            <a:chOff x="4644840" y="3228847"/>
            <a:chExt cx="1726184" cy="766330"/>
          </a:xfrm>
        </p:grpSpPr>
        <p:grpSp>
          <p:nvGrpSpPr>
            <p:cNvPr id="196" name="Group 91">
              <a:extLst>
                <a:ext uri="{FF2B5EF4-FFF2-40B4-BE49-F238E27FC236}">
                  <a16:creationId xmlns:a16="http://schemas.microsoft.com/office/drawing/2014/main" id="{3F1926E8-7FF1-1626-83DE-90ABE11EC72D}"/>
                </a:ext>
              </a:extLst>
            </p:cNvPr>
            <p:cNvGrpSpPr>
              <a:grpSpLocks/>
            </p:cNvGrpSpPr>
            <p:nvPr/>
          </p:nvGrpSpPr>
          <p:grpSpPr bwMode="auto">
            <a:xfrm>
              <a:off x="4702562" y="3228847"/>
              <a:ext cx="1668462" cy="238125"/>
              <a:chOff x="2041" y="2026"/>
              <a:chExt cx="673" cy="200"/>
            </a:xfrm>
          </p:grpSpPr>
          <p:sp>
            <p:nvSpPr>
              <p:cNvPr id="197" name="Freeform 92">
                <a:extLst>
                  <a:ext uri="{FF2B5EF4-FFF2-40B4-BE49-F238E27FC236}">
                    <a16:creationId xmlns:a16="http://schemas.microsoft.com/office/drawing/2014/main" id="{380C574D-AB56-E614-483F-62C3A955B00A}"/>
                  </a:ext>
                </a:extLst>
              </p:cNvPr>
              <p:cNvSpPr>
                <a:spLocks/>
              </p:cNvSpPr>
              <p:nvPr/>
            </p:nvSpPr>
            <p:spPr bwMode="auto">
              <a:xfrm rot="-5400000">
                <a:off x="2289" y="1801"/>
                <a:ext cx="177" cy="673"/>
              </a:xfrm>
              <a:custGeom>
                <a:avLst/>
                <a:gdLst>
                  <a:gd name="T0" fmla="*/ 107 w 160"/>
                  <a:gd name="T1" fmla="*/ 0 h 1056"/>
                  <a:gd name="T2" fmla="*/ 160 w 160"/>
                  <a:gd name="T3" fmla="*/ 92 h 1056"/>
                  <a:gd name="T4" fmla="*/ 0 w 160"/>
                  <a:gd name="T5" fmla="*/ 184 h 1056"/>
                  <a:gd name="T6" fmla="*/ 160 w 160"/>
                  <a:gd name="T7" fmla="*/ 275 h 1056"/>
                  <a:gd name="T8" fmla="*/ 0 w 160"/>
                  <a:gd name="T9" fmla="*/ 367 h 1056"/>
                  <a:gd name="T10" fmla="*/ 160 w 160"/>
                  <a:gd name="T11" fmla="*/ 459 h 1056"/>
                  <a:gd name="T12" fmla="*/ 53 w 160"/>
                  <a:gd name="T13" fmla="*/ 551 h 1056"/>
                  <a:gd name="T14" fmla="*/ 107 w 160"/>
                  <a:gd name="T15" fmla="*/ 673 h 1056"/>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056"/>
                  <a:gd name="T26" fmla="*/ 160 w 160"/>
                  <a:gd name="T27" fmla="*/ 1056 h 10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056">
                    <a:moveTo>
                      <a:pt x="96" y="0"/>
                    </a:moveTo>
                    <a:cubicBezTo>
                      <a:pt x="128" y="48"/>
                      <a:pt x="160" y="96"/>
                      <a:pt x="144" y="144"/>
                    </a:cubicBezTo>
                    <a:cubicBezTo>
                      <a:pt x="128" y="192"/>
                      <a:pt x="0" y="240"/>
                      <a:pt x="0" y="288"/>
                    </a:cubicBezTo>
                    <a:cubicBezTo>
                      <a:pt x="0" y="336"/>
                      <a:pt x="144" y="384"/>
                      <a:pt x="144" y="432"/>
                    </a:cubicBezTo>
                    <a:cubicBezTo>
                      <a:pt x="144" y="480"/>
                      <a:pt x="0" y="528"/>
                      <a:pt x="0" y="576"/>
                    </a:cubicBezTo>
                    <a:cubicBezTo>
                      <a:pt x="0" y="624"/>
                      <a:pt x="136" y="672"/>
                      <a:pt x="144" y="720"/>
                    </a:cubicBezTo>
                    <a:cubicBezTo>
                      <a:pt x="152" y="768"/>
                      <a:pt x="56" y="808"/>
                      <a:pt x="48" y="864"/>
                    </a:cubicBezTo>
                    <a:cubicBezTo>
                      <a:pt x="40" y="920"/>
                      <a:pt x="88" y="1024"/>
                      <a:pt x="96" y="1056"/>
                    </a:cubicBezTo>
                  </a:path>
                </a:pathLst>
              </a:custGeom>
              <a:noFill/>
              <a:ln w="50800">
                <a:solidFill>
                  <a:schemeClr val="accent2">
                    <a:lumMod val="50000"/>
                  </a:schemeClr>
                </a:solidFill>
                <a:round/>
                <a:headEnd/>
                <a:tailEnd type="arrow" w="med" len="med"/>
              </a:ln>
            </p:spPr>
            <p:txBody>
              <a:bodyPr wrap="none" anchor="ctr"/>
              <a:lstStyle/>
              <a:p>
                <a:pPr fontAlgn="base">
                  <a:spcBef>
                    <a:spcPct val="0"/>
                  </a:spcBef>
                  <a:spcAft>
                    <a:spcPct val="0"/>
                  </a:spcAft>
                  <a:defRPr/>
                </a:pPr>
                <a:endParaRPr lang="it-IT">
                  <a:solidFill>
                    <a:srgbClr val="FFFFFF"/>
                  </a:solidFill>
                  <a:latin typeface="Tahoma"/>
                </a:endParaRPr>
              </a:p>
            </p:txBody>
          </p:sp>
          <p:sp>
            <p:nvSpPr>
              <p:cNvPr id="198" name="Line 93">
                <a:extLst>
                  <a:ext uri="{FF2B5EF4-FFF2-40B4-BE49-F238E27FC236}">
                    <a16:creationId xmlns:a16="http://schemas.microsoft.com/office/drawing/2014/main" id="{16394AF8-510E-D197-E79C-B1A689E43472}"/>
                  </a:ext>
                </a:extLst>
              </p:cNvPr>
              <p:cNvSpPr>
                <a:spLocks noChangeShapeType="1"/>
              </p:cNvSpPr>
              <p:nvPr/>
            </p:nvSpPr>
            <p:spPr bwMode="auto">
              <a:xfrm rot="-1517891" flipH="1" flipV="1">
                <a:off x="2593" y="2026"/>
                <a:ext cx="89" cy="129"/>
              </a:xfrm>
              <a:prstGeom prst="line">
                <a:avLst/>
              </a:prstGeom>
              <a:noFill/>
              <a:ln w="50800">
                <a:solidFill>
                  <a:schemeClr val="accent2">
                    <a:lumMod val="50000"/>
                  </a:schemeClr>
                </a:solidFill>
                <a:round/>
                <a:headEnd/>
                <a:tailEnd/>
              </a:ln>
            </p:spPr>
            <p:txBody>
              <a:bodyPr wrap="none" anchor="ctr"/>
              <a:lstStyle/>
              <a:p>
                <a:pPr fontAlgn="base">
                  <a:spcBef>
                    <a:spcPct val="0"/>
                  </a:spcBef>
                  <a:spcAft>
                    <a:spcPct val="0"/>
                  </a:spcAft>
                  <a:defRPr/>
                </a:pPr>
                <a:endParaRPr lang="it-IT">
                  <a:solidFill>
                    <a:srgbClr val="FFFFFF"/>
                  </a:solidFill>
                  <a:latin typeface="Tahoma"/>
                </a:endParaRPr>
              </a:p>
            </p:txBody>
          </p:sp>
        </p:grpSp>
        <p:grpSp>
          <p:nvGrpSpPr>
            <p:cNvPr id="199" name="Group 94">
              <a:extLst>
                <a:ext uri="{FF2B5EF4-FFF2-40B4-BE49-F238E27FC236}">
                  <a16:creationId xmlns:a16="http://schemas.microsoft.com/office/drawing/2014/main" id="{29CFEE17-4F5E-8B83-AB21-26BF3FCDEA0A}"/>
                </a:ext>
              </a:extLst>
            </p:cNvPr>
            <p:cNvGrpSpPr>
              <a:grpSpLocks/>
            </p:cNvGrpSpPr>
            <p:nvPr/>
          </p:nvGrpSpPr>
          <p:grpSpPr bwMode="auto">
            <a:xfrm>
              <a:off x="4671902" y="3487069"/>
              <a:ext cx="1668462" cy="238125"/>
              <a:chOff x="2041" y="2026"/>
              <a:chExt cx="673" cy="200"/>
            </a:xfrm>
          </p:grpSpPr>
          <p:sp>
            <p:nvSpPr>
              <p:cNvPr id="200" name="Freeform 95">
                <a:extLst>
                  <a:ext uri="{FF2B5EF4-FFF2-40B4-BE49-F238E27FC236}">
                    <a16:creationId xmlns:a16="http://schemas.microsoft.com/office/drawing/2014/main" id="{C4CF6E4C-A858-2747-C0D2-E03075742689}"/>
                  </a:ext>
                </a:extLst>
              </p:cNvPr>
              <p:cNvSpPr>
                <a:spLocks/>
              </p:cNvSpPr>
              <p:nvPr/>
            </p:nvSpPr>
            <p:spPr bwMode="auto">
              <a:xfrm rot="-5400000">
                <a:off x="2289" y="1801"/>
                <a:ext cx="177" cy="673"/>
              </a:xfrm>
              <a:custGeom>
                <a:avLst/>
                <a:gdLst>
                  <a:gd name="T0" fmla="*/ 107 w 160"/>
                  <a:gd name="T1" fmla="*/ 0 h 1056"/>
                  <a:gd name="T2" fmla="*/ 160 w 160"/>
                  <a:gd name="T3" fmla="*/ 92 h 1056"/>
                  <a:gd name="T4" fmla="*/ 0 w 160"/>
                  <a:gd name="T5" fmla="*/ 184 h 1056"/>
                  <a:gd name="T6" fmla="*/ 160 w 160"/>
                  <a:gd name="T7" fmla="*/ 275 h 1056"/>
                  <a:gd name="T8" fmla="*/ 0 w 160"/>
                  <a:gd name="T9" fmla="*/ 367 h 1056"/>
                  <a:gd name="T10" fmla="*/ 160 w 160"/>
                  <a:gd name="T11" fmla="*/ 459 h 1056"/>
                  <a:gd name="T12" fmla="*/ 53 w 160"/>
                  <a:gd name="T13" fmla="*/ 551 h 1056"/>
                  <a:gd name="T14" fmla="*/ 107 w 160"/>
                  <a:gd name="T15" fmla="*/ 673 h 1056"/>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056"/>
                  <a:gd name="T26" fmla="*/ 160 w 160"/>
                  <a:gd name="T27" fmla="*/ 1056 h 10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056">
                    <a:moveTo>
                      <a:pt x="96" y="0"/>
                    </a:moveTo>
                    <a:cubicBezTo>
                      <a:pt x="128" y="48"/>
                      <a:pt x="160" y="96"/>
                      <a:pt x="144" y="144"/>
                    </a:cubicBezTo>
                    <a:cubicBezTo>
                      <a:pt x="128" y="192"/>
                      <a:pt x="0" y="240"/>
                      <a:pt x="0" y="288"/>
                    </a:cubicBezTo>
                    <a:cubicBezTo>
                      <a:pt x="0" y="336"/>
                      <a:pt x="144" y="384"/>
                      <a:pt x="144" y="432"/>
                    </a:cubicBezTo>
                    <a:cubicBezTo>
                      <a:pt x="144" y="480"/>
                      <a:pt x="0" y="528"/>
                      <a:pt x="0" y="576"/>
                    </a:cubicBezTo>
                    <a:cubicBezTo>
                      <a:pt x="0" y="624"/>
                      <a:pt x="136" y="672"/>
                      <a:pt x="144" y="720"/>
                    </a:cubicBezTo>
                    <a:cubicBezTo>
                      <a:pt x="152" y="768"/>
                      <a:pt x="56" y="808"/>
                      <a:pt x="48" y="864"/>
                    </a:cubicBezTo>
                    <a:cubicBezTo>
                      <a:pt x="40" y="920"/>
                      <a:pt x="88" y="1024"/>
                      <a:pt x="96" y="1056"/>
                    </a:cubicBezTo>
                  </a:path>
                </a:pathLst>
              </a:custGeom>
              <a:noFill/>
              <a:ln w="50800">
                <a:solidFill>
                  <a:schemeClr val="accent2">
                    <a:lumMod val="50000"/>
                  </a:schemeClr>
                </a:solidFill>
                <a:round/>
                <a:headEnd/>
                <a:tailEnd type="arrow" w="med" len="med"/>
              </a:ln>
            </p:spPr>
            <p:txBody>
              <a:bodyPr wrap="none" anchor="ctr"/>
              <a:lstStyle/>
              <a:p>
                <a:pPr fontAlgn="base">
                  <a:spcBef>
                    <a:spcPct val="0"/>
                  </a:spcBef>
                  <a:spcAft>
                    <a:spcPct val="0"/>
                  </a:spcAft>
                  <a:defRPr/>
                </a:pPr>
                <a:endParaRPr lang="it-IT">
                  <a:solidFill>
                    <a:srgbClr val="FFFFFF"/>
                  </a:solidFill>
                  <a:latin typeface="Tahoma"/>
                </a:endParaRPr>
              </a:p>
            </p:txBody>
          </p:sp>
          <p:sp>
            <p:nvSpPr>
              <p:cNvPr id="201" name="Line 96">
                <a:extLst>
                  <a:ext uri="{FF2B5EF4-FFF2-40B4-BE49-F238E27FC236}">
                    <a16:creationId xmlns:a16="http://schemas.microsoft.com/office/drawing/2014/main" id="{4BDD0BA2-C457-51D9-8443-36E9F5BA794A}"/>
                  </a:ext>
                </a:extLst>
              </p:cNvPr>
              <p:cNvSpPr>
                <a:spLocks noChangeShapeType="1"/>
              </p:cNvSpPr>
              <p:nvPr/>
            </p:nvSpPr>
            <p:spPr bwMode="auto">
              <a:xfrm rot="-1517891" flipH="1" flipV="1">
                <a:off x="2593" y="2026"/>
                <a:ext cx="89" cy="129"/>
              </a:xfrm>
              <a:prstGeom prst="line">
                <a:avLst/>
              </a:prstGeom>
              <a:noFill/>
              <a:ln w="50800">
                <a:solidFill>
                  <a:schemeClr val="accent2">
                    <a:lumMod val="50000"/>
                  </a:schemeClr>
                </a:solidFill>
                <a:round/>
                <a:headEnd/>
                <a:tailEnd/>
              </a:ln>
            </p:spPr>
            <p:txBody>
              <a:bodyPr wrap="none" anchor="ctr"/>
              <a:lstStyle/>
              <a:p>
                <a:pPr fontAlgn="base">
                  <a:spcBef>
                    <a:spcPct val="0"/>
                  </a:spcBef>
                  <a:spcAft>
                    <a:spcPct val="0"/>
                  </a:spcAft>
                  <a:defRPr/>
                </a:pPr>
                <a:endParaRPr lang="it-IT">
                  <a:solidFill>
                    <a:srgbClr val="FFFFFF"/>
                  </a:solidFill>
                  <a:latin typeface="Tahoma"/>
                </a:endParaRPr>
              </a:p>
            </p:txBody>
          </p:sp>
        </p:grpSp>
        <p:grpSp>
          <p:nvGrpSpPr>
            <p:cNvPr id="202" name="Group 97">
              <a:extLst>
                <a:ext uri="{FF2B5EF4-FFF2-40B4-BE49-F238E27FC236}">
                  <a16:creationId xmlns:a16="http://schemas.microsoft.com/office/drawing/2014/main" id="{DC1C6AAE-3D75-A6D2-4ABB-33EF9C593FB0}"/>
                </a:ext>
              </a:extLst>
            </p:cNvPr>
            <p:cNvGrpSpPr>
              <a:grpSpLocks/>
            </p:cNvGrpSpPr>
            <p:nvPr/>
          </p:nvGrpSpPr>
          <p:grpSpPr bwMode="auto">
            <a:xfrm>
              <a:off x="4644840" y="3757052"/>
              <a:ext cx="1668462" cy="238125"/>
              <a:chOff x="2041" y="2026"/>
              <a:chExt cx="673" cy="200"/>
            </a:xfrm>
          </p:grpSpPr>
          <p:sp>
            <p:nvSpPr>
              <p:cNvPr id="203" name="Freeform 98">
                <a:extLst>
                  <a:ext uri="{FF2B5EF4-FFF2-40B4-BE49-F238E27FC236}">
                    <a16:creationId xmlns:a16="http://schemas.microsoft.com/office/drawing/2014/main" id="{5FFC94AC-D884-C4A4-DF2E-45A49983950E}"/>
                  </a:ext>
                </a:extLst>
              </p:cNvPr>
              <p:cNvSpPr>
                <a:spLocks/>
              </p:cNvSpPr>
              <p:nvPr/>
            </p:nvSpPr>
            <p:spPr bwMode="auto">
              <a:xfrm rot="-5400000">
                <a:off x="2289" y="1801"/>
                <a:ext cx="177" cy="673"/>
              </a:xfrm>
              <a:custGeom>
                <a:avLst/>
                <a:gdLst>
                  <a:gd name="T0" fmla="*/ 107 w 160"/>
                  <a:gd name="T1" fmla="*/ 0 h 1056"/>
                  <a:gd name="T2" fmla="*/ 160 w 160"/>
                  <a:gd name="T3" fmla="*/ 92 h 1056"/>
                  <a:gd name="T4" fmla="*/ 0 w 160"/>
                  <a:gd name="T5" fmla="*/ 184 h 1056"/>
                  <a:gd name="T6" fmla="*/ 160 w 160"/>
                  <a:gd name="T7" fmla="*/ 275 h 1056"/>
                  <a:gd name="T8" fmla="*/ 0 w 160"/>
                  <a:gd name="T9" fmla="*/ 367 h 1056"/>
                  <a:gd name="T10" fmla="*/ 160 w 160"/>
                  <a:gd name="T11" fmla="*/ 459 h 1056"/>
                  <a:gd name="T12" fmla="*/ 53 w 160"/>
                  <a:gd name="T13" fmla="*/ 551 h 1056"/>
                  <a:gd name="T14" fmla="*/ 107 w 160"/>
                  <a:gd name="T15" fmla="*/ 673 h 1056"/>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056"/>
                  <a:gd name="T26" fmla="*/ 160 w 160"/>
                  <a:gd name="T27" fmla="*/ 1056 h 10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056">
                    <a:moveTo>
                      <a:pt x="96" y="0"/>
                    </a:moveTo>
                    <a:cubicBezTo>
                      <a:pt x="128" y="48"/>
                      <a:pt x="160" y="96"/>
                      <a:pt x="144" y="144"/>
                    </a:cubicBezTo>
                    <a:cubicBezTo>
                      <a:pt x="128" y="192"/>
                      <a:pt x="0" y="240"/>
                      <a:pt x="0" y="288"/>
                    </a:cubicBezTo>
                    <a:cubicBezTo>
                      <a:pt x="0" y="336"/>
                      <a:pt x="144" y="384"/>
                      <a:pt x="144" y="432"/>
                    </a:cubicBezTo>
                    <a:cubicBezTo>
                      <a:pt x="144" y="480"/>
                      <a:pt x="0" y="528"/>
                      <a:pt x="0" y="576"/>
                    </a:cubicBezTo>
                    <a:cubicBezTo>
                      <a:pt x="0" y="624"/>
                      <a:pt x="136" y="672"/>
                      <a:pt x="144" y="720"/>
                    </a:cubicBezTo>
                    <a:cubicBezTo>
                      <a:pt x="152" y="768"/>
                      <a:pt x="56" y="808"/>
                      <a:pt x="48" y="864"/>
                    </a:cubicBezTo>
                    <a:cubicBezTo>
                      <a:pt x="40" y="920"/>
                      <a:pt x="88" y="1024"/>
                      <a:pt x="96" y="1056"/>
                    </a:cubicBezTo>
                  </a:path>
                </a:pathLst>
              </a:custGeom>
              <a:noFill/>
              <a:ln w="50800">
                <a:solidFill>
                  <a:schemeClr val="accent2">
                    <a:lumMod val="50000"/>
                  </a:schemeClr>
                </a:solidFill>
                <a:round/>
                <a:headEnd/>
                <a:tailEnd type="arrow" w="med" len="med"/>
              </a:ln>
            </p:spPr>
            <p:txBody>
              <a:bodyPr wrap="none" anchor="ctr"/>
              <a:lstStyle/>
              <a:p>
                <a:pPr fontAlgn="base">
                  <a:spcBef>
                    <a:spcPct val="0"/>
                  </a:spcBef>
                  <a:spcAft>
                    <a:spcPct val="0"/>
                  </a:spcAft>
                  <a:defRPr/>
                </a:pPr>
                <a:endParaRPr lang="it-IT">
                  <a:solidFill>
                    <a:srgbClr val="FFFFFF"/>
                  </a:solidFill>
                  <a:latin typeface="Tahoma"/>
                </a:endParaRPr>
              </a:p>
            </p:txBody>
          </p:sp>
          <p:sp>
            <p:nvSpPr>
              <p:cNvPr id="204" name="Line 99">
                <a:extLst>
                  <a:ext uri="{FF2B5EF4-FFF2-40B4-BE49-F238E27FC236}">
                    <a16:creationId xmlns:a16="http://schemas.microsoft.com/office/drawing/2014/main" id="{6220472D-42C4-1021-9B56-83E0CB77D08B}"/>
                  </a:ext>
                </a:extLst>
              </p:cNvPr>
              <p:cNvSpPr>
                <a:spLocks noChangeShapeType="1"/>
              </p:cNvSpPr>
              <p:nvPr/>
            </p:nvSpPr>
            <p:spPr bwMode="auto">
              <a:xfrm rot="-1517891" flipH="1" flipV="1">
                <a:off x="2593" y="2026"/>
                <a:ext cx="89" cy="129"/>
              </a:xfrm>
              <a:prstGeom prst="line">
                <a:avLst/>
              </a:prstGeom>
              <a:noFill/>
              <a:ln w="50800">
                <a:solidFill>
                  <a:schemeClr val="accent2">
                    <a:lumMod val="50000"/>
                  </a:schemeClr>
                </a:solidFill>
                <a:round/>
                <a:headEnd/>
                <a:tailEnd/>
              </a:ln>
            </p:spPr>
            <p:txBody>
              <a:bodyPr wrap="none" anchor="ctr"/>
              <a:lstStyle/>
              <a:p>
                <a:pPr fontAlgn="base">
                  <a:spcBef>
                    <a:spcPct val="0"/>
                  </a:spcBef>
                  <a:spcAft>
                    <a:spcPct val="0"/>
                  </a:spcAft>
                  <a:defRPr/>
                </a:pPr>
                <a:endParaRPr lang="it-IT">
                  <a:solidFill>
                    <a:srgbClr val="FFFFFF"/>
                  </a:solidFill>
                  <a:latin typeface="Tahoma"/>
                </a:endParaRPr>
              </a:p>
            </p:txBody>
          </p:sp>
        </p:grpSp>
      </p:grpSp>
      <p:pic>
        <p:nvPicPr>
          <p:cNvPr id="4" name="Picture 3">
            <a:extLst>
              <a:ext uri="{FF2B5EF4-FFF2-40B4-BE49-F238E27FC236}">
                <a16:creationId xmlns:a16="http://schemas.microsoft.com/office/drawing/2014/main" id="{97D99FB4-7EC7-D3CC-A107-F4C10DECB525}"/>
              </a:ext>
            </a:extLst>
          </p:cNvPr>
          <p:cNvPicPr>
            <a:picLocks noChangeAspect="1"/>
          </p:cNvPicPr>
          <p:nvPr/>
        </p:nvPicPr>
        <p:blipFill>
          <a:blip r:embed="rId3"/>
          <a:stretch>
            <a:fillRect/>
          </a:stretch>
        </p:blipFill>
        <p:spPr>
          <a:xfrm>
            <a:off x="7122135" y="4252343"/>
            <a:ext cx="3392114" cy="2080948"/>
          </a:xfrm>
          <a:prstGeom prst="rect">
            <a:avLst/>
          </a:prstGeom>
          <a:ln w="28575">
            <a:noFill/>
          </a:ln>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6D26C5C-24BE-3A38-FAB5-CA78AEC3734E}"/>
                  </a:ext>
                </a:extLst>
              </p:cNvPr>
              <p:cNvSpPr txBox="1"/>
              <p:nvPr/>
            </p:nvSpPr>
            <p:spPr>
              <a:xfrm>
                <a:off x="10840227" y="3986894"/>
                <a:ext cx="1300692" cy="1200329"/>
              </a:xfrm>
              <a:prstGeom prst="rect">
                <a:avLst/>
              </a:prstGeom>
              <a:solidFill>
                <a:schemeClr val="bg1"/>
              </a:solidFill>
              <a:ln w="28575">
                <a:solidFill>
                  <a:srgbClr val="6905A7"/>
                </a:solidFill>
              </a:ln>
            </p:spPr>
            <p:txBody>
              <a:bodyPr wrap="square" rtlCol="0">
                <a:spAutoFit/>
              </a:bodyPr>
              <a:lstStyle/>
              <a:p>
                <a:r>
                  <a:rPr lang="it-IT" sz="1200" dirty="0"/>
                  <a:t>Spreading of BE </a:t>
                </a:r>
                <a:r>
                  <a:rPr lang="it-IT" sz="1200" dirty="0" err="1"/>
                  <a:t>depletion</a:t>
                </a:r>
                <a:r>
                  <a:rPr lang="it-IT" sz="1200" dirty="0"/>
                  <a:t> </a:t>
                </a:r>
                <a:r>
                  <a:rPr lang="it-IT" sz="1200" dirty="0" err="1"/>
                  <a:t>region</a:t>
                </a:r>
                <a:r>
                  <a:rPr lang="it-IT" sz="1200" dirty="0"/>
                  <a:t> and </a:t>
                </a:r>
                <a:r>
                  <a:rPr lang="it-IT" sz="1200" dirty="0" err="1"/>
                  <a:t>increased</a:t>
                </a:r>
                <a:r>
                  <a:rPr lang="it-IT" sz="1200" dirty="0"/>
                  <a:t> </a:t>
                </a:r>
                <a:r>
                  <a:rPr lang="it-IT" sz="1200" dirty="0" err="1"/>
                  <a:t>recombination</a:t>
                </a:r>
                <a:r>
                  <a:rPr lang="it-IT" sz="1200" dirty="0"/>
                  <a:t> </a:t>
                </a:r>
                <a:br>
                  <a:rPr lang="it-IT" sz="1200" dirty="0"/>
                </a:br>
                <a14:m>
                  <m:oMath xmlns:m="http://schemas.openxmlformats.org/officeDocument/2006/math">
                    <m:r>
                      <a:rPr lang="it-IT" sz="1200" b="0" i="1" smtClean="0">
                        <a:latin typeface="Cambria Math" panose="02040503050406030204" pitchFamily="18" charset="0"/>
                      </a:rPr>
                      <m:t>→</m:t>
                    </m:r>
                  </m:oMath>
                </a14:m>
                <a:r>
                  <a:rPr lang="it-IT" sz="1200" dirty="0"/>
                  <a:t> </a:t>
                </a:r>
                <a:r>
                  <a:rPr lang="it-IT" sz="1200" dirty="0" err="1"/>
                  <a:t>increased</a:t>
                </a:r>
                <a:r>
                  <a:rPr lang="it-IT" sz="1200" dirty="0"/>
                  <a:t> base </a:t>
                </a:r>
                <a:r>
                  <a:rPr lang="it-IT" sz="1200" dirty="0" err="1"/>
                  <a:t>current</a:t>
                </a:r>
                <a:endParaRPr lang="en-US" sz="1200" dirty="0"/>
              </a:p>
            </p:txBody>
          </p:sp>
        </mc:Choice>
        <mc:Fallback xmlns="">
          <p:sp>
            <p:nvSpPr>
              <p:cNvPr id="26" name="TextBox 25">
                <a:extLst>
                  <a:ext uri="{FF2B5EF4-FFF2-40B4-BE49-F238E27FC236}">
                    <a16:creationId xmlns:a16="http://schemas.microsoft.com/office/drawing/2014/main" id="{06D26C5C-24BE-3A38-FAB5-CA78AEC3734E}"/>
                  </a:ext>
                </a:extLst>
              </p:cNvPr>
              <p:cNvSpPr txBox="1">
                <a:spLocks noRot="1" noChangeAspect="1" noMove="1" noResize="1" noEditPoints="1" noAdjustHandles="1" noChangeArrowheads="1" noChangeShapeType="1" noTextEdit="1"/>
              </p:cNvSpPr>
              <p:nvPr/>
            </p:nvSpPr>
            <p:spPr>
              <a:xfrm>
                <a:off x="10840227" y="3986894"/>
                <a:ext cx="1300692" cy="1200329"/>
              </a:xfrm>
              <a:prstGeom prst="rect">
                <a:avLst/>
              </a:prstGeom>
              <a:blipFill>
                <a:blip r:embed="rId4"/>
                <a:stretch>
                  <a:fillRect b="-1485"/>
                </a:stretch>
              </a:blipFill>
              <a:ln w="28575">
                <a:solidFill>
                  <a:srgbClr val="6905A7"/>
                </a:solidFill>
              </a:ln>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11DE67F8-7936-E95F-C905-4B508E1844D4}"/>
              </a:ext>
            </a:extLst>
          </p:cNvPr>
          <p:cNvGrpSpPr/>
          <p:nvPr/>
        </p:nvGrpSpPr>
        <p:grpSpPr>
          <a:xfrm>
            <a:off x="2727116" y="4897647"/>
            <a:ext cx="4527794" cy="1496239"/>
            <a:chOff x="2727116" y="4897647"/>
            <a:chExt cx="4527794" cy="1496239"/>
          </a:xfrm>
        </p:grpSpPr>
        <p:sp>
          <p:nvSpPr>
            <p:cNvPr id="113" name="Text Box 8">
              <a:extLst>
                <a:ext uri="{FF2B5EF4-FFF2-40B4-BE49-F238E27FC236}">
                  <a16:creationId xmlns:a16="http://schemas.microsoft.com/office/drawing/2014/main" id="{8B57E3D4-C0D2-59E7-FFBD-CD2994D6D9B7}"/>
                </a:ext>
              </a:extLst>
            </p:cNvPr>
            <p:cNvSpPr txBox="1">
              <a:spLocks noChangeArrowheads="1"/>
            </p:cNvSpPr>
            <p:nvPr/>
          </p:nvSpPr>
          <p:spPr bwMode="auto">
            <a:xfrm>
              <a:off x="2816260" y="4987168"/>
              <a:ext cx="4438650" cy="400110"/>
            </a:xfrm>
            <a:prstGeom prst="rect">
              <a:avLst/>
            </a:prstGeom>
            <a:noFill/>
            <a:ln w="9525">
              <a:noFill/>
              <a:miter lim="800000"/>
              <a:headEnd/>
              <a:tailEnd/>
            </a:ln>
          </p:spPr>
          <p:txBody>
            <a:bodyPr>
              <a:spAutoFit/>
            </a:bodyPr>
            <a:lstStyle/>
            <a:p>
              <a:pPr algn="just" fontAlgn="base">
                <a:spcBef>
                  <a:spcPct val="0"/>
                </a:spcBef>
                <a:spcAft>
                  <a:spcPct val="0"/>
                </a:spcAft>
                <a:defRPr/>
              </a:pPr>
              <a:r>
                <a:rPr lang="en-GB" sz="2000" b="1" dirty="0">
                  <a:solidFill>
                    <a:schemeClr val="accent6">
                      <a:lumMod val="75000"/>
                    </a:schemeClr>
                  </a:solidFill>
                </a:rPr>
                <a:t>e</a:t>
              </a:r>
              <a:r>
                <a:rPr lang="en-GB" sz="2000" b="1" baseline="30000" dirty="0">
                  <a:solidFill>
                    <a:schemeClr val="accent6">
                      <a:lumMod val="75000"/>
                    </a:schemeClr>
                  </a:solidFill>
                </a:rPr>
                <a:t>-</a:t>
              </a:r>
              <a:r>
                <a:rPr lang="en-GB" sz="2000" b="1" dirty="0">
                  <a:solidFill>
                    <a:schemeClr val="accent6">
                      <a:lumMod val="75000"/>
                    </a:schemeClr>
                  </a:solidFill>
                </a:rPr>
                <a:t>-h creation and separation </a:t>
              </a:r>
            </a:p>
          </p:txBody>
        </p:sp>
        <mc:AlternateContent xmlns:mc="http://schemas.openxmlformats.org/markup-compatibility/2006" xmlns:a14="http://schemas.microsoft.com/office/drawing/2010/main">
          <mc:Choice Requires="a14">
            <p:sp>
              <p:nvSpPr>
                <p:cNvPr id="114" name="Text Box 9">
                  <a:extLst>
                    <a:ext uri="{FF2B5EF4-FFF2-40B4-BE49-F238E27FC236}">
                      <a16:creationId xmlns:a16="http://schemas.microsoft.com/office/drawing/2014/main" id="{DBEE62DC-478D-E1ED-910B-0F4429DF4456}"/>
                    </a:ext>
                  </a:extLst>
                </p:cNvPr>
                <p:cNvSpPr txBox="1">
                  <a:spLocks noChangeArrowheads="1"/>
                </p:cNvSpPr>
                <p:nvPr/>
              </p:nvSpPr>
              <p:spPr bwMode="auto">
                <a:xfrm>
                  <a:off x="2816260" y="5317772"/>
                  <a:ext cx="3064942" cy="400110"/>
                </a:xfrm>
                <a:prstGeom prst="rect">
                  <a:avLst/>
                </a:prstGeom>
                <a:noFill/>
                <a:ln w="9525">
                  <a:noFill/>
                  <a:miter lim="800000"/>
                  <a:headEnd/>
                  <a:tailEnd/>
                </a:ln>
              </p:spPr>
              <p:txBody>
                <a:bodyPr wrap="none">
                  <a:spAutoFit/>
                </a:bodyPr>
                <a:lstStyle/>
                <a:p>
                  <a:pPr fontAlgn="base">
                    <a:spcBef>
                      <a:spcPct val="0"/>
                    </a:spcBef>
                    <a:spcAft>
                      <a:spcPct val="0"/>
                    </a:spcAft>
                    <a:defRPr/>
                  </a:pPr>
                  <a14:m>
                    <m:oMath xmlns:m="http://schemas.openxmlformats.org/officeDocument/2006/math">
                      <m:r>
                        <a:rPr lang="it-IT" sz="2000" b="1" i="1" smtClean="0">
                          <a:ln>
                            <a:noFill/>
                          </a:ln>
                          <a:solidFill>
                            <a:schemeClr val="accent6">
                              <a:lumMod val="75000"/>
                            </a:schemeClr>
                          </a:solidFill>
                          <a:latin typeface="Cambria Math" panose="02040503050406030204" pitchFamily="18" charset="0"/>
                        </a:rPr>
                        <m:t>→ </m:t>
                      </m:r>
                    </m:oMath>
                  </a14:m>
                  <a:r>
                    <a:rPr lang="en-GB" sz="2000" b="1" dirty="0">
                      <a:ln>
                        <a:noFill/>
                      </a:ln>
                      <a:solidFill>
                        <a:schemeClr val="accent6">
                          <a:lumMod val="75000"/>
                        </a:schemeClr>
                      </a:solidFill>
                    </a:rPr>
                    <a:t>e</a:t>
                  </a:r>
                  <a:r>
                    <a:rPr lang="en-GB" sz="2000" b="1" baseline="30000" dirty="0">
                      <a:ln>
                        <a:noFill/>
                      </a:ln>
                      <a:solidFill>
                        <a:schemeClr val="accent6">
                          <a:lumMod val="75000"/>
                        </a:schemeClr>
                      </a:solidFill>
                    </a:rPr>
                    <a:t>-</a:t>
                  </a:r>
                  <a:r>
                    <a:rPr lang="en-GB" sz="2000" b="1" dirty="0">
                      <a:ln>
                        <a:noFill/>
                      </a:ln>
                      <a:solidFill>
                        <a:schemeClr val="accent6">
                          <a:lumMod val="75000"/>
                        </a:schemeClr>
                      </a:solidFill>
                    </a:rPr>
                    <a:t> drift outside the oxide</a:t>
                  </a:r>
                </a:p>
              </p:txBody>
            </p:sp>
          </mc:Choice>
          <mc:Fallback xmlns="">
            <p:sp>
              <p:nvSpPr>
                <p:cNvPr id="114" name="Text Box 9">
                  <a:extLst>
                    <a:ext uri="{FF2B5EF4-FFF2-40B4-BE49-F238E27FC236}">
                      <a16:creationId xmlns:a16="http://schemas.microsoft.com/office/drawing/2014/main" id="{DBEE62DC-478D-E1ED-910B-0F4429DF4456}"/>
                    </a:ext>
                  </a:extLst>
                </p:cNvPr>
                <p:cNvSpPr txBox="1">
                  <a:spLocks noRot="1" noChangeAspect="1" noMove="1" noResize="1" noEditPoints="1" noAdjustHandles="1" noChangeArrowheads="1" noChangeShapeType="1" noTextEdit="1"/>
                </p:cNvSpPr>
                <p:nvPr/>
              </p:nvSpPr>
              <p:spPr bwMode="auto">
                <a:xfrm>
                  <a:off x="2816260" y="5317772"/>
                  <a:ext cx="3064942" cy="400110"/>
                </a:xfrm>
                <a:prstGeom prst="rect">
                  <a:avLst/>
                </a:prstGeom>
                <a:blipFill>
                  <a:blip r:embed="rId5"/>
                  <a:stretch>
                    <a:fillRect t="-7576" r="-994" b="-2575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 Box 10">
                  <a:extLst>
                    <a:ext uri="{FF2B5EF4-FFF2-40B4-BE49-F238E27FC236}">
                      <a16:creationId xmlns:a16="http://schemas.microsoft.com/office/drawing/2014/main" id="{B991C496-C14E-3FE6-3097-5139E08082C1}"/>
                    </a:ext>
                  </a:extLst>
                </p:cNvPr>
                <p:cNvSpPr txBox="1">
                  <a:spLocks noChangeArrowheads="1"/>
                </p:cNvSpPr>
                <p:nvPr/>
              </p:nvSpPr>
              <p:spPr bwMode="auto">
                <a:xfrm>
                  <a:off x="2816260" y="5642877"/>
                  <a:ext cx="3356175" cy="707886"/>
                </a:xfrm>
                <a:prstGeom prst="rect">
                  <a:avLst/>
                </a:prstGeom>
                <a:noFill/>
                <a:ln w="9525">
                  <a:noFill/>
                  <a:miter lim="800000"/>
                  <a:headEnd/>
                  <a:tailEnd/>
                </a:ln>
              </p:spPr>
              <p:txBody>
                <a:bodyPr wrap="none">
                  <a:spAutoFit/>
                </a:bodyPr>
                <a:lstStyle/>
                <a:p>
                  <a:pPr fontAlgn="base">
                    <a:spcBef>
                      <a:spcPct val="0"/>
                    </a:spcBef>
                    <a:spcAft>
                      <a:spcPct val="0"/>
                    </a:spcAft>
                    <a:defRPr/>
                  </a:pPr>
                  <a14:m>
                    <m:oMath xmlns:m="http://schemas.openxmlformats.org/officeDocument/2006/math">
                      <m:r>
                        <a:rPr lang="it-IT" sz="2000" b="1" i="1" smtClean="0">
                          <a:ln>
                            <a:noFill/>
                          </a:ln>
                          <a:solidFill>
                            <a:schemeClr val="accent6">
                              <a:lumMod val="75000"/>
                            </a:schemeClr>
                          </a:solidFill>
                          <a:latin typeface="Cambria Math" panose="02040503050406030204" pitchFamily="18" charset="0"/>
                        </a:rPr>
                        <m:t>→</m:t>
                      </m:r>
                    </m:oMath>
                  </a14:m>
                  <a:r>
                    <a:rPr lang="en-GB" sz="2000" b="1" dirty="0">
                      <a:ln>
                        <a:noFill/>
                      </a:ln>
                      <a:solidFill>
                        <a:schemeClr val="accent6">
                          <a:lumMod val="75000"/>
                        </a:schemeClr>
                      </a:solidFill>
                    </a:rPr>
                    <a:t> h migration and trapping in</a:t>
                  </a:r>
                </a:p>
                <a:p>
                  <a:pPr fontAlgn="base">
                    <a:spcBef>
                      <a:spcPct val="0"/>
                    </a:spcBef>
                    <a:spcAft>
                      <a:spcPct val="0"/>
                    </a:spcAft>
                    <a:defRPr/>
                  </a:pPr>
                  <a:r>
                    <a:rPr lang="en-GB" sz="2000" b="1" dirty="0">
                      <a:ln>
                        <a:noFill/>
                      </a:ln>
                      <a:solidFill>
                        <a:schemeClr val="accent6">
                          <a:lumMod val="75000"/>
                        </a:schemeClr>
                      </a:solidFill>
                    </a:rPr>
                    <a:t>the Si-SiO</a:t>
                  </a:r>
                  <a:r>
                    <a:rPr lang="en-GB" sz="2000" b="1" baseline="-25000" dirty="0">
                      <a:ln>
                        <a:noFill/>
                      </a:ln>
                      <a:solidFill>
                        <a:schemeClr val="accent6">
                          <a:lumMod val="75000"/>
                        </a:schemeClr>
                      </a:solidFill>
                    </a:rPr>
                    <a:t>2</a:t>
                  </a:r>
                  <a:r>
                    <a:rPr lang="en-GB" sz="2000" b="1" dirty="0">
                      <a:ln>
                        <a:noFill/>
                      </a:ln>
                      <a:solidFill>
                        <a:schemeClr val="accent6">
                          <a:lumMod val="75000"/>
                        </a:schemeClr>
                      </a:solidFill>
                    </a:rPr>
                    <a:t> interface</a:t>
                  </a:r>
                </a:p>
              </p:txBody>
            </p:sp>
          </mc:Choice>
          <mc:Fallback xmlns="">
            <p:sp>
              <p:nvSpPr>
                <p:cNvPr id="115" name="Text Box 10">
                  <a:extLst>
                    <a:ext uri="{FF2B5EF4-FFF2-40B4-BE49-F238E27FC236}">
                      <a16:creationId xmlns:a16="http://schemas.microsoft.com/office/drawing/2014/main" id="{B991C496-C14E-3FE6-3097-5139E08082C1}"/>
                    </a:ext>
                  </a:extLst>
                </p:cNvPr>
                <p:cNvSpPr txBox="1">
                  <a:spLocks noRot="1" noChangeAspect="1" noMove="1" noResize="1" noEditPoints="1" noAdjustHandles="1" noChangeArrowheads="1" noChangeShapeType="1" noTextEdit="1"/>
                </p:cNvSpPr>
                <p:nvPr/>
              </p:nvSpPr>
              <p:spPr bwMode="auto">
                <a:xfrm>
                  <a:off x="2816260" y="5642877"/>
                  <a:ext cx="3356175" cy="707886"/>
                </a:xfrm>
                <a:prstGeom prst="rect">
                  <a:avLst/>
                </a:prstGeom>
                <a:blipFill>
                  <a:blip r:embed="rId6"/>
                  <a:stretch>
                    <a:fillRect l="-1996" t="-5172" r="-907" b="-14655"/>
                  </a:stretch>
                </a:blipFill>
                <a:ln w="9525">
                  <a:noFill/>
                  <a:miter lim="800000"/>
                  <a:headEnd/>
                  <a:tailEnd/>
                </a:ln>
              </p:spPr>
              <p:txBody>
                <a:bodyPr/>
                <a:lstStyle/>
                <a:p>
                  <a:r>
                    <a:rPr lang="en-US">
                      <a:noFill/>
                    </a:rPr>
                    <a:t> </a:t>
                  </a:r>
                </a:p>
              </p:txBody>
            </p:sp>
          </mc:Fallback>
        </mc:AlternateContent>
        <p:sp>
          <p:nvSpPr>
            <p:cNvPr id="33" name="Rectangle 32">
              <a:extLst>
                <a:ext uri="{FF2B5EF4-FFF2-40B4-BE49-F238E27FC236}">
                  <a16:creationId xmlns:a16="http://schemas.microsoft.com/office/drawing/2014/main" id="{440DB77E-75C0-787D-0901-8C275B39FD93}"/>
                </a:ext>
              </a:extLst>
            </p:cNvPr>
            <p:cNvSpPr/>
            <p:nvPr/>
          </p:nvSpPr>
          <p:spPr>
            <a:xfrm>
              <a:off x="2727116" y="4897647"/>
              <a:ext cx="3770812" cy="1496239"/>
            </a:xfrm>
            <a:prstGeom prst="rect">
              <a:avLst/>
            </a:prstGeom>
            <a:noFill/>
            <a:ln w="28575">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Box 8">
            <a:extLst>
              <a:ext uri="{FF2B5EF4-FFF2-40B4-BE49-F238E27FC236}">
                <a16:creationId xmlns:a16="http://schemas.microsoft.com/office/drawing/2014/main" id="{7B3C81A1-1C6B-2937-67E5-D75A52C8B908}"/>
              </a:ext>
            </a:extLst>
          </p:cNvPr>
          <p:cNvSpPr txBox="1">
            <a:spLocks noChangeArrowheads="1"/>
          </p:cNvSpPr>
          <p:nvPr/>
        </p:nvSpPr>
        <p:spPr bwMode="auto">
          <a:xfrm>
            <a:off x="7135108" y="4041155"/>
            <a:ext cx="3498762" cy="400110"/>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GB" sz="2000" b="1" dirty="0">
                <a:solidFill>
                  <a:schemeClr val="accent2">
                    <a:lumMod val="50000"/>
                  </a:schemeClr>
                </a:solidFill>
                <a:ea typeface="Tahoma" panose="020B0604030504040204" pitchFamily="34" charset="0"/>
                <a:cs typeface="Tahoma" panose="020B0604030504040204" pitchFamily="34" charset="0"/>
              </a:rPr>
              <a:t>Interstitials-vacancies</a:t>
            </a:r>
            <a:r>
              <a:rPr lang="en-GB" b="1" dirty="0">
                <a:solidFill>
                  <a:schemeClr val="accent2">
                    <a:lumMod val="50000"/>
                  </a:schemeClr>
                </a:solidFill>
                <a:ea typeface="Tahoma" panose="020B0604030504040204" pitchFamily="34" charset="0"/>
                <a:cs typeface="Tahoma" panose="020B0604030504040204" pitchFamily="34" charset="0"/>
              </a:rPr>
              <a:t> </a:t>
            </a:r>
            <a:r>
              <a:rPr lang="en-GB" sz="2000" b="1" dirty="0">
                <a:solidFill>
                  <a:schemeClr val="accent2">
                    <a:lumMod val="50000"/>
                  </a:schemeClr>
                </a:solidFill>
                <a:ea typeface="Tahoma" panose="020B0604030504040204" pitchFamily="34" charset="0"/>
                <a:cs typeface="Tahoma" panose="020B0604030504040204" pitchFamily="34" charset="0"/>
              </a:rPr>
              <a:t>creation</a:t>
            </a:r>
            <a:endParaRPr lang="en-GB" b="1" dirty="0">
              <a:solidFill>
                <a:schemeClr val="accent2">
                  <a:lumMod val="50000"/>
                </a:schemeClr>
              </a:solidFill>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E5A5C4A4-33E7-CDE3-84D8-7E6A3A402422}"/>
              </a:ext>
            </a:extLst>
          </p:cNvPr>
          <p:cNvSpPr/>
          <p:nvPr/>
        </p:nvSpPr>
        <p:spPr>
          <a:xfrm>
            <a:off x="6805604" y="4092031"/>
            <a:ext cx="3933621" cy="2258026"/>
          </a:xfrm>
          <a:prstGeom prst="rect">
            <a:avLst/>
          </a:prstGeom>
          <a:noFill/>
          <a:ln w="28575">
            <a:solidFill>
              <a:schemeClr val="accent2">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7B66100-2790-A83B-2F92-D851122492CA}"/>
              </a:ext>
            </a:extLst>
          </p:cNvPr>
          <p:cNvSpPr txBox="1"/>
          <p:nvPr/>
        </p:nvSpPr>
        <p:spPr>
          <a:xfrm>
            <a:off x="189073" y="4602800"/>
            <a:ext cx="2335954" cy="1664672"/>
          </a:xfrm>
          <a:prstGeom prst="hexagon">
            <a:avLst/>
          </a:prstGeom>
          <a:solidFill>
            <a:schemeClr val="accent4">
              <a:lumMod val="40000"/>
              <a:lumOff val="60000"/>
            </a:schemeClr>
          </a:solidFill>
          <a:ln>
            <a:solidFill>
              <a:schemeClr val="accent4">
                <a:lumMod val="75000"/>
              </a:schemeClr>
            </a:solidFill>
          </a:ln>
          <a:scene3d>
            <a:camera prst="orthographicFront"/>
            <a:lightRig rig="threePt" dir="t"/>
          </a:scene3d>
          <a:sp3d>
            <a:bevelT/>
          </a:sp3d>
        </p:spPr>
        <p:txBody>
          <a:bodyPr wrap="square">
            <a:spAutoFit/>
          </a:bodyPr>
          <a:lstStyle/>
          <a:p>
            <a:pPr algn="ctr"/>
            <a:r>
              <a:rPr lang="en-GB" i="0" dirty="0">
                <a:ln>
                  <a:solidFill>
                    <a:schemeClr val="accent2">
                      <a:lumMod val="50000"/>
                    </a:schemeClr>
                  </a:solidFill>
                </a:ln>
                <a:solidFill>
                  <a:srgbClr val="000000"/>
                </a:solidFill>
                <a:effectLst/>
              </a:rPr>
              <a:t>These effects translate in BJTs current gain degradation </a:t>
            </a:r>
            <a:endParaRPr lang="en-US" dirty="0"/>
          </a:p>
        </p:txBody>
      </p:sp>
      <p:grpSp>
        <p:nvGrpSpPr>
          <p:cNvPr id="46" name="Group 45">
            <a:extLst>
              <a:ext uri="{FF2B5EF4-FFF2-40B4-BE49-F238E27FC236}">
                <a16:creationId xmlns:a16="http://schemas.microsoft.com/office/drawing/2014/main" id="{07EEB6C4-2096-F53F-D403-E15C35F85595}"/>
              </a:ext>
            </a:extLst>
          </p:cNvPr>
          <p:cNvGrpSpPr/>
          <p:nvPr/>
        </p:nvGrpSpPr>
        <p:grpSpPr>
          <a:xfrm>
            <a:off x="7024944" y="1290300"/>
            <a:ext cx="4390552" cy="2513458"/>
            <a:chOff x="6963795" y="1252773"/>
            <a:chExt cx="4390552" cy="2513458"/>
          </a:xfrm>
        </p:grpSpPr>
        <p:sp>
          <p:nvSpPr>
            <p:cNvPr id="116" name="Text Box 11">
              <a:extLst>
                <a:ext uri="{FF2B5EF4-FFF2-40B4-BE49-F238E27FC236}">
                  <a16:creationId xmlns:a16="http://schemas.microsoft.com/office/drawing/2014/main" id="{F8A588C6-E772-0C00-6DF4-0123D7AA7B83}"/>
                </a:ext>
              </a:extLst>
            </p:cNvPr>
            <p:cNvSpPr txBox="1">
              <a:spLocks noChangeArrowheads="1"/>
            </p:cNvSpPr>
            <p:nvPr/>
          </p:nvSpPr>
          <p:spPr bwMode="auto">
            <a:xfrm>
              <a:off x="8249553" y="1344827"/>
              <a:ext cx="2728913" cy="366713"/>
            </a:xfrm>
            <a:prstGeom prst="rect">
              <a:avLst/>
            </a:prstGeom>
            <a:noFill/>
            <a:ln w="9525">
              <a:noFill/>
              <a:miter lim="800000"/>
              <a:headEnd/>
              <a:tailEnd/>
            </a:ln>
          </p:spPr>
          <p:txBody>
            <a:bodyPr wrap="none">
              <a:spAutoFit/>
            </a:bodyPr>
            <a:lstStyle/>
            <a:p>
              <a:pPr algn="r" fontAlgn="base">
                <a:spcBef>
                  <a:spcPct val="0"/>
                </a:spcBef>
                <a:spcAft>
                  <a:spcPct val="0"/>
                </a:spcAft>
                <a:defRPr/>
              </a:pPr>
              <a:r>
                <a:rPr lang="en-GB" b="1" dirty="0">
                  <a:solidFill>
                    <a:srgbClr val="00B0F0"/>
                  </a:solidFill>
                  <a:latin typeface="Tahoma"/>
                </a:rPr>
                <a:t>AFTER IRRADIATION</a:t>
              </a:r>
            </a:p>
          </p:txBody>
        </p:sp>
        <p:grpSp>
          <p:nvGrpSpPr>
            <p:cNvPr id="11" name="Group 10">
              <a:extLst>
                <a:ext uri="{FF2B5EF4-FFF2-40B4-BE49-F238E27FC236}">
                  <a16:creationId xmlns:a16="http://schemas.microsoft.com/office/drawing/2014/main" id="{CBF12FB4-682C-A8AF-1512-CB3D6DC1E104}"/>
                </a:ext>
              </a:extLst>
            </p:cNvPr>
            <p:cNvGrpSpPr/>
            <p:nvPr/>
          </p:nvGrpSpPr>
          <p:grpSpPr>
            <a:xfrm>
              <a:off x="7035982" y="1819857"/>
              <a:ext cx="4224982" cy="1843553"/>
              <a:chOff x="5826979" y="1789260"/>
              <a:chExt cx="4224982" cy="1843553"/>
            </a:xfrm>
          </p:grpSpPr>
          <p:pic>
            <p:nvPicPr>
              <p:cNvPr id="7" name="Picture 6">
                <a:extLst>
                  <a:ext uri="{FF2B5EF4-FFF2-40B4-BE49-F238E27FC236}">
                    <a16:creationId xmlns:a16="http://schemas.microsoft.com/office/drawing/2014/main" id="{3AF98D9E-2F13-45D1-EA2A-C7342D71E2BF}"/>
                  </a:ext>
                </a:extLst>
              </p:cNvPr>
              <p:cNvPicPr>
                <a:picLocks noChangeAspect="1"/>
              </p:cNvPicPr>
              <p:nvPr/>
            </p:nvPicPr>
            <p:blipFill rotWithShape="1">
              <a:blip r:embed="rId7"/>
              <a:srcRect t="33420" r="-488" b="34691"/>
              <a:stretch/>
            </p:blipFill>
            <p:spPr>
              <a:xfrm>
                <a:off x="5826979" y="1789260"/>
                <a:ext cx="4224982" cy="1843553"/>
              </a:xfrm>
              <a:prstGeom prst="rect">
                <a:avLst/>
              </a:prstGeom>
            </p:spPr>
          </p:pic>
          <p:sp>
            <p:nvSpPr>
              <p:cNvPr id="10" name="TextBox 9">
                <a:extLst>
                  <a:ext uri="{FF2B5EF4-FFF2-40B4-BE49-F238E27FC236}">
                    <a16:creationId xmlns:a16="http://schemas.microsoft.com/office/drawing/2014/main" id="{57A3BFDF-CDD5-659C-6448-E37B463D7658}"/>
                  </a:ext>
                </a:extLst>
              </p:cNvPr>
              <p:cNvSpPr txBox="1"/>
              <p:nvPr/>
            </p:nvSpPr>
            <p:spPr>
              <a:xfrm>
                <a:off x="6517669" y="1863262"/>
                <a:ext cx="476250" cy="369332"/>
              </a:xfrm>
              <a:prstGeom prst="rect">
                <a:avLst/>
              </a:prstGeom>
              <a:solidFill>
                <a:schemeClr val="bg1"/>
              </a:solidFill>
              <a:ln>
                <a:solidFill>
                  <a:schemeClr val="bg1"/>
                </a:solidFill>
              </a:ln>
            </p:spPr>
            <p:txBody>
              <a:bodyPr wrap="square" rtlCol="0">
                <a:spAutoFit/>
              </a:bodyPr>
              <a:lstStyle/>
              <a:p>
                <a:endParaRPr lang="en-US" dirty="0"/>
              </a:p>
            </p:txBody>
          </p:sp>
        </p:grpSp>
        <p:sp>
          <p:nvSpPr>
            <p:cNvPr id="20" name="Rectangle 19">
              <a:extLst>
                <a:ext uri="{FF2B5EF4-FFF2-40B4-BE49-F238E27FC236}">
                  <a16:creationId xmlns:a16="http://schemas.microsoft.com/office/drawing/2014/main" id="{35706340-2C3C-AEEA-3F08-44D62D7D1622}"/>
                </a:ext>
              </a:extLst>
            </p:cNvPr>
            <p:cNvSpPr/>
            <p:nvPr/>
          </p:nvSpPr>
          <p:spPr>
            <a:xfrm>
              <a:off x="6963795" y="1252773"/>
              <a:ext cx="4390552" cy="2513458"/>
            </a:xfrm>
            <a:prstGeom prst="rect">
              <a:avLst/>
            </a:prstGeom>
            <a:noFill/>
            <a:ln w="28575">
              <a:solidFill>
                <a:srgbClr val="00B0F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8" name="Oval 27">
              <a:extLst>
                <a:ext uri="{FF2B5EF4-FFF2-40B4-BE49-F238E27FC236}">
                  <a16:creationId xmlns:a16="http://schemas.microsoft.com/office/drawing/2014/main" id="{7BB98D44-DAD2-8C1B-4146-D87F7F0DF623}"/>
                </a:ext>
              </a:extLst>
            </p:cNvPr>
            <p:cNvSpPr/>
            <p:nvPr/>
          </p:nvSpPr>
          <p:spPr>
            <a:xfrm>
              <a:off x="7142837" y="3090875"/>
              <a:ext cx="1016540" cy="471681"/>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2DB58C3-246B-C248-9606-56CACAF2F7D9}"/>
                </a:ext>
              </a:extLst>
            </p:cNvPr>
            <p:cNvSpPr/>
            <p:nvPr/>
          </p:nvSpPr>
          <p:spPr>
            <a:xfrm>
              <a:off x="7020891" y="2348900"/>
              <a:ext cx="1160967" cy="540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F780968-B5C8-7903-16D6-082FE54EC399}"/>
                </a:ext>
              </a:extLst>
            </p:cNvPr>
            <p:cNvSpPr/>
            <p:nvPr/>
          </p:nvSpPr>
          <p:spPr>
            <a:xfrm>
              <a:off x="7855633" y="2030788"/>
              <a:ext cx="218328" cy="540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black text on a white background&#10;&#10;Description automatically generated">
              <a:extLst>
                <a:ext uri="{FF2B5EF4-FFF2-40B4-BE49-F238E27FC236}">
                  <a16:creationId xmlns:a16="http://schemas.microsoft.com/office/drawing/2014/main" id="{AC123AD4-56DC-0465-EF19-D068C6B3A00B}"/>
                </a:ext>
              </a:extLst>
            </p:cNvPr>
            <p:cNvPicPr>
              <a:picLocks noChangeAspect="1"/>
            </p:cNvPicPr>
            <p:nvPr/>
          </p:nvPicPr>
          <p:blipFill rotWithShape="1">
            <a:blip r:embed="rId8">
              <a:extLst>
                <a:ext uri="{28A0092B-C50C-407E-A947-70E740481C1C}">
                  <a14:useLocalDpi xmlns:a14="http://schemas.microsoft.com/office/drawing/2010/main" val="0"/>
                </a:ext>
              </a:extLst>
            </a:blip>
            <a:srcRect r="43388"/>
            <a:stretch/>
          </p:blipFill>
          <p:spPr>
            <a:xfrm>
              <a:off x="7555233" y="2329523"/>
              <a:ext cx="600799" cy="501539"/>
            </a:xfrm>
            <a:prstGeom prst="rect">
              <a:avLst/>
            </a:prstGeom>
          </p:spPr>
        </p:pic>
        <p:sp>
          <p:nvSpPr>
            <p:cNvPr id="44" name="Oval 43">
              <a:extLst>
                <a:ext uri="{FF2B5EF4-FFF2-40B4-BE49-F238E27FC236}">
                  <a16:creationId xmlns:a16="http://schemas.microsoft.com/office/drawing/2014/main" id="{C60F7410-404E-E8BA-CBBF-F1278BEB7A17}"/>
                </a:ext>
              </a:extLst>
            </p:cNvPr>
            <p:cNvSpPr/>
            <p:nvPr/>
          </p:nvSpPr>
          <p:spPr>
            <a:xfrm>
              <a:off x="7434428" y="2243289"/>
              <a:ext cx="658380" cy="637746"/>
            </a:xfrm>
            <a:prstGeom prst="ellipse">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Arrow: Down 44">
            <a:extLst>
              <a:ext uri="{FF2B5EF4-FFF2-40B4-BE49-F238E27FC236}">
                <a16:creationId xmlns:a16="http://schemas.microsoft.com/office/drawing/2014/main" id="{D6071214-BEA9-3CAF-1C24-AB5F3B6A9F17}"/>
              </a:ext>
            </a:extLst>
          </p:cNvPr>
          <p:cNvSpPr/>
          <p:nvPr/>
        </p:nvSpPr>
        <p:spPr>
          <a:xfrm rot="3004427">
            <a:off x="6053472" y="2353330"/>
            <a:ext cx="402518" cy="2791578"/>
          </a:xfrm>
          <a:prstGeom prst="downArrow">
            <a:avLst/>
          </a:prstGeom>
          <a:solidFill>
            <a:schemeClr val="accent6">
              <a:lumMod val="40000"/>
              <a:lumOff val="60000"/>
            </a:schemeClr>
          </a:solidFill>
          <a:ln>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2C7920A-B51A-7EAD-99D4-B2435A9068EF}"/>
              </a:ext>
            </a:extLst>
          </p:cNvPr>
          <p:cNvSpPr/>
          <p:nvPr/>
        </p:nvSpPr>
        <p:spPr>
          <a:xfrm>
            <a:off x="8924585" y="2619193"/>
            <a:ext cx="1086385" cy="471681"/>
          </a:xfrm>
          <a:prstGeom prst="ellipse">
            <a:avLst/>
          </a:prstGeom>
          <a:noFill/>
          <a:ln w="28575">
            <a:solidFill>
              <a:srgbClr val="6905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7">
            <a:extLst>
              <a:ext uri="{FF2B5EF4-FFF2-40B4-BE49-F238E27FC236}">
                <a16:creationId xmlns:a16="http://schemas.microsoft.com/office/drawing/2014/main" id="{CC1782B2-1430-0E82-6CFB-FC58EA99A337}"/>
              </a:ext>
            </a:extLst>
          </p:cNvPr>
          <p:cNvSpPr/>
          <p:nvPr/>
        </p:nvSpPr>
        <p:spPr>
          <a:xfrm rot="20499308">
            <a:off x="7862054" y="3670525"/>
            <a:ext cx="353323" cy="399956"/>
          </a:xfrm>
          <a:prstGeom prst="downArrow">
            <a:avLst/>
          </a:prstGeom>
          <a:solidFill>
            <a:schemeClr val="accent2">
              <a:lumMod val="60000"/>
              <a:lumOff val="40000"/>
            </a:schemeClr>
          </a:solidFill>
          <a:ln>
            <a:solidFill>
              <a:schemeClr val="accent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8CF10B6A-C117-17EE-4AFA-2206BBEA594B}"/>
              </a:ext>
            </a:extLst>
          </p:cNvPr>
          <p:cNvCxnSpPr>
            <a:cxnSpLocks/>
          </p:cNvCxnSpPr>
          <p:nvPr/>
        </p:nvCxnSpPr>
        <p:spPr>
          <a:xfrm>
            <a:off x="9686978" y="3192176"/>
            <a:ext cx="1300692" cy="764774"/>
          </a:xfrm>
          <a:prstGeom prst="straightConnector1">
            <a:avLst/>
          </a:prstGeom>
          <a:ln w="28575">
            <a:solidFill>
              <a:srgbClr val="6905A7"/>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A2E9C73-92A3-B2DB-312F-415094492E83}"/>
              </a:ext>
            </a:extLst>
          </p:cNvPr>
          <p:cNvSpPr txBox="1"/>
          <p:nvPr/>
        </p:nvSpPr>
        <p:spPr>
          <a:xfrm>
            <a:off x="0" y="6483407"/>
            <a:ext cx="4567253" cy="400110"/>
          </a:xfrm>
          <a:prstGeom prst="rect">
            <a:avLst/>
          </a:prstGeom>
          <a:noFill/>
        </p:spPr>
        <p:txBody>
          <a:bodyPr wrap="square">
            <a:spAutoFit/>
          </a:bodyPr>
          <a:lstStyle/>
          <a:p>
            <a:r>
              <a:rPr lang="en-US" sz="1000" i="1" dirty="0">
                <a:solidFill>
                  <a:schemeClr val="bg1">
                    <a:lumMod val="50000"/>
                  </a:schemeClr>
                </a:solidFill>
              </a:rPr>
              <a:t>J Assaf 2018 Chinese Phys. B 27 016103</a:t>
            </a:r>
          </a:p>
          <a:p>
            <a:r>
              <a:rPr lang="en-US" sz="1000" i="1" dirty="0">
                <a:solidFill>
                  <a:schemeClr val="bg1">
                    <a:lumMod val="50000"/>
                  </a:schemeClr>
                </a:solidFill>
              </a:rPr>
              <a:t>Radiation Handbook for electronics, Texas Instruments (2018) </a:t>
            </a:r>
            <a:r>
              <a:rPr lang="en-US" sz="1000" b="0" i="1" u="none" strike="noStrike" baseline="0" dirty="0">
                <a:solidFill>
                  <a:schemeClr val="bg1">
                    <a:lumMod val="50000"/>
                  </a:schemeClr>
                </a:solidFill>
              </a:rPr>
              <a:t>www.ti.com/radbook</a:t>
            </a:r>
            <a:endParaRPr lang="en-US" sz="1000" i="1" dirty="0">
              <a:solidFill>
                <a:schemeClr val="bg1">
                  <a:lumMod val="50000"/>
                </a:schemeClr>
              </a:solidFill>
            </a:endParaRPr>
          </a:p>
        </p:txBody>
      </p:sp>
      <p:sp>
        <p:nvSpPr>
          <p:cNvPr id="16" name="TextBox 15">
            <a:extLst>
              <a:ext uri="{FF2B5EF4-FFF2-40B4-BE49-F238E27FC236}">
                <a16:creationId xmlns:a16="http://schemas.microsoft.com/office/drawing/2014/main" id="{3B3EFCEE-B29F-14FE-A74F-0ED7A4C5FA1A}"/>
              </a:ext>
            </a:extLst>
          </p:cNvPr>
          <p:cNvSpPr txBox="1"/>
          <p:nvPr/>
        </p:nvSpPr>
        <p:spPr>
          <a:xfrm>
            <a:off x="10514249" y="5317772"/>
            <a:ext cx="1361488" cy="830997"/>
          </a:xfrm>
          <a:prstGeom prst="rect">
            <a:avLst/>
          </a:prstGeom>
          <a:solidFill>
            <a:schemeClr val="accent2">
              <a:lumMod val="40000"/>
              <a:lumOff val="60000"/>
            </a:schemeClr>
          </a:solidFill>
          <a:ln w="28575">
            <a:solidFill>
              <a:schemeClr val="accent2">
                <a:lumMod val="75000"/>
              </a:schemeClr>
            </a:solidFill>
          </a:ln>
        </p:spPr>
        <p:txBody>
          <a:bodyPr wrap="square" rtlCol="0">
            <a:spAutoFit/>
          </a:bodyPr>
          <a:lstStyle/>
          <a:p>
            <a:r>
              <a:rPr lang="it-IT" sz="1200" dirty="0" err="1"/>
              <a:t>Reduction</a:t>
            </a:r>
            <a:r>
              <a:rPr lang="it-IT" sz="1200" dirty="0"/>
              <a:t> of </a:t>
            </a:r>
            <a:r>
              <a:rPr lang="it-IT" sz="1200" dirty="0" err="1"/>
              <a:t>minority</a:t>
            </a:r>
            <a:r>
              <a:rPr lang="it-IT" sz="1200" dirty="0"/>
              <a:t> carriers </a:t>
            </a:r>
            <a:r>
              <a:rPr lang="it-IT" sz="1200" dirty="0" err="1"/>
              <a:t>lifetime</a:t>
            </a:r>
            <a:r>
              <a:rPr lang="it-IT" sz="1200" dirty="0"/>
              <a:t> (</a:t>
            </a:r>
            <a:r>
              <a:rPr lang="it-IT" sz="1200" dirty="0" err="1"/>
              <a:t>increased</a:t>
            </a:r>
            <a:r>
              <a:rPr lang="it-IT" sz="1200" dirty="0"/>
              <a:t> </a:t>
            </a:r>
            <a:r>
              <a:rPr lang="it-IT" sz="1200" dirty="0" err="1"/>
              <a:t>recombination</a:t>
            </a:r>
            <a:r>
              <a:rPr lang="it-IT" sz="1200" dirty="0"/>
              <a:t>)</a:t>
            </a:r>
            <a:endParaRPr lang="en-US" sz="1200" dirty="0"/>
          </a:p>
        </p:txBody>
      </p:sp>
      <p:grpSp>
        <p:nvGrpSpPr>
          <p:cNvPr id="31" name="Group 30">
            <a:extLst>
              <a:ext uri="{FF2B5EF4-FFF2-40B4-BE49-F238E27FC236}">
                <a16:creationId xmlns:a16="http://schemas.microsoft.com/office/drawing/2014/main" id="{D89F4CAA-4244-D18F-3E25-5DBC7E80A274}"/>
              </a:ext>
            </a:extLst>
          </p:cNvPr>
          <p:cNvGrpSpPr/>
          <p:nvPr/>
        </p:nvGrpSpPr>
        <p:grpSpPr>
          <a:xfrm>
            <a:off x="837653" y="1750331"/>
            <a:ext cx="4191546" cy="2513458"/>
            <a:chOff x="837653" y="1750331"/>
            <a:chExt cx="4191546" cy="2513458"/>
          </a:xfrm>
        </p:grpSpPr>
        <p:sp>
          <p:nvSpPr>
            <p:cNvPr id="112" name="Text Box 7">
              <a:extLst>
                <a:ext uri="{FF2B5EF4-FFF2-40B4-BE49-F238E27FC236}">
                  <a16:creationId xmlns:a16="http://schemas.microsoft.com/office/drawing/2014/main" id="{0EBCD9D0-89C7-9EBC-71A9-3B1DD487F26D}"/>
                </a:ext>
              </a:extLst>
            </p:cNvPr>
            <p:cNvSpPr txBox="1">
              <a:spLocks noChangeArrowheads="1"/>
            </p:cNvSpPr>
            <p:nvPr/>
          </p:nvSpPr>
          <p:spPr bwMode="auto">
            <a:xfrm>
              <a:off x="2015676" y="1850962"/>
              <a:ext cx="2873375" cy="366712"/>
            </a:xfrm>
            <a:prstGeom prst="rect">
              <a:avLst/>
            </a:prstGeom>
            <a:noFill/>
            <a:ln w="9525">
              <a:noFill/>
              <a:miter lim="800000"/>
              <a:headEnd/>
              <a:tailEnd/>
            </a:ln>
          </p:spPr>
          <p:txBody>
            <a:bodyPr wrap="none">
              <a:spAutoFit/>
            </a:bodyPr>
            <a:lstStyle/>
            <a:p>
              <a:pPr fontAlgn="base">
                <a:spcBef>
                  <a:spcPct val="0"/>
                </a:spcBef>
                <a:spcAft>
                  <a:spcPct val="0"/>
                </a:spcAft>
                <a:defRPr/>
              </a:pPr>
              <a:r>
                <a:rPr lang="en-GB" b="1" dirty="0">
                  <a:solidFill>
                    <a:srgbClr val="FFC000"/>
                  </a:solidFill>
                  <a:latin typeface="Tahoma"/>
                </a:rPr>
                <a:t>BEFORE IRRADIATION</a:t>
              </a:r>
            </a:p>
          </p:txBody>
        </p:sp>
        <p:grpSp>
          <p:nvGrpSpPr>
            <p:cNvPr id="12" name="Group 11">
              <a:extLst>
                <a:ext uri="{FF2B5EF4-FFF2-40B4-BE49-F238E27FC236}">
                  <a16:creationId xmlns:a16="http://schemas.microsoft.com/office/drawing/2014/main" id="{27F1586B-57FB-4241-64BC-B8C6204895A4}"/>
                </a:ext>
              </a:extLst>
            </p:cNvPr>
            <p:cNvGrpSpPr/>
            <p:nvPr/>
          </p:nvGrpSpPr>
          <p:grpSpPr>
            <a:xfrm>
              <a:off x="837653" y="2420236"/>
              <a:ext cx="4063602" cy="1843553"/>
              <a:chOff x="204016" y="1932616"/>
              <a:chExt cx="4063602" cy="1843553"/>
            </a:xfrm>
          </p:grpSpPr>
          <p:pic>
            <p:nvPicPr>
              <p:cNvPr id="3" name="Picture 2">
                <a:extLst>
                  <a:ext uri="{FF2B5EF4-FFF2-40B4-BE49-F238E27FC236}">
                    <a16:creationId xmlns:a16="http://schemas.microsoft.com/office/drawing/2014/main" id="{AF10F947-0FBD-7B45-011C-24691D6267FF}"/>
                  </a:ext>
                </a:extLst>
              </p:cNvPr>
              <p:cNvPicPr>
                <a:picLocks noChangeAspect="1"/>
              </p:cNvPicPr>
              <p:nvPr/>
            </p:nvPicPr>
            <p:blipFill rotWithShape="1">
              <a:blip r:embed="rId7"/>
              <a:srcRect r="3350" b="68111"/>
              <a:stretch/>
            </p:blipFill>
            <p:spPr>
              <a:xfrm>
                <a:off x="204016" y="1932616"/>
                <a:ext cx="4063602" cy="1843553"/>
              </a:xfrm>
              <a:prstGeom prst="rect">
                <a:avLst/>
              </a:prstGeom>
            </p:spPr>
          </p:pic>
          <p:sp>
            <p:nvSpPr>
              <p:cNvPr id="9" name="TextBox 8">
                <a:extLst>
                  <a:ext uri="{FF2B5EF4-FFF2-40B4-BE49-F238E27FC236}">
                    <a16:creationId xmlns:a16="http://schemas.microsoft.com/office/drawing/2014/main" id="{DA1D77AC-19A4-0C75-F177-61433D54267B}"/>
                  </a:ext>
                </a:extLst>
              </p:cNvPr>
              <p:cNvSpPr txBox="1"/>
              <p:nvPr/>
            </p:nvSpPr>
            <p:spPr>
              <a:xfrm>
                <a:off x="904875" y="1995426"/>
                <a:ext cx="476250" cy="369332"/>
              </a:xfrm>
              <a:prstGeom prst="rect">
                <a:avLst/>
              </a:prstGeom>
              <a:solidFill>
                <a:schemeClr val="bg1"/>
              </a:solidFill>
              <a:ln>
                <a:solidFill>
                  <a:schemeClr val="bg1"/>
                </a:solidFill>
              </a:ln>
            </p:spPr>
            <p:txBody>
              <a:bodyPr wrap="square" rtlCol="0">
                <a:spAutoFit/>
              </a:bodyPr>
              <a:lstStyle/>
              <a:p>
                <a:endParaRPr lang="en-US" dirty="0"/>
              </a:p>
            </p:txBody>
          </p:sp>
        </p:grpSp>
        <p:grpSp>
          <p:nvGrpSpPr>
            <p:cNvPr id="17" name="Group 16">
              <a:extLst>
                <a:ext uri="{FF2B5EF4-FFF2-40B4-BE49-F238E27FC236}">
                  <a16:creationId xmlns:a16="http://schemas.microsoft.com/office/drawing/2014/main" id="{73596F39-AD2A-4FC3-67E7-4167E9C1A0C5}"/>
                </a:ext>
              </a:extLst>
            </p:cNvPr>
            <p:cNvGrpSpPr/>
            <p:nvPr/>
          </p:nvGrpSpPr>
          <p:grpSpPr>
            <a:xfrm>
              <a:off x="3023122" y="3002713"/>
              <a:ext cx="567784" cy="1094023"/>
              <a:chOff x="3023122" y="3002713"/>
              <a:chExt cx="567784" cy="1094023"/>
            </a:xfrm>
          </p:grpSpPr>
          <p:sp>
            <p:nvSpPr>
              <p:cNvPr id="13" name="Text Box 25">
                <a:extLst>
                  <a:ext uri="{FF2B5EF4-FFF2-40B4-BE49-F238E27FC236}">
                    <a16:creationId xmlns:a16="http://schemas.microsoft.com/office/drawing/2014/main" id="{5A3439D3-AE54-4121-907A-DEC64C9DC362}"/>
                  </a:ext>
                </a:extLst>
              </p:cNvPr>
              <p:cNvSpPr txBox="1">
                <a:spLocks noChangeArrowheads="1"/>
              </p:cNvSpPr>
              <p:nvPr/>
            </p:nvSpPr>
            <p:spPr bwMode="auto">
              <a:xfrm>
                <a:off x="3023122" y="3002713"/>
                <a:ext cx="567784" cy="307777"/>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000099"/>
                    </a:solidFill>
                    <a:effectLst/>
                    <a:uLnTx/>
                    <a:uFillTx/>
                    <a:latin typeface="Tahoma"/>
                  </a:rPr>
                  <a:t>SiO</a:t>
                </a:r>
                <a:r>
                  <a:rPr kumimoji="0" lang="en-GB" sz="1400" b="1" i="0" u="none" strike="noStrike" kern="0" cap="none" spc="0" normalizeH="0" baseline="-25000" noProof="0" dirty="0">
                    <a:ln>
                      <a:noFill/>
                    </a:ln>
                    <a:solidFill>
                      <a:srgbClr val="000099"/>
                    </a:solidFill>
                    <a:effectLst/>
                    <a:uLnTx/>
                    <a:uFillTx/>
                    <a:latin typeface="Tahoma"/>
                  </a:rPr>
                  <a:t>2</a:t>
                </a:r>
              </a:p>
            </p:txBody>
          </p:sp>
          <p:sp>
            <p:nvSpPr>
              <p:cNvPr id="14" name="Text Box 26">
                <a:extLst>
                  <a:ext uri="{FF2B5EF4-FFF2-40B4-BE49-F238E27FC236}">
                    <a16:creationId xmlns:a16="http://schemas.microsoft.com/office/drawing/2014/main" id="{3F6582C1-A8A7-21C3-5AD4-DAB5087EFE6D}"/>
                  </a:ext>
                </a:extLst>
              </p:cNvPr>
              <p:cNvSpPr txBox="1">
                <a:spLocks noChangeArrowheads="1"/>
              </p:cNvSpPr>
              <p:nvPr/>
            </p:nvSpPr>
            <p:spPr bwMode="auto">
              <a:xfrm>
                <a:off x="3173055" y="3788959"/>
                <a:ext cx="352982" cy="307777"/>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000099"/>
                    </a:solidFill>
                    <a:effectLst/>
                    <a:uLnTx/>
                    <a:uFillTx/>
                    <a:latin typeface="Tahoma"/>
                  </a:rPr>
                  <a:t>Si</a:t>
                </a:r>
              </a:p>
            </p:txBody>
          </p:sp>
        </p:grpSp>
        <p:sp>
          <p:nvSpPr>
            <p:cNvPr id="19" name="Text Box 25">
              <a:extLst>
                <a:ext uri="{FF2B5EF4-FFF2-40B4-BE49-F238E27FC236}">
                  <a16:creationId xmlns:a16="http://schemas.microsoft.com/office/drawing/2014/main" id="{19C9B85D-8BFC-D0FD-40DE-B8808D6EEE28}"/>
                </a:ext>
              </a:extLst>
            </p:cNvPr>
            <p:cNvSpPr txBox="1">
              <a:spLocks noChangeArrowheads="1"/>
            </p:cNvSpPr>
            <p:nvPr/>
          </p:nvSpPr>
          <p:spPr bwMode="auto">
            <a:xfrm>
              <a:off x="2996687" y="2434789"/>
              <a:ext cx="1415772" cy="307777"/>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000099"/>
                  </a:solidFill>
                  <a:effectLst/>
                  <a:uLnTx/>
                  <a:uFillTx/>
                  <a:latin typeface="Tahoma"/>
                </a:rPr>
                <a:t>Metal contact</a:t>
              </a:r>
              <a:endParaRPr kumimoji="0" lang="en-GB" sz="1400" b="1" i="0" u="none" strike="noStrike" kern="0" cap="none" spc="0" normalizeH="0" baseline="-25000" noProof="0" dirty="0">
                <a:ln>
                  <a:noFill/>
                </a:ln>
                <a:solidFill>
                  <a:srgbClr val="000099"/>
                </a:solidFill>
                <a:effectLst/>
                <a:uLnTx/>
                <a:uFillTx/>
                <a:latin typeface="Tahoma"/>
              </a:endParaRPr>
            </a:p>
          </p:txBody>
        </p:sp>
        <p:cxnSp>
          <p:nvCxnSpPr>
            <p:cNvPr id="21" name="Straight Arrow Connector 20">
              <a:extLst>
                <a:ext uri="{FF2B5EF4-FFF2-40B4-BE49-F238E27FC236}">
                  <a16:creationId xmlns:a16="http://schemas.microsoft.com/office/drawing/2014/main" id="{803C8795-D90E-5898-8DFF-13FB02682BDC}"/>
                </a:ext>
              </a:extLst>
            </p:cNvPr>
            <p:cNvCxnSpPr>
              <a:cxnSpLocks/>
            </p:cNvCxnSpPr>
            <p:nvPr/>
          </p:nvCxnSpPr>
          <p:spPr>
            <a:xfrm>
              <a:off x="4010507" y="2688123"/>
              <a:ext cx="113473" cy="8487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CD492EF-EEDD-C00A-31D5-7A849ED7573F}"/>
                </a:ext>
              </a:extLst>
            </p:cNvPr>
            <p:cNvSpPr/>
            <p:nvPr/>
          </p:nvSpPr>
          <p:spPr>
            <a:xfrm>
              <a:off x="909484" y="1750331"/>
              <a:ext cx="4119715" cy="2513458"/>
            </a:xfrm>
            <a:prstGeom prst="rect">
              <a:avLst/>
            </a:prstGeom>
            <a:noFill/>
            <a:ln w="28575">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AC0FDD5-74BE-7D67-A34C-C4882A0A182B}"/>
                </a:ext>
              </a:extLst>
            </p:cNvPr>
            <p:cNvSpPr txBox="1"/>
            <p:nvPr/>
          </p:nvSpPr>
          <p:spPr>
            <a:xfrm>
              <a:off x="927041" y="3466804"/>
              <a:ext cx="1087721" cy="276999"/>
            </a:xfrm>
            <a:prstGeom prst="rect">
              <a:avLst/>
            </a:prstGeom>
            <a:solidFill>
              <a:schemeClr val="bg1"/>
            </a:solidFill>
          </p:spPr>
          <p:txBody>
            <a:bodyPr wrap="square" rtlCol="0">
              <a:spAutoFit/>
            </a:bodyPr>
            <a:lstStyle/>
            <a:p>
              <a:r>
                <a:rPr lang="it-IT" sz="1200" dirty="0" err="1">
                  <a:latin typeface="Times New Roman" panose="02020603050405020304" pitchFamily="18" charset="0"/>
                  <a:cs typeface="Times New Roman" panose="02020603050405020304" pitchFamily="18" charset="0"/>
                </a:rPr>
                <a:t>depletion</a:t>
              </a:r>
              <a:r>
                <a:rPr lang="it-IT" sz="1200" dirty="0">
                  <a:latin typeface="Times New Roman" panose="02020603050405020304" pitchFamily="18" charset="0"/>
                  <a:cs typeface="Times New Roman" panose="02020603050405020304" pitchFamily="18" charset="0"/>
                </a:rPr>
                <a:t> zone</a:t>
              </a:r>
              <a:endParaRPr lang="en-US" sz="12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2C101C2-610D-5BE6-7FE4-13C304FF0785}"/>
                </a:ext>
              </a:extLst>
            </p:cNvPr>
            <p:cNvSpPr txBox="1"/>
            <p:nvPr/>
          </p:nvSpPr>
          <p:spPr>
            <a:xfrm>
              <a:off x="1408255" y="3771079"/>
              <a:ext cx="465077" cy="276999"/>
            </a:xfrm>
            <a:prstGeom prst="rect">
              <a:avLst/>
            </a:prstGeom>
            <a:solidFill>
              <a:schemeClr val="bg1"/>
            </a:solidFill>
          </p:spPr>
          <p:txBody>
            <a:bodyPr wrap="square" rtlCol="0">
              <a:spAutoFit/>
            </a:bodyPr>
            <a:lstStyle/>
            <a:p>
              <a:r>
                <a:rPr lang="it-IT" sz="1200" dirty="0">
                  <a:latin typeface="Times New Roman" panose="02020603050405020304" pitchFamily="18" charset="0"/>
                  <a:cs typeface="Times New Roman" panose="02020603050405020304" pitchFamily="18" charset="0"/>
                </a:rPr>
                <a:t>base</a:t>
              </a:r>
              <a:endParaRPr lang="en-US" sz="12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E4D3C0A-3426-3999-5465-A246BCFBDAE4}"/>
                </a:ext>
              </a:extLst>
            </p:cNvPr>
            <p:cNvSpPr txBox="1"/>
            <p:nvPr/>
          </p:nvSpPr>
          <p:spPr>
            <a:xfrm>
              <a:off x="1193982" y="3145044"/>
              <a:ext cx="712222" cy="276999"/>
            </a:xfrm>
            <a:prstGeom prst="rect">
              <a:avLst/>
            </a:prstGeom>
            <a:solidFill>
              <a:schemeClr val="bg1"/>
            </a:solidFill>
          </p:spPr>
          <p:txBody>
            <a:bodyPr wrap="square" rtlCol="0">
              <a:spAutoFit/>
            </a:bodyPr>
            <a:lstStyle/>
            <a:p>
              <a:r>
                <a:rPr lang="it-IT" sz="1200" dirty="0" err="1">
                  <a:latin typeface="Times New Roman" panose="02020603050405020304" pitchFamily="18" charset="0"/>
                  <a:cs typeface="Times New Roman" panose="02020603050405020304" pitchFamily="18" charset="0"/>
                </a:rPr>
                <a:t>emitter</a:t>
              </a:r>
              <a:endParaRPr lang="en-US" sz="12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59C2BCC-9521-063C-C0D3-62A85FAF4045}"/>
                </a:ext>
              </a:extLst>
            </p:cNvPr>
            <p:cNvSpPr txBox="1"/>
            <p:nvPr/>
          </p:nvSpPr>
          <p:spPr>
            <a:xfrm>
              <a:off x="1371176" y="2821734"/>
              <a:ext cx="476250" cy="276999"/>
            </a:xfrm>
            <a:prstGeom prst="rect">
              <a:avLst/>
            </a:prstGeom>
            <a:solidFill>
              <a:schemeClr val="bg1"/>
            </a:solidFill>
          </p:spPr>
          <p:txBody>
            <a:bodyPr wrap="square" rtlCol="0">
              <a:spAutoFit/>
            </a:bodyPr>
            <a:lstStyle/>
            <a:p>
              <a:r>
                <a:rPr lang="it-IT" sz="1200" dirty="0">
                  <a:latin typeface="Times New Roman" panose="02020603050405020304" pitchFamily="18" charset="0"/>
                  <a:cs typeface="Times New Roman" panose="02020603050405020304" pitchFamily="18" charset="0"/>
                </a:rPr>
                <a:t>SiO</a:t>
              </a:r>
              <a:r>
                <a:rPr lang="it-IT" sz="1200" baseline="-25000" dirty="0">
                  <a:latin typeface="Times New Roman" panose="02020603050405020304" pitchFamily="18" charset="0"/>
                  <a:cs typeface="Times New Roman" panose="02020603050405020304" pitchFamily="18" charset="0"/>
                </a:rPr>
                <a:t>2</a:t>
              </a:r>
              <a:endParaRPr lang="en-US" sz="1200" baseline="-25000" dirty="0">
                <a:latin typeface="Times New Roman" panose="02020603050405020304" pitchFamily="18" charset="0"/>
                <a:cs typeface="Times New Roman" panose="02020603050405020304" pitchFamily="18" charset="0"/>
              </a:endParaRPr>
            </a:p>
          </p:txBody>
        </p:sp>
      </p:grpSp>
      <p:sp>
        <p:nvSpPr>
          <p:cNvPr id="32" name="Arrow: Down 31">
            <a:extLst>
              <a:ext uri="{FF2B5EF4-FFF2-40B4-BE49-F238E27FC236}">
                <a16:creationId xmlns:a16="http://schemas.microsoft.com/office/drawing/2014/main" id="{DE497C3C-E913-B065-7F64-56CD43FBC474}"/>
              </a:ext>
            </a:extLst>
          </p:cNvPr>
          <p:cNvSpPr/>
          <p:nvPr/>
        </p:nvSpPr>
        <p:spPr>
          <a:xfrm rot="18755633">
            <a:off x="1366989" y="2186872"/>
            <a:ext cx="411058" cy="286255"/>
          </a:xfrm>
          <a:prstGeom prst="downArrow">
            <a:avLst/>
          </a:prstGeom>
          <a:solidFill>
            <a:schemeClr val="accent5">
              <a:lumMod val="40000"/>
              <a:lumOff val="6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ECE5232-D833-8D79-D215-430C0E405987}"/>
              </a:ext>
            </a:extLst>
          </p:cNvPr>
          <p:cNvSpPr txBox="1"/>
          <p:nvPr/>
        </p:nvSpPr>
        <p:spPr>
          <a:xfrm rot="21025588">
            <a:off x="133096" y="1163145"/>
            <a:ext cx="1839419" cy="1038701"/>
          </a:xfrm>
          <a:prstGeom prst="ellipse">
            <a:avLst/>
          </a:prstGeom>
          <a:solidFill>
            <a:schemeClr val="accent5">
              <a:lumMod val="40000"/>
              <a:lumOff val="60000"/>
            </a:schemeClr>
          </a:solidFill>
          <a:ln>
            <a:solidFill>
              <a:schemeClr val="accent5">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it-IT" sz="1400" dirty="0"/>
              <a:t>Base </a:t>
            </a:r>
            <a:r>
              <a:rPr lang="it-IT" sz="1400" dirty="0" err="1"/>
              <a:t>Emitter</a:t>
            </a:r>
            <a:r>
              <a:rPr lang="it-IT" sz="1400" dirty="0"/>
              <a:t> (BE) </a:t>
            </a:r>
            <a:r>
              <a:rPr lang="it-IT" sz="1400" dirty="0" err="1"/>
              <a:t>junction</a:t>
            </a:r>
            <a:r>
              <a:rPr lang="it-IT" sz="1400" dirty="0"/>
              <a:t> of NPN </a:t>
            </a:r>
            <a:r>
              <a:rPr lang="it-IT" sz="1400" dirty="0" err="1"/>
              <a:t>BJTs</a:t>
            </a:r>
            <a:endParaRPr lang="en-US" sz="1400" dirty="0"/>
          </a:p>
        </p:txBody>
      </p:sp>
    </p:spTree>
    <p:extLst>
      <p:ext uri="{BB962C8B-B14F-4D97-AF65-F5344CB8AC3E}">
        <p14:creationId xmlns:p14="http://schemas.microsoft.com/office/powerpoint/2010/main" val="29270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randombar(horizontal)">
                                      <p:cBhvr>
                                        <p:cTn id="30" dur="500"/>
                                        <p:tgtEl>
                                          <p:spTgt spid="47"/>
                                        </p:tgtEl>
                                      </p:cBhvr>
                                    </p:animEffect>
                                  </p:childTnLst>
                                </p:cTn>
                              </p:par>
                              <p:par>
                                <p:cTn id="31" presetID="14" presetClass="entr" presetSubtype="1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randombar(horizontal)">
                                      <p:cBhvr>
                                        <p:cTn id="41" dur="500"/>
                                        <p:tgtEl>
                                          <p:spTgt spid="48"/>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randombar(horizontal)">
                                      <p:cBhvr>
                                        <p:cTn id="44" dur="500"/>
                                        <p:tgtEl>
                                          <p:spTgt spid="3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par>
                                <p:cTn id="48" presetID="14" presetClass="entr" presetSubtype="1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randombar(horizontal)">
                                      <p:cBhvr>
                                        <p:cTn id="50" dur="500"/>
                                        <p:tgtEl>
                                          <p:spTgt spid="4"/>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animEffect transition="in" filter="fad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p:bldP spid="35" grpId="0" animBg="1"/>
      <p:bldP spid="5" grpId="0" animBg="1"/>
      <p:bldP spid="45" grpId="0" animBg="1"/>
      <p:bldP spid="47" grpId="0" animBg="1"/>
      <p:bldP spid="48" grpId="0" animBg="1"/>
      <p:bldP spid="16" grpId="0" animBg="1"/>
      <p:bldP spid="32" grpId="0" animBg="1"/>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49869</TotalTime>
  <Words>7233</Words>
  <Application>Microsoft Office PowerPoint</Application>
  <PresentationFormat>Widescreen</PresentationFormat>
  <Paragraphs>1311</Paragraphs>
  <Slides>53</Slides>
  <Notes>50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53</vt:i4>
      </vt:variant>
    </vt:vector>
  </HeadingPairs>
  <TitlesOfParts>
    <vt:vector size="72" baseType="lpstr">
      <vt:lpstr>ＭＳ Ｐゴシック</vt:lpstr>
      <vt:lpstr>Aptos</vt:lpstr>
      <vt:lpstr>Aptos Display</vt:lpstr>
      <vt:lpstr>Aptos Narrow</vt:lpstr>
      <vt:lpstr>Arial</vt:lpstr>
      <vt:lpstr>ArialMT</vt:lpstr>
      <vt:lpstr>Calibri</vt:lpstr>
      <vt:lpstr>Calibri Light</vt:lpstr>
      <vt:lpstr>Cambria Math</vt:lpstr>
      <vt:lpstr>LMMathItalic10-Regular</vt:lpstr>
      <vt:lpstr>LMMathSymbols10-Regular</vt:lpstr>
      <vt:lpstr>LMRoman10-Regular</vt:lpstr>
      <vt:lpstr>LMRoman8-Regular</vt:lpstr>
      <vt:lpstr>Tahoma</vt:lpstr>
      <vt:lpstr>Times New Roman</vt:lpstr>
      <vt:lpstr>Wingdings</vt:lpstr>
      <vt:lpstr>Office Theme</vt:lpstr>
      <vt:lpstr>1_Office Theme</vt:lpstr>
      <vt:lpstr>Tema di Office</vt:lpstr>
      <vt:lpstr>Radiation resistance properties of electronic devices interacting with different  radiation sources</vt:lpstr>
      <vt:lpstr>Summary of the presentation</vt:lpstr>
      <vt:lpstr>PowerPoint Presentation</vt:lpstr>
      <vt:lpstr>Aim of the work</vt:lpstr>
      <vt:lpstr>PhD research </vt:lpstr>
      <vt:lpstr>Electronic components characterization before and after irradiation</vt:lpstr>
      <vt:lpstr>Irradiation facilities: Italy and Canada</vt:lpstr>
      <vt:lpstr>Possible radiation effects on electronics</vt:lpstr>
      <vt:lpstr>Typical radiation effects on BJTs  </vt:lpstr>
      <vt:lpstr>COTS BJTs:  Radiation effects evaluation</vt:lpstr>
      <vt:lpstr>COTS BJTs:  Summary of performed irradiation tests</vt:lpstr>
      <vt:lpstr>COTS BJTs:  gamma irradiation tests and measurements - 1</vt:lpstr>
      <vt:lpstr>COTS BJTs:  gamma irradiation tests and measurements - 2</vt:lpstr>
      <vt:lpstr>COTS BJTs:  gamma irradiation tests and measurements - 3</vt:lpstr>
      <vt:lpstr>COTS BJTs:  annealing tests and measurements - 4</vt:lpstr>
      <vt:lpstr>COTS BJTs:  neutron irradiation tests and measurements - 1</vt:lpstr>
      <vt:lpstr>COTS BJTs: neutron irradiation tests and measurements - 2</vt:lpstr>
      <vt:lpstr>COTS BJTs:  samples preparation for proton irradiation (TOP IMPLART and ALLS)</vt:lpstr>
      <vt:lpstr>COTS BJTs:  proton irradiation (TOP IMPLART) and measurements - 1</vt:lpstr>
      <vt:lpstr>COTS BJTs: proton irradiation (TOP IMPLART) and measurements - 2</vt:lpstr>
      <vt:lpstr>PowerPoint Presentation</vt:lpstr>
      <vt:lpstr>PowerPoint Presentation</vt:lpstr>
      <vt:lpstr>PowerPoint Presentation</vt:lpstr>
      <vt:lpstr>Dose deposition study – 1 </vt:lpstr>
      <vt:lpstr>Dose deposition study – 2 60Co gamma photons</vt:lpstr>
      <vt:lpstr>PowerPoint Presentation</vt:lpstr>
      <vt:lpstr>PowerPoint Presentation</vt:lpstr>
      <vt:lpstr>PowerPoint Presentation</vt:lpstr>
      <vt:lpstr>Results summary</vt:lpstr>
      <vt:lpstr>Results comparison</vt:lpstr>
      <vt:lpstr>Conclusion</vt:lpstr>
      <vt:lpstr>PowerPoint Presentation</vt:lpstr>
      <vt:lpstr>Calliope and REX dosimetric intercalibration</vt:lpstr>
      <vt:lpstr>Other activities</vt:lpstr>
      <vt:lpstr>Scientific production: papers and conferences</vt:lpstr>
      <vt:lpstr>PowerPoint Presentation</vt:lpstr>
      <vt:lpstr>PowerPoint Presentation</vt:lpstr>
      <vt:lpstr>Calliope gamma irradiation facility at the ENEA Casaccia R.C.  (Rome, Italy)</vt:lpstr>
      <vt:lpstr>Frascati Neutron Generator at the ENEA Frascati R.C.  (Frascati, Italy)</vt:lpstr>
      <vt:lpstr>TOP IMPLART at the ENEA Frascati R.C.  (Frascati, Italy)</vt:lpstr>
      <vt:lpstr>ALLS facility at INRS-EMT  (Varennes, Québec, Canada) </vt:lpstr>
      <vt:lpstr>ALLS facility at INRS-EMT : TNSA mechanism and proton spectrum</vt:lpstr>
      <vt:lpstr>REX facility  Electron linac and X-ray</vt:lpstr>
      <vt:lpstr>REX facility  Main parameters and dosimetric systems</vt:lpstr>
      <vt:lpstr>Alanine dosimeter</vt:lpstr>
      <vt:lpstr>CALLIOPE facility - alanine dosimeters calibration </vt:lpstr>
      <vt:lpstr>REX - alanine irradiation</vt:lpstr>
      <vt:lpstr>REX beam characterization</vt:lpstr>
      <vt:lpstr>REX – gafchromic film vs alanine</vt:lpstr>
      <vt:lpstr>PowerPoint Presentation</vt:lpstr>
      <vt:lpstr>Radiation tolerant opto-isolators:  gamma irradiation tests and measurements - 1</vt:lpstr>
      <vt:lpstr>Radiation tolerant opto-isolators:  gamma irradiation tests and measurements - 2</vt:lpstr>
      <vt:lpstr>Radiation tolerant opto-isolators:  gamma irradiation tests and measurements - 3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set of samples (COTS transistors):  gamma irradiation test</dc:title>
  <dc:creator>Beatrice D'Orsi</dc:creator>
  <cp:lastModifiedBy>Beatrice D'Orsi</cp:lastModifiedBy>
  <cp:revision>549</cp:revision>
  <dcterms:created xsi:type="dcterms:W3CDTF">2023-05-26T09:02:45Z</dcterms:created>
  <dcterms:modified xsi:type="dcterms:W3CDTF">2024-09-30T10:06:13Z</dcterms:modified>
</cp:coreProperties>
</file>