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0" r:id="rId3"/>
    <p:sldId id="281" r:id="rId4"/>
    <p:sldId id="282" r:id="rId5"/>
    <p:sldId id="283" r:id="rId6"/>
    <p:sldId id="284" r:id="rId7"/>
    <p:sldId id="274" r:id="rId8"/>
    <p:sldId id="261" r:id="rId9"/>
    <p:sldId id="263" r:id="rId10"/>
    <p:sldId id="264" r:id="rId11"/>
    <p:sldId id="262" r:id="rId12"/>
    <p:sldId id="266" r:id="rId13"/>
    <p:sldId id="265" r:id="rId14"/>
    <p:sldId id="273" r:id="rId15"/>
    <p:sldId id="290" r:id="rId16"/>
    <p:sldId id="269" r:id="rId17"/>
    <p:sldId id="291" r:id="rId18"/>
    <p:sldId id="292" r:id="rId19"/>
    <p:sldId id="293" r:id="rId20"/>
    <p:sldId id="294" r:id="rId21"/>
    <p:sldId id="258" r:id="rId22"/>
    <p:sldId id="268" r:id="rId23"/>
    <p:sldId id="295" r:id="rId24"/>
    <p:sldId id="296" r:id="rId25"/>
    <p:sldId id="271" r:id="rId26"/>
    <p:sldId id="272" r:id="rId27"/>
    <p:sldId id="275" r:id="rId28"/>
    <p:sldId id="270" r:id="rId29"/>
    <p:sldId id="277" r:id="rId30"/>
    <p:sldId id="276" r:id="rId31"/>
    <p:sldId id="278" r:id="rId32"/>
    <p:sldId id="279" r:id="rId33"/>
    <p:sldId id="285" r:id="rId34"/>
    <p:sldId id="297" r:id="rId35"/>
    <p:sldId id="298" r:id="rId36"/>
    <p:sldId id="280" r:id="rId37"/>
    <p:sldId id="299" r:id="rId38"/>
    <p:sldId id="287" r:id="rId39"/>
    <p:sldId id="289" r:id="rId40"/>
    <p:sldId id="288" r:id="rId41"/>
    <p:sldId id="286" r:id="rId42"/>
    <p:sldId id="300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AB1E"/>
    <a:srgbClr val="2B85FF"/>
    <a:srgbClr val="33A61A"/>
    <a:srgbClr val="AD0010"/>
    <a:srgbClr val="62ACFF"/>
    <a:srgbClr val="D3D45E"/>
    <a:srgbClr val="D60115"/>
    <a:srgbClr val="0038AA"/>
    <a:srgbClr val="FFE49E"/>
    <a:srgbClr val="33A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0"/>
    <p:restoredTop sz="94883"/>
  </p:normalViewPr>
  <p:slideViewPr>
    <p:cSldViewPr snapToGrid="0">
      <p:cViewPr>
        <p:scale>
          <a:sx n="83" d="100"/>
          <a:sy n="83" d="100"/>
        </p:scale>
        <p:origin x="157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81AD9-3306-C441-B2D9-41769838C6D9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2DE2E-0571-3A41-BC48-1C2BEF2393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45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Spiegato poi nel 1935 da equazioni di London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DE2E-0571-3A41-BC48-1C2BEF2393E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8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Spiegato poi nel 1935 da equazioni di London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DE2E-0571-3A41-BC48-1C2BEF2393E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0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Esistono comunque modi per limitare la dissipazione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DE2E-0571-3A41-BC48-1C2BEF2393E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39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128FA-9A4B-8EAF-8CD6-BEC884D00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8E6902-4522-AA4A-C09D-ABAA11A9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97C7A1-B4B5-BAB5-C1D5-E59253F6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B244E9-715F-BEF6-0CD7-0ABE552B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260E48-51B9-2471-629B-84B66475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95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3DFE8F-D87A-AF9B-3EC5-1CDA31F9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DA9AD5-70B8-351E-AFD8-90EB09459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1BAA6-899D-F56A-BE07-850FF6D94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33CB03-9569-4396-13E2-DAF00B46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C8359D-4FD9-EDF9-FD94-E7A2822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96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DC0695-CD38-833C-8B52-D27E1CA1B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C42B37-4C36-BC1B-961C-80578D85A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B0C63-2FC8-F925-1E80-9670347E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00E2CC-8233-84FE-5F8C-4E5528DC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B56737-3A55-0420-3831-7B30B183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31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5A81E6-5D45-C62C-E5A7-04B15288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AFE036-0AEC-E1A2-EFD3-59383A39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2A0573-B2CE-7B3F-35BB-45E3689E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32997E-0734-1A17-195D-6941890E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C0135E-95E8-6D2D-0462-008FC410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8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BC0A0-FBD5-0213-4B36-BDC19317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D25620-A7C1-9493-EF87-6470D2E7E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E082F4-3BA0-20FF-3296-5C7D2D9D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47D7EA-761E-5CBA-C659-BFE95668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50CE1E-DD14-105F-7E20-11A75465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5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C3EFC-7035-6B44-06CB-8122CB16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5C2451-B112-EF6C-C4CB-D831A8970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DBF3E9-4672-23F8-9682-4B5A5A789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216207-83F9-F5AF-BD06-C7BF7F3C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314E60-F867-B77B-6A96-C3818EEF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B9AFDE-C273-32AC-786B-912694BE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69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9F973-96DA-B23D-014A-C926BF4E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DFD6CC-CECA-E05B-1163-400ABBDE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09DA40-CA6C-3F84-B7A3-E88115BDD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C32376-3E23-9612-DB92-33503ABB4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F2FA2FA-3B03-C6D7-DD25-26E2CAECB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445CA12-7CD7-9867-67AF-94154BAB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3155E5-A376-D5A5-C096-A0907861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B23EBC5-F878-F461-2781-E4394E5F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9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A9CEE-3F8B-5846-30A7-86FFF9D5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A7BB17-F9AA-C281-3937-2891BCEC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1F6A86-8DB8-5AB6-A3E9-3BEC27A1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726EC0-1D15-841C-0291-ABEC9B44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46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91ECD3-AFB2-9A4F-923F-6199F3B7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9631A1-2700-033A-9007-A6BC852C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473FF-6932-B78C-677A-84552D28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8509E-3F0D-A0A4-0AF3-E6A10E69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C4A4CC-1ECB-3C33-7F15-71C9A970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5BE963-44F0-225A-E1F7-1BE91CEE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F5E8C2-E212-F67F-FB20-4464DEE7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3FDDFF-AD57-A995-A1E2-D8A1FBA4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2F24F9-0099-B6F2-A021-C166D6B5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35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C928A-F7BE-075F-8784-083179AB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CA7066-10D5-06C3-C2CB-C906EC0D7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E68FF7-55A5-8553-A6F0-6528444DA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962B80-B657-F3FA-42D7-DD6C783A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A819F4-F13A-8A92-F7F0-F29D0E2E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86F3A6-3625-A7F8-E454-D7C52DB5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56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87D6BF-3D3C-1301-E481-1EEF2A1A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0E03FB-5A3E-3390-9671-0C11BB2FA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7CBA6F-3E94-FAE2-6BAE-B62681593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BB3DCE-BC84-3748-888F-15F9FBB71320}" type="datetimeFigureOut">
              <a:rPr lang="it-IT" smtClean="0"/>
              <a:t>07/11/24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222C52-2FE8-FC67-A850-1696CF869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D41D09-F57E-4370-920D-E6CC74AC8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BB69C3-2506-8644-8B66-3A44A87CE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5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6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gif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6.png"/><Relationship Id="rId7" Type="http://schemas.openxmlformats.org/officeDocument/2006/relationships/image" Target="../media/image97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emf"/><Relationship Id="rId4" Type="http://schemas.openxmlformats.org/officeDocument/2006/relationships/image" Target="../media/image94.emf"/><Relationship Id="rId9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Future of Superconductors: A Pathway to a More Sustainable World | by  Leo Monier | Medium">
            <a:extLst>
              <a:ext uri="{FF2B5EF4-FFF2-40B4-BE49-F238E27FC236}">
                <a16:creationId xmlns:a16="http://schemas.microsoft.com/office/drawing/2014/main" id="{6B73DC84-F7D7-5EAA-439B-17AB892BD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" y="-1787"/>
            <a:ext cx="12187236" cy="68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7216133-BDC9-5254-36B6-1BCD6D300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4"/>
            <a:ext cx="9144000" cy="2387600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Superconductivity</a:t>
            </a:r>
            <a:endParaRPr lang="it-IT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FAB2C6-4082-4E34-E02A-02A0D9F80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910" y="2486229"/>
            <a:ext cx="9144000" cy="619511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Alessio Rettaroli      Alessandro D’Elia</a:t>
            </a:r>
          </a:p>
        </p:txBody>
      </p:sp>
      <p:pic>
        <p:nvPicPr>
          <p:cNvPr id="6" name="Immagin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CAA15A6-7916-E953-30CB-52A9EFC8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12186"/>
          <a:stretch/>
        </p:blipFill>
        <p:spPr>
          <a:xfrm>
            <a:off x="4955004" y="3764972"/>
            <a:ext cx="2071056" cy="1322667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C14E328B-2FD8-1999-69F2-B667DDD5DD13}"/>
              </a:ext>
            </a:extLst>
          </p:cNvPr>
          <p:cNvSpPr txBox="1">
            <a:spLocks/>
          </p:cNvSpPr>
          <p:nvPr/>
        </p:nvSpPr>
        <p:spPr>
          <a:xfrm>
            <a:off x="3724185" y="5772882"/>
            <a:ext cx="5294860" cy="96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Corso Nazionale di Criogenia e Vuoto</a:t>
            </a:r>
          </a:p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5-8 Novembre 2024 </a:t>
            </a:r>
          </a:p>
        </p:txBody>
      </p:sp>
    </p:spTree>
    <p:extLst>
      <p:ext uri="{BB962C8B-B14F-4D97-AF65-F5344CB8AC3E}">
        <p14:creationId xmlns:p14="http://schemas.microsoft.com/office/powerpoint/2010/main" val="336115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506573" y="332510"/>
            <a:ext cx="517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Macroscopic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A56C0A-E760-6A54-CBCF-513F834EBDA0}"/>
              </a:ext>
            </a:extLst>
          </p:cNvPr>
          <p:cNvSpPr txBox="1"/>
          <p:nvPr/>
        </p:nvSpPr>
        <p:spPr>
          <a:xfrm>
            <a:off x="6210301" y="1162839"/>
            <a:ext cx="4507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Onnes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observed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an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abrupt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decrease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in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electrical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resistivity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of Mercury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AF9A2A-1A5D-FBAA-111A-6EAA927DE5E1}"/>
              </a:ext>
            </a:extLst>
          </p:cNvPr>
          <p:cNvSpPr txBox="1"/>
          <p:nvPr/>
        </p:nvSpPr>
        <p:spPr>
          <a:xfrm>
            <a:off x="5642428" y="5465788"/>
            <a:ext cx="4739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Electrical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current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can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endlessly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flow in a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superconducting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circuit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(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called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supercurrent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),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until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a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critical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current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Ic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.</a:t>
            </a:r>
            <a:endParaRPr lang="it-IT" dirty="0"/>
          </a:p>
        </p:txBody>
      </p:sp>
      <p:pic>
        <p:nvPicPr>
          <p:cNvPr id="6146" name="Picture 2" descr="20.3: Resistance and Resistivity - Physics LibreTexts">
            <a:extLst>
              <a:ext uri="{FF2B5EF4-FFF2-40B4-BE49-F238E27FC236}">
                <a16:creationId xmlns:a16="http://schemas.microsoft.com/office/drawing/2014/main" id="{63D8213E-259B-6F69-230F-6738A1C0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574" y="1924586"/>
            <a:ext cx="2913056" cy="32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lectrical resistance - What is the resistivity of copper at 3 kelvin? -  Physics Stack Exchange">
            <a:extLst>
              <a:ext uri="{FF2B5EF4-FFF2-40B4-BE49-F238E27FC236}">
                <a16:creationId xmlns:a16="http://schemas.microsoft.com/office/drawing/2014/main" id="{B0F2F660-4E07-EE82-BD62-CCC717EC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3" y="1875190"/>
            <a:ext cx="4308863" cy="24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E95E83-38A6-42EA-7316-1D362DA193CE}"/>
              </a:ext>
            </a:extLst>
          </p:cNvPr>
          <p:cNvSpPr txBox="1"/>
          <p:nvPr/>
        </p:nvSpPr>
        <p:spPr>
          <a:xfrm>
            <a:off x="385302" y="5404233"/>
            <a:ext cx="47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2) Zero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electrical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resistivity</a:t>
            </a:r>
            <a:endParaRPr lang="it-IT" sz="28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5D983D-1B45-BF26-063F-7C6BD85EC1DE}"/>
              </a:ext>
            </a:extLst>
          </p:cNvPr>
          <p:cNvSpPr txBox="1"/>
          <p:nvPr/>
        </p:nvSpPr>
        <p:spPr>
          <a:xfrm>
            <a:off x="725991" y="127502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Normal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conductors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: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residual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resistivity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750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506573" y="332510"/>
            <a:ext cx="517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Macroscopic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3EE474-0FC3-76B2-AFDE-64F728819FCC}"/>
              </a:ext>
            </a:extLst>
          </p:cNvPr>
          <p:cNvSpPr txBox="1"/>
          <p:nvPr/>
        </p:nvSpPr>
        <p:spPr>
          <a:xfrm>
            <a:off x="1026136" y="1629507"/>
            <a:ext cx="4739044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3)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field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expelled</a:t>
            </a:r>
            <a:endParaRPr lang="it-IT" sz="28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(Meissner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-  1933)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DD05D8-D019-2590-E81A-DCB6528DAD94}"/>
              </a:ext>
            </a:extLst>
          </p:cNvPr>
          <p:cNvSpPr txBox="1"/>
          <p:nvPr/>
        </p:nvSpPr>
        <p:spPr>
          <a:xfrm>
            <a:off x="7598149" y="6340824"/>
            <a:ext cx="452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/>
              <a:t>Di Piotr </a:t>
            </a:r>
            <a:r>
              <a:rPr lang="it-IT" sz="900" dirty="0" err="1"/>
              <a:t>Jaworski</a:t>
            </a:r>
            <a:r>
              <a:rPr lang="it-IT" sz="900" dirty="0"/>
              <a:t>, </a:t>
            </a:r>
            <a:r>
              <a:rPr lang="it-IT" sz="900" dirty="0" err="1"/>
              <a:t>PioM</a:t>
            </a:r>
            <a:r>
              <a:rPr lang="it-IT" sz="900" dirty="0"/>
              <a:t> EN DE PL; POLAND/</a:t>
            </a:r>
            <a:r>
              <a:rPr lang="it-IT" sz="900" dirty="0" err="1"/>
              <a:t>Poznań</a:t>
            </a:r>
            <a:r>
              <a:rPr lang="it-IT" sz="900" dirty="0"/>
              <a:t> - </a:t>
            </a:r>
            <a:r>
              <a:rPr lang="it-IT" sz="900" dirty="0" err="1"/>
              <a:t>Inspiration</a:t>
            </a:r>
            <a:r>
              <a:rPr lang="it-IT" sz="900" dirty="0"/>
              <a:t>: </a:t>
            </a:r>
            <a:r>
              <a:rPr lang="it-IT" sz="900" dirty="0" err="1"/>
              <a:t>Image:EXPULSION.png</a:t>
            </a:r>
            <a:r>
              <a:rPr lang="it-IT" sz="900" dirty="0"/>
              <a:t>, Public domain, https://</a:t>
            </a:r>
            <a:r>
              <a:rPr lang="it-IT" sz="900" dirty="0" err="1"/>
              <a:t>commons.wikimedia.org</a:t>
            </a:r>
            <a:r>
              <a:rPr lang="it-IT" sz="900" dirty="0"/>
              <a:t>/</a:t>
            </a:r>
            <a:r>
              <a:rPr lang="it-IT" sz="900" dirty="0" err="1"/>
              <a:t>w</a:t>
            </a:r>
            <a:r>
              <a:rPr lang="it-IT" sz="900" dirty="0"/>
              <a:t>/</a:t>
            </a:r>
            <a:r>
              <a:rPr lang="it-IT" sz="900" dirty="0" err="1"/>
              <a:t>index.php?curid</a:t>
            </a:r>
            <a:r>
              <a:rPr lang="it-IT" sz="900" dirty="0"/>
              <a:t>=325237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F6B636E-1CC7-069F-A10C-12F077A8F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5712" y="1120583"/>
            <a:ext cx="3403023" cy="3403023"/>
          </a:xfrm>
          <a:prstGeom prst="rect">
            <a:avLst/>
          </a:prstGeom>
        </p:spPr>
      </p:pic>
      <p:pic>
        <p:nvPicPr>
          <p:cNvPr id="3" name="Picture 2" descr="The Future of Superconductors: A Pathway to a More Sustainable World | by  Leo Monier | Medium">
            <a:extLst>
              <a:ext uri="{FF2B5EF4-FFF2-40B4-BE49-F238E27FC236}">
                <a16:creationId xmlns:a16="http://schemas.microsoft.com/office/drawing/2014/main" id="{E8B2CFC6-702B-424C-1394-A07B7BDD1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7788"/>
          <a:stretch/>
        </p:blipFill>
        <p:spPr bwMode="auto">
          <a:xfrm>
            <a:off x="563494" y="4296162"/>
            <a:ext cx="1995175" cy="13722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D220D-E04F-C3E5-DAD2-5196B89B82D7}"/>
              </a:ext>
            </a:extLst>
          </p:cNvPr>
          <p:cNvSpPr txBox="1"/>
          <p:nvPr/>
        </p:nvSpPr>
        <p:spPr>
          <a:xfrm>
            <a:off x="2905542" y="4382106"/>
            <a:ext cx="3698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Magnetic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field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is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expelled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until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a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critical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fiel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Bc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is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reached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,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above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which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the SC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is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back to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normal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conductor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8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506573" y="332510"/>
            <a:ext cx="517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Macroscopic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3EE474-0FC3-76B2-AFDE-64F728819FCC}"/>
              </a:ext>
            </a:extLst>
          </p:cNvPr>
          <p:cNvSpPr txBox="1"/>
          <p:nvPr/>
        </p:nvSpPr>
        <p:spPr>
          <a:xfrm>
            <a:off x="1877316" y="3458684"/>
            <a:ext cx="4739044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4)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exclusively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Quantum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endParaRPr lang="it-IT" sz="28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D220D-E04F-C3E5-DAD2-5196B89B82D7}"/>
              </a:ext>
            </a:extLst>
          </p:cNvPr>
          <p:cNvSpPr txBox="1"/>
          <p:nvPr/>
        </p:nvSpPr>
        <p:spPr>
          <a:xfrm>
            <a:off x="4246838" y="1618983"/>
            <a:ext cx="3698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Superconductivity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cannot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be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explained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by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classical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physics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26" name="Picture 2" descr="Abrikosov lattice states in type-II superconductors within the  Ginzburg-Landau theory (a mathematical approach)">
            <a:extLst>
              <a:ext uri="{FF2B5EF4-FFF2-40B4-BE49-F238E27FC236}">
                <a16:creationId xmlns:a16="http://schemas.microsoft.com/office/drawing/2014/main" id="{F1DD97DA-F11F-66B6-1979-18120535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39" y="3155279"/>
            <a:ext cx="1929672" cy="1929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2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5180140" y="340530"/>
            <a:ext cx="293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Summarizing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3EE474-0FC3-76B2-AFDE-64F728819FCC}"/>
              </a:ext>
            </a:extLst>
          </p:cNvPr>
          <p:cNvSpPr txBox="1"/>
          <p:nvPr/>
        </p:nvSpPr>
        <p:spPr>
          <a:xfrm>
            <a:off x="2143932" y="4923215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3)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</a:t>
            </a: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field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expelled</a:t>
            </a:r>
            <a:endParaRPr lang="it-IT" sz="24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Elemento grafico 3" descr="Post-it con riempimento a tinta unita">
            <a:extLst>
              <a:ext uri="{FF2B5EF4-FFF2-40B4-BE49-F238E27FC236}">
                <a16:creationId xmlns:a16="http://schemas.microsoft.com/office/drawing/2014/main" id="{E1BCD70B-26CC-B762-5283-FFF204CFD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5973" y="157310"/>
            <a:ext cx="1389709" cy="13897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6EAD23-3913-10DD-98C1-2B5E71587380}"/>
              </a:ext>
            </a:extLst>
          </p:cNvPr>
          <p:cNvSpPr txBox="1"/>
          <p:nvPr/>
        </p:nvSpPr>
        <p:spPr>
          <a:xfrm>
            <a:off x="2143932" y="3496885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2) Zero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electrical</a:t>
            </a: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resistivity</a:t>
            </a:r>
            <a:endParaRPr lang="it-IT" sz="24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52B77F-9172-A6C7-7922-E6B5B541E2C2}"/>
              </a:ext>
            </a:extLst>
          </p:cNvPr>
          <p:cNvSpPr txBox="1"/>
          <p:nvPr/>
        </p:nvSpPr>
        <p:spPr>
          <a:xfrm>
            <a:off x="1691651" y="2181546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1) Low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temperatures</a:t>
            </a:r>
            <a:endParaRPr lang="it-IT" sz="24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FDF8AA-D73D-AA91-40DE-3047093DE9EE}"/>
              </a:ext>
            </a:extLst>
          </p:cNvPr>
          <p:cNvSpPr txBox="1"/>
          <p:nvPr/>
        </p:nvSpPr>
        <p:spPr>
          <a:xfrm>
            <a:off x="6622473" y="2209886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 temperature Tc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7D2A7C-4146-C603-6C19-755CD75A6C73}"/>
              </a:ext>
            </a:extLst>
          </p:cNvPr>
          <p:cNvSpPr txBox="1"/>
          <p:nvPr/>
        </p:nvSpPr>
        <p:spPr>
          <a:xfrm>
            <a:off x="6300354" y="3511523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 </a:t>
            </a:r>
            <a:r>
              <a:rPr lang="it-IT" sz="2400" b="1" dirty="0" err="1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</a:t>
            </a:r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Ic</a:t>
            </a:r>
            <a:endParaRPr lang="it-IT" sz="2400" b="1" dirty="0">
              <a:solidFill>
                <a:srgbClr val="62A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2EEDDF-6C91-8197-7445-735631AEB221}"/>
              </a:ext>
            </a:extLst>
          </p:cNvPr>
          <p:cNvSpPr txBox="1"/>
          <p:nvPr/>
        </p:nvSpPr>
        <p:spPr>
          <a:xfrm>
            <a:off x="6134098" y="4964366"/>
            <a:ext cx="473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 field </a:t>
            </a:r>
            <a:r>
              <a:rPr lang="it-IT" sz="2400" b="1" dirty="0" err="1">
                <a:solidFill>
                  <a:srgbClr val="62A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Bc</a:t>
            </a:r>
            <a:endParaRPr lang="it-IT" sz="2400" b="1" dirty="0">
              <a:solidFill>
                <a:srgbClr val="62A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Elemento grafico 16" descr="Fiocco di neve con riempimento a tinta unita">
            <a:extLst>
              <a:ext uri="{FF2B5EF4-FFF2-40B4-BE49-F238E27FC236}">
                <a16:creationId xmlns:a16="http://schemas.microsoft.com/office/drawing/2014/main" id="{8DDB07E4-FF25-1155-1A97-C5DD4B4BD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90517">
            <a:off x="1234451" y="1843469"/>
            <a:ext cx="914400" cy="9144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034553B6-80D3-9577-03C5-0FD48D287BAB}"/>
              </a:ext>
            </a:extLst>
          </p:cNvPr>
          <p:cNvGrpSpPr/>
          <p:nvPr/>
        </p:nvGrpSpPr>
        <p:grpSpPr>
          <a:xfrm>
            <a:off x="748146" y="3140642"/>
            <a:ext cx="1691651" cy="1249630"/>
            <a:chOff x="0" y="2514600"/>
            <a:chExt cx="2889250" cy="2055925"/>
          </a:xfrm>
        </p:grpSpPr>
        <p:sp>
          <p:nvSpPr>
            <p:cNvPr id="19" name="Line 4">
              <a:extLst>
                <a:ext uri="{FF2B5EF4-FFF2-40B4-BE49-F238E27FC236}">
                  <a16:creationId xmlns:a16="http://schemas.microsoft.com/office/drawing/2014/main" id="{6E8971C1-6455-568E-A6B8-4D48F5D77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8050" y="2590800"/>
              <a:ext cx="3175" cy="1524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5">
              <a:extLst>
                <a:ext uri="{FF2B5EF4-FFF2-40B4-BE49-F238E27FC236}">
                  <a16:creationId xmlns:a16="http://schemas.microsoft.com/office/drawing/2014/main" id="{71CCA83E-AF5F-C33E-6950-101CB5772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050" y="4114800"/>
              <a:ext cx="165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72D651E-6778-F6E4-099C-BFC775E15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0" y="2895600"/>
              <a:ext cx="1155700" cy="762000"/>
            </a:xfrm>
            <a:custGeom>
              <a:avLst/>
              <a:gdLst>
                <a:gd name="T0" fmla="*/ 2147483646 w 1152"/>
                <a:gd name="T1" fmla="*/ 0 h 480"/>
                <a:gd name="T2" fmla="*/ 2147483646 w 1152"/>
                <a:gd name="T3" fmla="*/ 2147483646 h 480"/>
                <a:gd name="T4" fmla="*/ 0 w 1152"/>
                <a:gd name="T5" fmla="*/ 2147483646 h 480"/>
                <a:gd name="T6" fmla="*/ 0 60000 65536"/>
                <a:gd name="T7" fmla="*/ 0 60000 65536"/>
                <a:gd name="T8" fmla="*/ 0 60000 65536"/>
                <a:gd name="T9" fmla="*/ 0 w 1152"/>
                <a:gd name="T10" fmla="*/ 0 h 480"/>
                <a:gd name="T11" fmla="*/ 1152 w 1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480">
                  <a:moveTo>
                    <a:pt x="1152" y="0"/>
                  </a:moveTo>
                  <a:cubicBezTo>
                    <a:pt x="888" y="152"/>
                    <a:pt x="624" y="304"/>
                    <a:pt x="432" y="384"/>
                  </a:cubicBezTo>
                  <a:cubicBezTo>
                    <a:pt x="240" y="464"/>
                    <a:pt x="120" y="472"/>
                    <a:pt x="0" y="48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66D1343C-E72B-9BE9-6A47-74EAACFAC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5700" y="3657600"/>
              <a:ext cx="1588" cy="4572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1B12F2AA-C37A-CFBD-C9EF-E25695497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649" y="4114799"/>
              <a:ext cx="990601" cy="45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 b="1" dirty="0"/>
                <a:t>T(K)</a:t>
              </a:r>
            </a:p>
          </p:txBody>
        </p:sp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2C2E7B18-8C61-4BAE-802B-1A7EAA257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514600"/>
              <a:ext cx="1155699" cy="45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 b="1" dirty="0"/>
                <a:t>R(</a:t>
              </a:r>
              <a:r>
                <a:rPr lang="en-US" altLang="it-IT" sz="1200" b="1" dirty="0">
                  <a:latin typeface="Symbol" pitchFamily="2" charset="2"/>
                </a:rPr>
                <a:t>W)</a:t>
              </a:r>
              <a:endParaRPr lang="en-US" altLang="it-IT" sz="1200" b="1" dirty="0"/>
            </a:p>
          </p:txBody>
        </p:sp>
      </p:grpSp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D79E1E68-9CA9-D790-17BD-815D51C45B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8634" t="4000" r="2973" b="13669"/>
          <a:stretch/>
        </p:blipFill>
        <p:spPr>
          <a:xfrm>
            <a:off x="1279808" y="4604999"/>
            <a:ext cx="771455" cy="13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B77B0B-4EE4-97C0-E89C-A7A8A53F8FAD}"/>
              </a:ext>
            </a:extLst>
          </p:cNvPr>
          <p:cNvSpPr txBox="1"/>
          <p:nvPr/>
        </p:nvSpPr>
        <p:spPr>
          <a:xfrm>
            <a:off x="4115044" y="2421124"/>
            <a:ext cx="3961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Some theory: BCS</a:t>
            </a:r>
          </a:p>
        </p:txBody>
      </p:sp>
    </p:spTree>
    <p:extLst>
      <p:ext uri="{BB962C8B-B14F-4D97-AF65-F5344CB8AC3E}">
        <p14:creationId xmlns:p14="http://schemas.microsoft.com/office/powerpoint/2010/main" val="31257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5769016" y="156518"/>
            <a:ext cx="1544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6EAD23-3913-10DD-98C1-2B5E71587380}"/>
              </a:ext>
            </a:extLst>
          </p:cNvPr>
          <p:cNvSpPr txBox="1"/>
          <p:nvPr/>
        </p:nvSpPr>
        <p:spPr>
          <a:xfrm>
            <a:off x="7048500" y="2919158"/>
            <a:ext cx="386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move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around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atomic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nucleus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 discrete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orbits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(like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planets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the solar system)</a:t>
            </a:r>
          </a:p>
        </p:txBody>
      </p:sp>
      <p:pic>
        <p:nvPicPr>
          <p:cNvPr id="1028" name="Picture 4" descr="Atom: Definition, Structure &amp; Parts with Labeled Diagram">
            <a:extLst>
              <a:ext uri="{FF2B5EF4-FFF2-40B4-BE49-F238E27FC236}">
                <a16:creationId xmlns:a16="http://schemas.microsoft.com/office/drawing/2014/main" id="{8C97D244-E654-C940-DE55-D04444E6F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/>
          <a:stretch/>
        </p:blipFill>
        <p:spPr bwMode="auto">
          <a:xfrm>
            <a:off x="1581394" y="1501211"/>
            <a:ext cx="4273306" cy="37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4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4996527" y="140740"/>
            <a:ext cx="1544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Atomic orbital - Wikipedia">
            <a:extLst>
              <a:ext uri="{FF2B5EF4-FFF2-40B4-BE49-F238E27FC236}">
                <a16:creationId xmlns:a16="http://schemas.microsoft.com/office/drawing/2014/main" id="{10EC62BA-D9C9-9336-BDBF-DCA8E826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26" y="2564787"/>
            <a:ext cx="2383779" cy="23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Represent Electrons in an Energy Level Diagram - dummies">
            <a:extLst>
              <a:ext uri="{FF2B5EF4-FFF2-40B4-BE49-F238E27FC236}">
                <a16:creationId xmlns:a16="http://schemas.microsoft.com/office/drawing/2014/main" id="{77CFA02B-98A0-6D0C-966F-A33FCDC6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65" y="2306072"/>
            <a:ext cx="2792413" cy="29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9CE7620C-5774-8996-EBA1-E6B459E09A39}"/>
              </a:ext>
            </a:extLst>
          </p:cNvPr>
          <p:cNvSpPr txBox="1"/>
          <p:nvPr/>
        </p:nvSpPr>
        <p:spPr>
          <a:xfrm>
            <a:off x="869950" y="1061824"/>
            <a:ext cx="1078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Each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«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orbit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dimension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shape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energy. In quantum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mechanics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called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orbitals</a:t>
            </a:r>
            <a:r>
              <a:rPr lang="it-IT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pic>
        <p:nvPicPr>
          <p:cNvPr id="4" name="Picture 4" descr="Atom: Definition, Structure &amp; Parts with Labeled Diagram">
            <a:extLst>
              <a:ext uri="{FF2B5EF4-FFF2-40B4-BE49-F238E27FC236}">
                <a16:creationId xmlns:a16="http://schemas.microsoft.com/office/drawing/2014/main" id="{AF50AD11-BA1E-8CAA-EB25-B7161BD31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/>
          <a:stretch/>
        </p:blipFill>
        <p:spPr bwMode="auto">
          <a:xfrm>
            <a:off x="1098794" y="3005454"/>
            <a:ext cx="1707906" cy="15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9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479547" y="140740"/>
            <a:ext cx="4578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From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atoms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solids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Band Theory of Solids: Learn Energy Bands in Solids, Importance">
            <a:extLst>
              <a:ext uri="{FF2B5EF4-FFF2-40B4-BE49-F238E27FC236}">
                <a16:creationId xmlns:a16="http://schemas.microsoft.com/office/drawing/2014/main" id="{2804ADB2-7DD7-BEE1-D5BE-8AA12BEA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0" y="1412179"/>
            <a:ext cx="48672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ctronic band structure - Wikipedia">
            <a:extLst>
              <a:ext uri="{FF2B5EF4-FFF2-40B4-BE49-F238E27FC236}">
                <a16:creationId xmlns:a16="http://schemas.microsoft.com/office/drawing/2014/main" id="{433E364A-B3DC-1E30-75CC-41DC395B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49" y="2083691"/>
            <a:ext cx="4191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4">
            <a:extLst>
              <a:ext uri="{FF2B5EF4-FFF2-40B4-BE49-F238E27FC236}">
                <a16:creationId xmlns:a16="http://schemas.microsoft.com/office/drawing/2014/main" id="{00C64DE4-F7BB-72DD-E7F6-54A9C0A30655}"/>
              </a:ext>
            </a:extLst>
          </p:cNvPr>
          <p:cNvSpPr txBox="1"/>
          <p:nvPr/>
        </p:nvSpPr>
        <p:spPr>
          <a:xfrm>
            <a:off x="704001" y="5576547"/>
            <a:ext cx="1078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closely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packed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crystalline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lattice.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orbitals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mix,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electronic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bands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allowed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energy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can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exist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it-IT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95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479547" y="140740"/>
            <a:ext cx="4578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From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atoms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solids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0DE556FA-51D4-09EB-DF14-63DEC20C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8" y="959667"/>
            <a:ext cx="4716033" cy="34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hat is an intuitive explanation of phonons? - Quora">
            <a:extLst>
              <a:ext uri="{FF2B5EF4-FFF2-40B4-BE49-F238E27FC236}">
                <a16:creationId xmlns:a16="http://schemas.microsoft.com/office/drawing/2014/main" id="{8915FA99-D23E-2054-9D79-061605EE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2" y="98909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A3682DF8-B064-F2B8-B0F6-A26AAE76B510}"/>
              </a:ext>
            </a:extLst>
          </p:cNvPr>
          <p:cNvSpPr txBox="1"/>
          <p:nvPr/>
        </p:nvSpPr>
        <p:spPr>
          <a:xfrm>
            <a:off x="588098" y="4620111"/>
            <a:ext cx="1078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crystalline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lattice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vibrates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collective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-like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motion</a:t>
            </a:r>
            <a:endParaRPr lang="it-IT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2A6DEEFC-7058-05BD-464F-3C26854ADB95}"/>
              </a:ext>
            </a:extLst>
          </p:cNvPr>
          <p:cNvSpPr txBox="1"/>
          <p:nvPr/>
        </p:nvSpPr>
        <p:spPr>
          <a:xfrm>
            <a:off x="704001" y="5351933"/>
            <a:ext cx="1078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frequency and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amplitude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vibrations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depend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 multiple frequencies,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most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importantly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temperature</a:t>
            </a:r>
            <a:endParaRPr lang="it-IT" b="1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43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246443" y="140740"/>
            <a:ext cx="5045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Cooper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pairs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formation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A group of blue dots&#10;&#10;Description automatically generated">
            <a:extLst>
              <a:ext uri="{FF2B5EF4-FFF2-40B4-BE49-F238E27FC236}">
                <a16:creationId xmlns:a16="http://schemas.microsoft.com/office/drawing/2014/main" id="{D647C5E2-C6AC-D5D6-D673-83AEAC7D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37" y="1108075"/>
            <a:ext cx="4572000" cy="2571750"/>
          </a:xfrm>
          <a:prstGeom prst="rect">
            <a:avLst/>
          </a:prstGeom>
        </p:spPr>
      </p:pic>
      <p:pic>
        <p:nvPicPr>
          <p:cNvPr id="4098" name="Picture 2" descr="3-Static model of Cooper pair formation. | Download Scientific Diagram">
            <a:extLst>
              <a:ext uri="{FF2B5EF4-FFF2-40B4-BE49-F238E27FC236}">
                <a16:creationId xmlns:a16="http://schemas.microsoft.com/office/drawing/2014/main" id="{67FB4A6A-093D-4B7E-0EE0-69AF660E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64" y="1044575"/>
            <a:ext cx="397423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CF920252-62A7-1BF8-2F96-FA18D9055AEB}"/>
              </a:ext>
            </a:extLst>
          </p:cNvPr>
          <p:cNvSpPr txBox="1"/>
          <p:nvPr/>
        </p:nvSpPr>
        <p:spPr>
          <a:xfrm>
            <a:off x="1512164" y="4378654"/>
            <a:ext cx="947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low temperature the lattice vibrations become negligible.  The negative charge of an electron generates a deformation of the lattice creating a cloud of positive charge that will attract a second electron. These couple of electrons are called  Cooper pairs, and are the main charge carriers in a superconductor. </a:t>
            </a:r>
            <a:endParaRPr lang="en-GB" b="1" i="1" u="sng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361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266610" y="332510"/>
            <a:ext cx="5658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superconductivity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DE59C7-05B7-0AAF-EB7C-AFD190FFFF28}"/>
              </a:ext>
            </a:extLst>
          </p:cNvPr>
          <p:cNvSpPr txBox="1"/>
          <p:nvPr/>
        </p:nvSpPr>
        <p:spPr>
          <a:xfrm>
            <a:off x="3048000" y="21913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It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a state of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matter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in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which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electrons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behave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differently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with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respect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to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normal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conductors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.</a:t>
            </a:r>
            <a:endParaRPr lang="it-IT" dirty="0">
              <a:latin typeface="Comic Sans MS" panose="030F0902030302020204" pitchFamily="66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FCDC64-2CE4-5F8C-94BC-93ADB237D1AB}"/>
              </a:ext>
            </a:extLst>
          </p:cNvPr>
          <p:cNvSpPr txBox="1"/>
          <p:nvPr/>
        </p:nvSpPr>
        <p:spPr>
          <a:xfrm>
            <a:off x="3484418" y="3327554"/>
            <a:ext cx="5223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Superconductors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have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peculiar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electrical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and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properties</a:t>
            </a:r>
            <a:endParaRPr lang="it-IT" dirty="0">
              <a:latin typeface="Comic Sans MS" panose="030F0902030302020204" pitchFamily="66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B125EA-422F-AB02-D170-05886368DC95}"/>
              </a:ext>
            </a:extLst>
          </p:cNvPr>
          <p:cNvSpPr txBox="1"/>
          <p:nvPr/>
        </p:nvSpPr>
        <p:spPr>
          <a:xfrm>
            <a:off x="3484418" y="4463720"/>
            <a:ext cx="5223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Discovered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by Heike K.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Onnes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in 1911 in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its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cryogenic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laboratory</a:t>
            </a:r>
            <a:endParaRPr lang="it-IT" dirty="0">
              <a:latin typeface="Comic Sans MS" panose="030F0902030302020204" pitchFamily="66" charset="0"/>
            </a:endParaRPr>
          </a:p>
        </p:txBody>
      </p:sp>
      <p:pic>
        <p:nvPicPr>
          <p:cNvPr id="4098" name="Picture 2" descr="70 Cooper Pairs Royalty-Free Photos and Stock Images | Shutterstock">
            <a:extLst>
              <a:ext uri="{FF2B5EF4-FFF2-40B4-BE49-F238E27FC236}">
                <a16:creationId xmlns:a16="http://schemas.microsoft.com/office/drawing/2014/main" id="{73E90A5A-7CA9-49DE-3C5E-2E320E31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13" y="1854455"/>
            <a:ext cx="1423942" cy="11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E3C648E-6DB9-4F1B-91A9-4798B3CF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6844"/>
            <a:ext cx="1816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78AA5D64-632C-5B86-3953-3B415B33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46" y="4463720"/>
            <a:ext cx="1223691" cy="16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97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2996023" y="140740"/>
            <a:ext cx="554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Electrons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vs Cooper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pairs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2" name="Picture 2" descr="Figure 2.1 from Interacting bosons and fermions in three-dimensional  optical lattice potentials : from atom optics to quantum simulation |  Semantic Scholar">
            <a:extLst>
              <a:ext uri="{FF2B5EF4-FFF2-40B4-BE49-F238E27FC236}">
                <a16:creationId xmlns:a16="http://schemas.microsoft.com/office/drawing/2014/main" id="{A24A8DB0-EBCD-88C9-ADEC-CD18B24D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9" y="1182829"/>
            <a:ext cx="4543425" cy="178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5008DB37-6924-DC1A-4751-2642ABA30A6F}"/>
              </a:ext>
            </a:extLst>
          </p:cNvPr>
          <p:cNvSpPr txBox="1"/>
          <p:nvPr/>
        </p:nvSpPr>
        <p:spPr>
          <a:xfrm>
            <a:off x="5769026" y="3517669"/>
            <a:ext cx="608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moving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a lattice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scatter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atomic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nuclei.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reducs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their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mobility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first source of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electrical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resistance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a metal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92793C-A2A4-CDBF-25A7-749C9FF5D8DA}"/>
              </a:ext>
            </a:extLst>
          </p:cNvPr>
          <p:cNvSpPr txBox="1"/>
          <p:nvPr/>
        </p:nvSpPr>
        <p:spPr>
          <a:xfrm>
            <a:off x="5769026" y="1611503"/>
            <a:ext cx="608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must be in separate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states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because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Pauli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exclusion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principle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Cooper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pairs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Bosons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condensate in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lowest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energy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level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97F5418F-E622-497A-B051-38915999D386}"/>
              </a:ext>
            </a:extLst>
          </p:cNvPr>
          <p:cNvSpPr txBox="1"/>
          <p:nvPr/>
        </p:nvSpPr>
        <p:spPr>
          <a:xfrm>
            <a:off x="5769026" y="5423835"/>
            <a:ext cx="608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Cooper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pairs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travel to the lattice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without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scattering =&gt; </a:t>
            </a:r>
            <a:r>
              <a:rPr lang="it-IT" b="1" i="1" u="sng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 </a:t>
            </a:r>
            <a:r>
              <a:rPr lang="it-IT" b="1" i="1" u="sng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electrical</a:t>
            </a:r>
            <a:r>
              <a:rPr lang="it-IT" b="1" i="1" u="sng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i="1" u="sng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resistance</a:t>
            </a:r>
            <a:endParaRPr lang="it-IT" b="1" i="1" u="sng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0" name="Picture 2" descr="Low-Temperature Superconductivity - NYTimes.com">
            <a:extLst>
              <a:ext uri="{FF2B5EF4-FFF2-40B4-BE49-F238E27FC236}">
                <a16:creationId xmlns:a16="http://schemas.microsoft.com/office/drawing/2014/main" id="{C71B1EC2-2685-633E-8F22-246C3FB51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r="77701" b="33050"/>
          <a:stretch/>
        </p:blipFill>
        <p:spPr bwMode="auto">
          <a:xfrm>
            <a:off x="543241" y="3764290"/>
            <a:ext cx="2100372" cy="21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w-Temperature Superconductivity - NYTimes.com">
            <a:extLst>
              <a:ext uri="{FF2B5EF4-FFF2-40B4-BE49-F238E27FC236}">
                <a16:creationId xmlns:a16="http://schemas.microsoft.com/office/drawing/2014/main" id="{17D104EB-55F9-6EA6-025C-0303830C9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2" t="13699" r="-75" b="33050"/>
          <a:stretch/>
        </p:blipFill>
        <p:spPr bwMode="auto">
          <a:xfrm>
            <a:off x="2938834" y="3762938"/>
            <a:ext cx="2534971" cy="21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E4FD33DF-6359-091C-B1BB-105E6B30208B}"/>
              </a:ext>
            </a:extLst>
          </p:cNvPr>
          <p:cNvSpPr txBox="1"/>
          <p:nvPr/>
        </p:nvSpPr>
        <p:spPr>
          <a:xfrm>
            <a:off x="724309" y="6101217"/>
            <a:ext cx="155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Normal</a:t>
            </a:r>
            <a:r>
              <a:rPr lang="it-IT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metal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1E631ED4-66DC-A8FB-83BC-72FE3DF107AD}"/>
              </a:ext>
            </a:extLst>
          </p:cNvPr>
          <p:cNvSpPr txBox="1"/>
          <p:nvPr/>
        </p:nvSpPr>
        <p:spPr>
          <a:xfrm>
            <a:off x="3178805" y="6101217"/>
            <a:ext cx="205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</a:t>
            </a:r>
            <a:endParaRPr lang="it-IT" i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445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58E104-F0CA-13FC-6376-FB49CE07B2BE}"/>
              </a:ext>
            </a:extLst>
          </p:cNvPr>
          <p:cNvSpPr txBox="1"/>
          <p:nvPr/>
        </p:nvSpPr>
        <p:spPr>
          <a:xfrm>
            <a:off x="2111967" y="332510"/>
            <a:ext cx="796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Classification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temperature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C3C1EB-A3BD-F8FD-4296-AFC5A68D2D4D}"/>
              </a:ext>
            </a:extLst>
          </p:cNvPr>
          <p:cNvSpPr txBox="1"/>
          <p:nvPr/>
        </p:nvSpPr>
        <p:spPr>
          <a:xfrm>
            <a:off x="2724150" y="1534743"/>
            <a:ext cx="674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Historically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, 30 K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is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considered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as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the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threshold</a:t>
            </a:r>
            <a:r>
              <a:rPr lang="it-IT" sz="18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8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between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: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D08942-CABF-CBCC-18D4-943879EE933F}"/>
              </a:ext>
            </a:extLst>
          </p:cNvPr>
          <p:cNvSpPr txBox="1"/>
          <p:nvPr/>
        </p:nvSpPr>
        <p:spPr>
          <a:xfrm>
            <a:off x="1267806" y="2618477"/>
            <a:ext cx="4739044" cy="12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 temperature SC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Tc &lt; 30 K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704486-72DC-E80C-CB81-A2C905469246}"/>
              </a:ext>
            </a:extLst>
          </p:cNvPr>
          <p:cNvSpPr txBox="1"/>
          <p:nvPr/>
        </p:nvSpPr>
        <p:spPr>
          <a:xfrm>
            <a:off x="6406875" y="2618477"/>
            <a:ext cx="4739044" cy="12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temperature SC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Tc &gt; 30 K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8FF721A-D7B1-2D68-4EAB-EC943DCEAE32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3637328" y="1904075"/>
            <a:ext cx="2458672" cy="71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28C18E6-6D7F-1733-2328-A626B65D3362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6096000" y="1904075"/>
            <a:ext cx="2680397" cy="71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utoShape 19">
            <a:extLst>
              <a:ext uri="{FF2B5EF4-FFF2-40B4-BE49-F238E27FC236}">
                <a16:creationId xmlns:a16="http://schemas.microsoft.com/office/drawing/2014/main" id="{D7AEABDE-D90C-F3B8-6123-A582AC42E6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07693" y="1617641"/>
            <a:ext cx="198364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rgbClr val="D60115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CF0EF57-70E3-E62C-295B-68A7852F0FF7}"/>
              </a:ext>
            </a:extLst>
          </p:cNvPr>
          <p:cNvSpPr txBox="1"/>
          <p:nvPr/>
        </p:nvSpPr>
        <p:spPr>
          <a:xfrm>
            <a:off x="9491564" y="5880924"/>
            <a:ext cx="2290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Room temp. 300 K</a:t>
            </a:r>
            <a:endParaRPr lang="it-IT" sz="1600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428C787-06E7-9B0B-46A5-235B121A3FB2}"/>
              </a:ext>
            </a:extLst>
          </p:cNvPr>
          <p:cNvCxnSpPr/>
          <p:nvPr/>
        </p:nvCxnSpPr>
        <p:spPr>
          <a:xfrm>
            <a:off x="10278603" y="5182003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BD42C407-FF5F-BAD6-D1F6-BCDAE89A041F}"/>
              </a:ext>
            </a:extLst>
          </p:cNvPr>
          <p:cNvCxnSpPr/>
          <p:nvPr/>
        </p:nvCxnSpPr>
        <p:spPr>
          <a:xfrm>
            <a:off x="2527025" y="5161087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566B21-D262-1EE1-1820-F72D134D1408}"/>
              </a:ext>
            </a:extLst>
          </p:cNvPr>
          <p:cNvSpPr txBox="1"/>
          <p:nvPr/>
        </p:nvSpPr>
        <p:spPr>
          <a:xfrm>
            <a:off x="1057450" y="5788465"/>
            <a:ext cx="2290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Absolute zero 0 K</a:t>
            </a:r>
            <a:b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</a:b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-273.15 °C</a:t>
            </a:r>
            <a:endParaRPr lang="it-IT" sz="1600" dirty="0"/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B1D2A40E-9D90-CCAA-5FB6-0B80144FE3B8}"/>
              </a:ext>
            </a:extLst>
          </p:cNvPr>
          <p:cNvCxnSpPr/>
          <p:nvPr/>
        </p:nvCxnSpPr>
        <p:spPr>
          <a:xfrm>
            <a:off x="3767449" y="5161087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03699710-5FF9-7095-4F08-0AD08C90C678}"/>
              </a:ext>
            </a:extLst>
          </p:cNvPr>
          <p:cNvCxnSpPr/>
          <p:nvPr/>
        </p:nvCxnSpPr>
        <p:spPr>
          <a:xfrm>
            <a:off x="5220071" y="5157489"/>
            <a:ext cx="0" cy="63097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3CF35EA-69C5-FEB8-FF4A-AB48DCBAF706}"/>
              </a:ext>
            </a:extLst>
          </p:cNvPr>
          <p:cNvSpPr txBox="1"/>
          <p:nvPr/>
        </p:nvSpPr>
        <p:spPr>
          <a:xfrm>
            <a:off x="3430085" y="4759435"/>
            <a:ext cx="8148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30 K</a:t>
            </a:r>
            <a:endParaRPr lang="it-IT" sz="1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04DEC83-B2A8-7CC6-AA69-9D494BB7D9AD}"/>
              </a:ext>
            </a:extLst>
          </p:cNvPr>
          <p:cNvSpPr txBox="1"/>
          <p:nvPr/>
        </p:nvSpPr>
        <p:spPr>
          <a:xfrm>
            <a:off x="4670554" y="4770068"/>
            <a:ext cx="1736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Liquid N2  77 K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74318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58E104-F0CA-13FC-6376-FB49CE07B2BE}"/>
              </a:ext>
            </a:extLst>
          </p:cNvPr>
          <p:cNvSpPr txBox="1"/>
          <p:nvPr/>
        </p:nvSpPr>
        <p:spPr>
          <a:xfrm>
            <a:off x="2111967" y="332510"/>
            <a:ext cx="796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Classification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temperature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ADC2334-A11F-41EE-A161-E4ABD2220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1967" y="1378935"/>
            <a:ext cx="7932926" cy="4899748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0CCB59D-24D2-F36D-D29D-2FBDB879BEA5}"/>
              </a:ext>
            </a:extLst>
          </p:cNvPr>
          <p:cNvCxnSpPr>
            <a:cxnSpLocks/>
          </p:cNvCxnSpPr>
          <p:nvPr/>
        </p:nvCxnSpPr>
        <p:spPr>
          <a:xfrm>
            <a:off x="982257" y="4540102"/>
            <a:ext cx="9505507" cy="0"/>
          </a:xfrm>
          <a:prstGeom prst="line">
            <a:avLst/>
          </a:prstGeom>
          <a:ln w="28575">
            <a:solidFill>
              <a:srgbClr val="33A61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E84E1A-7A31-DAE8-8958-83EF89644877}"/>
              </a:ext>
            </a:extLst>
          </p:cNvPr>
          <p:cNvSpPr txBox="1"/>
          <p:nvPr/>
        </p:nvSpPr>
        <p:spPr>
          <a:xfrm>
            <a:off x="1060382" y="4698612"/>
            <a:ext cx="60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FFCB26-14EF-723B-1A29-7B9F58E60F2A}"/>
              </a:ext>
            </a:extLst>
          </p:cNvPr>
          <p:cNvSpPr txBox="1"/>
          <p:nvPr/>
        </p:nvSpPr>
        <p:spPr>
          <a:xfrm>
            <a:off x="1060382" y="3991973"/>
            <a:ext cx="784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</a:t>
            </a:r>
            <a:endParaRPr lang="it-IT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D0A44EB-BAB0-3C87-AE01-B7975F8569F8}"/>
              </a:ext>
            </a:extLst>
          </p:cNvPr>
          <p:cNvSpPr/>
          <p:nvPr/>
        </p:nvSpPr>
        <p:spPr>
          <a:xfrm>
            <a:off x="9467039" y="3242930"/>
            <a:ext cx="577854" cy="5103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31E229A9-6E3E-C258-634A-8EAC25BA10AE}"/>
              </a:ext>
            </a:extLst>
          </p:cNvPr>
          <p:cNvSpPr/>
          <p:nvPr/>
        </p:nvSpPr>
        <p:spPr>
          <a:xfrm>
            <a:off x="9471469" y="5436535"/>
            <a:ext cx="577854" cy="5103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762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2373122" y="158846"/>
            <a:ext cx="7445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 temperature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1A4B4B96-239E-2341-5DDD-7D6BDD469AA7}"/>
              </a:ext>
            </a:extLst>
          </p:cNvPr>
          <p:cNvSpPr txBox="1"/>
          <p:nvPr/>
        </p:nvSpPr>
        <p:spPr>
          <a:xfrm>
            <a:off x="871101" y="1595508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Usually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metals or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simple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alloys</a:t>
            </a:r>
            <a:endParaRPr lang="it-IT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9CD4B6B7-E35B-436F-A77F-1AE65898353C}"/>
              </a:ext>
            </a:extLst>
          </p:cNvPr>
          <p:cNvSpPr txBox="1"/>
          <p:nvPr/>
        </p:nvSpPr>
        <p:spPr>
          <a:xfrm>
            <a:off x="871101" y="3091693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Conventional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 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conduction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mechanism</a:t>
            </a:r>
            <a:endParaRPr lang="it-IT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59FF5117-B3C9-B6A6-7261-83CF6604A293}"/>
              </a:ext>
            </a:extLst>
          </p:cNvPr>
          <p:cNvSpPr txBox="1"/>
          <p:nvPr/>
        </p:nvSpPr>
        <p:spPr>
          <a:xfrm>
            <a:off x="951073" y="4901940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 H</a:t>
            </a:r>
            <a:r>
              <a:rPr lang="it-IT" b="1" baseline="-25000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c2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(with some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exceptions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8198" name="Picture 6" descr="Superconductivity 101 - Magnet Academy">
            <a:extLst>
              <a:ext uri="{FF2B5EF4-FFF2-40B4-BE49-F238E27FC236}">
                <a16:creationId xmlns:a16="http://schemas.microsoft.com/office/drawing/2014/main" id="{D82B1471-1795-EFF6-8966-428811AB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04" y="4080647"/>
            <a:ext cx="571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rystal structure and lattice constant of aluminum matrix, Al 3 Zr and... |  Download Scientific Diagram">
            <a:extLst>
              <a:ext uri="{FF2B5EF4-FFF2-40B4-BE49-F238E27FC236}">
                <a16:creationId xmlns:a16="http://schemas.microsoft.com/office/drawing/2014/main" id="{50B24169-A8E2-A837-D056-6E6991A3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76" b="16956"/>
          <a:stretch/>
        </p:blipFill>
        <p:spPr bwMode="auto">
          <a:xfrm>
            <a:off x="7763026" y="732470"/>
            <a:ext cx="2560339" cy="30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rystal structure and lattice constant of aluminum matrix, Al 3 Zr and... |  Download Scientific Diagram">
            <a:extLst>
              <a:ext uri="{FF2B5EF4-FFF2-40B4-BE49-F238E27FC236}">
                <a16:creationId xmlns:a16="http://schemas.microsoft.com/office/drawing/2014/main" id="{D72B4C3E-76DF-04DD-E163-C150CFCBD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91055" r="74090" b="326"/>
          <a:stretch/>
        </p:blipFill>
        <p:spPr bwMode="auto">
          <a:xfrm>
            <a:off x="10475614" y="1140738"/>
            <a:ext cx="1312752" cy="3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52084-FCEB-7746-65FB-0DE478FC2E19}"/>
              </a:ext>
            </a:extLst>
          </p:cNvPr>
          <p:cNvSpPr txBox="1"/>
          <p:nvPr/>
        </p:nvSpPr>
        <p:spPr>
          <a:xfrm>
            <a:off x="10710251" y="2258246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 Tc=1.2 K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76596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7126E8-3C3F-E81C-DEEF-D1AFA315E5CE}"/>
              </a:ext>
            </a:extLst>
          </p:cNvPr>
          <p:cNvGrpSpPr/>
          <p:nvPr/>
        </p:nvGrpSpPr>
        <p:grpSpPr>
          <a:xfrm>
            <a:off x="7636524" y="1508125"/>
            <a:ext cx="2709515" cy="3841750"/>
            <a:chOff x="6178916" y="1841500"/>
            <a:chExt cx="2709515" cy="3841750"/>
          </a:xfrm>
        </p:grpSpPr>
        <p:pic>
          <p:nvPicPr>
            <p:cNvPr id="6146" name="Picture 2" descr="Crystal Structure of YBa2Cu3O7 showing orthorhombic symmetry. | Download  Scientific Diagram">
              <a:extLst>
                <a:ext uri="{FF2B5EF4-FFF2-40B4-BE49-F238E27FC236}">
                  <a16:creationId xmlns:a16="http://schemas.microsoft.com/office/drawing/2014/main" id="{DA3FA767-C202-E302-A503-5AB6C8978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17" y="1841500"/>
              <a:ext cx="2709514" cy="384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Crystal Structure of YBa2Cu3O7 showing orthorhombic symmetry. | Download  Scientific Diagram">
              <a:extLst>
                <a:ext uri="{FF2B5EF4-FFF2-40B4-BE49-F238E27FC236}">
                  <a16:creationId xmlns:a16="http://schemas.microsoft.com/office/drawing/2014/main" id="{4BD030BA-C37A-B83B-D5F3-19B8D0D8D1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3" t="27107" r="39079" b="65895"/>
            <a:stretch/>
          </p:blipFill>
          <p:spPr bwMode="auto">
            <a:xfrm>
              <a:off x="6178916" y="2311400"/>
              <a:ext cx="234583" cy="26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C53035-1BD4-D18A-0666-0D83F1511CDD}"/>
              </a:ext>
            </a:extLst>
          </p:cNvPr>
          <p:cNvGrpSpPr/>
          <p:nvPr/>
        </p:nvGrpSpPr>
        <p:grpSpPr>
          <a:xfrm>
            <a:off x="7976103" y="5812295"/>
            <a:ext cx="2304605" cy="710428"/>
            <a:chOff x="7840301" y="5839485"/>
            <a:chExt cx="2304605" cy="7104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112DCC-D43A-23B3-A0F9-69E3D2F24A8E}"/>
                </a:ext>
              </a:extLst>
            </p:cNvPr>
            <p:cNvSpPr txBox="1"/>
            <p:nvPr/>
          </p:nvSpPr>
          <p:spPr>
            <a:xfrm>
              <a:off x="7840301" y="5839485"/>
              <a:ext cx="2304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YBa</a:t>
              </a:r>
              <a:r>
                <a:rPr lang="it-IT" baseline="-25000" dirty="0"/>
                <a:t>2</a:t>
              </a:r>
              <a:r>
                <a:rPr lang="it-IT" dirty="0"/>
                <a:t>Cu</a:t>
              </a:r>
              <a:r>
                <a:rPr lang="it-IT" baseline="-25000" dirty="0"/>
                <a:t>3</a:t>
              </a:r>
              <a:r>
                <a:rPr lang="it-IT" dirty="0"/>
                <a:t>O</a:t>
              </a:r>
              <a:r>
                <a:rPr lang="it-IT" baseline="-25000" dirty="0"/>
                <a:t>7 </a:t>
              </a:r>
              <a:r>
                <a:rPr lang="it-IT" dirty="0"/>
                <a:t> Tc=92.6 K</a:t>
              </a:r>
              <a:endParaRPr lang="it-IT" baseline="-25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506005-AC6C-4BB8-D85F-7B6B70E7191E}"/>
                </a:ext>
              </a:extLst>
            </p:cNvPr>
            <p:cNvSpPr txBox="1"/>
            <p:nvPr/>
          </p:nvSpPr>
          <p:spPr>
            <a:xfrm>
              <a:off x="8595238" y="6272914"/>
              <a:ext cx="578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YBCO</a:t>
              </a:r>
              <a:endParaRPr lang="it-IT" sz="1200" baseline="-25000" dirty="0"/>
            </a:p>
          </p:txBody>
        </p:sp>
      </p:grp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2316343" y="158846"/>
            <a:ext cx="755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temperature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D56FAF7F-F20C-3796-4CC2-89E1C67CF883}"/>
              </a:ext>
            </a:extLst>
          </p:cNvPr>
          <p:cNvSpPr txBox="1"/>
          <p:nvPr/>
        </p:nvSpPr>
        <p:spPr>
          <a:xfrm>
            <a:off x="753406" y="1650779"/>
            <a:ext cx="608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temperature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complex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oxides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In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contrast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most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the low T</a:t>
            </a:r>
            <a:r>
              <a:rPr lang="it-IT" b="1" baseline="-25000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room temperature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show a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ceramic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insulating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7EE9BE5C-1BD3-9A10-5335-EE64BEB58C2A}"/>
              </a:ext>
            </a:extLst>
          </p:cNvPr>
          <p:cNvSpPr txBox="1"/>
          <p:nvPr/>
        </p:nvSpPr>
        <p:spPr>
          <a:xfrm>
            <a:off x="753406" y="3269841"/>
            <a:ext cx="608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materials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cooper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pairs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conduction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happens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the CuO</a:t>
            </a:r>
            <a:r>
              <a:rPr lang="it-IT" b="1" baseline="-25000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planes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usually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insulating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room temperature)</a:t>
            </a: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DFF232F3-1D34-EC2C-F42C-440139EA50FD}"/>
              </a:ext>
            </a:extLst>
          </p:cNvPr>
          <p:cNvSpPr txBox="1"/>
          <p:nvPr/>
        </p:nvSpPr>
        <p:spPr>
          <a:xfrm>
            <a:off x="753406" y="4874455"/>
            <a:ext cx="608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addition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having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high Tc,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class of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materials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also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exhibits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extremely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 H</a:t>
            </a:r>
            <a:r>
              <a:rPr lang="it-IT" b="1" baseline="-25000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c2 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making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them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extremely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appealing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multiple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allications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(e.g. super high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intensity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).</a:t>
            </a:r>
            <a:endParaRPr lang="it-IT" b="1" baseline="-25000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753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hy Liquid Nitrogen Is Dangerous | TIME.com">
            <a:extLst>
              <a:ext uri="{FF2B5EF4-FFF2-40B4-BE49-F238E27FC236}">
                <a16:creationId xmlns:a16="http://schemas.microsoft.com/office/drawing/2014/main" id="{D87E2B27-1550-DB96-08E5-38E0DDDC7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0" r="25429" b="-2"/>
          <a:stretch/>
        </p:blipFill>
        <p:spPr bwMode="auto">
          <a:xfrm>
            <a:off x="9161559" y="2553281"/>
            <a:ext cx="3030440" cy="43046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quid Helium Gas Supplier for New England - Middlesex Gases">
            <a:extLst>
              <a:ext uri="{FF2B5EF4-FFF2-40B4-BE49-F238E27FC236}">
                <a16:creationId xmlns:a16="http://schemas.microsoft.com/office/drawing/2014/main" id="{E069522F-3565-9285-16FA-F8E3389CD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338"/>
          <a:stretch/>
        </p:blipFill>
        <p:spPr bwMode="auto">
          <a:xfrm>
            <a:off x="6437022" y="2553300"/>
            <a:ext cx="3117292" cy="43046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ruist prepares to use IBM's quantum computers for cybersecurity and AI |  American Banker">
            <a:extLst>
              <a:ext uri="{FF2B5EF4-FFF2-40B4-BE49-F238E27FC236}">
                <a16:creationId xmlns:a16="http://schemas.microsoft.com/office/drawing/2014/main" id="{C181182B-71FF-86DF-8393-7E7053B55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310" r="22398" b="-310"/>
          <a:stretch/>
        </p:blipFill>
        <p:spPr bwMode="auto">
          <a:xfrm>
            <a:off x="3796229" y="2562448"/>
            <a:ext cx="3030439" cy="430469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FC0637-3E9D-1B77-8037-F629AB9EC7C8}"/>
              </a:ext>
            </a:extLst>
          </p:cNvPr>
          <p:cNvSpPr txBox="1"/>
          <p:nvPr/>
        </p:nvSpPr>
        <p:spPr>
          <a:xfrm>
            <a:off x="177804" y="3016741"/>
            <a:ext cx="3770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The most used </a:t>
            </a:r>
            <a:r>
              <a:rPr lang="en-US" sz="20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liqud</a:t>
            </a:r>
            <a:r>
              <a:rPr lang="en-US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 gases are the </a:t>
            </a:r>
            <a:r>
              <a:rPr lang="en-US" sz="20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Liquid Nitrogen </a:t>
            </a:r>
            <a:r>
              <a:rPr lang="en-US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(cheapest) and the </a:t>
            </a:r>
            <a:r>
              <a:rPr lang="en-US" sz="20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Liquid Helium</a:t>
            </a:r>
            <a:r>
              <a:rPr lang="en-US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 (coldest)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0162DF-AA34-87A6-73D6-DA78669D7FF8}"/>
              </a:ext>
            </a:extLst>
          </p:cNvPr>
          <p:cNvSpPr txBox="1"/>
          <p:nvPr/>
        </p:nvSpPr>
        <p:spPr>
          <a:xfrm>
            <a:off x="3714078" y="332510"/>
            <a:ext cx="4763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Cryogenic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techniques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5C1F08-529C-F8CD-C3AA-1B476FAE0E90}"/>
              </a:ext>
            </a:extLst>
          </p:cNvPr>
          <p:cNvSpPr txBox="1"/>
          <p:nvPr/>
        </p:nvSpPr>
        <p:spPr>
          <a:xfrm>
            <a:off x="177804" y="4705630"/>
            <a:ext cx="3461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A61A"/>
                </a:solidFill>
                <a:latin typeface="Comic Sans MS" panose="030F0902030302020204" pitchFamily="66" charset="0"/>
              </a:rPr>
              <a:t>Dilution refrigerators </a:t>
            </a:r>
            <a:r>
              <a:rPr lang="en-US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use the thermodynamic properties of a mixture of liquid </a:t>
            </a:r>
            <a:r>
              <a:rPr lang="en-US" sz="2000" b="1" dirty="0">
                <a:solidFill>
                  <a:srgbClr val="33A61A"/>
                </a:solidFill>
                <a:latin typeface="Comic Sans MS" panose="030F0902030302020204" pitchFamily="66" charset="0"/>
              </a:rPr>
              <a:t>He3</a:t>
            </a:r>
            <a:r>
              <a:rPr lang="en-US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 and </a:t>
            </a:r>
            <a:r>
              <a:rPr lang="en-US" sz="2000" b="1" dirty="0">
                <a:solidFill>
                  <a:srgbClr val="33A61A"/>
                </a:solidFill>
                <a:latin typeface="Comic Sans MS" panose="030F0902030302020204" pitchFamily="66" charset="0"/>
              </a:rPr>
              <a:t>He4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268B63-B9CD-3227-0950-9BF01FE05163}"/>
              </a:ext>
            </a:extLst>
          </p:cNvPr>
          <p:cNvSpPr txBox="1"/>
          <p:nvPr/>
        </p:nvSpPr>
        <p:spPr>
          <a:xfrm>
            <a:off x="9448935" y="2031729"/>
            <a:ext cx="303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Liq. Nitrogen (N2)  77 K</a:t>
            </a:r>
            <a:endParaRPr lang="it-IT" sz="16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A4889F-E22B-BBB5-859F-2D1F9D9D8198}"/>
              </a:ext>
            </a:extLst>
          </p:cNvPr>
          <p:cNvSpPr txBox="1"/>
          <p:nvPr/>
        </p:nvSpPr>
        <p:spPr>
          <a:xfrm>
            <a:off x="6437022" y="2040876"/>
            <a:ext cx="303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Liq. Helium (He4)  4.2 K</a:t>
            </a:r>
            <a:endParaRPr lang="it-IT" sz="16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227DD64-DBD0-3D50-705A-9C1D8239D48B}"/>
              </a:ext>
            </a:extLst>
          </p:cNvPr>
          <p:cNvSpPr txBox="1"/>
          <p:nvPr/>
        </p:nvSpPr>
        <p:spPr>
          <a:xfrm>
            <a:off x="3425109" y="1943406"/>
            <a:ext cx="303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Dilution refrigerator</a:t>
            </a:r>
          </a:p>
          <a:p>
            <a:pPr algn="ctr"/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10 </a:t>
            </a:r>
            <a:r>
              <a:rPr lang="en-US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mK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498169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C8041D-4601-37AE-DB84-B34B2EBED066}"/>
              </a:ext>
            </a:extLst>
          </p:cNvPr>
          <p:cNvSpPr txBox="1"/>
          <p:nvPr/>
        </p:nvSpPr>
        <p:spPr>
          <a:xfrm>
            <a:off x="2084559" y="332510"/>
            <a:ext cx="802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Classification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6F28E93-9743-3FEF-F26B-2113D50B23DE}"/>
              </a:ext>
            </a:extLst>
          </p:cNvPr>
          <p:cNvGrpSpPr/>
          <p:nvPr/>
        </p:nvGrpSpPr>
        <p:grpSpPr>
          <a:xfrm>
            <a:off x="7408952" y="2401774"/>
            <a:ext cx="4276107" cy="3981172"/>
            <a:chOff x="4967288" y="1981200"/>
            <a:chExt cx="4676775" cy="4138613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05E970E1-7F12-05D2-F85D-8293B17CB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581400"/>
              <a:ext cx="3302000" cy="685800"/>
            </a:xfrm>
            <a:prstGeom prst="rect">
              <a:avLst/>
            </a:prstGeom>
            <a:solidFill>
              <a:srgbClr val="D3D45E"/>
            </a:solidFill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FFFFFF"/>
                </a:solidFill>
              </a:endParaRPr>
            </a:p>
          </p:txBody>
        </p:sp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D9630C79-C807-40F3-112F-1EAD4363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981200"/>
              <a:ext cx="1449387" cy="3986213"/>
            </a:xfrm>
            <a:custGeom>
              <a:avLst/>
              <a:gdLst>
                <a:gd name="T0" fmla="*/ 2147483646 w 843"/>
                <a:gd name="T1" fmla="*/ 2147483646 h 2511"/>
                <a:gd name="T2" fmla="*/ 2147483646 w 843"/>
                <a:gd name="T3" fmla="*/ 2147483646 h 2511"/>
                <a:gd name="T4" fmla="*/ 2147483646 w 843"/>
                <a:gd name="T5" fmla="*/ 2147483646 h 2511"/>
                <a:gd name="T6" fmla="*/ 2147483646 w 843"/>
                <a:gd name="T7" fmla="*/ 2147483646 h 2511"/>
                <a:gd name="T8" fmla="*/ 2147483646 w 843"/>
                <a:gd name="T9" fmla="*/ 2147483646 h 2511"/>
                <a:gd name="T10" fmla="*/ 2147483646 w 843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3"/>
                <a:gd name="T19" fmla="*/ 0 h 2511"/>
                <a:gd name="T20" fmla="*/ 843 w 843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3" h="2511">
                  <a:moveTo>
                    <a:pt x="800" y="2511"/>
                  </a:moveTo>
                  <a:cubicBezTo>
                    <a:pt x="788" y="2389"/>
                    <a:pt x="843" y="1956"/>
                    <a:pt x="730" y="1777"/>
                  </a:cubicBezTo>
                  <a:cubicBezTo>
                    <a:pt x="617" y="1598"/>
                    <a:pt x="230" y="1576"/>
                    <a:pt x="122" y="1437"/>
                  </a:cubicBezTo>
                  <a:cubicBezTo>
                    <a:pt x="14" y="1298"/>
                    <a:pt x="0" y="1066"/>
                    <a:pt x="81" y="942"/>
                  </a:cubicBezTo>
                  <a:cubicBezTo>
                    <a:pt x="162" y="818"/>
                    <a:pt x="512" y="848"/>
                    <a:pt x="609" y="691"/>
                  </a:cubicBezTo>
                  <a:cubicBezTo>
                    <a:pt x="706" y="534"/>
                    <a:pt x="653" y="144"/>
                    <a:pt x="66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F5B35DF0-1AE7-1E81-F128-778B36860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588" y="2022475"/>
              <a:ext cx="1931987" cy="4021138"/>
            </a:xfrm>
            <a:custGeom>
              <a:avLst/>
              <a:gdLst>
                <a:gd name="T0" fmla="*/ 2147483646 w 1124"/>
                <a:gd name="T1" fmla="*/ 2147483646 h 2533"/>
                <a:gd name="T2" fmla="*/ 2147483646 w 1124"/>
                <a:gd name="T3" fmla="*/ 2147483646 h 2533"/>
                <a:gd name="T4" fmla="*/ 2147483646 w 1124"/>
                <a:gd name="T5" fmla="*/ 2147483646 h 2533"/>
                <a:gd name="T6" fmla="*/ 2147483646 w 1124"/>
                <a:gd name="T7" fmla="*/ 2147483646 h 2533"/>
                <a:gd name="T8" fmla="*/ 2147483646 w 1124"/>
                <a:gd name="T9" fmla="*/ 2147483646 h 2533"/>
                <a:gd name="T10" fmla="*/ 2147483646 w 1124"/>
                <a:gd name="T11" fmla="*/ 0 h 25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4"/>
                <a:gd name="T19" fmla="*/ 0 h 2533"/>
                <a:gd name="T20" fmla="*/ 1124 w 1124"/>
                <a:gd name="T21" fmla="*/ 2533 h 25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4" h="2533">
                  <a:moveTo>
                    <a:pt x="986" y="2533"/>
                  </a:moveTo>
                  <a:cubicBezTo>
                    <a:pt x="978" y="2379"/>
                    <a:pt x="1074" y="1790"/>
                    <a:pt x="938" y="1606"/>
                  </a:cubicBezTo>
                  <a:cubicBezTo>
                    <a:pt x="802" y="1422"/>
                    <a:pt x="301" y="1537"/>
                    <a:pt x="167" y="1428"/>
                  </a:cubicBezTo>
                  <a:cubicBezTo>
                    <a:pt x="33" y="1319"/>
                    <a:pt x="0" y="1064"/>
                    <a:pt x="135" y="949"/>
                  </a:cubicBezTo>
                  <a:cubicBezTo>
                    <a:pt x="270" y="834"/>
                    <a:pt x="834" y="896"/>
                    <a:pt x="979" y="738"/>
                  </a:cubicBezTo>
                  <a:cubicBezTo>
                    <a:pt x="1124" y="580"/>
                    <a:pt x="998" y="154"/>
                    <a:pt x="1003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A8800CC7-7E5A-1663-0BCA-59B3BA2A8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1981200"/>
              <a:ext cx="1682750" cy="3986213"/>
            </a:xfrm>
            <a:custGeom>
              <a:avLst/>
              <a:gdLst>
                <a:gd name="T0" fmla="*/ 2147483646 w 978"/>
                <a:gd name="T1" fmla="*/ 2147483646 h 2511"/>
                <a:gd name="T2" fmla="*/ 2147483646 w 978"/>
                <a:gd name="T3" fmla="*/ 2147483646 h 2511"/>
                <a:gd name="T4" fmla="*/ 2147483646 w 978"/>
                <a:gd name="T5" fmla="*/ 2147483646 h 2511"/>
                <a:gd name="T6" fmla="*/ 2147483646 w 978"/>
                <a:gd name="T7" fmla="*/ 2147483646 h 2511"/>
                <a:gd name="T8" fmla="*/ 2147483646 w 978"/>
                <a:gd name="T9" fmla="*/ 2147483646 h 2511"/>
                <a:gd name="T10" fmla="*/ 2147483646 w 978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8"/>
                <a:gd name="T19" fmla="*/ 0 h 2511"/>
                <a:gd name="T20" fmla="*/ 978 w 978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8" h="2511">
                  <a:moveTo>
                    <a:pt x="920" y="2511"/>
                  </a:moveTo>
                  <a:cubicBezTo>
                    <a:pt x="908" y="2389"/>
                    <a:pt x="978" y="1953"/>
                    <a:pt x="850" y="1777"/>
                  </a:cubicBezTo>
                  <a:cubicBezTo>
                    <a:pt x="722" y="1601"/>
                    <a:pt x="278" y="1595"/>
                    <a:pt x="152" y="1455"/>
                  </a:cubicBezTo>
                  <a:cubicBezTo>
                    <a:pt x="26" y="1315"/>
                    <a:pt x="0" y="1061"/>
                    <a:pt x="96" y="934"/>
                  </a:cubicBezTo>
                  <a:cubicBezTo>
                    <a:pt x="192" y="807"/>
                    <a:pt x="614" y="847"/>
                    <a:pt x="729" y="691"/>
                  </a:cubicBezTo>
                  <a:cubicBezTo>
                    <a:pt x="844" y="535"/>
                    <a:pt x="773" y="144"/>
                    <a:pt x="78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5A847D12-95F8-C1DA-54E9-4C96E4BB0C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94675" y="2057400"/>
              <a:ext cx="1449388" cy="3986213"/>
            </a:xfrm>
            <a:custGeom>
              <a:avLst/>
              <a:gdLst>
                <a:gd name="T0" fmla="*/ 2147483646 w 843"/>
                <a:gd name="T1" fmla="*/ 2147483646 h 2511"/>
                <a:gd name="T2" fmla="*/ 2147483646 w 843"/>
                <a:gd name="T3" fmla="*/ 2147483646 h 2511"/>
                <a:gd name="T4" fmla="*/ 2147483646 w 843"/>
                <a:gd name="T5" fmla="*/ 2147483646 h 2511"/>
                <a:gd name="T6" fmla="*/ 2147483646 w 843"/>
                <a:gd name="T7" fmla="*/ 2147483646 h 2511"/>
                <a:gd name="T8" fmla="*/ 2147483646 w 843"/>
                <a:gd name="T9" fmla="*/ 2147483646 h 2511"/>
                <a:gd name="T10" fmla="*/ 2147483646 w 843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3"/>
                <a:gd name="T19" fmla="*/ 0 h 2511"/>
                <a:gd name="T20" fmla="*/ 843 w 843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3" h="2511">
                  <a:moveTo>
                    <a:pt x="800" y="2511"/>
                  </a:moveTo>
                  <a:cubicBezTo>
                    <a:pt x="788" y="2389"/>
                    <a:pt x="843" y="1956"/>
                    <a:pt x="730" y="1777"/>
                  </a:cubicBezTo>
                  <a:cubicBezTo>
                    <a:pt x="617" y="1598"/>
                    <a:pt x="230" y="1576"/>
                    <a:pt x="122" y="1437"/>
                  </a:cubicBezTo>
                  <a:cubicBezTo>
                    <a:pt x="14" y="1298"/>
                    <a:pt x="0" y="1066"/>
                    <a:pt x="81" y="942"/>
                  </a:cubicBezTo>
                  <a:cubicBezTo>
                    <a:pt x="162" y="818"/>
                    <a:pt x="512" y="848"/>
                    <a:pt x="609" y="691"/>
                  </a:cubicBezTo>
                  <a:cubicBezTo>
                    <a:pt x="706" y="534"/>
                    <a:pt x="653" y="144"/>
                    <a:pt x="66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61D746BF-5A19-ABD0-9A65-2A468C5F6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00" y="2138363"/>
              <a:ext cx="1827213" cy="3981450"/>
            </a:xfrm>
            <a:custGeom>
              <a:avLst/>
              <a:gdLst>
                <a:gd name="T0" fmla="*/ 2147483646 w 1062"/>
                <a:gd name="T1" fmla="*/ 2147483646 h 2508"/>
                <a:gd name="T2" fmla="*/ 2147483646 w 1062"/>
                <a:gd name="T3" fmla="*/ 2147483646 h 2508"/>
                <a:gd name="T4" fmla="*/ 2147483646 w 1062"/>
                <a:gd name="T5" fmla="*/ 2147483646 h 2508"/>
                <a:gd name="T6" fmla="*/ 2147483646 w 1062"/>
                <a:gd name="T7" fmla="*/ 2147483646 h 2508"/>
                <a:gd name="T8" fmla="*/ 2147483646 w 1062"/>
                <a:gd name="T9" fmla="*/ 2147483646 h 2508"/>
                <a:gd name="T10" fmla="*/ 2147483646 w 1062"/>
                <a:gd name="T11" fmla="*/ 0 h 25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2"/>
                <a:gd name="T19" fmla="*/ 0 h 2508"/>
                <a:gd name="T20" fmla="*/ 1062 w 1062"/>
                <a:gd name="T21" fmla="*/ 2508 h 25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2" h="2508">
                  <a:moveTo>
                    <a:pt x="88" y="2508"/>
                  </a:moveTo>
                  <a:cubicBezTo>
                    <a:pt x="96" y="2354"/>
                    <a:pt x="0" y="1765"/>
                    <a:pt x="136" y="1581"/>
                  </a:cubicBezTo>
                  <a:cubicBezTo>
                    <a:pt x="272" y="1397"/>
                    <a:pt x="773" y="1512"/>
                    <a:pt x="907" y="1403"/>
                  </a:cubicBezTo>
                  <a:cubicBezTo>
                    <a:pt x="1041" y="1294"/>
                    <a:pt x="1062" y="1047"/>
                    <a:pt x="939" y="924"/>
                  </a:cubicBezTo>
                  <a:cubicBezTo>
                    <a:pt x="816" y="801"/>
                    <a:pt x="315" y="819"/>
                    <a:pt x="166" y="665"/>
                  </a:cubicBezTo>
                  <a:cubicBezTo>
                    <a:pt x="17" y="511"/>
                    <a:pt x="70" y="139"/>
                    <a:pt x="4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2CEA4BD5-5614-0684-E089-A8B5D493B9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29538" y="2057400"/>
              <a:ext cx="1681162" cy="3986213"/>
            </a:xfrm>
            <a:custGeom>
              <a:avLst/>
              <a:gdLst>
                <a:gd name="T0" fmla="*/ 2147483646 w 978"/>
                <a:gd name="T1" fmla="*/ 2147483646 h 2511"/>
                <a:gd name="T2" fmla="*/ 2147483646 w 978"/>
                <a:gd name="T3" fmla="*/ 2147483646 h 2511"/>
                <a:gd name="T4" fmla="*/ 2147483646 w 978"/>
                <a:gd name="T5" fmla="*/ 2147483646 h 2511"/>
                <a:gd name="T6" fmla="*/ 2147483646 w 978"/>
                <a:gd name="T7" fmla="*/ 2147483646 h 2511"/>
                <a:gd name="T8" fmla="*/ 2147483646 w 978"/>
                <a:gd name="T9" fmla="*/ 2147483646 h 2511"/>
                <a:gd name="T10" fmla="*/ 2147483646 w 978"/>
                <a:gd name="T11" fmla="*/ 0 h 25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8"/>
                <a:gd name="T19" fmla="*/ 0 h 2511"/>
                <a:gd name="T20" fmla="*/ 978 w 978"/>
                <a:gd name="T21" fmla="*/ 2511 h 25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8" h="2511">
                  <a:moveTo>
                    <a:pt x="920" y="2511"/>
                  </a:moveTo>
                  <a:cubicBezTo>
                    <a:pt x="908" y="2389"/>
                    <a:pt x="978" y="1953"/>
                    <a:pt x="850" y="1777"/>
                  </a:cubicBezTo>
                  <a:cubicBezTo>
                    <a:pt x="722" y="1601"/>
                    <a:pt x="278" y="1595"/>
                    <a:pt x="152" y="1455"/>
                  </a:cubicBezTo>
                  <a:cubicBezTo>
                    <a:pt x="26" y="1315"/>
                    <a:pt x="0" y="1061"/>
                    <a:pt x="96" y="934"/>
                  </a:cubicBezTo>
                  <a:cubicBezTo>
                    <a:pt x="192" y="807"/>
                    <a:pt x="614" y="847"/>
                    <a:pt x="729" y="691"/>
                  </a:cubicBezTo>
                  <a:cubicBezTo>
                    <a:pt x="844" y="535"/>
                    <a:pt x="773" y="144"/>
                    <a:pt x="785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AutoShape 43">
              <a:extLst>
                <a:ext uri="{FF2B5EF4-FFF2-40B4-BE49-F238E27FC236}">
                  <a16:creationId xmlns:a16="http://schemas.microsoft.com/office/drawing/2014/main" id="{8EF7FE81-1A03-5105-2E2D-DD92A3ADB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663">
              <a:off x="5530850" y="3733800"/>
              <a:ext cx="660400" cy="381000"/>
            </a:xfrm>
            <a:prstGeom prst="curvedRightArrow">
              <a:avLst>
                <a:gd name="adj1" fmla="val 20000"/>
                <a:gd name="adj2" fmla="val 40000"/>
                <a:gd name="adj3" fmla="val 577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4400">
                <a:solidFill>
                  <a:schemeClr val="tx2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2400"/>
            </a:p>
          </p:txBody>
        </p:sp>
        <p:sp>
          <p:nvSpPr>
            <p:cNvPr id="12" name="AutoShape 50">
              <a:extLst>
                <a:ext uri="{FF2B5EF4-FFF2-40B4-BE49-F238E27FC236}">
                  <a16:creationId xmlns:a16="http://schemas.microsoft.com/office/drawing/2014/main" id="{C78BFE6D-47E8-20A2-A409-B76449D152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663" flipH="1" flipV="1">
              <a:off x="8255000" y="3733800"/>
              <a:ext cx="746125" cy="381000"/>
            </a:xfrm>
            <a:prstGeom prst="curvedRightArrow">
              <a:avLst>
                <a:gd name="adj1" fmla="val 20000"/>
                <a:gd name="adj2" fmla="val 40000"/>
                <a:gd name="adj3" fmla="val 652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4400">
                <a:solidFill>
                  <a:schemeClr val="tx2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it-IT" sz="2400"/>
            </a:p>
          </p:txBody>
        </p:sp>
        <p:sp>
          <p:nvSpPr>
            <p:cNvPr id="13" name="Rectangle 51">
              <a:extLst>
                <a:ext uri="{FF2B5EF4-FFF2-40B4-BE49-F238E27FC236}">
                  <a16:creationId xmlns:a16="http://schemas.microsoft.com/office/drawing/2014/main" id="{5304D33A-732E-594F-7569-D71B9A571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733800"/>
              <a:ext cx="742950" cy="152400"/>
            </a:xfrm>
            <a:prstGeom prst="rect">
              <a:avLst/>
            </a:prstGeom>
            <a:solidFill>
              <a:srgbClr val="D3D4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" name="Rectangle 52">
              <a:extLst>
                <a:ext uri="{FF2B5EF4-FFF2-40B4-BE49-F238E27FC236}">
                  <a16:creationId xmlns:a16="http://schemas.microsoft.com/office/drawing/2014/main" id="{9928843D-7C4B-3200-0B75-88A7F12F7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2450" y="3733800"/>
              <a:ext cx="742950" cy="228600"/>
            </a:xfrm>
            <a:prstGeom prst="rect">
              <a:avLst/>
            </a:prstGeom>
            <a:solidFill>
              <a:srgbClr val="D3D4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" name="Line 53">
              <a:extLst>
                <a:ext uri="{FF2B5EF4-FFF2-40B4-BE49-F238E27FC236}">
                  <a16:creationId xmlns:a16="http://schemas.microsoft.com/office/drawing/2014/main" id="{3ABACC25-672D-E699-46F9-51F9185B2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400" y="3657600"/>
              <a:ext cx="0" cy="22860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Line 54">
              <a:extLst>
                <a:ext uri="{FF2B5EF4-FFF2-40B4-BE49-F238E27FC236}">
                  <a16:creationId xmlns:a16="http://schemas.microsoft.com/office/drawing/2014/main" id="{1C27D96F-BF02-DA93-9999-A829E01F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5400" y="3657600"/>
              <a:ext cx="0" cy="30480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Text Box 55">
              <a:extLst>
                <a:ext uri="{FF2B5EF4-FFF2-40B4-BE49-F238E27FC236}">
                  <a16:creationId xmlns:a16="http://schemas.microsoft.com/office/drawing/2014/main" id="{C59CEAA9-47F2-A7C6-F662-735CB2EA5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2374" y="3505200"/>
              <a:ext cx="213231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FCFFFF"/>
                  </a:solidFill>
                </a:rPr>
                <a:t>Superconductor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FCFFFF"/>
                  </a:solidFill>
                </a:rPr>
                <a:t>Meissner state</a:t>
              </a:r>
            </a:p>
          </p:txBody>
        </p:sp>
        <p:sp>
          <p:nvSpPr>
            <p:cNvPr id="18" name="Text Box 57">
              <a:extLst>
                <a:ext uri="{FF2B5EF4-FFF2-40B4-BE49-F238E27FC236}">
                  <a16:creationId xmlns:a16="http://schemas.microsoft.com/office/drawing/2014/main" id="{3012E87D-946B-1505-7EF5-00F2F4E22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513" y="3505200"/>
              <a:ext cx="3651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DA0606"/>
                  </a:solidFill>
                </a:rPr>
                <a:t>I</a:t>
              </a:r>
              <a:r>
                <a:rPr lang="en-US" altLang="it-IT" sz="2400" baseline="-25000" dirty="0">
                  <a:solidFill>
                    <a:srgbClr val="DA0606"/>
                  </a:solidFill>
                </a:rPr>
                <a:t>s</a:t>
              </a:r>
              <a:endParaRPr lang="en-US" altLang="it-IT" sz="2400" dirty="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13600F-A698-6A2B-03A1-6A1AF9518CED}"/>
              </a:ext>
            </a:extLst>
          </p:cNvPr>
          <p:cNvSpPr txBox="1"/>
          <p:nvPr/>
        </p:nvSpPr>
        <p:spPr>
          <a:xfrm>
            <a:off x="10405685" y="5349586"/>
            <a:ext cx="1449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For T &lt; Tc</a:t>
            </a:r>
          </a:p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and B &lt; </a:t>
            </a:r>
            <a:r>
              <a:rPr lang="en-US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Bc</a:t>
            </a:r>
            <a:endParaRPr lang="it-IT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819944-87F7-7297-3178-48AF9DC76B91}"/>
              </a:ext>
            </a:extLst>
          </p:cNvPr>
          <p:cNvSpPr txBox="1"/>
          <p:nvPr/>
        </p:nvSpPr>
        <p:spPr>
          <a:xfrm>
            <a:off x="9316509" y="2694431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Magnetic</a:t>
            </a:r>
            <a:r>
              <a:rPr lang="it-IT" sz="1400" dirty="0"/>
              <a:t> field B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6518588-E42A-EE97-9245-A3B42F60E7BE}"/>
              </a:ext>
            </a:extLst>
          </p:cNvPr>
          <p:cNvSpPr txBox="1"/>
          <p:nvPr/>
        </p:nvSpPr>
        <p:spPr>
          <a:xfrm>
            <a:off x="3957946" y="1048955"/>
            <a:ext cx="4276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60D5190-408B-CBC9-A2A8-F15281D5D577}"/>
              </a:ext>
            </a:extLst>
          </p:cNvPr>
          <p:cNvSpPr txBox="1"/>
          <p:nvPr/>
        </p:nvSpPr>
        <p:spPr>
          <a:xfrm>
            <a:off x="158640" y="6317741"/>
            <a:ext cx="37993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/>
              <a:t>By Frederic Bouquet (</a:t>
            </a:r>
            <a:r>
              <a:rPr lang="it-IT" sz="1050" dirty="0" err="1"/>
              <a:t>user:Fbouquet</a:t>
            </a:r>
            <a:r>
              <a:rPr lang="it-IT" sz="1050" dirty="0"/>
              <a:t>),Julien </a:t>
            </a:r>
            <a:r>
              <a:rPr lang="it-IT" sz="1050" dirty="0" err="1"/>
              <a:t>Bobroff</a:t>
            </a:r>
            <a:r>
              <a:rPr lang="it-IT" sz="1050" dirty="0"/>
              <a:t> (</a:t>
            </a:r>
            <a:r>
              <a:rPr lang="it-IT" sz="1050" dirty="0" err="1"/>
              <a:t>user:Jubobroff</a:t>
            </a:r>
            <a:r>
              <a:rPr lang="it-IT" sz="1050" dirty="0"/>
              <a:t>) LPS, Orsay, France, CC BY-SA 3.0</a:t>
            </a: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1D9B0767-4BB6-EBC7-1D08-94BEF9A8F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928" y="3515419"/>
            <a:ext cx="3214346" cy="230352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B8B1518-5EDC-1675-C876-3AECDB826B8F}"/>
              </a:ext>
            </a:extLst>
          </p:cNvPr>
          <p:cNvSpPr txBox="1"/>
          <p:nvPr/>
        </p:nvSpPr>
        <p:spPr>
          <a:xfrm>
            <a:off x="580617" y="2286902"/>
            <a:ext cx="70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Perfect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diamagnetism</a:t>
            </a: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(Meissner </a:t>
            </a:r>
            <a:r>
              <a:rPr lang="it-IT" sz="24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it-IT" sz="24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D0DB336-3641-BB76-B6FA-7A568013CF9C}"/>
              </a:ext>
            </a:extLst>
          </p:cNvPr>
          <p:cNvSpPr txBox="1"/>
          <p:nvPr/>
        </p:nvSpPr>
        <p:spPr>
          <a:xfrm>
            <a:off x="3524218" y="3772639"/>
            <a:ext cx="388473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The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field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completely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expelled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,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because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the SC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creates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an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equal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and opposite field inside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202DCBF-3323-04FE-BE5B-F4F7C89B1746}"/>
              </a:ext>
            </a:extLst>
          </p:cNvPr>
          <p:cNvSpPr txBox="1"/>
          <p:nvPr/>
        </p:nvSpPr>
        <p:spPr>
          <a:xfrm>
            <a:off x="1011316" y="4048236"/>
            <a:ext cx="116812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normal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9E290C1-7498-978D-A4FD-184AF2EC8B59}"/>
              </a:ext>
            </a:extLst>
          </p:cNvPr>
          <p:cNvSpPr txBox="1"/>
          <p:nvPr/>
        </p:nvSpPr>
        <p:spPr>
          <a:xfrm>
            <a:off x="1291540" y="5158667"/>
            <a:ext cx="116812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3550328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E56304-2C67-BA70-1526-98D1EAA399F7}"/>
              </a:ext>
            </a:extLst>
          </p:cNvPr>
          <p:cNvSpPr txBox="1"/>
          <p:nvPr/>
        </p:nvSpPr>
        <p:spPr>
          <a:xfrm>
            <a:off x="2084559" y="332510"/>
            <a:ext cx="802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Classification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066D67-14BD-71A7-BFD7-8933F017A6F8}"/>
              </a:ext>
            </a:extLst>
          </p:cNvPr>
          <p:cNvSpPr txBox="1"/>
          <p:nvPr/>
        </p:nvSpPr>
        <p:spPr>
          <a:xfrm>
            <a:off x="3901039" y="1038322"/>
            <a:ext cx="43899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II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6" descr="Type-II superconductor - Wikipedia">
            <a:extLst>
              <a:ext uri="{FF2B5EF4-FFF2-40B4-BE49-F238E27FC236}">
                <a16:creationId xmlns:a16="http://schemas.microsoft.com/office/drawing/2014/main" id="{B1EBAD17-1D9D-25D0-9847-2C1D60FE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2" y="3278212"/>
            <a:ext cx="5143849" cy="32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18311E-79D5-276C-C9D8-6B39FB3E7EB2}"/>
              </a:ext>
            </a:extLst>
          </p:cNvPr>
          <p:cNvSpPr txBox="1"/>
          <p:nvPr/>
        </p:nvSpPr>
        <p:spPr>
          <a:xfrm>
            <a:off x="1875044" y="5592630"/>
            <a:ext cx="116812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SC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1F0B1A-59E6-372B-DDD8-DC8F41D0C1D2}"/>
              </a:ext>
            </a:extLst>
          </p:cNvPr>
          <p:cNvSpPr txBox="1"/>
          <p:nvPr/>
        </p:nvSpPr>
        <p:spPr>
          <a:xfrm>
            <a:off x="2147795" y="4912140"/>
            <a:ext cx="159061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Mixed 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390306-390F-34ED-5D18-09399BE5C2F7}"/>
              </a:ext>
            </a:extLst>
          </p:cNvPr>
          <p:cNvSpPr txBox="1"/>
          <p:nvPr/>
        </p:nvSpPr>
        <p:spPr>
          <a:xfrm>
            <a:off x="1917939" y="3725844"/>
            <a:ext cx="15906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normal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3CF4D2F-E2C1-8DDA-AE5E-7A02FF820050}"/>
              </a:ext>
            </a:extLst>
          </p:cNvPr>
          <p:cNvSpPr txBox="1"/>
          <p:nvPr/>
        </p:nvSpPr>
        <p:spPr>
          <a:xfrm>
            <a:off x="9190559" y="5993635"/>
            <a:ext cx="1833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For T &lt; Tc</a:t>
            </a:r>
          </a:p>
          <a:p>
            <a:r>
              <a:rPr lang="en-US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and Bc1 &lt; B &lt; Bc2</a:t>
            </a:r>
            <a:endParaRPr lang="it-IT" sz="16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3E517B-33C5-1730-83AA-2A49DEA2E721}"/>
              </a:ext>
            </a:extLst>
          </p:cNvPr>
          <p:cNvSpPr txBox="1"/>
          <p:nvPr/>
        </p:nvSpPr>
        <p:spPr>
          <a:xfrm>
            <a:off x="4153632" y="2014052"/>
            <a:ext cx="3884733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For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fields Bc1 &lt; B &lt; Bc2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there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is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an intermediate state (</a:t>
            </a:r>
            <a:r>
              <a:rPr lang="it-IT" sz="1600" b="1" dirty="0">
                <a:solidFill>
                  <a:srgbClr val="D5AB1E"/>
                </a:solidFill>
                <a:latin typeface="Comic Sans MS" panose="030F0902030302020204" pitchFamily="66" charset="0"/>
              </a:rPr>
              <a:t>Mixed state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) in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which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part of the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flux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lines can penetrate.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6F3836-2BCF-9B51-59E8-E661953AAF90}"/>
              </a:ext>
            </a:extLst>
          </p:cNvPr>
          <p:cNvSpPr txBox="1"/>
          <p:nvPr/>
        </p:nvSpPr>
        <p:spPr>
          <a:xfrm>
            <a:off x="4659526" y="3584556"/>
            <a:ext cx="28729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Small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paramagnetic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behaviour</a:t>
            </a:r>
            <a:endParaRPr lang="it-IT" sz="1600" b="1" dirty="0">
              <a:solidFill>
                <a:srgbClr val="2B85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20" name="Immagine 19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DDCDEE44-056E-216E-59EB-4E5200FDC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717" y="3513002"/>
            <a:ext cx="4179315" cy="23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9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smology - Could the rotating superfluid halo around a galaxy form a  regular Abrikosov vortex lattice and serve as a naturally generated Quantum  Matrix? - Physics Stack Exchange">
            <a:extLst>
              <a:ext uri="{FF2B5EF4-FFF2-40B4-BE49-F238E27FC236}">
                <a16:creationId xmlns:a16="http://schemas.microsoft.com/office/drawing/2014/main" id="{56340B50-C2C4-3A36-05FB-8E5715CE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9" y="3268842"/>
            <a:ext cx="3918710" cy="29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877349-BDF1-57AD-AE70-62FB07B3456F}"/>
              </a:ext>
            </a:extLst>
          </p:cNvPr>
          <p:cNvSpPr txBox="1"/>
          <p:nvPr/>
        </p:nvSpPr>
        <p:spPr>
          <a:xfrm>
            <a:off x="2084559" y="332510"/>
            <a:ext cx="802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Classification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1AAB2D-AC3F-820D-3CC8-F45C5133E23D}"/>
              </a:ext>
            </a:extLst>
          </p:cNvPr>
          <p:cNvSpPr txBox="1"/>
          <p:nvPr/>
        </p:nvSpPr>
        <p:spPr>
          <a:xfrm>
            <a:off x="3901039" y="1038322"/>
            <a:ext cx="43899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II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54" name="Picture 10" descr="The Phenomenon of Superconductivity and Type II Superconductors |  SpringerLink">
            <a:extLst>
              <a:ext uri="{FF2B5EF4-FFF2-40B4-BE49-F238E27FC236}">
                <a16:creationId xmlns:a16="http://schemas.microsoft.com/office/drawing/2014/main" id="{7ADE3843-2CF6-FA9B-07CF-877573B4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90" y="1907719"/>
            <a:ext cx="4389922" cy="27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AE73F2-164B-F47C-7FE6-8D0E6AFA38A4}"/>
              </a:ext>
            </a:extLst>
          </p:cNvPr>
          <p:cNvSpPr txBox="1"/>
          <p:nvPr/>
        </p:nvSpPr>
        <p:spPr>
          <a:xfrm>
            <a:off x="1078668" y="5009588"/>
            <a:ext cx="388473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These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regions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are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cylindrical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, and made out of a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normal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core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. The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cylinders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contain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the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flux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lines.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EC32C85-D258-D707-617F-88111598FF34}"/>
              </a:ext>
            </a:extLst>
          </p:cNvPr>
          <p:cNvSpPr txBox="1"/>
          <p:nvPr/>
        </p:nvSpPr>
        <p:spPr>
          <a:xfrm>
            <a:off x="6922754" y="2332197"/>
            <a:ext cx="38847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Picture of the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Abrikosov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lattice, with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increasing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B field.</a:t>
            </a:r>
          </a:p>
        </p:txBody>
      </p:sp>
    </p:spTree>
    <p:extLst>
      <p:ext uri="{BB962C8B-B14F-4D97-AF65-F5344CB8AC3E}">
        <p14:creationId xmlns:p14="http://schemas.microsoft.com/office/powerpoint/2010/main" val="2430312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877349-BDF1-57AD-AE70-62FB07B3456F}"/>
              </a:ext>
            </a:extLst>
          </p:cNvPr>
          <p:cNvSpPr txBox="1"/>
          <p:nvPr/>
        </p:nvSpPr>
        <p:spPr>
          <a:xfrm>
            <a:off x="2084559" y="332510"/>
            <a:ext cx="802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Classification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1AAB2D-AC3F-820D-3CC8-F45C5133E23D}"/>
              </a:ext>
            </a:extLst>
          </p:cNvPr>
          <p:cNvSpPr txBox="1"/>
          <p:nvPr/>
        </p:nvSpPr>
        <p:spPr>
          <a:xfrm>
            <a:off x="3901039" y="1038322"/>
            <a:ext cx="43899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II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AA0CC25-0F3E-2653-49DD-08E36726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632" y="2066957"/>
            <a:ext cx="3971996" cy="29619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FE0ED1-DCA6-5900-6980-DBBC384127AB}"/>
              </a:ext>
            </a:extLst>
          </p:cNvPr>
          <p:cNvSpPr txBox="1"/>
          <p:nvPr/>
        </p:nvSpPr>
        <p:spPr>
          <a:xfrm>
            <a:off x="1471973" y="5362923"/>
            <a:ext cx="329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On the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border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 </a:t>
            </a:r>
            <a:r>
              <a:rPr lang="it-IT" sz="16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supercurrent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flows like in a </a:t>
            </a:r>
            <a:r>
              <a:rPr lang="it-IT" sz="1600" b="1" dirty="0">
                <a:solidFill>
                  <a:srgbClr val="D5AB1E"/>
                </a:solidFill>
                <a:latin typeface="Comic Sans MS" panose="030F0902030302020204" pitchFamily="66" charset="0"/>
              </a:rPr>
              <a:t>vortex</a:t>
            </a:r>
            <a:r>
              <a:rPr lang="it-IT" sz="1600" b="1" dirty="0">
                <a:solidFill>
                  <a:srgbClr val="2B85FF"/>
                </a:solidFill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B6AD2B-8829-C87B-F99E-1D0EF0739B1A}"/>
              </a:ext>
            </a:extLst>
          </p:cNvPr>
          <p:cNvSpPr txBox="1"/>
          <p:nvPr/>
        </p:nvSpPr>
        <p:spPr>
          <a:xfrm>
            <a:off x="6698716" y="5173347"/>
            <a:ext cx="35749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These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cores are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called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fluxons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, or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vortices</a:t>
            </a:r>
            <a:r>
              <a:rPr lang="it-IT" b="1" dirty="0">
                <a:solidFill>
                  <a:srgbClr val="2B85FF"/>
                </a:solidFill>
                <a:latin typeface="Comic Sans MS" panose="030F0902030302020204" pitchFamily="66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539C6EB-725B-7F31-96DD-DD6FB1CFF7E4}"/>
                  </a:ext>
                </a:extLst>
              </p:cNvPr>
              <p:cNvSpPr txBox="1"/>
              <p:nvPr/>
            </p:nvSpPr>
            <p:spPr>
              <a:xfrm>
                <a:off x="6199454" y="2430689"/>
                <a:ext cx="4389921" cy="120032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The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amount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of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magnetic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field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entering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these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cores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is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u="sng" dirty="0" err="1">
                    <a:solidFill>
                      <a:srgbClr val="D5AB1E"/>
                    </a:solidFill>
                    <a:latin typeface="Comic Sans MS" panose="030F0902030302020204" pitchFamily="66" charset="0"/>
                  </a:rPr>
                  <a:t>quantized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.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Only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integer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multiples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of the </a:t>
                </a:r>
                <a:r>
                  <a:rPr lang="it-IT" b="1" dirty="0">
                    <a:solidFill>
                      <a:srgbClr val="D5AB1E"/>
                    </a:solidFill>
                    <a:latin typeface="Comic Sans MS" panose="030F0902030302020204" pitchFamily="66" charset="0"/>
                  </a:rPr>
                  <a:t>flux quantum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D5AB1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D5AB1E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D5AB1E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enter</a:t>
                </a:r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the </a:t>
                </a:r>
                <a:r>
                  <a:rPr lang="it-IT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superconductor</a:t>
                </a:r>
                <a:endParaRPr lang="it-IT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539C6EB-725B-7F31-96DD-DD6FB1CFF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454" y="2430689"/>
                <a:ext cx="4389921" cy="1200329"/>
              </a:xfrm>
              <a:prstGeom prst="rect">
                <a:avLst/>
              </a:prstGeom>
              <a:blipFill>
                <a:blip r:embed="rId3"/>
                <a:stretch>
                  <a:fillRect l="-867" t="-2083" r="-867" b="-7292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B52235F-F0A7-EF04-176C-3E77737F5000}"/>
                  </a:ext>
                </a:extLst>
              </p:cNvPr>
              <p:cNvSpPr txBox="1"/>
              <p:nvPr/>
            </p:nvSpPr>
            <p:spPr>
              <a:xfrm>
                <a:off x="6223190" y="4160167"/>
                <a:ext cx="4526000" cy="618439"/>
              </a:xfrm>
              <a:prstGeom prst="rect">
                <a:avLst/>
              </a:prstGeom>
              <a:noFill/>
              <a:ln w="6350">
                <a:solidFill>
                  <a:srgbClr val="62AC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it-IT" b="1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𝑾𝒃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    (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𝑻𝒆𝒔𝒍𝒂</m:t>
                      </m:r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B52235F-F0A7-EF04-176C-3E77737F5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90" y="4160167"/>
                <a:ext cx="4526000" cy="618439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 w="6350">
                <a:solidFill>
                  <a:srgbClr val="62AC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16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2E3B83-A5E4-A966-5F3A-27F58F34F96D}"/>
              </a:ext>
            </a:extLst>
          </p:cNvPr>
          <p:cNvSpPr txBox="1"/>
          <p:nvPr/>
        </p:nvSpPr>
        <p:spPr>
          <a:xfrm>
            <a:off x="89056" y="167131"/>
            <a:ext cx="279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386" name="Picture 2" descr="Spectra on X: &quot;Today marks the death anniversary of a renowned Dutch  physicist, Heike Kamerlingh Onnes. Onnes was awarded the Nobel Prize in  Physics in 1913 for his work with low temperatures">
            <a:extLst>
              <a:ext uri="{FF2B5EF4-FFF2-40B4-BE49-F238E27FC236}">
                <a16:creationId xmlns:a16="http://schemas.microsoft.com/office/drawing/2014/main" id="{1AACF276-208B-ECC2-E07B-FC2B063F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658"/>
            <a:ext cx="5762847" cy="32416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878AA8-B00D-73AF-6149-EF10FC3C7394}"/>
              </a:ext>
            </a:extLst>
          </p:cNvPr>
          <p:cNvSpPr txBox="1"/>
          <p:nvPr/>
        </p:nvSpPr>
        <p:spPr>
          <a:xfrm>
            <a:off x="7062954" y="1461076"/>
            <a:ext cx="3900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1908: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Liquefied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Helium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for the first time (4.2 K)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A06DBC-3B30-1EBE-AA70-AD1A42DE43E3}"/>
              </a:ext>
            </a:extLst>
          </p:cNvPr>
          <p:cNvSpPr txBox="1"/>
          <p:nvPr/>
        </p:nvSpPr>
        <p:spPr>
          <a:xfrm>
            <a:off x="337582" y="5164384"/>
            <a:ext cx="3532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1911: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discovered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that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at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4.2 K the Mercury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showed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zero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resistance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endParaRPr lang="it-IT" sz="2000" dirty="0"/>
          </a:p>
        </p:txBody>
      </p:sp>
      <p:pic>
        <p:nvPicPr>
          <p:cNvPr id="16388" name="Picture 4" descr="PDF] The discovery of superconductivity | Semantic Scholar">
            <a:extLst>
              <a:ext uri="{FF2B5EF4-FFF2-40B4-BE49-F238E27FC236}">
                <a16:creationId xmlns:a16="http://schemas.microsoft.com/office/drawing/2014/main" id="{4587428E-3EB3-5776-3C60-BB25018C8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412" r="3200" b="6821"/>
          <a:stretch/>
        </p:blipFill>
        <p:spPr bwMode="auto">
          <a:xfrm>
            <a:off x="6096000" y="2740458"/>
            <a:ext cx="6152349" cy="33765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>
            <a:extLst>
              <a:ext uri="{FF2B5EF4-FFF2-40B4-BE49-F238E27FC236}">
                <a16:creationId xmlns:a16="http://schemas.microsoft.com/office/drawing/2014/main" id="{ACFB9BF6-766F-DAA5-4889-307D4176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68" y="4389049"/>
            <a:ext cx="1743356" cy="24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9">
            <a:extLst>
              <a:ext uri="{FF2B5EF4-FFF2-40B4-BE49-F238E27FC236}">
                <a16:creationId xmlns:a16="http://schemas.microsoft.com/office/drawing/2014/main" id="{BC802EB0-0BE2-500E-75A4-5305892228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77EBA56B-C9C7-9023-AC97-A53147026A0C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5313869-48F6-3D08-73A8-187154C4B2EF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0B563D-1C9E-012C-8A4F-0EAE05F320CF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B5CE4E-3E77-50E0-E8B0-4D1D56FF0C3C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7F40EC0-6EED-061A-81F7-A8038D0FF25C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C212E0-502A-4D0D-6591-3640E52459B7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1950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EB319368-6F73-2C51-ECE2-0C402A932F7A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3BCEFE-BFAE-F54C-9692-76ED6B2DB718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1957</a:t>
            </a: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1EF51CAB-B707-EBC2-6BEC-E415C4FB54F1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A0193E0-F02C-7CE6-750D-A9465253B01F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1911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15802FD8-1A96-8E39-451C-C7AB86F2C7E6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271AC6-5F80-266B-B4A2-E4D9B2E9A891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1933-35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79266C11-6A67-A047-24BF-7C205C833762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BC54906-34C9-2548-4BC3-B841180BD682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0C829DD-3C78-4CAB-5495-6AF094AED15A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1962</a:t>
            </a:r>
          </a:p>
        </p:txBody>
      </p:sp>
    </p:spTree>
    <p:extLst>
      <p:ext uri="{BB962C8B-B14F-4D97-AF65-F5344CB8AC3E}">
        <p14:creationId xmlns:p14="http://schemas.microsoft.com/office/powerpoint/2010/main" val="1939476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4B02C4-4A5B-AED7-A9DF-D420BBE9EF69}"/>
              </a:ext>
            </a:extLst>
          </p:cNvPr>
          <p:cNvSpPr txBox="1"/>
          <p:nvPr/>
        </p:nvSpPr>
        <p:spPr>
          <a:xfrm>
            <a:off x="2133088" y="506686"/>
            <a:ext cx="7925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II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energy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dissipation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84" name="Gruppo 183">
            <a:extLst>
              <a:ext uri="{FF2B5EF4-FFF2-40B4-BE49-F238E27FC236}">
                <a16:creationId xmlns:a16="http://schemas.microsoft.com/office/drawing/2014/main" id="{BD7A542E-E382-4782-DF77-2619CF932BA4}"/>
              </a:ext>
            </a:extLst>
          </p:cNvPr>
          <p:cNvGrpSpPr/>
          <p:nvPr/>
        </p:nvGrpSpPr>
        <p:grpSpPr>
          <a:xfrm>
            <a:off x="370515" y="2424223"/>
            <a:ext cx="5041456" cy="2736111"/>
            <a:chOff x="3549650" y="2057400"/>
            <a:chExt cx="5695950" cy="3124200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D3F6C0FD-5074-5105-989B-611C99A6C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A8954CDF-8F6D-D727-C68B-BF2E7A809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7FD5E197-CD5F-1CAE-2D0E-6DCA6914B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B49D0964-CA3A-A452-56B6-E6C149055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6968760F-DB72-D021-1D80-AEC4889FC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9E5C6469-3C11-2BB0-270B-1E5CCBECD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0AAB57B-001E-8F56-D319-F5BA82DE4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" name="Oval 16">
              <a:extLst>
                <a:ext uri="{FF2B5EF4-FFF2-40B4-BE49-F238E27FC236}">
                  <a16:creationId xmlns:a16="http://schemas.microsoft.com/office/drawing/2014/main" id="{E6412BA6-5312-765F-9D4F-580B8CF2D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5AC23E88-0AE2-FA47-D5A9-8FF462441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E7A95217-F542-4AB2-13EA-8A620C7BF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" name="Oval 19">
              <a:extLst>
                <a:ext uri="{FF2B5EF4-FFF2-40B4-BE49-F238E27FC236}">
                  <a16:creationId xmlns:a16="http://schemas.microsoft.com/office/drawing/2014/main" id="{58FE3F52-C8A7-A4F5-EC65-303847F92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AA3DFB47-7B48-0A3B-8391-EA74128CD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AAF8955-319C-C326-CE2F-E6FEAB613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2869A012-3327-928A-F44A-3D2F0A7B0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" name="AutoShape 32">
              <a:extLst>
                <a:ext uri="{FF2B5EF4-FFF2-40B4-BE49-F238E27FC236}">
                  <a16:creationId xmlns:a16="http://schemas.microsoft.com/office/drawing/2014/main" id="{C01D3DFB-776A-CEBB-9311-A53DA1A2D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" name="AutoShape 33">
              <a:extLst>
                <a:ext uri="{FF2B5EF4-FFF2-40B4-BE49-F238E27FC236}">
                  <a16:creationId xmlns:a16="http://schemas.microsoft.com/office/drawing/2014/main" id="{8E70AC34-D252-B969-CE62-F3EEAC28F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" name="AutoShape 35">
              <a:extLst>
                <a:ext uri="{FF2B5EF4-FFF2-40B4-BE49-F238E27FC236}">
                  <a16:creationId xmlns:a16="http://schemas.microsoft.com/office/drawing/2014/main" id="{75F31897-B7E0-8B49-4B73-DEC04735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" name="AutoShape 36">
              <a:extLst>
                <a:ext uri="{FF2B5EF4-FFF2-40B4-BE49-F238E27FC236}">
                  <a16:creationId xmlns:a16="http://schemas.microsoft.com/office/drawing/2014/main" id="{2B2A1CD7-FB50-1330-CFD4-531A1F399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" name="AutoShape 37">
              <a:extLst>
                <a:ext uri="{FF2B5EF4-FFF2-40B4-BE49-F238E27FC236}">
                  <a16:creationId xmlns:a16="http://schemas.microsoft.com/office/drawing/2014/main" id="{409C1800-37D0-109C-097F-65B1B056C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6FB287E5-892E-6867-D3F6-F6DD9D58A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" name="Rectangle 40">
              <a:extLst>
                <a:ext uri="{FF2B5EF4-FFF2-40B4-BE49-F238E27FC236}">
                  <a16:creationId xmlns:a16="http://schemas.microsoft.com/office/drawing/2014/main" id="{F01CA868-1062-030B-BFBF-CD2C8033D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67C554AD-2CEB-D7C7-7684-C9BEC061F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" name="Rectangle 42">
              <a:extLst>
                <a:ext uri="{FF2B5EF4-FFF2-40B4-BE49-F238E27FC236}">
                  <a16:creationId xmlns:a16="http://schemas.microsoft.com/office/drawing/2014/main" id="{6CE5B794-3AF5-4F4F-C40D-96F63960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6C7963C1-F8FB-051D-D68C-C20467A8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7" name="Line 44">
              <a:extLst>
                <a:ext uri="{FF2B5EF4-FFF2-40B4-BE49-F238E27FC236}">
                  <a16:creationId xmlns:a16="http://schemas.microsoft.com/office/drawing/2014/main" id="{31798C19-8170-0BB9-AEC5-17053FCA8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Line 45">
              <a:extLst>
                <a:ext uri="{FF2B5EF4-FFF2-40B4-BE49-F238E27FC236}">
                  <a16:creationId xmlns:a16="http://schemas.microsoft.com/office/drawing/2014/main" id="{94D98FE6-0FD6-C3AD-76DF-39968935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Line 46">
              <a:extLst>
                <a:ext uri="{FF2B5EF4-FFF2-40B4-BE49-F238E27FC236}">
                  <a16:creationId xmlns:a16="http://schemas.microsoft.com/office/drawing/2014/main" id="{A3A36C6B-C1BD-4B83-895A-C6961FBFB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Line 47">
              <a:extLst>
                <a:ext uri="{FF2B5EF4-FFF2-40B4-BE49-F238E27FC236}">
                  <a16:creationId xmlns:a16="http://schemas.microsoft.com/office/drawing/2014/main" id="{A2520BE2-1EB2-2015-5C50-45E42E51B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Line 48">
              <a:extLst>
                <a:ext uri="{FF2B5EF4-FFF2-40B4-BE49-F238E27FC236}">
                  <a16:creationId xmlns:a16="http://schemas.microsoft.com/office/drawing/2014/main" id="{EFD47424-CCD9-1CE4-F070-2423805D8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Line 49">
              <a:extLst>
                <a:ext uri="{FF2B5EF4-FFF2-40B4-BE49-F238E27FC236}">
                  <a16:creationId xmlns:a16="http://schemas.microsoft.com/office/drawing/2014/main" id="{720A2494-3D85-F949-602F-32FDBBEDE4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Line 50">
              <a:extLst>
                <a:ext uri="{FF2B5EF4-FFF2-40B4-BE49-F238E27FC236}">
                  <a16:creationId xmlns:a16="http://schemas.microsoft.com/office/drawing/2014/main" id="{4C3ABE37-BFDF-A730-392B-53539470A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Line 51">
              <a:extLst>
                <a:ext uri="{FF2B5EF4-FFF2-40B4-BE49-F238E27FC236}">
                  <a16:creationId xmlns:a16="http://schemas.microsoft.com/office/drawing/2014/main" id="{23AD3FB9-B45E-7CE2-8363-E434E43C1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Line 52">
              <a:extLst>
                <a:ext uri="{FF2B5EF4-FFF2-40B4-BE49-F238E27FC236}">
                  <a16:creationId xmlns:a16="http://schemas.microsoft.com/office/drawing/2014/main" id="{A5F74932-3C39-7D3B-B820-CC6ECA8FC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Line 53">
              <a:extLst>
                <a:ext uri="{FF2B5EF4-FFF2-40B4-BE49-F238E27FC236}">
                  <a16:creationId xmlns:a16="http://schemas.microsoft.com/office/drawing/2014/main" id="{0B26C919-8DC3-8054-1262-05CBEEAD4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15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AutoShape 55">
              <a:extLst>
                <a:ext uri="{FF2B5EF4-FFF2-40B4-BE49-F238E27FC236}">
                  <a16:creationId xmlns:a16="http://schemas.microsoft.com/office/drawing/2014/main" id="{5F22A3E2-5BE3-09F5-8A4A-AC9D9A597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8" name="Oval 56">
              <a:extLst>
                <a:ext uri="{FF2B5EF4-FFF2-40B4-BE49-F238E27FC236}">
                  <a16:creationId xmlns:a16="http://schemas.microsoft.com/office/drawing/2014/main" id="{C0587B8D-018A-C8A0-C783-2EC7A1202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9" name="AutoShape 57">
              <a:extLst>
                <a:ext uri="{FF2B5EF4-FFF2-40B4-BE49-F238E27FC236}">
                  <a16:creationId xmlns:a16="http://schemas.microsoft.com/office/drawing/2014/main" id="{6E2CFD82-6E39-02C9-9BE0-82AAE3C2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962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0" name="AutoShape 58">
              <a:extLst>
                <a:ext uri="{FF2B5EF4-FFF2-40B4-BE49-F238E27FC236}">
                  <a16:creationId xmlns:a16="http://schemas.microsoft.com/office/drawing/2014/main" id="{E344A7FA-DBA3-8255-AE97-A570E05F8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4191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1" name="AutoShape 59">
              <a:extLst>
                <a:ext uri="{FF2B5EF4-FFF2-40B4-BE49-F238E27FC236}">
                  <a16:creationId xmlns:a16="http://schemas.microsoft.com/office/drawing/2014/main" id="{5BE1B057-3995-A45E-DB47-47CE85E7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33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2" name="AutoShape 60">
              <a:extLst>
                <a:ext uri="{FF2B5EF4-FFF2-40B4-BE49-F238E27FC236}">
                  <a16:creationId xmlns:a16="http://schemas.microsoft.com/office/drawing/2014/main" id="{9430D6B4-0782-7C43-6D6D-5F46D6450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505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3" name="AutoShape 61">
              <a:extLst>
                <a:ext uri="{FF2B5EF4-FFF2-40B4-BE49-F238E27FC236}">
                  <a16:creationId xmlns:a16="http://schemas.microsoft.com/office/drawing/2014/main" id="{5918B8FF-C1E7-425E-0843-17724902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276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B870C3A0-ECF3-9200-EC88-917D3CD7F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505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5" name="Rectangle 63">
              <a:extLst>
                <a:ext uri="{FF2B5EF4-FFF2-40B4-BE49-F238E27FC236}">
                  <a16:creationId xmlns:a16="http://schemas.microsoft.com/office/drawing/2014/main" id="{AC4B1792-C81B-C75D-CE02-852C61A4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276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B44971CE-78FE-B3D8-5011-EC51ED566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733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7" name="Rectangle 65">
              <a:extLst>
                <a:ext uri="{FF2B5EF4-FFF2-40B4-BE49-F238E27FC236}">
                  <a16:creationId xmlns:a16="http://schemas.microsoft.com/office/drawing/2014/main" id="{0A7C968E-2FF1-E163-EE72-01E3132FF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962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E11A2A47-E2E1-6628-9F96-DDB296F1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4191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9" name="Line 67">
              <a:extLst>
                <a:ext uri="{FF2B5EF4-FFF2-40B4-BE49-F238E27FC236}">
                  <a16:creationId xmlns:a16="http://schemas.microsoft.com/office/drawing/2014/main" id="{27E13A94-0851-524E-D253-C9C539DE2B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Line 68">
              <a:extLst>
                <a:ext uri="{FF2B5EF4-FFF2-40B4-BE49-F238E27FC236}">
                  <a16:creationId xmlns:a16="http://schemas.microsoft.com/office/drawing/2014/main" id="{CF9BB3D9-0B2B-A9AF-27A6-46C512451F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" name="Line 69">
              <a:extLst>
                <a:ext uri="{FF2B5EF4-FFF2-40B4-BE49-F238E27FC236}">
                  <a16:creationId xmlns:a16="http://schemas.microsoft.com/office/drawing/2014/main" id="{155EE3D2-6B39-4A23-CC32-0F94FF91B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" name="Line 70">
              <a:extLst>
                <a:ext uri="{FF2B5EF4-FFF2-40B4-BE49-F238E27FC236}">
                  <a16:creationId xmlns:a16="http://schemas.microsoft.com/office/drawing/2014/main" id="{5AC6FF47-2723-DE3B-0460-06D69C1D3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" name="Line 71">
              <a:extLst>
                <a:ext uri="{FF2B5EF4-FFF2-40B4-BE49-F238E27FC236}">
                  <a16:creationId xmlns:a16="http://schemas.microsoft.com/office/drawing/2014/main" id="{196F825B-53E2-DC36-4612-26BF4FC4F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" name="Line 72">
              <a:extLst>
                <a:ext uri="{FF2B5EF4-FFF2-40B4-BE49-F238E27FC236}">
                  <a16:creationId xmlns:a16="http://schemas.microsoft.com/office/drawing/2014/main" id="{4263A154-9C06-693E-E41F-3BEE1715C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0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" name="Line 73">
              <a:extLst>
                <a:ext uri="{FF2B5EF4-FFF2-40B4-BE49-F238E27FC236}">
                  <a16:creationId xmlns:a16="http://schemas.microsoft.com/office/drawing/2014/main" id="{349C15DE-2BA9-962F-58DA-6DB02C119A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" name="Line 74">
              <a:extLst>
                <a:ext uri="{FF2B5EF4-FFF2-40B4-BE49-F238E27FC236}">
                  <a16:creationId xmlns:a16="http://schemas.microsoft.com/office/drawing/2014/main" id="{BB5F0511-43F2-1100-13C0-BC0FBB67A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" name="Line 75">
              <a:extLst>
                <a:ext uri="{FF2B5EF4-FFF2-40B4-BE49-F238E27FC236}">
                  <a16:creationId xmlns:a16="http://schemas.microsoft.com/office/drawing/2014/main" id="{FDFD27D3-A4C8-4DDD-411C-ADC30824B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" name="Line 76">
              <a:extLst>
                <a:ext uri="{FF2B5EF4-FFF2-40B4-BE49-F238E27FC236}">
                  <a16:creationId xmlns:a16="http://schemas.microsoft.com/office/drawing/2014/main" id="{966BA5EE-A6B2-2290-C475-7DB94257F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9" name="AutoShape 77">
              <a:extLst>
                <a:ext uri="{FF2B5EF4-FFF2-40B4-BE49-F238E27FC236}">
                  <a16:creationId xmlns:a16="http://schemas.microsoft.com/office/drawing/2014/main" id="{54752679-F43F-EFF4-0380-3602855ED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0" name="Oval 78">
              <a:extLst>
                <a:ext uri="{FF2B5EF4-FFF2-40B4-BE49-F238E27FC236}">
                  <a16:creationId xmlns:a16="http://schemas.microsoft.com/office/drawing/2014/main" id="{8A989866-4207-89F6-544E-57B9B0BEC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1" name="AutoShape 79">
              <a:extLst>
                <a:ext uri="{FF2B5EF4-FFF2-40B4-BE49-F238E27FC236}">
                  <a16:creationId xmlns:a16="http://schemas.microsoft.com/office/drawing/2014/main" id="{0A3DF121-41CC-FDB7-58D7-B7C3FBBF3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2" name="AutoShape 80">
              <a:extLst>
                <a:ext uri="{FF2B5EF4-FFF2-40B4-BE49-F238E27FC236}">
                  <a16:creationId xmlns:a16="http://schemas.microsoft.com/office/drawing/2014/main" id="{4F23B52B-EEC1-6CF8-899A-3A4F4D1C9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3" name="AutoShape 81">
              <a:extLst>
                <a:ext uri="{FF2B5EF4-FFF2-40B4-BE49-F238E27FC236}">
                  <a16:creationId xmlns:a16="http://schemas.microsoft.com/office/drawing/2014/main" id="{77434371-F5BB-0D21-12A8-63052AF40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4" name="AutoShape 82">
              <a:extLst>
                <a:ext uri="{FF2B5EF4-FFF2-40B4-BE49-F238E27FC236}">
                  <a16:creationId xmlns:a16="http://schemas.microsoft.com/office/drawing/2014/main" id="{D14D4A1E-0F22-D50E-D006-58A1F627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5" name="AutoShape 83">
              <a:extLst>
                <a:ext uri="{FF2B5EF4-FFF2-40B4-BE49-F238E27FC236}">
                  <a16:creationId xmlns:a16="http://schemas.microsoft.com/office/drawing/2014/main" id="{2A4F5C94-E9A1-8954-AA10-61AC8EB3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6" name="Rectangle 84">
              <a:extLst>
                <a:ext uri="{FF2B5EF4-FFF2-40B4-BE49-F238E27FC236}">
                  <a16:creationId xmlns:a16="http://schemas.microsoft.com/office/drawing/2014/main" id="{4DD7AAE0-6B82-5CCB-EFFF-546F84CB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7" name="Rectangle 85">
              <a:extLst>
                <a:ext uri="{FF2B5EF4-FFF2-40B4-BE49-F238E27FC236}">
                  <a16:creationId xmlns:a16="http://schemas.microsoft.com/office/drawing/2014/main" id="{665F43FC-175D-5E46-6F83-F72E6FD99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8" name="Rectangle 86">
              <a:extLst>
                <a:ext uri="{FF2B5EF4-FFF2-40B4-BE49-F238E27FC236}">
                  <a16:creationId xmlns:a16="http://schemas.microsoft.com/office/drawing/2014/main" id="{344DAEB4-E493-AEAE-13E8-4488C238C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69" name="Rectangle 87">
              <a:extLst>
                <a:ext uri="{FF2B5EF4-FFF2-40B4-BE49-F238E27FC236}">
                  <a16:creationId xmlns:a16="http://schemas.microsoft.com/office/drawing/2014/main" id="{298ED88D-299A-4229-C284-1ECBDF055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0" name="Rectangle 88">
              <a:extLst>
                <a:ext uri="{FF2B5EF4-FFF2-40B4-BE49-F238E27FC236}">
                  <a16:creationId xmlns:a16="http://schemas.microsoft.com/office/drawing/2014/main" id="{0E737086-AD54-F548-FA3B-AD46EEA3F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1" name="Line 89">
              <a:extLst>
                <a:ext uri="{FF2B5EF4-FFF2-40B4-BE49-F238E27FC236}">
                  <a16:creationId xmlns:a16="http://schemas.microsoft.com/office/drawing/2014/main" id="{6DE8F2F1-9D9D-EB46-0881-814564409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" name="Line 90">
              <a:extLst>
                <a:ext uri="{FF2B5EF4-FFF2-40B4-BE49-F238E27FC236}">
                  <a16:creationId xmlns:a16="http://schemas.microsoft.com/office/drawing/2014/main" id="{18F89E00-EA6D-231E-A590-7D623CA27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" name="Line 91">
              <a:extLst>
                <a:ext uri="{FF2B5EF4-FFF2-40B4-BE49-F238E27FC236}">
                  <a16:creationId xmlns:a16="http://schemas.microsoft.com/office/drawing/2014/main" id="{564ED47D-7790-79C9-A986-59303A89B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4" name="Line 92">
              <a:extLst>
                <a:ext uri="{FF2B5EF4-FFF2-40B4-BE49-F238E27FC236}">
                  <a16:creationId xmlns:a16="http://schemas.microsoft.com/office/drawing/2014/main" id="{C54E155E-9BF2-6A22-6559-66CBDFF04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" name="Line 93">
              <a:extLst>
                <a:ext uri="{FF2B5EF4-FFF2-40B4-BE49-F238E27FC236}">
                  <a16:creationId xmlns:a16="http://schemas.microsoft.com/office/drawing/2014/main" id="{219D0919-AE2D-DDF5-4557-361B944A4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6" name="Line 94">
              <a:extLst>
                <a:ext uri="{FF2B5EF4-FFF2-40B4-BE49-F238E27FC236}">
                  <a16:creationId xmlns:a16="http://schemas.microsoft.com/office/drawing/2014/main" id="{6109A153-BEAF-C99A-73A7-49E7F78B8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70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" name="Line 95">
              <a:extLst>
                <a:ext uri="{FF2B5EF4-FFF2-40B4-BE49-F238E27FC236}">
                  <a16:creationId xmlns:a16="http://schemas.microsoft.com/office/drawing/2014/main" id="{404589E0-FCC4-0232-D0F9-04B41CEF5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Line 96">
              <a:extLst>
                <a:ext uri="{FF2B5EF4-FFF2-40B4-BE49-F238E27FC236}">
                  <a16:creationId xmlns:a16="http://schemas.microsoft.com/office/drawing/2014/main" id="{A2E4BBA5-56AA-3BC8-BD67-8977DDDB5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" name="Line 97">
              <a:extLst>
                <a:ext uri="{FF2B5EF4-FFF2-40B4-BE49-F238E27FC236}">
                  <a16:creationId xmlns:a16="http://schemas.microsoft.com/office/drawing/2014/main" id="{69F92793-F5D5-F9BD-3435-F24D85AB2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" name="Line 98">
              <a:extLst>
                <a:ext uri="{FF2B5EF4-FFF2-40B4-BE49-F238E27FC236}">
                  <a16:creationId xmlns:a16="http://schemas.microsoft.com/office/drawing/2014/main" id="{FCB1503C-BDC6-D46C-2CC8-D04BD2D62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" name="AutoShape 99">
              <a:extLst>
                <a:ext uri="{FF2B5EF4-FFF2-40B4-BE49-F238E27FC236}">
                  <a16:creationId xmlns:a16="http://schemas.microsoft.com/office/drawing/2014/main" id="{CE65C3F7-9026-FD8E-18D8-741E10B69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2" name="Oval 100">
              <a:extLst>
                <a:ext uri="{FF2B5EF4-FFF2-40B4-BE49-F238E27FC236}">
                  <a16:creationId xmlns:a16="http://schemas.microsoft.com/office/drawing/2014/main" id="{1A7CF9D1-BD98-AA6F-925B-DF2912152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3" name="AutoShape 101">
              <a:extLst>
                <a:ext uri="{FF2B5EF4-FFF2-40B4-BE49-F238E27FC236}">
                  <a16:creationId xmlns:a16="http://schemas.microsoft.com/office/drawing/2014/main" id="{C0AAEB6B-F74F-5F6B-206F-F9EEF486B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4" name="AutoShape 102">
              <a:extLst>
                <a:ext uri="{FF2B5EF4-FFF2-40B4-BE49-F238E27FC236}">
                  <a16:creationId xmlns:a16="http://schemas.microsoft.com/office/drawing/2014/main" id="{B96BBA36-4BE1-6F37-5086-BA016FAC7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5" name="AutoShape 103">
              <a:extLst>
                <a:ext uri="{FF2B5EF4-FFF2-40B4-BE49-F238E27FC236}">
                  <a16:creationId xmlns:a16="http://schemas.microsoft.com/office/drawing/2014/main" id="{FB3F9C9E-DE1E-E571-20D5-B3C5C0B1D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6" name="AutoShape 104">
              <a:extLst>
                <a:ext uri="{FF2B5EF4-FFF2-40B4-BE49-F238E27FC236}">
                  <a16:creationId xmlns:a16="http://schemas.microsoft.com/office/drawing/2014/main" id="{D1E11886-025D-7D9C-A3AD-571C1EE4C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7" name="AutoShape 105">
              <a:extLst>
                <a:ext uri="{FF2B5EF4-FFF2-40B4-BE49-F238E27FC236}">
                  <a16:creationId xmlns:a16="http://schemas.microsoft.com/office/drawing/2014/main" id="{D0724A34-4ABB-0519-3304-68DF7A121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8" name="Rectangle 106">
              <a:extLst>
                <a:ext uri="{FF2B5EF4-FFF2-40B4-BE49-F238E27FC236}">
                  <a16:creationId xmlns:a16="http://schemas.microsoft.com/office/drawing/2014/main" id="{27C33510-9B27-4A0E-3150-E0B233D41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9" name="Rectangle 107">
              <a:extLst>
                <a:ext uri="{FF2B5EF4-FFF2-40B4-BE49-F238E27FC236}">
                  <a16:creationId xmlns:a16="http://schemas.microsoft.com/office/drawing/2014/main" id="{69751797-9050-3F87-814F-A1B80F152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0" name="Rectangle 108">
              <a:extLst>
                <a:ext uri="{FF2B5EF4-FFF2-40B4-BE49-F238E27FC236}">
                  <a16:creationId xmlns:a16="http://schemas.microsoft.com/office/drawing/2014/main" id="{F76DEB2F-7F15-948E-C590-B809264AD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1" name="Rectangle 109">
              <a:extLst>
                <a:ext uri="{FF2B5EF4-FFF2-40B4-BE49-F238E27FC236}">
                  <a16:creationId xmlns:a16="http://schemas.microsoft.com/office/drawing/2014/main" id="{CE0600D9-8649-3E98-E906-77C1FF9A5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2" name="Rectangle 110">
              <a:extLst>
                <a:ext uri="{FF2B5EF4-FFF2-40B4-BE49-F238E27FC236}">
                  <a16:creationId xmlns:a16="http://schemas.microsoft.com/office/drawing/2014/main" id="{D17B4A4A-A80E-8443-3E19-FC9BDFE26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3" name="Line 111">
              <a:extLst>
                <a:ext uri="{FF2B5EF4-FFF2-40B4-BE49-F238E27FC236}">
                  <a16:creationId xmlns:a16="http://schemas.microsoft.com/office/drawing/2014/main" id="{9E03C883-015C-4D87-C82A-56650BCC8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" name="Line 112">
              <a:extLst>
                <a:ext uri="{FF2B5EF4-FFF2-40B4-BE49-F238E27FC236}">
                  <a16:creationId xmlns:a16="http://schemas.microsoft.com/office/drawing/2014/main" id="{EB571652-34EA-650E-5B27-F943EB56A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5" name="Line 113">
              <a:extLst>
                <a:ext uri="{FF2B5EF4-FFF2-40B4-BE49-F238E27FC236}">
                  <a16:creationId xmlns:a16="http://schemas.microsoft.com/office/drawing/2014/main" id="{DDBB3DF9-2BC8-5AEB-4074-FA071B23B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" name="Line 114">
              <a:extLst>
                <a:ext uri="{FF2B5EF4-FFF2-40B4-BE49-F238E27FC236}">
                  <a16:creationId xmlns:a16="http://schemas.microsoft.com/office/drawing/2014/main" id="{83D4F88A-279E-5CBF-5B09-E8EE7E817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7" name="Line 115">
              <a:extLst>
                <a:ext uri="{FF2B5EF4-FFF2-40B4-BE49-F238E27FC236}">
                  <a16:creationId xmlns:a16="http://schemas.microsoft.com/office/drawing/2014/main" id="{9D31C4EB-D38E-62FC-6B96-A89E2DB2A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8" name="Line 116">
              <a:extLst>
                <a:ext uri="{FF2B5EF4-FFF2-40B4-BE49-F238E27FC236}">
                  <a16:creationId xmlns:a16="http://schemas.microsoft.com/office/drawing/2014/main" id="{03C74930-69B8-192C-1910-3E00D4AD2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910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9" name="Line 117">
              <a:extLst>
                <a:ext uri="{FF2B5EF4-FFF2-40B4-BE49-F238E27FC236}">
                  <a16:creationId xmlns:a16="http://schemas.microsoft.com/office/drawing/2014/main" id="{EEC95F78-9008-329F-AA31-DD71F96F9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0" name="Line 118">
              <a:extLst>
                <a:ext uri="{FF2B5EF4-FFF2-40B4-BE49-F238E27FC236}">
                  <a16:creationId xmlns:a16="http://schemas.microsoft.com/office/drawing/2014/main" id="{AFEB6211-B399-A4A3-B86E-0DC11B166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1" name="Line 119">
              <a:extLst>
                <a:ext uri="{FF2B5EF4-FFF2-40B4-BE49-F238E27FC236}">
                  <a16:creationId xmlns:a16="http://schemas.microsoft.com/office/drawing/2014/main" id="{5A54640E-2A8A-CAC6-0306-35E9F64DB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" name="Line 120">
              <a:extLst>
                <a:ext uri="{FF2B5EF4-FFF2-40B4-BE49-F238E27FC236}">
                  <a16:creationId xmlns:a16="http://schemas.microsoft.com/office/drawing/2014/main" id="{82B4CD66-5DDB-557A-61D7-B48995F58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" name="AutoShape 121">
              <a:extLst>
                <a:ext uri="{FF2B5EF4-FFF2-40B4-BE49-F238E27FC236}">
                  <a16:creationId xmlns:a16="http://schemas.microsoft.com/office/drawing/2014/main" id="{508B74AF-2EFA-2291-15A1-915285197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4" name="Oval 122">
              <a:extLst>
                <a:ext uri="{FF2B5EF4-FFF2-40B4-BE49-F238E27FC236}">
                  <a16:creationId xmlns:a16="http://schemas.microsoft.com/office/drawing/2014/main" id="{B2D336FC-54C2-961C-30E0-96750E304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5" name="AutoShape 123">
              <a:extLst>
                <a:ext uri="{FF2B5EF4-FFF2-40B4-BE49-F238E27FC236}">
                  <a16:creationId xmlns:a16="http://schemas.microsoft.com/office/drawing/2014/main" id="{8491D0BF-CC99-E300-281B-E623F2B3A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124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6" name="AutoShape 124">
              <a:extLst>
                <a:ext uri="{FF2B5EF4-FFF2-40B4-BE49-F238E27FC236}">
                  <a16:creationId xmlns:a16="http://schemas.microsoft.com/office/drawing/2014/main" id="{F45DEAF3-7F81-FEE8-B9D5-BA157DCA8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352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7" name="AutoShape 125">
              <a:extLst>
                <a:ext uri="{FF2B5EF4-FFF2-40B4-BE49-F238E27FC236}">
                  <a16:creationId xmlns:a16="http://schemas.microsoft.com/office/drawing/2014/main" id="{511A3435-4E07-C5B2-35E8-7CB325775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895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8" name="AutoShape 126">
              <a:extLst>
                <a:ext uri="{FF2B5EF4-FFF2-40B4-BE49-F238E27FC236}">
                  <a16:creationId xmlns:a16="http://schemas.microsoft.com/office/drawing/2014/main" id="{A4213F54-4715-4B50-070A-DCA291F48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667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9" name="AutoShape 127">
              <a:extLst>
                <a:ext uri="{FF2B5EF4-FFF2-40B4-BE49-F238E27FC236}">
                  <a16:creationId xmlns:a16="http://schemas.microsoft.com/office/drawing/2014/main" id="{00444C59-A14B-7529-3004-45D114164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438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0" name="Rectangle 128">
              <a:extLst>
                <a:ext uri="{FF2B5EF4-FFF2-40B4-BE49-F238E27FC236}">
                  <a16:creationId xmlns:a16="http://schemas.microsoft.com/office/drawing/2014/main" id="{91EB6A27-06F0-C06F-1BA3-6F3B3657F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667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1" name="Rectangle 129">
              <a:extLst>
                <a:ext uri="{FF2B5EF4-FFF2-40B4-BE49-F238E27FC236}">
                  <a16:creationId xmlns:a16="http://schemas.microsoft.com/office/drawing/2014/main" id="{75565E06-E251-674C-AD2D-2CFDC6F12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438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2" name="Rectangle 130">
              <a:extLst>
                <a:ext uri="{FF2B5EF4-FFF2-40B4-BE49-F238E27FC236}">
                  <a16:creationId xmlns:a16="http://schemas.microsoft.com/office/drawing/2014/main" id="{E62D9CFB-D646-2406-C8AE-B327155D3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895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" name="Rectangle 131">
              <a:extLst>
                <a:ext uri="{FF2B5EF4-FFF2-40B4-BE49-F238E27FC236}">
                  <a16:creationId xmlns:a16="http://schemas.microsoft.com/office/drawing/2014/main" id="{179E9C08-0F28-2C8E-857F-6067A0B31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124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4" name="Rectangle 132">
              <a:extLst>
                <a:ext uri="{FF2B5EF4-FFF2-40B4-BE49-F238E27FC236}">
                  <a16:creationId xmlns:a16="http://schemas.microsoft.com/office/drawing/2014/main" id="{A1129B63-B301-D709-3E72-9F865BEC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3352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5" name="Line 133">
              <a:extLst>
                <a:ext uri="{FF2B5EF4-FFF2-40B4-BE49-F238E27FC236}">
                  <a16:creationId xmlns:a16="http://schemas.microsoft.com/office/drawing/2014/main" id="{F07FE68A-972D-300A-BE95-71EC819D6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" name="Line 134">
              <a:extLst>
                <a:ext uri="{FF2B5EF4-FFF2-40B4-BE49-F238E27FC236}">
                  <a16:creationId xmlns:a16="http://schemas.microsoft.com/office/drawing/2014/main" id="{079EC2F8-E944-D7C5-6B5F-10F2AC2EC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" name="Line 135">
              <a:extLst>
                <a:ext uri="{FF2B5EF4-FFF2-40B4-BE49-F238E27FC236}">
                  <a16:creationId xmlns:a16="http://schemas.microsoft.com/office/drawing/2014/main" id="{78A48F8F-104D-82FB-A516-034DF1490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8" name="Line 136">
              <a:extLst>
                <a:ext uri="{FF2B5EF4-FFF2-40B4-BE49-F238E27FC236}">
                  <a16:creationId xmlns:a16="http://schemas.microsoft.com/office/drawing/2014/main" id="{1BFA148D-7A6F-3041-5590-42F4EB8BD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9" name="Line 137">
              <a:extLst>
                <a:ext uri="{FF2B5EF4-FFF2-40B4-BE49-F238E27FC236}">
                  <a16:creationId xmlns:a16="http://schemas.microsoft.com/office/drawing/2014/main" id="{9228AC85-BCDC-BB89-6517-CC132788C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0" name="Line 138">
              <a:extLst>
                <a:ext uri="{FF2B5EF4-FFF2-40B4-BE49-F238E27FC236}">
                  <a16:creationId xmlns:a16="http://schemas.microsoft.com/office/drawing/2014/main" id="{3FFFC488-8AE1-5C52-95F7-33B5FE6EF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5000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1" name="Line 139">
              <a:extLst>
                <a:ext uri="{FF2B5EF4-FFF2-40B4-BE49-F238E27FC236}">
                  <a16:creationId xmlns:a16="http://schemas.microsoft.com/office/drawing/2014/main" id="{A4338787-A8A6-2F5E-A36A-FEF84D753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" name="Line 140">
              <a:extLst>
                <a:ext uri="{FF2B5EF4-FFF2-40B4-BE49-F238E27FC236}">
                  <a16:creationId xmlns:a16="http://schemas.microsoft.com/office/drawing/2014/main" id="{D05EA17E-91A7-9B02-5B5E-A56AFE3DA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" name="Line 141">
              <a:extLst>
                <a:ext uri="{FF2B5EF4-FFF2-40B4-BE49-F238E27FC236}">
                  <a16:creationId xmlns:a16="http://schemas.microsoft.com/office/drawing/2014/main" id="{333AD9D9-ADF3-BC67-25F0-2347A1DF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4" name="Line 142">
              <a:extLst>
                <a:ext uri="{FF2B5EF4-FFF2-40B4-BE49-F238E27FC236}">
                  <a16:creationId xmlns:a16="http://schemas.microsoft.com/office/drawing/2014/main" id="{3A05F122-7EB6-926C-E8A2-7F657B422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5" name="AutoShape 143">
              <a:extLst>
                <a:ext uri="{FF2B5EF4-FFF2-40B4-BE49-F238E27FC236}">
                  <a16:creationId xmlns:a16="http://schemas.microsoft.com/office/drawing/2014/main" id="{AB6DE20E-C96E-F173-85CC-AB8ABB610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6" name="Oval 144">
              <a:extLst>
                <a:ext uri="{FF2B5EF4-FFF2-40B4-BE49-F238E27FC236}">
                  <a16:creationId xmlns:a16="http://schemas.microsoft.com/office/drawing/2014/main" id="{A8000A16-61CB-91FC-5E2D-A51D191D6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7" name="AutoShape 145">
              <a:extLst>
                <a:ext uri="{FF2B5EF4-FFF2-40B4-BE49-F238E27FC236}">
                  <a16:creationId xmlns:a16="http://schemas.microsoft.com/office/drawing/2014/main" id="{3FF9628B-34A3-E47A-2E85-9376FAA22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267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8" name="AutoShape 146">
              <a:extLst>
                <a:ext uri="{FF2B5EF4-FFF2-40B4-BE49-F238E27FC236}">
                  <a16:creationId xmlns:a16="http://schemas.microsoft.com/office/drawing/2014/main" id="{B53554D2-200B-8CCC-09FC-9F33570BA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495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9" name="AutoShape 147">
              <a:extLst>
                <a:ext uri="{FF2B5EF4-FFF2-40B4-BE49-F238E27FC236}">
                  <a16:creationId xmlns:a16="http://schemas.microsoft.com/office/drawing/2014/main" id="{2C0E9D0A-5272-E718-A27F-312715BAB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038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0" name="AutoShape 148">
              <a:extLst>
                <a:ext uri="{FF2B5EF4-FFF2-40B4-BE49-F238E27FC236}">
                  <a16:creationId xmlns:a16="http://schemas.microsoft.com/office/drawing/2014/main" id="{27A5976C-C6E7-1698-8D46-BA3CCFCAB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810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1" name="AutoShape 149">
              <a:extLst>
                <a:ext uri="{FF2B5EF4-FFF2-40B4-BE49-F238E27FC236}">
                  <a16:creationId xmlns:a16="http://schemas.microsoft.com/office/drawing/2014/main" id="{58B5CF6F-D13D-C24C-E88D-ED1F9BBAF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581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2" name="Rectangle 150">
              <a:extLst>
                <a:ext uri="{FF2B5EF4-FFF2-40B4-BE49-F238E27FC236}">
                  <a16:creationId xmlns:a16="http://schemas.microsoft.com/office/drawing/2014/main" id="{11D61FF7-051F-C9D2-436E-57ADDFB1E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810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3" name="Rectangle 151">
              <a:extLst>
                <a:ext uri="{FF2B5EF4-FFF2-40B4-BE49-F238E27FC236}">
                  <a16:creationId xmlns:a16="http://schemas.microsoft.com/office/drawing/2014/main" id="{FE3205F5-AAF0-2345-1759-FB024EF23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581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4" name="Rectangle 152">
              <a:extLst>
                <a:ext uri="{FF2B5EF4-FFF2-40B4-BE49-F238E27FC236}">
                  <a16:creationId xmlns:a16="http://schemas.microsoft.com/office/drawing/2014/main" id="{7B029102-9311-830C-CA8B-198E57D7A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038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5" name="Rectangle 153">
              <a:extLst>
                <a:ext uri="{FF2B5EF4-FFF2-40B4-BE49-F238E27FC236}">
                  <a16:creationId xmlns:a16="http://schemas.microsoft.com/office/drawing/2014/main" id="{35F26A4A-37C9-9507-6C37-2EB6912DE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267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6" name="Rectangle 154">
              <a:extLst>
                <a:ext uri="{FF2B5EF4-FFF2-40B4-BE49-F238E27FC236}">
                  <a16:creationId xmlns:a16="http://schemas.microsoft.com/office/drawing/2014/main" id="{22267C92-E5E5-B7DF-EEFE-A2154052D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495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7" name="Line 155">
              <a:extLst>
                <a:ext uri="{FF2B5EF4-FFF2-40B4-BE49-F238E27FC236}">
                  <a16:creationId xmlns:a16="http://schemas.microsoft.com/office/drawing/2014/main" id="{8D2EDBA3-FEFC-E7D3-63D4-E8DBD5A79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8" name="Line 156">
              <a:extLst>
                <a:ext uri="{FF2B5EF4-FFF2-40B4-BE49-F238E27FC236}">
                  <a16:creationId xmlns:a16="http://schemas.microsoft.com/office/drawing/2014/main" id="{40D27B44-C916-49AC-D4D4-A960B4064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9" name="Line 157">
              <a:extLst>
                <a:ext uri="{FF2B5EF4-FFF2-40B4-BE49-F238E27FC236}">
                  <a16:creationId xmlns:a16="http://schemas.microsoft.com/office/drawing/2014/main" id="{7337EFE9-DA81-ECF3-1474-F87C403AF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0" name="Line 158">
              <a:extLst>
                <a:ext uri="{FF2B5EF4-FFF2-40B4-BE49-F238E27FC236}">
                  <a16:creationId xmlns:a16="http://schemas.microsoft.com/office/drawing/2014/main" id="{845E530E-1678-546D-3F37-87B440022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1" name="Line 159">
              <a:extLst>
                <a:ext uri="{FF2B5EF4-FFF2-40B4-BE49-F238E27FC236}">
                  <a16:creationId xmlns:a16="http://schemas.microsoft.com/office/drawing/2014/main" id="{CEB45EAC-07EA-CF0F-A2BB-BED2324E1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2" name="Line 160">
              <a:extLst>
                <a:ext uri="{FF2B5EF4-FFF2-40B4-BE49-F238E27FC236}">
                  <a16:creationId xmlns:a16="http://schemas.microsoft.com/office/drawing/2014/main" id="{D3240B5D-7926-306C-046C-5455E85CB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3800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" name="Line 161">
              <a:extLst>
                <a:ext uri="{FF2B5EF4-FFF2-40B4-BE49-F238E27FC236}">
                  <a16:creationId xmlns:a16="http://schemas.microsoft.com/office/drawing/2014/main" id="{3D66F078-06CB-B1A0-6DC6-283D0D12E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4" name="Line 162">
              <a:extLst>
                <a:ext uri="{FF2B5EF4-FFF2-40B4-BE49-F238E27FC236}">
                  <a16:creationId xmlns:a16="http://schemas.microsoft.com/office/drawing/2014/main" id="{8D3D2932-0C00-68A5-183D-6B31DD6E6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5" name="Line 163">
              <a:extLst>
                <a:ext uri="{FF2B5EF4-FFF2-40B4-BE49-F238E27FC236}">
                  <a16:creationId xmlns:a16="http://schemas.microsoft.com/office/drawing/2014/main" id="{0359BD15-1D87-E411-FE26-068036E48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" name="Line 164">
              <a:extLst>
                <a:ext uri="{FF2B5EF4-FFF2-40B4-BE49-F238E27FC236}">
                  <a16:creationId xmlns:a16="http://schemas.microsoft.com/office/drawing/2014/main" id="{BB7F52C1-2CBA-3D9C-D5B3-0F2D9F3B1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6150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" name="AutoShape 165">
              <a:extLst>
                <a:ext uri="{FF2B5EF4-FFF2-40B4-BE49-F238E27FC236}">
                  <a16:creationId xmlns:a16="http://schemas.microsoft.com/office/drawing/2014/main" id="{E7F5EE0F-C754-F82A-5D69-05A21DF08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8" name="Oval 166">
              <a:extLst>
                <a:ext uri="{FF2B5EF4-FFF2-40B4-BE49-F238E27FC236}">
                  <a16:creationId xmlns:a16="http://schemas.microsoft.com/office/drawing/2014/main" id="{0143F7B3-1231-92AB-DDA9-4C3551C8A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9" name="AutoShape 167">
              <a:extLst>
                <a:ext uri="{FF2B5EF4-FFF2-40B4-BE49-F238E27FC236}">
                  <a16:creationId xmlns:a16="http://schemas.microsoft.com/office/drawing/2014/main" id="{6052CBB4-763C-686C-5D85-5CA15C4CA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0" name="AutoShape 168">
              <a:extLst>
                <a:ext uri="{FF2B5EF4-FFF2-40B4-BE49-F238E27FC236}">
                  <a16:creationId xmlns:a16="http://schemas.microsoft.com/office/drawing/2014/main" id="{0225F9E4-B774-DAB8-1F65-1CD0957F5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1" name="AutoShape 169">
              <a:extLst>
                <a:ext uri="{FF2B5EF4-FFF2-40B4-BE49-F238E27FC236}">
                  <a16:creationId xmlns:a16="http://schemas.microsoft.com/office/drawing/2014/main" id="{30EB49B6-EB2D-013C-DFA1-285D11283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2" name="AutoShape 170">
              <a:extLst>
                <a:ext uri="{FF2B5EF4-FFF2-40B4-BE49-F238E27FC236}">
                  <a16:creationId xmlns:a16="http://schemas.microsoft.com/office/drawing/2014/main" id="{189D3185-DB26-5336-A335-F4FA90CF6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3" name="AutoShape 171">
              <a:extLst>
                <a:ext uri="{FF2B5EF4-FFF2-40B4-BE49-F238E27FC236}">
                  <a16:creationId xmlns:a16="http://schemas.microsoft.com/office/drawing/2014/main" id="{570EAB28-3C17-C9B9-A1A8-D91F90F4D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4" name="Rectangle 172">
              <a:extLst>
                <a:ext uri="{FF2B5EF4-FFF2-40B4-BE49-F238E27FC236}">
                  <a16:creationId xmlns:a16="http://schemas.microsoft.com/office/drawing/2014/main" id="{16F57859-2603-9134-E933-B00B29511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5" name="Rectangle 173">
              <a:extLst>
                <a:ext uri="{FF2B5EF4-FFF2-40B4-BE49-F238E27FC236}">
                  <a16:creationId xmlns:a16="http://schemas.microsoft.com/office/drawing/2014/main" id="{1AF40E8A-0757-0A3E-D3F1-AF193BA10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6" name="Rectangle 174">
              <a:extLst>
                <a:ext uri="{FF2B5EF4-FFF2-40B4-BE49-F238E27FC236}">
                  <a16:creationId xmlns:a16="http://schemas.microsoft.com/office/drawing/2014/main" id="{68B9AB3C-F010-334A-B4DA-74C2C85A0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7" name="Rectangle 175">
              <a:extLst>
                <a:ext uri="{FF2B5EF4-FFF2-40B4-BE49-F238E27FC236}">
                  <a16:creationId xmlns:a16="http://schemas.microsoft.com/office/drawing/2014/main" id="{7CE81F7C-5B57-119E-49C3-096F8208B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8" name="Rectangle 176">
              <a:extLst>
                <a:ext uri="{FF2B5EF4-FFF2-40B4-BE49-F238E27FC236}">
                  <a16:creationId xmlns:a16="http://schemas.microsoft.com/office/drawing/2014/main" id="{AF1DDBEA-3332-6CA3-8F69-830AEB5C0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9" name="Line 177">
              <a:extLst>
                <a:ext uri="{FF2B5EF4-FFF2-40B4-BE49-F238E27FC236}">
                  <a16:creationId xmlns:a16="http://schemas.microsoft.com/office/drawing/2014/main" id="{0D4CE7D6-B63E-5B36-BCE3-FF4217726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" name="Line 178">
              <a:extLst>
                <a:ext uri="{FF2B5EF4-FFF2-40B4-BE49-F238E27FC236}">
                  <a16:creationId xmlns:a16="http://schemas.microsoft.com/office/drawing/2014/main" id="{859EBB5E-5CFD-29BD-9664-2CEA893B7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" name="Line 179">
              <a:extLst>
                <a:ext uri="{FF2B5EF4-FFF2-40B4-BE49-F238E27FC236}">
                  <a16:creationId xmlns:a16="http://schemas.microsoft.com/office/drawing/2014/main" id="{A589AD95-52BA-CDBC-165E-DF66288D0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" name="Line 180">
              <a:extLst>
                <a:ext uri="{FF2B5EF4-FFF2-40B4-BE49-F238E27FC236}">
                  <a16:creationId xmlns:a16="http://schemas.microsoft.com/office/drawing/2014/main" id="{815976F9-78AA-1C3F-0318-3CE41B6CC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" name="Line 181">
              <a:extLst>
                <a:ext uri="{FF2B5EF4-FFF2-40B4-BE49-F238E27FC236}">
                  <a16:creationId xmlns:a16="http://schemas.microsoft.com/office/drawing/2014/main" id="{68D6B5FE-0598-72C5-D314-98BD6D61C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" name="Line 182">
              <a:extLst>
                <a:ext uri="{FF2B5EF4-FFF2-40B4-BE49-F238E27FC236}">
                  <a16:creationId xmlns:a16="http://schemas.microsoft.com/office/drawing/2014/main" id="{C1A93619-01F8-3F83-D965-9C5948A42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185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" name="Line 183">
              <a:extLst>
                <a:ext uri="{FF2B5EF4-FFF2-40B4-BE49-F238E27FC236}">
                  <a16:creationId xmlns:a16="http://schemas.microsoft.com/office/drawing/2014/main" id="{7EBAA860-DA54-65C8-48FF-34957AA4F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6" name="Line 184">
              <a:extLst>
                <a:ext uri="{FF2B5EF4-FFF2-40B4-BE49-F238E27FC236}">
                  <a16:creationId xmlns:a16="http://schemas.microsoft.com/office/drawing/2014/main" id="{E30BF14B-FE76-60BF-7A9C-7FE93D02C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7" name="Line 185">
              <a:extLst>
                <a:ext uri="{FF2B5EF4-FFF2-40B4-BE49-F238E27FC236}">
                  <a16:creationId xmlns:a16="http://schemas.microsoft.com/office/drawing/2014/main" id="{10285D5B-AAD3-4DB9-BCC8-73F9EF15A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" name="Line 186">
              <a:extLst>
                <a:ext uri="{FF2B5EF4-FFF2-40B4-BE49-F238E27FC236}">
                  <a16:creationId xmlns:a16="http://schemas.microsoft.com/office/drawing/2014/main" id="{5242D847-A54D-9B9A-0FD1-998374DAF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9" name="AutoShape 187">
              <a:extLst>
                <a:ext uri="{FF2B5EF4-FFF2-40B4-BE49-F238E27FC236}">
                  <a16:creationId xmlns:a16="http://schemas.microsoft.com/office/drawing/2014/main" id="{E24194B4-F5D2-4347-18A5-43D0253DC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0" y="2057400"/>
              <a:ext cx="5695950" cy="3124200"/>
            </a:xfrm>
            <a:prstGeom prst="cube">
              <a:avLst>
                <a:gd name="adj" fmla="val 55116"/>
              </a:avLst>
            </a:prstGeom>
            <a:solidFill>
              <a:schemeClr val="folHlink">
                <a:alpha val="50195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0" name="Oval 190">
              <a:extLst>
                <a:ext uri="{FF2B5EF4-FFF2-40B4-BE49-F238E27FC236}">
                  <a16:creationId xmlns:a16="http://schemas.microsoft.com/office/drawing/2014/main" id="{CF84BA6C-9A17-22D9-1E42-8B02BB84D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1" name="Oval 191">
              <a:extLst>
                <a:ext uri="{FF2B5EF4-FFF2-40B4-BE49-F238E27FC236}">
                  <a16:creationId xmlns:a16="http://schemas.microsoft.com/office/drawing/2014/main" id="{30699351-DFF3-3E3B-83E7-82741ED6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450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2" name="Oval 192">
              <a:extLst>
                <a:ext uri="{FF2B5EF4-FFF2-40B4-BE49-F238E27FC236}">
                  <a16:creationId xmlns:a16="http://schemas.microsoft.com/office/drawing/2014/main" id="{90B74EEE-53D0-997B-7452-892105A41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350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3" name="Oval 193">
              <a:extLst>
                <a:ext uri="{FF2B5EF4-FFF2-40B4-BE49-F238E27FC236}">
                  <a16:creationId xmlns:a16="http://schemas.microsoft.com/office/drawing/2014/main" id="{7B967E83-C71E-13B2-E2CC-68B38E70D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" name="Oval 195">
              <a:extLst>
                <a:ext uri="{FF2B5EF4-FFF2-40B4-BE49-F238E27FC236}">
                  <a16:creationId xmlns:a16="http://schemas.microsoft.com/office/drawing/2014/main" id="{058A0312-E6A7-4BE1-3F65-BA891D4B4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" name="Oval 196">
              <a:extLst>
                <a:ext uri="{FF2B5EF4-FFF2-40B4-BE49-F238E27FC236}">
                  <a16:creationId xmlns:a16="http://schemas.microsoft.com/office/drawing/2014/main" id="{2147C863-E929-C9AB-AFE7-79F54CB99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" name="Oval 197">
              <a:extLst>
                <a:ext uri="{FF2B5EF4-FFF2-40B4-BE49-F238E27FC236}">
                  <a16:creationId xmlns:a16="http://schemas.microsoft.com/office/drawing/2014/main" id="{6254969F-279D-FBC5-2645-95D359F5F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7" name="AutoShape 568">
              <a:extLst>
                <a:ext uri="{FF2B5EF4-FFF2-40B4-BE49-F238E27FC236}">
                  <a16:creationId xmlns:a16="http://schemas.microsoft.com/office/drawing/2014/main" id="{85F7FADC-44FE-819E-B6C8-3E96BFD45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800" y="41148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" name="AutoShape 569">
              <a:extLst>
                <a:ext uri="{FF2B5EF4-FFF2-40B4-BE49-F238E27FC236}">
                  <a16:creationId xmlns:a16="http://schemas.microsoft.com/office/drawing/2014/main" id="{F4248891-198A-D090-12BA-9E28A0414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9" name="AutoShape 570">
              <a:extLst>
                <a:ext uri="{FF2B5EF4-FFF2-40B4-BE49-F238E27FC236}">
                  <a16:creationId xmlns:a16="http://schemas.microsoft.com/office/drawing/2014/main" id="{CCB3F707-B5BB-F547-4359-A810F4F39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700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" name="AutoShape 571">
              <a:extLst>
                <a:ext uri="{FF2B5EF4-FFF2-40B4-BE49-F238E27FC236}">
                  <a16:creationId xmlns:a16="http://schemas.microsoft.com/office/drawing/2014/main" id="{037C1220-3E82-FB28-EA5B-C1ACAC283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9100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1" name="AutoShape 572">
              <a:extLst>
                <a:ext uri="{FF2B5EF4-FFF2-40B4-BE49-F238E27FC236}">
                  <a16:creationId xmlns:a16="http://schemas.microsoft.com/office/drawing/2014/main" id="{B55E7762-DD83-A715-D77E-49E3F5577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00" y="30480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" name="AutoShape 573">
              <a:extLst>
                <a:ext uri="{FF2B5EF4-FFF2-40B4-BE49-F238E27FC236}">
                  <a16:creationId xmlns:a16="http://schemas.microsoft.com/office/drawing/2014/main" id="{69F882B0-E313-1097-7099-1E6E8B81B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962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" name="AutoShape 574">
              <a:extLst>
                <a:ext uri="{FF2B5EF4-FFF2-40B4-BE49-F238E27FC236}">
                  <a16:creationId xmlns:a16="http://schemas.microsoft.com/office/drawing/2014/main" id="{6B1C580C-5DA6-0631-9488-C19AAEFC9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1850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86" name="CasellaDiTesto 185">
            <a:extLst>
              <a:ext uri="{FF2B5EF4-FFF2-40B4-BE49-F238E27FC236}">
                <a16:creationId xmlns:a16="http://schemas.microsoft.com/office/drawing/2014/main" id="{D7753352-49B6-1CD3-E632-6A4EF1CEFECC}"/>
              </a:ext>
            </a:extLst>
          </p:cNvPr>
          <p:cNvSpPr txBox="1"/>
          <p:nvPr/>
        </p:nvSpPr>
        <p:spPr>
          <a:xfrm>
            <a:off x="6672343" y="2223447"/>
            <a:ext cx="393670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Fluxons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are like ’’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charges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’’ in the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superconductor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, so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they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are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subject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to a </a:t>
            </a:r>
            <a:r>
              <a:rPr lang="it-IT" sz="1700" b="1" dirty="0">
                <a:solidFill>
                  <a:srgbClr val="D5AB1E"/>
                </a:solidFill>
                <a:latin typeface="Comic Sans MS" panose="030F0902030302020204" pitchFamily="66" charset="0"/>
              </a:rPr>
              <a:t>Lorentz force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due to the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external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field </a:t>
            </a:r>
          </a:p>
        </p:txBody>
      </p:sp>
      <p:cxnSp>
        <p:nvCxnSpPr>
          <p:cNvPr id="188" name="Connettore 2 187">
            <a:extLst>
              <a:ext uri="{FF2B5EF4-FFF2-40B4-BE49-F238E27FC236}">
                <a16:creationId xmlns:a16="http://schemas.microsoft.com/office/drawing/2014/main" id="{49B4926A-39D2-E0EE-0688-9971A03E9F33}"/>
              </a:ext>
            </a:extLst>
          </p:cNvPr>
          <p:cNvCxnSpPr/>
          <p:nvPr/>
        </p:nvCxnSpPr>
        <p:spPr>
          <a:xfrm flipV="1">
            <a:off x="848420" y="1722474"/>
            <a:ext cx="0" cy="4136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9" name="CasellaDiTesto 188">
            <a:extLst>
              <a:ext uri="{FF2B5EF4-FFF2-40B4-BE49-F238E27FC236}">
                <a16:creationId xmlns:a16="http://schemas.microsoft.com/office/drawing/2014/main" id="{2EF4AFB3-DFA2-458F-4A94-12E8630DDBAC}"/>
              </a:ext>
            </a:extLst>
          </p:cNvPr>
          <p:cNvSpPr txBox="1"/>
          <p:nvPr/>
        </p:nvSpPr>
        <p:spPr>
          <a:xfrm>
            <a:off x="524292" y="181932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</a:t>
            </a:r>
          </a:p>
        </p:txBody>
      </p:sp>
      <p:sp>
        <p:nvSpPr>
          <p:cNvPr id="190" name="CasellaDiTesto 189">
            <a:extLst>
              <a:ext uri="{FF2B5EF4-FFF2-40B4-BE49-F238E27FC236}">
                <a16:creationId xmlns:a16="http://schemas.microsoft.com/office/drawing/2014/main" id="{9536E9BC-D4FB-48A1-45F1-0CBFAC188D0A}"/>
              </a:ext>
            </a:extLst>
          </p:cNvPr>
          <p:cNvSpPr txBox="1"/>
          <p:nvPr/>
        </p:nvSpPr>
        <p:spPr>
          <a:xfrm>
            <a:off x="6654067" y="4283171"/>
            <a:ext cx="39367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A Lorentz force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implies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 </a:t>
            </a:r>
            <a:r>
              <a:rPr lang="it-IT" sz="17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movement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: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fluxons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move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inside the SC (</a:t>
            </a:r>
            <a:r>
              <a:rPr lang="it-IT" sz="17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flux</a:t>
            </a:r>
            <a:r>
              <a:rPr lang="it-IT" sz="1700" b="1" dirty="0">
                <a:solidFill>
                  <a:srgbClr val="D5AB1E"/>
                </a:solidFill>
                <a:latin typeface="Comic Sans MS" panose="030F0902030302020204" pitchFamily="66" charset="0"/>
              </a:rPr>
              <a:t> flow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89690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4B02C4-4A5B-AED7-A9DF-D420BBE9EF69}"/>
              </a:ext>
            </a:extLst>
          </p:cNvPr>
          <p:cNvSpPr txBox="1"/>
          <p:nvPr/>
        </p:nvSpPr>
        <p:spPr>
          <a:xfrm>
            <a:off x="2133088" y="506686"/>
            <a:ext cx="7925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II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superconductors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energy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dissipation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40" name="Gruppo 1739">
            <a:extLst>
              <a:ext uri="{FF2B5EF4-FFF2-40B4-BE49-F238E27FC236}">
                <a16:creationId xmlns:a16="http://schemas.microsoft.com/office/drawing/2014/main" id="{DF0B0AE0-A274-81D6-D361-08A68DFB7C91}"/>
              </a:ext>
            </a:extLst>
          </p:cNvPr>
          <p:cNvGrpSpPr/>
          <p:nvPr/>
        </p:nvGrpSpPr>
        <p:grpSpPr>
          <a:xfrm>
            <a:off x="370516" y="2424223"/>
            <a:ext cx="5041456" cy="2747987"/>
            <a:chOff x="575623" y="2057400"/>
            <a:chExt cx="5695950" cy="3124200"/>
          </a:xfrm>
        </p:grpSpPr>
        <p:sp>
          <p:nvSpPr>
            <p:cNvPr id="1741" name="AutoShape 21">
              <a:extLst>
                <a:ext uri="{FF2B5EF4-FFF2-40B4-BE49-F238E27FC236}">
                  <a16:creationId xmlns:a16="http://schemas.microsoft.com/office/drawing/2014/main" id="{819B9E86-3CE8-08A4-8996-D0CC32021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2" name="Oval 30">
              <a:extLst>
                <a:ext uri="{FF2B5EF4-FFF2-40B4-BE49-F238E27FC236}">
                  <a16:creationId xmlns:a16="http://schemas.microsoft.com/office/drawing/2014/main" id="{9EA55178-5D06-7A10-2172-C2F1E3855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3" name="AutoShape 51">
              <a:extLst>
                <a:ext uri="{FF2B5EF4-FFF2-40B4-BE49-F238E27FC236}">
                  <a16:creationId xmlns:a16="http://schemas.microsoft.com/office/drawing/2014/main" id="{C1C66F4A-DD73-4615-5A0E-593E84A0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4" name="AutoShape 52">
              <a:extLst>
                <a:ext uri="{FF2B5EF4-FFF2-40B4-BE49-F238E27FC236}">
                  <a16:creationId xmlns:a16="http://schemas.microsoft.com/office/drawing/2014/main" id="{3A9B9E8F-09F3-DEDB-524C-6C7F08290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5" name="AutoShape 53">
              <a:extLst>
                <a:ext uri="{FF2B5EF4-FFF2-40B4-BE49-F238E27FC236}">
                  <a16:creationId xmlns:a16="http://schemas.microsoft.com/office/drawing/2014/main" id="{EE5A0A15-B7F6-8908-8263-0A49ED60F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6" name="AutoShape 54">
              <a:extLst>
                <a:ext uri="{FF2B5EF4-FFF2-40B4-BE49-F238E27FC236}">
                  <a16:creationId xmlns:a16="http://schemas.microsoft.com/office/drawing/2014/main" id="{8FD7E8C4-CC5E-48C9-9617-D6BB53205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7" name="AutoShape 55">
              <a:extLst>
                <a:ext uri="{FF2B5EF4-FFF2-40B4-BE49-F238E27FC236}">
                  <a16:creationId xmlns:a16="http://schemas.microsoft.com/office/drawing/2014/main" id="{E4398785-DFB3-6D2D-3A9E-23857C9F1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8" name="AutoShape 56">
              <a:extLst>
                <a:ext uri="{FF2B5EF4-FFF2-40B4-BE49-F238E27FC236}">
                  <a16:creationId xmlns:a16="http://schemas.microsoft.com/office/drawing/2014/main" id="{17AEE07F-A7A1-A87C-EA42-EF262D6CF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49" name="AutoShape 57">
              <a:extLst>
                <a:ext uri="{FF2B5EF4-FFF2-40B4-BE49-F238E27FC236}">
                  <a16:creationId xmlns:a16="http://schemas.microsoft.com/office/drawing/2014/main" id="{5FC6DED0-6076-957C-1591-D97375276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0" name="Oval 58">
              <a:extLst>
                <a:ext uri="{FF2B5EF4-FFF2-40B4-BE49-F238E27FC236}">
                  <a16:creationId xmlns:a16="http://schemas.microsoft.com/office/drawing/2014/main" id="{D261A7C3-AC24-F65E-FAB3-13B2F7A0E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1" name="Oval 59">
              <a:extLst>
                <a:ext uri="{FF2B5EF4-FFF2-40B4-BE49-F238E27FC236}">
                  <a16:creationId xmlns:a16="http://schemas.microsoft.com/office/drawing/2014/main" id="{61408F6D-09DA-D4AD-0B8A-18FFDA59F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2" name="Oval 60">
              <a:extLst>
                <a:ext uri="{FF2B5EF4-FFF2-40B4-BE49-F238E27FC236}">
                  <a16:creationId xmlns:a16="http://schemas.microsoft.com/office/drawing/2014/main" id="{AD597E18-6EA8-7F68-5234-79DC488E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3" name="Oval 61">
              <a:extLst>
                <a:ext uri="{FF2B5EF4-FFF2-40B4-BE49-F238E27FC236}">
                  <a16:creationId xmlns:a16="http://schemas.microsoft.com/office/drawing/2014/main" id="{C09EE1CE-6D9C-0A4D-E318-50618A0A0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4" name="Oval 62">
              <a:extLst>
                <a:ext uri="{FF2B5EF4-FFF2-40B4-BE49-F238E27FC236}">
                  <a16:creationId xmlns:a16="http://schemas.microsoft.com/office/drawing/2014/main" id="{F43E7F36-B34D-BF87-3858-99B47CAFE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5" name="Oval 63">
              <a:extLst>
                <a:ext uri="{FF2B5EF4-FFF2-40B4-BE49-F238E27FC236}">
                  <a16:creationId xmlns:a16="http://schemas.microsoft.com/office/drawing/2014/main" id="{751FC2D2-B7EF-CA7A-96BB-4B696EEF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6" name="Oval 64">
              <a:extLst>
                <a:ext uri="{FF2B5EF4-FFF2-40B4-BE49-F238E27FC236}">
                  <a16:creationId xmlns:a16="http://schemas.microsoft.com/office/drawing/2014/main" id="{C0700F92-1D4D-67D8-F7D9-B3FA9CAB5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7" name="AutoShape 65">
              <a:extLst>
                <a:ext uri="{FF2B5EF4-FFF2-40B4-BE49-F238E27FC236}">
                  <a16:creationId xmlns:a16="http://schemas.microsoft.com/office/drawing/2014/main" id="{659897E1-966B-F55A-A514-0EC1055B6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8" name="AutoShape 66">
              <a:extLst>
                <a:ext uri="{FF2B5EF4-FFF2-40B4-BE49-F238E27FC236}">
                  <a16:creationId xmlns:a16="http://schemas.microsoft.com/office/drawing/2014/main" id="{7B7E0A03-D057-FAB6-F9E1-835F1DDBE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59" name="AutoShape 67">
              <a:extLst>
                <a:ext uri="{FF2B5EF4-FFF2-40B4-BE49-F238E27FC236}">
                  <a16:creationId xmlns:a16="http://schemas.microsoft.com/office/drawing/2014/main" id="{2A71E56D-CC08-988F-DC47-8F1E2F67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0" name="AutoShape 68">
              <a:extLst>
                <a:ext uri="{FF2B5EF4-FFF2-40B4-BE49-F238E27FC236}">
                  <a16:creationId xmlns:a16="http://schemas.microsoft.com/office/drawing/2014/main" id="{EAB970CC-5CB4-9E25-94EE-7650E424D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1" name="AutoShape 69">
              <a:extLst>
                <a:ext uri="{FF2B5EF4-FFF2-40B4-BE49-F238E27FC236}">
                  <a16:creationId xmlns:a16="http://schemas.microsoft.com/office/drawing/2014/main" id="{D5E28459-CE01-48EB-167A-676CD535F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2" name="Rectangle 70">
              <a:extLst>
                <a:ext uri="{FF2B5EF4-FFF2-40B4-BE49-F238E27FC236}">
                  <a16:creationId xmlns:a16="http://schemas.microsoft.com/office/drawing/2014/main" id="{D753B7C4-CDD3-02FA-3B56-332094752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3" name="Rectangle 71">
              <a:extLst>
                <a:ext uri="{FF2B5EF4-FFF2-40B4-BE49-F238E27FC236}">
                  <a16:creationId xmlns:a16="http://schemas.microsoft.com/office/drawing/2014/main" id="{9EE8B9A5-7C1B-18FC-A8CF-A36E65908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4" name="Rectangle 72">
              <a:extLst>
                <a:ext uri="{FF2B5EF4-FFF2-40B4-BE49-F238E27FC236}">
                  <a16:creationId xmlns:a16="http://schemas.microsoft.com/office/drawing/2014/main" id="{DF02FCEF-8209-E9BA-D694-650293D98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5" name="Rectangle 73">
              <a:extLst>
                <a:ext uri="{FF2B5EF4-FFF2-40B4-BE49-F238E27FC236}">
                  <a16:creationId xmlns:a16="http://schemas.microsoft.com/office/drawing/2014/main" id="{7ABE5AA5-753C-C959-AE97-4B46ECD38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6" name="Rectangle 74">
              <a:extLst>
                <a:ext uri="{FF2B5EF4-FFF2-40B4-BE49-F238E27FC236}">
                  <a16:creationId xmlns:a16="http://schemas.microsoft.com/office/drawing/2014/main" id="{A4D383CB-E0FE-A214-C7F4-13E7CE2AA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67" name="Line 75">
              <a:extLst>
                <a:ext uri="{FF2B5EF4-FFF2-40B4-BE49-F238E27FC236}">
                  <a16:creationId xmlns:a16="http://schemas.microsoft.com/office/drawing/2014/main" id="{4C215CF2-C3C1-2291-3E80-15E0C5BF71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68" name="Line 76">
              <a:extLst>
                <a:ext uri="{FF2B5EF4-FFF2-40B4-BE49-F238E27FC236}">
                  <a16:creationId xmlns:a16="http://schemas.microsoft.com/office/drawing/2014/main" id="{189ABA54-ABBB-5A32-2E63-98E52374C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69" name="Line 77">
              <a:extLst>
                <a:ext uri="{FF2B5EF4-FFF2-40B4-BE49-F238E27FC236}">
                  <a16:creationId xmlns:a16="http://schemas.microsoft.com/office/drawing/2014/main" id="{D4B81525-09CC-4C49-3A14-37F35E9AF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0" name="Line 78">
              <a:extLst>
                <a:ext uri="{FF2B5EF4-FFF2-40B4-BE49-F238E27FC236}">
                  <a16:creationId xmlns:a16="http://schemas.microsoft.com/office/drawing/2014/main" id="{2D90A009-F46A-AC7E-6810-A0AC5818B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1" name="Line 79">
              <a:extLst>
                <a:ext uri="{FF2B5EF4-FFF2-40B4-BE49-F238E27FC236}">
                  <a16:creationId xmlns:a16="http://schemas.microsoft.com/office/drawing/2014/main" id="{3C8606B6-4469-4B42-4045-E05C3D0D1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2" name="Line 80">
              <a:extLst>
                <a:ext uri="{FF2B5EF4-FFF2-40B4-BE49-F238E27FC236}">
                  <a16:creationId xmlns:a16="http://schemas.microsoft.com/office/drawing/2014/main" id="{82A0F54D-5E4F-ADB3-8723-FFB0C9C77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407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3" name="Line 81">
              <a:extLst>
                <a:ext uri="{FF2B5EF4-FFF2-40B4-BE49-F238E27FC236}">
                  <a16:creationId xmlns:a16="http://schemas.microsoft.com/office/drawing/2014/main" id="{127B29D5-5A60-BC2E-8A50-24A286378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4" name="Line 82">
              <a:extLst>
                <a:ext uri="{FF2B5EF4-FFF2-40B4-BE49-F238E27FC236}">
                  <a16:creationId xmlns:a16="http://schemas.microsoft.com/office/drawing/2014/main" id="{F7D456CC-BC2A-DCA8-63F4-50457357F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5" name="Line 83">
              <a:extLst>
                <a:ext uri="{FF2B5EF4-FFF2-40B4-BE49-F238E27FC236}">
                  <a16:creationId xmlns:a16="http://schemas.microsoft.com/office/drawing/2014/main" id="{002D7E99-6559-6EE0-B2F1-12D445FB9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6" name="Line 84">
              <a:extLst>
                <a:ext uri="{FF2B5EF4-FFF2-40B4-BE49-F238E27FC236}">
                  <a16:creationId xmlns:a16="http://schemas.microsoft.com/office/drawing/2014/main" id="{64F1EC7E-4244-5F0C-6BAF-ABB27E836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642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7" name="AutoShape 85">
              <a:extLst>
                <a:ext uri="{FF2B5EF4-FFF2-40B4-BE49-F238E27FC236}">
                  <a16:creationId xmlns:a16="http://schemas.microsoft.com/office/drawing/2014/main" id="{FD1D7B65-12AA-E206-87D3-6264EB26D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78" name="Oval 86">
              <a:extLst>
                <a:ext uri="{FF2B5EF4-FFF2-40B4-BE49-F238E27FC236}">
                  <a16:creationId xmlns:a16="http://schemas.microsoft.com/office/drawing/2014/main" id="{BEFFBE81-8AAD-A33E-DF17-12F7DAC59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79" name="AutoShape 87">
              <a:extLst>
                <a:ext uri="{FF2B5EF4-FFF2-40B4-BE49-F238E27FC236}">
                  <a16:creationId xmlns:a16="http://schemas.microsoft.com/office/drawing/2014/main" id="{59C68F47-7CD7-2223-84FE-1707186F8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962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0" name="AutoShape 88">
              <a:extLst>
                <a:ext uri="{FF2B5EF4-FFF2-40B4-BE49-F238E27FC236}">
                  <a16:creationId xmlns:a16="http://schemas.microsoft.com/office/drawing/2014/main" id="{9B966926-BC8E-6C0E-2597-E6F86FF15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4191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1" name="AutoShape 89">
              <a:extLst>
                <a:ext uri="{FF2B5EF4-FFF2-40B4-BE49-F238E27FC236}">
                  <a16:creationId xmlns:a16="http://schemas.microsoft.com/office/drawing/2014/main" id="{BBB42A47-46C6-F2C9-8FBC-BDD4446F0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733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2" name="AutoShape 90">
              <a:extLst>
                <a:ext uri="{FF2B5EF4-FFF2-40B4-BE49-F238E27FC236}">
                  <a16:creationId xmlns:a16="http://schemas.microsoft.com/office/drawing/2014/main" id="{C9C98897-B926-2276-CF4A-426422336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505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3" name="AutoShape 91">
              <a:extLst>
                <a:ext uri="{FF2B5EF4-FFF2-40B4-BE49-F238E27FC236}">
                  <a16:creationId xmlns:a16="http://schemas.microsoft.com/office/drawing/2014/main" id="{77DE3DA5-CDBD-3022-951E-51E72636F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276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4" name="Rectangle 92">
              <a:extLst>
                <a:ext uri="{FF2B5EF4-FFF2-40B4-BE49-F238E27FC236}">
                  <a16:creationId xmlns:a16="http://schemas.microsoft.com/office/drawing/2014/main" id="{01A58A47-5883-4C02-2F4D-F0C89BD88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505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5" name="Rectangle 93">
              <a:extLst>
                <a:ext uri="{FF2B5EF4-FFF2-40B4-BE49-F238E27FC236}">
                  <a16:creationId xmlns:a16="http://schemas.microsoft.com/office/drawing/2014/main" id="{C72C247E-2337-BC38-2A17-3C27D7CD2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276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6" name="Rectangle 94">
              <a:extLst>
                <a:ext uri="{FF2B5EF4-FFF2-40B4-BE49-F238E27FC236}">
                  <a16:creationId xmlns:a16="http://schemas.microsoft.com/office/drawing/2014/main" id="{0DFB59C3-1906-4D61-F7D9-5C9D80CBA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733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7" name="Rectangle 95">
              <a:extLst>
                <a:ext uri="{FF2B5EF4-FFF2-40B4-BE49-F238E27FC236}">
                  <a16:creationId xmlns:a16="http://schemas.microsoft.com/office/drawing/2014/main" id="{6CD292BC-14CB-EE1C-FCAE-82841A2C9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962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8" name="Rectangle 96">
              <a:extLst>
                <a:ext uri="{FF2B5EF4-FFF2-40B4-BE49-F238E27FC236}">
                  <a16:creationId xmlns:a16="http://schemas.microsoft.com/office/drawing/2014/main" id="{2104ADAB-D05D-BADB-49B7-45DCCBAED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4191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789" name="Line 97">
              <a:extLst>
                <a:ext uri="{FF2B5EF4-FFF2-40B4-BE49-F238E27FC236}">
                  <a16:creationId xmlns:a16="http://schemas.microsoft.com/office/drawing/2014/main" id="{C916ECF2-90C7-AD85-A93E-F9B78869B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0" name="Line 98">
              <a:extLst>
                <a:ext uri="{FF2B5EF4-FFF2-40B4-BE49-F238E27FC236}">
                  <a16:creationId xmlns:a16="http://schemas.microsoft.com/office/drawing/2014/main" id="{E7F9F9FD-3B0D-F71C-24E5-34B66EAC4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200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1" name="Line 99">
              <a:extLst>
                <a:ext uri="{FF2B5EF4-FFF2-40B4-BE49-F238E27FC236}">
                  <a16:creationId xmlns:a16="http://schemas.microsoft.com/office/drawing/2014/main" id="{1DA7B935-264B-89A7-F790-90C545932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2" name="Line 100">
              <a:extLst>
                <a:ext uri="{FF2B5EF4-FFF2-40B4-BE49-F238E27FC236}">
                  <a16:creationId xmlns:a16="http://schemas.microsoft.com/office/drawing/2014/main" id="{A0CF8755-97CB-3D97-DDF4-2670E58ED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3" name="Line 101">
              <a:extLst>
                <a:ext uri="{FF2B5EF4-FFF2-40B4-BE49-F238E27FC236}">
                  <a16:creationId xmlns:a16="http://schemas.microsoft.com/office/drawing/2014/main" id="{5767BA28-A206-C01D-5FB9-DC9B609DA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4" name="Line 102">
              <a:extLst>
                <a:ext uri="{FF2B5EF4-FFF2-40B4-BE49-F238E27FC236}">
                  <a16:creationId xmlns:a16="http://schemas.microsoft.com/office/drawing/2014/main" id="{25BC9B8C-786C-19AA-52F3-23DBAFE139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573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5" name="Line 103">
              <a:extLst>
                <a:ext uri="{FF2B5EF4-FFF2-40B4-BE49-F238E27FC236}">
                  <a16:creationId xmlns:a16="http://schemas.microsoft.com/office/drawing/2014/main" id="{58A8EEA6-CCCD-BC2A-AD8A-C3E8178F8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4114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6" name="Line 104">
              <a:extLst>
                <a:ext uri="{FF2B5EF4-FFF2-40B4-BE49-F238E27FC236}">
                  <a16:creationId xmlns:a16="http://schemas.microsoft.com/office/drawing/2014/main" id="{44F5BFE4-6900-5DBE-9B7A-2515A6C03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886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7" name="Line 105">
              <a:extLst>
                <a:ext uri="{FF2B5EF4-FFF2-40B4-BE49-F238E27FC236}">
                  <a16:creationId xmlns:a16="http://schemas.microsoft.com/office/drawing/2014/main" id="{D4C33DC5-D9A5-1191-C739-F37CDC657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657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8" name="Line 106">
              <a:extLst>
                <a:ext uri="{FF2B5EF4-FFF2-40B4-BE49-F238E27FC236}">
                  <a16:creationId xmlns:a16="http://schemas.microsoft.com/office/drawing/2014/main" id="{893B37B3-27D2-7A14-F383-F7BC8A712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923" y="3429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99" name="AutoShape 107">
              <a:extLst>
                <a:ext uri="{FF2B5EF4-FFF2-40B4-BE49-F238E27FC236}">
                  <a16:creationId xmlns:a16="http://schemas.microsoft.com/office/drawing/2014/main" id="{BDBAE431-40CF-0A14-FD52-A4439FB7E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0" name="Oval 108">
              <a:extLst>
                <a:ext uri="{FF2B5EF4-FFF2-40B4-BE49-F238E27FC236}">
                  <a16:creationId xmlns:a16="http://schemas.microsoft.com/office/drawing/2014/main" id="{47C287B0-AA07-5E6F-0BC2-23CC373FF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1" name="AutoShape 109">
              <a:extLst>
                <a:ext uri="{FF2B5EF4-FFF2-40B4-BE49-F238E27FC236}">
                  <a16:creationId xmlns:a16="http://schemas.microsoft.com/office/drawing/2014/main" id="{E2CBB880-9D88-52C1-6506-87A7C12A3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2" name="AutoShape 110">
              <a:extLst>
                <a:ext uri="{FF2B5EF4-FFF2-40B4-BE49-F238E27FC236}">
                  <a16:creationId xmlns:a16="http://schemas.microsoft.com/office/drawing/2014/main" id="{5998B01C-9EC1-BBC3-79C6-260C44CB0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3" name="AutoShape 111">
              <a:extLst>
                <a:ext uri="{FF2B5EF4-FFF2-40B4-BE49-F238E27FC236}">
                  <a16:creationId xmlns:a16="http://schemas.microsoft.com/office/drawing/2014/main" id="{78918B86-B7BC-91FA-17B3-F088AED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4" name="AutoShape 112">
              <a:extLst>
                <a:ext uri="{FF2B5EF4-FFF2-40B4-BE49-F238E27FC236}">
                  <a16:creationId xmlns:a16="http://schemas.microsoft.com/office/drawing/2014/main" id="{EFFB6849-1038-87F9-31F9-3D2155BC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5" name="AutoShape 113">
              <a:extLst>
                <a:ext uri="{FF2B5EF4-FFF2-40B4-BE49-F238E27FC236}">
                  <a16:creationId xmlns:a16="http://schemas.microsoft.com/office/drawing/2014/main" id="{50AAA6CD-2E20-486C-D5EF-58221E247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6" name="Rectangle 114">
              <a:extLst>
                <a:ext uri="{FF2B5EF4-FFF2-40B4-BE49-F238E27FC236}">
                  <a16:creationId xmlns:a16="http://schemas.microsoft.com/office/drawing/2014/main" id="{FC8706E7-9DF8-5B23-2511-1665CBFF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7" name="Rectangle 115">
              <a:extLst>
                <a:ext uri="{FF2B5EF4-FFF2-40B4-BE49-F238E27FC236}">
                  <a16:creationId xmlns:a16="http://schemas.microsoft.com/office/drawing/2014/main" id="{3F845AC8-2859-3FD0-126B-4CA5B581F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8" name="Rectangle 116">
              <a:extLst>
                <a:ext uri="{FF2B5EF4-FFF2-40B4-BE49-F238E27FC236}">
                  <a16:creationId xmlns:a16="http://schemas.microsoft.com/office/drawing/2014/main" id="{CF91895B-4833-D3FD-A659-22810EAE0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09" name="Rectangle 117">
              <a:extLst>
                <a:ext uri="{FF2B5EF4-FFF2-40B4-BE49-F238E27FC236}">
                  <a16:creationId xmlns:a16="http://schemas.microsoft.com/office/drawing/2014/main" id="{3DFB6127-836B-474C-6CBC-A61C9C328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10" name="Rectangle 118">
              <a:extLst>
                <a:ext uri="{FF2B5EF4-FFF2-40B4-BE49-F238E27FC236}">
                  <a16:creationId xmlns:a16="http://schemas.microsoft.com/office/drawing/2014/main" id="{A4B1A22E-365D-9206-1C22-E2256BF7A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11" name="Line 119">
              <a:extLst>
                <a:ext uri="{FF2B5EF4-FFF2-40B4-BE49-F238E27FC236}">
                  <a16:creationId xmlns:a16="http://schemas.microsoft.com/office/drawing/2014/main" id="{2EA7D649-DE93-637D-887E-910398B09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2" name="Line 120">
              <a:extLst>
                <a:ext uri="{FF2B5EF4-FFF2-40B4-BE49-F238E27FC236}">
                  <a16:creationId xmlns:a16="http://schemas.microsoft.com/office/drawing/2014/main" id="{7EE71778-3BB2-CDC2-2F06-92F0ACE265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3" name="Line 121">
              <a:extLst>
                <a:ext uri="{FF2B5EF4-FFF2-40B4-BE49-F238E27FC236}">
                  <a16:creationId xmlns:a16="http://schemas.microsoft.com/office/drawing/2014/main" id="{4E37DA0F-1E93-8A35-1DF7-A2ECC8B05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4" name="Line 122">
              <a:extLst>
                <a:ext uri="{FF2B5EF4-FFF2-40B4-BE49-F238E27FC236}">
                  <a16:creationId xmlns:a16="http://schemas.microsoft.com/office/drawing/2014/main" id="{957F92F8-2A81-D74D-7815-F6CA0F24B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5" name="Line 123">
              <a:extLst>
                <a:ext uri="{FF2B5EF4-FFF2-40B4-BE49-F238E27FC236}">
                  <a16:creationId xmlns:a16="http://schemas.microsoft.com/office/drawing/2014/main" id="{F2073030-47C6-6E79-44E8-407C7D27B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6" name="Line 124">
              <a:extLst>
                <a:ext uri="{FF2B5EF4-FFF2-40B4-BE49-F238E27FC236}">
                  <a16:creationId xmlns:a16="http://schemas.microsoft.com/office/drawing/2014/main" id="{5C4239C8-3C3F-DC53-2049-DE6A7A430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997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7" name="Line 125">
              <a:extLst>
                <a:ext uri="{FF2B5EF4-FFF2-40B4-BE49-F238E27FC236}">
                  <a16:creationId xmlns:a16="http://schemas.microsoft.com/office/drawing/2014/main" id="{926F1F38-4E8B-C379-7DD2-5D30FD69A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8" name="Line 126">
              <a:extLst>
                <a:ext uri="{FF2B5EF4-FFF2-40B4-BE49-F238E27FC236}">
                  <a16:creationId xmlns:a16="http://schemas.microsoft.com/office/drawing/2014/main" id="{0476E8FA-4F80-E6E3-E267-45DD10002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19" name="Line 127">
              <a:extLst>
                <a:ext uri="{FF2B5EF4-FFF2-40B4-BE49-F238E27FC236}">
                  <a16:creationId xmlns:a16="http://schemas.microsoft.com/office/drawing/2014/main" id="{53698E12-464A-6106-A6FE-2EA71435F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20" name="Line 128">
              <a:extLst>
                <a:ext uri="{FF2B5EF4-FFF2-40B4-BE49-F238E27FC236}">
                  <a16:creationId xmlns:a16="http://schemas.microsoft.com/office/drawing/2014/main" id="{536EEA21-8CDD-1EA8-6F3C-68A28AC5D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232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21" name="AutoShape 129">
              <a:extLst>
                <a:ext uri="{FF2B5EF4-FFF2-40B4-BE49-F238E27FC236}">
                  <a16:creationId xmlns:a16="http://schemas.microsoft.com/office/drawing/2014/main" id="{EED46DAC-35D9-77B9-47D1-D66892AB5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2" name="Oval 130">
              <a:extLst>
                <a:ext uri="{FF2B5EF4-FFF2-40B4-BE49-F238E27FC236}">
                  <a16:creationId xmlns:a16="http://schemas.microsoft.com/office/drawing/2014/main" id="{163EF517-AF95-C0C6-B2E5-7E14D8410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3" name="AutoShape 131">
              <a:extLst>
                <a:ext uri="{FF2B5EF4-FFF2-40B4-BE49-F238E27FC236}">
                  <a16:creationId xmlns:a16="http://schemas.microsoft.com/office/drawing/2014/main" id="{6C5A196C-2F8D-DC77-D5C5-029BF6FC0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200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4" name="AutoShape 132">
              <a:extLst>
                <a:ext uri="{FF2B5EF4-FFF2-40B4-BE49-F238E27FC236}">
                  <a16:creationId xmlns:a16="http://schemas.microsoft.com/office/drawing/2014/main" id="{1F8DB9AB-7B10-1C50-E7D0-FB3731B6A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429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5" name="AutoShape 133">
              <a:extLst>
                <a:ext uri="{FF2B5EF4-FFF2-40B4-BE49-F238E27FC236}">
                  <a16:creationId xmlns:a16="http://schemas.microsoft.com/office/drawing/2014/main" id="{9F93DDD2-A790-A3ED-1028-7F884D077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971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6" name="AutoShape 134">
              <a:extLst>
                <a:ext uri="{FF2B5EF4-FFF2-40B4-BE49-F238E27FC236}">
                  <a16:creationId xmlns:a16="http://schemas.microsoft.com/office/drawing/2014/main" id="{1065FA94-E8C6-E79F-5AB0-6DCA3BBEB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743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7" name="AutoShape 135">
              <a:extLst>
                <a:ext uri="{FF2B5EF4-FFF2-40B4-BE49-F238E27FC236}">
                  <a16:creationId xmlns:a16="http://schemas.microsoft.com/office/drawing/2014/main" id="{D4514C1A-DBDF-F6E9-77F8-E4844734C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514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8" name="Rectangle 136">
              <a:extLst>
                <a:ext uri="{FF2B5EF4-FFF2-40B4-BE49-F238E27FC236}">
                  <a16:creationId xmlns:a16="http://schemas.microsoft.com/office/drawing/2014/main" id="{1652664E-09DF-2091-8731-6DC9B232D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743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29" name="Rectangle 137">
              <a:extLst>
                <a:ext uri="{FF2B5EF4-FFF2-40B4-BE49-F238E27FC236}">
                  <a16:creationId xmlns:a16="http://schemas.microsoft.com/office/drawing/2014/main" id="{50C8E50D-602B-43F5-4B41-9EBF55C2A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514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0" name="Rectangle 138">
              <a:extLst>
                <a:ext uri="{FF2B5EF4-FFF2-40B4-BE49-F238E27FC236}">
                  <a16:creationId xmlns:a16="http://schemas.microsoft.com/office/drawing/2014/main" id="{3DBA5FD5-B756-1EEA-1E13-0974D24FB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971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1" name="Rectangle 139">
              <a:extLst>
                <a:ext uri="{FF2B5EF4-FFF2-40B4-BE49-F238E27FC236}">
                  <a16:creationId xmlns:a16="http://schemas.microsoft.com/office/drawing/2014/main" id="{03EB4372-8A26-D1EE-9CDC-F335566FA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200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2" name="Rectangle 140">
              <a:extLst>
                <a:ext uri="{FF2B5EF4-FFF2-40B4-BE49-F238E27FC236}">
                  <a16:creationId xmlns:a16="http://schemas.microsoft.com/office/drawing/2014/main" id="{26A02E7B-AA2D-7387-AACD-941F4E7D3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3429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33" name="Line 141">
              <a:extLst>
                <a:ext uri="{FF2B5EF4-FFF2-40B4-BE49-F238E27FC236}">
                  <a16:creationId xmlns:a16="http://schemas.microsoft.com/office/drawing/2014/main" id="{F831BADB-5F42-5236-E1AF-166862A17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4" name="Line 142">
              <a:extLst>
                <a:ext uri="{FF2B5EF4-FFF2-40B4-BE49-F238E27FC236}">
                  <a16:creationId xmlns:a16="http://schemas.microsoft.com/office/drawing/2014/main" id="{745FEFBA-5BDB-A47B-2C0C-56E5B549C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2438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5" name="Line 143">
              <a:extLst>
                <a:ext uri="{FF2B5EF4-FFF2-40B4-BE49-F238E27FC236}">
                  <a16:creationId xmlns:a16="http://schemas.microsoft.com/office/drawing/2014/main" id="{B2CDB0E2-FD6F-0A4B-4D14-33DC54DE62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6" name="Line 144">
              <a:extLst>
                <a:ext uri="{FF2B5EF4-FFF2-40B4-BE49-F238E27FC236}">
                  <a16:creationId xmlns:a16="http://schemas.microsoft.com/office/drawing/2014/main" id="{C9DD925A-D454-B7C6-389B-DC13CB670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7" name="Line 145">
              <a:extLst>
                <a:ext uri="{FF2B5EF4-FFF2-40B4-BE49-F238E27FC236}">
                  <a16:creationId xmlns:a16="http://schemas.microsoft.com/office/drawing/2014/main" id="{7167A0A9-DAE2-DDDB-900B-F191BB36B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8" name="Line 146">
              <a:extLst>
                <a:ext uri="{FF2B5EF4-FFF2-40B4-BE49-F238E27FC236}">
                  <a16:creationId xmlns:a16="http://schemas.microsoft.com/office/drawing/2014/main" id="{C7FBE828-50F7-A794-29AB-6A911D346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037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9" name="Line 147">
              <a:extLst>
                <a:ext uri="{FF2B5EF4-FFF2-40B4-BE49-F238E27FC236}">
                  <a16:creationId xmlns:a16="http://schemas.microsoft.com/office/drawing/2014/main" id="{8D000661-1E07-D584-E245-458AB1BE2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3352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0" name="Line 148">
              <a:extLst>
                <a:ext uri="{FF2B5EF4-FFF2-40B4-BE49-F238E27FC236}">
                  <a16:creationId xmlns:a16="http://schemas.microsoft.com/office/drawing/2014/main" id="{DBC41207-E60E-D2D8-F221-68E89CFA0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3124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1" name="Line 149">
              <a:extLst>
                <a:ext uri="{FF2B5EF4-FFF2-40B4-BE49-F238E27FC236}">
                  <a16:creationId xmlns:a16="http://schemas.microsoft.com/office/drawing/2014/main" id="{4CFD4FE9-48B4-3E3E-6A33-A472FA57E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2895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2" name="Line 150">
              <a:extLst>
                <a:ext uri="{FF2B5EF4-FFF2-40B4-BE49-F238E27FC236}">
                  <a16:creationId xmlns:a16="http://schemas.microsoft.com/office/drawing/2014/main" id="{2C2F1847-C134-CA4E-795F-04AA28AA2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723" y="2667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3" name="AutoShape 151">
              <a:extLst>
                <a:ext uri="{FF2B5EF4-FFF2-40B4-BE49-F238E27FC236}">
                  <a16:creationId xmlns:a16="http://schemas.microsoft.com/office/drawing/2014/main" id="{ED8091E3-05E6-D720-9601-0593719B7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4" name="Oval 152">
              <a:extLst>
                <a:ext uri="{FF2B5EF4-FFF2-40B4-BE49-F238E27FC236}">
                  <a16:creationId xmlns:a16="http://schemas.microsoft.com/office/drawing/2014/main" id="{2327C184-9BB8-3825-309C-20149E7AA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5" name="AutoShape 153">
              <a:extLst>
                <a:ext uri="{FF2B5EF4-FFF2-40B4-BE49-F238E27FC236}">
                  <a16:creationId xmlns:a16="http://schemas.microsoft.com/office/drawing/2014/main" id="{116BE755-3AA2-DB2B-DC7D-B8CAB38E0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124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6" name="AutoShape 154">
              <a:extLst>
                <a:ext uri="{FF2B5EF4-FFF2-40B4-BE49-F238E27FC236}">
                  <a16:creationId xmlns:a16="http://schemas.microsoft.com/office/drawing/2014/main" id="{96728A6F-66DF-1329-BEB5-F186EC83A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352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7" name="AutoShape 155">
              <a:extLst>
                <a:ext uri="{FF2B5EF4-FFF2-40B4-BE49-F238E27FC236}">
                  <a16:creationId xmlns:a16="http://schemas.microsoft.com/office/drawing/2014/main" id="{0A273869-A205-FE7F-71FD-BEC2D020E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895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8" name="AutoShape 156">
              <a:extLst>
                <a:ext uri="{FF2B5EF4-FFF2-40B4-BE49-F238E27FC236}">
                  <a16:creationId xmlns:a16="http://schemas.microsoft.com/office/drawing/2014/main" id="{DCC81AA5-2D9A-5DEC-5439-5F5E71FB8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667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9" name="AutoShape 157">
              <a:extLst>
                <a:ext uri="{FF2B5EF4-FFF2-40B4-BE49-F238E27FC236}">
                  <a16:creationId xmlns:a16="http://schemas.microsoft.com/office/drawing/2014/main" id="{7867AB23-5AA7-89DE-4705-7903A9EE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438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0" name="Rectangle 158">
              <a:extLst>
                <a:ext uri="{FF2B5EF4-FFF2-40B4-BE49-F238E27FC236}">
                  <a16:creationId xmlns:a16="http://schemas.microsoft.com/office/drawing/2014/main" id="{F237E59E-BACF-107B-0ABD-EA439DDCA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667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1" name="Rectangle 159">
              <a:extLst>
                <a:ext uri="{FF2B5EF4-FFF2-40B4-BE49-F238E27FC236}">
                  <a16:creationId xmlns:a16="http://schemas.microsoft.com/office/drawing/2014/main" id="{1723E8C5-C807-A241-DFF8-CC95876BC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438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2" name="Rectangle 160">
              <a:extLst>
                <a:ext uri="{FF2B5EF4-FFF2-40B4-BE49-F238E27FC236}">
                  <a16:creationId xmlns:a16="http://schemas.microsoft.com/office/drawing/2014/main" id="{C3068694-B708-30E1-C6C1-63E34A1F0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895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3" name="Rectangle 161">
              <a:extLst>
                <a:ext uri="{FF2B5EF4-FFF2-40B4-BE49-F238E27FC236}">
                  <a16:creationId xmlns:a16="http://schemas.microsoft.com/office/drawing/2014/main" id="{066A83E2-114E-6FE5-4057-B6DE48FB2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124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4" name="Rectangle 162">
              <a:extLst>
                <a:ext uri="{FF2B5EF4-FFF2-40B4-BE49-F238E27FC236}">
                  <a16:creationId xmlns:a16="http://schemas.microsoft.com/office/drawing/2014/main" id="{672B423F-F98D-36AA-137E-D3C67569E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3352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55" name="Line 163">
              <a:extLst>
                <a:ext uri="{FF2B5EF4-FFF2-40B4-BE49-F238E27FC236}">
                  <a16:creationId xmlns:a16="http://schemas.microsoft.com/office/drawing/2014/main" id="{8D0E3497-59AF-2F82-5A63-890E51987B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6" name="Line 164">
              <a:extLst>
                <a:ext uri="{FF2B5EF4-FFF2-40B4-BE49-F238E27FC236}">
                  <a16:creationId xmlns:a16="http://schemas.microsoft.com/office/drawing/2014/main" id="{D7078F11-1950-DE20-8B84-90301B2C0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2362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7" name="Line 165">
              <a:extLst>
                <a:ext uri="{FF2B5EF4-FFF2-40B4-BE49-F238E27FC236}">
                  <a16:creationId xmlns:a16="http://schemas.microsoft.com/office/drawing/2014/main" id="{E304AB0B-30BB-BDAC-2759-B072C1C9B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8" name="Line 166">
              <a:extLst>
                <a:ext uri="{FF2B5EF4-FFF2-40B4-BE49-F238E27FC236}">
                  <a16:creationId xmlns:a16="http://schemas.microsoft.com/office/drawing/2014/main" id="{5858C875-76E8-C88F-7731-5E2AA25EF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59" name="Line 167">
              <a:extLst>
                <a:ext uri="{FF2B5EF4-FFF2-40B4-BE49-F238E27FC236}">
                  <a16:creationId xmlns:a16="http://schemas.microsoft.com/office/drawing/2014/main" id="{E9F77351-47B1-985A-A2E1-60DC06D51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0" name="Line 168">
              <a:extLst>
                <a:ext uri="{FF2B5EF4-FFF2-40B4-BE49-F238E27FC236}">
                  <a16:creationId xmlns:a16="http://schemas.microsoft.com/office/drawing/2014/main" id="{3AEA7515-4CF3-E3E7-282C-27184CDF8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6273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1" name="Line 169">
              <a:extLst>
                <a:ext uri="{FF2B5EF4-FFF2-40B4-BE49-F238E27FC236}">
                  <a16:creationId xmlns:a16="http://schemas.microsoft.com/office/drawing/2014/main" id="{13664570-FC31-1873-3039-CD551F01F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3276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2" name="Line 170">
              <a:extLst>
                <a:ext uri="{FF2B5EF4-FFF2-40B4-BE49-F238E27FC236}">
                  <a16:creationId xmlns:a16="http://schemas.microsoft.com/office/drawing/2014/main" id="{A7B3DD78-47FD-2128-DA5B-F4F51F6A8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3048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3" name="Line 171">
              <a:extLst>
                <a:ext uri="{FF2B5EF4-FFF2-40B4-BE49-F238E27FC236}">
                  <a16:creationId xmlns:a16="http://schemas.microsoft.com/office/drawing/2014/main" id="{2C6076C6-CBF1-2EDD-EC77-326B2B7503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2819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4" name="Line 172">
              <a:extLst>
                <a:ext uri="{FF2B5EF4-FFF2-40B4-BE49-F238E27FC236}">
                  <a16:creationId xmlns:a16="http://schemas.microsoft.com/office/drawing/2014/main" id="{EB573637-A5BD-064B-89FA-61CAA19B2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8623" y="2590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65" name="AutoShape 173">
              <a:extLst>
                <a:ext uri="{FF2B5EF4-FFF2-40B4-BE49-F238E27FC236}">
                  <a16:creationId xmlns:a16="http://schemas.microsoft.com/office/drawing/2014/main" id="{ED8C846B-68FD-E1F5-ACF3-1DD03D97C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6" name="Oval 174">
              <a:extLst>
                <a:ext uri="{FF2B5EF4-FFF2-40B4-BE49-F238E27FC236}">
                  <a16:creationId xmlns:a16="http://schemas.microsoft.com/office/drawing/2014/main" id="{DACCE9A3-84DD-8A47-B241-FC7E73E9E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7" name="AutoShape 175">
              <a:extLst>
                <a:ext uri="{FF2B5EF4-FFF2-40B4-BE49-F238E27FC236}">
                  <a16:creationId xmlns:a16="http://schemas.microsoft.com/office/drawing/2014/main" id="{F96EDB70-1193-E13E-0F6A-02D2CD711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267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8" name="AutoShape 176">
              <a:extLst>
                <a:ext uri="{FF2B5EF4-FFF2-40B4-BE49-F238E27FC236}">
                  <a16:creationId xmlns:a16="http://schemas.microsoft.com/office/drawing/2014/main" id="{22572344-F06D-0B94-D983-C554EAEF5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495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69" name="AutoShape 177">
              <a:extLst>
                <a:ext uri="{FF2B5EF4-FFF2-40B4-BE49-F238E27FC236}">
                  <a16:creationId xmlns:a16="http://schemas.microsoft.com/office/drawing/2014/main" id="{A48C3AE3-0A47-BA29-4D24-8AF1DC7AA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038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0" name="AutoShape 178">
              <a:extLst>
                <a:ext uri="{FF2B5EF4-FFF2-40B4-BE49-F238E27FC236}">
                  <a16:creationId xmlns:a16="http://schemas.microsoft.com/office/drawing/2014/main" id="{D368FA5D-A5E1-1747-ED31-1D9802092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810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1" name="AutoShape 179">
              <a:extLst>
                <a:ext uri="{FF2B5EF4-FFF2-40B4-BE49-F238E27FC236}">
                  <a16:creationId xmlns:a16="http://schemas.microsoft.com/office/drawing/2014/main" id="{ABDED07D-465D-E2FD-679E-D8B18D921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581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2" name="Rectangle 180">
              <a:extLst>
                <a:ext uri="{FF2B5EF4-FFF2-40B4-BE49-F238E27FC236}">
                  <a16:creationId xmlns:a16="http://schemas.microsoft.com/office/drawing/2014/main" id="{04DA97B5-C254-78F6-77D3-F688E00E2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810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3" name="Rectangle 181">
              <a:extLst>
                <a:ext uri="{FF2B5EF4-FFF2-40B4-BE49-F238E27FC236}">
                  <a16:creationId xmlns:a16="http://schemas.microsoft.com/office/drawing/2014/main" id="{E768A484-31E8-8B8E-6ED6-1954C6B6C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581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4" name="Rectangle 182">
              <a:extLst>
                <a:ext uri="{FF2B5EF4-FFF2-40B4-BE49-F238E27FC236}">
                  <a16:creationId xmlns:a16="http://schemas.microsoft.com/office/drawing/2014/main" id="{0E6EE987-C0CE-23ED-9FE2-1747D4DCA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038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5" name="Rectangle 183">
              <a:extLst>
                <a:ext uri="{FF2B5EF4-FFF2-40B4-BE49-F238E27FC236}">
                  <a16:creationId xmlns:a16="http://schemas.microsoft.com/office/drawing/2014/main" id="{81415013-F1C4-5B16-2A5D-68D4CF29F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267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6" name="Rectangle 184">
              <a:extLst>
                <a:ext uri="{FF2B5EF4-FFF2-40B4-BE49-F238E27FC236}">
                  <a16:creationId xmlns:a16="http://schemas.microsoft.com/office/drawing/2014/main" id="{249E2359-202B-A54F-42FC-DECFE24AE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4495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77" name="Line 185">
              <a:extLst>
                <a:ext uri="{FF2B5EF4-FFF2-40B4-BE49-F238E27FC236}">
                  <a16:creationId xmlns:a16="http://schemas.microsoft.com/office/drawing/2014/main" id="{5100F44E-B8BB-35A6-BC50-4E98C7CFC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78" name="Line 186">
              <a:extLst>
                <a:ext uri="{FF2B5EF4-FFF2-40B4-BE49-F238E27FC236}">
                  <a16:creationId xmlns:a16="http://schemas.microsoft.com/office/drawing/2014/main" id="{5C97C151-1AAE-9711-B147-B7D23501E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3505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79" name="Line 187">
              <a:extLst>
                <a:ext uri="{FF2B5EF4-FFF2-40B4-BE49-F238E27FC236}">
                  <a16:creationId xmlns:a16="http://schemas.microsoft.com/office/drawing/2014/main" id="{DEF404A0-166F-8EA7-E731-75FDA2953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0" name="Line 188">
              <a:extLst>
                <a:ext uri="{FF2B5EF4-FFF2-40B4-BE49-F238E27FC236}">
                  <a16:creationId xmlns:a16="http://schemas.microsoft.com/office/drawing/2014/main" id="{4B2E83C8-62FC-42CD-52B2-28DE7EA1C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1" name="Line 189">
              <a:extLst>
                <a:ext uri="{FF2B5EF4-FFF2-40B4-BE49-F238E27FC236}">
                  <a16:creationId xmlns:a16="http://schemas.microsoft.com/office/drawing/2014/main" id="{1A24EB13-25D6-976E-E078-1D1525C51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2" name="Line 190">
              <a:extLst>
                <a:ext uri="{FF2B5EF4-FFF2-40B4-BE49-F238E27FC236}">
                  <a16:creationId xmlns:a16="http://schemas.microsoft.com/office/drawing/2014/main" id="{D7D87096-DDEA-ACC2-7637-F85C40DFC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073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3" name="Line 191">
              <a:extLst>
                <a:ext uri="{FF2B5EF4-FFF2-40B4-BE49-F238E27FC236}">
                  <a16:creationId xmlns:a16="http://schemas.microsoft.com/office/drawing/2014/main" id="{8B9656A8-4E28-604D-B61D-EFBF550392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4419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4" name="Line 192">
              <a:extLst>
                <a:ext uri="{FF2B5EF4-FFF2-40B4-BE49-F238E27FC236}">
                  <a16:creationId xmlns:a16="http://schemas.microsoft.com/office/drawing/2014/main" id="{E719685E-2D37-BE9B-D4C9-71E48D3B4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4191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5" name="Line 193">
              <a:extLst>
                <a:ext uri="{FF2B5EF4-FFF2-40B4-BE49-F238E27FC236}">
                  <a16:creationId xmlns:a16="http://schemas.microsoft.com/office/drawing/2014/main" id="{42474A92-4FB7-2DC8-41AF-D401B2530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3962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6" name="Line 194">
              <a:extLst>
                <a:ext uri="{FF2B5EF4-FFF2-40B4-BE49-F238E27FC236}">
                  <a16:creationId xmlns:a16="http://schemas.microsoft.com/office/drawing/2014/main" id="{9891FF6C-8095-17A4-46C5-2802D2E3F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423" y="3733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7" name="AutoShape 195">
              <a:extLst>
                <a:ext uri="{FF2B5EF4-FFF2-40B4-BE49-F238E27FC236}">
                  <a16:creationId xmlns:a16="http://schemas.microsoft.com/office/drawing/2014/main" id="{E6C6D04A-B18C-C9DA-BD37-80EA4B685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7650" cy="1524000"/>
            </a:xfrm>
            <a:prstGeom prst="can">
              <a:avLst>
                <a:gd name="adj" fmla="val 51282"/>
              </a:avLst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88" name="Oval 196">
              <a:extLst>
                <a:ext uri="{FF2B5EF4-FFF2-40B4-BE49-F238E27FC236}">
                  <a16:creationId xmlns:a16="http://schemas.microsoft.com/office/drawing/2014/main" id="{81C4E406-7CE4-3140-9E2C-DF78CAB56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89" name="AutoShape 197">
              <a:extLst>
                <a:ext uri="{FF2B5EF4-FFF2-40B4-BE49-F238E27FC236}">
                  <a16:creationId xmlns:a16="http://schemas.microsoft.com/office/drawing/2014/main" id="{3CBB5736-7221-5D4E-E8BF-B16879DC5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3434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0" name="AutoShape 198">
              <a:extLst>
                <a:ext uri="{FF2B5EF4-FFF2-40B4-BE49-F238E27FC236}">
                  <a16:creationId xmlns:a16="http://schemas.microsoft.com/office/drawing/2014/main" id="{D40C4315-A597-5A6A-642E-8DA119CB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5720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1" name="AutoShape 199">
              <a:extLst>
                <a:ext uri="{FF2B5EF4-FFF2-40B4-BE49-F238E27FC236}">
                  <a16:creationId xmlns:a16="http://schemas.microsoft.com/office/drawing/2014/main" id="{D0EAA622-A997-EB2E-B8A5-02202B531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1148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2" name="AutoShape 200">
              <a:extLst>
                <a:ext uri="{FF2B5EF4-FFF2-40B4-BE49-F238E27FC236}">
                  <a16:creationId xmlns:a16="http://schemas.microsoft.com/office/drawing/2014/main" id="{397486DF-3271-4E4F-5BB9-2864E5497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8862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3" name="AutoShape 201">
              <a:extLst>
                <a:ext uri="{FF2B5EF4-FFF2-40B4-BE49-F238E27FC236}">
                  <a16:creationId xmlns:a16="http://schemas.microsoft.com/office/drawing/2014/main" id="{16CB4EDF-C841-9718-3487-F75FE0448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657600"/>
              <a:ext cx="165100" cy="152400"/>
            </a:xfrm>
            <a:prstGeom prst="curvedRightArrow">
              <a:avLst>
                <a:gd name="adj1" fmla="val 20000"/>
                <a:gd name="adj2" fmla="val 40000"/>
                <a:gd name="adj3" fmla="val 3611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4" name="Rectangle 202">
              <a:extLst>
                <a:ext uri="{FF2B5EF4-FFF2-40B4-BE49-F238E27FC236}">
                  <a16:creationId xmlns:a16="http://schemas.microsoft.com/office/drawing/2014/main" id="{B86702DC-D88D-B832-4BC7-CA660FD11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8862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5" name="Rectangle 203">
              <a:extLst>
                <a:ext uri="{FF2B5EF4-FFF2-40B4-BE49-F238E27FC236}">
                  <a16:creationId xmlns:a16="http://schemas.microsoft.com/office/drawing/2014/main" id="{8E2E55DF-A41C-FD00-D7A2-7C088F41C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6576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6" name="Rectangle 204">
              <a:extLst>
                <a:ext uri="{FF2B5EF4-FFF2-40B4-BE49-F238E27FC236}">
                  <a16:creationId xmlns:a16="http://schemas.microsoft.com/office/drawing/2014/main" id="{CF82D078-DE0D-112E-6007-97C4FF08F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1148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7" name="Rectangle 205">
              <a:extLst>
                <a:ext uri="{FF2B5EF4-FFF2-40B4-BE49-F238E27FC236}">
                  <a16:creationId xmlns:a16="http://schemas.microsoft.com/office/drawing/2014/main" id="{D2E4CBA4-5450-64B3-BFDD-93AE0DCFB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3434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8" name="Rectangle 206">
              <a:extLst>
                <a:ext uri="{FF2B5EF4-FFF2-40B4-BE49-F238E27FC236}">
                  <a16:creationId xmlns:a16="http://schemas.microsoft.com/office/drawing/2014/main" id="{F86FBED4-196D-187E-2930-A5F35F8C9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4572000"/>
              <a:ext cx="24765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99" name="Line 207">
              <a:extLst>
                <a:ext uri="{FF2B5EF4-FFF2-40B4-BE49-F238E27FC236}">
                  <a16:creationId xmlns:a16="http://schemas.microsoft.com/office/drawing/2014/main" id="{A4C803CB-D233-6F72-3BF5-EAB0410D6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0" name="Line 208">
              <a:extLst>
                <a:ext uri="{FF2B5EF4-FFF2-40B4-BE49-F238E27FC236}">
                  <a16:creationId xmlns:a16="http://schemas.microsoft.com/office/drawing/2014/main" id="{CBF275DD-3367-19D4-1713-64BA96FBF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35814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1" name="Line 209">
              <a:extLst>
                <a:ext uri="{FF2B5EF4-FFF2-40B4-BE49-F238E27FC236}">
                  <a16:creationId xmlns:a16="http://schemas.microsoft.com/office/drawing/2014/main" id="{7FEC3B27-A309-B8AB-9678-D21FDB9BC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2" name="Line 210">
              <a:extLst>
                <a:ext uri="{FF2B5EF4-FFF2-40B4-BE49-F238E27FC236}">
                  <a16:creationId xmlns:a16="http://schemas.microsoft.com/office/drawing/2014/main" id="{B3ADE592-0C22-31FF-CBFA-99EA89CF8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3" name="Line 211">
              <a:extLst>
                <a:ext uri="{FF2B5EF4-FFF2-40B4-BE49-F238E27FC236}">
                  <a16:creationId xmlns:a16="http://schemas.microsoft.com/office/drawing/2014/main" id="{2B24976E-30BF-2236-365D-A47C76E53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4" name="Line 212">
              <a:extLst>
                <a:ext uri="{FF2B5EF4-FFF2-40B4-BE49-F238E27FC236}">
                  <a16:creationId xmlns:a16="http://schemas.microsoft.com/office/drawing/2014/main" id="{DC382C7F-2621-EB6C-0FF3-F6DDFEE87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12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5" name="Line 213">
              <a:extLst>
                <a:ext uri="{FF2B5EF4-FFF2-40B4-BE49-F238E27FC236}">
                  <a16:creationId xmlns:a16="http://schemas.microsoft.com/office/drawing/2014/main" id="{F0D8682B-99D3-46BB-A86D-21A521143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44958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6" name="Line 214">
              <a:extLst>
                <a:ext uri="{FF2B5EF4-FFF2-40B4-BE49-F238E27FC236}">
                  <a16:creationId xmlns:a16="http://schemas.microsoft.com/office/drawing/2014/main" id="{C4CF9AC3-B513-53D5-123D-24197F054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42672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7" name="Line 215">
              <a:extLst>
                <a:ext uri="{FF2B5EF4-FFF2-40B4-BE49-F238E27FC236}">
                  <a16:creationId xmlns:a16="http://schemas.microsoft.com/office/drawing/2014/main" id="{C1122AA3-5EC3-618D-905C-EBA7A2991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40386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8" name="Line 216">
              <a:extLst>
                <a:ext uri="{FF2B5EF4-FFF2-40B4-BE49-F238E27FC236}">
                  <a16:creationId xmlns:a16="http://schemas.microsoft.com/office/drawing/2014/main" id="{A4E2C068-A728-C03F-A98C-213E2F7E2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473" y="381000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09" name="Oval 217">
              <a:extLst>
                <a:ext uri="{FF2B5EF4-FFF2-40B4-BE49-F238E27FC236}">
                  <a16:creationId xmlns:a16="http://schemas.microsoft.com/office/drawing/2014/main" id="{0008C070-68E9-5004-CD84-B157EDDDE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0" name="Oval 218">
              <a:extLst>
                <a:ext uri="{FF2B5EF4-FFF2-40B4-BE49-F238E27FC236}">
                  <a16:creationId xmlns:a16="http://schemas.microsoft.com/office/drawing/2014/main" id="{0D99567F-DA19-DD77-036D-CC3EB1AE7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1" name="Oval 219">
              <a:extLst>
                <a:ext uri="{FF2B5EF4-FFF2-40B4-BE49-F238E27FC236}">
                  <a16:creationId xmlns:a16="http://schemas.microsoft.com/office/drawing/2014/main" id="{CEABEFB2-35AD-D11F-BEE1-3853BC950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2" name="Oval 220">
              <a:extLst>
                <a:ext uri="{FF2B5EF4-FFF2-40B4-BE49-F238E27FC236}">
                  <a16:creationId xmlns:a16="http://schemas.microsoft.com/office/drawing/2014/main" id="{AB7165CC-3C8D-BB2F-99AE-D5EC983D8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3" name="Oval 221">
              <a:extLst>
                <a:ext uri="{FF2B5EF4-FFF2-40B4-BE49-F238E27FC236}">
                  <a16:creationId xmlns:a16="http://schemas.microsoft.com/office/drawing/2014/main" id="{E07E5515-D8A3-7B21-503F-DCB69A9A6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4" name="Oval 222">
              <a:extLst>
                <a:ext uri="{FF2B5EF4-FFF2-40B4-BE49-F238E27FC236}">
                  <a16:creationId xmlns:a16="http://schemas.microsoft.com/office/drawing/2014/main" id="{7FFB4709-EEF7-E9EA-66B7-294DB233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5" name="Oval 223">
              <a:extLst>
                <a:ext uri="{FF2B5EF4-FFF2-40B4-BE49-F238E27FC236}">
                  <a16:creationId xmlns:a16="http://schemas.microsoft.com/office/drawing/2014/main" id="{E4631485-2179-0F85-27F6-27D9DD17A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6" name="AutoShape 226">
              <a:extLst>
                <a:ext uri="{FF2B5EF4-FFF2-40B4-BE49-F238E27FC236}">
                  <a16:creationId xmlns:a16="http://schemas.microsoft.com/office/drawing/2014/main" id="{5B83C241-3989-471F-FF22-BD52F30F7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073" y="41148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7" name="AutoShape 227">
              <a:extLst>
                <a:ext uri="{FF2B5EF4-FFF2-40B4-BE49-F238E27FC236}">
                  <a16:creationId xmlns:a16="http://schemas.microsoft.com/office/drawing/2014/main" id="{13599E0B-586A-5D6E-D64E-4E10FA634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9573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8" name="AutoShape 228">
              <a:extLst>
                <a:ext uri="{FF2B5EF4-FFF2-40B4-BE49-F238E27FC236}">
                  <a16:creationId xmlns:a16="http://schemas.microsoft.com/office/drawing/2014/main" id="{203DFB4B-FBE6-53E1-A9F3-932E9D1B5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973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19" name="AutoShape 229">
              <a:extLst>
                <a:ext uri="{FF2B5EF4-FFF2-40B4-BE49-F238E27FC236}">
                  <a16:creationId xmlns:a16="http://schemas.microsoft.com/office/drawing/2014/main" id="{A1005D00-0C6D-E736-3C1A-BB05F895C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0373" y="28956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0" name="AutoShape 230">
              <a:extLst>
                <a:ext uri="{FF2B5EF4-FFF2-40B4-BE49-F238E27FC236}">
                  <a16:creationId xmlns:a16="http://schemas.microsoft.com/office/drawing/2014/main" id="{F7ADF55B-5A40-5129-BAEF-7CB607166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6273" y="30480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1" name="AutoShape 231">
              <a:extLst>
                <a:ext uri="{FF2B5EF4-FFF2-40B4-BE49-F238E27FC236}">
                  <a16:creationId xmlns:a16="http://schemas.microsoft.com/office/drawing/2014/main" id="{F99471CA-AC24-CB48-5F6E-47FD98D7C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073" y="3962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2" name="AutoShape 232">
              <a:extLst>
                <a:ext uri="{FF2B5EF4-FFF2-40B4-BE49-F238E27FC236}">
                  <a16:creationId xmlns:a16="http://schemas.microsoft.com/office/drawing/2014/main" id="{1D8E6BC4-39CF-429A-7B7A-6C6245943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123" y="3581400"/>
              <a:ext cx="247650" cy="152400"/>
            </a:xfrm>
            <a:prstGeom prst="rightArrow">
              <a:avLst>
                <a:gd name="adj1" fmla="val 50000"/>
                <a:gd name="adj2" fmla="val 40625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3" name="Oval 233">
              <a:extLst>
                <a:ext uri="{FF2B5EF4-FFF2-40B4-BE49-F238E27FC236}">
                  <a16:creationId xmlns:a16="http://schemas.microsoft.com/office/drawing/2014/main" id="{B2E7418F-7150-0C97-233E-34E27C43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4" name="Oval 234">
              <a:extLst>
                <a:ext uri="{FF2B5EF4-FFF2-40B4-BE49-F238E27FC236}">
                  <a16:creationId xmlns:a16="http://schemas.microsoft.com/office/drawing/2014/main" id="{041F1E0E-C0FC-EFF1-1A0F-1F41570D3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5" name="Oval 235">
              <a:extLst>
                <a:ext uri="{FF2B5EF4-FFF2-40B4-BE49-F238E27FC236}">
                  <a16:creationId xmlns:a16="http://schemas.microsoft.com/office/drawing/2014/main" id="{7924D6BB-D2C9-9F18-8E33-823A91E0E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6" name="Oval 236">
              <a:extLst>
                <a:ext uri="{FF2B5EF4-FFF2-40B4-BE49-F238E27FC236}">
                  <a16:creationId xmlns:a16="http://schemas.microsoft.com/office/drawing/2014/main" id="{7C0CBC84-9536-93C9-189A-802C4CEFE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7" name="Oval 237">
              <a:extLst>
                <a:ext uri="{FF2B5EF4-FFF2-40B4-BE49-F238E27FC236}">
                  <a16:creationId xmlns:a16="http://schemas.microsoft.com/office/drawing/2014/main" id="{BF98607D-B2E9-85C5-B6EA-9F2C61414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8" name="Oval 238">
              <a:extLst>
                <a:ext uri="{FF2B5EF4-FFF2-40B4-BE49-F238E27FC236}">
                  <a16:creationId xmlns:a16="http://schemas.microsoft.com/office/drawing/2014/main" id="{17B2E416-1EBD-AF59-90C9-36E4F9E7A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29" name="Oval 239">
              <a:extLst>
                <a:ext uri="{FF2B5EF4-FFF2-40B4-BE49-F238E27FC236}">
                  <a16:creationId xmlns:a16="http://schemas.microsoft.com/office/drawing/2014/main" id="{D0A9E858-3558-1D8E-9947-26190C90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0" name="AutoShape 241">
              <a:extLst>
                <a:ext uri="{FF2B5EF4-FFF2-40B4-BE49-F238E27FC236}">
                  <a16:creationId xmlns:a16="http://schemas.microsoft.com/office/drawing/2014/main" id="{E5CAA4A7-9CD4-4DA1-C4A3-338BDFAEB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23" y="2057400"/>
              <a:ext cx="5695950" cy="3124200"/>
            </a:xfrm>
            <a:prstGeom prst="cube">
              <a:avLst>
                <a:gd name="adj" fmla="val 55116"/>
              </a:avLst>
            </a:prstGeom>
            <a:solidFill>
              <a:schemeClr val="folHlink">
                <a:alpha val="50195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1" name="Oval 243">
              <a:extLst>
                <a:ext uri="{FF2B5EF4-FFF2-40B4-BE49-F238E27FC236}">
                  <a16:creationId xmlns:a16="http://schemas.microsoft.com/office/drawing/2014/main" id="{46681467-B311-C842-D408-B419E577A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3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2" name="Oval 244">
              <a:extLst>
                <a:ext uri="{FF2B5EF4-FFF2-40B4-BE49-F238E27FC236}">
                  <a16:creationId xmlns:a16="http://schemas.microsoft.com/office/drawing/2014/main" id="{894C54F1-290F-F17B-F963-675072D88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723" y="2286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3" name="Oval 245">
              <a:extLst>
                <a:ext uri="{FF2B5EF4-FFF2-40B4-BE49-F238E27FC236}">
                  <a16:creationId xmlns:a16="http://schemas.microsoft.com/office/drawing/2014/main" id="{95AEBDE0-A435-6D77-E939-14DD0A4A6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623" y="2209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4" name="Oval 246">
              <a:extLst>
                <a:ext uri="{FF2B5EF4-FFF2-40B4-BE49-F238E27FC236}">
                  <a16:creationId xmlns:a16="http://schemas.microsoft.com/office/drawing/2014/main" id="{A5B0E7EA-CE04-11E8-41AD-2DCF67BAA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47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5" name="Oval 247">
              <a:extLst>
                <a:ext uri="{FF2B5EF4-FFF2-40B4-BE49-F238E27FC236}">
                  <a16:creationId xmlns:a16="http://schemas.microsoft.com/office/drawing/2014/main" id="{3B56D77A-0E60-E7CB-1D5C-9275EB2B1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423" y="33528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6" name="Oval 248">
              <a:extLst>
                <a:ext uri="{FF2B5EF4-FFF2-40B4-BE49-F238E27FC236}">
                  <a16:creationId xmlns:a16="http://schemas.microsoft.com/office/drawing/2014/main" id="{1462EBC7-A27B-0951-F08B-B5D8B6D50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923" y="3048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37" name="Oval 249">
              <a:extLst>
                <a:ext uri="{FF2B5EF4-FFF2-40B4-BE49-F238E27FC236}">
                  <a16:creationId xmlns:a16="http://schemas.microsoft.com/office/drawing/2014/main" id="{F71680BF-653D-9560-74C9-425BB893C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423" y="3429000"/>
              <a:ext cx="246063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cxnSp>
        <p:nvCxnSpPr>
          <p:cNvPr id="1938" name="Connettore 2 1937">
            <a:extLst>
              <a:ext uri="{FF2B5EF4-FFF2-40B4-BE49-F238E27FC236}">
                <a16:creationId xmlns:a16="http://schemas.microsoft.com/office/drawing/2014/main" id="{803D9A2A-E846-0D57-64BC-F38594294445}"/>
              </a:ext>
            </a:extLst>
          </p:cNvPr>
          <p:cNvCxnSpPr/>
          <p:nvPr/>
        </p:nvCxnSpPr>
        <p:spPr>
          <a:xfrm flipV="1">
            <a:off x="848420" y="1722474"/>
            <a:ext cx="0" cy="4136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9" name="CasellaDiTesto 1938">
            <a:extLst>
              <a:ext uri="{FF2B5EF4-FFF2-40B4-BE49-F238E27FC236}">
                <a16:creationId xmlns:a16="http://schemas.microsoft.com/office/drawing/2014/main" id="{C96CF23A-6D34-D3F2-7BDA-F33F36BF97F6}"/>
              </a:ext>
            </a:extLst>
          </p:cNvPr>
          <p:cNvSpPr txBox="1"/>
          <p:nvPr/>
        </p:nvSpPr>
        <p:spPr>
          <a:xfrm>
            <a:off x="524292" y="181932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</a:t>
            </a:r>
          </a:p>
        </p:txBody>
      </p:sp>
      <p:sp>
        <p:nvSpPr>
          <p:cNvPr id="1940" name="CasellaDiTesto 1939">
            <a:extLst>
              <a:ext uri="{FF2B5EF4-FFF2-40B4-BE49-F238E27FC236}">
                <a16:creationId xmlns:a16="http://schemas.microsoft.com/office/drawing/2014/main" id="{445E8A77-D047-44F5-1390-93D04FE62A8C}"/>
              </a:ext>
            </a:extLst>
          </p:cNvPr>
          <p:cNvSpPr txBox="1"/>
          <p:nvPr/>
        </p:nvSpPr>
        <p:spPr>
          <a:xfrm>
            <a:off x="6672343" y="2223447"/>
            <a:ext cx="39367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Fluxons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have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 </a:t>
            </a:r>
            <a:r>
              <a:rPr lang="it-IT" sz="17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normal</a:t>
            </a:r>
            <a:r>
              <a:rPr lang="it-IT" sz="1700" b="1" dirty="0">
                <a:solidFill>
                  <a:srgbClr val="D5AB1E"/>
                </a:solidFill>
                <a:latin typeface="Comic Sans MS" panose="030F0902030302020204" pitchFamily="66" charset="0"/>
              </a:rPr>
              <a:t> core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,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meaning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that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they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contain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electrons</a:t>
            </a:r>
            <a:endParaRPr lang="it-IT" sz="1700" b="1" dirty="0">
              <a:solidFill>
                <a:srgbClr val="2B85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41" name="CasellaDiTesto 1940">
            <a:extLst>
              <a:ext uri="{FF2B5EF4-FFF2-40B4-BE49-F238E27FC236}">
                <a16:creationId xmlns:a16="http://schemas.microsoft.com/office/drawing/2014/main" id="{373C0ED4-9836-93F9-CDBE-B20D62431B97}"/>
              </a:ext>
            </a:extLst>
          </p:cNvPr>
          <p:cNvSpPr txBox="1"/>
          <p:nvPr/>
        </p:nvSpPr>
        <p:spPr>
          <a:xfrm>
            <a:off x="6672343" y="3612002"/>
            <a:ext cx="39367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Electrons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moving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in a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material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dissipate energy = the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material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17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have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a </a:t>
            </a:r>
            <a:r>
              <a:rPr lang="it-IT" sz="17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resistivity</a:t>
            </a:r>
            <a:r>
              <a:rPr lang="it-IT" sz="1700" b="1" dirty="0">
                <a:solidFill>
                  <a:srgbClr val="2B85FF"/>
                </a:solidFill>
                <a:latin typeface="Comic Sans MS" panose="030F0902030302020204" pitchFamily="66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2" name="CasellaDiTesto 1941">
                <a:extLst>
                  <a:ext uri="{FF2B5EF4-FFF2-40B4-BE49-F238E27FC236}">
                    <a16:creationId xmlns:a16="http://schemas.microsoft.com/office/drawing/2014/main" id="{6CBB8156-D686-CD40-2AEC-FC13E0F6111B}"/>
                  </a:ext>
                </a:extLst>
              </p:cNvPr>
              <p:cNvSpPr txBox="1"/>
              <p:nvPr/>
            </p:nvSpPr>
            <p:spPr>
              <a:xfrm>
                <a:off x="4754391" y="5373282"/>
                <a:ext cx="70279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rgbClr val="33A61A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it-IT" sz="2400" b="1" dirty="0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it-IT" sz="2400" b="1" dirty="0" err="1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Type</a:t>
                </a:r>
                <a:r>
                  <a:rPr lang="it-IT" sz="2400" b="1" dirty="0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II SC </a:t>
                </a:r>
                <a:r>
                  <a:rPr lang="it-IT" sz="2400" b="1" dirty="0" err="1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have</a:t>
                </a:r>
                <a:r>
                  <a:rPr lang="it-IT" sz="2400" b="1" dirty="0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 small </a:t>
                </a:r>
                <a:r>
                  <a:rPr lang="it-IT" sz="2400" b="1" dirty="0" err="1">
                    <a:solidFill>
                      <a:srgbClr val="33A61A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resistivity</a:t>
                </a:r>
                <a:endParaRPr lang="it-IT" sz="2400" b="1" dirty="0">
                  <a:solidFill>
                    <a:srgbClr val="33A6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42" name="CasellaDiTesto 1941">
                <a:extLst>
                  <a:ext uri="{FF2B5EF4-FFF2-40B4-BE49-F238E27FC236}">
                    <a16:creationId xmlns:a16="http://schemas.microsoft.com/office/drawing/2014/main" id="{6CBB8156-D686-CD40-2AEC-FC13E0F61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391" y="5373282"/>
                <a:ext cx="7027915" cy="461665"/>
              </a:xfrm>
              <a:prstGeom prst="rect">
                <a:avLst/>
              </a:prstGeom>
              <a:blipFill>
                <a:blip r:embed="rId3"/>
                <a:stretch>
                  <a:fillRect t="-10526" b="-368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602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461093" y="332510"/>
            <a:ext cx="526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in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484" name="Picture 4" descr="How to measure tiny temperature differences using a Josephson junction -  Mapping Ignorance">
            <a:extLst>
              <a:ext uri="{FF2B5EF4-FFF2-40B4-BE49-F238E27FC236}">
                <a16:creationId xmlns:a16="http://schemas.microsoft.com/office/drawing/2014/main" id="{A08785CC-3B0C-CF06-93D6-FA7595C9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91" y="3763957"/>
            <a:ext cx="3520219" cy="14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79D405-1D27-F68C-A869-F506BF583BFD}"/>
              </a:ext>
            </a:extLst>
          </p:cNvPr>
          <p:cNvSpPr txBox="1"/>
          <p:nvPr/>
        </p:nvSpPr>
        <p:spPr>
          <a:xfrm>
            <a:off x="4209908" y="1038322"/>
            <a:ext cx="3772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Josephson 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junctions</a:t>
            </a:r>
            <a:endParaRPr lang="it-IT" sz="30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2A4CAF-CCC0-832B-3E29-B808380D389C}"/>
              </a:ext>
            </a:extLst>
          </p:cNvPr>
          <p:cNvSpPr txBox="1"/>
          <p:nvPr/>
        </p:nvSpPr>
        <p:spPr>
          <a:xfrm>
            <a:off x="5834153" y="2325311"/>
            <a:ext cx="5269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Based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 Quantum tunneling</a:t>
            </a:r>
            <a:endParaRPr lang="it-IT" sz="2800" dirty="0"/>
          </a:p>
        </p:txBody>
      </p:sp>
      <p:pic>
        <p:nvPicPr>
          <p:cNvPr id="20488" name="Picture 8" descr="Superconducting c-QED Device Fabrication – Lan-Hsuan Lee">
            <a:extLst>
              <a:ext uri="{FF2B5EF4-FFF2-40B4-BE49-F238E27FC236}">
                <a16:creationId xmlns:a16="http://schemas.microsoft.com/office/drawing/2014/main" id="{4D2EE231-D69C-A969-A097-9F72101F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0" y="4804016"/>
            <a:ext cx="4774019" cy="12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A764EF-7F30-3EFD-05D1-3AC899418F47}"/>
              </a:ext>
            </a:extLst>
          </p:cNvPr>
          <p:cNvSpPr txBox="1"/>
          <p:nvPr/>
        </p:nvSpPr>
        <p:spPr>
          <a:xfrm>
            <a:off x="1088007" y="2447713"/>
            <a:ext cx="37721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Macroscopic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effect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of a quantum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phenomenon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EFF1B4-2A96-8659-92A0-BAFFAD50A015}"/>
              </a:ext>
            </a:extLst>
          </p:cNvPr>
          <p:cNvSpPr txBox="1"/>
          <p:nvPr/>
        </p:nvSpPr>
        <p:spPr>
          <a:xfrm>
            <a:off x="5954473" y="3428647"/>
            <a:ext cx="50292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A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supercurrent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can flow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without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applied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voltage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, by the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effect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of Cooper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pairs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tunneling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through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the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insulator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88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461093" y="332510"/>
            <a:ext cx="526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in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486" name="Picture 6" descr="squid">
            <a:extLst>
              <a:ext uri="{FF2B5EF4-FFF2-40B4-BE49-F238E27FC236}">
                <a16:creationId xmlns:a16="http://schemas.microsoft.com/office/drawing/2014/main" id="{11D63025-B9CC-ECC1-3390-691BE0C0A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55" y="1833181"/>
            <a:ext cx="2658953" cy="19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B44EC-12B6-E57D-AFC6-5F18F16D188C}"/>
              </a:ext>
            </a:extLst>
          </p:cNvPr>
          <p:cNvSpPr txBox="1"/>
          <p:nvPr/>
        </p:nvSpPr>
        <p:spPr>
          <a:xfrm>
            <a:off x="1194191" y="1038322"/>
            <a:ext cx="98036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SQUID: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uperconducting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antum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it-IT" sz="30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nterference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r>
              <a:rPr lang="it-IT" sz="30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evice</a:t>
            </a:r>
          </a:p>
        </p:txBody>
      </p:sp>
      <p:pic>
        <p:nvPicPr>
          <p:cNvPr id="22530" name="Picture 2" descr="Hilflosigkeit Korrespondent Sympathisch squid magnetic Vorläufig Geldleihe  reagieren">
            <a:extLst>
              <a:ext uri="{FF2B5EF4-FFF2-40B4-BE49-F238E27FC236}">
                <a16:creationId xmlns:a16="http://schemas.microsoft.com/office/drawing/2014/main" id="{3E91CEAB-4FC3-28B9-F770-9E2245CB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42" y="3705998"/>
            <a:ext cx="3470201" cy="24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86316B8-A2FC-A08A-B821-8A7A1F1B35C6}"/>
                  </a:ext>
                </a:extLst>
              </p:cNvPr>
              <p:cNvSpPr txBox="1"/>
              <p:nvPr/>
            </p:nvSpPr>
            <p:spPr>
              <a:xfrm>
                <a:off x="1101390" y="1910495"/>
                <a:ext cx="4885753" cy="147732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Two Josephson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junctions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in loop.</a:t>
                </a:r>
                <a:b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</a:br>
                <a:b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</a:b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The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concatenated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magnetic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flux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is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quantized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33A6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the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current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is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proportional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to the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flux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quanta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86316B8-A2FC-A08A-B821-8A7A1F1B3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90" y="1910495"/>
                <a:ext cx="4885753" cy="1477328"/>
              </a:xfrm>
              <a:prstGeom prst="rect">
                <a:avLst/>
              </a:prstGeom>
              <a:blipFill>
                <a:blip r:embed="rId4"/>
                <a:stretch>
                  <a:fillRect t="-1709" b="-5983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CE27FC2-4285-976D-819D-924F241544D3}"/>
                  </a:ext>
                </a:extLst>
              </p:cNvPr>
              <p:cNvSpPr txBox="1"/>
              <p:nvPr/>
            </p:nvSpPr>
            <p:spPr>
              <a:xfrm>
                <a:off x="5674296" y="4004652"/>
                <a:ext cx="5605669" cy="248927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SQUIDs are </a:t>
                </a:r>
                <a:r>
                  <a:rPr lang="it-IT" b="1" dirty="0" err="1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powerful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b="1" dirty="0" err="1">
                    <a:solidFill>
                      <a:srgbClr val="D5AB1E"/>
                    </a:solidFill>
                    <a:latin typeface="Comic Sans MS" panose="030F0902030302020204" pitchFamily="66" charset="0"/>
                  </a:rPr>
                  <a:t>magnetometers</a:t>
                </a:r>
                <a:r>
                  <a:rPr lang="it-IT" b="1" dirty="0">
                    <a:solidFill>
                      <a:srgbClr val="33A61A"/>
                    </a:solidFill>
                    <a:latin typeface="Comic Sans MS" panose="030F0902030302020204" pitchFamily="66" charset="0"/>
                  </a:rPr>
                  <a:t>:</a:t>
                </a:r>
              </a:p>
              <a:p>
                <a:pPr algn="ctr"/>
                <a:endParaRPr lang="it-IT" b="1" dirty="0">
                  <a:solidFill>
                    <a:srgbClr val="33A61A"/>
                  </a:solidFill>
                  <a:latin typeface="Comic Sans MS" panose="030F0902030302020204" pitchFamily="66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Half </a:t>
                </a:r>
                <a:r>
                  <a:rPr lang="it-IT" sz="1600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flux</a:t>
                </a: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quantum </a:t>
                </a:r>
                <a:r>
                  <a:rPr lang="it-IT" sz="1600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detectable</a:t>
                </a: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:</a:t>
                </a:r>
              </a:p>
              <a:p>
                <a:pPr algn="ctr"/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6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algn="ctr"/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Minimum </a:t>
                </a:r>
                <a:r>
                  <a:rPr lang="it-IT" sz="1600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magnetic</a:t>
                </a: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field </a:t>
                </a:r>
                <a:r>
                  <a:rPr lang="it-IT" sz="1600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detected</a:t>
                </a:r>
                <a:r>
                  <a:rPr lang="it-IT" sz="16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b="1" i="1" smtClean="0">
                              <a:solidFill>
                                <a:srgbClr val="2B85FF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1600" b="1" i="1" smtClean="0">
                          <a:solidFill>
                            <a:srgbClr val="2B85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algn="ctr"/>
                <a:endParaRPr lang="it-IT" sz="1600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  <a:p>
                <a:pPr algn="ctr"/>
                <a:r>
                  <a:rPr lang="it-IT" sz="12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(The Earth </a:t>
                </a:r>
                <a:r>
                  <a:rPr lang="it-IT" sz="1200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magnetic</a:t>
                </a:r>
                <a:r>
                  <a:rPr lang="it-IT" sz="12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field </a:t>
                </a:r>
                <a:r>
                  <a:rPr lang="it-IT" sz="1200" b="1" dirty="0" err="1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is</a:t>
                </a:r>
                <a:r>
                  <a:rPr lang="it-IT" sz="12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200" b="1" i="1" smtClean="0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sz="1200" b="1" i="1" smtClean="0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it-IT" sz="1200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CE27FC2-4285-976D-819D-924F24154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296" y="4004652"/>
                <a:ext cx="5605669" cy="2489271"/>
              </a:xfrm>
              <a:prstGeom prst="rect">
                <a:avLst/>
              </a:prstGeom>
              <a:blipFill>
                <a:blip r:embed="rId5"/>
                <a:stretch>
                  <a:fillRect t="-1523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65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3220151" y="69850"/>
            <a:ext cx="497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Quantum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technologies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4" descr="https://i.redd.it/0zyxk6ixos681.png">
            <a:extLst>
              <a:ext uri="{FF2B5EF4-FFF2-40B4-BE49-F238E27FC236}">
                <a16:creationId xmlns:a16="http://schemas.microsoft.com/office/drawing/2014/main" id="{59B848EB-87BE-A8F8-A4EE-3075649C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8" y="716181"/>
            <a:ext cx="7674795" cy="57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75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5420976" y="158846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Qubit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" name="Gruppo 12">
            <a:extLst>
              <a:ext uri="{FF2B5EF4-FFF2-40B4-BE49-F238E27FC236}">
                <a16:creationId xmlns:a16="http://schemas.microsoft.com/office/drawing/2014/main" id="{2F7B882A-C7E3-6241-0AA8-C9DFBAB9AB87}"/>
              </a:ext>
            </a:extLst>
          </p:cNvPr>
          <p:cNvGrpSpPr/>
          <p:nvPr/>
        </p:nvGrpSpPr>
        <p:grpSpPr>
          <a:xfrm>
            <a:off x="1131402" y="1334951"/>
            <a:ext cx="5071748" cy="3449433"/>
            <a:chOff x="328097" y="1397919"/>
            <a:chExt cx="3647866" cy="2457655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35F4B114-58FB-56E5-4684-94BAE7F3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097" y="1397919"/>
              <a:ext cx="3647866" cy="2214949"/>
            </a:xfrm>
            <a:prstGeom prst="rect">
              <a:avLst/>
            </a:prstGeom>
          </p:spPr>
        </p:pic>
        <p:sp>
          <p:nvSpPr>
            <p:cNvPr id="4" name="Rettangolo 11">
              <a:extLst>
                <a:ext uri="{FF2B5EF4-FFF2-40B4-BE49-F238E27FC236}">
                  <a16:creationId xmlns:a16="http://schemas.microsoft.com/office/drawing/2014/main" id="{75DDC8FC-C3A3-20E0-4127-66DBED155A13}"/>
                </a:ext>
              </a:extLst>
            </p:cNvPr>
            <p:cNvSpPr/>
            <p:nvPr/>
          </p:nvSpPr>
          <p:spPr>
            <a:xfrm>
              <a:off x="328097" y="3640130"/>
              <a:ext cx="1085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00" dirty="0">
                  <a:solidFill>
                    <a:srgbClr val="191919"/>
                  </a:solidFill>
                  <a:latin typeface="sohne"/>
                </a:rPr>
                <a:t>By Abhishek </a:t>
              </a:r>
              <a:r>
                <a:rPr lang="it-IT" sz="800" dirty="0" err="1">
                  <a:solidFill>
                    <a:srgbClr val="191919"/>
                  </a:solidFill>
                  <a:latin typeface="sohne"/>
                </a:rPr>
                <a:t>Dubey</a:t>
              </a:r>
              <a:endParaRPr lang="it-IT" sz="800" dirty="0"/>
            </a:p>
          </p:txBody>
        </p:sp>
      </p:grp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1A5A0321-81DE-2E07-2F0C-41B7509646B4}"/>
              </a:ext>
            </a:extLst>
          </p:cNvPr>
          <p:cNvSpPr txBox="1"/>
          <p:nvPr/>
        </p:nvSpPr>
        <p:spPr>
          <a:xfrm>
            <a:off x="7479500" y="1620534"/>
            <a:ext cx="376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Qubits exploits the states superposition to increase calculation power </a:t>
            </a:r>
          </a:p>
        </p:txBody>
      </p:sp>
      <p:sp>
        <p:nvSpPr>
          <p:cNvPr id="6" name="CasellaDiTesto 14">
            <a:extLst>
              <a:ext uri="{FF2B5EF4-FFF2-40B4-BE49-F238E27FC236}">
                <a16:creationId xmlns:a16="http://schemas.microsoft.com/office/drawing/2014/main" id="{BAB36728-2870-8553-6E1D-96D59E9A68E4}"/>
              </a:ext>
            </a:extLst>
          </p:cNvPr>
          <p:cNvSpPr txBox="1"/>
          <p:nvPr/>
        </p:nvSpPr>
        <p:spPr>
          <a:xfrm>
            <a:off x="7562050" y="3612738"/>
            <a:ext cx="37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sz="2400" dirty="0"/>
              <a:t>A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level</a:t>
            </a:r>
            <a:r>
              <a:rPr lang="it-IT" sz="2400" dirty="0"/>
              <a:t> quantum </a:t>
            </a:r>
            <a:r>
              <a:rPr lang="it-IT" sz="2400" dirty="0" err="1"/>
              <a:t>system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required</a:t>
            </a:r>
            <a:endParaRPr lang="it-IT" sz="2400" dirty="0"/>
          </a:p>
        </p:txBody>
      </p:sp>
      <p:sp>
        <p:nvSpPr>
          <p:cNvPr id="9" name="CasellaDiTesto 15">
            <a:extLst>
              <a:ext uri="{FF2B5EF4-FFF2-40B4-BE49-F238E27FC236}">
                <a16:creationId xmlns:a16="http://schemas.microsoft.com/office/drawing/2014/main" id="{F7D6A3FE-B508-EB15-5629-3FF8F540C87C}"/>
              </a:ext>
            </a:extLst>
          </p:cNvPr>
          <p:cNvSpPr txBox="1"/>
          <p:nvPr/>
        </p:nvSpPr>
        <p:spPr>
          <a:xfrm>
            <a:off x="1325366" y="5472909"/>
            <a:ext cx="987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/>
            </a:lvl1pPr>
          </a:lstStyle>
          <a:p>
            <a:r>
              <a:rPr lang="en-GB" b="1" i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JJ provide a solid state system that mimics the features of an artificial atom with discrete energy levels</a:t>
            </a:r>
          </a:p>
        </p:txBody>
      </p:sp>
    </p:spTree>
    <p:extLst>
      <p:ext uri="{BB962C8B-B14F-4D97-AF65-F5344CB8AC3E}">
        <p14:creationId xmlns:p14="http://schemas.microsoft.com/office/powerpoint/2010/main" val="3713789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4966911" y="158846"/>
            <a:ext cx="2258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Transmon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1A5A0321-81DE-2E07-2F0C-41B7509646B4}"/>
              </a:ext>
            </a:extLst>
          </p:cNvPr>
          <p:cNvSpPr txBox="1"/>
          <p:nvPr/>
        </p:nvSpPr>
        <p:spPr>
          <a:xfrm>
            <a:off x="754850" y="1576084"/>
            <a:ext cx="37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The </a:t>
            </a:r>
            <a:r>
              <a:rPr lang="en-IN" sz="2400" dirty="0" err="1"/>
              <a:t>transmon</a:t>
            </a:r>
            <a:r>
              <a:rPr lang="en-IN" sz="2400" dirty="0"/>
              <a:t> is the most simple qubit</a:t>
            </a:r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9F760ACB-2A8C-F671-61B1-6D01092B379C}"/>
              </a:ext>
            </a:extLst>
          </p:cNvPr>
          <p:cNvSpPr txBox="1"/>
          <p:nvPr/>
        </p:nvSpPr>
        <p:spPr>
          <a:xfrm>
            <a:off x="754849" y="3360434"/>
            <a:ext cx="3768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It is composed by a Josephson junction shunted by two capacitors</a:t>
            </a:r>
          </a:p>
        </p:txBody>
      </p:sp>
      <p:pic>
        <p:nvPicPr>
          <p:cNvPr id="10" name="Picture 2" descr="Nessuna descrizione della foto disponibile.">
            <a:extLst>
              <a:ext uri="{FF2B5EF4-FFF2-40B4-BE49-F238E27FC236}">
                <a16:creationId xmlns:a16="http://schemas.microsoft.com/office/drawing/2014/main" id="{71647F22-22EF-C0F2-B9B1-96874D7C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60" y="1311892"/>
            <a:ext cx="6800377" cy="38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AD815368-DE1D-EDA3-9331-AB3B008223F3}"/>
              </a:ext>
            </a:extLst>
          </p:cNvPr>
          <p:cNvSpPr txBox="1"/>
          <p:nvPr/>
        </p:nvSpPr>
        <p:spPr>
          <a:xfrm>
            <a:off x="615886" y="5868157"/>
            <a:ext cx="11284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IN" sz="2400" dirty="0"/>
              <a:t>Superconductive circuits are the most promising candidates for large scale scalability!</a:t>
            </a:r>
          </a:p>
        </p:txBody>
      </p:sp>
    </p:spTree>
    <p:extLst>
      <p:ext uri="{BB962C8B-B14F-4D97-AF65-F5344CB8AC3E}">
        <p14:creationId xmlns:p14="http://schemas.microsoft.com/office/powerpoint/2010/main" val="3276781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B9C01CF6-F425-9C96-974C-442EE23D9642}"/>
              </a:ext>
            </a:extLst>
          </p:cNvPr>
          <p:cNvSpPr txBox="1"/>
          <p:nvPr/>
        </p:nvSpPr>
        <p:spPr>
          <a:xfrm>
            <a:off x="4966911" y="158846"/>
            <a:ext cx="225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Transmon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59FF5117-B3C9-B6A6-7261-83CF6604A293}"/>
              </a:ext>
            </a:extLst>
          </p:cNvPr>
          <p:cNvSpPr txBox="1"/>
          <p:nvPr/>
        </p:nvSpPr>
        <p:spPr>
          <a:xfrm>
            <a:off x="1432353" y="6329822"/>
            <a:ext cx="83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resonant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cavity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necessary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read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qubit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a non-</a:t>
            </a:r>
            <a:r>
              <a:rPr lang="it-IT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</a:t>
            </a:r>
            <a:r>
              <a:rPr lang="it-IT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1CB1D-20E8-62ED-DBA1-CBE0E572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13" y="1133104"/>
            <a:ext cx="2985037" cy="3929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AFE9C-C42F-25B6-B442-773BFBD3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03" y="1332911"/>
            <a:ext cx="3907997" cy="35294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294D5-8C74-4183-B6EF-EEE49F30D125}"/>
              </a:ext>
            </a:extLst>
          </p:cNvPr>
          <p:cNvGrpSpPr/>
          <p:nvPr/>
        </p:nvGrpSpPr>
        <p:grpSpPr>
          <a:xfrm>
            <a:off x="1381552" y="5537348"/>
            <a:ext cx="8396127" cy="646331"/>
            <a:chOff x="1381552" y="5537348"/>
            <a:chExt cx="8396127" cy="646331"/>
          </a:xfrm>
        </p:grpSpPr>
        <p:sp>
          <p:nvSpPr>
            <p:cNvPr id="2" name="CasellaDiTesto 4">
              <a:extLst>
                <a:ext uri="{FF2B5EF4-FFF2-40B4-BE49-F238E27FC236}">
                  <a16:creationId xmlns:a16="http://schemas.microsoft.com/office/drawing/2014/main" id="{80E0F98C-CE3C-87F4-F87D-43C408A36756}"/>
                </a:ext>
              </a:extLst>
            </p:cNvPr>
            <p:cNvSpPr txBox="1"/>
            <p:nvPr/>
          </p:nvSpPr>
          <p:spPr>
            <a:xfrm>
              <a:off x="1381552" y="5537348"/>
              <a:ext cx="839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 quantum </a:t>
              </a:r>
              <a:r>
                <a:rPr lang="it-IT" b="1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emchanics</a:t>
              </a:r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the </a:t>
              </a:r>
              <a:r>
                <a:rPr lang="it-IT" b="1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measurements</a:t>
              </a:r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of a quantum </a:t>
              </a:r>
              <a:r>
                <a:rPr lang="it-IT" b="1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states</a:t>
              </a:r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makes the </a:t>
              </a:r>
              <a:r>
                <a:rPr lang="it-IT" b="1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wave</a:t>
              </a:r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it-IT" b="1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function</a:t>
              </a:r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it-IT" b="1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collapse</a:t>
              </a:r>
              <a:r>
                <a:rPr lang="it-IT" b="1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         </a:t>
              </a:r>
              <a:r>
                <a:rPr lang="it-IT" b="1" i="1" u="sng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destruction</a:t>
              </a:r>
              <a:r>
                <a:rPr lang="it-IT" b="1" i="1" u="sng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of the </a:t>
              </a:r>
              <a:r>
                <a:rPr lang="it-IT" b="1" i="1" u="sng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states</a:t>
              </a:r>
              <a:r>
                <a:rPr lang="it-IT" b="1" i="1" u="sng" dirty="0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it-IT" b="1" i="1" u="sng" dirty="0" err="1">
                  <a:solidFill>
                    <a:srgbClr val="2B85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superposition</a:t>
              </a:r>
              <a:endParaRPr lang="it-IT" b="1" i="1" u="sng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F89A91FB-B377-BA28-0D7B-37CB221D0F6C}"/>
                </a:ext>
              </a:extLst>
            </p:cNvPr>
            <p:cNvSpPr/>
            <p:nvPr/>
          </p:nvSpPr>
          <p:spPr>
            <a:xfrm>
              <a:off x="4603749" y="5980431"/>
              <a:ext cx="350461" cy="4571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52264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065954" y="332510"/>
            <a:ext cx="60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in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everyday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life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6FC05A-7510-07D3-651A-1770E279E350}"/>
              </a:ext>
            </a:extLst>
          </p:cNvPr>
          <p:cNvSpPr txBox="1"/>
          <p:nvPr/>
        </p:nvSpPr>
        <p:spPr>
          <a:xfrm>
            <a:off x="3047433" y="2233975"/>
            <a:ext cx="5923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Superconducting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wires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are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used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to build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powerful</a:t>
            </a:r>
            <a:r>
              <a:rPr lang="it-IT" b="1" dirty="0">
                <a:solidFill>
                  <a:srgbClr val="D5AB1E"/>
                </a:solidFill>
                <a:latin typeface="Comic Sans MS" panose="030F0902030302020204" pitchFamily="66" charset="0"/>
              </a:rPr>
              <a:t> SC </a:t>
            </a:r>
            <a:r>
              <a:rPr lang="it-IT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magnets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,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because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SC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wires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do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not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have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resistance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--&gt; no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heating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due to Joule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effect</a:t>
            </a:r>
            <a:endParaRPr lang="it-IT" dirty="0"/>
          </a:p>
        </p:txBody>
      </p:sp>
      <p:pic>
        <p:nvPicPr>
          <p:cNvPr id="1028" name="Picture 4" descr="Cardiac MRI: Uses and Limitations">
            <a:extLst>
              <a:ext uri="{FF2B5EF4-FFF2-40B4-BE49-F238E27FC236}">
                <a16:creationId xmlns:a16="http://schemas.microsoft.com/office/drawing/2014/main" id="{E99E5763-F599-B561-0D98-6C5B0BCCC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6038" r="10032" b="4848"/>
          <a:stretch/>
        </p:blipFill>
        <p:spPr bwMode="auto">
          <a:xfrm>
            <a:off x="1272359" y="4412440"/>
            <a:ext cx="2266121" cy="17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E61795-2298-6B67-3298-992732BB85DF}"/>
              </a:ext>
            </a:extLst>
          </p:cNvPr>
          <p:cNvSpPr txBox="1"/>
          <p:nvPr/>
        </p:nvSpPr>
        <p:spPr>
          <a:xfrm>
            <a:off x="1577159" y="3766109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Medical</a:t>
            </a:r>
            <a:r>
              <a:rPr lang="it-IT" dirty="0"/>
              <a:t> use.</a:t>
            </a:r>
            <a:br>
              <a:rPr lang="it-IT" dirty="0"/>
            </a:br>
            <a:r>
              <a:rPr lang="it-IT" dirty="0"/>
              <a:t>MRI, 0.2 – 7 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C9AD1C-DE19-E25A-9753-ADED74C2ED25}"/>
              </a:ext>
            </a:extLst>
          </p:cNvPr>
          <p:cNvSpPr txBox="1"/>
          <p:nvPr/>
        </p:nvSpPr>
        <p:spPr>
          <a:xfrm>
            <a:off x="4002047" y="1129047"/>
            <a:ext cx="422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Powerful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magnets</a:t>
            </a:r>
            <a:endParaRPr lang="it-IT" sz="2800" dirty="0"/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EEC8EFED-810A-0363-3E16-21A35632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30" y="4479239"/>
            <a:ext cx="2641739" cy="17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563377-6885-184F-DBFA-213E22F4AD19}"/>
              </a:ext>
            </a:extLst>
          </p:cNvPr>
          <p:cNvSpPr txBox="1"/>
          <p:nvPr/>
        </p:nvSpPr>
        <p:spPr>
          <a:xfrm>
            <a:off x="8602730" y="3844318"/>
            <a:ext cx="2903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Accelerators.</a:t>
            </a:r>
            <a:br>
              <a:rPr lang="it-IT" dirty="0"/>
            </a:br>
            <a:r>
              <a:rPr lang="it-IT" dirty="0"/>
              <a:t>LHC </a:t>
            </a:r>
            <a:r>
              <a:rPr lang="it-IT" dirty="0" err="1"/>
              <a:t>has</a:t>
            </a:r>
            <a:r>
              <a:rPr lang="it-IT" dirty="0"/>
              <a:t> 8.3 T </a:t>
            </a:r>
            <a:r>
              <a:rPr lang="it-IT" dirty="0" err="1"/>
              <a:t>magnets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FC749D-9EC0-9D52-C1E3-B6F660517285}"/>
              </a:ext>
            </a:extLst>
          </p:cNvPr>
          <p:cNvSpPr txBox="1"/>
          <p:nvPr/>
        </p:nvSpPr>
        <p:spPr>
          <a:xfrm>
            <a:off x="4833945" y="3745400"/>
            <a:ext cx="2537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Nuclear</a:t>
            </a:r>
            <a:r>
              <a:rPr lang="it-IT" dirty="0"/>
              <a:t> fusion.</a:t>
            </a:r>
            <a:br>
              <a:rPr lang="it-IT" dirty="0"/>
            </a:br>
            <a:r>
              <a:rPr lang="it-IT" dirty="0"/>
              <a:t>ITER tokamak has11.8 T</a:t>
            </a:r>
          </a:p>
        </p:txBody>
      </p:sp>
      <p:pic>
        <p:nvPicPr>
          <p:cNvPr id="1034" name="Picture 10" descr="UK nuclear fusion reactor will fire up for the first time in 23 years | New  Scientist">
            <a:extLst>
              <a:ext uri="{FF2B5EF4-FFF2-40B4-BE49-F238E27FC236}">
                <a16:creationId xmlns:a16="http://schemas.microsoft.com/office/drawing/2014/main" id="{77C0691F-14C3-7874-0774-93F352A9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04" y="4423851"/>
            <a:ext cx="2665444" cy="17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63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065954" y="332510"/>
            <a:ext cx="60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in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everyday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life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1F3495-6096-1DDD-BFC5-82895F61FFFD}"/>
              </a:ext>
            </a:extLst>
          </p:cNvPr>
          <p:cNvSpPr txBox="1"/>
          <p:nvPr/>
        </p:nvSpPr>
        <p:spPr>
          <a:xfrm>
            <a:off x="4002047" y="1129047"/>
            <a:ext cx="422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 Maglev</a:t>
            </a:r>
            <a:endParaRPr lang="it-IT" sz="2800" dirty="0"/>
          </a:p>
        </p:txBody>
      </p:sp>
      <p:pic>
        <p:nvPicPr>
          <p:cNvPr id="8" name="Immagine 7" descr="Immagine che contiene cielo, pialla/aereo, trasporto, aria aperta&#10;&#10;Descrizione generata automaticamente">
            <a:extLst>
              <a:ext uri="{FF2B5EF4-FFF2-40B4-BE49-F238E27FC236}">
                <a16:creationId xmlns:a16="http://schemas.microsoft.com/office/drawing/2014/main" id="{8E28F4A1-40D2-0D2D-C9C8-31DA68D49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7"/>
          <a:stretch/>
        </p:blipFill>
        <p:spPr>
          <a:xfrm>
            <a:off x="5536550" y="3610428"/>
            <a:ext cx="4296562" cy="26025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D08A90-3944-579C-A292-DD5572D7293C}"/>
              </a:ext>
            </a:extLst>
          </p:cNvPr>
          <p:cNvSpPr txBox="1"/>
          <p:nvPr/>
        </p:nvSpPr>
        <p:spPr>
          <a:xfrm>
            <a:off x="3994549" y="6501324"/>
            <a:ext cx="2315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Central Japan Railway Company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238DDF19-98D9-E2BF-462C-10940B00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4" y="2237007"/>
            <a:ext cx="1631901" cy="9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053E0825-BEAF-E9BD-214A-82CCA3B6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20" y="2237007"/>
            <a:ext cx="3271284" cy="9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F2A791-CB10-2A97-FAC2-05B64DA23B6E}"/>
              </a:ext>
            </a:extLst>
          </p:cNvPr>
          <p:cNvSpPr txBox="1"/>
          <p:nvPr/>
        </p:nvSpPr>
        <p:spPr>
          <a:xfrm>
            <a:off x="6232888" y="2135617"/>
            <a:ext cx="438992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Niobium-Titanium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SC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magnets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are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also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used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to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develop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frictionless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Maglev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trains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9FDD12-8ABE-0B2F-415A-58A3171C8FE0}"/>
              </a:ext>
            </a:extLst>
          </p:cNvPr>
          <p:cNvSpPr txBox="1"/>
          <p:nvPr/>
        </p:nvSpPr>
        <p:spPr>
          <a:xfrm>
            <a:off x="8735084" y="4180361"/>
            <a:ext cx="4389921" cy="12928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Levitation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Guidance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Propulsion</a:t>
            </a:r>
            <a:endParaRPr lang="it-IT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E9C540-C169-D1AD-14E1-4B7D89630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99" y="3610428"/>
            <a:ext cx="4651381" cy="26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6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3A1945-1B44-A6A9-AD68-BCD34F006C3D}"/>
              </a:ext>
            </a:extLst>
          </p:cNvPr>
          <p:cNvSpPr txBox="1"/>
          <p:nvPr/>
        </p:nvSpPr>
        <p:spPr>
          <a:xfrm>
            <a:off x="89056" y="167131"/>
            <a:ext cx="279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AutoShape 19">
            <a:extLst>
              <a:ext uri="{FF2B5EF4-FFF2-40B4-BE49-F238E27FC236}">
                <a16:creationId xmlns:a16="http://schemas.microsoft.com/office/drawing/2014/main" id="{CA9E250B-5591-D629-FBC9-C1FF7C3708A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AD9F14F-7B83-9B02-60F7-D01F93C22B0C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62E174D7-D3EC-E1A3-2CB8-8ADB7EFBD3DB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7171CF-C315-DBF5-4B79-F2C8D314931A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368626-4D6F-5E9B-C87C-C2DE6D09826A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1FA17BD-C7B0-3066-A02B-DAAB9869CCB5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BA2970-E0F5-FFC9-B152-5BF8CD159523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1950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929C51D-4201-C803-BA40-479DCA80015D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8C7E3E-5EF2-EF4E-4731-B52431018964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1957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5F1C750-971E-D05F-6E90-3CF2843B03A7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FF564D-E2ED-921E-901E-5A0E254E01D6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1911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053AB02-49D9-9682-F59E-32C8DA8AF283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DFFF3ED-484C-C84A-FAF1-87027F842762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1933-35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4E71CC16-B535-AB57-E3EF-CC676CA98D26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6793684-2AF2-3532-2929-8304D8CE2CD0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7A67C6D-1428-2617-8D22-38F31503C6DF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1962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A216212-EF20-357E-197A-A1DA935B5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7122" r="3382" b="13900"/>
          <a:stretch/>
        </p:blipFill>
        <p:spPr bwMode="auto">
          <a:xfrm>
            <a:off x="453196" y="1493746"/>
            <a:ext cx="3631016" cy="23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AFAF2E0-5F0E-2F2E-6087-DC6C73A4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079" y="2746132"/>
            <a:ext cx="3293725" cy="2634980"/>
          </a:xfrm>
          <a:prstGeom prst="ellipse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393A7D9-F692-FFDD-BA06-871E06CD44EA}"/>
              </a:ext>
            </a:extLst>
          </p:cNvPr>
          <p:cNvSpPr txBox="1"/>
          <p:nvPr/>
        </p:nvSpPr>
        <p:spPr>
          <a:xfrm>
            <a:off x="4474612" y="1930524"/>
            <a:ext cx="38172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1933: Meissner and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Ochsenfeld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discovered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the so-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called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Meissner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effect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: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expulsion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of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magnetic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field from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superconductors</a:t>
            </a:r>
            <a:endParaRPr lang="it-IT" sz="20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1BAFF53-C85C-1724-5345-BDF0F82AEA66}"/>
              </a:ext>
            </a:extLst>
          </p:cNvPr>
          <p:cNvSpPr txBox="1"/>
          <p:nvPr/>
        </p:nvSpPr>
        <p:spPr>
          <a:xfrm>
            <a:off x="1513099" y="4775602"/>
            <a:ext cx="559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1935: The Meissner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effect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was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explained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by Fritz and Heinz London  with the London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equations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62654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065954" y="332510"/>
            <a:ext cx="60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in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everyday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life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519CA7-B4C4-93F1-A57D-D6313B2E4F25}"/>
              </a:ext>
            </a:extLst>
          </p:cNvPr>
          <p:cNvSpPr txBox="1"/>
          <p:nvPr/>
        </p:nvSpPr>
        <p:spPr>
          <a:xfrm>
            <a:off x="3298107" y="1148925"/>
            <a:ext cx="5595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Magnetoencephalography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(MEG)</a:t>
            </a:r>
            <a:endParaRPr lang="it-I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E788BB-A654-44C7-B0FC-19EAC80FE9A8}"/>
              </a:ext>
            </a:extLst>
          </p:cNvPr>
          <p:cNvSpPr txBox="1"/>
          <p:nvPr/>
        </p:nvSpPr>
        <p:spPr>
          <a:xfrm>
            <a:off x="1669777" y="2251822"/>
            <a:ext cx="4711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Array of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SQUIDs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magnetometers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used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in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neuroscience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to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detect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the small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magnetic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fields of the brain activity</a:t>
            </a:r>
            <a:endParaRPr lang="it-IT" dirty="0"/>
          </a:p>
        </p:txBody>
      </p:sp>
      <p:pic>
        <p:nvPicPr>
          <p:cNvPr id="2050" name="Picture 2" descr="Fig. 2">
            <a:extLst>
              <a:ext uri="{FF2B5EF4-FFF2-40B4-BE49-F238E27FC236}">
                <a16:creationId xmlns:a16="http://schemas.microsoft.com/office/drawing/2014/main" id="{245B3976-B247-F3E2-604F-1CC6578B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21" y="2046392"/>
            <a:ext cx="3116677" cy="441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D1C4C0-AAE8-4663-7A7D-DC624B3F90D7}"/>
              </a:ext>
            </a:extLst>
          </p:cNvPr>
          <p:cNvSpPr txBox="1"/>
          <p:nvPr/>
        </p:nvSpPr>
        <p:spPr>
          <a:xfrm>
            <a:off x="1669777" y="3931172"/>
            <a:ext cx="4711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The brain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cortex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can be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seen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,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because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the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skull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is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magnetically</a:t>
            </a:r>
            <a:r>
              <a:rPr lang="it-IT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transparent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76D57ED-5069-4739-1AEA-7F0DAE362570}"/>
                  </a:ext>
                </a:extLst>
              </p:cNvPr>
              <p:cNvSpPr txBox="1"/>
              <p:nvPr/>
            </p:nvSpPr>
            <p:spPr>
              <a:xfrm>
                <a:off x="1278838" y="5333523"/>
                <a:ext cx="5493026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solidFill>
                      <a:srgbClr val="2B85FF"/>
                    </a:solidFill>
                    <a:latin typeface="Comic Sans MS" panose="030F0902030302020204" pitchFamily="66" charset="0"/>
                  </a:rPr>
                  <a:t>Magnetic field of human brain: </a:t>
                </a:r>
                <a14:m>
                  <m:oMath xmlns:m="http://schemas.openxmlformats.org/officeDocument/2006/math"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b="1" i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b="1" i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1">
                            <a:solidFill>
                              <a:srgbClr val="2B85F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b="1">
                        <a:solidFill>
                          <a:srgbClr val="2B85FF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it-IT" b="1" dirty="0">
                  <a:solidFill>
                    <a:srgbClr val="2B85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76D57ED-5069-4739-1AEA-7F0DAE362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838" y="5333523"/>
                <a:ext cx="5493026" cy="375552"/>
              </a:xfrm>
              <a:prstGeom prst="rect">
                <a:avLst/>
              </a:prstGeom>
              <a:blipFill>
                <a:blip r:embed="rId3"/>
                <a:stretch>
                  <a:fillRect l="-922" t="-3333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241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F79FA-617B-C34D-FF66-E47D4B5B5F2B}"/>
              </a:ext>
            </a:extLst>
          </p:cNvPr>
          <p:cNvSpPr txBox="1"/>
          <p:nvPr/>
        </p:nvSpPr>
        <p:spPr>
          <a:xfrm>
            <a:off x="3398515" y="332510"/>
            <a:ext cx="539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in COLD lab</a:t>
            </a:r>
          </a:p>
        </p:txBody>
      </p:sp>
      <p:pic>
        <p:nvPicPr>
          <p:cNvPr id="5" name="Immagine 4" descr="Immagine che contiene testo, logo, cerchio, simbolo&#10;&#10;Descrizione generata automaticamente">
            <a:extLst>
              <a:ext uri="{FF2B5EF4-FFF2-40B4-BE49-F238E27FC236}">
                <a16:creationId xmlns:a16="http://schemas.microsoft.com/office/drawing/2014/main" id="{9BE65AFC-92F0-DB2D-B119-656FBD23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79" y="2157584"/>
            <a:ext cx="1901033" cy="1929302"/>
          </a:xfrm>
          <a:prstGeom prst="ellipse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EE8F11-92FE-B0A2-C8D9-2F1E10DECE2C}"/>
              </a:ext>
            </a:extLst>
          </p:cNvPr>
          <p:cNvSpPr txBox="1"/>
          <p:nvPr/>
        </p:nvSpPr>
        <p:spPr>
          <a:xfrm>
            <a:off x="458439" y="4410051"/>
            <a:ext cx="293535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CryOgenic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L</a:t>
            </a:r>
            <a:r>
              <a:rPr lang="it-IT" sz="18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aboratory</a:t>
            </a:r>
            <a:r>
              <a:rPr lang="it-IT" sz="18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for Detectors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1BBBF23-0E8B-D0E2-CD33-589BAE00603C}"/>
                  </a:ext>
                </a:extLst>
              </p:cNvPr>
              <p:cNvSpPr txBox="1"/>
              <p:nvPr/>
            </p:nvSpPr>
            <p:spPr>
              <a:xfrm>
                <a:off x="3432374" y="562566"/>
                <a:ext cx="987287" cy="5293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4400" b="0" i="1" smtClean="0"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it-IT" sz="34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1BBBF23-0E8B-D0E2-CD33-589BAE006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374" y="562566"/>
                <a:ext cx="987287" cy="5293757"/>
              </a:xfrm>
              <a:prstGeom prst="rect">
                <a:avLst/>
              </a:prstGeom>
              <a:blipFill>
                <a:blip r:embed="rId3"/>
                <a:stretch>
                  <a:fillRect l="-206410" t="-718" r="-276923" b="-33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AEAEF3-9BB8-4DA8-4A74-4121DDBA945C}"/>
              </a:ext>
            </a:extLst>
          </p:cNvPr>
          <p:cNvSpPr txBox="1"/>
          <p:nvPr/>
        </p:nvSpPr>
        <p:spPr>
          <a:xfrm>
            <a:off x="4810929" y="1780539"/>
            <a:ext cx="4451401" cy="36216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Resonant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cavities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coated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with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superconductors</a:t>
            </a: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Parametric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amplifiers</a:t>
            </a: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Superconducting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magnet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(9 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Josepshon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junctions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SQUIDs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single-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photon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detectors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3A61A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Qubits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as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single-</a:t>
            </a:r>
            <a:r>
              <a:rPr lang="it-IT" sz="1600" b="1" dirty="0" err="1">
                <a:solidFill>
                  <a:srgbClr val="33A61A"/>
                </a:solidFill>
                <a:latin typeface="Comic Sans MS" panose="030F0902030302020204" pitchFamily="66" charset="0"/>
              </a:rPr>
              <a:t>photon</a:t>
            </a:r>
            <a:r>
              <a:rPr lang="it-IT" sz="1600" b="1" dirty="0">
                <a:solidFill>
                  <a:srgbClr val="33A61A"/>
                </a:solidFill>
                <a:latin typeface="Comic Sans MS" panose="030F0902030302020204" pitchFamily="66" charset="0"/>
              </a:rPr>
              <a:t> detectors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088239E-30C2-2085-36B2-003372B4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334" y="792315"/>
            <a:ext cx="1929164" cy="988224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39D47A8-2A65-946E-5836-88ADFB8869AF}"/>
              </a:ext>
            </a:extLst>
          </p:cNvPr>
          <p:cNvCxnSpPr>
            <a:endCxn id="10" idx="1"/>
          </p:cNvCxnSpPr>
          <p:nvPr/>
        </p:nvCxnSpPr>
        <p:spPr>
          <a:xfrm flipV="1">
            <a:off x="8222974" y="1286427"/>
            <a:ext cx="766360" cy="494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74B55A-6D89-FA34-295A-0C4DD0E86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974" y="2214687"/>
            <a:ext cx="1182097" cy="1021813"/>
          </a:xfrm>
          <a:prstGeom prst="ellipse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5DC15FB-EF99-A608-A964-C333720A00D2}"/>
              </a:ext>
            </a:extLst>
          </p:cNvPr>
          <p:cNvCxnSpPr>
            <a:cxnSpLocks/>
          </p:cNvCxnSpPr>
          <p:nvPr/>
        </p:nvCxnSpPr>
        <p:spPr>
          <a:xfrm flipV="1">
            <a:off x="7474226" y="2725593"/>
            <a:ext cx="675861" cy="1431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Immagine 19" descr="Immagine che contiene macchina, interno&#10;&#10;Descrizione generata automaticamente">
            <a:extLst>
              <a:ext uri="{FF2B5EF4-FFF2-40B4-BE49-F238E27FC236}">
                <a16:creationId xmlns:a16="http://schemas.microsoft.com/office/drawing/2014/main" id="{A9CD7807-C26A-8215-68D0-71B69B0A4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9945" y="2563156"/>
            <a:ext cx="987287" cy="1480931"/>
          </a:xfrm>
          <a:prstGeom prst="round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0F644D9-D1B5-7816-DBB9-D2CB5D1AC677}"/>
              </a:ext>
            </a:extLst>
          </p:cNvPr>
          <p:cNvCxnSpPr>
            <a:cxnSpLocks/>
          </p:cNvCxnSpPr>
          <p:nvPr/>
        </p:nvCxnSpPr>
        <p:spPr>
          <a:xfrm flipV="1">
            <a:off x="8289235" y="3431970"/>
            <a:ext cx="1888435" cy="159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5" name="Immagine 24" descr="Immagine che contiene metallo, Ferramenta, chiusura, oggetti in metallo&#10;&#10;Descrizione generata automaticamente">
            <a:extLst>
              <a:ext uri="{FF2B5EF4-FFF2-40B4-BE49-F238E27FC236}">
                <a16:creationId xmlns:a16="http://schemas.microsoft.com/office/drawing/2014/main" id="{7FD1CE70-1063-1038-0701-FB80FA3CC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261" y="4120512"/>
            <a:ext cx="1293280" cy="1007924"/>
          </a:xfrm>
          <a:prstGeom prst="ellipse">
            <a:avLst/>
          </a:prstGeom>
        </p:spPr>
      </p:pic>
      <p:pic>
        <p:nvPicPr>
          <p:cNvPr id="27" name="Immagine 26" descr="Immagine che contiene cielo, sole&#10;&#10;Descrizione generata automaticamente">
            <a:extLst>
              <a:ext uri="{FF2B5EF4-FFF2-40B4-BE49-F238E27FC236}">
                <a16:creationId xmlns:a16="http://schemas.microsoft.com/office/drawing/2014/main" id="{ADAAEEC5-33D0-FAF3-EE88-3C6C992B7D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" t="-664" r="1" b="-637"/>
          <a:stretch/>
        </p:blipFill>
        <p:spPr>
          <a:xfrm>
            <a:off x="10405781" y="4303689"/>
            <a:ext cx="1197712" cy="1010839"/>
          </a:xfrm>
          <a:prstGeom prst="ellipse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E1747600-9876-21E8-5306-14607AEE17FD}"/>
              </a:ext>
            </a:extLst>
          </p:cNvPr>
          <p:cNvCxnSpPr>
            <a:cxnSpLocks/>
          </p:cNvCxnSpPr>
          <p:nvPr/>
        </p:nvCxnSpPr>
        <p:spPr>
          <a:xfrm>
            <a:off x="7876501" y="4520183"/>
            <a:ext cx="1155886" cy="594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40225F6-B1AD-BA03-38E8-4B09FD2529DB}"/>
              </a:ext>
            </a:extLst>
          </p:cNvPr>
          <p:cNvCxnSpPr>
            <a:cxnSpLocks/>
          </p:cNvCxnSpPr>
          <p:nvPr/>
        </p:nvCxnSpPr>
        <p:spPr>
          <a:xfrm>
            <a:off x="7332720" y="5418532"/>
            <a:ext cx="890254" cy="3866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5" name="Picture 5">
            <a:extLst>
              <a:ext uri="{FF2B5EF4-FFF2-40B4-BE49-F238E27FC236}">
                <a16:creationId xmlns:a16="http://schemas.microsoft.com/office/drawing/2014/main" id="{49691F4D-3AB6-3F96-D506-CEB9888E6B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3" t="5788" r="5047" b="4714"/>
          <a:stretch/>
        </p:blipFill>
        <p:spPr>
          <a:xfrm>
            <a:off x="8426719" y="5402236"/>
            <a:ext cx="1293281" cy="11283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8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E152-FE78-98B1-7F52-3F79DB08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78CA30-8134-65A9-1BAE-A61B7CD2B6BD}"/>
              </a:ext>
            </a:extLst>
          </p:cNvPr>
          <p:cNvSpPr txBox="1"/>
          <p:nvPr/>
        </p:nvSpPr>
        <p:spPr>
          <a:xfrm>
            <a:off x="3086265" y="2782669"/>
            <a:ext cx="6019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attention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15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B0B1A8-CDB7-64EA-B693-1B3962CB7395}"/>
              </a:ext>
            </a:extLst>
          </p:cNvPr>
          <p:cNvSpPr txBox="1"/>
          <p:nvPr/>
        </p:nvSpPr>
        <p:spPr>
          <a:xfrm>
            <a:off x="89056" y="167131"/>
            <a:ext cx="279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AutoShape 19">
            <a:extLst>
              <a:ext uri="{FF2B5EF4-FFF2-40B4-BE49-F238E27FC236}">
                <a16:creationId xmlns:a16="http://schemas.microsoft.com/office/drawing/2014/main" id="{CF1B7F2B-15A6-7092-08E7-E8E43EAC712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A4B59F64-AC30-F41A-A4A2-80C38E4CD637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7CEC361-A1A0-32E1-E7A2-C919850DB53D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E4EEEE-5C78-F8B0-10FC-9FBDF59304F8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6B5607-68FB-02BD-B771-89BB510D3124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4A11444-A9B6-5ED0-BB90-7C2ED0411D2C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420399-BCF4-222C-136C-B8801C15E136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1950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425FA51-38D5-D879-FE33-39916731CF8D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EA72AE-689D-2EB7-A12B-62DC6987C49D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1957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1592DF80-E75E-A569-0518-5B3FCA55BA1F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54B62E-665E-279E-D076-7203B81FA16C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1911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8AB59D5-5A43-AA57-6195-DE966E471A46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7FC417-960C-4838-F7B8-96487261182A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1933-35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66E919D-C889-92BA-4CE1-CB40FAE79035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562BD00C-F10D-A0CE-05D8-F40CF347B36F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6A126D-F53A-8E3B-569B-156A4E891302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1962</a:t>
            </a:r>
          </a:p>
        </p:txBody>
      </p:sp>
      <p:pic>
        <p:nvPicPr>
          <p:cNvPr id="18434" name="Picture 2" descr="06-129 (BCS Theory of Superconductivity)">
            <a:extLst>
              <a:ext uri="{FF2B5EF4-FFF2-40B4-BE49-F238E27FC236}">
                <a16:creationId xmlns:a16="http://schemas.microsoft.com/office/drawing/2014/main" id="{32F9EA62-493D-C44F-96F4-3E894946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1" y="1864783"/>
            <a:ext cx="2596704" cy="18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uperconductivity: from BCS to modern electronic structure theory">
            <a:extLst>
              <a:ext uri="{FF2B5EF4-FFF2-40B4-BE49-F238E27FC236}">
                <a16:creationId xmlns:a16="http://schemas.microsoft.com/office/drawing/2014/main" id="{B16318C9-7D04-7929-3D0E-9FE8381D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13" y="1837653"/>
            <a:ext cx="2029164" cy="18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arXiv:cond-mat/0609347v1 [cond-mat.mtrl-sci] 14 Sep 2006 A Landau Primer  for Ferroelectrics">
            <a:extLst>
              <a:ext uri="{FF2B5EF4-FFF2-40B4-BE49-F238E27FC236}">
                <a16:creationId xmlns:a16="http://schemas.microsoft.com/office/drawing/2014/main" id="{4810B520-79C3-3C61-061D-05637236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r="46110" b="6195"/>
          <a:stretch/>
        </p:blipFill>
        <p:spPr bwMode="auto">
          <a:xfrm>
            <a:off x="7875938" y="3108379"/>
            <a:ext cx="2582505" cy="22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B7F5E4-A486-046E-75EE-18122CF00573}"/>
              </a:ext>
            </a:extLst>
          </p:cNvPr>
          <p:cNvSpPr txBox="1"/>
          <p:nvPr/>
        </p:nvSpPr>
        <p:spPr>
          <a:xfrm>
            <a:off x="7013257" y="1794032"/>
            <a:ext cx="4307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1950: Ginzburg-Landau theory, a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phenomenological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explanation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of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superconductivity</a:t>
            </a:r>
            <a:endParaRPr lang="it-IT" sz="20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ECEE19F-E907-56EA-C1EB-A7FEF4FAC1C0}"/>
              </a:ext>
            </a:extLst>
          </p:cNvPr>
          <p:cNvSpPr txBox="1"/>
          <p:nvPr/>
        </p:nvSpPr>
        <p:spPr>
          <a:xfrm>
            <a:off x="1696958" y="4554167"/>
            <a:ext cx="446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1957: BCS theory (after Bardeen, Cooper,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Schrieffer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), a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microscopic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explanation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of SC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0786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>
            <a:extLst>
              <a:ext uri="{FF2B5EF4-FFF2-40B4-BE49-F238E27FC236}">
                <a16:creationId xmlns:a16="http://schemas.microsoft.com/office/drawing/2014/main" id="{C7CC3A45-251B-8610-ECE9-7F1BDBBBC38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8829" y="-3264391"/>
            <a:ext cx="82603" cy="7759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38AA"/>
              </a:gs>
              <a:gs pos="100000">
                <a:schemeClr val="accent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0B295F5-D8CE-66FB-22F1-449A2DF95BE2}"/>
              </a:ext>
            </a:extLst>
          </p:cNvPr>
          <p:cNvCxnSpPr/>
          <p:nvPr/>
        </p:nvCxnSpPr>
        <p:spPr>
          <a:xfrm>
            <a:off x="3593806" y="43593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30F9334-E354-8865-B194-A92EDB8DCF28}"/>
              </a:ext>
            </a:extLst>
          </p:cNvPr>
          <p:cNvCxnSpPr/>
          <p:nvPr/>
        </p:nvCxnSpPr>
        <p:spPr>
          <a:xfrm>
            <a:off x="11353526" y="436579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2C0766-05BD-43FE-5986-C5D7869F8B57}"/>
              </a:ext>
            </a:extLst>
          </p:cNvPr>
          <p:cNvSpPr txBox="1"/>
          <p:nvPr/>
        </p:nvSpPr>
        <p:spPr>
          <a:xfrm>
            <a:off x="3251084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1900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DF7E59-D876-3F9D-7EA0-B0E000A2953B}"/>
              </a:ext>
            </a:extLst>
          </p:cNvPr>
          <p:cNvSpPr txBox="1"/>
          <p:nvPr/>
        </p:nvSpPr>
        <p:spPr>
          <a:xfrm>
            <a:off x="11010785" y="1166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2000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7868191-AFDD-1E6B-5D3C-B34A07501C98}"/>
              </a:ext>
            </a:extLst>
          </p:cNvPr>
          <p:cNvCxnSpPr/>
          <p:nvPr/>
        </p:nvCxnSpPr>
        <p:spPr>
          <a:xfrm>
            <a:off x="7473656" y="43053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33F84B-8342-804D-6496-C6D8EDCBDD33}"/>
              </a:ext>
            </a:extLst>
          </p:cNvPr>
          <p:cNvSpPr txBox="1"/>
          <p:nvPr/>
        </p:nvSpPr>
        <p:spPr>
          <a:xfrm>
            <a:off x="7130934" y="11126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1950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C9E90CF6-6239-E4D7-80C8-9AE562CF7F5D}"/>
              </a:ext>
            </a:extLst>
          </p:cNvPr>
          <p:cNvCxnSpPr>
            <a:cxnSpLocks/>
          </p:cNvCxnSpPr>
          <p:nvPr/>
        </p:nvCxnSpPr>
        <p:spPr>
          <a:xfrm>
            <a:off x="8203967" y="43300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5CBBAD-B475-AF20-0599-FA3D81DC0B7B}"/>
              </a:ext>
            </a:extLst>
          </p:cNvPr>
          <p:cNvSpPr txBox="1"/>
          <p:nvPr/>
        </p:nvSpPr>
        <p:spPr>
          <a:xfrm>
            <a:off x="7797447" y="1137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1957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EBEA69B-347A-D932-522F-6D5DD1E0DC1F}"/>
              </a:ext>
            </a:extLst>
          </p:cNvPr>
          <p:cNvCxnSpPr/>
          <p:nvPr/>
        </p:nvCxnSpPr>
        <p:spPr>
          <a:xfrm>
            <a:off x="4426934" y="436584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964B0F-DED9-1C08-BD1C-BFDF14DD2159}"/>
              </a:ext>
            </a:extLst>
          </p:cNvPr>
          <p:cNvSpPr txBox="1"/>
          <p:nvPr/>
        </p:nvSpPr>
        <p:spPr>
          <a:xfrm>
            <a:off x="4084212" y="11730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1911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117FEA5-E79C-1DBF-E7D6-EC125003EA9C}"/>
              </a:ext>
            </a:extLst>
          </p:cNvPr>
          <p:cNvCxnSpPr/>
          <p:nvPr/>
        </p:nvCxnSpPr>
        <p:spPr>
          <a:xfrm>
            <a:off x="6004826" y="431927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2F89FA-FC95-9AD0-46FC-14B363E68AD2}"/>
              </a:ext>
            </a:extLst>
          </p:cNvPr>
          <p:cNvSpPr txBox="1"/>
          <p:nvPr/>
        </p:nvSpPr>
        <p:spPr>
          <a:xfrm>
            <a:off x="5619572" y="112650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>
                    <a:lumMod val="65000"/>
                  </a:schemeClr>
                </a:solidFill>
              </a:rPr>
              <a:t>1933-35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81992AA5-2BE0-F4E1-166E-68E3C332C7FD}"/>
              </a:ext>
            </a:extLst>
          </p:cNvPr>
          <p:cNvCxnSpPr/>
          <p:nvPr/>
        </p:nvCxnSpPr>
        <p:spPr>
          <a:xfrm>
            <a:off x="6157226" y="435466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D699247-4486-9C7E-3153-D0855421D6D4}"/>
              </a:ext>
            </a:extLst>
          </p:cNvPr>
          <p:cNvCxnSpPr>
            <a:cxnSpLocks/>
          </p:cNvCxnSpPr>
          <p:nvPr/>
        </p:nvCxnSpPr>
        <p:spPr>
          <a:xfrm>
            <a:off x="8628793" y="433085"/>
            <a:ext cx="0" cy="3343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E9DCED-D129-87D6-CBED-79C6F65F030C}"/>
              </a:ext>
            </a:extLst>
          </p:cNvPr>
          <p:cNvSpPr txBox="1"/>
          <p:nvPr/>
        </p:nvSpPr>
        <p:spPr>
          <a:xfrm>
            <a:off x="8392401" y="10317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1962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BCD74B-532A-4123-6660-4718378D202F}"/>
              </a:ext>
            </a:extLst>
          </p:cNvPr>
          <p:cNvSpPr txBox="1"/>
          <p:nvPr/>
        </p:nvSpPr>
        <p:spPr>
          <a:xfrm>
            <a:off x="89056" y="167131"/>
            <a:ext cx="279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9458" name="Picture 2" descr="undefined">
            <a:extLst>
              <a:ext uri="{FF2B5EF4-FFF2-40B4-BE49-F238E27FC236}">
                <a16:creationId xmlns:a16="http://schemas.microsoft.com/office/drawing/2014/main" id="{94942C2A-1141-7F56-9983-72F03DA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57" y="3280766"/>
            <a:ext cx="3489620" cy="26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0FE487-25B1-2409-03B3-A2FEF429B1B3}"/>
              </a:ext>
            </a:extLst>
          </p:cNvPr>
          <p:cNvSpPr txBox="1"/>
          <p:nvPr/>
        </p:nvSpPr>
        <p:spPr>
          <a:xfrm>
            <a:off x="1368155" y="1936095"/>
            <a:ext cx="43078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1962: B. D. Josephson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predicted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the Josephson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effect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: a tunneling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process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at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the base of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electronic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devices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mainly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used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in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research</a:t>
            </a:r>
            <a:endParaRPr lang="it-IT" sz="2000" dirty="0"/>
          </a:p>
        </p:txBody>
      </p:sp>
      <p:pic>
        <p:nvPicPr>
          <p:cNvPr id="19460" name="Picture 4" descr="Josephson Junction - Thin Film Deposition for Superconducting Circuits">
            <a:extLst>
              <a:ext uri="{FF2B5EF4-FFF2-40B4-BE49-F238E27FC236}">
                <a16:creationId xmlns:a16="http://schemas.microsoft.com/office/drawing/2014/main" id="{1E7B0068-6A7D-84F1-85C0-D1B737DA4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4551" r="4330" b="15719"/>
          <a:stretch/>
        </p:blipFill>
        <p:spPr bwMode="auto">
          <a:xfrm>
            <a:off x="3672074" y="4051006"/>
            <a:ext cx="2770752" cy="18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5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979D3-69D8-3651-45DE-8BCFB858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2" y="1929277"/>
            <a:ext cx="3097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/>
              <a:t>Lev Davidovich Landau (1962)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/>
              <a:t>For </a:t>
            </a:r>
            <a:r>
              <a:rPr lang="it-IT" altLang="it-IT" sz="1000" dirty="0" err="1"/>
              <a:t>pioneering</a:t>
            </a:r>
            <a:r>
              <a:rPr lang="it-IT" altLang="it-IT" sz="1000" dirty="0"/>
              <a:t> theories on </a:t>
            </a:r>
            <a:r>
              <a:rPr lang="it-IT" altLang="it-IT" sz="1000" dirty="0" err="1"/>
              <a:t>condensed</a:t>
            </a:r>
            <a:r>
              <a:rPr lang="it-IT" altLang="it-IT" sz="1000" dirty="0"/>
              <a:t> </a:t>
            </a:r>
            <a:r>
              <a:rPr lang="it-IT" altLang="it-IT" sz="1000" dirty="0" err="1"/>
              <a:t>matter</a:t>
            </a:r>
            <a:r>
              <a:rPr lang="it-IT" altLang="it-IT" sz="1000" dirty="0"/>
              <a:t>, </a:t>
            </a:r>
            <a:r>
              <a:rPr lang="it-IT" altLang="it-IT" sz="1000" dirty="0" err="1"/>
              <a:t>especially</a:t>
            </a:r>
            <a:r>
              <a:rPr lang="it-IT" altLang="it-IT" sz="1000" dirty="0"/>
              <a:t> </a:t>
            </a:r>
            <a:r>
              <a:rPr lang="it-IT" altLang="it-IT" sz="1000" dirty="0" err="1"/>
              <a:t>liquid</a:t>
            </a:r>
            <a:r>
              <a:rPr lang="it-IT" altLang="it-IT" sz="1000" dirty="0"/>
              <a:t> </a:t>
            </a:r>
            <a:r>
              <a:rPr lang="it-IT" altLang="it-IT" sz="1000" dirty="0" err="1"/>
              <a:t>helium</a:t>
            </a:r>
            <a:endParaRPr lang="en-US" altLang="it-IT" sz="1000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3D3392-0034-C985-C095-598AFECEE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2" y="1031427"/>
            <a:ext cx="3960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 err="1"/>
              <a:t>Kamerling</a:t>
            </a:r>
            <a:r>
              <a:rPr lang="en-US" altLang="it-IT" sz="1600" b="1" dirty="0"/>
              <a:t> </a:t>
            </a:r>
            <a:r>
              <a:rPr lang="en-US" altLang="it-IT" sz="1600" b="1" dirty="0" err="1"/>
              <a:t>Onnes</a:t>
            </a:r>
            <a:r>
              <a:rPr lang="en-US" altLang="it-IT" sz="1600" b="1" dirty="0"/>
              <a:t> (1913)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000" dirty="0"/>
              <a:t>For his research on the properties of matter at low temperatures which also led to the production of liquid helium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9066DB5-7E66-7948-622E-4BD44E9E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2" y="2827133"/>
            <a:ext cx="43195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/>
              <a:t>J. Bardeen, L.N. Cooper, J.R. Schrieffer (1972)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dirty="0"/>
              <a:t>For their jointly developed theory of Superconductivity, known as BCS theory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295FE50-F6BE-D265-8C40-3CEA6AF72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8961" y="3806877"/>
            <a:ext cx="37433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/>
              <a:t>I. </a:t>
            </a:r>
            <a:r>
              <a:rPr lang="en-US" altLang="it-IT" sz="1600" b="1" dirty="0" err="1"/>
              <a:t>Giavier</a:t>
            </a:r>
            <a:r>
              <a:rPr lang="en-US" altLang="it-IT" sz="1600" b="1" dirty="0"/>
              <a:t>, B.D. Josephson (1973)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dirty="0"/>
              <a:t>For the experimental discovery regarding the tunneling phenomenon in superconductors and the theoretical prediction of the properties of a supercurrent through a tunnel barrier (Josephson effect)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4079E6CE-994B-EC76-D8B0-27E8488A7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98" y="4927502"/>
            <a:ext cx="3455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/>
              <a:t>J. G. Bednorz, K.A. Muller (1987)</a:t>
            </a:r>
            <a:endParaRPr lang="en-US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dirty="0"/>
              <a:t>For their important success in the discovery of superconductivity in ceramic materials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C9CA3141-A5D6-8DF2-7E24-C10394D2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699" y="5938986"/>
            <a:ext cx="4319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/>
              <a:t>A. A. </a:t>
            </a:r>
            <a:r>
              <a:rPr lang="en-US" altLang="it-IT" sz="1400" b="1" dirty="0" err="1"/>
              <a:t>Abrikosov</a:t>
            </a:r>
            <a:r>
              <a:rPr lang="en-US" altLang="it-IT" sz="1400" b="1" dirty="0"/>
              <a:t>, K.L. Ginzburg, A.J. Leggett (2003)</a:t>
            </a:r>
            <a:endParaRPr lang="en-US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dirty="0"/>
              <a:t>For pioneering contributions to the theory of superconductivity and superfluidity</a:t>
            </a:r>
          </a:p>
        </p:txBody>
      </p:sp>
      <p:pic>
        <p:nvPicPr>
          <p:cNvPr id="8" name="Picture 3" descr="Screen Shot 2018-02-12 at 11.43.05.png">
            <a:extLst>
              <a:ext uri="{FF2B5EF4-FFF2-40B4-BE49-F238E27FC236}">
                <a16:creationId xmlns:a16="http://schemas.microsoft.com/office/drawing/2014/main" id="{2B532149-B71B-917F-1C86-04E51ADE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61" y="1888362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creen Shot 2018-02-12 at 11.47.20.png">
            <a:extLst>
              <a:ext uri="{FF2B5EF4-FFF2-40B4-BE49-F238E27FC236}">
                <a16:creationId xmlns:a16="http://schemas.microsoft.com/office/drawing/2014/main" id="{9670177A-F805-7C21-15B1-38BF0228A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24" y="963958"/>
            <a:ext cx="5746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creen Shot 2018-02-12 at 11.52.18.png">
            <a:extLst>
              <a:ext uri="{FF2B5EF4-FFF2-40B4-BE49-F238E27FC236}">
                <a16:creationId xmlns:a16="http://schemas.microsoft.com/office/drawing/2014/main" id="{93D8E16D-7BDD-87ED-671D-817ABD63F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96" y="2814359"/>
            <a:ext cx="5127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Screen Shot 2018-02-12 at 11.52.40.png">
            <a:extLst>
              <a:ext uri="{FF2B5EF4-FFF2-40B4-BE49-F238E27FC236}">
                <a16:creationId xmlns:a16="http://schemas.microsoft.com/office/drawing/2014/main" id="{8763192B-0E8C-DC55-9632-688FAA4C9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471" y="2814359"/>
            <a:ext cx="51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creen Shot 2018-02-12 at 11.53.19.png">
            <a:extLst>
              <a:ext uri="{FF2B5EF4-FFF2-40B4-BE49-F238E27FC236}">
                <a16:creationId xmlns:a16="http://schemas.microsoft.com/office/drawing/2014/main" id="{B6BAC5E9-0329-A777-A87C-35892A116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59" y="2814359"/>
            <a:ext cx="519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creen Shot 2018-02-12 at 11.59.43.png">
            <a:extLst>
              <a:ext uri="{FF2B5EF4-FFF2-40B4-BE49-F238E27FC236}">
                <a16:creationId xmlns:a16="http://schemas.microsoft.com/office/drawing/2014/main" id="{FABAE26C-FC92-003D-354E-9B052C35A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36" y="3924352"/>
            <a:ext cx="5048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creen Shot 2018-02-12 at 12.00.24.png">
            <a:extLst>
              <a:ext uri="{FF2B5EF4-FFF2-40B4-BE49-F238E27FC236}">
                <a16:creationId xmlns:a16="http://schemas.microsoft.com/office/drawing/2014/main" id="{E1897FB6-7FA9-2C5E-4548-AC3DE3C5C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61" y="3924352"/>
            <a:ext cx="5302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Screen Shot 2018-02-12 at 14.24.19.png">
            <a:extLst>
              <a:ext uri="{FF2B5EF4-FFF2-40B4-BE49-F238E27FC236}">
                <a16:creationId xmlns:a16="http://schemas.microsoft.com/office/drawing/2014/main" id="{240F1711-02BE-B177-94E3-2A92B10E4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9" y="5000527"/>
            <a:ext cx="5381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Screen Shot 2018-02-12 at 14.24.53.png">
            <a:extLst>
              <a:ext uri="{FF2B5EF4-FFF2-40B4-BE49-F238E27FC236}">
                <a16:creationId xmlns:a16="http://schemas.microsoft.com/office/drawing/2014/main" id="{F5F7C343-9729-36CC-52F1-97CFD0CF9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824" y="5043389"/>
            <a:ext cx="5762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creen Shot 2018-02-12 at 14.31.02.png">
            <a:extLst>
              <a:ext uri="{FF2B5EF4-FFF2-40B4-BE49-F238E27FC236}">
                <a16:creationId xmlns:a16="http://schemas.microsoft.com/office/drawing/2014/main" id="{8FA4C72B-B661-8789-D0EF-5F718D71C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23" y="5896124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creen Shot 2018-02-12 at 14.31.53.png">
            <a:extLst>
              <a:ext uri="{FF2B5EF4-FFF2-40B4-BE49-F238E27FC236}">
                <a16:creationId xmlns:a16="http://schemas.microsoft.com/office/drawing/2014/main" id="{289A092A-4375-6921-5EFF-F65DCAF112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8" y="5896124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creen Shot 2018-02-12 at 14.32.23.png">
            <a:extLst>
              <a:ext uri="{FF2B5EF4-FFF2-40B4-BE49-F238E27FC236}">
                <a16:creationId xmlns:a16="http://schemas.microsoft.com/office/drawing/2014/main" id="{982C3657-E601-2404-80A3-2F0182B1B6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85" y="5896124"/>
            <a:ext cx="527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images-1.jpg">
            <a:extLst>
              <a:ext uri="{FF2B5EF4-FFF2-40B4-BE49-F238E27FC236}">
                <a16:creationId xmlns:a16="http://schemas.microsoft.com/office/drawing/2014/main" id="{A175EF01-0D0F-FAB3-1DA3-1294BD854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4" y="2754034"/>
            <a:ext cx="1358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jjun.gif">
            <a:extLst>
              <a:ext uri="{FF2B5EF4-FFF2-40B4-BE49-F238E27FC236}">
                <a16:creationId xmlns:a16="http://schemas.microsoft.com/office/drawing/2014/main" id="{BD4D6BCE-4C2E-48DA-0AA9-FFA84784B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4" y="3924352"/>
            <a:ext cx="11414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DBA2A608-701F-5A38-1F04-C2EE7F71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12" y="6083449"/>
            <a:ext cx="6508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image016.jpg">
            <a:extLst>
              <a:ext uri="{FF2B5EF4-FFF2-40B4-BE49-F238E27FC236}">
                <a16:creationId xmlns:a16="http://schemas.microsoft.com/office/drawing/2014/main" id="{7B8F740F-6BCD-755E-3888-DEA9DAE76E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61" y="4927502"/>
            <a:ext cx="11334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4" descr="Picture 4.png">
            <a:extLst>
              <a:ext uri="{FF2B5EF4-FFF2-40B4-BE49-F238E27FC236}">
                <a16:creationId xmlns:a16="http://schemas.microsoft.com/office/drawing/2014/main" id="{31CF245E-2235-3B4E-3A97-4CBAE24006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74" y="6083449"/>
            <a:ext cx="777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pasticca YBCO1.tiff">
            <a:extLst>
              <a:ext uri="{FF2B5EF4-FFF2-40B4-BE49-F238E27FC236}">
                <a16:creationId xmlns:a16="http://schemas.microsoft.com/office/drawing/2014/main" id="{D805AB76-551A-7B8B-3E67-12A1C72E70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86" y="5071964"/>
            <a:ext cx="533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powder">
            <a:extLst>
              <a:ext uri="{FF2B5EF4-FFF2-40B4-BE49-F238E27FC236}">
                <a16:creationId xmlns:a16="http://schemas.microsoft.com/office/drawing/2014/main" id="{E08934D5-902E-3FF5-0E6A-BD828BFB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24" y="5071964"/>
            <a:ext cx="71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y1239-s">
            <a:extLst>
              <a:ext uri="{FF2B5EF4-FFF2-40B4-BE49-F238E27FC236}">
                <a16:creationId xmlns:a16="http://schemas.microsoft.com/office/drawing/2014/main" id="{45D56C1E-B692-178D-0E91-DD98C2FD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324" y="5071964"/>
            <a:ext cx="76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 descr="image047.jpg">
            <a:extLst>
              <a:ext uri="{FF2B5EF4-FFF2-40B4-BE49-F238E27FC236}">
                <a16:creationId xmlns:a16="http://schemas.microsoft.com/office/drawing/2014/main" id="{37E19D24-ED4B-D36F-0880-BBCE82D7D9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555" y="963062"/>
            <a:ext cx="6937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7">
            <a:extLst>
              <a:ext uri="{FF2B5EF4-FFF2-40B4-BE49-F238E27FC236}">
                <a16:creationId xmlns:a16="http://schemas.microsoft.com/office/drawing/2014/main" id="{F716D55A-4368-B0E0-FD4F-CAE7CDC7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24" y="4005314"/>
            <a:ext cx="838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20.3: Resistance and Resistivity - Physics LibreTexts">
            <a:extLst>
              <a:ext uri="{FF2B5EF4-FFF2-40B4-BE49-F238E27FC236}">
                <a16:creationId xmlns:a16="http://schemas.microsoft.com/office/drawing/2014/main" id="{5730CA8A-4207-2EE2-FF8E-2C2F3815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30" y="1031427"/>
            <a:ext cx="938785" cy="10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F0105CC-48B5-56BE-0422-0D3672AC2D73}"/>
              </a:ext>
            </a:extLst>
          </p:cNvPr>
          <p:cNvSpPr txBox="1"/>
          <p:nvPr/>
        </p:nvSpPr>
        <p:spPr>
          <a:xfrm>
            <a:off x="2799080" y="173015"/>
            <a:ext cx="659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Nobel </a:t>
            </a:r>
            <a:r>
              <a:rPr lang="it-IT" sz="32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prizes</a:t>
            </a:r>
            <a:r>
              <a:rPr lang="it-IT" sz="32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</a:t>
            </a:r>
            <a:r>
              <a:rPr lang="it-IT" sz="32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superconductivity</a:t>
            </a:r>
            <a:endParaRPr lang="it-IT" sz="32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18" name="Picture 2" descr="Nobel Prize - Wikipedia">
            <a:extLst>
              <a:ext uri="{FF2B5EF4-FFF2-40B4-BE49-F238E27FC236}">
                <a16:creationId xmlns:a16="http://schemas.microsoft.com/office/drawing/2014/main" id="{78E39D2D-6445-5646-F61A-3399590E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738" y="53007"/>
            <a:ext cx="838200" cy="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Nobel Prize - Wikipedia">
            <a:extLst>
              <a:ext uri="{FF2B5EF4-FFF2-40B4-BE49-F238E27FC236}">
                <a16:creationId xmlns:a16="http://schemas.microsoft.com/office/drawing/2014/main" id="{DBBA3D49-6A45-6CA9-5A89-C0BBFABB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30" y="53007"/>
            <a:ext cx="838200" cy="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7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506573" y="332510"/>
            <a:ext cx="517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Macroscopic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properties</a:t>
            </a:r>
            <a:endParaRPr lang="it-IT" sz="3600" b="1" dirty="0">
              <a:solidFill>
                <a:srgbClr val="B81F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6B9525-8657-A5EB-4956-575388AB77DE}"/>
              </a:ext>
            </a:extLst>
          </p:cNvPr>
          <p:cNvSpPr txBox="1"/>
          <p:nvPr/>
        </p:nvSpPr>
        <p:spPr>
          <a:xfrm>
            <a:off x="2508923" y="4354671"/>
            <a:ext cx="6701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1)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Superconductivity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phenomenon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happening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</a:t>
            </a:r>
            <a:r>
              <a:rPr lang="it-IT" sz="2800" b="1" dirty="0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low </a:t>
            </a:r>
            <a:r>
              <a:rPr lang="it-IT" sz="2800" b="1" dirty="0" err="1">
                <a:solidFill>
                  <a:srgbClr val="2B8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temperatures</a:t>
            </a:r>
            <a:endParaRPr lang="it-IT" sz="2800" b="1" dirty="0">
              <a:solidFill>
                <a:srgbClr val="2B8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0EEF389-BCEA-FA51-46B7-47F9711A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05" y="1666001"/>
            <a:ext cx="15351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lemento grafico 9" descr="Fiocco di neve con riempimento a tinta unita">
            <a:extLst>
              <a:ext uri="{FF2B5EF4-FFF2-40B4-BE49-F238E27FC236}">
                <a16:creationId xmlns:a16="http://schemas.microsoft.com/office/drawing/2014/main" id="{1AFD1A71-AEFF-5981-D0BD-5418E01B8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26174">
            <a:off x="8980548" y="3765273"/>
            <a:ext cx="914400" cy="914400"/>
          </a:xfrm>
          <a:prstGeom prst="rect">
            <a:avLst/>
          </a:prstGeom>
        </p:spPr>
      </p:pic>
      <p:pic>
        <p:nvPicPr>
          <p:cNvPr id="11" name="Elemento grafico 10" descr="Fiocco di neve con riempimento a tinta unita">
            <a:extLst>
              <a:ext uri="{FF2B5EF4-FFF2-40B4-BE49-F238E27FC236}">
                <a16:creationId xmlns:a16="http://schemas.microsoft.com/office/drawing/2014/main" id="{2327A874-B2C9-C973-D45C-9DF98FBCB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90517">
            <a:off x="2186694" y="5088432"/>
            <a:ext cx="914400" cy="9144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D51531-2BD4-E715-D6CA-FCB7F52F40AE}"/>
              </a:ext>
            </a:extLst>
          </p:cNvPr>
          <p:cNvSpPr txBox="1"/>
          <p:nvPr/>
        </p:nvSpPr>
        <p:spPr>
          <a:xfrm>
            <a:off x="1698125" y="19224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Certain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materials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become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superconductors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below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their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D5AB1E"/>
                </a:solidFill>
                <a:latin typeface="Comic Sans MS" panose="030F0902030302020204" pitchFamily="66" charset="0"/>
              </a:rPr>
              <a:t>critical</a:t>
            </a:r>
            <a:r>
              <a:rPr lang="it-IT" sz="2000" b="1" dirty="0">
                <a:solidFill>
                  <a:srgbClr val="D5AB1E"/>
                </a:solidFill>
                <a:latin typeface="Comic Sans MS" panose="030F0902030302020204" pitchFamily="66" charset="0"/>
              </a:rPr>
              <a:t> temperature Tc. </a:t>
            </a:r>
          </a:p>
          <a:p>
            <a:pPr algn="ctr"/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Tc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is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usually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  <a:r>
              <a:rPr lang="it-IT" sz="2000" b="1" dirty="0" err="1">
                <a:solidFill>
                  <a:srgbClr val="2B85FF"/>
                </a:solidFill>
                <a:latin typeface="Comic Sans MS" panose="030F0902030302020204" pitchFamily="66" charset="0"/>
              </a:rPr>
              <a:t>very</a:t>
            </a:r>
            <a:r>
              <a:rPr lang="it-IT" sz="2000" b="1" dirty="0">
                <a:solidFill>
                  <a:srgbClr val="2B85FF"/>
                </a:solidFill>
                <a:latin typeface="Comic Sans MS" panose="030F0902030302020204" pitchFamily="66" charset="0"/>
              </a:rPr>
              <a:t> small.</a:t>
            </a:r>
            <a:r>
              <a:rPr lang="it-IT" sz="2000" dirty="0">
                <a:solidFill>
                  <a:srgbClr val="2B85FF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18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B9785-F699-BCCA-FF73-F70800074AD9}"/>
              </a:ext>
            </a:extLst>
          </p:cNvPr>
          <p:cNvSpPr txBox="1"/>
          <p:nvPr/>
        </p:nvSpPr>
        <p:spPr>
          <a:xfrm>
            <a:off x="3581793" y="332510"/>
            <a:ext cx="5028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Temperature: </a:t>
            </a:r>
            <a:r>
              <a:rPr lang="it-IT" sz="3600" b="1" dirty="0" err="1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</a:t>
            </a:r>
            <a:r>
              <a:rPr lang="it-IT" sz="3600" b="1" dirty="0">
                <a:solidFill>
                  <a:srgbClr val="B81F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low?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FDE50D-3595-1046-FF94-FB22C19E9BDC}"/>
              </a:ext>
            </a:extLst>
          </p:cNvPr>
          <p:cNvSpPr txBox="1"/>
          <p:nvPr/>
        </p:nvSpPr>
        <p:spPr>
          <a:xfrm>
            <a:off x="7204364" y="6527071"/>
            <a:ext cx="5243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By </a:t>
            </a:r>
            <a:r>
              <a:rPr lang="it-IT" sz="1000" dirty="0" err="1"/>
              <a:t>PJRay</a:t>
            </a:r>
            <a:r>
              <a:rPr lang="it-IT" sz="1000" dirty="0"/>
              <a:t> - CC BY-SA 4.0, https://</a:t>
            </a:r>
            <a:r>
              <a:rPr lang="it-IT" sz="1000" dirty="0" err="1"/>
              <a:t>commons.wikimedia.org</a:t>
            </a:r>
            <a:r>
              <a:rPr lang="it-IT" sz="1000" dirty="0"/>
              <a:t>/</a:t>
            </a:r>
            <a:r>
              <a:rPr lang="it-IT" sz="1000" dirty="0" err="1"/>
              <a:t>w</a:t>
            </a:r>
            <a:r>
              <a:rPr lang="it-IT" sz="1000" dirty="0"/>
              <a:t>/</a:t>
            </a:r>
            <a:r>
              <a:rPr lang="it-IT" sz="1000" dirty="0" err="1"/>
              <a:t>index.php?curid</a:t>
            </a:r>
            <a:r>
              <a:rPr lang="it-IT" sz="1000" dirty="0"/>
              <a:t>=46193149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67B8EB4-B6F7-DA31-F64D-E641206BE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6540" y="1241278"/>
            <a:ext cx="7932926" cy="48997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5277F3-310E-E957-78AE-ECB620A398DE}"/>
              </a:ext>
            </a:extLst>
          </p:cNvPr>
          <p:cNvSpPr txBox="1"/>
          <p:nvPr/>
        </p:nvSpPr>
        <p:spPr>
          <a:xfrm>
            <a:off x="699587" y="2394670"/>
            <a:ext cx="21025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Typical</a:t>
            </a:r>
            <a:r>
              <a:rPr lang="it-IT" sz="1600" dirty="0"/>
              <a:t> </a:t>
            </a:r>
            <a:r>
              <a:rPr lang="it-IT" sz="1600" dirty="0" err="1"/>
              <a:t>materials</a:t>
            </a:r>
            <a:r>
              <a:rPr lang="it-IT" sz="1600" dirty="0"/>
              <a:t> are: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Ceramic</a:t>
            </a:r>
            <a:r>
              <a:rPr lang="it-IT" sz="1600" dirty="0"/>
              <a:t> </a:t>
            </a:r>
            <a:r>
              <a:rPr lang="it-IT" sz="1600" dirty="0" err="1"/>
              <a:t>materials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Iron</a:t>
            </a:r>
            <a:r>
              <a:rPr lang="it-IT" sz="1600" dirty="0"/>
              <a:t> </a:t>
            </a:r>
            <a:r>
              <a:rPr lang="it-IT" sz="1600" dirty="0" err="1"/>
              <a:t>based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Metallic</a:t>
            </a:r>
            <a:r>
              <a:rPr lang="it-IT" sz="1600" dirty="0"/>
              <a:t> </a:t>
            </a:r>
            <a:r>
              <a:rPr lang="it-IT" sz="1600" dirty="0" err="1"/>
              <a:t>alloys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Elements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90896E-514A-9392-CDAE-F2316D3D6C23}"/>
              </a:ext>
            </a:extLst>
          </p:cNvPr>
          <p:cNvSpPr txBox="1"/>
          <p:nvPr/>
        </p:nvSpPr>
        <p:spPr>
          <a:xfrm>
            <a:off x="1618116" y="1348316"/>
            <a:ext cx="1899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6"/>
                </a:solidFill>
                <a:latin typeface="Comic Sans MS" panose="030F0902030302020204" pitchFamily="66" charset="0"/>
              </a:rPr>
              <a:t>100 K dark side of the moon</a:t>
            </a:r>
            <a:endParaRPr lang="it-IT" sz="1600" dirty="0">
              <a:solidFill>
                <a:schemeClr val="accent6"/>
              </a:solidFill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E195B6F-432A-D280-3641-AA58FADF0BC1}"/>
              </a:ext>
            </a:extLst>
          </p:cNvPr>
          <p:cNvCxnSpPr/>
          <p:nvPr/>
        </p:nvCxnSpPr>
        <p:spPr>
          <a:xfrm>
            <a:off x="3028949" y="1916044"/>
            <a:ext cx="976746" cy="120534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2D3699-328E-A2C8-B290-8DEDC31D1E91}"/>
              </a:ext>
            </a:extLst>
          </p:cNvPr>
          <p:cNvSpPr txBox="1"/>
          <p:nvPr/>
        </p:nvSpPr>
        <p:spPr>
          <a:xfrm>
            <a:off x="1618116" y="5081155"/>
            <a:ext cx="2102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6"/>
                </a:solidFill>
                <a:latin typeface="Comic Sans MS" panose="030F0902030302020204" pitchFamily="66" charset="0"/>
              </a:rPr>
              <a:t>40 K Pluto </a:t>
            </a:r>
            <a:r>
              <a:rPr lang="it-IT" sz="1600" b="1" dirty="0" err="1">
                <a:solidFill>
                  <a:schemeClr val="accent6"/>
                </a:solidFill>
                <a:latin typeface="Comic Sans MS" panose="030F0902030302020204" pitchFamily="66" charset="0"/>
              </a:rPr>
              <a:t>surface</a:t>
            </a:r>
            <a:endParaRPr lang="it-IT" sz="1600" dirty="0">
              <a:solidFill>
                <a:schemeClr val="accent6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41850A9-D89A-62C0-B580-CB6845CA52CA}"/>
              </a:ext>
            </a:extLst>
          </p:cNvPr>
          <p:cNvCxnSpPr>
            <a:cxnSpLocks/>
          </p:cNvCxnSpPr>
          <p:nvPr/>
        </p:nvCxnSpPr>
        <p:spPr>
          <a:xfrm flipV="1">
            <a:off x="3418609" y="4028535"/>
            <a:ext cx="587086" cy="105262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721EF96-7F7A-8A38-4AA4-794943C4BEDC}"/>
              </a:ext>
            </a:extLst>
          </p:cNvPr>
          <p:cNvCxnSpPr>
            <a:cxnSpLocks/>
          </p:cNvCxnSpPr>
          <p:nvPr/>
        </p:nvCxnSpPr>
        <p:spPr>
          <a:xfrm flipV="1">
            <a:off x="4005695" y="5616722"/>
            <a:ext cx="254578" cy="424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64C647B-597C-EBB1-F01E-D3E830A73939}"/>
              </a:ext>
            </a:extLst>
          </p:cNvPr>
          <p:cNvSpPr txBox="1"/>
          <p:nvPr/>
        </p:nvSpPr>
        <p:spPr>
          <a:xfrm>
            <a:off x="3028948" y="5988300"/>
            <a:ext cx="2249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 K  Mercury,</a:t>
            </a:r>
            <a:b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</a:br>
            <a: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 first </a:t>
            </a:r>
            <a:r>
              <a:rPr lang="it-IT" sz="1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discovered</a:t>
            </a:r>
            <a:r>
              <a:rPr lang="it-IT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5114</TotalTime>
  <Words>1802</Words>
  <Application>Microsoft Macintosh PowerPoint</Application>
  <PresentationFormat>Widescreen</PresentationFormat>
  <Paragraphs>254</Paragraphs>
  <Slides>42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Aptos</vt:lpstr>
      <vt:lpstr>Aptos Display</vt:lpstr>
      <vt:lpstr>Arial</vt:lpstr>
      <vt:lpstr>Cambria Math</vt:lpstr>
      <vt:lpstr>Comic Sans MS</vt:lpstr>
      <vt:lpstr>sohne</vt:lpstr>
      <vt:lpstr>Symbol</vt:lpstr>
      <vt:lpstr>Tema di Office</vt:lpstr>
      <vt:lpstr>Superconductivity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Superconductivity</dc:title>
  <dc:creator>Alessio Rettaroli</dc:creator>
  <cp:lastModifiedBy>Alessandro D'Elia</cp:lastModifiedBy>
  <cp:revision>99</cp:revision>
  <dcterms:created xsi:type="dcterms:W3CDTF">2024-03-26T16:05:59Z</dcterms:created>
  <dcterms:modified xsi:type="dcterms:W3CDTF">2024-11-07T09:26:38Z</dcterms:modified>
</cp:coreProperties>
</file>