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5" r:id="rId18"/>
    <p:sldId id="276" r:id="rId19"/>
    <p:sldId id="277" r:id="rId20"/>
    <p:sldId id="282" r:id="rId21"/>
    <p:sldId id="281" r:id="rId22"/>
    <p:sldId id="278" r:id="rId23"/>
    <p:sldId id="280" r:id="rId24"/>
    <p:sldId id="272" r:id="rId25"/>
    <p:sldId id="283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FA8FF"/>
    <a:srgbClr val="FCFFA6"/>
    <a:srgbClr val="C9BF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2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8D1BF-B3FF-2040-9046-0487E4ADC11F}" type="datetimeFigureOut">
              <a:rPr lang="it-IT" smtClean="0"/>
              <a:t>4-01-2012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E7BC-A873-3E4D-80E9-8C267D89250E}" type="slidenum">
              <a:rPr lang="en-GB" smtClean="0"/>
              <a:t>‹n.›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735FD-9BD4-244B-A1AE-295A1D5A18D7}" type="datetimeFigureOut">
              <a:rPr lang="it-IT" smtClean="0"/>
              <a:t>4-01-2012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48FA1-A61D-A747-B4C2-3553F892E3C0}" type="slidenum">
              <a:rPr lang="en-GB" smtClean="0"/>
              <a:t>‹n.›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48FA1-A61D-A747-B4C2-3553F892E3C0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4250-9A8D-2D40-B45D-1C806DB17ECF}" type="slidenum">
              <a:rPr lang="en-GB" smtClean="0"/>
              <a:t>‹n.›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wmf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.wmf"/><Relationship Id="rId6" Type="http://schemas.openxmlformats.org/officeDocument/2006/relationships/image" Target="../media/image3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2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df"/><Relationship Id="rId6" Type="http://schemas.openxmlformats.org/officeDocument/2006/relationships/image" Target="../media/image10.png"/><Relationship Id="rId7" Type="http://schemas.openxmlformats.org/officeDocument/2006/relationships/image" Target="../media/image2.wmf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wmf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mEvent_lowQualit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CMS at LNF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group activities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838200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chemeClr val="bg1"/>
                </a:solidFill>
              </a:rPr>
              <a:t>Davide Piccolo</a:t>
            </a:r>
          </a:p>
          <a:p>
            <a:r>
              <a:rPr lang="it-IT" sz="2200" dirty="0" err="1">
                <a:solidFill>
                  <a:schemeClr val="bg1"/>
                </a:solidFill>
              </a:rPr>
              <a:t>f</a:t>
            </a:r>
            <a:r>
              <a:rPr lang="en-GB" sz="2200" dirty="0" smtClean="0">
                <a:solidFill>
                  <a:schemeClr val="bg1"/>
                </a:solidFill>
              </a:rPr>
              <a:t>or the LNF CMS group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test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RPC HV scan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19" name="CasellaDiTesto 18"/>
          <p:cNvSpPr txBox="1"/>
          <p:nvPr/>
        </p:nvSpPr>
        <p:spPr>
          <a:xfrm>
            <a:off x="4445298" y="1131466"/>
            <a:ext cx="402131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8000"/>
                </a:solidFill>
                <a:latin typeface="Tahoma"/>
              </a:rPr>
              <a:t>HV scan campaign at beginning of 2011</a:t>
            </a:r>
          </a:p>
          <a:p>
            <a:r>
              <a:rPr lang="en-GB" sz="1700" dirty="0">
                <a:solidFill>
                  <a:srgbClr val="008000"/>
                </a:solidFill>
                <a:latin typeface="Tahoma"/>
              </a:rPr>
              <a:t>d</a:t>
            </a:r>
            <a:r>
              <a:rPr lang="en-GB" sz="1700" dirty="0" smtClean="0">
                <a:solidFill>
                  <a:srgbClr val="008000"/>
                </a:solidFill>
                <a:latin typeface="Tahoma"/>
              </a:rPr>
              <a:t>uring LHC Low Luminosity Runs</a:t>
            </a:r>
          </a:p>
          <a:p>
            <a:r>
              <a:rPr lang="en-GB" sz="1700" dirty="0" smtClean="0">
                <a:solidFill>
                  <a:srgbClr val="008000"/>
                </a:solidFill>
                <a:latin typeface="Tahoma"/>
              </a:rPr>
              <a:t>(To be repeated in 2012)</a:t>
            </a:r>
            <a:endParaRPr lang="en-GB" sz="1700" dirty="0">
              <a:solidFill>
                <a:srgbClr val="008000"/>
              </a:solidFill>
              <a:latin typeface="Tahoma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572001" y="2103914"/>
            <a:ext cx="3564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Tahoma"/>
              </a:rPr>
              <a:t>2316 plateau 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Tahoma"/>
              </a:rPr>
              <a:t>of RPC </a:t>
            </a:r>
            <a:r>
              <a:rPr lang="en-GB" sz="2000" dirty="0" err="1" smtClean="0">
                <a:solidFill>
                  <a:srgbClr val="FF0000"/>
                </a:solidFill>
                <a:latin typeface="Tahoma"/>
              </a:rPr>
              <a:t>DoubleGaps</a:t>
            </a:r>
            <a:r>
              <a:rPr lang="en-GB" sz="2000" dirty="0" smtClean="0">
                <a:solidFill>
                  <a:srgbClr val="FF0000"/>
                </a:solidFill>
                <a:latin typeface="Tahoma"/>
              </a:rPr>
              <a:t> measured </a:t>
            </a:r>
            <a:endParaRPr lang="en-GB" sz="2000" dirty="0">
              <a:solidFill>
                <a:srgbClr val="FF0000"/>
              </a:solidFill>
              <a:latin typeface="Tahoma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4572001" y="2819400"/>
            <a:ext cx="4267199" cy="2819400"/>
            <a:chOff x="304802" y="587999"/>
            <a:chExt cx="8534400" cy="4917885"/>
          </a:xfrm>
        </p:grpSpPr>
        <p:pic>
          <p:nvPicPr>
            <p:cNvPr id="22" name="Immagine 21" descr="HV_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2" y="587999"/>
              <a:ext cx="8534400" cy="4917885"/>
            </a:xfrm>
            <a:prstGeom prst="rect">
              <a:avLst/>
            </a:prstGeom>
          </p:spPr>
        </p:pic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 rot="8872534">
              <a:off x="2235904" y="3478941"/>
              <a:ext cx="972000" cy="79748"/>
            </a:xfrm>
            <a:prstGeom prst="leftArrow">
              <a:avLst>
                <a:gd name="adj1" fmla="val 50000"/>
                <a:gd name="adj2" fmla="val 566848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 rot="2210338">
              <a:off x="6450307" y="3203880"/>
              <a:ext cx="1441450" cy="71438"/>
            </a:xfrm>
            <a:prstGeom prst="leftArrow">
              <a:avLst>
                <a:gd name="adj1" fmla="val 50000"/>
                <a:gd name="adj2" fmla="val 504441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670050" y="3716338"/>
              <a:ext cx="768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dirty="0" err="1">
                  <a:solidFill>
                    <a:srgbClr val="0000FF"/>
                  </a:solidFill>
                </a:rPr>
                <a:t>barrel</a:t>
              </a:r>
              <a:endParaRPr lang="it-IT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6588125" y="3567113"/>
              <a:ext cx="8696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dirty="0" err="1">
                  <a:solidFill>
                    <a:srgbClr val="FF0000"/>
                  </a:solidFill>
                </a:rPr>
                <a:t>endcap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381000" y="1143000"/>
            <a:ext cx="3698436" cy="2819400"/>
            <a:chOff x="939800" y="1600200"/>
            <a:chExt cx="6680200" cy="4169521"/>
          </a:xfrm>
        </p:grpSpPr>
        <p:pic>
          <p:nvPicPr>
            <p:cNvPr id="11" name="Immagine 10" descr="EFFvsHV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800" y="1600200"/>
              <a:ext cx="6680200" cy="4169521"/>
            </a:xfrm>
            <a:prstGeom prst="rect">
              <a:avLst/>
            </a:prstGeom>
          </p:spPr>
        </p:pic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 rot="4111376">
              <a:off x="6080200" y="2841245"/>
              <a:ext cx="1298723" cy="82579"/>
            </a:xfrm>
            <a:prstGeom prst="leftArrow">
              <a:avLst>
                <a:gd name="adj1" fmla="val 50000"/>
                <a:gd name="adj2" fmla="val 579449"/>
              </a:avLst>
            </a:prstGeom>
            <a:solidFill>
              <a:schemeClr val="accent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835721" y="3438025"/>
              <a:ext cx="1022349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dirty="0" err="1"/>
                <a:t>Working</a:t>
              </a:r>
              <a:endParaRPr lang="it-IT" dirty="0"/>
            </a:p>
            <a:p>
              <a:r>
                <a:rPr lang="it-IT" dirty="0"/>
                <a:t>Point</a:t>
              </a: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 rot="9944707">
              <a:off x="3917950" y="2492375"/>
              <a:ext cx="1655763" cy="73025"/>
            </a:xfrm>
            <a:prstGeom prst="leftArrow">
              <a:avLst>
                <a:gd name="adj1" fmla="val 50000"/>
                <a:gd name="adj2" fmla="val 566848"/>
              </a:avLst>
            </a:prstGeom>
            <a:solidFill>
              <a:schemeClr val="accent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321050" y="2781300"/>
              <a:ext cx="831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/>
                <a:t>“knee”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2035908" y="1752902"/>
              <a:ext cx="3938060" cy="523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b="1" dirty="0" smtClean="0">
                  <a:solidFill>
                    <a:srgbClr val="008000"/>
                  </a:solidFill>
                </a:rPr>
                <a:t>CMS preliminary 2011</a:t>
              </a:r>
              <a:endParaRPr lang="en-GB" sz="17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4972332" y="5638800"/>
            <a:ext cx="38294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  <a:latin typeface="Tahoma"/>
              </a:rPr>
              <a:t>Different HV point for barrel and </a:t>
            </a:r>
            <a:r>
              <a:rPr lang="en-GB" sz="1600" dirty="0" err="1" smtClean="0">
                <a:solidFill>
                  <a:srgbClr val="0000FF"/>
                </a:solidFill>
                <a:latin typeface="Tahoma"/>
              </a:rPr>
              <a:t>endcap</a:t>
            </a:r>
            <a:endParaRPr lang="en-GB" sz="1600" dirty="0" smtClean="0">
              <a:solidFill>
                <a:srgbClr val="0000FF"/>
              </a:solidFill>
              <a:latin typeface="Tahoma"/>
            </a:endParaRPr>
          </a:p>
          <a:p>
            <a:r>
              <a:rPr lang="en-GB" sz="1600" dirty="0" smtClean="0">
                <a:solidFill>
                  <a:srgbClr val="0000FF"/>
                </a:solidFill>
                <a:latin typeface="Tahoma"/>
              </a:rPr>
              <a:t>(different construction techniques)</a:t>
            </a:r>
            <a:endParaRPr lang="en-GB" sz="1600" dirty="0">
              <a:solidFill>
                <a:srgbClr val="0000FF"/>
              </a:solidFill>
              <a:latin typeface="Tahoma"/>
            </a:endParaRPr>
          </a:p>
        </p:txBody>
      </p:sp>
      <p:pic>
        <p:nvPicPr>
          <p:cNvPr id="30" name="Immagine 29" descr="eff_predicted_measured_barr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968163"/>
            <a:ext cx="2590800" cy="2316967"/>
          </a:xfrm>
          <a:prstGeom prst="rect">
            <a:avLst/>
          </a:prstGeom>
        </p:spPr>
      </p:pic>
      <p:pic>
        <p:nvPicPr>
          <p:cNvPr id="33" name="Immagine 32" descr="eff_predicted_measured_endca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968162"/>
            <a:ext cx="2381532" cy="2316967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685800" y="50292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EFFICIENCY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221092" y="50292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EFFICIENCY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7511114" y="3352800"/>
            <a:ext cx="120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HV AT 50%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38" name="Segnaposto numero diapositiva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10</a:t>
            </a:fld>
            <a:endParaRPr lang="en-GB"/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 descr="intesta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ttangolo 40"/>
          <p:cNvSpPr/>
          <p:nvPr/>
        </p:nvSpPr>
        <p:spPr>
          <a:xfrm rot="1337576">
            <a:off x="1091512" y="5131000"/>
            <a:ext cx="379372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According to specifications</a:t>
            </a:r>
            <a:endParaRPr lang="en-US" sz="2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C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RPC Performance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8686800" cy="2451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3657600"/>
            <a:ext cx="4153163" cy="3063875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34" y="3657600"/>
            <a:ext cx="4153166" cy="3063876"/>
          </a:xfrm>
          <a:prstGeom prst="rect">
            <a:avLst/>
          </a:prstGeom>
        </p:spPr>
      </p:pic>
      <p:cxnSp>
        <p:nvCxnSpPr>
          <p:cNvPr id="40" name="Connettore 1 39"/>
          <p:cNvCxnSpPr/>
          <p:nvPr/>
        </p:nvCxnSpPr>
        <p:spPr>
          <a:xfrm rot="5400000">
            <a:off x="3955653" y="2279253"/>
            <a:ext cx="21463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6019800" y="2286000"/>
            <a:ext cx="2006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HV corrected for </a:t>
            </a:r>
          </a:p>
          <a:p>
            <a:r>
              <a:rPr lang="en-GB" b="1" dirty="0" smtClean="0">
                <a:solidFill>
                  <a:srgbClr val="008000"/>
                </a:solidFill>
              </a:rPr>
              <a:t>Pressure variations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844442" y="226763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2011 Average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Barrel RPC efficiency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Parentesi graffa chiusa 46"/>
          <p:cNvSpPr/>
          <p:nvPr/>
        </p:nvSpPr>
        <p:spPr>
          <a:xfrm>
            <a:off x="6688667" y="565229"/>
            <a:ext cx="245533" cy="3549571"/>
          </a:xfrm>
          <a:prstGeom prst="rightBrace">
            <a:avLst/>
          </a:prstGeom>
          <a:ln>
            <a:solidFill>
              <a:srgbClr val="008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asellaDiTesto 47"/>
          <p:cNvSpPr txBox="1"/>
          <p:nvPr/>
        </p:nvSpPr>
        <p:spPr>
          <a:xfrm>
            <a:off x="5486400" y="4572000"/>
            <a:ext cx="225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Precise Efficiency map</a:t>
            </a:r>
          </a:p>
          <a:p>
            <a:r>
              <a:rPr lang="it-IT" dirty="0" err="1" smtClean="0">
                <a:solidFill>
                  <a:schemeClr val="bg1"/>
                </a:solidFill>
              </a:rPr>
              <a:t>C</a:t>
            </a:r>
            <a:r>
              <a:rPr lang="en-GB" dirty="0" err="1" smtClean="0">
                <a:solidFill>
                  <a:schemeClr val="bg1"/>
                </a:solidFill>
              </a:rPr>
              <a:t>hamber</a:t>
            </a:r>
            <a:r>
              <a:rPr lang="en-GB" dirty="0" smtClean="0">
                <a:solidFill>
                  <a:schemeClr val="bg1"/>
                </a:solidFill>
              </a:rPr>
              <a:t> by chamber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9" name="Segnaposto numero diapositiva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11</a:t>
            </a:fld>
            <a:endParaRPr lang="en-GB"/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 descr="intesta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55091"/>
            <a:ext cx="3606800" cy="300290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13499"/>
            <a:ext cx="4191000" cy="291209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GB" sz="3800" dirty="0" smtClean="0">
                <a:solidFill>
                  <a:srgbClr val="FF0000"/>
                </a:solidFill>
              </a:rPr>
              <a:t>LHC background measured </a:t>
            </a:r>
            <a:br>
              <a:rPr lang="en-GB" sz="3800" dirty="0" smtClean="0">
                <a:solidFill>
                  <a:srgbClr val="FF0000"/>
                </a:solidFill>
              </a:rPr>
            </a:br>
            <a:r>
              <a:rPr lang="en-GB" sz="3800" dirty="0" smtClean="0">
                <a:solidFill>
                  <a:srgbClr val="FF0000"/>
                </a:solidFill>
              </a:rPr>
              <a:t>by </a:t>
            </a:r>
            <a:r>
              <a:rPr lang="en-GB" sz="3800" dirty="0" err="1" smtClean="0">
                <a:solidFill>
                  <a:srgbClr val="FF0000"/>
                </a:solidFill>
              </a:rPr>
              <a:t>RPCs</a:t>
            </a:r>
            <a:endParaRPr lang="en-GB" sz="3800" dirty="0">
              <a:solidFill>
                <a:srgbClr val="FF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1077619"/>
            <a:ext cx="4264042" cy="288478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133600" y="14238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</a:rPr>
              <a:t>OuterMost</a:t>
            </a:r>
            <a:r>
              <a:rPr lang="en-GB" dirty="0" smtClean="0">
                <a:solidFill>
                  <a:srgbClr val="0000FF"/>
                </a:solidFill>
              </a:rPr>
              <a:t> layer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743200" y="2763156"/>
            <a:ext cx="16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InnerMost</a:t>
            </a:r>
            <a:r>
              <a:rPr lang="en-GB" dirty="0" smtClean="0"/>
              <a:t> layer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573032" y="1315356"/>
            <a:ext cx="15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800000"/>
                </a:solidFill>
              </a:rPr>
              <a:t>InnerMost</a:t>
            </a:r>
            <a:r>
              <a:rPr lang="en-GB" dirty="0" smtClean="0">
                <a:solidFill>
                  <a:srgbClr val="800000"/>
                </a:solidFill>
              </a:rPr>
              <a:t> ring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88598" y="1828800"/>
            <a:ext cx="1630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Mainly neutron 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Background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114800" y="3962520"/>
            <a:ext cx="34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Mainly punch through Background</a:t>
            </a:r>
            <a:endParaRPr lang="en-GB" dirty="0"/>
          </a:p>
        </p:txBody>
      </p:sp>
      <p:cxnSp>
        <p:nvCxnSpPr>
          <p:cNvPr id="23" name="Connettore 2 22"/>
          <p:cNvCxnSpPr/>
          <p:nvPr/>
        </p:nvCxnSpPr>
        <p:spPr>
          <a:xfrm rot="16200000" flipV="1">
            <a:off x="3555731" y="2641331"/>
            <a:ext cx="1422938" cy="1371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2236192" y="48006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S</a:t>
            </a:r>
            <a:r>
              <a:rPr lang="en-GB" b="1" dirty="0" err="1" smtClean="0">
                <a:solidFill>
                  <a:srgbClr val="0000FF"/>
                </a:solidFill>
              </a:rPr>
              <a:t>creen</a:t>
            </a:r>
            <a:r>
              <a:rPr lang="en-GB" b="1" dirty="0" smtClean="0">
                <a:solidFill>
                  <a:srgbClr val="0000FF"/>
                </a:solidFill>
              </a:rPr>
              <a:t> of Floor</a:t>
            </a:r>
            <a:endParaRPr lang="en-GB" b="1" dirty="0">
              <a:solidFill>
                <a:srgbClr val="0000FF"/>
              </a:solidFill>
            </a:endParaRPr>
          </a:p>
        </p:txBody>
      </p:sp>
      <p:cxnSp>
        <p:nvCxnSpPr>
          <p:cNvPr id="28" name="Connettore 2 27"/>
          <p:cNvCxnSpPr/>
          <p:nvPr/>
        </p:nvCxnSpPr>
        <p:spPr>
          <a:xfrm rot="5400000">
            <a:off x="2699266" y="5518666"/>
            <a:ext cx="6974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4038600" y="4648200"/>
            <a:ext cx="49844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Tahoma"/>
              </a:rPr>
              <a:t>Very nice correlation between LHC luminosity</a:t>
            </a:r>
          </a:p>
          <a:p>
            <a:r>
              <a:rPr lang="it-IT" dirty="0" smtClean="0">
                <a:solidFill>
                  <a:srgbClr val="0000FF"/>
                </a:solidFill>
                <a:latin typeface="Tahoma"/>
              </a:rPr>
              <a:t>A</a:t>
            </a:r>
            <a:r>
              <a:rPr lang="en-GB" dirty="0" err="1" smtClean="0">
                <a:solidFill>
                  <a:srgbClr val="0000FF"/>
                </a:solidFill>
                <a:latin typeface="Tahoma"/>
              </a:rPr>
              <a:t>nd</a:t>
            </a:r>
            <a:r>
              <a:rPr lang="en-GB" dirty="0" smtClean="0">
                <a:solidFill>
                  <a:srgbClr val="0000FF"/>
                </a:solidFill>
                <a:latin typeface="Tahoma"/>
              </a:rPr>
              <a:t> Background rate seen by </a:t>
            </a:r>
            <a:r>
              <a:rPr lang="en-GB" dirty="0" err="1" smtClean="0">
                <a:solidFill>
                  <a:srgbClr val="0000FF"/>
                </a:solidFill>
                <a:latin typeface="Tahoma"/>
              </a:rPr>
              <a:t>RPCs</a:t>
            </a:r>
            <a:endParaRPr lang="en-GB" dirty="0" smtClean="0">
              <a:solidFill>
                <a:srgbClr val="0000FF"/>
              </a:solidFill>
              <a:latin typeface="Tahoma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Tahoma"/>
              </a:rPr>
              <a:t>Clear correlation with RPC Geometry</a:t>
            </a:r>
          </a:p>
          <a:p>
            <a:endParaRPr lang="en-GB" dirty="0" smtClean="0">
              <a:latin typeface="Tahoma"/>
            </a:endParaRPr>
          </a:p>
          <a:p>
            <a:endParaRPr lang="en-GB" dirty="0" smtClean="0">
              <a:latin typeface="Tahoma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Tahoma"/>
              </a:rPr>
              <a:t>Extrapolation to 10</a:t>
            </a:r>
            <a:r>
              <a:rPr lang="en-GB" b="1" baseline="30000" dirty="0" smtClean="0">
                <a:solidFill>
                  <a:srgbClr val="FF0000"/>
                </a:solidFill>
                <a:latin typeface="Tahoma"/>
              </a:rPr>
              <a:t>34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 cm</a:t>
            </a:r>
            <a:r>
              <a:rPr lang="en-GB" b="1" baseline="30000" dirty="0" smtClean="0">
                <a:solidFill>
                  <a:srgbClr val="FF0000"/>
                </a:solidFill>
                <a:latin typeface="Tahoma"/>
              </a:rPr>
              <a:t>-2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 s</a:t>
            </a:r>
            <a:r>
              <a:rPr lang="en-GB" b="1" baseline="30000" dirty="0" smtClean="0">
                <a:solidFill>
                  <a:srgbClr val="FF0000"/>
                </a:solidFill>
                <a:latin typeface="Tahoma"/>
              </a:rPr>
              <a:t>-1 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not an issue</a:t>
            </a:r>
            <a:endParaRPr lang="en-GB" b="1" dirty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35" name="Segnaposto data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19-01-2012</a:t>
            </a:r>
            <a:endParaRPr lang="en-GB" dirty="0"/>
          </a:p>
        </p:txBody>
      </p:sp>
      <p:sp>
        <p:nvSpPr>
          <p:cNvPr id="36" name="Segnaposto numero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12</a:t>
            </a:fld>
            <a:endParaRPr lang="en-GB"/>
          </a:p>
        </p:txBody>
      </p:sp>
      <p:sp>
        <p:nvSpPr>
          <p:cNvPr id="37" name="Segnaposto piè di pagina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 descr="intesta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Connettore 2 44"/>
          <p:cNvCxnSpPr/>
          <p:nvPr/>
        </p:nvCxnSpPr>
        <p:spPr>
          <a:xfrm>
            <a:off x="2419573" y="2055812"/>
            <a:ext cx="324421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1036111" y="5638800"/>
            <a:ext cx="1200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Outermost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layer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RPC Trigger Efficiency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53" name="Gruppo 52"/>
          <p:cNvGrpSpPr/>
          <p:nvPr/>
        </p:nvGrpSpPr>
        <p:grpSpPr>
          <a:xfrm>
            <a:off x="3657600" y="876575"/>
            <a:ext cx="5334000" cy="2864241"/>
            <a:chOff x="2072546" y="1409296"/>
            <a:chExt cx="4161682" cy="2897002"/>
          </a:xfrm>
        </p:grpSpPr>
        <p:pic>
          <p:nvPicPr>
            <p:cNvPr id="27" name="Picture 2" descr="C:\Users\krybinska\Documents\Trigger\TnP\AllTags_pt\Eff_all_pt_RPC_barre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3299" y="1409296"/>
              <a:ext cx="2990929" cy="2870487"/>
            </a:xfrm>
            <a:prstGeom prst="rect">
              <a:avLst/>
            </a:prstGeom>
            <a:noFill/>
          </p:spPr>
        </p:pic>
        <p:sp>
          <p:nvSpPr>
            <p:cNvPr id="40" name="CasellaDiTesto 39"/>
            <p:cNvSpPr txBox="1"/>
            <p:nvPr/>
          </p:nvSpPr>
          <p:spPr>
            <a:xfrm>
              <a:off x="2072546" y="3983133"/>
              <a:ext cx="9649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 smtClean="0"/>
                <a:t>Pt (</a:t>
              </a:r>
              <a:r>
                <a:rPr lang="en-GB" sz="1500" dirty="0" err="1" smtClean="0"/>
                <a:t>Gev/c</a:t>
              </a:r>
              <a:r>
                <a:rPr lang="en-GB" sz="1500" dirty="0" smtClean="0"/>
                <a:t>)</a:t>
              </a:r>
              <a:endParaRPr lang="en-GB" sz="1500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4304080" y="2115235"/>
              <a:ext cx="150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J/ψ + Z events</a:t>
              </a:r>
              <a:endParaRPr lang="en-GB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3768748" y="2660821"/>
              <a:ext cx="1439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Barrel Region</a:t>
              </a:r>
              <a:endParaRPr lang="en-GB" dirty="0"/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5158146" y="3510196"/>
            <a:ext cx="3757254" cy="2893604"/>
            <a:chOff x="5577662" y="855097"/>
            <a:chExt cx="3490138" cy="2893604"/>
          </a:xfrm>
        </p:grpSpPr>
        <p:pic>
          <p:nvPicPr>
            <p:cNvPr id="29" name="Picture 2" descr="C:\Users\krybinska\Documents\Trigger\TnP\AllTags_pt\Eff_all_pt_RPC_overlap.png"/>
            <p:cNvPicPr>
              <a:picLocks noChangeAspect="1" noChangeArrowheads="1"/>
            </p:cNvPicPr>
            <p:nvPr/>
          </p:nvPicPr>
          <p:blipFill>
            <a:blip r:embed="rId3" cstate="print"/>
            <a:srcRect r="4756"/>
            <a:stretch>
              <a:fillRect/>
            </a:stretch>
          </p:blipFill>
          <p:spPr bwMode="auto">
            <a:xfrm>
              <a:off x="5577662" y="1085717"/>
              <a:ext cx="3413938" cy="2662984"/>
            </a:xfrm>
            <a:prstGeom prst="rect">
              <a:avLst/>
            </a:prstGeom>
            <a:noFill/>
          </p:spPr>
        </p:pic>
        <p:sp>
          <p:nvSpPr>
            <p:cNvPr id="39" name="CasellaDiTesto 38"/>
            <p:cNvSpPr txBox="1"/>
            <p:nvPr/>
          </p:nvSpPr>
          <p:spPr>
            <a:xfrm>
              <a:off x="7911426" y="855097"/>
              <a:ext cx="1156374" cy="299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 smtClean="0"/>
                <a:t>Pt (</a:t>
              </a:r>
              <a:r>
                <a:rPr lang="en-GB" sz="1500" dirty="0" err="1" smtClean="0"/>
                <a:t>Gev/c</a:t>
              </a:r>
              <a:r>
                <a:rPr lang="en-GB" sz="1500" dirty="0" smtClean="0"/>
                <a:t>)</a:t>
              </a:r>
              <a:endParaRPr lang="en-GB" sz="1500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6019800" y="1231101"/>
              <a:ext cx="1806833" cy="342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J/ψ + Z events</a:t>
              </a:r>
              <a:endParaRPr lang="en-GB" dirty="0"/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6830411" y="2145501"/>
              <a:ext cx="1932589" cy="342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Overlap Region</a:t>
              </a:r>
              <a:endParaRPr lang="en-GB" dirty="0"/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738922" y="3935926"/>
            <a:ext cx="4137879" cy="2542887"/>
            <a:chOff x="3787354" y="3816832"/>
            <a:chExt cx="2990928" cy="2680160"/>
          </a:xfrm>
        </p:grpSpPr>
        <p:pic>
          <p:nvPicPr>
            <p:cNvPr id="31" name="Picture 4" descr="C:\Users\krybinska\Documents\Trigger\TnP\AllTags_pt\Eff_all_pt_RPC_endca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7354" y="3816832"/>
              <a:ext cx="2990928" cy="2596980"/>
            </a:xfrm>
            <a:prstGeom prst="rect">
              <a:avLst/>
            </a:prstGeom>
            <a:noFill/>
          </p:spPr>
        </p:pic>
        <p:sp>
          <p:nvSpPr>
            <p:cNvPr id="38" name="CasellaDiTesto 37"/>
            <p:cNvSpPr txBox="1"/>
            <p:nvPr/>
          </p:nvSpPr>
          <p:spPr>
            <a:xfrm>
              <a:off x="5758294" y="6173827"/>
              <a:ext cx="9649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 smtClean="0"/>
                <a:t>Pt (</a:t>
              </a:r>
              <a:r>
                <a:rPr lang="en-GB" sz="1500" dirty="0" err="1" smtClean="0"/>
                <a:t>Gev/c</a:t>
              </a:r>
              <a:r>
                <a:rPr lang="en-GB" sz="1500" dirty="0" smtClean="0"/>
                <a:t>)</a:t>
              </a:r>
              <a:endParaRPr lang="en-GB" sz="1500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4522619" y="4635856"/>
              <a:ext cx="150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J/ψ + Z events</a:t>
              </a:r>
              <a:endParaRPr lang="en-GB" dirty="0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4367879" y="4922546"/>
              <a:ext cx="15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Endcap</a:t>
              </a:r>
              <a:r>
                <a:rPr lang="en-GB" dirty="0" smtClean="0"/>
                <a:t> Region</a:t>
              </a:r>
              <a:endParaRPr lang="en-GB" dirty="0"/>
            </a:p>
          </p:txBody>
        </p:sp>
      </p:grpSp>
      <p:sp>
        <p:nvSpPr>
          <p:cNvPr id="47" name="Segnaposto numero diapositiva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13</a:t>
            </a:fld>
            <a:endParaRPr lang="en-GB" dirty="0"/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 descr="intesta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Segnaposto data 3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19-01-2012</a:t>
            </a:r>
            <a:endParaRPr lang="en-GB" dirty="0"/>
          </a:p>
        </p:txBody>
      </p:sp>
      <p:sp>
        <p:nvSpPr>
          <p:cNvPr id="55" name="Segnaposto piè di pagina 3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003" y="831389"/>
            <a:ext cx="5013143" cy="32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CasellaDiTesto 57"/>
          <p:cNvSpPr txBox="1"/>
          <p:nvPr/>
        </p:nvSpPr>
        <p:spPr>
          <a:xfrm>
            <a:off x="7682826" y="6177196"/>
            <a:ext cx="1156374" cy="299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/>
              <a:t>Pt (</a:t>
            </a:r>
            <a:r>
              <a:rPr lang="en-GB" sz="1500" dirty="0" err="1" smtClean="0"/>
              <a:t>Gev/c</a:t>
            </a:r>
            <a:r>
              <a:rPr lang="en-GB" sz="1500" dirty="0" smtClean="0"/>
              <a:t>)</a:t>
            </a:r>
            <a:endParaRPr lang="en-GB" sz="1500" dirty="0"/>
          </a:p>
        </p:txBody>
      </p:sp>
      <p:sp>
        <p:nvSpPr>
          <p:cNvPr id="59" name="Rettangolo 58"/>
          <p:cNvSpPr/>
          <p:nvPr/>
        </p:nvSpPr>
        <p:spPr>
          <a:xfrm rot="1337576">
            <a:off x="119842" y="3760857"/>
            <a:ext cx="57370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According to specifications</a:t>
            </a:r>
            <a:endParaRPr lang="en-US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C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144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Gas Gain Monitor (GGM) system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14</a:t>
            </a:fld>
            <a:endParaRPr lang="en-GB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intest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961" y="793750"/>
            <a:ext cx="3925039" cy="44640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3" name="CasellaDiTesto 32"/>
          <p:cNvSpPr txBox="1"/>
          <p:nvPr/>
        </p:nvSpPr>
        <p:spPr>
          <a:xfrm>
            <a:off x="1905000" y="4572000"/>
            <a:ext cx="3436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 smtClean="0">
                <a:solidFill>
                  <a:srgbClr val="FF0000"/>
                </a:solidFill>
              </a:rPr>
              <a:t>μ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35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7039" y="1219200"/>
            <a:ext cx="3999761" cy="5199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6" name="CasellaDiTesto 35"/>
          <p:cNvSpPr txBox="1"/>
          <p:nvPr/>
        </p:nvSpPr>
        <p:spPr>
          <a:xfrm>
            <a:off x="5029200" y="1749623"/>
            <a:ext cx="1460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A</a:t>
            </a:r>
            <a:r>
              <a:rPr lang="en-GB" sz="1400" dirty="0" err="1" smtClean="0"/>
              <a:t>valanche</a:t>
            </a:r>
            <a:r>
              <a:rPr lang="en-GB" sz="1400" dirty="0" smtClean="0"/>
              <a:t> charge</a:t>
            </a:r>
            <a:endParaRPr lang="en-GB" sz="14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921907" y="1600200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Streamer </a:t>
            </a:r>
            <a:r>
              <a:rPr lang="en-GB" sz="1400" dirty="0" smtClean="0"/>
              <a:t>charge</a:t>
            </a:r>
            <a:endParaRPr lang="en-GB" sz="14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851938" y="3505200"/>
            <a:ext cx="1593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Efficiency above </a:t>
            </a:r>
            <a:r>
              <a:rPr lang="en-US" sz="1400" dirty="0" err="1" smtClean="0"/>
              <a:t>th</a:t>
            </a:r>
            <a:r>
              <a:rPr lang="en-US" sz="1400" dirty="0" smtClean="0"/>
              <a:t>.</a:t>
            </a:r>
            <a:endParaRPr lang="en-GB" sz="1400" dirty="0"/>
          </a:p>
        </p:txBody>
      </p:sp>
      <p:sp>
        <p:nvSpPr>
          <p:cNvPr id="48" name="Rettangolo 47"/>
          <p:cNvSpPr/>
          <p:nvPr/>
        </p:nvSpPr>
        <p:spPr>
          <a:xfrm>
            <a:off x="152400" y="5015805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just"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1400" dirty="0">
                <a:solidFill>
                  <a:srgbClr val="0000FF"/>
                </a:solidFill>
                <a:ea typeface="Arial" charset="0"/>
                <a:cs typeface="Arial" charset="0"/>
              </a:rPr>
              <a:t>Monitoring of working point for changes due to</a:t>
            </a:r>
            <a:r>
              <a:rPr lang="en-US" sz="14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</a:p>
          <a:p>
            <a:pPr indent="-360000" algn="just">
              <a:buClr>
                <a:srgbClr val="000000"/>
              </a:buClr>
              <a:buSzPct val="100000"/>
            </a:pPr>
            <a:r>
              <a:rPr lang="en-US" sz="14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differences </a:t>
            </a:r>
            <a:r>
              <a:rPr lang="en-US" sz="1400" dirty="0">
                <a:solidFill>
                  <a:srgbClr val="0000FF"/>
                </a:solidFill>
                <a:ea typeface="Arial" charset="0"/>
                <a:cs typeface="Arial" charset="0"/>
              </a:rPr>
              <a:t>among clean, after-purifiers, before-purifiers</a:t>
            </a:r>
            <a:r>
              <a:rPr lang="en-US" sz="14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</a:p>
          <a:p>
            <a:pPr indent="-360000" algn="just">
              <a:buClr>
                <a:srgbClr val="000000"/>
              </a:buClr>
              <a:buSzPct val="100000"/>
            </a:pPr>
            <a:r>
              <a:rPr lang="en-US" sz="14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gas </a:t>
            </a:r>
            <a:r>
              <a:rPr lang="en-US" sz="1400" dirty="0">
                <a:solidFill>
                  <a:srgbClr val="0000FF"/>
                </a:solidFill>
                <a:ea typeface="Arial" charset="0"/>
                <a:cs typeface="Arial" charset="0"/>
              </a:rPr>
              <a:t>mixtures. </a:t>
            </a:r>
          </a:p>
          <a:p>
            <a:pPr indent="-360000" algn="just"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1400" dirty="0">
                <a:solidFill>
                  <a:srgbClr val="0000FF"/>
                </a:solidFill>
                <a:ea typeface="Arial" charset="0"/>
                <a:cs typeface="Arial" charset="0"/>
              </a:rPr>
              <a:t>Monitoring of charge </a:t>
            </a:r>
            <a:r>
              <a:rPr lang="en-US" sz="14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ratios </a:t>
            </a:r>
          </a:p>
          <a:p>
            <a:pPr indent="-360000" algn="just">
              <a:buClr>
                <a:srgbClr val="000000"/>
              </a:buClr>
              <a:buSzPct val="100000"/>
            </a:pPr>
            <a:r>
              <a:rPr lang="en-US" sz="14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(</a:t>
            </a:r>
            <a:r>
              <a:rPr lang="en-US" sz="1400" dirty="0" err="1" smtClean="0">
                <a:solidFill>
                  <a:srgbClr val="0000FF"/>
                </a:solidFill>
                <a:ea typeface="Arial" charset="0"/>
                <a:cs typeface="Arial" charset="0"/>
              </a:rPr>
              <a:t>afterPurifiers</a:t>
            </a:r>
            <a:r>
              <a:rPr lang="en-US" sz="1400" dirty="0">
                <a:solidFill>
                  <a:srgbClr val="0000FF"/>
                </a:solidFill>
                <a:ea typeface="Arial" charset="0"/>
                <a:cs typeface="Arial" charset="0"/>
              </a:rPr>
              <a:t>/clean, </a:t>
            </a:r>
            <a:r>
              <a:rPr lang="en-US" sz="1400" dirty="0" err="1">
                <a:solidFill>
                  <a:srgbClr val="0000FF"/>
                </a:solidFill>
                <a:ea typeface="Arial" charset="0"/>
                <a:cs typeface="Arial" charset="0"/>
              </a:rPr>
              <a:t>beforePurifiers</a:t>
            </a:r>
            <a:r>
              <a:rPr lang="en-US" sz="1400" dirty="0">
                <a:solidFill>
                  <a:srgbClr val="0000FF"/>
                </a:solidFill>
                <a:ea typeface="Arial" charset="0"/>
                <a:cs typeface="Arial" charset="0"/>
              </a:rPr>
              <a:t>/clean) allows</a:t>
            </a:r>
            <a:r>
              <a:rPr lang="en-US" sz="14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</a:p>
          <a:p>
            <a:pPr indent="-360000" algn="just">
              <a:buClr>
                <a:srgbClr val="000000"/>
              </a:buClr>
              <a:buSzPct val="100000"/>
            </a:pPr>
            <a:r>
              <a:rPr lang="en-US" sz="14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cancellation </a:t>
            </a:r>
            <a:r>
              <a:rPr lang="en-US" sz="1400" dirty="0">
                <a:solidFill>
                  <a:srgbClr val="0000FF"/>
                </a:solidFill>
                <a:ea typeface="Arial" charset="0"/>
                <a:cs typeface="Arial" charset="0"/>
              </a:rPr>
              <a:t>of  </a:t>
            </a:r>
            <a:r>
              <a:rPr lang="en-US" sz="1400" dirty="0" err="1">
                <a:solidFill>
                  <a:srgbClr val="0000FF"/>
                </a:solidFill>
                <a:ea typeface="Arial" charset="0"/>
                <a:cs typeface="Arial" charset="0"/>
              </a:rPr>
              <a:t>p,T,H</a:t>
            </a:r>
            <a:r>
              <a:rPr lang="en-US" sz="1400" dirty="0">
                <a:solidFill>
                  <a:srgbClr val="0000FF"/>
                </a:solidFill>
                <a:ea typeface="Arial" charset="0"/>
                <a:cs typeface="Arial" charset="0"/>
              </a:rPr>
              <a:t> effects</a:t>
            </a:r>
            <a:endParaRPr lang="en-US" sz="1400" dirty="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49" name="Rettangolo 48"/>
          <p:cNvSpPr/>
          <p:nvPr/>
        </p:nvSpPr>
        <p:spPr>
          <a:xfrm rot="1337576">
            <a:off x="119842" y="3760857"/>
            <a:ext cx="57370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According to specifications</a:t>
            </a:r>
            <a:endParaRPr lang="en-US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C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RPC2012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conference at LNF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51598"/>
            <a:ext cx="3505200" cy="500475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495800" y="4771072"/>
            <a:ext cx="44227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ahoma"/>
              </a:rPr>
              <a:t>Many contributions from CMS:</a:t>
            </a:r>
          </a:p>
          <a:p>
            <a:endParaRPr lang="en-GB" dirty="0" smtClean="0">
              <a:latin typeface="Tahoma"/>
            </a:endParaRPr>
          </a:p>
          <a:p>
            <a:r>
              <a:rPr lang="en-GB" b="1" dirty="0" smtClean="0">
                <a:solidFill>
                  <a:srgbClr val="0000FF"/>
                </a:solidFill>
                <a:latin typeface="Tahoma"/>
              </a:rPr>
              <a:t>4 </a:t>
            </a:r>
            <a:r>
              <a:rPr lang="it-IT" b="1" dirty="0" err="1" smtClean="0">
                <a:solidFill>
                  <a:srgbClr val="0000FF"/>
                </a:solidFill>
                <a:latin typeface="Tahoma"/>
              </a:rPr>
              <a:t>talks</a:t>
            </a:r>
            <a:r>
              <a:rPr lang="it-IT" b="1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it-IT" dirty="0" smtClean="0">
                <a:solidFill>
                  <a:srgbClr val="0000FF"/>
                </a:solidFill>
                <a:latin typeface="Tahoma"/>
              </a:rPr>
              <a:t>on CMS RPC system performance</a:t>
            </a:r>
          </a:p>
          <a:p>
            <a:r>
              <a:rPr lang="it-IT" b="1" dirty="0" err="1" smtClean="0">
                <a:solidFill>
                  <a:srgbClr val="0000FF"/>
                </a:solidFill>
                <a:latin typeface="Tahoma"/>
              </a:rPr>
              <a:t>4</a:t>
            </a:r>
            <a:r>
              <a:rPr lang="it-IT" b="1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  <a:latin typeface="Tahoma"/>
              </a:rPr>
              <a:t>talks</a:t>
            </a:r>
            <a:r>
              <a:rPr lang="it-IT" b="1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it-IT" dirty="0" smtClean="0">
                <a:solidFill>
                  <a:srgbClr val="0000FF"/>
                </a:solidFill>
                <a:latin typeface="Tahoma"/>
              </a:rPr>
              <a:t>on </a:t>
            </a:r>
            <a:r>
              <a:rPr lang="it-IT" dirty="0" err="1" smtClean="0">
                <a:solidFill>
                  <a:srgbClr val="0000FF"/>
                </a:solidFill>
                <a:latin typeface="Tahoma"/>
              </a:rPr>
              <a:t>plans</a:t>
            </a:r>
            <a:r>
              <a:rPr lang="it-IT" dirty="0" smtClean="0">
                <a:solidFill>
                  <a:srgbClr val="0000FF"/>
                </a:solidFill>
                <a:latin typeface="Tahoma"/>
              </a:rPr>
              <a:t> fo upgrade</a:t>
            </a:r>
          </a:p>
          <a:p>
            <a:r>
              <a:rPr lang="it-IT" b="1" dirty="0" err="1" smtClean="0">
                <a:solidFill>
                  <a:srgbClr val="0000FF"/>
                </a:solidFill>
                <a:latin typeface="Tahoma"/>
              </a:rPr>
              <a:t>4</a:t>
            </a:r>
            <a:r>
              <a:rPr lang="it-IT" b="1" dirty="0" smtClean="0">
                <a:solidFill>
                  <a:srgbClr val="0000FF"/>
                </a:solidFill>
                <a:latin typeface="Tahoma"/>
              </a:rPr>
              <a:t> poster </a:t>
            </a:r>
            <a:r>
              <a:rPr lang="it-IT" dirty="0" smtClean="0">
                <a:solidFill>
                  <a:srgbClr val="0000FF"/>
                </a:solidFill>
                <a:latin typeface="Tahoma"/>
              </a:rPr>
              <a:t>on </a:t>
            </a:r>
            <a:r>
              <a:rPr lang="it-IT" dirty="0" err="1" smtClean="0">
                <a:solidFill>
                  <a:srgbClr val="0000FF"/>
                </a:solidFill>
                <a:latin typeface="Tahoma"/>
              </a:rPr>
              <a:t>specific</a:t>
            </a:r>
            <a:r>
              <a:rPr lang="it-IT" dirty="0" smtClean="0">
                <a:solidFill>
                  <a:srgbClr val="0000FF"/>
                </a:solidFill>
                <a:latin typeface="Tahoma"/>
              </a:rPr>
              <a:t> RPC CMS </a:t>
            </a:r>
            <a:r>
              <a:rPr lang="it-IT" dirty="0" err="1" smtClean="0">
                <a:solidFill>
                  <a:srgbClr val="0000FF"/>
                </a:solidFill>
                <a:latin typeface="Tahoma"/>
              </a:rPr>
              <a:t>activities</a:t>
            </a:r>
            <a:r>
              <a:rPr lang="it-IT" dirty="0" smtClean="0">
                <a:latin typeface="Tahoma"/>
              </a:rPr>
              <a:t> </a:t>
            </a:r>
            <a:endParaRPr lang="en-GB" dirty="0">
              <a:latin typeface="Tahom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44902" y="1524000"/>
            <a:ext cx="38165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 smtClean="0">
                <a:solidFill>
                  <a:srgbClr val="008000"/>
                </a:solidFill>
                <a:latin typeface="Tahoma"/>
              </a:rPr>
              <a:t>5-10 February 2012 at LNF</a:t>
            </a:r>
            <a:endParaRPr lang="en-GB" sz="2100" b="1" dirty="0">
              <a:solidFill>
                <a:srgbClr val="008000"/>
              </a:solidFill>
              <a:latin typeface="Tahoma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15</a:t>
            </a:fld>
            <a:endParaRPr lang="en-GB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intest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4419600" y="208347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dirty="0"/>
              <a:t>Luigi Benussi, INFN </a:t>
            </a:r>
            <a:r>
              <a:rPr lang="it-IT" sz="1400" b="1" dirty="0" smtClean="0"/>
              <a:t>Frascati  (CMS)</a:t>
            </a:r>
            <a:r>
              <a:rPr lang="it-IT" sz="1400" dirty="0" smtClean="0"/>
              <a:t> </a:t>
            </a:r>
            <a:r>
              <a:rPr lang="it-IT" sz="1400" b="1" dirty="0"/>
              <a:t>Stefano Bianco, INFN Frascati (chair</a:t>
            </a:r>
            <a:r>
              <a:rPr lang="it-IT" sz="1400" b="1" dirty="0" smtClean="0"/>
              <a:t>) (CMS)</a:t>
            </a:r>
            <a:r>
              <a:rPr lang="it-IT" sz="1400" dirty="0" smtClean="0"/>
              <a:t> </a:t>
            </a:r>
            <a:r>
              <a:rPr lang="it-IT" sz="1400" b="1" dirty="0"/>
              <a:t>Stefano Colafranceschi, INFN </a:t>
            </a:r>
            <a:r>
              <a:rPr lang="it-IT" sz="1400" b="1" dirty="0" smtClean="0"/>
              <a:t>Frascati (CMS now at CERN)</a:t>
            </a:r>
            <a:r>
              <a:rPr lang="it-IT" sz="1400" dirty="0" smtClean="0"/>
              <a:t> </a:t>
            </a:r>
            <a:r>
              <a:rPr lang="it-IT" sz="1400" dirty="0"/>
              <a:t>Maria Cristina D'Amato, INFN Frascati (secretary) Carlo Gustavino, INFN </a:t>
            </a:r>
            <a:r>
              <a:rPr lang="it-IT" sz="1400" dirty="0" smtClean="0"/>
              <a:t>Roma1 (Opera) </a:t>
            </a:r>
            <a:r>
              <a:rPr lang="it-IT" sz="1400" dirty="0"/>
              <a:t>Andrea Longhin, INFN </a:t>
            </a:r>
            <a:r>
              <a:rPr lang="it-IT" sz="1400" dirty="0" smtClean="0"/>
              <a:t>Frascati (Opera) </a:t>
            </a:r>
            <a:r>
              <a:rPr lang="it-IT" sz="1400" dirty="0"/>
              <a:t>Alessandro Paoloni, INFN </a:t>
            </a:r>
            <a:r>
              <a:rPr lang="it-IT" sz="1400" dirty="0" smtClean="0"/>
              <a:t>Frascati (Opera) </a:t>
            </a:r>
            <a:r>
              <a:rPr lang="it-IT" sz="1400" b="1" dirty="0"/>
              <a:t>Davide Piccolo, INFN </a:t>
            </a:r>
            <a:r>
              <a:rPr lang="it-IT" sz="1400" b="1" dirty="0" smtClean="0"/>
              <a:t>Frascati (CMS) </a:t>
            </a:r>
            <a:r>
              <a:rPr lang="it-IT" sz="1400" b="1" dirty="0"/>
              <a:t>Giovanna Saviano, Sapienza Univ. di Roma and INFN </a:t>
            </a:r>
            <a:r>
              <a:rPr lang="it-IT" sz="1400" b="1" dirty="0" smtClean="0"/>
              <a:t>Frascati (CMS)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magin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4961"/>
            <a:ext cx="4521200" cy="478223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Analysis activities at LNF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9" name="CasellaDiTesto 128"/>
          <p:cNvSpPr txBox="1"/>
          <p:nvPr/>
        </p:nvSpPr>
        <p:spPr>
          <a:xfrm>
            <a:off x="381000" y="1563469"/>
            <a:ext cx="843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rgbClr val="0000FF"/>
                </a:solidFill>
                <a:latin typeface="Tahoma"/>
              </a:rPr>
              <a:t>Contribution in collaboration with Napoli group in the development of the tools for data driven</a:t>
            </a:r>
            <a:r>
              <a:rPr lang="it-IT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it-IT" dirty="0" err="1" smtClean="0">
                <a:solidFill>
                  <a:srgbClr val="0000FF"/>
                </a:solidFill>
                <a:latin typeface="Tahoma"/>
              </a:rPr>
              <a:t>m</a:t>
            </a:r>
            <a:r>
              <a:rPr lang="en-GB" dirty="0" err="1" smtClean="0">
                <a:solidFill>
                  <a:srgbClr val="0000FF"/>
                </a:solidFill>
                <a:latin typeface="Tahoma"/>
              </a:rPr>
              <a:t>ethods</a:t>
            </a:r>
            <a:r>
              <a:rPr lang="en-GB" dirty="0" smtClean="0">
                <a:solidFill>
                  <a:srgbClr val="0000FF"/>
                </a:solidFill>
                <a:latin typeface="Tahoma"/>
              </a:rPr>
              <a:t> of </a:t>
            </a:r>
            <a:r>
              <a:rPr lang="en-GB" dirty="0" err="1" smtClean="0">
                <a:solidFill>
                  <a:srgbClr val="0000FF"/>
                </a:solidFill>
                <a:latin typeface="Tahoma"/>
              </a:rPr>
              <a:t>Reco</a:t>
            </a:r>
            <a:r>
              <a:rPr lang="en-GB" dirty="0" smtClean="0">
                <a:solidFill>
                  <a:srgbClr val="0000FF"/>
                </a:solidFill>
                <a:latin typeface="Tahoma"/>
              </a:rPr>
              <a:t>/selection/trigger Efficiency and production yield </a:t>
            </a:r>
            <a:endParaRPr lang="en-GB" dirty="0">
              <a:solidFill>
                <a:srgbClr val="0000FF"/>
              </a:solidFill>
              <a:latin typeface="Tahoma"/>
            </a:endParaRPr>
          </a:p>
        </p:txBody>
      </p:sp>
      <p:pic>
        <p:nvPicPr>
          <p:cNvPr id="130" name="Immagin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2837260"/>
            <a:ext cx="4622800" cy="3505269"/>
          </a:xfrm>
          <a:prstGeom prst="rect">
            <a:avLst/>
          </a:prstGeom>
        </p:spPr>
      </p:pic>
      <p:sp>
        <p:nvSpPr>
          <p:cNvPr id="132" name="CasellaDiTesto 131"/>
          <p:cNvSpPr txBox="1"/>
          <p:nvPr/>
        </p:nvSpPr>
        <p:spPr>
          <a:xfrm>
            <a:off x="5212754" y="2477869"/>
            <a:ext cx="3681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Tahoma"/>
              </a:rPr>
              <a:t>Published on 27 October 2011</a:t>
            </a:r>
          </a:p>
          <a:p>
            <a:r>
              <a:rPr lang="it-IT" b="1" dirty="0" smtClean="0">
                <a:solidFill>
                  <a:srgbClr val="008000"/>
                </a:solidFill>
                <a:latin typeface="Tahoma"/>
              </a:rPr>
              <a:t>O</a:t>
            </a:r>
            <a:r>
              <a:rPr lang="en-GB" b="1" dirty="0" err="1" smtClean="0">
                <a:solidFill>
                  <a:srgbClr val="008000"/>
                </a:solidFill>
                <a:latin typeface="Tahoma"/>
              </a:rPr>
              <a:t>n</a:t>
            </a:r>
            <a:r>
              <a:rPr lang="en-GB" b="1" dirty="0" smtClean="0">
                <a:solidFill>
                  <a:srgbClr val="008000"/>
                </a:solidFill>
                <a:latin typeface="Tahoma"/>
              </a:rPr>
              <a:t> JHEP10 (2011) 132</a:t>
            </a:r>
            <a:endParaRPr lang="en-GB" b="1" dirty="0">
              <a:solidFill>
                <a:srgbClr val="008000"/>
              </a:solidFill>
              <a:latin typeface="Tahoma"/>
            </a:endParaRPr>
          </a:p>
        </p:txBody>
      </p:sp>
      <p:sp>
        <p:nvSpPr>
          <p:cNvPr id="133" name="Segnaposto data 1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134" name="Segnaposto numero diapositiva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16</a:t>
            </a:fld>
            <a:endParaRPr lang="en-GB"/>
          </a:p>
        </p:txBody>
      </p:sp>
      <p:sp>
        <p:nvSpPr>
          <p:cNvPr id="135" name="Segnaposto piè di pagina 1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1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7" descr="intest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CasellaDiTesto 137"/>
          <p:cNvSpPr txBox="1"/>
          <p:nvPr/>
        </p:nvSpPr>
        <p:spPr>
          <a:xfrm>
            <a:off x="2791868" y="1066800"/>
            <a:ext cx="3657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rgbClr val="008000"/>
                </a:solidFill>
              </a:rPr>
              <a:t>Z </a:t>
            </a:r>
            <a:r>
              <a:rPr lang="it-IT" sz="3000" b="1" dirty="0" smtClean="0">
                <a:solidFill>
                  <a:srgbClr val="008000"/>
                </a:solidFill>
                <a:sym typeface="Wingdings"/>
              </a:rPr>
              <a:t> μ</a:t>
            </a:r>
            <a:r>
              <a:rPr lang="it-IT" sz="3000" b="1" baseline="30000" dirty="0" smtClean="0">
                <a:solidFill>
                  <a:srgbClr val="008000"/>
                </a:solidFill>
                <a:sym typeface="Wingdings"/>
              </a:rPr>
              <a:t>+</a:t>
            </a:r>
            <a:r>
              <a:rPr lang="it-IT" sz="3000" b="1" dirty="0" smtClean="0">
                <a:solidFill>
                  <a:srgbClr val="008000"/>
                </a:solidFill>
                <a:sym typeface="Wingdings"/>
              </a:rPr>
              <a:t>μ</a:t>
            </a:r>
            <a:r>
              <a:rPr lang="it-IT" sz="3000" b="1" baseline="30000" dirty="0" smtClean="0">
                <a:solidFill>
                  <a:srgbClr val="008000"/>
                </a:solidFill>
                <a:sym typeface="Wingdings"/>
              </a:rPr>
              <a:t>- </a:t>
            </a:r>
            <a:r>
              <a:rPr lang="it-IT" sz="3000" b="1" dirty="0" smtClean="0">
                <a:solidFill>
                  <a:srgbClr val="008000"/>
                </a:solidFill>
                <a:sym typeface="Wingdings"/>
              </a:rPr>
              <a:t>cross section</a:t>
            </a:r>
            <a:endParaRPr lang="en-GB" sz="3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Plans for Analysis in 2012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2600" dirty="0" smtClean="0">
                <a:solidFill>
                  <a:srgbClr val="0000FF"/>
                </a:solidFill>
                <a:latin typeface="Tahoma"/>
              </a:rPr>
              <a:t>LNF group of Physicists</a:t>
            </a:r>
            <a:r>
              <a:rPr lang="en-GB" sz="2600" b="1" dirty="0" smtClean="0">
                <a:solidFill>
                  <a:srgbClr val="0000FF"/>
                </a:solidFill>
                <a:latin typeface="Tahoma"/>
              </a:rPr>
              <a:t> (3) </a:t>
            </a:r>
            <a:r>
              <a:rPr lang="en-GB" sz="2600" dirty="0" smtClean="0">
                <a:solidFill>
                  <a:srgbClr val="0000FF"/>
                </a:solidFill>
                <a:latin typeface="Tahoma"/>
              </a:rPr>
              <a:t>mainly involved in detector activities up to now</a:t>
            </a:r>
          </a:p>
          <a:p>
            <a:pPr lvl="1"/>
            <a:r>
              <a:rPr lang="en-GB" sz="2200" dirty="0" smtClean="0">
                <a:solidFill>
                  <a:srgbClr val="0000FF"/>
                </a:solidFill>
                <a:latin typeface="Tahoma"/>
              </a:rPr>
              <a:t>Many contributions in detector operations, performance, </a:t>
            </a:r>
            <a:r>
              <a:rPr lang="en-GB" sz="2200" dirty="0" err="1" smtClean="0">
                <a:solidFill>
                  <a:srgbClr val="0000FF"/>
                </a:solidFill>
                <a:latin typeface="Tahoma"/>
              </a:rPr>
              <a:t>Muon</a:t>
            </a:r>
            <a:r>
              <a:rPr lang="en-GB" sz="2200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en-GB" sz="2200" dirty="0" err="1" smtClean="0">
                <a:solidFill>
                  <a:srgbClr val="0000FF"/>
                </a:solidFill>
                <a:latin typeface="Tahoma"/>
              </a:rPr>
              <a:t>Reco</a:t>
            </a:r>
            <a:r>
              <a:rPr lang="en-GB" sz="2200" dirty="0" smtClean="0">
                <a:solidFill>
                  <a:srgbClr val="0000FF"/>
                </a:solidFill>
                <a:latin typeface="Tahoma"/>
              </a:rPr>
              <a:t> and trigger activities</a:t>
            </a:r>
          </a:p>
          <a:p>
            <a:r>
              <a:rPr lang="en-GB" sz="2600" dirty="0" smtClean="0">
                <a:solidFill>
                  <a:srgbClr val="0000FF"/>
                </a:solidFill>
                <a:latin typeface="Tahoma"/>
              </a:rPr>
              <a:t>People involved in detector tasks will concentrate in Analysis during 2012</a:t>
            </a:r>
          </a:p>
          <a:p>
            <a:pPr lvl="1"/>
            <a:r>
              <a:rPr lang="en-GB" sz="2200" dirty="0" smtClean="0">
                <a:solidFill>
                  <a:srgbClr val="0000FF"/>
                </a:solidFill>
                <a:latin typeface="Tahoma"/>
              </a:rPr>
              <a:t>DPG coordination terminated in 2011</a:t>
            </a:r>
          </a:p>
          <a:p>
            <a:pPr lvl="1"/>
            <a:r>
              <a:rPr lang="en-GB" sz="2200" dirty="0" smtClean="0">
                <a:solidFill>
                  <a:srgbClr val="0000FF"/>
                </a:solidFill>
                <a:latin typeface="Tahoma"/>
              </a:rPr>
              <a:t>GGM system is working smoothly </a:t>
            </a:r>
            <a:r>
              <a:rPr lang="en-GB" sz="2200" i="1" dirty="0" smtClean="0">
                <a:solidFill>
                  <a:srgbClr val="0000FF"/>
                </a:solidFill>
                <a:latin typeface="Tahoma"/>
              </a:rPr>
              <a:t>(</a:t>
            </a:r>
            <a:r>
              <a:rPr lang="en-GB" sz="2200" i="1" dirty="0" err="1" smtClean="0">
                <a:solidFill>
                  <a:srgbClr val="0000FF"/>
                </a:solidFill>
                <a:latin typeface="Tahoma"/>
              </a:rPr>
              <a:t>Vendittozzi</a:t>
            </a:r>
            <a:r>
              <a:rPr lang="en-GB" sz="2200" i="1" dirty="0" smtClean="0">
                <a:solidFill>
                  <a:srgbClr val="0000FF"/>
                </a:solidFill>
                <a:latin typeface="Tahoma"/>
              </a:rPr>
              <a:t> and </a:t>
            </a:r>
            <a:r>
              <a:rPr lang="en-GB" sz="2200" i="1" dirty="0" err="1" smtClean="0">
                <a:solidFill>
                  <a:srgbClr val="0000FF"/>
                </a:solidFill>
                <a:latin typeface="Tahoma"/>
              </a:rPr>
              <a:t>Colafranceschi</a:t>
            </a:r>
            <a:r>
              <a:rPr lang="en-GB" sz="2200" i="1" dirty="0" smtClean="0">
                <a:solidFill>
                  <a:srgbClr val="0000FF"/>
                </a:solidFill>
                <a:latin typeface="Tahoma"/>
              </a:rPr>
              <a:t> will take care)</a:t>
            </a:r>
          </a:p>
          <a:p>
            <a:r>
              <a:rPr lang="it-IT" sz="2600" dirty="0" err="1" smtClean="0">
                <a:solidFill>
                  <a:srgbClr val="0000FF"/>
                </a:solidFill>
                <a:latin typeface="Tahoma"/>
              </a:rPr>
              <a:t>W</a:t>
            </a:r>
            <a:r>
              <a:rPr lang="en-GB" sz="2600" dirty="0" err="1" smtClean="0">
                <a:solidFill>
                  <a:srgbClr val="0000FF"/>
                </a:solidFill>
                <a:latin typeface="Tahoma"/>
              </a:rPr>
              <a:t>e</a:t>
            </a:r>
            <a:r>
              <a:rPr lang="en-GB" sz="2600" dirty="0" smtClean="0">
                <a:solidFill>
                  <a:srgbClr val="0000FF"/>
                </a:solidFill>
                <a:latin typeface="Tahoma"/>
              </a:rPr>
              <a:t> have re-</a:t>
            </a:r>
            <a:r>
              <a:rPr lang="en-GB" sz="2600" dirty="0" err="1" smtClean="0">
                <a:solidFill>
                  <a:srgbClr val="0000FF"/>
                </a:solidFill>
                <a:latin typeface="Tahoma"/>
              </a:rPr>
              <a:t>hiterated</a:t>
            </a:r>
            <a:r>
              <a:rPr lang="en-GB" sz="2600" dirty="0" smtClean="0">
                <a:solidFill>
                  <a:srgbClr val="0000FF"/>
                </a:solidFill>
                <a:latin typeface="Tahoma"/>
              </a:rPr>
              <a:t> the request for an </a:t>
            </a:r>
            <a:r>
              <a:rPr lang="en-GB" sz="2600" b="1" i="1" dirty="0" err="1" smtClean="0">
                <a:solidFill>
                  <a:srgbClr val="0000FF"/>
                </a:solidFill>
                <a:latin typeface="Tahoma"/>
              </a:rPr>
              <a:t>Assegno</a:t>
            </a:r>
            <a:r>
              <a:rPr lang="en-GB" sz="2600" b="1" i="1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en-GB" sz="2600" b="1" i="1" dirty="0" err="1" smtClean="0">
                <a:solidFill>
                  <a:srgbClr val="0000FF"/>
                </a:solidFill>
                <a:latin typeface="Tahoma"/>
              </a:rPr>
              <a:t>di</a:t>
            </a:r>
            <a:r>
              <a:rPr lang="en-GB" sz="2600" b="1" i="1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en-GB" sz="2600" b="1" i="1" dirty="0" err="1" smtClean="0">
                <a:solidFill>
                  <a:srgbClr val="0000FF"/>
                </a:solidFill>
                <a:latin typeface="Tahoma"/>
              </a:rPr>
              <a:t>ricerca</a:t>
            </a:r>
            <a:r>
              <a:rPr lang="en-GB" sz="2600" b="1" i="1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en-GB" sz="2600" dirty="0" smtClean="0">
                <a:solidFill>
                  <a:srgbClr val="0000FF"/>
                </a:solidFill>
                <a:latin typeface="Tahoma"/>
              </a:rPr>
              <a:t>to be devoted mainly to Physics Analysis</a:t>
            </a:r>
          </a:p>
          <a:p>
            <a:pPr lvl="1"/>
            <a:r>
              <a:rPr lang="it-IT" sz="2200" dirty="0" err="1" smtClean="0">
                <a:solidFill>
                  <a:srgbClr val="0000FF"/>
                </a:solidFill>
                <a:latin typeface="Tahoma"/>
              </a:rPr>
              <a:t>W</a:t>
            </a:r>
            <a:r>
              <a:rPr lang="en-GB" sz="2200" dirty="0" err="1" smtClean="0">
                <a:solidFill>
                  <a:srgbClr val="0000FF"/>
                </a:solidFill>
                <a:latin typeface="Tahoma"/>
              </a:rPr>
              <a:t>e</a:t>
            </a:r>
            <a:r>
              <a:rPr lang="en-GB" sz="2200" dirty="0" smtClean="0">
                <a:solidFill>
                  <a:srgbClr val="0000FF"/>
                </a:solidFill>
                <a:latin typeface="Tahoma"/>
              </a:rPr>
              <a:t> have good possible candidates </a:t>
            </a:r>
            <a:endParaRPr lang="en-GB" sz="2200" dirty="0" smtClean="0">
              <a:solidFill>
                <a:srgbClr val="0000FF"/>
              </a:solidFill>
              <a:latin typeface="Tahoma"/>
            </a:endParaRPr>
          </a:p>
          <a:p>
            <a:r>
              <a:rPr lang="en-GB" sz="2600" dirty="0" smtClean="0">
                <a:solidFill>
                  <a:srgbClr val="0000FF"/>
                </a:solidFill>
                <a:latin typeface="Tahoma"/>
              </a:rPr>
              <a:t>We are exploring possible physics channels in which to be involved</a:t>
            </a:r>
          </a:p>
          <a:p>
            <a:pPr lvl="1"/>
            <a:r>
              <a:rPr lang="it-IT" sz="2200" dirty="0" err="1" smtClean="0">
                <a:solidFill>
                  <a:srgbClr val="0000FF"/>
                </a:solidFill>
                <a:latin typeface="Tahoma"/>
              </a:rPr>
              <a:t>Discussion</a:t>
            </a:r>
            <a:r>
              <a:rPr lang="it-IT" sz="2200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it-IT" sz="2200" dirty="0" err="1" smtClean="0">
                <a:solidFill>
                  <a:srgbClr val="0000FF"/>
                </a:solidFill>
                <a:latin typeface="Tahoma"/>
              </a:rPr>
              <a:t>for</a:t>
            </a:r>
            <a:r>
              <a:rPr lang="it-IT" sz="2200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it-IT" sz="2200" dirty="0" err="1">
                <a:solidFill>
                  <a:srgbClr val="0000FF"/>
                </a:solidFill>
                <a:latin typeface="Tahoma"/>
              </a:rPr>
              <a:t>c</a:t>
            </a:r>
            <a:r>
              <a:rPr lang="en-GB" sz="2200" dirty="0" err="1" smtClean="0">
                <a:solidFill>
                  <a:srgbClr val="0000FF"/>
                </a:solidFill>
                <a:latin typeface="Tahoma"/>
              </a:rPr>
              <a:t>ooperation</a:t>
            </a:r>
            <a:r>
              <a:rPr lang="en-GB" sz="2200" dirty="0" smtClean="0">
                <a:solidFill>
                  <a:srgbClr val="0000FF"/>
                </a:solidFill>
                <a:latin typeface="Tahoma"/>
              </a:rPr>
              <a:t> with other Italian groups already started</a:t>
            </a:r>
          </a:p>
          <a:p>
            <a:pPr lvl="1"/>
            <a:r>
              <a:rPr lang="it-IT" sz="2200" dirty="0" err="1" smtClean="0">
                <a:solidFill>
                  <a:srgbClr val="0000FF"/>
                </a:solidFill>
                <a:latin typeface="Tahoma"/>
              </a:rPr>
              <a:t>P</a:t>
            </a:r>
            <a:r>
              <a:rPr lang="en-GB" sz="2200" dirty="0" err="1" smtClean="0">
                <a:solidFill>
                  <a:srgbClr val="0000FF"/>
                </a:solidFill>
                <a:latin typeface="Tahoma"/>
              </a:rPr>
              <a:t>ossible</a:t>
            </a:r>
            <a:r>
              <a:rPr lang="en-GB" sz="2200" dirty="0" smtClean="0">
                <a:solidFill>
                  <a:srgbClr val="0000FF"/>
                </a:solidFill>
                <a:latin typeface="Tahoma"/>
              </a:rPr>
              <a:t> involvement in </a:t>
            </a:r>
            <a:r>
              <a:rPr lang="en-GB" sz="2200" b="1" dirty="0" smtClean="0">
                <a:solidFill>
                  <a:srgbClr val="0000FF"/>
                </a:solidFill>
                <a:latin typeface="Tahoma"/>
              </a:rPr>
              <a:t>single top Analysis </a:t>
            </a:r>
            <a:r>
              <a:rPr lang="en-GB" sz="2200" dirty="0" smtClean="0">
                <a:solidFill>
                  <a:srgbClr val="0000FF"/>
                </a:solidFill>
                <a:latin typeface="Tahoma"/>
              </a:rPr>
              <a:t>(see next slide)</a:t>
            </a:r>
            <a:endParaRPr lang="en-GB" sz="2200" dirty="0">
              <a:solidFill>
                <a:srgbClr val="0000FF"/>
              </a:solidFill>
              <a:latin typeface="Tahoma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17</a:t>
            </a:fld>
            <a:endParaRPr lang="en-GB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intest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Plans for Analysis in 2012 (2)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17638"/>
            <a:ext cx="4284183" cy="297815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57200" y="5058370"/>
            <a:ext cx="3878097" cy="923330"/>
          </a:xfrm>
          <a:prstGeom prst="rect">
            <a:avLst/>
          </a:prstGeom>
          <a:solidFill>
            <a:srgbClr val="FFFF00"/>
          </a:solidFill>
          <a:ln>
            <a:solidFill>
              <a:srgbClr val="C9BF64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Analysis of the differential cross section</a:t>
            </a:r>
          </a:p>
          <a:p>
            <a:r>
              <a:rPr lang="it-IT" dirty="0"/>
              <a:t>i</a:t>
            </a:r>
            <a:r>
              <a:rPr lang="en-GB" dirty="0" err="1" smtClean="0"/>
              <a:t>n</a:t>
            </a:r>
            <a:r>
              <a:rPr lang="en-GB" dirty="0" smtClean="0"/>
              <a:t> the</a:t>
            </a:r>
            <a:r>
              <a:rPr lang="en-GB" i="1" dirty="0" smtClean="0"/>
              <a:t> </a:t>
            </a:r>
            <a:r>
              <a:rPr lang="en-GB" i="1" dirty="0" err="1" smtClean="0"/>
              <a:t>t</a:t>
            </a:r>
            <a:r>
              <a:rPr lang="en-GB" i="1" dirty="0" smtClean="0"/>
              <a:t> </a:t>
            </a:r>
            <a:r>
              <a:rPr lang="en-GB" dirty="0" smtClean="0"/>
              <a:t>channel related to </a:t>
            </a:r>
            <a:r>
              <a:rPr lang="en-GB" b="1" dirty="0" smtClean="0"/>
              <a:t>new physics</a:t>
            </a:r>
            <a:r>
              <a:rPr lang="en-GB" dirty="0" smtClean="0"/>
              <a:t>,</a:t>
            </a:r>
          </a:p>
          <a:p>
            <a:r>
              <a:rPr lang="it-IT" dirty="0"/>
              <a:t>a</a:t>
            </a:r>
            <a:r>
              <a:rPr lang="en-GB" dirty="0" err="1" smtClean="0"/>
              <a:t>nd</a:t>
            </a:r>
            <a:r>
              <a:rPr lang="en-GB" dirty="0" smtClean="0"/>
              <a:t> constraints to </a:t>
            </a:r>
            <a:r>
              <a:rPr lang="en-GB" dirty="0" err="1" smtClean="0"/>
              <a:t>Vtb</a:t>
            </a:r>
            <a:r>
              <a:rPr lang="en-GB" dirty="0" smtClean="0"/>
              <a:t> vertex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10381" y="5243036"/>
            <a:ext cx="4145802" cy="646331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s</a:t>
            </a:r>
            <a:r>
              <a:rPr lang="en-US" dirty="0" smtClean="0"/>
              <a:t> channel sensible to the exchange of </a:t>
            </a:r>
          </a:p>
          <a:p>
            <a:r>
              <a:rPr lang="it-IT" b="1" dirty="0"/>
              <a:t>e</a:t>
            </a:r>
            <a:r>
              <a:rPr lang="en-US" b="1" dirty="0" err="1" smtClean="0"/>
              <a:t>xotic</a:t>
            </a:r>
            <a:r>
              <a:rPr lang="en-US" b="1" dirty="0" smtClean="0"/>
              <a:t> W</a:t>
            </a:r>
            <a:r>
              <a:rPr lang="en-US" dirty="0" smtClean="0"/>
              <a:t>’. </a:t>
            </a:r>
            <a:endParaRPr lang="en-GB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3949"/>
            <a:ext cx="4495800" cy="310565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252015" y="4395788"/>
            <a:ext cx="56111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  <a:latin typeface="Tahoma"/>
              </a:rPr>
              <a:t>Toward 2012 single top Analysis</a:t>
            </a:r>
            <a:endParaRPr lang="en-GB" sz="2600" b="1" dirty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590800" y="990600"/>
            <a:ext cx="4536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008000"/>
                </a:solidFill>
                <a:latin typeface="Tahoma"/>
              </a:rPr>
              <a:t>Single top production </a:t>
            </a:r>
            <a:r>
              <a:rPr lang="en-GB" sz="2200" b="1" dirty="0" err="1" smtClean="0">
                <a:solidFill>
                  <a:srgbClr val="008000"/>
                </a:solidFill>
                <a:latin typeface="Tahoma"/>
              </a:rPr>
              <a:t>xSection</a:t>
            </a:r>
            <a:endParaRPr lang="en-GB" sz="2200" b="1" dirty="0">
              <a:solidFill>
                <a:srgbClr val="008000"/>
              </a:solidFill>
              <a:latin typeface="Tahoma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intest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CMS upgrade activities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19</a:t>
            </a:fld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7012236" cy="43434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886200" y="2667000"/>
            <a:ext cx="457200" cy="762000"/>
          </a:xfrm>
          <a:prstGeom prst="rect">
            <a:avLst/>
          </a:prstGeom>
          <a:solidFill>
            <a:schemeClr val="accent6">
              <a:alpha val="23000"/>
            </a:schemeClr>
          </a:solidFill>
          <a:ln w="38100" cmpd="sng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/>
          <p:cNvSpPr/>
          <p:nvPr/>
        </p:nvSpPr>
        <p:spPr>
          <a:xfrm>
            <a:off x="4515795" y="2939534"/>
            <a:ext cx="1351605" cy="946666"/>
          </a:xfrm>
          <a:prstGeom prst="rect">
            <a:avLst/>
          </a:prstGeom>
          <a:solidFill>
            <a:schemeClr val="accent6">
              <a:alpha val="20000"/>
            </a:schemeClr>
          </a:solidFill>
          <a:ln w="38100" cmpd="sng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5486400" y="1447800"/>
            <a:ext cx="381000" cy="1600200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6553200" y="1383264"/>
            <a:ext cx="21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Upgrade phase I (2013-14)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694113" y="2939534"/>
            <a:ext cx="1764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Upgrade phase II </a:t>
            </a:r>
          </a:p>
          <a:p>
            <a:r>
              <a:rPr lang="en-GB" dirty="0" smtClean="0">
                <a:solidFill>
                  <a:srgbClr val="FF6600"/>
                </a:solidFill>
              </a:rPr>
              <a:t>(2017-18)</a:t>
            </a:r>
            <a:endParaRPr lang="en-GB" dirty="0">
              <a:solidFill>
                <a:srgbClr val="FF6600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 rot="10800000" flipV="1">
            <a:off x="5791202" y="1752594"/>
            <a:ext cx="838198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rot="10800000" flipV="1">
            <a:off x="5791202" y="3308866"/>
            <a:ext cx="761999" cy="12013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228600" y="4953000"/>
            <a:ext cx="5150719" cy="1785104"/>
          </a:xfrm>
          <a:prstGeom prst="rect">
            <a:avLst/>
          </a:prstGeom>
          <a:solidFill>
            <a:srgbClr val="FCFFA6"/>
          </a:solidFill>
          <a:ln>
            <a:solidFill>
              <a:srgbClr val="C9BF64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ahoma"/>
              </a:rPr>
              <a:t>LNF group involvement in phase I</a:t>
            </a:r>
            <a:endParaRPr lang="en-GB" b="1" dirty="0" smtClean="0">
              <a:solidFill>
                <a:srgbClr val="0000FF"/>
              </a:solidFill>
              <a:latin typeface="Tahoma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Tahoma"/>
              </a:rPr>
              <a:t>Readout boards production for Disk 4</a:t>
            </a:r>
          </a:p>
          <a:p>
            <a:pPr>
              <a:buFont typeface="Arial"/>
              <a:buChar char="•"/>
            </a:pPr>
            <a:r>
              <a:rPr lang="en-GB" dirty="0" smtClean="0">
                <a:solidFill>
                  <a:srgbClr val="0000FF"/>
                </a:solidFill>
                <a:latin typeface="Tahoma"/>
              </a:rPr>
              <a:t>Temperature sensors with </a:t>
            </a:r>
            <a:r>
              <a:rPr lang="en-GB" dirty="0" err="1" smtClean="0">
                <a:solidFill>
                  <a:srgbClr val="0000FF"/>
                </a:solidFill>
                <a:latin typeface="Tahoma"/>
              </a:rPr>
              <a:t>Fiber</a:t>
            </a:r>
            <a:r>
              <a:rPr lang="en-GB" dirty="0" smtClean="0">
                <a:solidFill>
                  <a:srgbClr val="0000FF"/>
                </a:solidFill>
                <a:latin typeface="Tahoma"/>
              </a:rPr>
              <a:t> Bragg Grating</a:t>
            </a:r>
          </a:p>
          <a:p>
            <a:r>
              <a:rPr lang="en-GB" dirty="0" smtClean="0">
                <a:solidFill>
                  <a:srgbClr val="0000FF"/>
                </a:solidFill>
                <a:latin typeface="Tahoma"/>
              </a:rPr>
              <a:t> (FBG) technology </a:t>
            </a:r>
            <a:r>
              <a:rPr lang="en-GB" i="1" dirty="0" smtClean="0">
                <a:solidFill>
                  <a:srgbClr val="0000FF"/>
                </a:solidFill>
                <a:latin typeface="Tahoma"/>
              </a:rPr>
              <a:t>(</a:t>
            </a:r>
            <a:r>
              <a:rPr lang="en-GB" i="1" dirty="0" err="1" smtClean="0">
                <a:solidFill>
                  <a:srgbClr val="0000FF"/>
                </a:solidFill>
                <a:latin typeface="Tahoma"/>
              </a:rPr>
              <a:t>Enea</a:t>
            </a:r>
            <a:r>
              <a:rPr lang="en-GB" i="1" dirty="0" smtClean="0">
                <a:solidFill>
                  <a:srgbClr val="0000FF"/>
                </a:solidFill>
                <a:latin typeface="Tahoma"/>
              </a:rPr>
              <a:t> and Roma1 </a:t>
            </a:r>
            <a:r>
              <a:rPr lang="en-GB" i="1" dirty="0" err="1" smtClean="0">
                <a:solidFill>
                  <a:srgbClr val="0000FF"/>
                </a:solidFill>
                <a:latin typeface="Tahoma"/>
              </a:rPr>
              <a:t>engeneer</a:t>
            </a:r>
            <a:r>
              <a:rPr lang="en-GB" i="1" dirty="0" smtClean="0">
                <a:solidFill>
                  <a:srgbClr val="0000FF"/>
                </a:solidFill>
                <a:latin typeface="Tahoma"/>
              </a:rPr>
              <a:t>)</a:t>
            </a:r>
          </a:p>
          <a:p>
            <a:pPr>
              <a:buFont typeface="Arial"/>
              <a:buChar char="•"/>
            </a:pPr>
            <a:r>
              <a:rPr lang="en-GB" dirty="0" smtClean="0">
                <a:solidFill>
                  <a:srgbClr val="0000FF"/>
                </a:solidFill>
                <a:latin typeface="Tahoma"/>
              </a:rPr>
              <a:t>Simulation studies for mechanical design </a:t>
            </a:r>
          </a:p>
          <a:p>
            <a:r>
              <a:rPr lang="en-GB" dirty="0">
                <a:solidFill>
                  <a:srgbClr val="0000FF"/>
                </a:solidFill>
                <a:latin typeface="Tahoma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Tahoma"/>
              </a:rPr>
              <a:t>(SPECAS)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424480" y="5185311"/>
            <a:ext cx="3603420" cy="646331"/>
          </a:xfrm>
          <a:prstGeom prst="rect">
            <a:avLst/>
          </a:prstGeom>
          <a:solidFill>
            <a:srgbClr val="FCFFA6"/>
          </a:solidFill>
          <a:ln>
            <a:solidFill>
              <a:srgbClr val="C9BF64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ahoma"/>
              </a:rPr>
              <a:t>I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nterest in </a:t>
            </a:r>
            <a:r>
              <a:rPr lang="en-GB" b="1" dirty="0" err="1" smtClean="0">
                <a:solidFill>
                  <a:srgbClr val="FF0000"/>
                </a:solidFill>
                <a:latin typeface="Tahoma"/>
              </a:rPr>
              <a:t>GEMs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  </a:t>
            </a:r>
            <a:r>
              <a:rPr lang="it-IT" b="1" dirty="0" err="1" smtClean="0">
                <a:solidFill>
                  <a:srgbClr val="FF0000"/>
                </a:solidFill>
                <a:latin typeface="Tahoma"/>
              </a:rPr>
              <a:t>f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or high </a:t>
            </a:r>
            <a:r>
              <a:rPr lang="en-GB" b="1" dirty="0" err="1" smtClean="0">
                <a:solidFill>
                  <a:srgbClr val="FF0000"/>
                </a:solidFill>
                <a:latin typeface="Tahoma"/>
              </a:rPr>
              <a:t>eta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Tahoma"/>
              </a:rPr>
              <a:t>region (phase II)</a:t>
            </a:r>
            <a:endParaRPr lang="en-GB" dirty="0" smtClean="0">
              <a:solidFill>
                <a:srgbClr val="0000FF"/>
              </a:solidFill>
              <a:latin typeface="Tahoma"/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 descr="intest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Outline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solidFill>
                  <a:srgbClr val="0000FF"/>
                </a:solidFill>
                <a:latin typeface="Tahoma"/>
              </a:rPr>
              <a:t>LHC and CMS in 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2011</a:t>
            </a:r>
            <a:endParaRPr lang="en-GB" smtClean="0">
              <a:solidFill>
                <a:srgbClr val="0000FF"/>
              </a:solidFill>
              <a:latin typeface="Tahoma"/>
            </a:endParaRPr>
          </a:p>
          <a:p>
            <a:r>
              <a:rPr lang="en-GB" smtClean="0">
                <a:solidFill>
                  <a:srgbClr val="0000FF"/>
                </a:solidFill>
                <a:latin typeface="Tahoma"/>
              </a:rPr>
              <a:t>The Muon system and CMS LNF group</a:t>
            </a:r>
          </a:p>
          <a:p>
            <a:r>
              <a:rPr lang="en-GB" smtClean="0">
                <a:solidFill>
                  <a:srgbClr val="0000FF"/>
                </a:solidFill>
                <a:latin typeface="Tahoma"/>
              </a:rPr>
              <a:t>RPC detector and trigger 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performance</a:t>
            </a:r>
            <a:endParaRPr lang="en-GB" smtClean="0">
              <a:solidFill>
                <a:srgbClr val="0000FF"/>
              </a:solidFill>
              <a:latin typeface="Tahoma"/>
            </a:endParaRPr>
          </a:p>
          <a:p>
            <a:r>
              <a:rPr lang="en-GB" smtClean="0">
                <a:solidFill>
                  <a:srgbClr val="0000FF"/>
                </a:solidFill>
                <a:latin typeface="Tahoma"/>
              </a:rPr>
              <a:t>Physics 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analysis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and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plans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for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 2012</a:t>
            </a:r>
          </a:p>
          <a:p>
            <a:r>
              <a:rPr lang="en-GB" smtClean="0">
                <a:solidFill>
                  <a:srgbClr val="0000FF"/>
                </a:solidFill>
                <a:latin typeface="Tahoma"/>
              </a:rPr>
              <a:t>Plans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for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CMS</a:t>
            </a:r>
            <a:r>
              <a:rPr lang="en-GB" smtClean="0">
                <a:solidFill>
                  <a:srgbClr val="0000FF"/>
                </a:solidFill>
                <a:latin typeface="Tahoma"/>
              </a:rPr>
              <a:t> Upgrade</a:t>
            </a:r>
          </a:p>
          <a:p>
            <a:r>
              <a:rPr lang="en-GB" smtClean="0">
                <a:solidFill>
                  <a:srgbClr val="0000FF"/>
                </a:solidFill>
                <a:latin typeface="Tahoma"/>
              </a:rPr>
              <a:t>Conclusions</a:t>
            </a:r>
          </a:p>
          <a:p>
            <a:endParaRPr lang="en-GB" smtClean="0">
              <a:latin typeface="Tahoma"/>
            </a:endParaRPr>
          </a:p>
          <a:p>
            <a:endParaRPr lang="en-GB">
              <a:latin typeface="Tahoma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LNF Scientific commettee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test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rgbClr val="FF0000"/>
                </a:solidFill>
              </a:rPr>
              <a:t>LNF CMS </a:t>
            </a:r>
            <a:r>
              <a:rPr lang="en-GB" sz="3400" dirty="0" err="1" smtClean="0">
                <a:solidFill>
                  <a:srgbClr val="FF0000"/>
                </a:solidFill>
              </a:rPr>
              <a:t>center</a:t>
            </a:r>
            <a:endParaRPr lang="en-GB" sz="3400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20</a:t>
            </a:fld>
            <a:endParaRPr lang="en-GB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intest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768" y="2057400"/>
            <a:ext cx="7352832" cy="429895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28600" y="1270337"/>
            <a:ext cx="8558753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Tahoma"/>
              </a:rPr>
              <a:t>CMS </a:t>
            </a:r>
            <a:r>
              <a:rPr lang="en-GB" sz="2000" b="1" dirty="0" err="1" smtClean="0">
                <a:solidFill>
                  <a:srgbClr val="0000FF"/>
                </a:solidFill>
                <a:latin typeface="Tahoma"/>
              </a:rPr>
              <a:t>center</a:t>
            </a:r>
            <a:r>
              <a:rPr lang="en-GB" sz="2000" b="1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Tahoma"/>
              </a:rPr>
              <a:t>financed with INFN funds: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solidFill>
                  <a:srgbClr val="0000FF"/>
                </a:solidFill>
                <a:latin typeface="Tahoma"/>
              </a:rPr>
              <a:t> Under study remote shift possibility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solidFill>
                  <a:srgbClr val="0000FF"/>
                </a:solidFill>
                <a:latin typeface="Tahoma"/>
              </a:rPr>
              <a:t> Used for outreach (event display real time, webcam on CMS control hall) </a:t>
            </a:r>
            <a:endParaRPr lang="en-GB" sz="2000" dirty="0">
              <a:solidFill>
                <a:srgbClr val="0000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rgbClr val="FF0000"/>
                </a:solidFill>
              </a:rPr>
              <a:t>List of publications</a:t>
            </a:r>
            <a:br>
              <a:rPr lang="en-GB" sz="3400" dirty="0" smtClean="0">
                <a:solidFill>
                  <a:srgbClr val="FF0000"/>
                </a:solidFill>
              </a:rPr>
            </a:br>
            <a:r>
              <a:rPr lang="en-GB" sz="3400" dirty="0" smtClean="0">
                <a:solidFill>
                  <a:srgbClr val="FF0000"/>
                </a:solidFill>
              </a:rPr>
              <a:t>and Conference contributions</a:t>
            </a:r>
            <a:br>
              <a:rPr lang="en-GB" sz="3400" dirty="0" smtClean="0">
                <a:solidFill>
                  <a:srgbClr val="FF0000"/>
                </a:solidFill>
              </a:rPr>
            </a:br>
            <a:r>
              <a:rPr lang="en-GB" sz="3400" dirty="0" smtClean="0">
                <a:solidFill>
                  <a:srgbClr val="FF0000"/>
                </a:solidFill>
              </a:rPr>
              <a:t>of LNF people in 2011</a:t>
            </a:r>
            <a:endParaRPr lang="en-GB" sz="3400" dirty="0">
              <a:solidFill>
                <a:srgbClr val="FF0000"/>
              </a:solidFill>
            </a:endParaRP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sz="2800" dirty="0" smtClean="0">
              <a:solidFill>
                <a:srgbClr val="008000"/>
              </a:solidFill>
            </a:endParaRPr>
          </a:p>
          <a:p>
            <a:r>
              <a:rPr lang="en-GB" sz="3368" dirty="0" smtClean="0">
                <a:solidFill>
                  <a:srgbClr val="008000"/>
                </a:solidFill>
              </a:rPr>
              <a:t>Many </a:t>
            </a:r>
            <a:r>
              <a:rPr lang="en-GB" sz="3368" b="1" dirty="0" smtClean="0">
                <a:solidFill>
                  <a:srgbClr val="008000"/>
                </a:solidFill>
              </a:rPr>
              <a:t>CMS </a:t>
            </a:r>
            <a:r>
              <a:rPr lang="en-GB" sz="3368" dirty="0" smtClean="0">
                <a:solidFill>
                  <a:srgbClr val="008000"/>
                </a:solidFill>
              </a:rPr>
              <a:t>articles</a:t>
            </a:r>
          </a:p>
          <a:p>
            <a:pPr lvl="2" algn="ctr">
              <a:buNone/>
            </a:pPr>
            <a:r>
              <a:rPr lang="en-GB" sz="3636" dirty="0" smtClean="0">
                <a:solidFill>
                  <a:srgbClr val="008000"/>
                </a:solidFill>
                <a:latin typeface="Tahoma"/>
              </a:rPr>
              <a:t>Conference contributions</a:t>
            </a:r>
          </a:p>
          <a:p>
            <a:r>
              <a:rPr lang="en-GB" sz="2800" b="1" dirty="0" err="1" smtClean="0">
                <a:solidFill>
                  <a:schemeClr val="bg1">
                    <a:lumMod val="50000"/>
                  </a:schemeClr>
                </a:solidFill>
              </a:rPr>
              <a:t>S.Bianco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</a:rPr>
              <a:t>SUSY and New Physics from CMS &amp; ATLAS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, LC11 Trento September 2011</a:t>
            </a:r>
          </a:p>
          <a:p>
            <a:r>
              <a:rPr lang="en-GB" sz="2800" b="1" dirty="0" err="1" smtClean="0">
                <a:solidFill>
                  <a:schemeClr val="bg1">
                    <a:lumMod val="50000"/>
                  </a:schemeClr>
                </a:solidFill>
              </a:rPr>
              <a:t>S.Bianco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</a:rPr>
              <a:t>Conference Experimental summary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, HADRON11 Munich June 2011.</a:t>
            </a:r>
          </a:p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S. </a:t>
            </a:r>
            <a:r>
              <a:rPr lang="en-GB" sz="2800" b="1" dirty="0" err="1" smtClean="0">
                <a:solidFill>
                  <a:schemeClr val="bg1">
                    <a:lumMod val="50000"/>
                  </a:schemeClr>
                </a:solidFill>
              </a:rPr>
              <a:t>Colafranceschi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, ICATP -13th ICATPP </a:t>
            </a:r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</a:rPr>
              <a:t>Construction and Performance of full scale GEM prototypes for future upgrades of the CMS forward </a:t>
            </a:r>
            <a:r>
              <a:rPr lang="en-GB" sz="2800" i="1" dirty="0" err="1" smtClean="0">
                <a:solidFill>
                  <a:schemeClr val="bg1">
                    <a:lumMod val="50000"/>
                  </a:schemeClr>
                </a:solidFill>
              </a:rPr>
              <a:t>Muon</a:t>
            </a:r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</a:rPr>
              <a:t> system 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COMO, Italy. October 2011</a:t>
            </a:r>
          </a:p>
          <a:p>
            <a:r>
              <a:rPr lang="en-GB" sz="2800" b="1" dirty="0" err="1" smtClean="0">
                <a:solidFill>
                  <a:schemeClr val="bg1">
                    <a:lumMod val="50000"/>
                  </a:schemeClr>
                </a:solidFill>
              </a:rPr>
              <a:t>S.Colafranceschi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, IEEE2011 - 2011 IEEE, </a:t>
            </a:r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</a:rPr>
              <a:t>Test beam results of the GE1/1 prototype for CMS high-</a:t>
            </a:r>
            <a:r>
              <a:rPr lang="en-GB" sz="2800" i="1" dirty="0" err="1" smtClean="0">
                <a:solidFill>
                  <a:schemeClr val="bg1">
                    <a:lumMod val="50000"/>
                  </a:schemeClr>
                </a:solidFill>
              </a:rPr>
              <a:t>muon</a:t>
            </a:r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</a:rPr>
              <a:t> system future upgrade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Valencia, Spain October 2011</a:t>
            </a:r>
          </a:p>
          <a:p>
            <a:r>
              <a:rPr lang="en-GB" sz="2800" b="1" dirty="0" err="1" smtClean="0">
                <a:solidFill>
                  <a:schemeClr val="bg1">
                    <a:lumMod val="50000"/>
                  </a:schemeClr>
                </a:solidFill>
              </a:rPr>
              <a:t>M.Caponero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</a:rPr>
              <a:t>A novel sensor for T monitoring in gases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– TIPP  Chicago, June 2011</a:t>
            </a:r>
          </a:p>
          <a:p>
            <a:r>
              <a:rPr lang="en-GB" sz="2800" b="1" dirty="0" err="1" smtClean="0">
                <a:solidFill>
                  <a:schemeClr val="bg1">
                    <a:lumMod val="50000"/>
                  </a:schemeClr>
                </a:solidFill>
              </a:rPr>
              <a:t>G.Saviano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</a:rPr>
              <a:t>Monitoring of environmental parameters via FBG sensors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, ICTS Auckland Nov 2011</a:t>
            </a:r>
          </a:p>
          <a:p>
            <a:r>
              <a:rPr lang="en-GB" sz="2800" b="1" dirty="0" err="1" smtClean="0">
                <a:solidFill>
                  <a:schemeClr val="bg1">
                    <a:lumMod val="50000"/>
                  </a:schemeClr>
                </a:solidFill>
              </a:rPr>
              <a:t>M.Parvis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</a:rPr>
              <a:t>Modified POF sensor for gaseous Hydrogen Fluoride monitoring in the presence of ionizing radiations 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IEEE TNS 2011.</a:t>
            </a:r>
          </a:p>
          <a:p>
            <a:endParaRPr lang="en-GB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ctr">
              <a:buNone/>
            </a:pPr>
            <a:r>
              <a:rPr lang="en-GB" sz="3818" dirty="0" smtClean="0">
                <a:solidFill>
                  <a:srgbClr val="008000"/>
                </a:solidFill>
                <a:latin typeface="Tahoma"/>
              </a:rPr>
              <a:t>Technical publications</a:t>
            </a:r>
          </a:p>
          <a:p>
            <a:pPr lvl="1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800" i="1" dirty="0" smtClean="0">
                <a:solidFill>
                  <a:srgbClr val="0000FF"/>
                </a:solidFill>
              </a:rPr>
              <a:t>A new approach in </a:t>
            </a:r>
            <a:r>
              <a:rPr lang="en-GB" sz="2800" i="1" dirty="0" err="1" smtClean="0">
                <a:solidFill>
                  <a:srgbClr val="0000FF"/>
                </a:solidFill>
              </a:rPr>
              <a:t>modeling</a:t>
            </a:r>
            <a:r>
              <a:rPr lang="en-GB" sz="2800" i="1" dirty="0" smtClean="0">
                <a:solidFill>
                  <a:srgbClr val="0000FF"/>
                </a:solidFill>
              </a:rPr>
              <a:t> the response of RPC detectors</a:t>
            </a:r>
            <a:r>
              <a:rPr lang="en-GB" sz="2800" dirty="0" smtClean="0">
                <a:solidFill>
                  <a:srgbClr val="0000FF"/>
                </a:solidFill>
              </a:rPr>
              <a:t>, published on </a:t>
            </a:r>
            <a:r>
              <a:rPr lang="en-GB" sz="2800" b="1" dirty="0" smtClean="0">
                <a:solidFill>
                  <a:srgbClr val="0000FF"/>
                </a:solidFill>
              </a:rPr>
              <a:t>NIM A661(2012)</a:t>
            </a:r>
          </a:p>
          <a:p>
            <a:r>
              <a:rPr lang="en-GB" sz="2800" i="1" dirty="0" smtClean="0">
                <a:solidFill>
                  <a:srgbClr val="0000FF"/>
                </a:solidFill>
              </a:rPr>
              <a:t>Study of gas purifiers for the CMS RPC detector</a:t>
            </a:r>
            <a:r>
              <a:rPr lang="en-GB" sz="2800" dirty="0" smtClean="0">
                <a:solidFill>
                  <a:srgbClr val="0000FF"/>
                </a:solidFill>
              </a:rPr>
              <a:t>, published on </a:t>
            </a:r>
            <a:r>
              <a:rPr lang="en-GB" sz="2800" b="1" dirty="0" smtClean="0">
                <a:solidFill>
                  <a:srgbClr val="0000FF"/>
                </a:solidFill>
              </a:rPr>
              <a:t>NIM A661(2012)</a:t>
            </a:r>
          </a:p>
          <a:p>
            <a:r>
              <a:rPr lang="en-GB" sz="2800" i="1" dirty="0" smtClean="0">
                <a:solidFill>
                  <a:srgbClr val="0000FF"/>
                </a:solidFill>
              </a:rPr>
              <a:t>Characterization of GEM Detectors for Application in the CMS </a:t>
            </a:r>
            <a:r>
              <a:rPr lang="en-GB" sz="2800" i="1" dirty="0" err="1" smtClean="0">
                <a:solidFill>
                  <a:srgbClr val="0000FF"/>
                </a:solidFill>
              </a:rPr>
              <a:t>Muon</a:t>
            </a:r>
            <a:r>
              <a:rPr lang="en-GB" sz="2800" i="1" dirty="0" smtClean="0">
                <a:solidFill>
                  <a:srgbClr val="0000FF"/>
                </a:solidFill>
              </a:rPr>
              <a:t> Detector System </a:t>
            </a:r>
            <a:r>
              <a:rPr lang="en-GB" sz="2800" b="1" dirty="0" smtClean="0">
                <a:solidFill>
                  <a:srgbClr val="0000FF"/>
                </a:solidFill>
              </a:rPr>
              <a:t>arXiv:1012:3675</a:t>
            </a:r>
          </a:p>
          <a:p>
            <a:r>
              <a:rPr lang="en-GB" sz="2800" i="1" dirty="0" smtClean="0">
                <a:solidFill>
                  <a:srgbClr val="0000FF"/>
                </a:solidFill>
              </a:rPr>
              <a:t>Construction of the first full-size GEM-based prototype for CMS high-</a:t>
            </a:r>
            <a:r>
              <a:rPr lang="en-GB" sz="2800" i="1" dirty="0" err="1" smtClean="0">
                <a:solidFill>
                  <a:srgbClr val="0000FF"/>
                </a:solidFill>
              </a:rPr>
              <a:t>eta</a:t>
            </a:r>
            <a:r>
              <a:rPr lang="en-GB" sz="2800" i="1" dirty="0" smtClean="0">
                <a:solidFill>
                  <a:srgbClr val="0000FF"/>
                </a:solidFill>
              </a:rPr>
              <a:t> </a:t>
            </a:r>
            <a:r>
              <a:rPr lang="en-GB" sz="2800" i="1" dirty="0" err="1" smtClean="0">
                <a:solidFill>
                  <a:srgbClr val="0000FF"/>
                </a:solidFill>
              </a:rPr>
              <a:t>muon</a:t>
            </a:r>
            <a:r>
              <a:rPr lang="en-GB" sz="2800" i="1" dirty="0" smtClean="0">
                <a:solidFill>
                  <a:srgbClr val="0000FF"/>
                </a:solidFill>
              </a:rPr>
              <a:t> system </a:t>
            </a:r>
            <a:r>
              <a:rPr lang="en-GB" sz="2800" b="1" dirty="0" smtClean="0">
                <a:solidFill>
                  <a:srgbClr val="0000FF"/>
                </a:solidFill>
              </a:rPr>
              <a:t>arXiv:1012:1524</a:t>
            </a:r>
          </a:p>
          <a:p>
            <a:pPr>
              <a:buNone/>
            </a:pPr>
            <a:endParaRPr lang="en-GB" sz="2800" dirty="0" smtClean="0">
              <a:solidFill>
                <a:srgbClr val="0000FF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21</a:t>
            </a:fld>
            <a:endParaRPr lang="en-GB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intest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Conclusions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b="1" dirty="0" smtClean="0">
                <a:solidFill>
                  <a:srgbClr val="008000"/>
                </a:solidFill>
              </a:rPr>
              <a:t>Excellent performance of LHC and CMS</a:t>
            </a:r>
          </a:p>
          <a:p>
            <a:r>
              <a:rPr lang="en-GB" sz="2800" dirty="0" smtClean="0">
                <a:solidFill>
                  <a:srgbClr val="0000FF"/>
                </a:solidFill>
              </a:rPr>
              <a:t>Many Physics Results</a:t>
            </a:r>
          </a:p>
          <a:p>
            <a:pPr lvl="1"/>
            <a:r>
              <a:rPr lang="en-GB" sz="2400" b="1" dirty="0" smtClean="0">
                <a:solidFill>
                  <a:srgbClr val="0000FF"/>
                </a:solidFill>
              </a:rPr>
              <a:t>Higgs excluded </a:t>
            </a:r>
            <a:r>
              <a:rPr lang="en-GB" sz="2400" dirty="0" smtClean="0">
                <a:solidFill>
                  <a:srgbClr val="0000FF"/>
                </a:solidFill>
              </a:rPr>
              <a:t>in the </a:t>
            </a:r>
            <a:r>
              <a:rPr lang="en-GB" sz="2400" b="1" dirty="0" smtClean="0">
                <a:solidFill>
                  <a:srgbClr val="0000FF"/>
                </a:solidFill>
              </a:rPr>
              <a:t>mass region 127-600 </a:t>
            </a:r>
            <a:r>
              <a:rPr lang="en-GB" sz="2400" b="1" dirty="0" err="1" smtClean="0">
                <a:solidFill>
                  <a:srgbClr val="0000FF"/>
                </a:solidFill>
              </a:rPr>
              <a:t>GeV</a:t>
            </a:r>
            <a:r>
              <a:rPr lang="en-GB" sz="2400" b="1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</a:rPr>
              <a:t>Small excess in the </a:t>
            </a:r>
            <a:r>
              <a:rPr lang="en-GB" sz="2400" b="1" dirty="0" smtClean="0">
                <a:solidFill>
                  <a:srgbClr val="0000FF"/>
                </a:solidFill>
              </a:rPr>
              <a:t>mass region 115-127 </a:t>
            </a:r>
            <a:r>
              <a:rPr lang="en-GB" sz="2400" b="1" dirty="0" err="1" smtClean="0">
                <a:solidFill>
                  <a:srgbClr val="0000FF"/>
                </a:solidFill>
              </a:rPr>
              <a:t>GeV</a:t>
            </a:r>
            <a:endParaRPr lang="en-GB" sz="2400" b="1" dirty="0" smtClean="0">
              <a:solidFill>
                <a:srgbClr val="0000FF"/>
              </a:solidFill>
            </a:endParaRPr>
          </a:p>
          <a:p>
            <a:r>
              <a:rPr lang="en-GB" sz="2800" dirty="0" smtClean="0">
                <a:solidFill>
                  <a:srgbClr val="0000FF"/>
                </a:solidFill>
              </a:rPr>
              <a:t>During 2010 and 2011 the LNF group was heavily involved in detector (RPC) activities:</a:t>
            </a:r>
          </a:p>
          <a:p>
            <a:pPr lvl="1"/>
            <a:r>
              <a:rPr lang="en-GB" sz="2400" b="1" dirty="0" smtClean="0">
                <a:solidFill>
                  <a:srgbClr val="0000FF"/>
                </a:solidFill>
              </a:rPr>
              <a:t>DPG coordination</a:t>
            </a:r>
          </a:p>
          <a:p>
            <a:pPr lvl="1"/>
            <a:r>
              <a:rPr lang="en-GB" sz="2400" b="1" dirty="0" smtClean="0">
                <a:solidFill>
                  <a:srgbClr val="0000FF"/>
                </a:solidFill>
              </a:rPr>
              <a:t>Run coordination</a:t>
            </a:r>
          </a:p>
          <a:p>
            <a:pPr lvl="1"/>
            <a:r>
              <a:rPr lang="en-GB" sz="2400" b="1" dirty="0" smtClean="0">
                <a:solidFill>
                  <a:srgbClr val="0000FF"/>
                </a:solidFill>
              </a:rPr>
              <a:t>Gas Gain Monitor responsibility</a:t>
            </a:r>
          </a:p>
          <a:p>
            <a:r>
              <a:rPr lang="en-GB" sz="2800" dirty="0" smtClean="0">
                <a:solidFill>
                  <a:srgbClr val="0000FF"/>
                </a:solidFill>
              </a:rPr>
              <a:t>Excellent performance of RPC system</a:t>
            </a:r>
          </a:p>
          <a:p>
            <a:r>
              <a:rPr lang="en-GB" sz="2800" dirty="0" smtClean="0">
                <a:solidFill>
                  <a:srgbClr val="0000FF"/>
                </a:solidFill>
              </a:rPr>
              <a:t>Z</a:t>
            </a:r>
            <a:r>
              <a:rPr lang="en-GB" sz="28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GB" sz="2800" dirty="0" err="1" smtClean="0">
                <a:solidFill>
                  <a:srgbClr val="0000FF"/>
                </a:solidFill>
                <a:sym typeface="Wingdings"/>
              </a:rPr>
              <a:t>μ</a:t>
            </a:r>
            <a:r>
              <a:rPr lang="en-GB" sz="2800" baseline="30000" dirty="0" err="1" smtClean="0">
                <a:solidFill>
                  <a:srgbClr val="0000FF"/>
                </a:solidFill>
                <a:sym typeface="Wingdings"/>
              </a:rPr>
              <a:t>+</a:t>
            </a:r>
            <a:r>
              <a:rPr lang="en-GB" sz="2800" dirty="0" err="1" smtClean="0">
                <a:solidFill>
                  <a:srgbClr val="0000FF"/>
                </a:solidFill>
                <a:sym typeface="Wingdings"/>
              </a:rPr>
              <a:t>μ</a:t>
            </a:r>
            <a:r>
              <a:rPr lang="en-GB" sz="2800" baseline="30000" dirty="0" smtClean="0">
                <a:solidFill>
                  <a:srgbClr val="0000FF"/>
                </a:solidFill>
                <a:sym typeface="Wingdings"/>
              </a:rPr>
              <a:t>-</a:t>
            </a:r>
            <a:r>
              <a:rPr lang="en-GB" sz="2800" dirty="0" smtClean="0">
                <a:solidFill>
                  <a:srgbClr val="0000FF"/>
                </a:solidFill>
                <a:sym typeface="Wingdings"/>
              </a:rPr>
              <a:t>  analysis published</a:t>
            </a:r>
          </a:p>
          <a:p>
            <a:r>
              <a:rPr lang="en-GB" sz="2800" dirty="0" smtClean="0">
                <a:solidFill>
                  <a:srgbClr val="0000FF"/>
                </a:solidFill>
                <a:sym typeface="Wingdings"/>
              </a:rPr>
              <a:t>Plans for involvements in single top analysis for 2012</a:t>
            </a:r>
          </a:p>
          <a:p>
            <a:r>
              <a:rPr lang="en-GB" sz="2800" dirty="0" smtClean="0">
                <a:solidFill>
                  <a:srgbClr val="0000FF"/>
                </a:solidFill>
                <a:sym typeface="Wingdings"/>
              </a:rPr>
              <a:t>More involvement in physics analysis for 2012; </a:t>
            </a:r>
            <a:r>
              <a:rPr lang="en-GB" sz="2800" i="1" dirty="0" err="1" smtClean="0">
                <a:solidFill>
                  <a:srgbClr val="0000FF"/>
                </a:solidFill>
                <a:sym typeface="Wingdings"/>
              </a:rPr>
              <a:t>Assegno</a:t>
            </a:r>
            <a:r>
              <a:rPr lang="en-GB" sz="2800" i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GB" sz="2800" i="1" dirty="0" err="1" smtClean="0">
                <a:solidFill>
                  <a:srgbClr val="0000FF"/>
                </a:solidFill>
                <a:sym typeface="Wingdings"/>
              </a:rPr>
              <a:t>di</a:t>
            </a:r>
            <a:r>
              <a:rPr lang="en-GB" sz="2800" i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GB" sz="2800" i="1" dirty="0" err="1" smtClean="0">
                <a:solidFill>
                  <a:srgbClr val="0000FF"/>
                </a:solidFill>
                <a:sym typeface="Wingdings"/>
              </a:rPr>
              <a:t>ricerca</a:t>
            </a:r>
            <a:r>
              <a:rPr lang="en-GB" sz="2800" i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GB" sz="2800" dirty="0" smtClean="0">
                <a:solidFill>
                  <a:srgbClr val="0000FF"/>
                </a:solidFill>
                <a:sym typeface="Wingdings"/>
              </a:rPr>
              <a:t>requested and strongly needed</a:t>
            </a:r>
            <a:endParaRPr lang="en-GB" sz="2800" dirty="0" smtClean="0">
              <a:solidFill>
                <a:srgbClr val="0000FF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22</a:t>
            </a:fld>
            <a:endParaRPr lang="en-GB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intest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722313" y="2895600"/>
            <a:ext cx="7772400" cy="1362075"/>
          </a:xfrm>
        </p:spPr>
        <p:txBody>
          <a:bodyPr/>
          <a:lstStyle/>
          <a:p>
            <a:pPr algn="ctr"/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kseo\Application Data\SSH\temp\eta_PLOT.png"/>
          <p:cNvPicPr>
            <a:picLocks noChangeAspect="1" noChangeArrowheads="1"/>
          </p:cNvPicPr>
          <p:nvPr/>
        </p:nvPicPr>
        <p:blipFill>
          <a:blip r:embed="rId2" cstate="print"/>
          <a:srcRect r="6898"/>
          <a:stretch>
            <a:fillRect/>
          </a:stretch>
        </p:blipFill>
        <p:spPr bwMode="auto">
          <a:xfrm>
            <a:off x="152400" y="1277220"/>
            <a:ext cx="4114800" cy="268518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GB" sz="3400" dirty="0" smtClean="0">
                <a:solidFill>
                  <a:srgbClr val="FF0000"/>
                </a:solidFill>
              </a:rPr>
              <a:t>RPC hits in </a:t>
            </a:r>
            <a:r>
              <a:rPr lang="en-GB" sz="3400" dirty="0" err="1" smtClean="0">
                <a:solidFill>
                  <a:srgbClr val="FF0000"/>
                </a:solidFill>
              </a:rPr>
              <a:t>Muon</a:t>
            </a:r>
            <a:r>
              <a:rPr lang="en-GB" sz="3400" dirty="0" smtClean="0">
                <a:solidFill>
                  <a:srgbClr val="FF0000"/>
                </a:solidFill>
              </a:rPr>
              <a:t> Reconstruction</a:t>
            </a:r>
            <a:endParaRPr lang="en-GB" sz="3400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834" y="1206500"/>
            <a:ext cx="3935966" cy="26035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38200" y="2819400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Contribution of </a:t>
            </a:r>
            <a:r>
              <a:rPr lang="en-GB" b="1" dirty="0" err="1" smtClean="0">
                <a:solidFill>
                  <a:srgbClr val="0000FF"/>
                </a:solidFill>
              </a:rPr>
              <a:t>RPCs</a:t>
            </a:r>
            <a:endParaRPr lang="en-GB" b="1" dirty="0" smtClean="0">
              <a:solidFill>
                <a:srgbClr val="0000FF"/>
              </a:solidFill>
            </a:endParaRPr>
          </a:p>
          <a:p>
            <a:r>
              <a:rPr lang="it-IT" b="1" dirty="0" smtClean="0">
                <a:solidFill>
                  <a:srgbClr val="0000FF"/>
                </a:solidFill>
              </a:rPr>
              <a:t>I</a:t>
            </a:r>
            <a:r>
              <a:rPr lang="en-GB" b="1" dirty="0" err="1" smtClean="0">
                <a:solidFill>
                  <a:srgbClr val="0000FF"/>
                </a:solidFill>
              </a:rPr>
              <a:t>n</a:t>
            </a:r>
            <a:r>
              <a:rPr lang="en-GB" b="1" dirty="0" smtClean="0">
                <a:solidFill>
                  <a:srgbClr val="0000FF"/>
                </a:solidFill>
              </a:rPr>
              <a:t> specific </a:t>
            </a:r>
            <a:r>
              <a:rPr lang="en-GB" b="1" dirty="0" err="1" smtClean="0">
                <a:solidFill>
                  <a:srgbClr val="0000FF"/>
                </a:solidFill>
              </a:rPr>
              <a:t>Eta</a:t>
            </a:r>
            <a:r>
              <a:rPr lang="en-GB" b="1" dirty="0" smtClean="0">
                <a:solidFill>
                  <a:srgbClr val="0000FF"/>
                </a:solidFill>
              </a:rPr>
              <a:t> Regions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62400"/>
            <a:ext cx="3983014" cy="275907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181600" y="4191000"/>
            <a:ext cx="3837747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b="1" dirty="0">
                <a:solidFill>
                  <a:srgbClr val="FF0000"/>
                </a:solidFill>
                <a:latin typeface="Tahoma"/>
              </a:rPr>
              <a:t>4</a:t>
            </a:r>
            <a:r>
              <a:rPr lang="en-GB" sz="2100" b="1" dirty="0" smtClean="0">
                <a:solidFill>
                  <a:srgbClr val="FF0000"/>
                </a:solidFill>
                <a:latin typeface="Tahoma"/>
              </a:rPr>
              <a:t> </a:t>
            </a:r>
            <a:r>
              <a:rPr lang="en-GB" sz="2100" b="1" dirty="0" err="1" smtClean="0">
                <a:solidFill>
                  <a:srgbClr val="FF0000"/>
                </a:solidFill>
                <a:latin typeface="Tahoma"/>
              </a:rPr>
              <a:t>muons</a:t>
            </a:r>
            <a:r>
              <a:rPr lang="en-GB" sz="2100" b="1" dirty="0" smtClean="0">
                <a:solidFill>
                  <a:srgbClr val="FF0000"/>
                </a:solidFill>
                <a:latin typeface="Tahoma"/>
              </a:rPr>
              <a:t> Event</a:t>
            </a: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Tahoma"/>
              </a:rPr>
              <a:t>E</a:t>
            </a:r>
            <a:r>
              <a:rPr lang="en-GB" dirty="0" smtClean="0">
                <a:solidFill>
                  <a:srgbClr val="0000FF"/>
                </a:solidFill>
                <a:latin typeface="Tahoma"/>
              </a:rPr>
              <a:t>very contribution to the efficiency</a:t>
            </a:r>
          </a:p>
          <a:p>
            <a:pPr algn="ctr"/>
            <a:r>
              <a:rPr lang="it-IT" dirty="0" err="1">
                <a:solidFill>
                  <a:srgbClr val="0000FF"/>
                </a:solidFill>
                <a:latin typeface="Tahoma"/>
              </a:rPr>
              <a:t>c</a:t>
            </a:r>
            <a:r>
              <a:rPr lang="en-GB" dirty="0" smtClean="0">
                <a:solidFill>
                  <a:srgbClr val="0000FF"/>
                </a:solidFill>
                <a:latin typeface="Tahoma"/>
              </a:rPr>
              <a:t>an help</a:t>
            </a:r>
          </a:p>
          <a:p>
            <a:pPr algn="ctr"/>
            <a:endParaRPr lang="en-GB" dirty="0" smtClean="0">
              <a:solidFill>
                <a:srgbClr val="0000FF"/>
              </a:solidFill>
              <a:latin typeface="Tahoma"/>
            </a:endParaRPr>
          </a:p>
          <a:p>
            <a:pPr algn="ctr"/>
            <a:endParaRPr lang="en-GB" dirty="0" smtClean="0">
              <a:solidFill>
                <a:srgbClr val="0000FF"/>
              </a:solidFill>
              <a:latin typeface="Tahoma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Tahoma"/>
              </a:rPr>
              <a:t>All the interesting events have been</a:t>
            </a:r>
          </a:p>
          <a:p>
            <a:r>
              <a:rPr lang="it-IT" dirty="0" err="1" smtClean="0">
                <a:solidFill>
                  <a:srgbClr val="0000FF"/>
                </a:solidFill>
                <a:latin typeface="Tahoma"/>
              </a:rPr>
              <a:t>carefully</a:t>
            </a:r>
            <a:r>
              <a:rPr lang="it-IT" dirty="0" smtClean="0">
                <a:solidFill>
                  <a:srgbClr val="0000FF"/>
                </a:solidFill>
                <a:latin typeface="Tahoma"/>
              </a:rPr>
              <a:t> </a:t>
            </a:r>
            <a:r>
              <a:rPr lang="it-IT" dirty="0" err="1" smtClean="0">
                <a:solidFill>
                  <a:srgbClr val="0000FF"/>
                </a:solidFill>
                <a:latin typeface="Tahoma"/>
              </a:rPr>
              <a:t>d</a:t>
            </a:r>
            <a:r>
              <a:rPr lang="en-GB" dirty="0" err="1" smtClean="0">
                <a:solidFill>
                  <a:srgbClr val="0000FF"/>
                </a:solidFill>
                <a:latin typeface="Tahoma"/>
              </a:rPr>
              <a:t>ebugged</a:t>
            </a:r>
            <a:r>
              <a:rPr lang="en-GB" dirty="0" smtClean="0">
                <a:solidFill>
                  <a:srgbClr val="0000FF"/>
                </a:solidFill>
                <a:latin typeface="Tahoma"/>
              </a:rPr>
              <a:t> </a:t>
            </a:r>
            <a:endParaRPr lang="en-GB" dirty="0">
              <a:solidFill>
                <a:srgbClr val="0000FF"/>
              </a:solidFill>
              <a:latin typeface="Tahoma"/>
            </a:endParaRPr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24</a:t>
            </a:fld>
            <a:endParaRPr lang="en-GB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intesta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LNF CMS computing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Segnaposto contenuto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Contribution to the project for the LNF scientific computing </a:t>
            </a:r>
            <a:r>
              <a:rPr lang="en-GB" dirty="0" err="1" smtClean="0"/>
              <a:t>center</a:t>
            </a:r>
            <a:r>
              <a:rPr lang="en-GB" dirty="0" smtClean="0"/>
              <a:t> in the working group (</a:t>
            </a:r>
            <a:r>
              <a:rPr lang="en-GB" i="1" dirty="0" smtClean="0"/>
              <a:t>LNF report LNF-10/5(IR) 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For our need mainly used CERN resources and minimal internal facilities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intest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totallumivstime-2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12273"/>
            <a:ext cx="4876799" cy="384072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LHC performance in 2011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LNF Scientific commettee</a:t>
            </a:r>
            <a:endParaRPr lang="en-GB"/>
          </a:p>
        </p:txBody>
      </p:sp>
      <p:pic>
        <p:nvPicPr>
          <p:cNvPr id="8" name="Immagine 7" descr="lumiperday-20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12273"/>
            <a:ext cx="4526938" cy="384072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57200" y="4643735"/>
            <a:ext cx="842054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smtClean="0">
                <a:solidFill>
                  <a:srgbClr val="FF0000"/>
                </a:solidFill>
                <a:latin typeface="Tahoma"/>
              </a:rPr>
              <a:t>Record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 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instantaneous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 luminosity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: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 3.54x10</a:t>
            </a:r>
            <a:r>
              <a:rPr lang="en-GB" sz="2100" b="1" baseline="30000" smtClean="0">
                <a:solidFill>
                  <a:srgbClr val="FF0000"/>
                </a:solidFill>
                <a:latin typeface="Tahoma"/>
              </a:rPr>
              <a:t>33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 cm</a:t>
            </a:r>
            <a:r>
              <a:rPr lang="en-GB" sz="2100" b="1" baseline="30000" smtClean="0">
                <a:solidFill>
                  <a:srgbClr val="FF0000"/>
                </a:solidFill>
                <a:latin typeface="Tahoma"/>
              </a:rPr>
              <a:t>-2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s</a:t>
            </a:r>
            <a:r>
              <a:rPr lang="en-GB" sz="2100" b="1" baseline="30000" smtClean="0">
                <a:solidFill>
                  <a:srgbClr val="FF0000"/>
                </a:solidFill>
                <a:latin typeface="Tahoma"/>
              </a:rPr>
              <a:t>-1</a:t>
            </a:r>
          </a:p>
          <a:p>
            <a:r>
              <a:rPr lang="en-GB" sz="2100" b="1" smtClean="0">
                <a:solidFill>
                  <a:srgbClr val="FF0000"/>
                </a:solidFill>
                <a:latin typeface="Tahoma"/>
              </a:rPr>
              <a:t>5.72fb</a:t>
            </a:r>
            <a:r>
              <a:rPr lang="en-GB" sz="2100" b="1" baseline="30000" smtClean="0">
                <a:solidFill>
                  <a:srgbClr val="FF0000"/>
                </a:solidFill>
                <a:latin typeface="Tahoma"/>
              </a:rPr>
              <a:t>-</a:t>
            </a:r>
            <a:r>
              <a:rPr lang="en-GB" sz="2100" b="1" baseline="30000" smtClean="0">
                <a:solidFill>
                  <a:srgbClr val="FF0000"/>
                </a:solidFill>
                <a:latin typeface="Tahoma"/>
              </a:rPr>
              <a:t>1</a:t>
            </a:r>
            <a:r>
              <a:rPr lang="en-GB" sz="2100" b="1" baseline="30000" smtClean="0">
                <a:solidFill>
                  <a:srgbClr val="FF0000"/>
                </a:solidFill>
                <a:latin typeface="Tahoma"/>
              </a:rPr>
              <a:t> </a:t>
            </a:r>
            <a:r>
              <a:rPr lang="en-GB" sz="2100" smtClean="0">
                <a:latin typeface="Tahoma"/>
              </a:rPr>
              <a:t>delivered</a:t>
            </a:r>
            <a:r>
              <a:rPr lang="en-GB" sz="2100" smtClean="0">
                <a:latin typeface="Tahoma"/>
              </a:rPr>
              <a:t> </a:t>
            </a:r>
            <a:r>
              <a:rPr lang="en-GB" sz="2100" smtClean="0">
                <a:latin typeface="Tahoma"/>
              </a:rPr>
              <a:t>and</a:t>
            </a:r>
            <a:r>
              <a:rPr lang="en-GB" sz="2100" smtClean="0">
                <a:latin typeface="Tahoma"/>
              </a:rPr>
              <a:t> 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5.20fb</a:t>
            </a:r>
            <a:r>
              <a:rPr lang="en-GB" sz="2100" b="1" baseline="30000" smtClean="0">
                <a:solidFill>
                  <a:srgbClr val="FF0000"/>
                </a:solidFill>
                <a:latin typeface="Tahoma"/>
              </a:rPr>
              <a:t>-</a:t>
            </a:r>
            <a:r>
              <a:rPr lang="en-GB" sz="2100" b="1" baseline="30000" smtClean="0">
                <a:solidFill>
                  <a:srgbClr val="FF0000"/>
                </a:solidFill>
                <a:latin typeface="Tahoma"/>
              </a:rPr>
              <a:t>1</a:t>
            </a:r>
            <a:r>
              <a:rPr lang="en-GB" sz="2100" b="1" baseline="30000" smtClean="0">
                <a:solidFill>
                  <a:srgbClr val="FF0000"/>
                </a:solidFill>
                <a:latin typeface="Tahoma"/>
              </a:rPr>
              <a:t> </a:t>
            </a:r>
            <a:r>
              <a:rPr lang="en-GB" sz="2100" smtClean="0">
                <a:latin typeface="Tahoma"/>
              </a:rPr>
              <a:t>recorded</a:t>
            </a:r>
            <a:r>
              <a:rPr lang="en-GB" sz="2100" smtClean="0">
                <a:latin typeface="Tahoma"/>
              </a:rPr>
              <a:t> </a:t>
            </a:r>
            <a:r>
              <a:rPr lang="en-GB" sz="2100" smtClean="0">
                <a:latin typeface="Tahoma"/>
              </a:rPr>
              <a:t>by</a:t>
            </a:r>
            <a:r>
              <a:rPr lang="en-GB" sz="2100" smtClean="0">
                <a:latin typeface="Tahoma"/>
              </a:rPr>
              <a:t> CMS</a:t>
            </a:r>
            <a:r>
              <a:rPr lang="en-GB" sz="2100" smtClean="0">
                <a:latin typeface="Tahoma"/>
              </a:rPr>
              <a:t>:</a:t>
            </a:r>
            <a:r>
              <a:rPr lang="en-GB" sz="2100" smtClean="0">
                <a:latin typeface="Tahoma"/>
              </a:rPr>
              <a:t> 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91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%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 efficiency.</a:t>
            </a:r>
          </a:p>
          <a:p>
            <a:r>
              <a:rPr lang="en-GB" sz="2100" b="1" smtClean="0">
                <a:solidFill>
                  <a:srgbClr val="FF0000"/>
                </a:solidFill>
                <a:latin typeface="Tahoma"/>
              </a:rPr>
              <a:t>Excellent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 performance</a:t>
            </a:r>
            <a:r>
              <a:rPr lang="en-GB" sz="2100" b="1" smtClean="0">
                <a:solidFill>
                  <a:srgbClr val="FF0000"/>
                </a:solidFill>
                <a:latin typeface="Tahoma"/>
              </a:rPr>
              <a:t>.</a:t>
            </a:r>
            <a:endParaRPr lang="en-GB" sz="2100" b="1">
              <a:solidFill>
                <a:srgbClr val="FF0000"/>
              </a:solidFill>
              <a:latin typeface="Tahoma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3</a:t>
            </a:fld>
            <a:endParaRPr lang="en-GB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intest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rcRect l="48440"/>
          <a:stretch>
            <a:fillRect/>
          </a:stretch>
        </p:blipFill>
        <p:spPr>
          <a:xfrm>
            <a:off x="4480565" y="914400"/>
            <a:ext cx="4282435" cy="288214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Main CMS Results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06500"/>
            <a:ext cx="4253627" cy="249938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819400" y="17642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EWK results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15000" y="745067"/>
            <a:ext cx="182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Top quark results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5" y="3721100"/>
            <a:ext cx="4480565" cy="26797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447800" y="60314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SUSY results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4</a:t>
            </a:fld>
            <a:endParaRPr lang="en-GB"/>
          </a:p>
        </p:txBody>
      </p:sp>
      <p:pic>
        <p:nvPicPr>
          <p:cNvPr id="18" name="Content Placeholder 4" descr="Rolandi_111206_LHCC_AnalysisPipeli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-1167" r="-2834"/>
              <a:stretch>
                <a:fillRect/>
              </a:stretch>
            </p:blipFill>
          </mc:Choice>
          <mc:Fallback>
            <p:blipFill>
              <a:blip r:embed="rId6"/>
              <a:srcRect l="-1167" r="-2834"/>
              <a:stretch>
                <a:fillRect/>
              </a:stretch>
            </p:blipFill>
          </mc:Fallback>
        </mc:AlternateContent>
        <p:spPr bwMode="auto">
          <a:xfrm>
            <a:off x="4984401" y="3782088"/>
            <a:ext cx="3736944" cy="269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intesta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Higgs search in CMS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16" name="Immagine 15" descr="Higgs_cls_comb_log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3000"/>
            <a:ext cx="4684754" cy="3165978"/>
          </a:xfrm>
          <a:prstGeom prst="rect">
            <a:avLst/>
          </a:prstGeom>
        </p:spPr>
      </p:pic>
      <p:pic>
        <p:nvPicPr>
          <p:cNvPr id="17" name="Immagine 16" descr="Higgs_cls_comb_z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934" y="1101223"/>
            <a:ext cx="4521066" cy="3165977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685800" y="4306669"/>
            <a:ext cx="815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ahoma"/>
              </a:rPr>
              <a:t>SM Higgs excluded</a:t>
            </a:r>
            <a:r>
              <a:rPr lang="en-GB" dirty="0" smtClean="0">
                <a:latin typeface="Tahoma"/>
              </a:rPr>
              <a:t> in the range  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127 – 600 </a:t>
            </a:r>
            <a:r>
              <a:rPr lang="en-GB" b="1" dirty="0" err="1" smtClean="0">
                <a:solidFill>
                  <a:srgbClr val="FF0000"/>
                </a:solidFill>
                <a:latin typeface="Tahoma"/>
              </a:rPr>
              <a:t>GeV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 at 95%</a:t>
            </a:r>
            <a:r>
              <a:rPr lang="en-GB" dirty="0" smtClean="0">
                <a:latin typeface="Tahoma"/>
              </a:rPr>
              <a:t> confidence level, </a:t>
            </a:r>
          </a:p>
          <a:p>
            <a:r>
              <a:rPr lang="en-GB" dirty="0" smtClean="0">
                <a:latin typeface="Tahoma"/>
              </a:rPr>
              <a:t>                                           and  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128 – 525 </a:t>
            </a:r>
            <a:r>
              <a:rPr lang="en-GB" b="1" dirty="0" err="1" smtClean="0">
                <a:solidFill>
                  <a:srgbClr val="FF0000"/>
                </a:solidFill>
                <a:latin typeface="Tahoma"/>
              </a:rPr>
              <a:t>GeV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 at 99% </a:t>
            </a:r>
            <a:r>
              <a:rPr lang="en-GB" dirty="0" smtClean="0">
                <a:latin typeface="Tahoma"/>
              </a:rPr>
              <a:t>confidence level. </a:t>
            </a:r>
            <a:endParaRPr lang="en-GB" dirty="0">
              <a:latin typeface="Tahoma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09244" y="5231249"/>
            <a:ext cx="87509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ahoma"/>
              </a:rPr>
              <a:t>Small excess in 5 different channels </a:t>
            </a:r>
            <a:r>
              <a:rPr lang="en-GB" dirty="0" smtClean="0">
                <a:latin typeface="Tahoma"/>
              </a:rPr>
              <a:t>in the range  </a:t>
            </a:r>
            <a:r>
              <a:rPr lang="en-GB" b="1" dirty="0" smtClean="0">
                <a:solidFill>
                  <a:srgbClr val="FF0000"/>
                </a:solidFill>
                <a:latin typeface="Tahoma"/>
              </a:rPr>
              <a:t>115 – 127 </a:t>
            </a:r>
            <a:r>
              <a:rPr lang="en-GB" b="1" dirty="0" err="1" smtClean="0">
                <a:solidFill>
                  <a:srgbClr val="FF0000"/>
                </a:solidFill>
                <a:latin typeface="Tahoma"/>
              </a:rPr>
              <a:t>GeV</a:t>
            </a:r>
            <a:endParaRPr lang="en-GB" dirty="0" smtClean="0">
              <a:latin typeface="Tahoma"/>
            </a:endParaRPr>
          </a:p>
          <a:p>
            <a:r>
              <a:rPr lang="en-GB" dirty="0" smtClean="0">
                <a:latin typeface="Tahoma"/>
              </a:rPr>
              <a:t>Most compatible with a SM Higgs of </a:t>
            </a:r>
            <a:r>
              <a:rPr lang="en-GB" b="1" dirty="0" smtClean="0">
                <a:solidFill>
                  <a:srgbClr val="008000"/>
                </a:solidFill>
                <a:latin typeface="Tahoma"/>
              </a:rPr>
              <a:t>124 </a:t>
            </a:r>
            <a:r>
              <a:rPr lang="en-GB" b="1" dirty="0" err="1" smtClean="0">
                <a:solidFill>
                  <a:srgbClr val="008000"/>
                </a:solidFill>
                <a:latin typeface="Tahoma"/>
              </a:rPr>
              <a:t>GeV</a:t>
            </a:r>
            <a:r>
              <a:rPr lang="en-GB" b="1" dirty="0" smtClean="0">
                <a:solidFill>
                  <a:srgbClr val="008000"/>
                </a:solidFill>
                <a:latin typeface="Tahoma"/>
              </a:rPr>
              <a:t> at 1.9 </a:t>
            </a:r>
            <a:r>
              <a:rPr lang="en-GB" b="1" dirty="0" err="1" smtClean="0">
                <a:solidFill>
                  <a:srgbClr val="008000"/>
                </a:solidFill>
                <a:latin typeface="Tahoma"/>
              </a:rPr>
              <a:t>σ</a:t>
            </a:r>
            <a:r>
              <a:rPr lang="en-GB" b="1" dirty="0" smtClean="0">
                <a:solidFill>
                  <a:srgbClr val="008000"/>
                </a:solidFill>
                <a:latin typeface="Tahoma"/>
              </a:rPr>
              <a:t> </a:t>
            </a:r>
            <a:r>
              <a:rPr lang="en-GB" sz="1600" dirty="0" smtClean="0">
                <a:latin typeface="Tahoma"/>
              </a:rPr>
              <a:t>(taking into account LEE effect)</a:t>
            </a:r>
          </a:p>
          <a:p>
            <a:endParaRPr lang="en-GB" sz="1600" dirty="0" smtClean="0">
              <a:latin typeface="Tahoma"/>
            </a:endParaRPr>
          </a:p>
          <a:p>
            <a:r>
              <a:rPr lang="en-GB" sz="1600" b="1" dirty="0" smtClean="0">
                <a:solidFill>
                  <a:srgbClr val="0000FF"/>
                </a:solidFill>
                <a:latin typeface="Tahoma"/>
              </a:rPr>
              <a:t>More data to be collected in 2012, will help ascertain the origin of the excess </a:t>
            </a:r>
            <a:endParaRPr lang="en-GB" sz="1600" b="1" dirty="0">
              <a:solidFill>
                <a:srgbClr val="0000FF"/>
              </a:solidFill>
              <a:latin typeface="Tahoma"/>
            </a:endParaRP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5</a:t>
            </a:fld>
            <a:endParaRPr lang="en-GB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intest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The CMS detector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and the </a:t>
            </a:r>
            <a:r>
              <a:rPr lang="en-GB" dirty="0" err="1" smtClean="0">
                <a:solidFill>
                  <a:srgbClr val="FF0000"/>
                </a:solidFill>
              </a:rPr>
              <a:t>Muon</a:t>
            </a:r>
            <a:r>
              <a:rPr lang="en-GB" dirty="0" smtClean="0">
                <a:solidFill>
                  <a:srgbClr val="FF0000"/>
                </a:solidFill>
              </a:rPr>
              <a:t> system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600200"/>
            <a:ext cx="4571999" cy="41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76200" y="5910818"/>
            <a:ext cx="4896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LNF group involved in RPC </a:t>
            </a:r>
            <a:r>
              <a:rPr lang="en-GB" sz="2200" b="1" dirty="0" err="1" smtClean="0">
                <a:solidFill>
                  <a:srgbClr val="FF0000"/>
                </a:solidFill>
              </a:rPr>
              <a:t>Muon</a:t>
            </a:r>
            <a:r>
              <a:rPr lang="en-GB" sz="2200" b="1" dirty="0" smtClean="0">
                <a:solidFill>
                  <a:srgbClr val="FF0000"/>
                </a:solidFill>
              </a:rPr>
              <a:t> System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2438400" y="5181600"/>
            <a:ext cx="1062566" cy="500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2438400" y="5760264"/>
            <a:ext cx="381000" cy="301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6</a:t>
            </a:fld>
            <a:endParaRPr lang="en-GB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intest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sellaDiTesto 23"/>
          <p:cNvSpPr txBox="1"/>
          <p:nvPr/>
        </p:nvSpPr>
        <p:spPr>
          <a:xfrm>
            <a:off x="4860823" y="5618430"/>
            <a:ext cx="4283177" cy="55399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chemeClr val="bg1"/>
                </a:solidFill>
                <a:latin typeface="Tahoma"/>
              </a:rPr>
              <a:t>With  6 layers in Barrel and 3 in </a:t>
            </a:r>
            <a:r>
              <a:rPr lang="en-GB" sz="1500" dirty="0" err="1" smtClean="0">
                <a:solidFill>
                  <a:schemeClr val="bg1"/>
                </a:solidFill>
                <a:latin typeface="Tahoma"/>
              </a:rPr>
              <a:t>Endcaps</a:t>
            </a:r>
            <a:r>
              <a:rPr lang="en-GB" sz="1500" dirty="0" smtClean="0">
                <a:solidFill>
                  <a:schemeClr val="bg1"/>
                </a:solidFill>
                <a:latin typeface="Tahoma"/>
              </a:rPr>
              <a:t>, </a:t>
            </a:r>
            <a:r>
              <a:rPr lang="en-GB" sz="1500" dirty="0" err="1" smtClean="0">
                <a:solidFill>
                  <a:schemeClr val="bg1"/>
                </a:solidFill>
                <a:latin typeface="Tahoma"/>
              </a:rPr>
              <a:t>RPCs</a:t>
            </a:r>
            <a:r>
              <a:rPr lang="en-GB" sz="1500" dirty="0" smtClean="0">
                <a:solidFill>
                  <a:schemeClr val="bg1"/>
                </a:solidFill>
                <a:latin typeface="Tahoma"/>
              </a:rPr>
              <a:t>  </a:t>
            </a:r>
          </a:p>
          <a:p>
            <a:r>
              <a:rPr lang="it-IT" sz="1500" dirty="0" err="1" smtClean="0">
                <a:solidFill>
                  <a:schemeClr val="bg1"/>
                </a:solidFill>
                <a:latin typeface="Tahoma"/>
              </a:rPr>
              <a:t>p</a:t>
            </a:r>
            <a:r>
              <a:rPr lang="en-GB" sz="1500" dirty="0" err="1" smtClean="0">
                <a:solidFill>
                  <a:schemeClr val="bg1"/>
                </a:solidFill>
                <a:latin typeface="Tahoma"/>
              </a:rPr>
              <a:t>artecipate</a:t>
            </a:r>
            <a:r>
              <a:rPr lang="en-GB" sz="1500" dirty="0" smtClean="0">
                <a:solidFill>
                  <a:schemeClr val="bg1"/>
                </a:solidFill>
                <a:latin typeface="Tahoma"/>
              </a:rPr>
              <a:t> in both  </a:t>
            </a:r>
            <a:r>
              <a:rPr lang="en-GB" sz="1500" b="1" dirty="0" smtClean="0">
                <a:solidFill>
                  <a:schemeClr val="bg1"/>
                </a:solidFill>
                <a:latin typeface="Tahoma"/>
              </a:rPr>
              <a:t>trigger and </a:t>
            </a:r>
            <a:r>
              <a:rPr lang="en-GB" sz="1500" b="1" dirty="0" err="1" smtClean="0">
                <a:solidFill>
                  <a:schemeClr val="bg1"/>
                </a:solidFill>
                <a:latin typeface="Tahoma"/>
              </a:rPr>
              <a:t>muon</a:t>
            </a:r>
            <a:r>
              <a:rPr lang="en-GB" sz="1500" b="1" dirty="0" smtClean="0">
                <a:solidFill>
                  <a:schemeClr val="bg1"/>
                </a:solidFill>
                <a:latin typeface="Tahoma"/>
              </a:rPr>
              <a:t> </a:t>
            </a:r>
            <a:r>
              <a:rPr lang="en-GB" sz="1500" b="1" dirty="0" err="1" smtClean="0">
                <a:solidFill>
                  <a:schemeClr val="bg1"/>
                </a:solidFill>
                <a:latin typeface="Tahoma"/>
              </a:rPr>
              <a:t>reco</a:t>
            </a:r>
            <a:endParaRPr lang="en-GB" sz="1500" b="1" dirty="0">
              <a:solidFill>
                <a:schemeClr val="bg1"/>
              </a:solidFill>
              <a:latin typeface="Tahoma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5"/>
          <a:srcRect l="3810" b="1114"/>
          <a:stretch>
            <a:fillRect/>
          </a:stretch>
        </p:blipFill>
        <p:spPr>
          <a:xfrm>
            <a:off x="4819490" y="1418495"/>
            <a:ext cx="4324510" cy="402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CMS </a:t>
            </a:r>
            <a:r>
              <a:rPr lang="en-GB" dirty="0" err="1" smtClean="0">
                <a:solidFill>
                  <a:srgbClr val="FF0000"/>
                </a:solidFill>
              </a:rPr>
              <a:t>Frascati</a:t>
            </a:r>
            <a:r>
              <a:rPr lang="en-GB" dirty="0" smtClean="0">
                <a:solidFill>
                  <a:srgbClr val="FF0000"/>
                </a:solidFill>
              </a:rPr>
              <a:t> group 2012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7</a:t>
            </a:fld>
            <a:endParaRPr lang="en-GB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intest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2400" y="1752600"/>
            <a:ext cx="8839200" cy="42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100" b="1" dirty="0">
                <a:solidFill>
                  <a:srgbClr val="008000"/>
                </a:solidFill>
                <a:latin typeface="Tahoma" charset="0"/>
              </a:rPr>
              <a:t>Staff Physicists: </a:t>
            </a:r>
            <a:r>
              <a:rPr lang="en-US" sz="2100" dirty="0">
                <a:solidFill>
                  <a:srgbClr val="008000"/>
                </a:solidFill>
                <a:latin typeface="Tahoma" charset="0"/>
              </a:rPr>
              <a:t>L.Benussi</a:t>
            </a:r>
            <a:r>
              <a:rPr lang="en-US" sz="2100" baseline="30000" dirty="0">
                <a:solidFill>
                  <a:srgbClr val="008000"/>
                </a:solidFill>
                <a:latin typeface="Tahoma" charset="0"/>
              </a:rPr>
              <a:t>a,100%</a:t>
            </a:r>
            <a:r>
              <a:rPr lang="en-US" sz="2100" dirty="0">
                <a:solidFill>
                  <a:srgbClr val="008000"/>
                </a:solidFill>
                <a:latin typeface="Tahoma" charset="0"/>
              </a:rPr>
              <a:t>, S.Bianco</a:t>
            </a:r>
            <a:r>
              <a:rPr lang="en-US" sz="2100" baseline="30000" dirty="0">
                <a:solidFill>
                  <a:srgbClr val="008000"/>
                </a:solidFill>
                <a:latin typeface="Tahoma" charset="0"/>
              </a:rPr>
              <a:t>a,100%,P.I.</a:t>
            </a:r>
            <a:r>
              <a:rPr lang="en-US" sz="2100" dirty="0">
                <a:solidFill>
                  <a:srgbClr val="008000"/>
                </a:solidFill>
                <a:latin typeface="Tahoma" charset="0"/>
              </a:rPr>
              <a:t>, D.Piccolo</a:t>
            </a:r>
            <a:r>
              <a:rPr lang="en-US" sz="2100" baseline="30000" dirty="0">
                <a:solidFill>
                  <a:srgbClr val="008000"/>
                </a:solidFill>
                <a:latin typeface="Tahoma" charset="0"/>
              </a:rPr>
              <a:t>a,100</a:t>
            </a:r>
            <a:r>
              <a:rPr lang="en-US" sz="2100" baseline="30000" dirty="0" smtClean="0">
                <a:solidFill>
                  <a:srgbClr val="008000"/>
                </a:solidFill>
                <a:latin typeface="Tahoma" charset="0"/>
              </a:rPr>
              <a:t>%</a:t>
            </a:r>
          </a:p>
          <a:p>
            <a:pPr algn="ctr" eaLnBrk="0" hangingPunct="0"/>
            <a:endParaRPr lang="en-US" sz="2000" dirty="0" smtClean="0">
              <a:solidFill>
                <a:srgbClr val="008000"/>
              </a:solidFill>
              <a:latin typeface="Tahoma" charset="0"/>
            </a:endParaRPr>
          </a:p>
          <a:p>
            <a:pPr algn="ctr" eaLnBrk="0" hangingPunct="0"/>
            <a:r>
              <a:rPr lang="en-US" sz="20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ahoma" charset="0"/>
              </a:rPr>
              <a:t>Staff Engineer: 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G.Raffone</a:t>
            </a:r>
            <a:r>
              <a:rPr lang="en-US" sz="2000" baseline="30000" dirty="0">
                <a:solidFill>
                  <a:srgbClr val="0000FF"/>
                </a:solidFill>
                <a:latin typeface="Tahoma" charset="0"/>
              </a:rPr>
              <a:t>a,30%</a:t>
            </a:r>
          </a:p>
          <a:p>
            <a:pPr algn="ctr" eaLnBrk="0" hangingPunct="0"/>
            <a:r>
              <a:rPr lang="en-US" sz="20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ahoma" charset="0"/>
              </a:rPr>
              <a:t>Associate Engineers: 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M.A.Caponero</a:t>
            </a:r>
            <a:r>
              <a:rPr lang="en-US" sz="2000" baseline="30000" dirty="0">
                <a:solidFill>
                  <a:srgbClr val="0000FF"/>
                </a:solidFill>
                <a:latin typeface="Tahoma" charset="0"/>
              </a:rPr>
              <a:t>b,60%, 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 F.Felli</a:t>
            </a:r>
            <a:r>
              <a:rPr lang="en-US" sz="2000" baseline="30000" dirty="0">
                <a:solidFill>
                  <a:srgbClr val="0000FF"/>
                </a:solidFill>
                <a:latin typeface="Tahoma" charset="0"/>
              </a:rPr>
              <a:t>c,100%</a:t>
            </a:r>
            <a:r>
              <a:rPr lang="en-US" sz="2000" dirty="0" smtClean="0">
                <a:solidFill>
                  <a:srgbClr val="0000FF"/>
                </a:solidFill>
                <a:latin typeface="Tahoma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G.Saviano</a:t>
            </a:r>
            <a:r>
              <a:rPr lang="en-US" sz="2000" baseline="30000" dirty="0">
                <a:solidFill>
                  <a:srgbClr val="0000FF"/>
                </a:solidFill>
                <a:latin typeface="Tahoma" charset="0"/>
              </a:rPr>
              <a:t>c,100%</a:t>
            </a:r>
            <a:r>
              <a:rPr lang="en-US" sz="2000" dirty="0" smtClean="0">
                <a:solidFill>
                  <a:srgbClr val="0000FF"/>
                </a:solidFill>
                <a:latin typeface="Tahoma" charset="0"/>
              </a:rPr>
              <a:t> </a:t>
            </a:r>
          </a:p>
          <a:p>
            <a:pPr algn="ctr" eaLnBrk="0" hangingPunct="0"/>
            <a:endParaRPr lang="en-US" sz="2000" dirty="0" smtClean="0">
              <a:solidFill>
                <a:srgbClr val="0000FF"/>
              </a:solidFill>
              <a:latin typeface="Tahoma" charset="0"/>
            </a:endParaRPr>
          </a:p>
          <a:p>
            <a:pPr algn="ctr" eaLnBrk="0" hangingPunct="0"/>
            <a:r>
              <a:rPr lang="en-US" sz="2000" b="1" dirty="0">
                <a:solidFill>
                  <a:srgbClr val="0000FF"/>
                </a:solidFill>
                <a:latin typeface="Tahoma" charset="0"/>
              </a:rPr>
              <a:t>Grad. Students (Engineering): </a:t>
            </a:r>
            <a:r>
              <a:rPr lang="en-US" sz="2000" dirty="0" err="1">
                <a:solidFill>
                  <a:srgbClr val="0000FF"/>
                </a:solidFill>
                <a:latin typeface="Tahoma" charset="0"/>
              </a:rPr>
              <a:t>S.Colafranceschi</a:t>
            </a:r>
            <a:r>
              <a:rPr lang="en-US" sz="2000" baseline="30000" dirty="0" err="1">
                <a:solidFill>
                  <a:srgbClr val="0000FF"/>
                </a:solidFill>
                <a:latin typeface="Tahoma" charset="0"/>
              </a:rPr>
              <a:t>c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ahoma" charset="0"/>
              </a:rPr>
              <a:t>C.Vendittozzi</a:t>
            </a:r>
            <a:r>
              <a:rPr lang="en-US" sz="2000" baseline="30000" dirty="0" err="1">
                <a:solidFill>
                  <a:srgbClr val="0000FF"/>
                </a:solidFill>
                <a:latin typeface="Tahoma" charset="0"/>
              </a:rPr>
              <a:t>c</a:t>
            </a:r>
            <a:endParaRPr lang="en-US" sz="2000" dirty="0">
              <a:solidFill>
                <a:srgbClr val="0000FF"/>
              </a:solidFill>
              <a:latin typeface="Tahoma" charset="0"/>
            </a:endParaRPr>
          </a:p>
          <a:p>
            <a:pPr algn="ctr" eaLnBrk="0" hangingPunct="0"/>
            <a:endParaRPr lang="en-US" sz="2000" dirty="0">
              <a:solidFill>
                <a:srgbClr val="0000FF"/>
              </a:solidFill>
              <a:latin typeface="Tahoma" charset="0"/>
            </a:endParaRPr>
          </a:p>
          <a:p>
            <a:pPr algn="ctr" eaLnBrk="0" hangingPunct="0"/>
            <a:r>
              <a:rPr lang="en-US" sz="1400" dirty="0">
                <a:solidFill>
                  <a:srgbClr val="0000FF"/>
                </a:solidFill>
                <a:latin typeface="Tahoma" charset="0"/>
              </a:rPr>
              <a:t>Senior associates: </a:t>
            </a:r>
            <a:r>
              <a:rPr lang="en-US" sz="1400" dirty="0" err="1">
                <a:solidFill>
                  <a:srgbClr val="0000FF"/>
                </a:solidFill>
                <a:latin typeface="Tahoma" charset="0"/>
              </a:rPr>
              <a:t>F.L.Fabbri</a:t>
            </a:r>
            <a:r>
              <a:rPr lang="en-US" sz="1400" baseline="30000" dirty="0" err="1">
                <a:solidFill>
                  <a:srgbClr val="0000FF"/>
                </a:solidFill>
                <a:latin typeface="Tahoma" charset="0"/>
              </a:rPr>
              <a:t>a</a:t>
            </a:r>
            <a:r>
              <a:rPr lang="en-US" sz="1400" dirty="0">
                <a:solidFill>
                  <a:srgbClr val="0000FF"/>
                </a:solidFill>
                <a:latin typeface="Tahoma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ahoma" charset="0"/>
              </a:rPr>
              <a:t>M.Giardoni</a:t>
            </a:r>
            <a:r>
              <a:rPr lang="en-US" sz="1400" baseline="30000" dirty="0" err="1">
                <a:solidFill>
                  <a:srgbClr val="0000FF"/>
                </a:solidFill>
                <a:latin typeface="Tahoma" charset="0"/>
              </a:rPr>
              <a:t>a</a:t>
            </a:r>
            <a:r>
              <a:rPr lang="en-US" sz="1400" dirty="0" err="1">
                <a:solidFill>
                  <a:srgbClr val="0000FF"/>
                </a:solidFill>
                <a:latin typeface="Tahoma" charset="0"/>
              </a:rPr>
              <a:t>,M.Pallotta</a:t>
            </a:r>
            <a:r>
              <a:rPr lang="en-US" sz="1400" baseline="30000" dirty="0" err="1">
                <a:solidFill>
                  <a:srgbClr val="0000FF"/>
                </a:solidFill>
                <a:latin typeface="Tahoma" charset="0"/>
              </a:rPr>
              <a:t>a</a:t>
            </a:r>
            <a:endParaRPr lang="en-US" sz="1800" dirty="0">
              <a:solidFill>
                <a:srgbClr val="0000FF"/>
              </a:solidFill>
              <a:latin typeface="Tahoma" charset="0"/>
            </a:endParaRPr>
          </a:p>
          <a:p>
            <a:pPr algn="ctr" eaLnBrk="0" hangingPunct="0"/>
            <a:r>
              <a:rPr lang="en-US" sz="1400" dirty="0">
                <a:solidFill>
                  <a:srgbClr val="0000FF"/>
                </a:solidFill>
                <a:latin typeface="Tahoma" charset="0"/>
              </a:rPr>
              <a:t>In collaboration with technicians </a:t>
            </a:r>
            <a:r>
              <a:rPr lang="en-US" sz="1400" dirty="0" err="1">
                <a:solidFill>
                  <a:srgbClr val="0000FF"/>
                </a:solidFill>
                <a:latin typeface="Tahoma" charset="0"/>
              </a:rPr>
              <a:t>L.Passamonti</a:t>
            </a:r>
            <a:r>
              <a:rPr lang="en-US" sz="1400" baseline="30000" dirty="0" err="1">
                <a:solidFill>
                  <a:srgbClr val="0000FF"/>
                </a:solidFill>
                <a:latin typeface="Tahoma" charset="0"/>
              </a:rPr>
              <a:t>a</a:t>
            </a:r>
            <a:r>
              <a:rPr lang="en-US" sz="1400" baseline="30000" dirty="0">
                <a:solidFill>
                  <a:srgbClr val="0000FF"/>
                </a:solidFill>
                <a:latin typeface="Tahoma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ahoma" charset="0"/>
              </a:rPr>
              <a:t>D.Pierluigi</a:t>
            </a:r>
            <a:r>
              <a:rPr lang="en-US" sz="1400" baseline="30000" dirty="0" err="1">
                <a:solidFill>
                  <a:srgbClr val="0000FF"/>
                </a:solidFill>
                <a:latin typeface="Tahoma" charset="0"/>
              </a:rPr>
              <a:t>a</a:t>
            </a:r>
            <a:r>
              <a:rPr lang="en-US" sz="1400" dirty="0">
                <a:solidFill>
                  <a:srgbClr val="0000FF"/>
                </a:solidFill>
                <a:latin typeface="Tahoma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ahoma" charset="0"/>
              </a:rPr>
              <a:t>A.Russo</a:t>
            </a:r>
            <a:r>
              <a:rPr lang="en-US" sz="1400" baseline="30000" dirty="0" err="1">
                <a:solidFill>
                  <a:srgbClr val="0000FF"/>
                </a:solidFill>
                <a:latin typeface="Tahoma" charset="0"/>
              </a:rPr>
              <a:t>a</a:t>
            </a:r>
            <a:endParaRPr lang="en-US" sz="1400" dirty="0">
              <a:solidFill>
                <a:srgbClr val="0000FF"/>
              </a:solidFill>
              <a:latin typeface="Tahoma" charset="0"/>
            </a:endParaRPr>
          </a:p>
          <a:p>
            <a:pPr algn="ctr" eaLnBrk="0" hangingPunct="0"/>
            <a:r>
              <a:rPr lang="en-US" sz="1400" dirty="0">
                <a:solidFill>
                  <a:srgbClr val="0000FF"/>
                </a:solidFill>
                <a:latin typeface="Tahoma" charset="0"/>
              </a:rPr>
              <a:t>and SPECAS and Computing center personnel</a:t>
            </a:r>
            <a:r>
              <a:rPr lang="en-US" sz="2000" dirty="0" smtClean="0">
                <a:solidFill>
                  <a:srgbClr val="0000FF"/>
                </a:solidFill>
                <a:latin typeface="Tahoma" charset="0"/>
              </a:rPr>
              <a:t> </a:t>
            </a:r>
            <a:endParaRPr lang="en-US" sz="2000" dirty="0" smtClean="0">
              <a:latin typeface="Tahoma" charset="0"/>
            </a:endParaRPr>
          </a:p>
          <a:p>
            <a:pPr algn="ctr" eaLnBrk="0" hangingPunct="0"/>
            <a:endParaRPr lang="en-US" sz="1400" i="1" dirty="0">
              <a:latin typeface="Tahoma" charset="0"/>
            </a:endParaRPr>
          </a:p>
          <a:p>
            <a:pPr algn="ctr" eaLnBrk="0" hangingPunct="0"/>
            <a:r>
              <a:rPr lang="en-US" sz="1400" i="1" baseline="30000" dirty="0" err="1">
                <a:latin typeface="Tahoma" charset="0"/>
              </a:rPr>
              <a:t>a</a:t>
            </a:r>
            <a:r>
              <a:rPr lang="en-US" sz="1400" i="1" dirty="0" err="1">
                <a:latin typeface="Tahoma" charset="0"/>
              </a:rPr>
              <a:t>Laboratori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Nazionali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di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Frascati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dell’INFN</a:t>
            </a:r>
            <a:r>
              <a:rPr lang="en-US" sz="1400" i="1" dirty="0">
                <a:latin typeface="Tahoma" charset="0"/>
              </a:rPr>
              <a:t>, Italy</a:t>
            </a:r>
          </a:p>
          <a:p>
            <a:pPr algn="ctr" eaLnBrk="0" hangingPunct="0"/>
            <a:r>
              <a:rPr lang="en-US" sz="1400" i="1" baseline="30000" dirty="0" err="1">
                <a:latin typeface="Tahoma" charset="0"/>
              </a:rPr>
              <a:t>b</a:t>
            </a:r>
            <a:r>
              <a:rPr lang="en-US" sz="1400" i="1" dirty="0" err="1">
                <a:latin typeface="Tahoma" charset="0"/>
              </a:rPr>
              <a:t>Laboratori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Nazionali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di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Frascati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dell’INFN</a:t>
            </a:r>
            <a:r>
              <a:rPr lang="en-US" sz="1400" i="1" dirty="0">
                <a:latin typeface="Tahoma" charset="0"/>
              </a:rPr>
              <a:t> and ENEA </a:t>
            </a:r>
            <a:r>
              <a:rPr lang="en-US" sz="1400" i="1" dirty="0" err="1">
                <a:latin typeface="Tahoma" charset="0"/>
              </a:rPr>
              <a:t>Frascati</a:t>
            </a:r>
            <a:r>
              <a:rPr lang="en-US" sz="1400" i="1" dirty="0">
                <a:latin typeface="Tahoma" charset="0"/>
              </a:rPr>
              <a:t>, Italy</a:t>
            </a:r>
          </a:p>
          <a:p>
            <a:pPr algn="ctr" eaLnBrk="0" hangingPunct="0"/>
            <a:r>
              <a:rPr lang="en-US" sz="1400" i="1" baseline="30000" dirty="0" err="1">
                <a:latin typeface="Tahoma" charset="0"/>
              </a:rPr>
              <a:t>c</a:t>
            </a:r>
            <a:r>
              <a:rPr lang="en-US" sz="1400" i="1" dirty="0" err="1">
                <a:latin typeface="Tahoma" charset="0"/>
              </a:rPr>
              <a:t>Laboratori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Nazionali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di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Frascati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dell’INFN</a:t>
            </a:r>
            <a:r>
              <a:rPr lang="en-US" sz="1400" i="1" dirty="0">
                <a:latin typeface="Tahoma" charset="0"/>
              </a:rPr>
              <a:t> and </a:t>
            </a:r>
            <a:r>
              <a:rPr lang="en-US" sz="1400" i="1" dirty="0" err="1">
                <a:latin typeface="Tahoma" charset="0"/>
              </a:rPr>
              <a:t>Facolta</a:t>
            </a:r>
            <a:r>
              <a:rPr lang="en-US" sz="1400" i="1" dirty="0">
                <a:latin typeface="Tahoma" charset="0"/>
              </a:rPr>
              <a:t>’ </a:t>
            </a:r>
            <a:r>
              <a:rPr lang="en-US" sz="1400" i="1" dirty="0" err="1">
                <a:latin typeface="Tahoma" charset="0"/>
              </a:rPr>
              <a:t>di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Ingegneria</a:t>
            </a:r>
            <a:r>
              <a:rPr lang="en-US" sz="1400" i="1" dirty="0">
                <a:latin typeface="Tahoma" charset="0"/>
              </a:rPr>
              <a:t> Roma1, Italy </a:t>
            </a:r>
          </a:p>
          <a:p>
            <a:pPr algn="ctr" eaLnBrk="0" hangingPunct="0"/>
            <a:r>
              <a:rPr lang="en-US" sz="1400" i="1" baseline="30000" dirty="0" err="1">
                <a:latin typeface="Tahoma" charset="0"/>
              </a:rPr>
              <a:t>d</a:t>
            </a:r>
            <a:r>
              <a:rPr lang="en-US" sz="1400" i="1" dirty="0" err="1">
                <a:latin typeface="Tahoma" charset="0"/>
              </a:rPr>
              <a:t>Laboratori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Nazionali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di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Frascati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dell’INFN</a:t>
            </a:r>
            <a:r>
              <a:rPr lang="en-US" sz="1400" i="1" dirty="0">
                <a:latin typeface="Tahoma" charset="0"/>
              </a:rPr>
              <a:t> and </a:t>
            </a:r>
            <a:r>
              <a:rPr lang="en-US" sz="1400" i="1" dirty="0" err="1">
                <a:latin typeface="Tahoma" charset="0"/>
              </a:rPr>
              <a:t>Scuola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di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Ingegneria</a:t>
            </a:r>
            <a:r>
              <a:rPr lang="en-US" sz="1400" i="1" dirty="0">
                <a:latin typeface="Tahoma" charset="0"/>
              </a:rPr>
              <a:t> </a:t>
            </a:r>
            <a:r>
              <a:rPr lang="en-US" sz="1400" i="1" dirty="0" err="1">
                <a:latin typeface="Tahoma" charset="0"/>
              </a:rPr>
              <a:t>aerospaziale</a:t>
            </a:r>
            <a:r>
              <a:rPr lang="en-US" sz="1400" i="1" dirty="0">
                <a:latin typeface="Tahoma" charset="0"/>
              </a:rPr>
              <a:t> Roma 1, Italy</a:t>
            </a:r>
            <a:r>
              <a:rPr lang="en-US" sz="1400" i="1" baseline="30000" dirty="0">
                <a:latin typeface="Tahoma" charset="0"/>
              </a:rPr>
              <a:t> </a:t>
            </a:r>
            <a:endParaRPr lang="en-US" sz="1400" i="1" baseline="30000" dirty="0" smtClean="0">
              <a:latin typeface="Tahoma" charset="0"/>
            </a:endParaRPr>
          </a:p>
          <a:p>
            <a:pPr algn="ctr" eaLnBrk="0" hangingPunct="0"/>
            <a:endParaRPr lang="en-US" sz="1400" i="1" dirty="0" smtClean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CMS </a:t>
            </a:r>
            <a:r>
              <a:rPr lang="en-GB" dirty="0" err="1" smtClean="0">
                <a:solidFill>
                  <a:srgbClr val="FF0000"/>
                </a:solidFill>
              </a:rPr>
              <a:t>Frascati</a:t>
            </a:r>
            <a:r>
              <a:rPr lang="en-GB" dirty="0" smtClean="0">
                <a:solidFill>
                  <a:srgbClr val="FF0000"/>
                </a:solidFill>
              </a:rPr>
              <a:t> group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responsibilities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u="sng" dirty="0" smtClean="0">
                <a:solidFill>
                  <a:srgbClr val="008000"/>
                </a:solidFill>
              </a:rPr>
              <a:t>L2 responsibility</a:t>
            </a:r>
            <a:r>
              <a:rPr lang="en-GB" b="1" dirty="0" smtClean="0">
                <a:solidFill>
                  <a:srgbClr val="008000"/>
                </a:solidFill>
              </a:rPr>
              <a:t>: RPC Run Coordination (2011-12):</a:t>
            </a:r>
            <a:r>
              <a:rPr lang="en-GB" dirty="0" smtClean="0">
                <a:solidFill>
                  <a:srgbClr val="008000"/>
                </a:solidFill>
              </a:rPr>
              <a:t> Luigi </a:t>
            </a:r>
            <a:r>
              <a:rPr lang="en-GB" dirty="0" err="1" smtClean="0">
                <a:solidFill>
                  <a:srgbClr val="008000"/>
                </a:solidFill>
              </a:rPr>
              <a:t>Benussi</a:t>
            </a:r>
            <a:endParaRPr lang="en-GB" dirty="0" smtClean="0">
              <a:solidFill>
                <a:srgbClr val="008000"/>
              </a:solidFill>
            </a:endParaRPr>
          </a:p>
          <a:p>
            <a:r>
              <a:rPr lang="en-GB" b="1" u="sng" dirty="0" smtClean="0">
                <a:solidFill>
                  <a:srgbClr val="008000"/>
                </a:solidFill>
              </a:rPr>
              <a:t>L2 </a:t>
            </a:r>
            <a:r>
              <a:rPr lang="en-GB" b="1" u="sng" dirty="0" smtClean="0">
                <a:solidFill>
                  <a:srgbClr val="008000"/>
                </a:solidFill>
              </a:rPr>
              <a:t>responsibility</a:t>
            </a:r>
            <a:r>
              <a:rPr lang="en-GB" b="1" dirty="0" smtClean="0">
                <a:solidFill>
                  <a:srgbClr val="008000"/>
                </a:solidFill>
              </a:rPr>
              <a:t>: RPC Detector Performance Group convener (2010-11): </a:t>
            </a:r>
            <a:r>
              <a:rPr lang="en-GB" dirty="0" smtClean="0">
                <a:solidFill>
                  <a:srgbClr val="008000"/>
                </a:solidFill>
              </a:rPr>
              <a:t>Davide Piccolo</a:t>
            </a:r>
          </a:p>
          <a:p>
            <a:r>
              <a:rPr lang="en-GB" b="1" u="sng" dirty="0" smtClean="0">
                <a:solidFill>
                  <a:srgbClr val="008000"/>
                </a:solidFill>
              </a:rPr>
              <a:t>L3 </a:t>
            </a:r>
            <a:r>
              <a:rPr lang="en-GB" b="1" u="sng" dirty="0" smtClean="0">
                <a:solidFill>
                  <a:srgbClr val="008000"/>
                </a:solidFill>
              </a:rPr>
              <a:t>responsibility</a:t>
            </a:r>
            <a:r>
              <a:rPr lang="en-GB" b="1" dirty="0" smtClean="0">
                <a:solidFill>
                  <a:srgbClr val="008000"/>
                </a:solidFill>
              </a:rPr>
              <a:t>: RPC GGM responsibility:</a:t>
            </a:r>
            <a:r>
              <a:rPr lang="en-GB" dirty="0" smtClean="0">
                <a:solidFill>
                  <a:srgbClr val="008000"/>
                </a:solidFill>
              </a:rPr>
              <a:t> Stefano </a:t>
            </a:r>
            <a:r>
              <a:rPr lang="en-GB" dirty="0" err="1" smtClean="0">
                <a:solidFill>
                  <a:srgbClr val="008000"/>
                </a:solidFill>
              </a:rPr>
              <a:t>Bianco</a:t>
            </a:r>
            <a:endParaRPr lang="en-GB" dirty="0" smtClean="0">
              <a:solidFill>
                <a:srgbClr val="008000"/>
              </a:solidFill>
            </a:endParaRPr>
          </a:p>
          <a:p>
            <a:endParaRPr lang="en-GB" dirty="0" smtClean="0"/>
          </a:p>
          <a:p>
            <a:r>
              <a:rPr lang="en-GB" b="1" i="1" dirty="0" smtClean="0">
                <a:solidFill>
                  <a:srgbClr val="0000FF"/>
                </a:solidFill>
              </a:rPr>
              <a:t>PRIN2008:</a:t>
            </a:r>
            <a:r>
              <a:rPr lang="en-GB" dirty="0" smtClean="0">
                <a:solidFill>
                  <a:srgbClr val="0000FF"/>
                </a:solidFill>
              </a:rPr>
              <a:t> development of optical sensors for detection of contaminants in CMS RPC gas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8</a:t>
            </a:fld>
            <a:endParaRPr lang="en-GB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intest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RPC Detector Operations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19-01-2012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Scientific commettee</a:t>
            </a:r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352800"/>
            <a:ext cx="5131921" cy="26289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57801" y="3440668"/>
            <a:ext cx="388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dirty="0" smtClean="0">
              <a:latin typeface="Tahoma"/>
            </a:endParaRPr>
          </a:p>
          <a:p>
            <a:pPr>
              <a:buFont typeface="Arial"/>
              <a:buChar char="•"/>
            </a:pPr>
            <a:r>
              <a:rPr lang="en-GB" sz="1500" dirty="0" smtClean="0">
                <a:latin typeface="Tahoma"/>
              </a:rPr>
              <a:t> </a:t>
            </a:r>
            <a:r>
              <a:rPr lang="en-GB" sz="1500" b="1" dirty="0" smtClean="0">
                <a:solidFill>
                  <a:srgbClr val="FF0000"/>
                </a:solidFill>
                <a:latin typeface="Tahoma"/>
              </a:rPr>
              <a:t>Inactive channels: ~1.6%‐1.7%</a:t>
            </a:r>
          </a:p>
          <a:p>
            <a:r>
              <a:rPr lang="en-GB" sz="1500" b="1" dirty="0" smtClean="0">
                <a:latin typeface="Tahoma"/>
              </a:rPr>
              <a:t>(~0.9% masked strips, </a:t>
            </a:r>
          </a:p>
          <a:p>
            <a:r>
              <a:rPr lang="en-GB" sz="1500" b="1" dirty="0" smtClean="0">
                <a:latin typeface="Tahoma"/>
              </a:rPr>
              <a:t> ~0.7% dead strips</a:t>
            </a:r>
            <a:r>
              <a:rPr lang="en-GB" sz="1500" dirty="0" smtClean="0">
                <a:latin typeface="Tahoma"/>
              </a:rPr>
              <a:t>)</a:t>
            </a:r>
          </a:p>
          <a:p>
            <a:r>
              <a:rPr lang="en-GB" sz="1500" dirty="0" smtClean="0">
                <a:solidFill>
                  <a:srgbClr val="FF0000"/>
                </a:solidFill>
                <a:latin typeface="Tahoma"/>
              </a:rPr>
              <a:t>• </a:t>
            </a:r>
            <a:r>
              <a:rPr lang="en-GB" sz="1500" b="1" dirty="0" smtClean="0">
                <a:solidFill>
                  <a:srgbClr val="FF0000"/>
                </a:solidFill>
                <a:latin typeface="Tahoma"/>
              </a:rPr>
              <a:t>Active electronic channels stable: </a:t>
            </a:r>
          </a:p>
          <a:p>
            <a:r>
              <a:rPr lang="en-GB" sz="1500" b="1" dirty="0" smtClean="0">
                <a:latin typeface="Tahoma"/>
              </a:rPr>
              <a:t>~98.3%‐~ 98.4 %</a:t>
            </a:r>
          </a:p>
          <a:p>
            <a:endParaRPr lang="en-GB" sz="1500" b="1" dirty="0" smtClean="0">
              <a:latin typeface="Tahoma"/>
            </a:endParaRPr>
          </a:p>
          <a:p>
            <a:endParaRPr lang="en-GB" sz="1500" b="1" dirty="0" smtClean="0">
              <a:latin typeface="Tahoma"/>
            </a:endParaRPr>
          </a:p>
          <a:p>
            <a:r>
              <a:rPr lang="en-GB" sz="1500" b="1" dirty="0" smtClean="0">
                <a:solidFill>
                  <a:srgbClr val="008000"/>
                </a:solidFill>
                <a:latin typeface="Tahoma"/>
              </a:rPr>
              <a:t>Excellent performance of RPC system</a:t>
            </a:r>
          </a:p>
          <a:p>
            <a:r>
              <a:rPr lang="en-GB" sz="1500" dirty="0" smtClean="0">
                <a:solidFill>
                  <a:srgbClr val="0000FF"/>
                </a:solidFill>
                <a:latin typeface="Tahoma"/>
              </a:rPr>
              <a:t>Thanks to the work of the Operation Team</a:t>
            </a:r>
          </a:p>
          <a:p>
            <a:r>
              <a:rPr lang="en-GB" sz="1500" dirty="0" smtClean="0">
                <a:solidFill>
                  <a:srgbClr val="0000FF"/>
                </a:solidFill>
                <a:latin typeface="Tahoma"/>
              </a:rPr>
              <a:t>Coordinated by</a:t>
            </a:r>
            <a:r>
              <a:rPr lang="en-GB" sz="1500" b="1" dirty="0" smtClean="0">
                <a:solidFill>
                  <a:srgbClr val="0000FF"/>
                </a:solidFill>
                <a:latin typeface="Tahoma"/>
              </a:rPr>
              <a:t> Run Coordinator (Luigi </a:t>
            </a:r>
            <a:r>
              <a:rPr lang="en-GB" sz="1500" b="1" dirty="0" err="1" smtClean="0">
                <a:solidFill>
                  <a:srgbClr val="0000FF"/>
                </a:solidFill>
                <a:latin typeface="Tahoma"/>
              </a:rPr>
              <a:t>Benussi</a:t>
            </a:r>
            <a:r>
              <a:rPr lang="en-GB" sz="1500" b="1" dirty="0" smtClean="0">
                <a:solidFill>
                  <a:srgbClr val="0000FF"/>
                </a:solidFill>
                <a:latin typeface="Tahoma"/>
              </a:rPr>
              <a:t>)</a:t>
            </a:r>
          </a:p>
          <a:p>
            <a:endParaRPr lang="en-GB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61240" y="4475202"/>
            <a:ext cx="14908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smtClean="0">
                <a:solidFill>
                  <a:srgbClr val="008000"/>
                </a:solidFill>
              </a:rPr>
              <a:t>A</a:t>
            </a:r>
            <a:r>
              <a:rPr lang="en-GB" sz="1500" b="1" dirty="0" smtClean="0">
                <a:solidFill>
                  <a:srgbClr val="008000"/>
                </a:solidFill>
              </a:rPr>
              <a:t>verge noise </a:t>
            </a:r>
          </a:p>
          <a:p>
            <a:r>
              <a:rPr lang="it-IT" sz="1500" b="1" dirty="0" err="1" smtClean="0">
                <a:solidFill>
                  <a:srgbClr val="008000"/>
                </a:solidFill>
              </a:rPr>
              <a:t>R</a:t>
            </a:r>
            <a:r>
              <a:rPr lang="en-GB" sz="1500" b="1" dirty="0" smtClean="0">
                <a:solidFill>
                  <a:srgbClr val="008000"/>
                </a:solidFill>
              </a:rPr>
              <a:t>ate 0.1 Hz/cm2</a:t>
            </a:r>
            <a:endParaRPr lang="en-GB" sz="1500" b="1" dirty="0">
              <a:solidFill>
                <a:srgbClr val="008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52040" y="4350603"/>
            <a:ext cx="14908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smtClean="0">
                <a:solidFill>
                  <a:srgbClr val="008000"/>
                </a:solidFill>
              </a:rPr>
              <a:t>A</a:t>
            </a:r>
            <a:r>
              <a:rPr lang="en-GB" sz="1500" b="1" dirty="0" smtClean="0">
                <a:solidFill>
                  <a:srgbClr val="008000"/>
                </a:solidFill>
              </a:rPr>
              <a:t>verge noise </a:t>
            </a:r>
          </a:p>
          <a:p>
            <a:r>
              <a:rPr lang="it-IT" sz="1500" b="1" dirty="0" err="1" smtClean="0">
                <a:solidFill>
                  <a:srgbClr val="008000"/>
                </a:solidFill>
              </a:rPr>
              <a:t>R</a:t>
            </a:r>
            <a:r>
              <a:rPr lang="en-GB" sz="1500" b="1" dirty="0" smtClean="0">
                <a:solidFill>
                  <a:srgbClr val="008000"/>
                </a:solidFill>
              </a:rPr>
              <a:t>ate 0.1 Hz/cm2</a:t>
            </a:r>
            <a:endParaRPr lang="en-GB" sz="1500" b="1" dirty="0">
              <a:solidFill>
                <a:srgbClr val="008000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4250-9A8D-2D40-B45D-1C806DB17ECF}" type="slidenum">
              <a:rPr lang="en-GB" smtClean="0"/>
              <a:t>9</a:t>
            </a:fld>
            <a:endParaRPr lang="en-GB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intest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0"/>
            <a:ext cx="16922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913" y="1001635"/>
            <a:ext cx="6781800" cy="2351165"/>
          </a:xfrm>
          <a:prstGeom prst="rect">
            <a:avLst/>
          </a:prstGeom>
        </p:spPr>
      </p:pic>
      <p:cxnSp>
        <p:nvCxnSpPr>
          <p:cNvPr id="17" name="Connettore 1 16"/>
          <p:cNvCxnSpPr/>
          <p:nvPr/>
        </p:nvCxnSpPr>
        <p:spPr>
          <a:xfrm>
            <a:off x="2819400" y="28956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452040" y="2743200"/>
            <a:ext cx="144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rgbClr val="FF0000"/>
                </a:solidFill>
              </a:rPr>
              <a:t>M</a:t>
            </a:r>
            <a:r>
              <a:rPr lang="en-GB" sz="1400" dirty="0" smtClean="0">
                <a:solidFill>
                  <a:srgbClr val="FF0000"/>
                </a:solidFill>
              </a:rPr>
              <a:t>asked channels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819400" y="2667000"/>
            <a:ext cx="533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452040" y="2514600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 dead </a:t>
            </a:r>
            <a:r>
              <a:rPr lang="en-GB" sz="1400" dirty="0" smtClean="0">
                <a:solidFill>
                  <a:srgbClr val="0000FF"/>
                </a:solidFill>
              </a:rPr>
              <a:t>channels</a:t>
            </a:r>
            <a:endParaRPr lang="en-GB" sz="1400" dirty="0">
              <a:solidFill>
                <a:srgbClr val="0000FF"/>
              </a:solidFill>
            </a:endParaRPr>
          </a:p>
        </p:txBody>
      </p:sp>
      <p:cxnSp>
        <p:nvCxnSpPr>
          <p:cNvPr id="21" name="Connettore 1 20"/>
          <p:cNvCxnSpPr/>
          <p:nvPr/>
        </p:nvCxnSpPr>
        <p:spPr>
          <a:xfrm>
            <a:off x="2819400" y="1295400"/>
            <a:ext cx="533400" cy="1588"/>
          </a:xfrm>
          <a:prstGeom prst="line">
            <a:avLst/>
          </a:prstGeom>
          <a:ln>
            <a:solidFill>
              <a:srgbClr val="3FA8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452040" y="1143000"/>
            <a:ext cx="2603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rgbClr val="3FA8FF"/>
                </a:solidFill>
              </a:rPr>
              <a:t>Inactive</a:t>
            </a:r>
            <a:r>
              <a:rPr lang="it-IT" sz="1400" dirty="0" smtClean="0">
                <a:solidFill>
                  <a:srgbClr val="3FA8FF"/>
                </a:solidFill>
              </a:rPr>
              <a:t> </a:t>
            </a:r>
            <a:r>
              <a:rPr lang="it-IT" sz="1400" dirty="0" err="1" smtClean="0">
                <a:solidFill>
                  <a:srgbClr val="3FA8FF"/>
                </a:solidFill>
              </a:rPr>
              <a:t>channel</a:t>
            </a:r>
            <a:r>
              <a:rPr lang="en-GB" sz="1400" dirty="0" err="1" smtClean="0">
                <a:solidFill>
                  <a:srgbClr val="3FA8FF"/>
                </a:solidFill>
              </a:rPr>
              <a:t>s</a:t>
            </a:r>
            <a:r>
              <a:rPr lang="en-GB" sz="1400" dirty="0" smtClean="0">
                <a:solidFill>
                  <a:srgbClr val="3FA8FF"/>
                </a:solidFill>
              </a:rPr>
              <a:t> (</a:t>
            </a:r>
            <a:r>
              <a:rPr lang="en-GB" sz="1400" dirty="0" err="1" smtClean="0">
                <a:solidFill>
                  <a:srgbClr val="3FA8FF"/>
                </a:solidFill>
              </a:rPr>
              <a:t>dead+masked</a:t>
            </a:r>
            <a:r>
              <a:rPr lang="en-GB" sz="1400" dirty="0" smtClean="0">
                <a:solidFill>
                  <a:srgbClr val="3FA8FF"/>
                </a:solidFill>
              </a:rPr>
              <a:t>)</a:t>
            </a:r>
            <a:endParaRPr lang="en-GB" sz="1400" dirty="0">
              <a:solidFill>
                <a:srgbClr val="3FA8FF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 rot="1337576">
            <a:off x="332624" y="5273157"/>
            <a:ext cx="379372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According to specifications</a:t>
            </a:r>
            <a:endParaRPr lang="en-US" sz="2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C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21876</TotalTime>
  <Words>1786</Words>
  <Application>Microsoft PowerPoint per Mac</Application>
  <PresentationFormat>Presentazione su schermo (4:3)</PresentationFormat>
  <Paragraphs>306</Paragraphs>
  <Slides>25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CMS at LNF group activities </vt:lpstr>
      <vt:lpstr>Outline</vt:lpstr>
      <vt:lpstr>LHC performance in 2011</vt:lpstr>
      <vt:lpstr>Main CMS Results</vt:lpstr>
      <vt:lpstr>Higgs search in CMS</vt:lpstr>
      <vt:lpstr>The CMS detector and the Muon system</vt:lpstr>
      <vt:lpstr>CMS Frascati group 2012</vt:lpstr>
      <vt:lpstr>CMS Frascati group  responsibilities</vt:lpstr>
      <vt:lpstr>RPC Detector Operations</vt:lpstr>
      <vt:lpstr>RPC HV scan</vt:lpstr>
      <vt:lpstr>RPC Performance</vt:lpstr>
      <vt:lpstr>LHC background measured  by RPCs</vt:lpstr>
      <vt:lpstr>RPC Trigger Efficiency</vt:lpstr>
      <vt:lpstr>Gas Gain Monitor (GGM) system</vt:lpstr>
      <vt:lpstr>RPC2012  conference at LNF</vt:lpstr>
      <vt:lpstr>Analysis activities at LNF </vt:lpstr>
      <vt:lpstr>Plans for Analysis in 2012</vt:lpstr>
      <vt:lpstr>Plans for Analysis in 2012 (2)</vt:lpstr>
      <vt:lpstr>CMS upgrade activities</vt:lpstr>
      <vt:lpstr>LNF CMS center</vt:lpstr>
      <vt:lpstr>List of publications and Conference contributions of LNF people in 2011</vt:lpstr>
      <vt:lpstr>Conclusions</vt:lpstr>
      <vt:lpstr>Backup</vt:lpstr>
      <vt:lpstr>RPC hits in Muon Reconstruction</vt:lpstr>
      <vt:lpstr>LNF CMS computing</vt:lpstr>
    </vt:vector>
  </TitlesOfParts>
  <Company>infn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group activities </dc:title>
  <dc:creator>davide piccolo</dc:creator>
  <cp:lastModifiedBy>davide piccolo</cp:lastModifiedBy>
  <cp:revision>80</cp:revision>
  <dcterms:created xsi:type="dcterms:W3CDTF">2012-01-04T08:45:36Z</dcterms:created>
  <dcterms:modified xsi:type="dcterms:W3CDTF">2012-01-19T13:21:50Z</dcterms:modified>
</cp:coreProperties>
</file>