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5" autoAdjust="0"/>
    <p:restoredTop sz="94660"/>
  </p:normalViewPr>
  <p:slideViewPr>
    <p:cSldViewPr>
      <p:cViewPr varScale="1">
        <p:scale>
          <a:sx n="95" d="100"/>
          <a:sy n="95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iorgi\Documents\dottorato\SuperB\chip\stripChip\sim\histo.txt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iorgi\Documents\dottorato\SuperB\chip\stripChip\doc\MCgenDtHisto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histo!$B$1:$B$200</c:f>
              <c:numCache>
                <c:formatCode>General</c:formatCode>
                <c:ptCount val="2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</c:numCache>
            </c:numRef>
          </c:cat>
          <c:val>
            <c:numRef>
              <c:f>histo!$A$1:$A$200</c:f>
              <c:numCache>
                <c:formatCode>General</c:formatCode>
                <c:ptCount val="200"/>
                <c:pt idx="0">
                  <c:v>921</c:v>
                </c:pt>
                <c:pt idx="1">
                  <c:v>827</c:v>
                </c:pt>
                <c:pt idx="2">
                  <c:v>810</c:v>
                </c:pt>
                <c:pt idx="3">
                  <c:v>773</c:v>
                </c:pt>
                <c:pt idx="4">
                  <c:v>820</c:v>
                </c:pt>
                <c:pt idx="5">
                  <c:v>741</c:v>
                </c:pt>
                <c:pt idx="6">
                  <c:v>747</c:v>
                </c:pt>
                <c:pt idx="7">
                  <c:v>734</c:v>
                </c:pt>
                <c:pt idx="8">
                  <c:v>740</c:v>
                </c:pt>
                <c:pt idx="9">
                  <c:v>666</c:v>
                </c:pt>
                <c:pt idx="10">
                  <c:v>683</c:v>
                </c:pt>
                <c:pt idx="11">
                  <c:v>603</c:v>
                </c:pt>
                <c:pt idx="12">
                  <c:v>609</c:v>
                </c:pt>
                <c:pt idx="13">
                  <c:v>567</c:v>
                </c:pt>
                <c:pt idx="14">
                  <c:v>525</c:v>
                </c:pt>
                <c:pt idx="15">
                  <c:v>617</c:v>
                </c:pt>
                <c:pt idx="16">
                  <c:v>546</c:v>
                </c:pt>
                <c:pt idx="17">
                  <c:v>515</c:v>
                </c:pt>
                <c:pt idx="18">
                  <c:v>521</c:v>
                </c:pt>
                <c:pt idx="19">
                  <c:v>526</c:v>
                </c:pt>
                <c:pt idx="20">
                  <c:v>425</c:v>
                </c:pt>
                <c:pt idx="21">
                  <c:v>454</c:v>
                </c:pt>
                <c:pt idx="22">
                  <c:v>459</c:v>
                </c:pt>
                <c:pt idx="23">
                  <c:v>454</c:v>
                </c:pt>
                <c:pt idx="24">
                  <c:v>422</c:v>
                </c:pt>
                <c:pt idx="25">
                  <c:v>436</c:v>
                </c:pt>
                <c:pt idx="26">
                  <c:v>363</c:v>
                </c:pt>
                <c:pt idx="27">
                  <c:v>395</c:v>
                </c:pt>
                <c:pt idx="28">
                  <c:v>405</c:v>
                </c:pt>
                <c:pt idx="29">
                  <c:v>358</c:v>
                </c:pt>
                <c:pt idx="30">
                  <c:v>370</c:v>
                </c:pt>
                <c:pt idx="31">
                  <c:v>359</c:v>
                </c:pt>
                <c:pt idx="32">
                  <c:v>315</c:v>
                </c:pt>
                <c:pt idx="33">
                  <c:v>354</c:v>
                </c:pt>
                <c:pt idx="34">
                  <c:v>315</c:v>
                </c:pt>
                <c:pt idx="35">
                  <c:v>298</c:v>
                </c:pt>
                <c:pt idx="36">
                  <c:v>282</c:v>
                </c:pt>
                <c:pt idx="37">
                  <c:v>307</c:v>
                </c:pt>
                <c:pt idx="38">
                  <c:v>289</c:v>
                </c:pt>
                <c:pt idx="39">
                  <c:v>291</c:v>
                </c:pt>
                <c:pt idx="40">
                  <c:v>277</c:v>
                </c:pt>
                <c:pt idx="41">
                  <c:v>283</c:v>
                </c:pt>
                <c:pt idx="42">
                  <c:v>244</c:v>
                </c:pt>
                <c:pt idx="43">
                  <c:v>252</c:v>
                </c:pt>
                <c:pt idx="44">
                  <c:v>224</c:v>
                </c:pt>
                <c:pt idx="45">
                  <c:v>246</c:v>
                </c:pt>
                <c:pt idx="46">
                  <c:v>225</c:v>
                </c:pt>
                <c:pt idx="47">
                  <c:v>206</c:v>
                </c:pt>
                <c:pt idx="48">
                  <c:v>190</c:v>
                </c:pt>
                <c:pt idx="49">
                  <c:v>205</c:v>
                </c:pt>
                <c:pt idx="50">
                  <c:v>197</c:v>
                </c:pt>
                <c:pt idx="51">
                  <c:v>191</c:v>
                </c:pt>
                <c:pt idx="52">
                  <c:v>172</c:v>
                </c:pt>
                <c:pt idx="53">
                  <c:v>178</c:v>
                </c:pt>
                <c:pt idx="54">
                  <c:v>179</c:v>
                </c:pt>
                <c:pt idx="55">
                  <c:v>164</c:v>
                </c:pt>
                <c:pt idx="56">
                  <c:v>141</c:v>
                </c:pt>
                <c:pt idx="57">
                  <c:v>180</c:v>
                </c:pt>
                <c:pt idx="58">
                  <c:v>159</c:v>
                </c:pt>
                <c:pt idx="59">
                  <c:v>170</c:v>
                </c:pt>
                <c:pt idx="60">
                  <c:v>155</c:v>
                </c:pt>
                <c:pt idx="61">
                  <c:v>143</c:v>
                </c:pt>
                <c:pt idx="62">
                  <c:v>135</c:v>
                </c:pt>
                <c:pt idx="63">
                  <c:v>122</c:v>
                </c:pt>
                <c:pt idx="64">
                  <c:v>122</c:v>
                </c:pt>
                <c:pt idx="65">
                  <c:v>123</c:v>
                </c:pt>
                <c:pt idx="66">
                  <c:v>144</c:v>
                </c:pt>
                <c:pt idx="67">
                  <c:v>111</c:v>
                </c:pt>
                <c:pt idx="68">
                  <c:v>131</c:v>
                </c:pt>
                <c:pt idx="69">
                  <c:v>98</c:v>
                </c:pt>
                <c:pt idx="70">
                  <c:v>110</c:v>
                </c:pt>
                <c:pt idx="71">
                  <c:v>116</c:v>
                </c:pt>
                <c:pt idx="72">
                  <c:v>104</c:v>
                </c:pt>
                <c:pt idx="73">
                  <c:v>111</c:v>
                </c:pt>
                <c:pt idx="74">
                  <c:v>91</c:v>
                </c:pt>
                <c:pt idx="75">
                  <c:v>103</c:v>
                </c:pt>
                <c:pt idx="76">
                  <c:v>95</c:v>
                </c:pt>
                <c:pt idx="77">
                  <c:v>75</c:v>
                </c:pt>
                <c:pt idx="78">
                  <c:v>87</c:v>
                </c:pt>
                <c:pt idx="79">
                  <c:v>81</c:v>
                </c:pt>
                <c:pt idx="80">
                  <c:v>74</c:v>
                </c:pt>
                <c:pt idx="81">
                  <c:v>79</c:v>
                </c:pt>
                <c:pt idx="82">
                  <c:v>79</c:v>
                </c:pt>
                <c:pt idx="83">
                  <c:v>82</c:v>
                </c:pt>
                <c:pt idx="84">
                  <c:v>58</c:v>
                </c:pt>
                <c:pt idx="85">
                  <c:v>63</c:v>
                </c:pt>
                <c:pt idx="86">
                  <c:v>76</c:v>
                </c:pt>
                <c:pt idx="87">
                  <c:v>49</c:v>
                </c:pt>
                <c:pt idx="88">
                  <c:v>56</c:v>
                </c:pt>
                <c:pt idx="89">
                  <c:v>65</c:v>
                </c:pt>
                <c:pt idx="90">
                  <c:v>52</c:v>
                </c:pt>
                <c:pt idx="91">
                  <c:v>47</c:v>
                </c:pt>
                <c:pt idx="92">
                  <c:v>54</c:v>
                </c:pt>
                <c:pt idx="93">
                  <c:v>56</c:v>
                </c:pt>
                <c:pt idx="94">
                  <c:v>53</c:v>
                </c:pt>
                <c:pt idx="95">
                  <c:v>51</c:v>
                </c:pt>
                <c:pt idx="96">
                  <c:v>50</c:v>
                </c:pt>
                <c:pt idx="97">
                  <c:v>44</c:v>
                </c:pt>
                <c:pt idx="98">
                  <c:v>58</c:v>
                </c:pt>
                <c:pt idx="99">
                  <c:v>39</c:v>
                </c:pt>
                <c:pt idx="100">
                  <c:v>50</c:v>
                </c:pt>
                <c:pt idx="101">
                  <c:v>35</c:v>
                </c:pt>
                <c:pt idx="102">
                  <c:v>36</c:v>
                </c:pt>
                <c:pt idx="103">
                  <c:v>29</c:v>
                </c:pt>
                <c:pt idx="104">
                  <c:v>45</c:v>
                </c:pt>
                <c:pt idx="105">
                  <c:v>39</c:v>
                </c:pt>
                <c:pt idx="106">
                  <c:v>37</c:v>
                </c:pt>
                <c:pt idx="107">
                  <c:v>25</c:v>
                </c:pt>
                <c:pt idx="108">
                  <c:v>40</c:v>
                </c:pt>
                <c:pt idx="109">
                  <c:v>20</c:v>
                </c:pt>
                <c:pt idx="110">
                  <c:v>24</c:v>
                </c:pt>
                <c:pt idx="111">
                  <c:v>34</c:v>
                </c:pt>
                <c:pt idx="112">
                  <c:v>24</c:v>
                </c:pt>
                <c:pt idx="113">
                  <c:v>34</c:v>
                </c:pt>
                <c:pt idx="114">
                  <c:v>35</c:v>
                </c:pt>
                <c:pt idx="115">
                  <c:v>23</c:v>
                </c:pt>
                <c:pt idx="116">
                  <c:v>29</c:v>
                </c:pt>
                <c:pt idx="117">
                  <c:v>26</c:v>
                </c:pt>
                <c:pt idx="118">
                  <c:v>34</c:v>
                </c:pt>
                <c:pt idx="119">
                  <c:v>22</c:v>
                </c:pt>
                <c:pt idx="120">
                  <c:v>17</c:v>
                </c:pt>
                <c:pt idx="121">
                  <c:v>19</c:v>
                </c:pt>
                <c:pt idx="122">
                  <c:v>26</c:v>
                </c:pt>
                <c:pt idx="123">
                  <c:v>23</c:v>
                </c:pt>
                <c:pt idx="124">
                  <c:v>27</c:v>
                </c:pt>
                <c:pt idx="125">
                  <c:v>18</c:v>
                </c:pt>
                <c:pt idx="126">
                  <c:v>24</c:v>
                </c:pt>
                <c:pt idx="127">
                  <c:v>26</c:v>
                </c:pt>
                <c:pt idx="128">
                  <c:v>18</c:v>
                </c:pt>
                <c:pt idx="129">
                  <c:v>23</c:v>
                </c:pt>
                <c:pt idx="130">
                  <c:v>12</c:v>
                </c:pt>
                <c:pt idx="131">
                  <c:v>15</c:v>
                </c:pt>
                <c:pt idx="132">
                  <c:v>13</c:v>
                </c:pt>
                <c:pt idx="133">
                  <c:v>18</c:v>
                </c:pt>
                <c:pt idx="134">
                  <c:v>9</c:v>
                </c:pt>
                <c:pt idx="135">
                  <c:v>14</c:v>
                </c:pt>
                <c:pt idx="136">
                  <c:v>11</c:v>
                </c:pt>
                <c:pt idx="137">
                  <c:v>10</c:v>
                </c:pt>
                <c:pt idx="138">
                  <c:v>10</c:v>
                </c:pt>
                <c:pt idx="139">
                  <c:v>14</c:v>
                </c:pt>
                <c:pt idx="140">
                  <c:v>10</c:v>
                </c:pt>
                <c:pt idx="141">
                  <c:v>5</c:v>
                </c:pt>
                <c:pt idx="142">
                  <c:v>15</c:v>
                </c:pt>
                <c:pt idx="143">
                  <c:v>13</c:v>
                </c:pt>
                <c:pt idx="144">
                  <c:v>7</c:v>
                </c:pt>
                <c:pt idx="145">
                  <c:v>11</c:v>
                </c:pt>
                <c:pt idx="146">
                  <c:v>8</c:v>
                </c:pt>
                <c:pt idx="147">
                  <c:v>14</c:v>
                </c:pt>
                <c:pt idx="148">
                  <c:v>7</c:v>
                </c:pt>
                <c:pt idx="149">
                  <c:v>9</c:v>
                </c:pt>
                <c:pt idx="150">
                  <c:v>10</c:v>
                </c:pt>
                <c:pt idx="151">
                  <c:v>15</c:v>
                </c:pt>
                <c:pt idx="152">
                  <c:v>6</c:v>
                </c:pt>
                <c:pt idx="153">
                  <c:v>3</c:v>
                </c:pt>
                <c:pt idx="154">
                  <c:v>10</c:v>
                </c:pt>
                <c:pt idx="155">
                  <c:v>5</c:v>
                </c:pt>
                <c:pt idx="156">
                  <c:v>10</c:v>
                </c:pt>
                <c:pt idx="157">
                  <c:v>9</c:v>
                </c:pt>
                <c:pt idx="158">
                  <c:v>4</c:v>
                </c:pt>
                <c:pt idx="159">
                  <c:v>4</c:v>
                </c:pt>
                <c:pt idx="160">
                  <c:v>5</c:v>
                </c:pt>
                <c:pt idx="161">
                  <c:v>7</c:v>
                </c:pt>
                <c:pt idx="162">
                  <c:v>9</c:v>
                </c:pt>
                <c:pt idx="163">
                  <c:v>6</c:v>
                </c:pt>
                <c:pt idx="164">
                  <c:v>7</c:v>
                </c:pt>
                <c:pt idx="165">
                  <c:v>7</c:v>
                </c:pt>
                <c:pt idx="166">
                  <c:v>10</c:v>
                </c:pt>
                <c:pt idx="167">
                  <c:v>11</c:v>
                </c:pt>
                <c:pt idx="168">
                  <c:v>1</c:v>
                </c:pt>
                <c:pt idx="169">
                  <c:v>9</c:v>
                </c:pt>
                <c:pt idx="170">
                  <c:v>5</c:v>
                </c:pt>
                <c:pt idx="171">
                  <c:v>3</c:v>
                </c:pt>
                <c:pt idx="172">
                  <c:v>5</c:v>
                </c:pt>
                <c:pt idx="173">
                  <c:v>3</c:v>
                </c:pt>
                <c:pt idx="174">
                  <c:v>7</c:v>
                </c:pt>
                <c:pt idx="175">
                  <c:v>1</c:v>
                </c:pt>
                <c:pt idx="176">
                  <c:v>7</c:v>
                </c:pt>
                <c:pt idx="177">
                  <c:v>4</c:v>
                </c:pt>
                <c:pt idx="178">
                  <c:v>3</c:v>
                </c:pt>
                <c:pt idx="179">
                  <c:v>3</c:v>
                </c:pt>
                <c:pt idx="180">
                  <c:v>7</c:v>
                </c:pt>
                <c:pt idx="181">
                  <c:v>3</c:v>
                </c:pt>
                <c:pt idx="182">
                  <c:v>3</c:v>
                </c:pt>
                <c:pt idx="183">
                  <c:v>6</c:v>
                </c:pt>
                <c:pt idx="184">
                  <c:v>4</c:v>
                </c:pt>
                <c:pt idx="185">
                  <c:v>3</c:v>
                </c:pt>
                <c:pt idx="186">
                  <c:v>4</c:v>
                </c:pt>
                <c:pt idx="187">
                  <c:v>4</c:v>
                </c:pt>
                <c:pt idx="188">
                  <c:v>1</c:v>
                </c:pt>
                <c:pt idx="189">
                  <c:v>4</c:v>
                </c:pt>
                <c:pt idx="190">
                  <c:v>2</c:v>
                </c:pt>
                <c:pt idx="191">
                  <c:v>2</c:v>
                </c:pt>
                <c:pt idx="192">
                  <c:v>4</c:v>
                </c:pt>
                <c:pt idx="193">
                  <c:v>4</c:v>
                </c:pt>
                <c:pt idx="194">
                  <c:v>1</c:v>
                </c:pt>
                <c:pt idx="195">
                  <c:v>5</c:v>
                </c:pt>
                <c:pt idx="196">
                  <c:v>2</c:v>
                </c:pt>
                <c:pt idx="197">
                  <c:v>2</c:v>
                </c:pt>
                <c:pt idx="198">
                  <c:v>1</c:v>
                </c:pt>
                <c:pt idx="199">
                  <c:v>2</c:v>
                </c:pt>
              </c:numCache>
            </c:numRef>
          </c:val>
        </c:ser>
        <c:marker val="1"/>
        <c:axId val="80168448"/>
        <c:axId val="80310272"/>
      </c:lineChart>
      <c:catAx>
        <c:axId val="80168448"/>
        <c:scaling>
          <c:orientation val="minMax"/>
        </c:scaling>
        <c:axPos val="b"/>
        <c:numFmt formatCode="General" sourceLinked="1"/>
        <c:tickLblPos val="nextTo"/>
        <c:crossAx val="80310272"/>
        <c:crosses val="autoZero"/>
        <c:auto val="1"/>
        <c:lblAlgn val="ctr"/>
        <c:lblOffset val="100"/>
      </c:catAx>
      <c:valAx>
        <c:axId val="80310272"/>
        <c:scaling>
          <c:logBase val="10"/>
          <c:orientation val="minMax"/>
        </c:scaling>
        <c:axPos val="l"/>
        <c:majorGridlines/>
        <c:numFmt formatCode="General" sourceLinked="1"/>
        <c:tickLblPos val="nextTo"/>
        <c:crossAx val="80168448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val>
            <c:numRef>
              <c:f>Foglio1!$A$1:$A$15</c:f>
              <c:numCache>
                <c:formatCode>General</c:formatCode>
                <c:ptCount val="15"/>
                <c:pt idx="0">
                  <c:v>1987</c:v>
                </c:pt>
                <c:pt idx="1">
                  <c:v>1979</c:v>
                </c:pt>
                <c:pt idx="2">
                  <c:v>1920</c:v>
                </c:pt>
                <c:pt idx="3">
                  <c:v>1974</c:v>
                </c:pt>
                <c:pt idx="4">
                  <c:v>1857</c:v>
                </c:pt>
                <c:pt idx="5">
                  <c:v>1977</c:v>
                </c:pt>
                <c:pt idx="6">
                  <c:v>2029</c:v>
                </c:pt>
                <c:pt idx="7">
                  <c:v>1942</c:v>
                </c:pt>
                <c:pt idx="8">
                  <c:v>2045</c:v>
                </c:pt>
                <c:pt idx="9">
                  <c:v>2028</c:v>
                </c:pt>
                <c:pt idx="10">
                  <c:v>2019</c:v>
                </c:pt>
                <c:pt idx="11">
                  <c:v>1992</c:v>
                </c:pt>
                <c:pt idx="12">
                  <c:v>1955</c:v>
                </c:pt>
                <c:pt idx="13">
                  <c:v>2025</c:v>
                </c:pt>
                <c:pt idx="14">
                  <c:v>2046</c:v>
                </c:pt>
              </c:numCache>
            </c:numRef>
          </c:val>
        </c:ser>
        <c:axId val="80317440"/>
        <c:axId val="81720064"/>
      </c:barChart>
      <c:catAx>
        <c:axId val="80317440"/>
        <c:scaling>
          <c:orientation val="minMax"/>
        </c:scaling>
        <c:axPos val="b"/>
        <c:tickLblPos val="nextTo"/>
        <c:crossAx val="81720064"/>
        <c:crosses val="autoZero"/>
        <c:auto val="1"/>
        <c:lblAlgn val="ctr"/>
        <c:lblOffset val="100"/>
      </c:catAx>
      <c:valAx>
        <c:axId val="81720064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80317440"/>
        <c:crosses val="autoZero"/>
        <c:crossBetween val="between"/>
      </c:valAx>
    </c:plotArea>
    <c:plotVisOnly val="1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2C81F-B1D0-4FEB-BA60-95C2EA16A87D}" type="datetimeFigureOut">
              <a:rPr lang="it-IT" smtClean="0"/>
              <a:pPr/>
              <a:t>11/11/2011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333477-685F-4F71-AF12-5D54E1FD96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80FCAA7-875D-47DD-BF27-ACAB71DC9BA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Strip FE Chip Readout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1752600"/>
          </a:xfrm>
        </p:spPr>
        <p:txBody>
          <a:bodyPr/>
          <a:lstStyle/>
          <a:p>
            <a:pPr algn="ctr"/>
            <a:r>
              <a:rPr lang="en-US" dirty="0" err="1" smtClean="0"/>
              <a:t>F.Giorgi</a:t>
            </a:r>
            <a:r>
              <a:rPr lang="en-US" dirty="0" smtClean="0"/>
              <a:t> – SVT strip chip meeting 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0648"/>
            <a:ext cx="4248472" cy="2841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schematic blocks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55576" y="2258288"/>
            <a:ext cx="273630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MC generator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99592" y="1682224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Reduced and </a:t>
            </a:r>
            <a:r>
              <a:rPr lang="en-US" sz="1400" dirty="0" err="1" smtClean="0"/>
              <a:t>rivisited</a:t>
            </a:r>
            <a:r>
              <a:rPr lang="en-US" sz="1400" dirty="0" smtClean="0"/>
              <a:t> version</a:t>
            </a:r>
            <a:r>
              <a:rPr lang="it-IT" sz="1400" dirty="0" smtClean="0"/>
              <a:t> </a:t>
            </a:r>
            <a:r>
              <a:rPr lang="it-IT" sz="1400" dirty="0" err="1" smtClean="0"/>
              <a:t>of</a:t>
            </a:r>
            <a:r>
              <a:rPr lang="it-IT" sz="1400" dirty="0" smtClean="0"/>
              <a:t> the </a:t>
            </a:r>
            <a:r>
              <a:rPr lang="it-IT" sz="1400" dirty="0" err="1" smtClean="0"/>
              <a:t>one</a:t>
            </a:r>
            <a:r>
              <a:rPr lang="it-IT" sz="1400" dirty="0" smtClean="0"/>
              <a:t> </a:t>
            </a:r>
            <a:r>
              <a:rPr lang="it-IT" sz="1400" dirty="0" err="1" smtClean="0"/>
              <a:t>used</a:t>
            </a:r>
            <a:r>
              <a:rPr lang="it-IT" sz="1400" dirty="0" smtClean="0"/>
              <a:t> </a:t>
            </a:r>
            <a:r>
              <a:rPr lang="it-IT" sz="1400" dirty="0" err="1" smtClean="0"/>
              <a:t>for</a:t>
            </a:r>
            <a:r>
              <a:rPr lang="it-IT" sz="1400" dirty="0" smtClean="0"/>
              <a:t> </a:t>
            </a:r>
            <a:r>
              <a:rPr lang="it-IT" sz="1400" dirty="0" err="1" smtClean="0"/>
              <a:t>pixels</a:t>
            </a:r>
            <a:r>
              <a:rPr lang="it-IT" sz="1400" dirty="0" smtClean="0"/>
              <a:t> </a:t>
            </a:r>
            <a:endParaRPr lang="en-US" sz="1400" dirty="0" smtClean="0"/>
          </a:p>
        </p:txBody>
      </p:sp>
      <p:sp>
        <p:nvSpPr>
          <p:cNvPr id="6" name="Rettangolo 5"/>
          <p:cNvSpPr/>
          <p:nvPr/>
        </p:nvSpPr>
        <p:spPr>
          <a:xfrm>
            <a:off x="3995936" y="2258288"/>
            <a:ext cx="30243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128 Strip channels</a:t>
            </a:r>
          </a:p>
          <a:p>
            <a:pPr algn="ctr"/>
            <a:r>
              <a:rPr lang="en-US" dirty="0" smtClean="0"/>
              <a:t>FE logic 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3995936" y="4778568"/>
            <a:ext cx="30243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Readout </a:t>
            </a:r>
          </a:p>
          <a:p>
            <a:pPr algn="ctr"/>
            <a:r>
              <a:rPr lang="en-US" dirty="0" smtClean="0"/>
              <a:t>(4x256x1 equivalent pixels)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3563888" y="269033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3563888" y="3194392"/>
            <a:ext cx="288032" cy="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995936" y="1681644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Pisa FE logic</a:t>
            </a:r>
            <a:endParaRPr lang="en-US" sz="1400" dirty="0"/>
          </a:p>
          <a:p>
            <a:r>
              <a:rPr lang="en-US" sz="1400" dirty="0" smtClean="0"/>
              <a:t>Trigger buffers, TS tag/request handling </a:t>
            </a:r>
            <a:r>
              <a:rPr lang="en-US" sz="1400" dirty="0" err="1" smtClean="0"/>
              <a:t>ecc</a:t>
            </a:r>
            <a:r>
              <a:rPr lang="en-US" sz="1400" dirty="0" smtClean="0"/>
              <a:t>.</a:t>
            </a:r>
          </a:p>
        </p:txBody>
      </p:sp>
      <p:cxnSp>
        <p:nvCxnSpPr>
          <p:cNvPr id="16" name="Connettore 2 15"/>
          <p:cNvCxnSpPr/>
          <p:nvPr/>
        </p:nvCxnSpPr>
        <p:spPr>
          <a:xfrm flipV="1">
            <a:off x="4932040" y="413049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V="1">
            <a:off x="6228184" y="4130496"/>
            <a:ext cx="0" cy="576064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7020272" y="5786680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Trigger handling</a:t>
            </a:r>
          </a:p>
          <a:p>
            <a:r>
              <a:rPr lang="en-US" sz="1400" dirty="0" smtClean="0"/>
              <a:t>Hit encoding</a:t>
            </a:r>
          </a:p>
          <a:p>
            <a:r>
              <a:rPr lang="en-US" sz="1400" dirty="0" smtClean="0"/>
              <a:t>Hit de-queue</a:t>
            </a:r>
          </a:p>
        </p:txBody>
      </p:sp>
      <p:sp>
        <p:nvSpPr>
          <p:cNvPr id="13" name="Segnaposto dat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 Carlo Generator features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628800"/>
            <a:ext cx="8229600" cy="475015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Parameters (typical)</a:t>
            </a:r>
          </a:p>
          <a:p>
            <a:pPr lvl="1"/>
            <a:r>
              <a:rPr lang="en-US" dirty="0" smtClean="0"/>
              <a:t>Channels (128)</a:t>
            </a:r>
          </a:p>
          <a:p>
            <a:pPr lvl="1"/>
            <a:r>
              <a:rPr lang="en-US" dirty="0" smtClean="0"/>
              <a:t>Cluster size [static] (for now: 1)</a:t>
            </a:r>
          </a:p>
          <a:p>
            <a:pPr lvl="1"/>
            <a:r>
              <a:rPr lang="en-US" dirty="0" err="1" smtClean="0"/>
              <a:t>ToT</a:t>
            </a:r>
            <a:r>
              <a:rPr lang="en-US" dirty="0" smtClean="0"/>
              <a:t> bits (4)</a:t>
            </a:r>
          </a:p>
          <a:p>
            <a:pPr lvl="1"/>
            <a:r>
              <a:rPr lang="en-US" dirty="0" err="1" smtClean="0"/>
              <a:t>ToT</a:t>
            </a:r>
            <a:r>
              <a:rPr lang="en-US" dirty="0" smtClean="0"/>
              <a:t> resolution [time corr. to 1 </a:t>
            </a:r>
            <a:r>
              <a:rPr lang="en-US" dirty="0" err="1" smtClean="0"/>
              <a:t>ToT</a:t>
            </a:r>
            <a:r>
              <a:rPr lang="en-US" dirty="0" smtClean="0"/>
              <a:t> step] (?)</a:t>
            </a:r>
          </a:p>
          <a:p>
            <a:pPr lvl="1"/>
            <a:r>
              <a:rPr lang="en-US" dirty="0" smtClean="0"/>
              <a:t> Rate trimmer</a:t>
            </a:r>
          </a:p>
          <a:p>
            <a:r>
              <a:rPr lang="en-US" dirty="0" smtClean="0"/>
              <a:t>Uniform extractor </a:t>
            </a:r>
            <a:r>
              <a:rPr lang="en-US" dirty="0" err="1" smtClean="0"/>
              <a:t>IEEE.math_real.uniform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period ~ 2.3 * 10</a:t>
            </a:r>
            <a:r>
              <a:rPr lang="en-US" baseline="30000" dirty="0" smtClean="0"/>
              <a:t>18</a:t>
            </a:r>
          </a:p>
          <a:p>
            <a:pPr lvl="1"/>
            <a:r>
              <a:rPr lang="en-US" dirty="0" smtClean="0"/>
              <a:t>Uniform spatial distribution</a:t>
            </a:r>
          </a:p>
          <a:p>
            <a:pPr lvl="1"/>
            <a:r>
              <a:rPr lang="en-US" dirty="0" smtClean="0"/>
              <a:t>Exponential </a:t>
            </a:r>
            <a:r>
              <a:rPr lang="en-US" dirty="0" smtClean="0">
                <a:solidFill>
                  <a:srgbClr val="0070C0"/>
                </a:solidFill>
              </a:rPr>
              <a:t>∆t distribution</a:t>
            </a:r>
          </a:p>
          <a:p>
            <a:pPr lvl="1"/>
            <a:r>
              <a:rPr lang="en-US" dirty="0" smtClean="0"/>
              <a:t>Uniform </a:t>
            </a:r>
            <a:r>
              <a:rPr lang="en-US" dirty="0" err="1" smtClean="0"/>
              <a:t>ToT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2 counters for </a:t>
            </a:r>
            <a:r>
              <a:rPr lang="en-US" dirty="0" err="1" smtClean="0"/>
              <a:t>effi</a:t>
            </a:r>
            <a:r>
              <a:rPr lang="en-US" dirty="0" smtClean="0"/>
              <a:t>. estimation </a:t>
            </a:r>
          </a:p>
          <a:p>
            <a:pPr lvl="1"/>
            <a:r>
              <a:rPr lang="en-US" dirty="0" smtClean="0"/>
              <a:t>Generated hit counter</a:t>
            </a:r>
          </a:p>
          <a:p>
            <a:pPr lvl="1"/>
            <a:r>
              <a:rPr lang="en-US" dirty="0" smtClean="0"/>
              <a:t>Generated on busy channel counter</a:t>
            </a:r>
          </a:p>
          <a:p>
            <a:r>
              <a:rPr lang="en-US" dirty="0" smtClean="0"/>
              <a:t>Emulated comparator output pulses (CMP)</a:t>
            </a:r>
          </a:p>
          <a:p>
            <a:pPr lvl="1"/>
            <a:r>
              <a:rPr lang="en-US" dirty="0" err="1" smtClean="0"/>
              <a:t>ToT</a:t>
            </a:r>
            <a:r>
              <a:rPr lang="en-US" dirty="0" smtClean="0"/>
              <a:t> value extraction (1 to 2</a:t>
            </a:r>
            <a:r>
              <a:rPr lang="en-US" baseline="30000" dirty="0" smtClean="0"/>
              <a:t>(</a:t>
            </a:r>
            <a:r>
              <a:rPr lang="en-US" baseline="30000" dirty="0" err="1" smtClean="0"/>
              <a:t>ToTbits</a:t>
            </a:r>
            <a:r>
              <a:rPr lang="en-US" baseline="30000" dirty="0" smtClean="0"/>
              <a:t>)</a:t>
            </a:r>
            <a:r>
              <a:rPr lang="en-US" dirty="0" smtClean="0"/>
              <a:t>-1)</a:t>
            </a:r>
          </a:p>
          <a:p>
            <a:pPr lvl="1"/>
            <a:r>
              <a:rPr lang="en-US" dirty="0" smtClean="0"/>
              <a:t>CMP pulse length = </a:t>
            </a:r>
            <a:r>
              <a:rPr lang="en-US" dirty="0" err="1" smtClean="0"/>
              <a:t>ToT</a:t>
            </a:r>
            <a:r>
              <a:rPr lang="en-US" dirty="0" smtClean="0"/>
              <a:t> extracted * </a:t>
            </a:r>
            <a:r>
              <a:rPr lang="en-US" dirty="0" err="1" smtClean="0"/>
              <a:t>ToT</a:t>
            </a:r>
            <a:r>
              <a:rPr lang="en-US" dirty="0" smtClean="0"/>
              <a:t> resolution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5111552" y="3068960"/>
          <a:ext cx="403244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660232" y="2780928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∆t Exp distribution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757126" y="5425479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ns</a:t>
            </a:r>
            <a:endParaRPr lang="it-IT" sz="1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086104" y="2862984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counts</a:t>
            </a:r>
            <a:endParaRPr lang="it-IT" sz="1200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3563888" y="4293096"/>
            <a:ext cx="1368152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 Carlo Generator features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628800"/>
            <a:ext cx="8229600" cy="475015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Parameters (typical)</a:t>
            </a:r>
          </a:p>
          <a:p>
            <a:pPr lvl="1"/>
            <a:r>
              <a:rPr lang="en-US" dirty="0" smtClean="0"/>
              <a:t>Channels (128)</a:t>
            </a:r>
          </a:p>
          <a:p>
            <a:pPr lvl="1"/>
            <a:r>
              <a:rPr lang="en-US" dirty="0" smtClean="0"/>
              <a:t>Cluster size [static] (for now: 1)</a:t>
            </a:r>
          </a:p>
          <a:p>
            <a:pPr lvl="1"/>
            <a:r>
              <a:rPr lang="en-US" dirty="0" err="1" smtClean="0"/>
              <a:t>ToT</a:t>
            </a:r>
            <a:r>
              <a:rPr lang="en-US" dirty="0" smtClean="0"/>
              <a:t> bits (4)</a:t>
            </a:r>
          </a:p>
          <a:p>
            <a:pPr lvl="1"/>
            <a:r>
              <a:rPr lang="en-US" dirty="0" err="1" smtClean="0"/>
              <a:t>ToT</a:t>
            </a:r>
            <a:r>
              <a:rPr lang="en-US" dirty="0" smtClean="0"/>
              <a:t> resolution [time corr. to 1 </a:t>
            </a:r>
            <a:r>
              <a:rPr lang="en-US" dirty="0" err="1" smtClean="0"/>
              <a:t>ToT</a:t>
            </a:r>
            <a:r>
              <a:rPr lang="en-US" dirty="0" smtClean="0"/>
              <a:t> step] (?)</a:t>
            </a:r>
          </a:p>
          <a:p>
            <a:pPr lvl="1"/>
            <a:r>
              <a:rPr lang="en-US" dirty="0" smtClean="0"/>
              <a:t> Rate trimmer</a:t>
            </a:r>
          </a:p>
          <a:p>
            <a:r>
              <a:rPr lang="en-US" dirty="0" smtClean="0"/>
              <a:t>Uniform extractor </a:t>
            </a:r>
            <a:r>
              <a:rPr lang="en-US" dirty="0" err="1" smtClean="0"/>
              <a:t>IEEE.math_real.uniform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period ~ 2.3 * 10</a:t>
            </a:r>
            <a:r>
              <a:rPr lang="en-US" baseline="30000" dirty="0" smtClean="0"/>
              <a:t>18</a:t>
            </a:r>
          </a:p>
          <a:p>
            <a:pPr lvl="1"/>
            <a:r>
              <a:rPr lang="en-US" dirty="0" smtClean="0"/>
              <a:t>Uniform spatial distribution</a:t>
            </a:r>
          </a:p>
          <a:p>
            <a:pPr lvl="1"/>
            <a:r>
              <a:rPr lang="en-US" dirty="0" smtClean="0"/>
              <a:t>Exponential ∆t distribution</a:t>
            </a:r>
          </a:p>
          <a:p>
            <a:pPr lvl="1"/>
            <a:r>
              <a:rPr lang="en-US" dirty="0" smtClean="0"/>
              <a:t>Uniform </a:t>
            </a:r>
            <a:r>
              <a:rPr lang="en-US" dirty="0" err="1" smtClean="0">
                <a:solidFill>
                  <a:srgbClr val="0070C0"/>
                </a:solidFill>
              </a:rPr>
              <a:t>ToT</a:t>
            </a:r>
            <a:r>
              <a:rPr lang="en-US" dirty="0" smtClean="0">
                <a:solidFill>
                  <a:srgbClr val="0070C0"/>
                </a:solidFill>
              </a:rPr>
              <a:t> distribution</a:t>
            </a:r>
          </a:p>
          <a:p>
            <a:r>
              <a:rPr lang="en-US" dirty="0" smtClean="0"/>
              <a:t>2 counters for </a:t>
            </a:r>
            <a:r>
              <a:rPr lang="en-US" dirty="0" err="1" smtClean="0"/>
              <a:t>effi</a:t>
            </a:r>
            <a:r>
              <a:rPr lang="en-US" dirty="0" smtClean="0"/>
              <a:t>. estimation </a:t>
            </a:r>
          </a:p>
          <a:p>
            <a:pPr lvl="1"/>
            <a:r>
              <a:rPr lang="en-US" dirty="0" smtClean="0"/>
              <a:t>Generated hit counter</a:t>
            </a:r>
          </a:p>
          <a:p>
            <a:pPr lvl="1"/>
            <a:r>
              <a:rPr lang="en-US" dirty="0" smtClean="0"/>
              <a:t>Generated on busy channel counter</a:t>
            </a:r>
          </a:p>
          <a:p>
            <a:r>
              <a:rPr lang="en-US" dirty="0" smtClean="0"/>
              <a:t>Emulated comparator output pulses (CMP)</a:t>
            </a:r>
          </a:p>
          <a:p>
            <a:pPr lvl="1"/>
            <a:r>
              <a:rPr lang="en-US" dirty="0" err="1" smtClean="0"/>
              <a:t>ToT</a:t>
            </a:r>
            <a:r>
              <a:rPr lang="en-US" dirty="0" smtClean="0"/>
              <a:t> value extraction (1 to 2</a:t>
            </a:r>
            <a:r>
              <a:rPr lang="en-US" baseline="30000" dirty="0" smtClean="0"/>
              <a:t>(</a:t>
            </a:r>
            <a:r>
              <a:rPr lang="en-US" baseline="30000" dirty="0" err="1" smtClean="0"/>
              <a:t>ToTbits</a:t>
            </a:r>
            <a:r>
              <a:rPr lang="en-US" baseline="30000" dirty="0" smtClean="0"/>
              <a:t>)</a:t>
            </a:r>
            <a:r>
              <a:rPr lang="en-US" dirty="0" smtClean="0"/>
              <a:t>-1)</a:t>
            </a:r>
          </a:p>
          <a:p>
            <a:pPr lvl="1"/>
            <a:r>
              <a:rPr lang="en-US" dirty="0" smtClean="0"/>
              <a:t>CMP pulse length = </a:t>
            </a:r>
            <a:r>
              <a:rPr lang="en-US" dirty="0" err="1" smtClean="0"/>
              <a:t>ToT</a:t>
            </a:r>
            <a:r>
              <a:rPr lang="en-US" dirty="0" smtClean="0"/>
              <a:t> extracted * </a:t>
            </a:r>
            <a:r>
              <a:rPr lang="en-US" dirty="0" err="1" smtClean="0"/>
              <a:t>ToT</a:t>
            </a:r>
            <a:r>
              <a:rPr lang="en-US" dirty="0" smtClean="0"/>
              <a:t> resolution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199281" y="5301208"/>
            <a:ext cx="968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4-bit value</a:t>
            </a:r>
            <a:endParaRPr lang="it-IT" sz="1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292080" y="2996952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counts</a:t>
            </a:r>
            <a:endParaRPr lang="it-IT" sz="1200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3275856" y="4581128"/>
            <a:ext cx="1872208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Grafico 11"/>
          <p:cNvGraphicFramePr/>
          <p:nvPr/>
        </p:nvGraphicFramePr>
        <p:xfrm>
          <a:off x="5292080" y="3212976"/>
          <a:ext cx="3600400" cy="216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6084168" y="2843644"/>
            <a:ext cx="2647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4-bit </a:t>
            </a:r>
            <a:r>
              <a:rPr lang="en-US" dirty="0" err="1" smtClean="0"/>
              <a:t>ToT</a:t>
            </a:r>
            <a:r>
              <a:rPr lang="en-US" dirty="0" smtClean="0"/>
              <a:t> </a:t>
            </a:r>
            <a:r>
              <a:rPr lang="en-US" dirty="0" err="1" smtClean="0"/>
              <a:t>unif</a:t>
            </a:r>
            <a:r>
              <a:rPr lang="en-US" dirty="0" smtClean="0"/>
              <a:t>. distribution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 Carlo Generator interface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err="1" smtClean="0"/>
              <a:t>Test_clk</a:t>
            </a:r>
            <a:r>
              <a:rPr lang="en-US" dirty="0" smtClean="0"/>
              <a:t> (1 ns) / resets / enables</a:t>
            </a:r>
          </a:p>
          <a:p>
            <a:pPr lvl="1"/>
            <a:r>
              <a:rPr lang="en-US" dirty="0" smtClean="0"/>
              <a:t>“Busy” (128 lines)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Hit (single pulse for each extraction)</a:t>
            </a:r>
          </a:p>
          <a:p>
            <a:pPr lvl="1"/>
            <a:r>
              <a:rPr lang="en-US" dirty="0" smtClean="0"/>
              <a:t>New hit  ( Hit AND busy )</a:t>
            </a:r>
          </a:p>
          <a:p>
            <a:pPr lvl="1"/>
            <a:r>
              <a:rPr lang="en-US" dirty="0" err="1" smtClean="0"/>
              <a:t>ToT</a:t>
            </a:r>
            <a:r>
              <a:rPr lang="en-US" dirty="0" smtClean="0"/>
              <a:t> (strip array (128) of </a:t>
            </a:r>
            <a:r>
              <a:rPr lang="en-US" dirty="0" err="1" smtClean="0"/>
              <a:t>ToT</a:t>
            </a:r>
            <a:r>
              <a:rPr lang="en-US" dirty="0" smtClean="0"/>
              <a:t> bits (4) )</a:t>
            </a:r>
          </a:p>
          <a:p>
            <a:pPr lvl="1"/>
            <a:r>
              <a:rPr lang="en-US" dirty="0" smtClean="0"/>
              <a:t>CMP emulated output</a:t>
            </a:r>
          </a:p>
          <a:p>
            <a:pPr lvl="1"/>
            <a:r>
              <a:rPr lang="en-US" dirty="0" smtClean="0"/>
              <a:t>Hit counter </a:t>
            </a:r>
          </a:p>
          <a:p>
            <a:pPr lvl="1"/>
            <a:r>
              <a:rPr lang="en-US" dirty="0" smtClean="0"/>
              <a:t>Hit on busy counter</a:t>
            </a:r>
          </a:p>
          <a:p>
            <a:pPr lvl="1"/>
            <a:endParaRPr lang="en-US" dirty="0" smtClean="0"/>
          </a:p>
        </p:txBody>
      </p:sp>
      <p:cxnSp>
        <p:nvCxnSpPr>
          <p:cNvPr id="5" name="Connettore 1 4"/>
          <p:cNvCxnSpPr/>
          <p:nvPr/>
        </p:nvCxnSpPr>
        <p:spPr>
          <a:xfrm>
            <a:off x="3779912" y="4077072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Stand-alone preliminary </a:t>
            </a:r>
            <a:r>
              <a:rPr lang="en-US" dirty="0" smtClean="0"/>
              <a:t>test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899592" y="1628800"/>
            <a:ext cx="29523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MCgen</a:t>
            </a:r>
            <a:endParaRPr lang="it-IT" b="1" dirty="0"/>
          </a:p>
        </p:txBody>
      </p:sp>
      <p:cxnSp>
        <p:nvCxnSpPr>
          <p:cNvPr id="6" name="Connettore 2 5"/>
          <p:cNvCxnSpPr/>
          <p:nvPr/>
        </p:nvCxnSpPr>
        <p:spPr>
          <a:xfrm flipH="1">
            <a:off x="3923928" y="2852936"/>
            <a:ext cx="10081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3923928" y="2204864"/>
            <a:ext cx="10801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4211960" y="1916832"/>
            <a:ext cx="641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CMP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211960" y="2492896"/>
            <a:ext cx="644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Busy</a:t>
            </a:r>
            <a:endParaRPr lang="it-IT" dirty="0"/>
          </a:p>
        </p:txBody>
      </p:sp>
      <p:sp>
        <p:nvSpPr>
          <p:cNvPr id="15" name="Freccia circolare a sinistra 14"/>
          <p:cNvSpPr/>
          <p:nvPr/>
        </p:nvSpPr>
        <p:spPr>
          <a:xfrm>
            <a:off x="5076056" y="2132856"/>
            <a:ext cx="936104" cy="936104"/>
          </a:xfrm>
          <a:prstGeom prst="curved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084168" y="227687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loopback</a:t>
            </a:r>
            <a:endParaRPr lang="it-IT" sz="28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5496" y="5035489"/>
            <a:ext cx="9108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hit generated with a </a:t>
            </a:r>
            <a:r>
              <a:rPr lang="en-US" dirty="0" err="1" smtClean="0"/>
              <a:t>ToT</a:t>
            </a:r>
            <a:r>
              <a:rPr lang="en-US" dirty="0" smtClean="0"/>
              <a:t> = 14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another hit generated @ 19775 ns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CMP not re-triggered(?)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total CMP length is </a:t>
            </a:r>
            <a:r>
              <a:rPr lang="en-US" dirty="0" smtClean="0">
                <a:solidFill>
                  <a:srgbClr val="FF0000"/>
                </a:solidFill>
              </a:rPr>
              <a:t>140</a:t>
            </a:r>
            <a:r>
              <a:rPr lang="en-US" dirty="0" smtClean="0"/>
              <a:t> ns = prev. </a:t>
            </a:r>
            <a:r>
              <a:rPr lang="en-US" dirty="0" err="1" smtClean="0"/>
              <a:t>ToT</a:t>
            </a:r>
            <a:r>
              <a:rPr lang="en-US" dirty="0" smtClean="0"/>
              <a:t> (</a:t>
            </a:r>
            <a:r>
              <a:rPr lang="en-US" dirty="0" smtClean="0">
                <a:sym typeface="Wingdings" pitchFamily="2" charset="2"/>
              </a:rPr>
              <a:t>14) *10 ns </a:t>
            </a:r>
            <a:r>
              <a:rPr lang="en-US" dirty="0" err="1" smtClean="0">
                <a:sym typeface="Wingdings" pitchFamily="2" charset="2"/>
              </a:rPr>
              <a:t>ToT</a:t>
            </a:r>
            <a:r>
              <a:rPr lang="en-US" dirty="0" smtClean="0">
                <a:sym typeface="Wingdings" pitchFamily="2" charset="2"/>
              </a:rPr>
              <a:t> resolution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busy_hit_count</a:t>
            </a:r>
            <a:r>
              <a:rPr lang="en-US" dirty="0" smtClean="0">
                <a:sym typeface="Wingdings" pitchFamily="2" charset="2"/>
              </a:rPr>
              <a:t> incremented by 1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 rough inefficiency estimate due to occupancy by </a:t>
            </a:r>
            <a:r>
              <a:rPr lang="en-US" b="1" dirty="0" err="1" smtClean="0">
                <a:sym typeface="Wingdings" pitchFamily="2" charset="2"/>
              </a:rPr>
              <a:t>busy_hit_count</a:t>
            </a:r>
            <a:r>
              <a:rPr lang="en-US" b="1" dirty="0" smtClean="0">
                <a:sym typeface="Wingdings" pitchFamily="2" charset="2"/>
              </a:rPr>
              <a:t>/</a:t>
            </a:r>
            <a:r>
              <a:rPr lang="en-US" b="1" dirty="0" err="1" smtClean="0">
                <a:sym typeface="Wingdings" pitchFamily="2" charset="2"/>
              </a:rPr>
              <a:t>hit_count</a:t>
            </a:r>
            <a:r>
              <a:rPr lang="en-US" dirty="0" smtClean="0">
                <a:sym typeface="Wingdings" pitchFamily="2" charset="2"/>
              </a:rPr>
              <a:t>.</a:t>
            </a:r>
            <a:endParaRPr lang="it-IT" dirty="0"/>
          </a:p>
        </p:txBody>
      </p:sp>
      <p:pic>
        <p:nvPicPr>
          <p:cNvPr id="17" name="Immagine 16" descr="waveMCg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9144000" cy="1538405"/>
          </a:xfrm>
          <a:prstGeom prst="rect">
            <a:avLst/>
          </a:prstGeom>
        </p:spPr>
      </p:pic>
      <p:sp>
        <p:nvSpPr>
          <p:cNvPr id="18" name="Ovale 17"/>
          <p:cNvSpPr/>
          <p:nvPr/>
        </p:nvSpPr>
        <p:spPr>
          <a:xfrm>
            <a:off x="5180316" y="4653136"/>
            <a:ext cx="576064" cy="28803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2 19"/>
          <p:cNvCxnSpPr/>
          <p:nvPr/>
        </p:nvCxnSpPr>
        <p:spPr>
          <a:xfrm flipV="1">
            <a:off x="6588224" y="4293096"/>
            <a:ext cx="0" cy="122413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H="1">
            <a:off x="3635896" y="5517232"/>
            <a:ext cx="29523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egnaposto data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cxnSp>
        <p:nvCxnSpPr>
          <p:cNvPr id="30" name="Connettore 2 29"/>
          <p:cNvCxnSpPr/>
          <p:nvPr/>
        </p:nvCxnSpPr>
        <p:spPr>
          <a:xfrm flipH="1" flipV="1">
            <a:off x="1907704" y="3789040"/>
            <a:ext cx="504056" cy="129614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4860032" y="5013176"/>
            <a:ext cx="432048" cy="72008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Stand-alone preliminary </a:t>
            </a:r>
            <a:r>
              <a:rPr lang="en-US" dirty="0" smtClean="0"/>
              <a:t>test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2492896"/>
          <a:ext cx="4680519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811290"/>
                <a:gridCol w="811290"/>
                <a:gridCol w="873697"/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Rate (MHz)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ToT</a:t>
                      </a:r>
                      <a:r>
                        <a:rPr lang="en-US" dirty="0" smtClean="0"/>
                        <a:t> res. (ns)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 (ns)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(ns)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Effi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98.3%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98.9%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99.1%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99.5%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99.8%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arentesi graffa chiusa 4"/>
          <p:cNvSpPr/>
          <p:nvPr/>
        </p:nvSpPr>
        <p:spPr>
          <a:xfrm rot="16200000">
            <a:off x="3095836" y="1448780"/>
            <a:ext cx="360040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627784" y="1700808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 range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164288" y="1556792"/>
            <a:ext cx="1827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~10k hit statistics</a:t>
            </a:r>
          </a:p>
          <a:p>
            <a:r>
              <a:rPr lang="en-US" dirty="0" smtClean="0"/>
              <a:t>128 channels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6012160" y="2636912"/>
            <a:ext cx="1725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>
                <a:sym typeface="Wingdings" pitchFamily="2" charset="2"/>
              </a:rPr>
              <a:t>busy_hit_count</a:t>
            </a:r>
            <a:endParaRPr lang="en-US" b="1" dirty="0" smtClean="0">
              <a:sym typeface="Wingdings" pitchFamily="2" charset="2"/>
            </a:endParaRPr>
          </a:p>
          <a:p>
            <a:pPr algn="ctr"/>
            <a:r>
              <a:rPr lang="en-US" b="1" dirty="0" err="1" smtClean="0">
                <a:sym typeface="Wingdings" pitchFamily="2" charset="2"/>
              </a:rPr>
              <a:t>hit_count</a:t>
            </a:r>
            <a:endParaRPr lang="it-IT" dirty="0"/>
          </a:p>
        </p:txBody>
      </p:sp>
      <p:cxnSp>
        <p:nvCxnSpPr>
          <p:cNvPr id="13" name="Connettore 1 12"/>
          <p:cNvCxnSpPr/>
          <p:nvPr/>
        </p:nvCxnSpPr>
        <p:spPr>
          <a:xfrm flipH="1">
            <a:off x="6012160" y="2980174"/>
            <a:ext cx="1725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716016" y="2708920"/>
            <a:ext cx="720080" cy="216024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5668836" y="2780928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1 -</a:t>
            </a: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5580112" y="2564904"/>
            <a:ext cx="2448272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StripMCgenerator</a:t>
            </a:r>
            <a:r>
              <a:rPr lang="en-US" dirty="0" smtClean="0"/>
              <a:t> entity</a:t>
            </a:r>
            <a:endParaRPr lang="it-IT" dirty="0"/>
          </a:p>
        </p:txBody>
      </p:sp>
      <p:pic>
        <p:nvPicPr>
          <p:cNvPr id="5" name="Segnaposto contenuto 4" descr="MCgenEntit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556792"/>
            <a:ext cx="4200990" cy="2808312"/>
          </a:xfrm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11/11/11</a:t>
            </a:r>
            <a:endParaRPr lang="it-IT"/>
          </a:p>
        </p:txBody>
      </p:sp>
      <p:cxnSp>
        <p:nvCxnSpPr>
          <p:cNvPr id="7" name="Connettore 2 6"/>
          <p:cNvCxnSpPr/>
          <p:nvPr/>
        </p:nvCxnSpPr>
        <p:spPr>
          <a:xfrm>
            <a:off x="3491880" y="350100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 descr="MCgenEntityComm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149080"/>
            <a:ext cx="8172400" cy="24051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436</TotalTime>
  <Words>471</Words>
  <Application>Microsoft Office PowerPoint</Application>
  <PresentationFormat>Presentazione su schermo (4:3)</PresentationFormat>
  <Paragraphs>127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Modulo</vt:lpstr>
      <vt:lpstr>Strip FE Chip Readout</vt:lpstr>
      <vt:lpstr>Simulation schematic blocks</vt:lpstr>
      <vt:lpstr>Monte Carlo Generator features</vt:lpstr>
      <vt:lpstr>Monte Carlo Generator features</vt:lpstr>
      <vt:lpstr>Monte Carlo Generator interface</vt:lpstr>
      <vt:lpstr>Stand-alone preliminary test</vt:lpstr>
      <vt:lpstr>Stand-alone preliminary test</vt:lpstr>
      <vt:lpstr>StripMCgenerator entity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Strip FE Chip Readout</dc:title>
  <dc:creator>giorgi</dc:creator>
  <cp:lastModifiedBy>giorgi</cp:lastModifiedBy>
  <cp:revision>31</cp:revision>
  <dcterms:created xsi:type="dcterms:W3CDTF">2011-11-10T09:53:23Z</dcterms:created>
  <dcterms:modified xsi:type="dcterms:W3CDTF">2011-11-11T09:04:36Z</dcterms:modified>
</cp:coreProperties>
</file>