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56" r:id="rId2"/>
    <p:sldId id="333" r:id="rId3"/>
    <p:sldId id="258" r:id="rId4"/>
    <p:sldId id="2226" r:id="rId5"/>
    <p:sldId id="285" r:id="rId6"/>
    <p:sldId id="257" r:id="rId7"/>
    <p:sldId id="323" r:id="rId8"/>
    <p:sldId id="2238" r:id="rId9"/>
    <p:sldId id="270" r:id="rId10"/>
    <p:sldId id="397" r:id="rId11"/>
    <p:sldId id="451" r:id="rId12"/>
    <p:sldId id="275" r:id="rId13"/>
    <p:sldId id="394" r:id="rId14"/>
    <p:sldId id="293" r:id="rId15"/>
    <p:sldId id="387" r:id="rId16"/>
    <p:sldId id="388" r:id="rId17"/>
    <p:sldId id="389" r:id="rId18"/>
    <p:sldId id="390" r:id="rId19"/>
    <p:sldId id="391" r:id="rId20"/>
    <p:sldId id="392" r:id="rId21"/>
    <p:sldId id="393" r:id="rId22"/>
    <p:sldId id="395" r:id="rId23"/>
    <p:sldId id="260" r:id="rId24"/>
    <p:sldId id="261" r:id="rId25"/>
    <p:sldId id="277" r:id="rId26"/>
    <p:sldId id="2183" r:id="rId27"/>
    <p:sldId id="2184" r:id="rId28"/>
    <p:sldId id="331" r:id="rId29"/>
    <p:sldId id="325" r:id="rId30"/>
    <p:sldId id="297" r:id="rId31"/>
    <p:sldId id="264" r:id="rId32"/>
    <p:sldId id="345" r:id="rId33"/>
    <p:sldId id="265" r:id="rId34"/>
    <p:sldId id="2239" r:id="rId35"/>
    <p:sldId id="316" r:id="rId36"/>
    <p:sldId id="320" r:id="rId37"/>
    <p:sldId id="287" r:id="rId38"/>
    <p:sldId id="280" r:id="rId39"/>
    <p:sldId id="281" r:id="rId40"/>
    <p:sldId id="288" r:id="rId41"/>
    <p:sldId id="289" r:id="rId42"/>
    <p:sldId id="290" r:id="rId43"/>
    <p:sldId id="2240" r:id="rId44"/>
    <p:sldId id="2237" r:id="rId45"/>
    <p:sldId id="2241" r:id="rId46"/>
    <p:sldId id="2250" r:id="rId47"/>
    <p:sldId id="2251" r:id="rId48"/>
    <p:sldId id="2263" r:id="rId49"/>
    <p:sldId id="2264" r:id="rId50"/>
    <p:sldId id="2265" r:id="rId51"/>
    <p:sldId id="2266" r:id="rId52"/>
    <p:sldId id="2267" r:id="rId53"/>
    <p:sldId id="2268" r:id="rId54"/>
    <p:sldId id="2269" r:id="rId55"/>
    <p:sldId id="2222" r:id="rId56"/>
    <p:sldId id="2236" r:id="rId57"/>
    <p:sldId id="396" r:id="rId58"/>
    <p:sldId id="349" r:id="rId59"/>
    <p:sldId id="347" r:id="rId60"/>
    <p:sldId id="348" r:id="rId61"/>
    <p:sldId id="353" r:id="rId62"/>
    <p:sldId id="358" r:id="rId63"/>
    <p:sldId id="2252" r:id="rId64"/>
    <p:sldId id="2243" r:id="rId65"/>
    <p:sldId id="2228" r:id="rId6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76525" autoAdjust="0"/>
  </p:normalViewPr>
  <p:slideViewPr>
    <p:cSldViewPr snapToGrid="0">
      <p:cViewPr varScale="1">
        <p:scale>
          <a:sx n="123" d="100"/>
          <a:sy n="123" d="100"/>
        </p:scale>
        <p:origin x="108"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847D5C-F603-49FE-8CB5-1A14DE1B922E}" type="datetimeFigureOut">
              <a:rPr lang="it-IT" smtClean="0"/>
              <a:t>14/10/2024</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7A3969-9803-4666-8939-6DB609B16A73}" type="slidenum">
              <a:rPr lang="it-IT" smtClean="0"/>
              <a:t>‹N›</a:t>
            </a:fld>
            <a:endParaRPr lang="it-IT"/>
          </a:p>
        </p:txBody>
      </p:sp>
    </p:spTree>
    <p:extLst>
      <p:ext uri="{BB962C8B-B14F-4D97-AF65-F5344CB8AC3E}">
        <p14:creationId xmlns:p14="http://schemas.microsoft.com/office/powerpoint/2010/main" val="16554404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4B9BA-A1E1-4249-8F3E-6F291D71BF97}" type="datetimeFigureOut">
              <a:rPr lang="it-IT" smtClean="0"/>
              <a:t>14/10/2024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4E122-6E38-4829-B75C-F11F50981C3E}" type="slidenum">
              <a:rPr lang="it-IT" smtClean="0"/>
              <a:t>‹N›</a:t>
            </a:fld>
            <a:endParaRPr lang="it-IT"/>
          </a:p>
        </p:txBody>
      </p:sp>
    </p:spTree>
    <p:extLst>
      <p:ext uri="{BB962C8B-B14F-4D97-AF65-F5344CB8AC3E}">
        <p14:creationId xmlns:p14="http://schemas.microsoft.com/office/powerpoint/2010/main" val="27016743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0A4E122-6E38-4829-B75C-F11F50981C3E}" type="slidenum">
              <a:rPr lang="it-IT" smtClean="0"/>
              <a:t>1</a:t>
            </a:fld>
            <a:endParaRPr lang="it-IT"/>
          </a:p>
        </p:txBody>
      </p:sp>
    </p:spTree>
    <p:extLst>
      <p:ext uri="{BB962C8B-B14F-4D97-AF65-F5344CB8AC3E}">
        <p14:creationId xmlns:p14="http://schemas.microsoft.com/office/powerpoint/2010/main" val="345192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0A4E122-6E38-4829-B75C-F11F50981C3E}" type="slidenum">
              <a:rPr lang="it-IT" smtClean="0"/>
              <a:t>2</a:t>
            </a:fld>
            <a:endParaRPr lang="it-IT"/>
          </a:p>
        </p:txBody>
      </p:sp>
    </p:spTree>
    <p:extLst>
      <p:ext uri="{BB962C8B-B14F-4D97-AF65-F5344CB8AC3E}">
        <p14:creationId xmlns:p14="http://schemas.microsoft.com/office/powerpoint/2010/main" val="87210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62755-12AB-4AC7-9438-BDB364E4D386}" type="slidenum">
              <a:rPr lang="en-US" altLang="it-IT"/>
              <a:pPr/>
              <a:t>9</a:t>
            </a:fld>
            <a:endParaRPr lang="en-US" altLang="it-IT"/>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ltLang="it-IT"/>
          </a:p>
        </p:txBody>
      </p:sp>
    </p:spTree>
    <p:extLst>
      <p:ext uri="{BB962C8B-B14F-4D97-AF65-F5344CB8AC3E}">
        <p14:creationId xmlns:p14="http://schemas.microsoft.com/office/powerpoint/2010/main" val="609448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F07BC9-715C-4B59-88D5-6A158B23A697}" type="slidenum">
              <a:rPr lang="en-US" altLang="it-IT"/>
              <a:pPr/>
              <a:t>10</a:t>
            </a:fld>
            <a:endParaRPr lang="en-US" altLang="it-IT"/>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ltLang="it-IT"/>
          </a:p>
        </p:txBody>
      </p:sp>
    </p:spTree>
    <p:extLst>
      <p:ext uri="{BB962C8B-B14F-4D97-AF65-F5344CB8AC3E}">
        <p14:creationId xmlns:p14="http://schemas.microsoft.com/office/powerpoint/2010/main" val="2185603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F07BC9-715C-4B59-88D5-6A158B23A697}" type="slidenum">
              <a:rPr lang="en-US" altLang="it-IT"/>
              <a:pPr/>
              <a:t>11</a:t>
            </a:fld>
            <a:endParaRPr lang="en-US" altLang="it-IT"/>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ltLang="it-IT"/>
          </a:p>
        </p:txBody>
      </p:sp>
    </p:spTree>
    <p:extLst>
      <p:ext uri="{BB962C8B-B14F-4D97-AF65-F5344CB8AC3E}">
        <p14:creationId xmlns:p14="http://schemas.microsoft.com/office/powerpoint/2010/main" val="82353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1A90B-E867-44E3-BF22-C0F6E307B830}" type="slidenum">
              <a:rPr lang="en-US" altLang="it-IT"/>
              <a:pPr/>
              <a:t>12</a:t>
            </a:fld>
            <a:endParaRPr lang="en-US" altLang="it-IT"/>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it-IT"/>
          </a:p>
        </p:txBody>
      </p:sp>
    </p:spTree>
    <p:extLst>
      <p:ext uri="{BB962C8B-B14F-4D97-AF65-F5344CB8AC3E}">
        <p14:creationId xmlns:p14="http://schemas.microsoft.com/office/powerpoint/2010/main" val="387031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1A90B-E867-44E3-BF22-C0F6E307B830}" type="slidenum">
              <a:rPr lang="en-US" altLang="it-IT"/>
              <a:pPr/>
              <a:t>13</a:t>
            </a:fld>
            <a:endParaRPr lang="en-US" altLang="it-IT"/>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ltLang="it-IT"/>
          </a:p>
        </p:txBody>
      </p:sp>
    </p:spTree>
    <p:extLst>
      <p:ext uri="{BB962C8B-B14F-4D97-AF65-F5344CB8AC3E}">
        <p14:creationId xmlns:p14="http://schemas.microsoft.com/office/powerpoint/2010/main" val="372820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magnetron è costituito da una camera con sezione circolare circondata da lobi, in cui è stato effettuato il vuoto, la cui struttura costituisce l'anodo, con potenziale elettrico nullo. Al centro è collocato un filo mantenuto incandescente, il catodo, e ad un potenziale elettrico negativo, costante o impulsivo, molto elevato rispetto all'anodo. Nella direzione normale al campo elettrico, costituito tra catodo ed anodo, è mantenuto un campo magnetico prodotto da un magnete permanente. Il filamento e il catodo sono costituiti da un unico elettrodo realizzato in filo di tungsteno a forma elicoidale, con un numero di spire variabile fra 8 e 12, di raggio circa pari alla lunghezza. Il catodo è rivestito di un materiale idoneo ad emettere elettroni.</a:t>
            </a:r>
          </a:p>
          <a:p>
            <a:endParaRPr lang="it-IT" dirty="0"/>
          </a:p>
          <a:p>
            <a:r>
              <a:rPr lang="it-IT" dirty="0"/>
              <a:t>Gli elettroni emessi per effetto termoionico dal filamento tendono a muoversi verso le pareti della camera, mantenute a potenziale zero, che corrispondono all'anodo, positivo rispetto al catodo. La presenza del campo magnetico però causa una curvatura nella loro traiettoria per effetto della forza di </a:t>
            </a:r>
            <a:r>
              <a:rPr lang="it-IT" dirty="0" err="1"/>
              <a:t>Lorentz</a:t>
            </a:r>
            <a:r>
              <a:rPr lang="it-IT" dirty="0"/>
              <a:t>, portandoli a seguire un percorso a cicloide (cioè un punto appartenente ad una circonferenza che si muove lungo un retta).</a:t>
            </a:r>
          </a:p>
          <a:p>
            <a:endParaRPr lang="it-IT" dirty="0"/>
          </a:p>
          <a:p>
            <a:r>
              <a:rPr lang="it-IT" dirty="0"/>
              <a:t>Sul perimetro della camera sono ricavate delle aperture opportunamente spaziate e comunicanti con delle cavità. Gli elettroni, raggiungendo il bordo delle cavità, si uniscono in fasci che oscillano a Radio frequenza, dipendente dalle dimensioni del Magnetron, per effetto dei campi incrociati (campo magnetico e campo elettrico).</a:t>
            </a:r>
          </a:p>
          <a:p>
            <a:endParaRPr lang="it-IT" dirty="0"/>
          </a:p>
          <a:p>
            <a:r>
              <a:rPr lang="it-IT" dirty="0"/>
              <a:t>Una parte di questo campo è prelevato da una spira, detta di prelievo, connessa ad una guida d'onda (un tubo metallico in grado di convogliare le microonde), e da questa inviato al carico utilizzatore, che sia una antenna trasmittente, oppure la camera del forno a microonde</a:t>
            </a:r>
          </a:p>
        </p:txBody>
      </p:sp>
      <p:sp>
        <p:nvSpPr>
          <p:cNvPr id="4" name="Segnaposto numero diapositiva 3"/>
          <p:cNvSpPr>
            <a:spLocks noGrp="1"/>
          </p:cNvSpPr>
          <p:nvPr>
            <p:ph type="sldNum" sz="quarter" idx="10"/>
          </p:nvPr>
        </p:nvSpPr>
        <p:spPr/>
        <p:txBody>
          <a:bodyPr/>
          <a:lstStyle/>
          <a:p>
            <a:fld id="{50A4E122-6E38-4829-B75C-F11F50981C3E}" type="slidenum">
              <a:rPr lang="it-IT" smtClean="0"/>
              <a:t>27</a:t>
            </a:fld>
            <a:endParaRPr lang="it-IT"/>
          </a:p>
        </p:txBody>
      </p:sp>
    </p:spTree>
    <p:extLst>
      <p:ext uri="{BB962C8B-B14F-4D97-AF65-F5344CB8AC3E}">
        <p14:creationId xmlns:p14="http://schemas.microsoft.com/office/powerpoint/2010/main" val="282333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0A4E122-6E38-4829-B75C-F11F50981C3E}" type="slidenum">
              <a:rPr lang="it-IT" smtClean="0"/>
              <a:t>42</a:t>
            </a:fld>
            <a:endParaRPr lang="it-IT"/>
          </a:p>
        </p:txBody>
      </p:sp>
    </p:spTree>
    <p:extLst>
      <p:ext uri="{BB962C8B-B14F-4D97-AF65-F5344CB8AC3E}">
        <p14:creationId xmlns:p14="http://schemas.microsoft.com/office/powerpoint/2010/main" val="417440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AD9FF68-CF04-4795-9316-AC8136AA5866}" type="datetime1">
              <a:rPr lang="it-IT" smtClean="0"/>
              <a:t>14/10/2024</a:t>
            </a:fld>
            <a:endParaRPr lang="it-IT"/>
          </a:p>
        </p:txBody>
      </p:sp>
      <p:sp>
        <p:nvSpPr>
          <p:cNvPr id="5" name="Segnaposto piè di pagina 4"/>
          <p:cNvSpPr>
            <a:spLocks noGrp="1"/>
          </p:cNvSpPr>
          <p:nvPr>
            <p:ph type="ftr" sz="quarter" idx="11"/>
          </p:nvPr>
        </p:nvSpPr>
        <p:spPr/>
        <p:txBody>
          <a:bodyPr/>
          <a:lstStyle/>
          <a:p>
            <a:r>
              <a:rPr lang="it-IT"/>
              <a:t>Programma INFN Docenti - 21 ottobre 2024</a:t>
            </a:r>
          </a:p>
        </p:txBody>
      </p:sp>
      <p:sp>
        <p:nvSpPr>
          <p:cNvPr id="6" name="Segnaposto numero diapositiva 5"/>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738380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22FBCE8-B21E-493F-AB6A-325E02883BF7}" type="datetime1">
              <a:rPr lang="it-IT" smtClean="0"/>
              <a:t>14/10/2024</a:t>
            </a:fld>
            <a:endParaRPr lang="it-IT"/>
          </a:p>
        </p:txBody>
      </p:sp>
      <p:sp>
        <p:nvSpPr>
          <p:cNvPr id="5" name="Segnaposto piè di pagina 4"/>
          <p:cNvSpPr>
            <a:spLocks noGrp="1"/>
          </p:cNvSpPr>
          <p:nvPr>
            <p:ph type="ftr" sz="quarter" idx="11"/>
          </p:nvPr>
        </p:nvSpPr>
        <p:spPr/>
        <p:txBody>
          <a:bodyPr/>
          <a:lstStyle/>
          <a:p>
            <a:r>
              <a:rPr lang="it-IT"/>
              <a:t>Programma INFN Docenti - 21 ottobre 2024</a:t>
            </a:r>
          </a:p>
        </p:txBody>
      </p:sp>
      <p:sp>
        <p:nvSpPr>
          <p:cNvPr id="6" name="Segnaposto numero diapositiva 5"/>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2516457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D05A8BA-9E82-4926-A634-01DF17317E4B}" type="datetime1">
              <a:rPr lang="it-IT" smtClean="0"/>
              <a:t>14/10/2024</a:t>
            </a:fld>
            <a:endParaRPr lang="it-IT"/>
          </a:p>
        </p:txBody>
      </p:sp>
      <p:sp>
        <p:nvSpPr>
          <p:cNvPr id="5" name="Segnaposto piè di pagina 4"/>
          <p:cNvSpPr>
            <a:spLocks noGrp="1"/>
          </p:cNvSpPr>
          <p:nvPr>
            <p:ph type="ftr" sz="quarter" idx="11"/>
          </p:nvPr>
        </p:nvSpPr>
        <p:spPr/>
        <p:txBody>
          <a:bodyPr/>
          <a:lstStyle/>
          <a:p>
            <a:r>
              <a:rPr lang="it-IT"/>
              <a:t>Programma INFN Docenti - 21 ottobre 2024</a:t>
            </a:r>
          </a:p>
        </p:txBody>
      </p:sp>
      <p:sp>
        <p:nvSpPr>
          <p:cNvPr id="6" name="Segnaposto numero diapositiva 5"/>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2129138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6964442-1F92-4125-8421-724F1897A89A}" type="datetime1">
              <a:rPr lang="it-IT" smtClean="0"/>
              <a:t>14/10/2024</a:t>
            </a:fld>
            <a:endParaRPr lang="it-IT"/>
          </a:p>
        </p:txBody>
      </p:sp>
      <p:sp>
        <p:nvSpPr>
          <p:cNvPr id="5" name="Segnaposto piè di pagina 4"/>
          <p:cNvSpPr>
            <a:spLocks noGrp="1"/>
          </p:cNvSpPr>
          <p:nvPr>
            <p:ph type="ftr" sz="quarter" idx="11"/>
          </p:nvPr>
        </p:nvSpPr>
        <p:spPr/>
        <p:txBody>
          <a:bodyPr/>
          <a:lstStyle/>
          <a:p>
            <a:r>
              <a:rPr lang="it-IT"/>
              <a:t>Programma INFN Docenti - 21 ottobre 2024</a:t>
            </a:r>
          </a:p>
        </p:txBody>
      </p:sp>
      <p:sp>
        <p:nvSpPr>
          <p:cNvPr id="6" name="Segnaposto numero diapositiva 5"/>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338618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22396336-1BBE-46FB-84CB-44748C6DDDE9}" type="datetime1">
              <a:rPr lang="it-IT" smtClean="0"/>
              <a:t>14/10/2024</a:t>
            </a:fld>
            <a:endParaRPr lang="it-IT"/>
          </a:p>
        </p:txBody>
      </p:sp>
      <p:sp>
        <p:nvSpPr>
          <p:cNvPr id="5" name="Segnaposto piè di pagina 4"/>
          <p:cNvSpPr>
            <a:spLocks noGrp="1"/>
          </p:cNvSpPr>
          <p:nvPr>
            <p:ph type="ftr" sz="quarter" idx="11"/>
          </p:nvPr>
        </p:nvSpPr>
        <p:spPr/>
        <p:txBody>
          <a:bodyPr/>
          <a:lstStyle/>
          <a:p>
            <a:r>
              <a:rPr lang="it-IT"/>
              <a:t>Programma INFN Docenti - 21 ottobre 2024</a:t>
            </a:r>
          </a:p>
        </p:txBody>
      </p:sp>
      <p:sp>
        <p:nvSpPr>
          <p:cNvPr id="6" name="Segnaposto numero diapositiva 5"/>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240744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758E045-4CB5-4055-AC22-6AC848E194EA}" type="datetime1">
              <a:rPr lang="it-IT" smtClean="0"/>
              <a:t>14/10/2024</a:t>
            </a:fld>
            <a:endParaRPr lang="it-IT"/>
          </a:p>
        </p:txBody>
      </p:sp>
      <p:sp>
        <p:nvSpPr>
          <p:cNvPr id="6" name="Segnaposto piè di pagina 5"/>
          <p:cNvSpPr>
            <a:spLocks noGrp="1"/>
          </p:cNvSpPr>
          <p:nvPr>
            <p:ph type="ftr" sz="quarter" idx="11"/>
          </p:nvPr>
        </p:nvSpPr>
        <p:spPr/>
        <p:txBody>
          <a:bodyPr/>
          <a:lstStyle/>
          <a:p>
            <a:r>
              <a:rPr lang="it-IT"/>
              <a:t>Programma INFN Docenti - 21 ottobre 2024</a:t>
            </a:r>
          </a:p>
        </p:txBody>
      </p:sp>
      <p:sp>
        <p:nvSpPr>
          <p:cNvPr id="7" name="Segnaposto numero diapositiva 6"/>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623836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47821FE-A077-461C-A580-264B51FCFEEC}" type="datetime1">
              <a:rPr lang="it-IT" smtClean="0"/>
              <a:t>14/10/2024</a:t>
            </a:fld>
            <a:endParaRPr lang="it-IT"/>
          </a:p>
        </p:txBody>
      </p:sp>
      <p:sp>
        <p:nvSpPr>
          <p:cNvPr id="8" name="Segnaposto piè di pagina 7"/>
          <p:cNvSpPr>
            <a:spLocks noGrp="1"/>
          </p:cNvSpPr>
          <p:nvPr>
            <p:ph type="ftr" sz="quarter" idx="11"/>
          </p:nvPr>
        </p:nvSpPr>
        <p:spPr/>
        <p:txBody>
          <a:bodyPr/>
          <a:lstStyle/>
          <a:p>
            <a:r>
              <a:rPr lang="it-IT"/>
              <a:t>Programma INFN Docenti - 21 ottobre 2024</a:t>
            </a:r>
          </a:p>
        </p:txBody>
      </p:sp>
      <p:sp>
        <p:nvSpPr>
          <p:cNvPr id="9" name="Segnaposto numero diapositiva 8"/>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383079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CB4F079-E56A-452A-883F-6DE7FCBE4828}" type="datetime1">
              <a:rPr lang="it-IT" smtClean="0"/>
              <a:t>14/10/2024</a:t>
            </a:fld>
            <a:endParaRPr lang="it-IT"/>
          </a:p>
        </p:txBody>
      </p:sp>
      <p:sp>
        <p:nvSpPr>
          <p:cNvPr id="4" name="Segnaposto piè di pagina 3"/>
          <p:cNvSpPr>
            <a:spLocks noGrp="1"/>
          </p:cNvSpPr>
          <p:nvPr>
            <p:ph type="ftr" sz="quarter" idx="11"/>
          </p:nvPr>
        </p:nvSpPr>
        <p:spPr/>
        <p:txBody>
          <a:bodyPr/>
          <a:lstStyle/>
          <a:p>
            <a:r>
              <a:rPr lang="it-IT"/>
              <a:t>Programma INFN Docenti - 21 ottobre 2024</a:t>
            </a:r>
          </a:p>
        </p:txBody>
      </p:sp>
      <p:sp>
        <p:nvSpPr>
          <p:cNvPr id="5" name="Segnaposto numero diapositiva 4"/>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137276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265E04B-3734-4C68-8009-3BBA4E3A14AA}" type="datetime1">
              <a:rPr lang="it-IT" smtClean="0"/>
              <a:t>14/10/2024</a:t>
            </a:fld>
            <a:endParaRPr lang="it-IT"/>
          </a:p>
        </p:txBody>
      </p:sp>
      <p:sp>
        <p:nvSpPr>
          <p:cNvPr id="3" name="Segnaposto piè di pagina 2"/>
          <p:cNvSpPr>
            <a:spLocks noGrp="1"/>
          </p:cNvSpPr>
          <p:nvPr>
            <p:ph type="ftr" sz="quarter" idx="11"/>
          </p:nvPr>
        </p:nvSpPr>
        <p:spPr/>
        <p:txBody>
          <a:bodyPr/>
          <a:lstStyle/>
          <a:p>
            <a:r>
              <a:rPr lang="it-IT"/>
              <a:t>Programma INFN Docenti - 21 ottobre 2024</a:t>
            </a:r>
          </a:p>
        </p:txBody>
      </p:sp>
      <p:sp>
        <p:nvSpPr>
          <p:cNvPr id="4" name="Segnaposto numero diapositiva 3"/>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28258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C3E7E14-A1EB-4DF2-A675-97DB76115E0E}" type="datetime1">
              <a:rPr lang="it-IT" smtClean="0"/>
              <a:t>14/10/2024</a:t>
            </a:fld>
            <a:endParaRPr lang="it-IT"/>
          </a:p>
        </p:txBody>
      </p:sp>
      <p:sp>
        <p:nvSpPr>
          <p:cNvPr id="6" name="Segnaposto piè di pagina 5"/>
          <p:cNvSpPr>
            <a:spLocks noGrp="1"/>
          </p:cNvSpPr>
          <p:nvPr>
            <p:ph type="ftr" sz="quarter" idx="11"/>
          </p:nvPr>
        </p:nvSpPr>
        <p:spPr/>
        <p:txBody>
          <a:bodyPr/>
          <a:lstStyle/>
          <a:p>
            <a:r>
              <a:rPr lang="it-IT"/>
              <a:t>Programma INFN Docenti - 21 ottobre 2024</a:t>
            </a:r>
          </a:p>
        </p:txBody>
      </p:sp>
      <p:sp>
        <p:nvSpPr>
          <p:cNvPr id="7" name="Segnaposto numero diapositiva 6"/>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401546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5E4FC36-0935-4F44-8AB3-4101EF75E18C}" type="datetime1">
              <a:rPr lang="it-IT" smtClean="0"/>
              <a:t>14/10/2024</a:t>
            </a:fld>
            <a:endParaRPr lang="it-IT"/>
          </a:p>
        </p:txBody>
      </p:sp>
      <p:sp>
        <p:nvSpPr>
          <p:cNvPr id="6" name="Segnaposto piè di pagina 5"/>
          <p:cNvSpPr>
            <a:spLocks noGrp="1"/>
          </p:cNvSpPr>
          <p:nvPr>
            <p:ph type="ftr" sz="quarter" idx="11"/>
          </p:nvPr>
        </p:nvSpPr>
        <p:spPr/>
        <p:txBody>
          <a:bodyPr/>
          <a:lstStyle/>
          <a:p>
            <a:r>
              <a:rPr lang="it-IT"/>
              <a:t>Programma INFN Docenti - 21 ottobre 2024</a:t>
            </a:r>
          </a:p>
        </p:txBody>
      </p:sp>
      <p:sp>
        <p:nvSpPr>
          <p:cNvPr id="7" name="Segnaposto numero diapositiva 6"/>
          <p:cNvSpPr>
            <a:spLocks noGrp="1"/>
          </p:cNvSpPr>
          <p:nvPr>
            <p:ph type="sldNum" sz="quarter" idx="12"/>
          </p:nvPr>
        </p:nvSpPr>
        <p:spPr/>
        <p:txBody>
          <a:bodyPr/>
          <a:lstStyle/>
          <a:p>
            <a:fld id="{0AA4D6E6-13A6-4217-ABA7-E4004A4D1319}" type="slidenum">
              <a:rPr lang="it-IT" smtClean="0"/>
              <a:t>‹N›</a:t>
            </a:fld>
            <a:endParaRPr lang="it-IT"/>
          </a:p>
        </p:txBody>
      </p:sp>
    </p:spTree>
    <p:extLst>
      <p:ext uri="{BB962C8B-B14F-4D97-AF65-F5344CB8AC3E}">
        <p14:creationId xmlns:p14="http://schemas.microsoft.com/office/powerpoint/2010/main" val="7231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81652-0CF1-498E-A803-152F99F9ABB5}" type="datetime1">
              <a:rPr lang="it-IT" smtClean="0"/>
              <a:t>14/10/2024</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Programma INFN Docenti - 21 ottobre 2024</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4D6E6-13A6-4217-ABA7-E4004A4D1319}" type="slidenum">
              <a:rPr lang="it-IT" smtClean="0"/>
              <a:t>‹N›</a:t>
            </a:fld>
            <a:endParaRPr lang="it-IT"/>
          </a:p>
        </p:txBody>
      </p:sp>
    </p:spTree>
    <p:extLst>
      <p:ext uri="{BB962C8B-B14F-4D97-AF65-F5344CB8AC3E}">
        <p14:creationId xmlns:p14="http://schemas.microsoft.com/office/powerpoint/2010/main" val="3346869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6.gi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oleObject" Target="../embeddings/oleObject5.bin"/><Relationship Id="rId4" Type="http://schemas.openxmlformats.org/officeDocument/2006/relationships/image" Target="../media/image18.wmf"/></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22.png"/><Relationship Id="rId7" Type="http://schemas.openxmlformats.org/officeDocument/2006/relationships/image" Target="../media/image24.wmf"/><Relationship Id="rId12" Type="http://schemas.openxmlformats.org/officeDocument/2006/relationships/image" Target="../media/image28.emf"/><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oleObject" Target="../embeddings/oleObject7.bin"/><Relationship Id="rId11" Type="http://schemas.openxmlformats.org/officeDocument/2006/relationships/image" Target="../media/image27.emf"/><Relationship Id="rId5" Type="http://schemas.openxmlformats.org/officeDocument/2006/relationships/image" Target="../media/image23.wmf"/><Relationship Id="rId10" Type="http://schemas.openxmlformats.org/officeDocument/2006/relationships/image" Target="../media/image26.png"/><Relationship Id="rId4" Type="http://schemas.openxmlformats.org/officeDocument/2006/relationships/oleObject" Target="../embeddings/oleObject6.bin"/><Relationship Id="rId9" Type="http://schemas.openxmlformats.org/officeDocument/2006/relationships/image" Target="../media/image25.wmf"/></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wmf"/><Relationship Id="rId5" Type="http://schemas.openxmlformats.org/officeDocument/2006/relationships/oleObject" Target="../embeddings/oleObject10.bin"/><Relationship Id="rId4" Type="http://schemas.openxmlformats.org/officeDocument/2006/relationships/image" Target="../media/image31.wmf"/><Relationship Id="rId9" Type="http://schemas.openxmlformats.org/officeDocument/2006/relationships/image" Target="../media/image34.gif"/></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oleObject" Target="../embeddings/oleObject13.bin"/></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emf"/></Relationships>
</file>

<file path=ppt/slides/_rels/slide38.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70.emf"/><Relationship Id="rId7" Type="http://schemas.openxmlformats.org/officeDocument/2006/relationships/oleObject" Target="../embeddings/oleObject15.bin"/><Relationship Id="rId2" Type="http://schemas.openxmlformats.org/officeDocument/2006/relationships/image" Target="../media/image69.emf"/><Relationship Id="rId1" Type="http://schemas.openxmlformats.org/officeDocument/2006/relationships/slideLayout" Target="../slideLayouts/slideLayout2.xml"/><Relationship Id="rId6" Type="http://schemas.openxmlformats.org/officeDocument/2006/relationships/image" Target="../media/image72.wmf"/><Relationship Id="rId5" Type="http://schemas.openxmlformats.org/officeDocument/2006/relationships/oleObject" Target="../embeddings/oleObject14.bin"/><Relationship Id="rId4" Type="http://schemas.openxmlformats.org/officeDocument/2006/relationships/image" Target="../media/image71.emf"/><Relationship Id="rId9" Type="http://schemas.openxmlformats.org/officeDocument/2006/relationships/image" Target="../media/image74.gif"/></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osti.gov/servlets/purl/1468902"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hyperlink" Target="http://www.ifmif.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s://europeanspallationsource.se/"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uspas.fnal.gov/materials/materials-table.shtml" TargetMode="External"/><Relationship Id="rId13" Type="http://schemas.openxmlformats.org/officeDocument/2006/relationships/hyperlink" Target="https://www.qsl.net/va3iul/Files/Old_Radio_Frequency_Books.htm" TargetMode="External"/><Relationship Id="rId3" Type="http://schemas.openxmlformats.org/officeDocument/2006/relationships/hyperlink" Target="https://cds.cern.ch/record/1017689/files/ab-note-2007-014.pdf" TargetMode="External"/><Relationship Id="rId7" Type="http://schemas.openxmlformats.org/officeDocument/2006/relationships/hyperlink" Target="https://people.nscl.msu.edu/~lund/uspas/ap_2018/lec_lund/01.intro.pdf" TargetMode="External"/><Relationship Id="rId12" Type="http://schemas.openxmlformats.org/officeDocument/2006/relationships/hyperlink" Target="https://www.amazon.it/RF-Linear-Accelerators-Thomas-Wangler/dp/3527406808" TargetMode="External"/><Relationship Id="rId2" Type="http://schemas.openxmlformats.org/officeDocument/2006/relationships/hyperlink" Target="https://www.lnf.infn.it/edu/stagelnf/2012/masterclass_acceleratori_2012_1.pdf" TargetMode="External"/><Relationship Id="rId1" Type="http://schemas.openxmlformats.org/officeDocument/2006/relationships/slideLayout" Target="../slideLayouts/slideLayout7.xml"/><Relationship Id="rId6" Type="http://schemas.openxmlformats.org/officeDocument/2006/relationships/hyperlink" Target="https://indico.cern.ch/event/22574/contributions/475143/attachments/371243/516589/IntroductionToAccelerators.pdf" TargetMode="External"/><Relationship Id="rId11" Type="http://schemas.openxmlformats.org/officeDocument/2006/relationships/hyperlink" Target="https://www.amazon.com/Accelerator-Physics-Third-S-Lee/dp/9814374946" TargetMode="External"/><Relationship Id="rId5" Type="http://schemas.openxmlformats.org/officeDocument/2006/relationships/hyperlink" Target="https://uspas.fnal.gov/materials/09VU/Lecture1a.pdf" TargetMode="External"/><Relationship Id="rId10" Type="http://schemas.openxmlformats.org/officeDocument/2006/relationships/hyperlink" Target="https://www.amazon.it/Particle-Accelerator-Physics-Helmut-Wiedemann/dp/3540490434" TargetMode="External"/><Relationship Id="rId4" Type="http://schemas.openxmlformats.org/officeDocument/2006/relationships/hyperlink" Target="https://sites.google.com/iit.edu/uspas2019" TargetMode="External"/><Relationship Id="rId9" Type="http://schemas.openxmlformats.org/officeDocument/2006/relationships/hyperlink" Target="https://cas.web.cern.ch/previous-school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112.wmf"/><Relationship Id="rId18" Type="http://schemas.openxmlformats.org/officeDocument/2006/relationships/oleObject" Target="../embeddings/oleObject22.bin"/><Relationship Id="rId3" Type="http://schemas.openxmlformats.org/officeDocument/2006/relationships/image" Target="../media/image107.wmf"/><Relationship Id="rId21" Type="http://schemas.openxmlformats.org/officeDocument/2006/relationships/image" Target="../media/image118.wmf"/><Relationship Id="rId7" Type="http://schemas.openxmlformats.org/officeDocument/2006/relationships/image" Target="../media/image109.wmf"/><Relationship Id="rId12" Type="http://schemas.openxmlformats.org/officeDocument/2006/relationships/oleObject" Target="../embeddings/oleObject21.bin"/><Relationship Id="rId17" Type="http://schemas.openxmlformats.org/officeDocument/2006/relationships/image" Target="../media/image116.png"/><Relationship Id="rId2" Type="http://schemas.openxmlformats.org/officeDocument/2006/relationships/oleObject" Target="../embeddings/oleObject16.bin"/><Relationship Id="rId16" Type="http://schemas.openxmlformats.org/officeDocument/2006/relationships/image" Target="../media/image115.png"/><Relationship Id="rId20" Type="http://schemas.openxmlformats.org/officeDocument/2006/relationships/oleObject" Target="../embeddings/oleObject23.bin"/><Relationship Id="rId1" Type="http://schemas.openxmlformats.org/officeDocument/2006/relationships/slideLayout" Target="../slideLayouts/slideLayout7.xml"/><Relationship Id="rId6" Type="http://schemas.openxmlformats.org/officeDocument/2006/relationships/oleObject" Target="../embeddings/oleObject18.bin"/><Relationship Id="rId11" Type="http://schemas.openxmlformats.org/officeDocument/2006/relationships/image" Target="../media/image111.wmf"/><Relationship Id="rId5" Type="http://schemas.openxmlformats.org/officeDocument/2006/relationships/image" Target="../media/image108.wmf"/><Relationship Id="rId15" Type="http://schemas.openxmlformats.org/officeDocument/2006/relationships/image" Target="../media/image114.png"/><Relationship Id="rId10" Type="http://schemas.openxmlformats.org/officeDocument/2006/relationships/oleObject" Target="../embeddings/oleObject20.bin"/><Relationship Id="rId19" Type="http://schemas.openxmlformats.org/officeDocument/2006/relationships/image" Target="../media/image117.wmf"/><Relationship Id="rId4" Type="http://schemas.openxmlformats.org/officeDocument/2006/relationships/oleObject" Target="../embeddings/oleObject17.bin"/><Relationship Id="rId9" Type="http://schemas.openxmlformats.org/officeDocument/2006/relationships/image" Target="../media/image110.wmf"/><Relationship Id="rId1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17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1.wmf"/><Relationship Id="rId4" Type="http://schemas.openxmlformats.org/officeDocument/2006/relationships/oleObject" Target="../embeddings/oleObject24.bin"/></Relationships>
</file>

<file path=ppt/slides/_rels/slide59.x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image" Target="../media/image122.wmf"/><Relationship Id="rId7" Type="http://schemas.openxmlformats.org/officeDocument/2006/relationships/oleObject" Target="../embeddings/oleObject27.bin"/><Relationship Id="rId2" Type="http://schemas.openxmlformats.org/officeDocument/2006/relationships/oleObject" Target="../embeddings/oleObject25.bin"/><Relationship Id="rId1" Type="http://schemas.openxmlformats.org/officeDocument/2006/relationships/slideLayout" Target="../slideLayouts/slideLayout7.xml"/><Relationship Id="rId6" Type="http://schemas.openxmlformats.org/officeDocument/2006/relationships/image" Target="../media/image124.wmf"/><Relationship Id="rId5" Type="http://schemas.openxmlformats.org/officeDocument/2006/relationships/oleObject" Target="../embeddings/oleObject26.bin"/><Relationship Id="rId4" Type="http://schemas.openxmlformats.org/officeDocument/2006/relationships/image" Target="../media/image123.png"/><Relationship Id="rId9" Type="http://schemas.openxmlformats.org/officeDocument/2006/relationships/image" Target="../media/image1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137.wmf"/><Relationship Id="rId3" Type="http://schemas.openxmlformats.org/officeDocument/2006/relationships/image" Target="../media/image132.wmf"/><Relationship Id="rId7" Type="http://schemas.openxmlformats.org/officeDocument/2006/relationships/image" Target="../media/image134.wmf"/><Relationship Id="rId12" Type="http://schemas.openxmlformats.org/officeDocument/2006/relationships/oleObject" Target="../embeddings/oleObject33.bin"/><Relationship Id="rId17" Type="http://schemas.openxmlformats.org/officeDocument/2006/relationships/image" Target="../media/image139.wmf"/><Relationship Id="rId2" Type="http://schemas.openxmlformats.org/officeDocument/2006/relationships/oleObject" Target="../embeddings/oleObject28.bin"/><Relationship Id="rId16" Type="http://schemas.openxmlformats.org/officeDocument/2006/relationships/oleObject" Target="../embeddings/oleObject35.bin"/><Relationship Id="rId1" Type="http://schemas.openxmlformats.org/officeDocument/2006/relationships/slideLayout" Target="../slideLayouts/slideLayout7.xml"/><Relationship Id="rId6" Type="http://schemas.openxmlformats.org/officeDocument/2006/relationships/oleObject" Target="../embeddings/oleObject30.bin"/><Relationship Id="rId11" Type="http://schemas.openxmlformats.org/officeDocument/2006/relationships/image" Target="../media/image136.wmf"/><Relationship Id="rId5" Type="http://schemas.openxmlformats.org/officeDocument/2006/relationships/image" Target="../media/image133.wmf"/><Relationship Id="rId15" Type="http://schemas.openxmlformats.org/officeDocument/2006/relationships/image" Target="../media/image138.wm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135.wmf"/><Relationship Id="rId14" Type="http://schemas.openxmlformats.org/officeDocument/2006/relationships/oleObject" Target="../embeddings/oleObject34.bin"/></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85611" y="1243173"/>
            <a:ext cx="10779617" cy="3046988"/>
          </a:xfrm>
          <a:prstGeom prst="rect">
            <a:avLst/>
          </a:prstGeom>
        </p:spPr>
        <p:txBody>
          <a:bodyPr wrap="square">
            <a:spAutoFit/>
          </a:bodyPr>
          <a:lstStyle/>
          <a:p>
            <a:pPr algn="ctr"/>
            <a:endParaRPr lang="it-IT" sz="1200" b="0" i="0" u="none" strike="noStrike" baseline="0" dirty="0">
              <a:solidFill>
                <a:srgbClr val="000000"/>
              </a:solidFill>
              <a:latin typeface="Calibri" panose="020F0502020204030204" pitchFamily="34" charset="0"/>
            </a:endParaRPr>
          </a:p>
          <a:p>
            <a:pPr algn="ctr"/>
            <a:r>
              <a:rPr lang="en-US" sz="5400" b="1" i="0" u="none" strike="noStrike" baseline="0" dirty="0" err="1">
                <a:solidFill>
                  <a:srgbClr val="000000"/>
                </a:solidFill>
                <a:latin typeface="Calibri" panose="020F0502020204030204" pitchFamily="34" charset="0"/>
              </a:rPr>
              <a:t>Introduzione</a:t>
            </a:r>
            <a:r>
              <a:rPr lang="en-US" sz="5400" b="1" i="0" u="none" strike="noStrike" dirty="0">
                <a:solidFill>
                  <a:srgbClr val="000000"/>
                </a:solidFill>
                <a:latin typeface="Calibri" panose="020F0502020204030204" pitchFamily="34" charset="0"/>
              </a:rPr>
              <a:t> </a:t>
            </a:r>
            <a:r>
              <a:rPr lang="en-US" sz="5400" b="1" i="0" u="none" strike="noStrike" dirty="0" err="1">
                <a:solidFill>
                  <a:srgbClr val="000000"/>
                </a:solidFill>
                <a:latin typeface="Calibri" panose="020F0502020204030204" pitchFamily="34" charset="0"/>
              </a:rPr>
              <a:t>agli</a:t>
            </a:r>
            <a:r>
              <a:rPr lang="en-US" sz="5400" b="1" i="0" u="none" strike="noStrike" dirty="0">
                <a:solidFill>
                  <a:srgbClr val="000000"/>
                </a:solidFill>
                <a:latin typeface="Calibri" panose="020F0502020204030204" pitchFamily="34" charset="0"/>
              </a:rPr>
              <a:t> </a:t>
            </a:r>
            <a:r>
              <a:rPr lang="en-US" sz="5400" b="1" i="0" u="none" strike="noStrike" dirty="0" err="1">
                <a:solidFill>
                  <a:srgbClr val="000000"/>
                </a:solidFill>
                <a:latin typeface="Calibri" panose="020F0502020204030204" pitchFamily="34" charset="0"/>
              </a:rPr>
              <a:t>Accelerato</a:t>
            </a:r>
            <a:r>
              <a:rPr lang="it-IT" sz="5400" b="1" i="0" u="none" strike="noStrike" dirty="0" err="1">
                <a:solidFill>
                  <a:srgbClr val="000000"/>
                </a:solidFill>
                <a:latin typeface="Calibri" panose="020F0502020204030204" pitchFamily="34" charset="0"/>
              </a:rPr>
              <a:t>ri</a:t>
            </a:r>
            <a:r>
              <a:rPr lang="it-IT" sz="5400" b="1" i="0" u="none" strike="noStrike" dirty="0">
                <a:solidFill>
                  <a:srgbClr val="000000"/>
                </a:solidFill>
                <a:latin typeface="Calibri" panose="020F0502020204030204" pitchFamily="34" charset="0"/>
              </a:rPr>
              <a:t> di Particelle</a:t>
            </a:r>
            <a:endParaRPr lang="en-US" sz="5400" b="0" i="0" u="none" strike="noStrike" baseline="0" dirty="0">
              <a:solidFill>
                <a:srgbClr val="000000"/>
              </a:solidFill>
              <a:latin typeface="Calibri" panose="020F0502020204030204" pitchFamily="34" charset="0"/>
            </a:endParaRPr>
          </a:p>
          <a:p>
            <a:pPr algn="ctr"/>
            <a:endParaRPr lang="it-IT" sz="2400" b="0" i="0" u="none" strike="noStrike" baseline="0" dirty="0">
              <a:solidFill>
                <a:srgbClr val="000000"/>
              </a:solidFill>
              <a:latin typeface="Calibri" panose="020F0502020204030204" pitchFamily="34" charset="0"/>
            </a:endParaRPr>
          </a:p>
          <a:p>
            <a:pPr algn="ctr"/>
            <a:r>
              <a:rPr lang="it-IT" sz="2400" b="0" i="0" u="none" strike="noStrike" baseline="0" dirty="0">
                <a:solidFill>
                  <a:srgbClr val="000000"/>
                </a:solidFill>
                <a:latin typeface="Calibri" panose="020F0502020204030204" pitchFamily="34" charset="0"/>
              </a:rPr>
              <a:t>Antonio Palmieri</a:t>
            </a:r>
          </a:p>
          <a:p>
            <a:pPr algn="ctr"/>
            <a:r>
              <a:rPr lang="it-IT" sz="2400" b="0" i="0" u="none" strike="noStrike" baseline="0" dirty="0">
                <a:solidFill>
                  <a:srgbClr val="000000"/>
                </a:solidFill>
                <a:latin typeface="Calibri" panose="020F0502020204030204" pitchFamily="34" charset="0"/>
              </a:rPr>
              <a:t>INFN-LNL </a:t>
            </a:r>
            <a:endParaRPr lang="it-IT" dirty="0"/>
          </a:p>
        </p:txBody>
      </p:sp>
      <p:sp>
        <p:nvSpPr>
          <p:cNvPr id="2" name="Segnaposto numero diapositiva 1"/>
          <p:cNvSpPr>
            <a:spLocks noGrp="1"/>
          </p:cNvSpPr>
          <p:nvPr>
            <p:ph type="sldNum" sz="quarter" idx="12"/>
          </p:nvPr>
        </p:nvSpPr>
        <p:spPr>
          <a:xfrm>
            <a:off x="8610600" y="6356350"/>
            <a:ext cx="2743200" cy="365125"/>
          </a:xfrm>
        </p:spPr>
        <p:txBody>
          <a:bodyPr/>
          <a:lstStyle/>
          <a:p>
            <a:fld id="{0AA4D6E6-13A6-4217-ABA7-E4004A4D1319}" type="slidenum">
              <a:rPr lang="it-IT" smtClean="0"/>
              <a:t>1</a:t>
            </a:fld>
            <a:endParaRPr lang="it-IT"/>
          </a:p>
        </p:txBody>
      </p:sp>
      <p:sp>
        <p:nvSpPr>
          <p:cNvPr id="7" name="Segnaposto piè di pagina 6">
            <a:extLst>
              <a:ext uri="{FF2B5EF4-FFF2-40B4-BE49-F238E27FC236}">
                <a16:creationId xmlns:a16="http://schemas.microsoft.com/office/drawing/2014/main" id="{8CD89AF4-4DB0-4876-BF80-7B9E76891240}"/>
              </a:ext>
            </a:extLst>
          </p:cNvPr>
          <p:cNvSpPr>
            <a:spLocks noGrp="1"/>
          </p:cNvSpPr>
          <p:nvPr>
            <p:ph type="ftr" sz="quarter" idx="11"/>
          </p:nvPr>
        </p:nvSpPr>
        <p:spPr>
          <a:xfrm>
            <a:off x="4038600" y="6356350"/>
            <a:ext cx="4114800" cy="365125"/>
          </a:xfrm>
        </p:spPr>
        <p:txBody>
          <a:bodyPr/>
          <a:lstStyle/>
          <a:p>
            <a:r>
              <a:rPr lang="it-IT"/>
              <a:t>Programma INFN Docenti - 21 ottobre 2024</a:t>
            </a:r>
            <a:endParaRPr lang="it-IT" dirty="0"/>
          </a:p>
        </p:txBody>
      </p:sp>
      <p:pic>
        <p:nvPicPr>
          <p:cNvPr id="4" name="Picture 3">
            <a:extLst>
              <a:ext uri="{FF2B5EF4-FFF2-40B4-BE49-F238E27FC236}">
                <a16:creationId xmlns:a16="http://schemas.microsoft.com/office/drawing/2014/main" id="{04657840-7C1F-4F02-A039-4916041A1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7156" y="4513517"/>
            <a:ext cx="2436526" cy="1101310"/>
          </a:xfrm>
          <a:prstGeom prst="rect">
            <a:avLst/>
          </a:prstGeom>
        </p:spPr>
      </p:pic>
    </p:spTree>
    <p:extLst>
      <p:ext uri="{BB962C8B-B14F-4D97-AF65-F5344CB8AC3E}">
        <p14:creationId xmlns:p14="http://schemas.microsoft.com/office/powerpoint/2010/main" val="1104185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5" name="Rectangle 7"/>
          <p:cNvSpPr>
            <a:spLocks noChangeArrowheads="1"/>
          </p:cNvSpPr>
          <p:nvPr/>
        </p:nvSpPr>
        <p:spPr bwMode="auto">
          <a:xfrm>
            <a:off x="1024313" y="127858"/>
            <a:ext cx="10637520" cy="760894"/>
          </a:xfrm>
          <a:prstGeom prst="rect">
            <a:avLst/>
          </a:prstGeom>
        </p:spPr>
        <p:txBody>
          <a:bodyPr vert="horz" lIns="91440" tIns="45720" rIns="91440" bIns="45720" rtlCol="0" anchor="ctr">
            <a:noAutofit/>
          </a:bodyPr>
          <a:lstStyle/>
          <a:p>
            <a:pPr marL="2663549" indent="-2663549" algn="ctr">
              <a:lnSpc>
                <a:spcPct val="90000"/>
              </a:lnSpc>
              <a:spcBef>
                <a:spcPct val="0"/>
              </a:spcBef>
            </a:pPr>
            <a:r>
              <a:rPr lang="it-IT" altLang="it-IT" sz="3200" b="1" dirty="0">
                <a:effectLst>
                  <a:outerShdw blurRad="38100" dist="38100" dir="2700000" algn="tl">
                    <a:srgbClr val="000000">
                      <a:alpha val="43137"/>
                    </a:srgbClr>
                  </a:outerShdw>
                </a:effectLst>
                <a:ea typeface="+mj-ea"/>
                <a:cs typeface="+mj-cs"/>
              </a:rPr>
              <a:t>Generatore e acceleratore di Van de </a:t>
            </a:r>
            <a:r>
              <a:rPr lang="it-IT" altLang="it-IT" sz="3200" b="1" dirty="0" err="1">
                <a:effectLst>
                  <a:outerShdw blurRad="38100" dist="38100" dir="2700000" algn="tl">
                    <a:srgbClr val="000000">
                      <a:alpha val="43137"/>
                    </a:srgbClr>
                  </a:outerShdw>
                </a:effectLst>
                <a:ea typeface="+mj-ea"/>
                <a:cs typeface="+mj-cs"/>
              </a:rPr>
              <a:t>Graaff</a:t>
            </a:r>
            <a:r>
              <a:rPr lang="it-IT" altLang="it-IT" sz="3200" b="1" dirty="0">
                <a:effectLst>
                  <a:outerShdw blurRad="38100" dist="38100" dir="2700000" algn="tl">
                    <a:srgbClr val="000000">
                      <a:alpha val="43137"/>
                    </a:srgbClr>
                  </a:outerShdw>
                </a:effectLst>
                <a:ea typeface="+mj-ea"/>
                <a:cs typeface="+mj-cs"/>
              </a:rPr>
              <a:t> </a:t>
            </a:r>
          </a:p>
        </p:txBody>
      </p:sp>
      <p:sp>
        <p:nvSpPr>
          <p:cNvPr id="2" name="Segnaposto numero diapositiva 1"/>
          <p:cNvSpPr>
            <a:spLocks noGrp="1"/>
          </p:cNvSpPr>
          <p:nvPr>
            <p:ph type="sldNum" sz="quarter" idx="12"/>
          </p:nvPr>
        </p:nvSpPr>
        <p:spPr/>
        <p:txBody>
          <a:bodyPr/>
          <a:lstStyle/>
          <a:p>
            <a:fld id="{0AA4D6E6-13A6-4217-ABA7-E4004A4D1319}" type="slidenum">
              <a:rPr lang="it-IT" smtClean="0"/>
              <a:t>10</a:t>
            </a:fld>
            <a:endParaRPr lang="it-IT" dirty="0"/>
          </a:p>
        </p:txBody>
      </p:sp>
      <p:sp>
        <p:nvSpPr>
          <p:cNvPr id="3" name="Rettangolo 2">
            <a:extLst>
              <a:ext uri="{FF2B5EF4-FFF2-40B4-BE49-F238E27FC236}">
                <a16:creationId xmlns:a16="http://schemas.microsoft.com/office/drawing/2014/main" id="{AEA0C32C-D931-4452-8E80-01C890E2C347}"/>
              </a:ext>
            </a:extLst>
          </p:cNvPr>
          <p:cNvSpPr/>
          <p:nvPr/>
        </p:nvSpPr>
        <p:spPr>
          <a:xfrm>
            <a:off x="531608" y="3931075"/>
            <a:ext cx="6096000" cy="2031325"/>
          </a:xfrm>
          <a:prstGeom prst="rect">
            <a:avLst/>
          </a:prstGeom>
        </p:spPr>
        <p:txBody>
          <a:bodyPr>
            <a:spAutoFit/>
          </a:bodyPr>
          <a:lstStyle/>
          <a:p>
            <a:r>
              <a:rPr lang="it-IT" dirty="0"/>
              <a:t>Limitazioni dei generatori Van de </a:t>
            </a:r>
            <a:r>
              <a:rPr lang="it-IT" dirty="0" err="1"/>
              <a:t>Graaff</a:t>
            </a:r>
            <a:endParaRPr lang="it-IT" dirty="0"/>
          </a:p>
          <a:p>
            <a:pPr marL="285750" indent="-285750">
              <a:buFont typeface="Arial" panose="020B0604020202020204" pitchFamily="34" charset="0"/>
              <a:buChar char="•"/>
            </a:pPr>
            <a:r>
              <a:rPr lang="it-IT" dirty="0"/>
              <a:t>Durata limitata della cinghia (alcune migliaia di ore)</a:t>
            </a:r>
          </a:p>
          <a:p>
            <a:pPr marL="285750" indent="-285750">
              <a:buFont typeface="Arial" panose="020B0604020202020204" pitchFamily="34" charset="0"/>
              <a:buChar char="•"/>
            </a:pPr>
            <a:r>
              <a:rPr lang="it-IT" dirty="0"/>
              <a:t>Produzione di polvere sulla cinghia</a:t>
            </a:r>
          </a:p>
          <a:p>
            <a:pPr marL="285750" indent="-285750">
              <a:buFont typeface="Arial" panose="020B0604020202020204" pitchFamily="34" charset="0"/>
              <a:buChar char="•"/>
            </a:pPr>
            <a:r>
              <a:rPr lang="it-IT" dirty="0"/>
              <a:t>Non perfetta stabilità della tensione</a:t>
            </a:r>
          </a:p>
          <a:p>
            <a:pPr marL="285750" indent="-285750">
              <a:buFont typeface="Arial" panose="020B0604020202020204" pitchFamily="34" charset="0"/>
              <a:buChar char="•"/>
            </a:pPr>
            <a:r>
              <a:rPr lang="it-IT" dirty="0"/>
              <a:t>Isolamento influenzato dall'umidità contenuta dal materiale della cinghia</a:t>
            </a:r>
          </a:p>
          <a:p>
            <a:pPr marL="285750" indent="-285750">
              <a:buFont typeface="Arial" panose="020B0604020202020204" pitchFamily="34" charset="0"/>
              <a:buChar char="•"/>
            </a:pPr>
            <a:r>
              <a:rPr lang="it-IT" dirty="0"/>
              <a:t>Possibili danneggiamenti da scariche</a:t>
            </a:r>
          </a:p>
        </p:txBody>
      </p:sp>
      <p:pic>
        <p:nvPicPr>
          <p:cNvPr id="5" name="Immagine 4">
            <a:extLst>
              <a:ext uri="{FF2B5EF4-FFF2-40B4-BE49-F238E27FC236}">
                <a16:creationId xmlns:a16="http://schemas.microsoft.com/office/drawing/2014/main" id="{CF373F79-AC7F-4988-A49E-7963A81EF97E}"/>
              </a:ext>
            </a:extLst>
          </p:cNvPr>
          <p:cNvPicPr>
            <a:picLocks noChangeAspect="1"/>
          </p:cNvPicPr>
          <p:nvPr/>
        </p:nvPicPr>
        <p:blipFill>
          <a:blip r:embed="rId3"/>
          <a:stretch>
            <a:fillRect/>
          </a:stretch>
        </p:blipFill>
        <p:spPr>
          <a:xfrm>
            <a:off x="8780748" y="1332725"/>
            <a:ext cx="2994031" cy="4555822"/>
          </a:xfrm>
          <a:prstGeom prst="rect">
            <a:avLst/>
          </a:prstGeom>
        </p:spPr>
      </p:pic>
      <p:sp>
        <p:nvSpPr>
          <p:cNvPr id="10" name="Text Box 9">
            <a:extLst>
              <a:ext uri="{FF2B5EF4-FFF2-40B4-BE49-F238E27FC236}">
                <a16:creationId xmlns:a16="http://schemas.microsoft.com/office/drawing/2014/main" id="{609ECB4B-1547-4DB6-BCF3-76E835B7BFF9}"/>
              </a:ext>
            </a:extLst>
          </p:cNvPr>
          <p:cNvSpPr txBox="1">
            <a:spLocks noChangeArrowheads="1"/>
          </p:cNvSpPr>
          <p:nvPr/>
        </p:nvSpPr>
        <p:spPr bwMode="auto">
          <a:xfrm>
            <a:off x="247073" y="1120676"/>
            <a:ext cx="8363527" cy="230832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dirty="0"/>
              <a:t>Azionata dal motore, la cinghia di materiale isolante scorre attorno ai due rulli, lungo la colonna. Alla base del rullo vengono indotte sulla cinghia delle cariche statiche per strofinio, o attraverso l’applicazione di una differenza di potenziale (circa 30-40 </a:t>
            </a:r>
            <a:r>
              <a:rPr lang="it-IT" dirty="0" err="1"/>
              <a:t>kV</a:t>
            </a:r>
            <a:r>
              <a:rPr lang="it-IT" dirty="0"/>
              <a:t>). La cinghia trasporta le cariche nella parte cava della sfera conduttrice, dove un pettine, collegato internamente alla sfera, le preleva; in questo modo esse si dispongono sulla superficie esterna della sfera. La carica accumulata dà luogo a una d.d.p. rispetto a terra</a:t>
            </a:r>
          </a:p>
          <a:p>
            <a:pPr algn="just"/>
            <a:r>
              <a:rPr lang="it-IT" altLang="it-IT" dirty="0"/>
              <a:t>La tensione sarà quindi pari a V=Q/C dove Q è la carica che si accumula sul terminale (superficie esterna della sfera) e C la sua capacità elettrica.</a:t>
            </a:r>
          </a:p>
        </p:txBody>
      </p:sp>
      <p:sp>
        <p:nvSpPr>
          <p:cNvPr id="11" name="Text Box 13">
            <a:extLst>
              <a:ext uri="{FF2B5EF4-FFF2-40B4-BE49-F238E27FC236}">
                <a16:creationId xmlns:a16="http://schemas.microsoft.com/office/drawing/2014/main" id="{AECE11AB-CE65-46BC-9B54-6F152AAFC0CB}"/>
              </a:ext>
            </a:extLst>
          </p:cNvPr>
          <p:cNvSpPr txBox="1">
            <a:spLocks noChangeArrowheads="1"/>
          </p:cNvSpPr>
          <p:nvPr/>
        </p:nvSpPr>
        <p:spPr bwMode="auto">
          <a:xfrm>
            <a:off x="6996524" y="5808512"/>
            <a:ext cx="17392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b="1" dirty="0"/>
              <a:t>Robert Van de </a:t>
            </a:r>
            <a:r>
              <a:rPr lang="it-IT" altLang="it-IT" sz="1400" b="1" dirty="0" err="1"/>
              <a:t>Graaff</a:t>
            </a:r>
            <a:endParaRPr lang="it-IT" altLang="it-IT" sz="1400" b="1" dirty="0"/>
          </a:p>
        </p:txBody>
      </p:sp>
      <p:pic>
        <p:nvPicPr>
          <p:cNvPr id="12" name="Picture 14" descr="Van de Graaff">
            <a:extLst>
              <a:ext uri="{FF2B5EF4-FFF2-40B4-BE49-F238E27FC236}">
                <a16:creationId xmlns:a16="http://schemas.microsoft.com/office/drawing/2014/main" id="{A2D35947-17E8-45AB-8F96-9BA222D8E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0257" y="3836216"/>
            <a:ext cx="1171575" cy="1676400"/>
          </a:xfrm>
          <a:prstGeom prst="rect">
            <a:avLst/>
          </a:prstGeom>
          <a:noFill/>
          <a:extLst>
            <a:ext uri="{909E8E84-426E-40DD-AFC4-6F175D3DCCD1}">
              <a14:hiddenFill xmlns:a14="http://schemas.microsoft.com/office/drawing/2010/main">
                <a:solidFill>
                  <a:srgbClr val="FFFFFF"/>
                </a:solidFill>
              </a14:hiddenFill>
            </a:ext>
          </a:extLst>
        </p:spPr>
      </p:pic>
      <p:sp>
        <p:nvSpPr>
          <p:cNvPr id="14" name="Segnaposto piè di pagina 2">
            <a:extLst>
              <a:ext uri="{FF2B5EF4-FFF2-40B4-BE49-F238E27FC236}">
                <a16:creationId xmlns:a16="http://schemas.microsoft.com/office/drawing/2014/main" id="{31144645-6F4E-40DE-8018-5EFF9EA8C712}"/>
              </a:ext>
            </a:extLst>
          </p:cNvPr>
          <p:cNvSpPr>
            <a:spLocks noGrp="1"/>
          </p:cNvSpPr>
          <p:nvPr>
            <p:ph type="ftr" sz="quarter" idx="11"/>
          </p:nvPr>
        </p:nvSpPr>
        <p:spPr>
          <a:xfrm>
            <a:off x="4038600" y="6356350"/>
            <a:ext cx="4114800" cy="365125"/>
          </a:xfrm>
        </p:spPr>
        <p:txBody>
          <a:bodyPr/>
          <a:lstStyle/>
          <a:p>
            <a:r>
              <a:rPr lang="it-IT"/>
              <a:t>Programma INFN Docenti - 21 ottobre 2024</a:t>
            </a:r>
            <a:endParaRPr lang="it-IT" dirty="0"/>
          </a:p>
        </p:txBody>
      </p:sp>
    </p:spTree>
    <p:extLst>
      <p:ext uri="{BB962C8B-B14F-4D97-AF65-F5344CB8AC3E}">
        <p14:creationId xmlns:p14="http://schemas.microsoft.com/office/powerpoint/2010/main" val="1300394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5" name="Rectangle 7"/>
          <p:cNvSpPr>
            <a:spLocks noChangeArrowheads="1"/>
          </p:cNvSpPr>
          <p:nvPr/>
        </p:nvSpPr>
        <p:spPr bwMode="auto">
          <a:xfrm>
            <a:off x="3072190" y="87124"/>
            <a:ext cx="6047618" cy="535531"/>
          </a:xfrm>
          <a:prstGeom prst="rect">
            <a:avLst/>
          </a:prstGeom>
        </p:spPr>
        <p:txBody>
          <a:bodyPr vert="horz" lIns="91440" tIns="45720" rIns="91440" bIns="45720" rtlCol="0" anchor="ctr">
            <a:normAutofit fontScale="67500" lnSpcReduction="20000"/>
          </a:bodyPr>
          <a:lstStyle/>
          <a:p>
            <a:pPr marL="2663549" indent="-2663549" algn="just">
              <a:lnSpc>
                <a:spcPct val="90000"/>
              </a:lnSpc>
              <a:spcBef>
                <a:spcPct val="0"/>
              </a:spcBef>
            </a:pPr>
            <a:r>
              <a:rPr lang="it-IT" altLang="it-IT" sz="4400" b="1" dirty="0">
                <a:effectLst>
                  <a:outerShdw blurRad="38100" dist="38100" dir="2700000" algn="tl">
                    <a:srgbClr val="000000">
                      <a:alpha val="43137"/>
                    </a:srgbClr>
                  </a:outerShdw>
                </a:effectLst>
                <a:ea typeface="+mj-ea"/>
                <a:cs typeface="+mj-cs"/>
              </a:rPr>
              <a:t>Generatore </a:t>
            </a:r>
            <a:r>
              <a:rPr lang="it-IT" altLang="it-IT" sz="4400" b="1" dirty="0" err="1">
                <a:effectLst>
                  <a:outerShdw blurRad="38100" dist="38100" dir="2700000" algn="tl">
                    <a:srgbClr val="000000">
                      <a:alpha val="43137"/>
                    </a:srgbClr>
                  </a:outerShdw>
                </a:effectLst>
                <a:ea typeface="+mj-ea"/>
                <a:cs typeface="+mj-cs"/>
              </a:rPr>
              <a:t>Laddertron</a:t>
            </a:r>
            <a:r>
              <a:rPr lang="it-IT" altLang="it-IT" sz="4400" b="1" dirty="0">
                <a:effectLst>
                  <a:outerShdw blurRad="38100" dist="38100" dir="2700000" algn="tl">
                    <a:srgbClr val="000000">
                      <a:alpha val="43137"/>
                    </a:srgbClr>
                  </a:outerShdw>
                </a:effectLst>
                <a:ea typeface="+mj-ea"/>
                <a:cs typeface="+mj-cs"/>
              </a:rPr>
              <a:t> e </a:t>
            </a:r>
            <a:r>
              <a:rPr lang="it-IT" altLang="it-IT" sz="4400" b="1" dirty="0" err="1">
                <a:effectLst>
                  <a:outerShdw blurRad="38100" dist="38100" dir="2700000" algn="tl">
                    <a:srgbClr val="000000">
                      <a:alpha val="43137"/>
                    </a:srgbClr>
                  </a:outerShdw>
                </a:effectLst>
                <a:ea typeface="+mj-ea"/>
                <a:cs typeface="+mj-cs"/>
              </a:rPr>
              <a:t>Pelletron</a:t>
            </a:r>
            <a:endParaRPr lang="it-IT" altLang="it-IT" sz="4400" b="1" dirty="0">
              <a:effectLst>
                <a:outerShdw blurRad="38100" dist="38100" dir="2700000" algn="tl">
                  <a:srgbClr val="000000">
                    <a:alpha val="43137"/>
                  </a:srgbClr>
                </a:outerShdw>
              </a:effectLst>
              <a:ea typeface="+mj-ea"/>
              <a:cs typeface="+mj-cs"/>
            </a:endParaRPr>
          </a:p>
        </p:txBody>
      </p:sp>
      <p:sp>
        <p:nvSpPr>
          <p:cNvPr id="14" name="Rettangolo 13">
            <a:extLst>
              <a:ext uri="{FF2B5EF4-FFF2-40B4-BE49-F238E27FC236}">
                <a16:creationId xmlns:a16="http://schemas.microsoft.com/office/drawing/2014/main" id="{FB539754-7C91-4FCD-B751-1374B23A8D44}"/>
              </a:ext>
            </a:extLst>
          </p:cNvPr>
          <p:cNvSpPr/>
          <p:nvPr/>
        </p:nvSpPr>
        <p:spPr>
          <a:xfrm>
            <a:off x="6954064" y="798927"/>
            <a:ext cx="5208453" cy="4832092"/>
          </a:xfrm>
          <a:prstGeom prst="rect">
            <a:avLst/>
          </a:prstGeom>
        </p:spPr>
        <p:txBody>
          <a:bodyPr wrap="square">
            <a:spAutoFit/>
          </a:bodyPr>
          <a:lstStyle/>
          <a:p>
            <a:pPr algn="just"/>
            <a:r>
              <a:rPr lang="it-IT" sz="1400" dirty="0"/>
              <a:t>In un </a:t>
            </a:r>
            <a:r>
              <a:rPr lang="it-IT" sz="1400" b="1" dirty="0" err="1"/>
              <a:t>laddertron</a:t>
            </a:r>
            <a:r>
              <a:rPr lang="it-IT" sz="1400" dirty="0"/>
              <a:t> la catene sono costituite da pellet di metallo collegati da maglie di nylon isolanti e sono caricate da uno schema di </a:t>
            </a:r>
            <a:r>
              <a:rPr lang="it-IT" sz="1400" b="1" dirty="0"/>
              <a:t>induzione</a:t>
            </a:r>
            <a:r>
              <a:rPr lang="it-IT" sz="1400" dirty="0"/>
              <a:t> che non utilizza contatti di sfregamento. Per un </a:t>
            </a:r>
            <a:r>
              <a:rPr lang="it-IT" sz="1400" dirty="0" err="1"/>
              <a:t>laddertron</a:t>
            </a:r>
            <a:r>
              <a:rPr lang="it-IT" sz="1400" dirty="0"/>
              <a:t> a terminale positivo, l'elettrodo induttore caricato negativamente spinge gli elettroni dai pellet mentre sono in contatto con la puleggia di comando messa a terra. Poiché i pellet si trovano ancora nel campo dell'induttore mentre escono dalla puleggia, mantengono una carica netta positiva. La catena trasporta quindi questa carica al terminale ad alta tensione, dove si verifica il processo inverso. Quando raggiunge il terminale, la catena passa attraverso un elettrodo soppressore polarizzato negativamente che impedisce l'arco quando i pellet entrano in contatto con la puleggia terminale. Quando i pellet escono dal soppressore, la carica scorre uniformemente sulla puleggia del terminale, dando al terminale una carica netta positiva. Inoltre, sempre per induzione, le cariche negative sono prelevate dal terminale a mezzo dell’induttore e trasportate alla base. A seconda delle particolari opzioni di progettazione, il sistema fornisce al terminale ad alta tensione correnti di carica di 100-200 µA o più per catena. Le pulegge motrici, in genere da 30 cm a 60 cm di diametro, e i motori sono supportati su piattaforme mobili che sono contrappesate, fornendo automaticamente la corretta tensione della catena. </a:t>
            </a:r>
          </a:p>
        </p:txBody>
      </p:sp>
      <p:sp>
        <p:nvSpPr>
          <p:cNvPr id="2" name="Segnaposto numero diapositiva 1">
            <a:extLst>
              <a:ext uri="{FF2B5EF4-FFF2-40B4-BE49-F238E27FC236}">
                <a16:creationId xmlns:a16="http://schemas.microsoft.com/office/drawing/2014/main" id="{8B6F3DDC-CD79-4E07-AF89-CF61B13FA086}"/>
              </a:ext>
            </a:extLst>
          </p:cNvPr>
          <p:cNvSpPr>
            <a:spLocks noGrp="1"/>
          </p:cNvSpPr>
          <p:nvPr>
            <p:ph type="sldNum" sz="quarter" idx="12"/>
          </p:nvPr>
        </p:nvSpPr>
        <p:spPr/>
        <p:txBody>
          <a:bodyPr/>
          <a:lstStyle/>
          <a:p>
            <a:fld id="{75D22C95-A4DC-46EB-AC5B-15F6D4D2C540}" type="slidenum">
              <a:rPr lang="it-IT" smtClean="0"/>
              <a:t>11</a:t>
            </a:fld>
            <a:endParaRPr lang="it-IT"/>
          </a:p>
        </p:txBody>
      </p:sp>
      <p:sp>
        <p:nvSpPr>
          <p:cNvPr id="7" name="Segnaposto piè di pagina 2">
            <a:extLst>
              <a:ext uri="{FF2B5EF4-FFF2-40B4-BE49-F238E27FC236}">
                <a16:creationId xmlns:a16="http://schemas.microsoft.com/office/drawing/2014/main" id="{29328B00-8719-4323-8917-8034CB228617}"/>
              </a:ext>
            </a:extLst>
          </p:cNvPr>
          <p:cNvSpPr>
            <a:spLocks noGrp="1"/>
          </p:cNvSpPr>
          <p:nvPr>
            <p:ph type="ftr" sz="quarter" idx="11"/>
          </p:nvPr>
        </p:nvSpPr>
        <p:spPr>
          <a:xfrm>
            <a:off x="4038600" y="6356350"/>
            <a:ext cx="4114800" cy="365125"/>
          </a:xfrm>
        </p:spPr>
        <p:txBody>
          <a:bodyPr/>
          <a:lstStyle/>
          <a:p>
            <a:r>
              <a:rPr lang="it-IT"/>
              <a:t>Programma INFN Docenti - 21 ottobre 2024</a:t>
            </a:r>
            <a:endParaRPr lang="it-IT" dirty="0"/>
          </a:p>
        </p:txBody>
      </p:sp>
      <p:sp>
        <p:nvSpPr>
          <p:cNvPr id="9" name="Rettangolo 13">
            <a:extLst>
              <a:ext uri="{FF2B5EF4-FFF2-40B4-BE49-F238E27FC236}">
                <a16:creationId xmlns:a16="http://schemas.microsoft.com/office/drawing/2014/main" id="{399C0249-75E3-423C-A7B8-5A1B5271D9F0}"/>
              </a:ext>
            </a:extLst>
          </p:cNvPr>
          <p:cNvSpPr/>
          <p:nvPr/>
        </p:nvSpPr>
        <p:spPr>
          <a:xfrm>
            <a:off x="247303" y="5474297"/>
            <a:ext cx="11799159" cy="1169551"/>
          </a:xfrm>
          <a:prstGeom prst="rect">
            <a:avLst/>
          </a:prstGeom>
        </p:spPr>
        <p:txBody>
          <a:bodyPr wrap="square">
            <a:spAutoFit/>
          </a:bodyPr>
          <a:lstStyle/>
          <a:p>
            <a:pPr algn="just"/>
            <a:r>
              <a:rPr lang="it-IT" sz="1400" dirty="0"/>
              <a:t>I </a:t>
            </a:r>
            <a:r>
              <a:rPr lang="it-IT" sz="1400" dirty="0">
                <a:solidFill>
                  <a:srgbClr val="000000"/>
                </a:solidFill>
                <a:latin typeface="Calibri" panose="020F0502020204030204" pitchFamily="34" charset="0"/>
              </a:rPr>
              <a:t>fasci di particelle vengono accelerati in una camera da vuoto, con pressioni che vanno da 10</a:t>
            </a:r>
            <a:r>
              <a:rPr lang="it-IT" sz="1400" baseline="30000" dirty="0">
                <a:solidFill>
                  <a:srgbClr val="000000"/>
                </a:solidFill>
                <a:latin typeface="Calibri" panose="020F0502020204030204" pitchFamily="34" charset="0"/>
              </a:rPr>
              <a:t>-4</a:t>
            </a:r>
            <a:r>
              <a:rPr lang="it-IT" sz="1400" dirty="0">
                <a:solidFill>
                  <a:srgbClr val="000000"/>
                </a:solidFill>
                <a:latin typeface="Calibri" panose="020F0502020204030204" pitchFamily="34" charset="0"/>
              </a:rPr>
              <a:t> </a:t>
            </a:r>
            <a:r>
              <a:rPr lang="it-IT" sz="1400" dirty="0" err="1">
                <a:solidFill>
                  <a:srgbClr val="000000"/>
                </a:solidFill>
                <a:latin typeface="Calibri" panose="020F0502020204030204" pitchFamily="34" charset="0"/>
              </a:rPr>
              <a:t>mbar</a:t>
            </a:r>
            <a:r>
              <a:rPr lang="it-IT" sz="1400" dirty="0">
                <a:solidFill>
                  <a:srgbClr val="000000"/>
                </a:solidFill>
                <a:latin typeface="Calibri" panose="020F0502020204030204" pitchFamily="34" charset="0"/>
              </a:rPr>
              <a:t> a 10</a:t>
            </a:r>
            <a:r>
              <a:rPr lang="it-IT" sz="1400" baseline="30000" dirty="0">
                <a:solidFill>
                  <a:srgbClr val="000000"/>
                </a:solidFill>
                <a:latin typeface="Calibri" panose="020F0502020204030204" pitchFamily="34" charset="0"/>
              </a:rPr>
              <a:t>-12</a:t>
            </a:r>
            <a:r>
              <a:rPr lang="it-IT" sz="1400" dirty="0">
                <a:solidFill>
                  <a:srgbClr val="000000"/>
                </a:solidFill>
                <a:latin typeface="Calibri" panose="020F0502020204030204" pitchFamily="34" charset="0"/>
              </a:rPr>
              <a:t> </a:t>
            </a:r>
            <a:r>
              <a:rPr lang="it-IT" sz="1400" dirty="0" err="1">
                <a:solidFill>
                  <a:srgbClr val="000000"/>
                </a:solidFill>
                <a:latin typeface="Calibri" panose="020F0502020204030204" pitchFamily="34" charset="0"/>
              </a:rPr>
              <a:t>mbar</a:t>
            </a:r>
            <a:r>
              <a:rPr lang="it-IT" sz="1400" dirty="0">
                <a:solidFill>
                  <a:srgbClr val="000000"/>
                </a:solidFill>
                <a:latin typeface="Calibri" panose="020F0502020204030204" pitchFamily="34" charset="0"/>
              </a:rPr>
              <a:t> (ossia da un decimilionesimo a un milionesimo di miliardesimo della pressione atmosferica). Tuttavia le particelle di gas residuo possono essere ionizzate (cioè private di uno o più elettroni)  e regioni di intenso campo elettrico possono far sì che tale gas diventi un conduttore di correnti elettriche, generando così le scariche. Inoltre, sempre a causa degli elevati campi elettrici, alcuni elettroni possono essere strappati via dalle pareti metalliche della camera da vuoto. Questo limita la massima energia ottenibile a non più di 20-25 </a:t>
            </a:r>
            <a:r>
              <a:rPr lang="it-IT" sz="1400" dirty="0" err="1">
                <a:solidFill>
                  <a:srgbClr val="000000"/>
                </a:solidFill>
                <a:latin typeface="Calibri" panose="020F0502020204030204" pitchFamily="34" charset="0"/>
              </a:rPr>
              <a:t>MeV</a:t>
            </a:r>
            <a:endParaRPr lang="it-IT" sz="1400" dirty="0">
              <a:solidFill>
                <a:srgbClr val="000000"/>
              </a:solidFill>
              <a:latin typeface="Calibri" panose="020F0502020204030204" pitchFamily="34" charset="0"/>
            </a:endParaRPr>
          </a:p>
        </p:txBody>
      </p:sp>
      <p:pic>
        <p:nvPicPr>
          <p:cNvPr id="10" name="Picture 2" descr="9 MV FN Pelletron Tandem Accelerator">
            <a:extLst>
              <a:ext uri="{FF2B5EF4-FFF2-40B4-BE49-F238E27FC236}">
                <a16:creationId xmlns:a16="http://schemas.microsoft.com/office/drawing/2014/main" id="{A03CB636-3BAA-4B81-88A4-23CED706F1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4085" y="1135776"/>
            <a:ext cx="6829979" cy="374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6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92" name="Text Box 12"/>
          <p:cNvSpPr txBox="1">
            <a:spLocks noChangeArrowheads="1"/>
          </p:cNvSpPr>
          <p:nvPr/>
        </p:nvSpPr>
        <p:spPr bwMode="auto">
          <a:xfrm>
            <a:off x="3925042" y="219280"/>
            <a:ext cx="4216109" cy="464723"/>
          </a:xfrm>
          <a:prstGeom prst="rect">
            <a:avLst/>
          </a:prstGeom>
        </p:spPr>
        <p:txBody>
          <a:bodyPr vert="horz" lIns="91440" tIns="45720" rIns="91440" bIns="45720" rtlCol="0" anchor="ctr">
            <a:normAutofit fontScale="67500" lnSpcReduction="20000"/>
          </a:bodyPr>
          <a:lstStyle>
            <a:defPPr>
              <a:defRPr lang="it-IT"/>
            </a:defPPr>
            <a:lvl1pPr marL="2663549" indent="-2663549" algn="just">
              <a:lnSpc>
                <a:spcPct val="90000"/>
              </a:lnSpc>
              <a:spcBef>
                <a:spcPct val="0"/>
              </a:spcBef>
              <a:defRPr sz="4400" b="1">
                <a:effectLst>
                  <a:outerShdw blurRad="38100" dist="38100" dir="2700000" algn="tl">
                    <a:srgbClr val="000000">
                      <a:alpha val="43137"/>
                    </a:srgbClr>
                  </a:outerShdw>
                </a:effectLst>
                <a:ea typeface="+mj-ea"/>
                <a:cs typeface="+mj-cs"/>
              </a:defRPr>
            </a:lvl1pPr>
          </a:lstStyle>
          <a:p>
            <a:r>
              <a:rPr lang="it-IT" dirty="0">
                <a:effectLst/>
              </a:rPr>
              <a:t>La struttura di </a:t>
            </a:r>
            <a:r>
              <a:rPr lang="it-IT" dirty="0" err="1">
                <a:effectLst/>
              </a:rPr>
              <a:t>Wideröe</a:t>
            </a:r>
            <a:endParaRPr lang="en-US" altLang="it-IT" dirty="0">
              <a:effectLst/>
            </a:endParaRPr>
          </a:p>
        </p:txBody>
      </p:sp>
      <p:sp>
        <p:nvSpPr>
          <p:cNvPr id="97337" name="Text Box 57"/>
          <p:cNvSpPr txBox="1">
            <a:spLocks noChangeArrowheads="1"/>
          </p:cNvSpPr>
          <p:nvPr/>
        </p:nvSpPr>
        <p:spPr bwMode="auto">
          <a:xfrm>
            <a:off x="3411538" y="6400800"/>
            <a:ext cx="10515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a:solidFill>
                  <a:schemeClr val="bg1"/>
                </a:solidFill>
              </a:rPr>
              <a:t>R. </a:t>
            </a:r>
            <a:r>
              <a:rPr lang="it-IT" altLang="it-IT" sz="1400" u="sng">
                <a:solidFill>
                  <a:schemeClr val="bg1"/>
                </a:solidFill>
              </a:rPr>
              <a:t>Wider</a:t>
            </a:r>
            <a:r>
              <a:rPr lang="en-US" altLang="it-IT" sz="1400" u="sng">
                <a:solidFill>
                  <a:schemeClr val="bg1"/>
                </a:solidFill>
                <a:cs typeface="Arial" panose="020B0604020202020204" pitchFamily="34" charset="0"/>
              </a:rPr>
              <a:t>öe</a:t>
            </a:r>
            <a:r>
              <a:rPr lang="it-IT" altLang="it-IT"/>
              <a:t> </a:t>
            </a:r>
          </a:p>
        </p:txBody>
      </p:sp>
      <p:sp>
        <p:nvSpPr>
          <p:cNvPr id="97338" name="Text Box 58"/>
          <p:cNvSpPr txBox="1">
            <a:spLocks noChangeArrowheads="1"/>
          </p:cNvSpPr>
          <p:nvPr/>
        </p:nvSpPr>
        <p:spPr bwMode="auto">
          <a:xfrm>
            <a:off x="4440239" y="4941889"/>
            <a:ext cx="4578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dirty="0">
                <a:solidFill>
                  <a:schemeClr val="bg1"/>
                </a:solidFill>
              </a:rPr>
              <a:t>Notare che la lunghezza degli elettrodi cavi è di lunghezza</a:t>
            </a:r>
          </a:p>
          <a:p>
            <a:r>
              <a:rPr lang="it-IT" altLang="it-IT" sz="1400" dirty="0">
                <a:solidFill>
                  <a:schemeClr val="bg1"/>
                </a:solidFill>
              </a:rPr>
              <a:t>variabile, per tener conto dell’aumento di velocità degli ioni</a:t>
            </a:r>
          </a:p>
          <a:p>
            <a:r>
              <a:rPr lang="it-IT" altLang="it-IT" sz="1400" dirty="0">
                <a:solidFill>
                  <a:schemeClr val="bg1"/>
                </a:solidFill>
              </a:rPr>
              <a:t>accelerati. Se si usa un </a:t>
            </a:r>
            <a:r>
              <a:rPr lang="it-IT" altLang="it-IT" sz="1400" dirty="0" err="1">
                <a:solidFill>
                  <a:schemeClr val="bg1"/>
                </a:solidFill>
              </a:rPr>
              <a:t>pre</a:t>
            </a:r>
            <a:r>
              <a:rPr lang="it-IT" altLang="it-IT" sz="1400" dirty="0">
                <a:solidFill>
                  <a:schemeClr val="bg1"/>
                </a:solidFill>
              </a:rPr>
              <a:t>-iniettore le dimensioni diventano</a:t>
            </a:r>
          </a:p>
          <a:p>
            <a:r>
              <a:rPr lang="it-IT" altLang="it-IT" sz="1400" dirty="0">
                <a:solidFill>
                  <a:schemeClr val="bg1"/>
                </a:solidFill>
              </a:rPr>
              <a:t>simili.</a:t>
            </a:r>
          </a:p>
        </p:txBody>
      </p:sp>
      <p:sp>
        <p:nvSpPr>
          <p:cNvPr id="5" name="Rettangolo 4"/>
          <p:cNvSpPr/>
          <p:nvPr/>
        </p:nvSpPr>
        <p:spPr>
          <a:xfrm>
            <a:off x="249418" y="2537210"/>
            <a:ext cx="4017782" cy="461665"/>
          </a:xfrm>
          <a:prstGeom prst="rect">
            <a:avLst/>
          </a:prstGeom>
        </p:spPr>
        <p:txBody>
          <a:bodyPr wrap="square">
            <a:spAutoFit/>
          </a:bodyPr>
          <a:lstStyle/>
          <a:p>
            <a:r>
              <a:rPr lang="it-IT" sz="2400" b="1" dirty="0">
                <a:solidFill>
                  <a:srgbClr val="000000"/>
                </a:solidFill>
                <a:latin typeface="Cambria Math" panose="02040503050406030204" pitchFamily="18" charset="0"/>
              </a:rPr>
              <a:t>𝐸</a:t>
            </a:r>
            <a:r>
              <a:rPr lang="it-IT" sz="2400" dirty="0">
                <a:solidFill>
                  <a:srgbClr val="000000"/>
                </a:solidFill>
                <a:latin typeface="Cambria Math" panose="02040503050406030204" pitchFamily="18" charset="0"/>
              </a:rPr>
              <a:t>=|𝐸0|cos(2𝜋𝑓𝑡+𝜙)</a:t>
            </a:r>
            <a:endParaRPr lang="it-IT" sz="2400" dirty="0"/>
          </a:p>
        </p:txBody>
      </p:sp>
      <p:sp>
        <p:nvSpPr>
          <p:cNvPr id="6" name="CasellaDiTesto 5"/>
          <p:cNvSpPr txBox="1"/>
          <p:nvPr/>
        </p:nvSpPr>
        <p:spPr>
          <a:xfrm>
            <a:off x="149408" y="3354551"/>
            <a:ext cx="11592151" cy="3093154"/>
          </a:xfrm>
          <a:prstGeom prst="rect">
            <a:avLst/>
          </a:prstGeom>
          <a:noFill/>
        </p:spPr>
        <p:txBody>
          <a:bodyPr wrap="square" rtlCol="0">
            <a:spAutoFit/>
          </a:bodyPr>
          <a:lstStyle/>
          <a:p>
            <a:pPr algn="just">
              <a:defRPr/>
            </a:pPr>
            <a:r>
              <a:rPr lang="it-IT" sz="1500" dirty="0">
                <a:cs typeface="Arial" charset="0"/>
              </a:rPr>
              <a:t>La struttura di </a:t>
            </a:r>
            <a:r>
              <a:rPr lang="it-IT" sz="1500" dirty="0" err="1">
                <a:cs typeface="Arial" charset="0"/>
              </a:rPr>
              <a:t>Wideröe</a:t>
            </a:r>
            <a:r>
              <a:rPr lang="it-IT" sz="1500" dirty="0">
                <a:cs typeface="Arial" charset="0"/>
              </a:rPr>
              <a:t>  (1928) è stata la prima ad essere proposta per accelerare  particelle mediante l’applicazione di un voltaggio sinusoidale. Dei tubi di </a:t>
            </a:r>
            <a:r>
              <a:rPr lang="it-IT" sz="1500" dirty="0" err="1">
                <a:cs typeface="Arial" charset="0"/>
              </a:rPr>
              <a:t>drift</a:t>
            </a:r>
            <a:r>
              <a:rPr lang="it-IT" sz="1500" dirty="0">
                <a:cs typeface="Arial" charset="0"/>
              </a:rPr>
              <a:t> sono alternativamente collegati ai due capi di un generatore di tensione sinusoidale. Quando gli ioni entrano in una gap accelerante con velocità </a:t>
            </a:r>
            <a:r>
              <a:rPr lang="it-IT" sz="1500" dirty="0" err="1">
                <a:latin typeface="Symbol" pitchFamily="18" charset="2"/>
                <a:cs typeface="Arial" charset="0"/>
              </a:rPr>
              <a:t>b</a:t>
            </a:r>
            <a:r>
              <a:rPr lang="it-IT" sz="1500" dirty="0" err="1">
                <a:cs typeface="Arial" charset="0"/>
              </a:rPr>
              <a:t>c</a:t>
            </a:r>
            <a:r>
              <a:rPr lang="it-IT" sz="1500" dirty="0">
                <a:cs typeface="Arial" charset="0"/>
              </a:rPr>
              <a:t>, se sono stati iniettati con la fase opportuna, troveranno una tensione che li accelera. Dopo aver attraversato la gap le particelle entreranno nei tubi di </a:t>
            </a:r>
            <a:r>
              <a:rPr lang="it-IT" sz="1500" dirty="0" err="1">
                <a:cs typeface="Arial" charset="0"/>
              </a:rPr>
              <a:t>drift</a:t>
            </a:r>
            <a:r>
              <a:rPr lang="it-IT" sz="1500" dirty="0">
                <a:cs typeface="Arial" charset="0"/>
              </a:rPr>
              <a:t> che le schermeranno. Se ora la distanza fra i centri di due gap consecutive è pari a </a:t>
            </a:r>
            <a:r>
              <a:rPr lang="it-IT" sz="1500" dirty="0" err="1">
                <a:latin typeface="Symbol" pitchFamily="18" charset="2"/>
                <a:cs typeface="Arial" charset="0"/>
              </a:rPr>
              <a:t>bl</a:t>
            </a:r>
            <a:r>
              <a:rPr lang="it-IT" sz="1500" dirty="0">
                <a:cs typeface="Arial" charset="0"/>
              </a:rPr>
              <a:t>/2, allora la particella, una volta riemersa dal tubo di </a:t>
            </a:r>
            <a:r>
              <a:rPr lang="it-IT" sz="1500" dirty="0" err="1">
                <a:cs typeface="Arial" charset="0"/>
              </a:rPr>
              <a:t>drift</a:t>
            </a:r>
            <a:r>
              <a:rPr lang="it-IT" sz="1500" dirty="0">
                <a:cs typeface="Arial" charset="0"/>
              </a:rPr>
              <a:t>,  ritroverà nuovamente una tensione che la accelera. Invece le particelle di gas ionizzato, </a:t>
            </a:r>
            <a:r>
              <a:rPr lang="it-IT" sz="1500" b="1" dirty="0">
                <a:cs typeface="Arial" charset="0"/>
              </a:rPr>
              <a:t>non essendo in sincronia</a:t>
            </a:r>
            <a:r>
              <a:rPr lang="it-IT" sz="1500" dirty="0">
                <a:cs typeface="Arial" charset="0"/>
              </a:rPr>
              <a:t> col campo accelerante, subiranno accelerazioni e decelerazioni , per cui in media non guadagneranno energia e sarà per loro più difficile creare scariche. </a:t>
            </a:r>
          </a:p>
          <a:p>
            <a:pPr algn="just">
              <a:defRPr/>
            </a:pPr>
            <a:r>
              <a:rPr lang="it-IT" sz="1500" dirty="0">
                <a:cs typeface="Arial" charset="0"/>
              </a:rPr>
              <a:t>Notiamo altresì che, man mano che la </a:t>
            </a:r>
            <a:r>
              <a:rPr lang="it-IT" sz="1500" dirty="0">
                <a:solidFill>
                  <a:prstClr val="black"/>
                </a:solidFill>
                <a:cs typeface="Arial" charset="0"/>
              </a:rPr>
              <a:t>che la particella viene accelerata, la lunghezza di ogni cella aumenta progressivamente.</a:t>
            </a:r>
          </a:p>
          <a:p>
            <a:pPr algn="just">
              <a:defRPr/>
            </a:pPr>
            <a:r>
              <a:rPr lang="it-IT" sz="1500" dirty="0">
                <a:solidFill>
                  <a:prstClr val="black"/>
                </a:solidFill>
                <a:cs typeface="Arial" charset="0"/>
              </a:rPr>
              <a:t>La realizzazione del </a:t>
            </a:r>
            <a:r>
              <a:rPr lang="it-IT" sz="1500" dirty="0" err="1">
                <a:solidFill>
                  <a:prstClr val="black"/>
                </a:solidFill>
                <a:cs typeface="Arial" charset="0"/>
              </a:rPr>
              <a:t>linac</a:t>
            </a:r>
            <a:r>
              <a:rPr lang="it-IT" sz="1500" dirty="0">
                <a:solidFill>
                  <a:prstClr val="black"/>
                </a:solidFill>
                <a:cs typeface="Arial" charset="0"/>
              </a:rPr>
              <a:t> di </a:t>
            </a:r>
            <a:r>
              <a:rPr lang="it-IT" sz="1500" dirty="0" err="1">
                <a:solidFill>
                  <a:prstClr val="black"/>
                </a:solidFill>
                <a:cs typeface="Arial" charset="0"/>
              </a:rPr>
              <a:t>Wideröe</a:t>
            </a:r>
            <a:r>
              <a:rPr lang="it-IT" sz="1500" dirty="0">
                <a:solidFill>
                  <a:prstClr val="black"/>
                </a:solidFill>
                <a:cs typeface="Arial" charset="0"/>
              </a:rPr>
              <a:t> può essere fatta connettendo le celle alternativamente al conduttore esterno ed interno di una linea coassiale.</a:t>
            </a:r>
          </a:p>
          <a:p>
            <a:pPr algn="just">
              <a:defRPr/>
            </a:pPr>
            <a:r>
              <a:rPr lang="it-IT" sz="1500" dirty="0">
                <a:solidFill>
                  <a:prstClr val="black"/>
                </a:solidFill>
                <a:cs typeface="Arial" charset="0"/>
              </a:rPr>
              <a:t>Questo </a:t>
            </a:r>
            <a:r>
              <a:rPr lang="it-IT" sz="1500" dirty="0" err="1">
                <a:solidFill>
                  <a:prstClr val="black"/>
                </a:solidFill>
                <a:cs typeface="Arial" charset="0"/>
              </a:rPr>
              <a:t>linac</a:t>
            </a:r>
            <a:r>
              <a:rPr lang="it-IT" sz="1500" dirty="0">
                <a:solidFill>
                  <a:prstClr val="black"/>
                </a:solidFill>
                <a:cs typeface="Arial" charset="0"/>
              </a:rPr>
              <a:t> viene usato per frequenze relativamente basse (fino a qualche decina di MHz) e quindi per velocità relativamente basse (</a:t>
            </a:r>
            <a:r>
              <a:rPr lang="it-IT" sz="1500" dirty="0">
                <a:latin typeface="Symbol" pitchFamily="18" charset="2"/>
                <a:cs typeface="Arial" charset="0"/>
              </a:rPr>
              <a:t>b</a:t>
            </a:r>
            <a:r>
              <a:rPr lang="it-IT" sz="1500" dirty="0">
                <a:cs typeface="Arial" charset="0"/>
              </a:rPr>
              <a:t>&lt;0.03): Quindi è particolarmente adatto ad accelerare ioni pesanti. A tali velocità e frequenze esso può essere realizzato con un diametro inferiore a quello di un DTL (che vedremo fra breve). A frequenze e velocità più alte, l’elevato consumo di potenza e l’irradiazione del campo (dovuta al fatto che la lunghezza della struttura diviene comparabile con la lunghezza d’onda) rendono l’uso di tali </a:t>
            </a:r>
            <a:r>
              <a:rPr lang="it-IT" sz="1500" dirty="0" err="1">
                <a:cs typeface="Arial" charset="0"/>
              </a:rPr>
              <a:t>linac</a:t>
            </a:r>
            <a:r>
              <a:rPr lang="it-IT" sz="1500" dirty="0">
                <a:cs typeface="Arial" charset="0"/>
              </a:rPr>
              <a:t> poco conveniente.</a:t>
            </a:r>
            <a:endParaRPr lang="it-IT" sz="1500" dirty="0">
              <a:solidFill>
                <a:prstClr val="black"/>
              </a:solidFill>
              <a:cs typeface="Arial" charset="0"/>
            </a:endParaRPr>
          </a:p>
        </p:txBody>
      </p:sp>
      <p:pic>
        <p:nvPicPr>
          <p:cNvPr id="7" name="Immagine 6"/>
          <p:cNvPicPr>
            <a:picLocks noChangeAspect="1"/>
          </p:cNvPicPr>
          <p:nvPr/>
        </p:nvPicPr>
        <p:blipFill rotWithShape="1">
          <a:blip r:embed="rId3"/>
          <a:srcRect l="61313" t="-5880" r="-1" b="-1"/>
          <a:stretch/>
        </p:blipFill>
        <p:spPr>
          <a:xfrm>
            <a:off x="3356340" y="2392590"/>
            <a:ext cx="1821720" cy="729278"/>
          </a:xfrm>
          <a:prstGeom prst="rect">
            <a:avLst/>
          </a:prstGeom>
        </p:spPr>
      </p:pic>
      <p:sp>
        <p:nvSpPr>
          <p:cNvPr id="8" name="Segnaposto numero diapositiva 7"/>
          <p:cNvSpPr>
            <a:spLocks noGrp="1"/>
          </p:cNvSpPr>
          <p:nvPr>
            <p:ph type="sldNum" sz="quarter" idx="12"/>
          </p:nvPr>
        </p:nvSpPr>
        <p:spPr/>
        <p:txBody>
          <a:bodyPr/>
          <a:lstStyle/>
          <a:p>
            <a:fld id="{0AA4D6E6-13A6-4217-ABA7-E4004A4D1319}" type="slidenum">
              <a:rPr lang="it-IT" smtClean="0"/>
              <a:t>12</a:t>
            </a:fld>
            <a:endParaRPr lang="it-IT"/>
          </a:p>
        </p:txBody>
      </p:sp>
      <p:pic>
        <p:nvPicPr>
          <p:cNvPr id="13" name="Picture 3">
            <a:extLst>
              <a:ext uri="{FF2B5EF4-FFF2-40B4-BE49-F238E27FC236}">
                <a16:creationId xmlns:a16="http://schemas.microsoft.com/office/drawing/2014/main" id="{E85F710F-4B0C-42BE-80E0-D3BBFF6BE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0844" y="284278"/>
            <a:ext cx="19907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egnaposto piè di pagina 8">
            <a:extLst>
              <a:ext uri="{FF2B5EF4-FFF2-40B4-BE49-F238E27FC236}">
                <a16:creationId xmlns:a16="http://schemas.microsoft.com/office/drawing/2014/main" id="{8AF0EB13-A3C6-40CD-A126-D064EB48CCD2}"/>
              </a:ext>
            </a:extLst>
          </p:cNvPr>
          <p:cNvSpPr>
            <a:spLocks noGrp="1"/>
          </p:cNvSpPr>
          <p:nvPr>
            <p:ph type="ftr" sz="quarter" idx="11"/>
          </p:nvPr>
        </p:nvSpPr>
        <p:spPr/>
        <p:txBody>
          <a:bodyPr/>
          <a:lstStyle/>
          <a:p>
            <a:r>
              <a:rPr lang="it-IT"/>
              <a:t>Programma INFN Docenti - 21 ottobre 2024</a:t>
            </a:r>
          </a:p>
        </p:txBody>
      </p:sp>
      <p:grpSp>
        <p:nvGrpSpPr>
          <p:cNvPr id="14" name="Gruppo 27">
            <a:extLst>
              <a:ext uri="{FF2B5EF4-FFF2-40B4-BE49-F238E27FC236}">
                <a16:creationId xmlns:a16="http://schemas.microsoft.com/office/drawing/2014/main" id="{5F22CF43-DA0D-4399-A43C-18B395A288FB}"/>
              </a:ext>
            </a:extLst>
          </p:cNvPr>
          <p:cNvGrpSpPr/>
          <p:nvPr/>
        </p:nvGrpSpPr>
        <p:grpSpPr>
          <a:xfrm>
            <a:off x="82207" y="703239"/>
            <a:ext cx="8716063" cy="2796127"/>
            <a:chOff x="82207" y="703239"/>
            <a:chExt cx="8716063" cy="2796127"/>
          </a:xfrm>
        </p:grpSpPr>
        <p:pic>
          <p:nvPicPr>
            <p:cNvPr id="15" name="Picture 2" descr="[speed output image]">
              <a:extLst>
                <a:ext uri="{FF2B5EF4-FFF2-40B4-BE49-F238E27FC236}">
                  <a16:creationId xmlns:a16="http://schemas.microsoft.com/office/drawing/2014/main" id="{7F08C706-403E-441A-9DF7-AF078D3937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207" y="703239"/>
              <a:ext cx="8716063" cy="269821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ttore diritto 3">
              <a:extLst>
                <a:ext uri="{FF2B5EF4-FFF2-40B4-BE49-F238E27FC236}">
                  <a16:creationId xmlns:a16="http://schemas.microsoft.com/office/drawing/2014/main" id="{CE0E6334-1324-48E1-A803-077DBDB9FF14}"/>
                </a:ext>
              </a:extLst>
            </p:cNvPr>
            <p:cNvCxnSpPr>
              <a:cxnSpLocks/>
            </p:cNvCxnSpPr>
            <p:nvPr/>
          </p:nvCxnSpPr>
          <p:spPr>
            <a:xfrm>
              <a:off x="1620445" y="2823372"/>
              <a:ext cx="1334813" cy="0"/>
            </a:xfrm>
            <a:prstGeom prst="line">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ttangolo 8">
                  <a:extLst>
                    <a:ext uri="{FF2B5EF4-FFF2-40B4-BE49-F238E27FC236}">
                      <a16:creationId xmlns:a16="http://schemas.microsoft.com/office/drawing/2014/main" id="{69B0DDCB-BCC4-4018-8C5B-5E9872291770}"/>
                    </a:ext>
                  </a:extLst>
                </p:cNvPr>
                <p:cNvSpPr/>
                <p:nvPr/>
              </p:nvSpPr>
              <p:spPr>
                <a:xfrm>
                  <a:off x="2057844" y="2815003"/>
                  <a:ext cx="4523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2400" b="1" i="1">
                            <a:latin typeface="Cambria Math" panose="02040503050406030204" pitchFamily="18" charset="0"/>
                          </a:rPr>
                          <m:t>𝒅</m:t>
                        </m:r>
                      </m:oMath>
                    </m:oMathPara>
                  </a14:m>
                  <a:endParaRPr lang="it-IT" sz="2400" dirty="0"/>
                </a:p>
              </p:txBody>
            </p:sp>
          </mc:Choice>
          <mc:Fallback xmlns="">
            <p:sp>
              <p:nvSpPr>
                <p:cNvPr id="9" name="Rettangolo 8">
                  <a:extLst>
                    <a:ext uri="{FF2B5EF4-FFF2-40B4-BE49-F238E27FC236}">
                      <a16:creationId xmlns:a16="http://schemas.microsoft.com/office/drawing/2014/main" id="{010C54F8-4C0E-48D3-84BB-2A855FE364C6}"/>
                    </a:ext>
                  </a:extLst>
                </p:cNvPr>
                <p:cNvSpPr>
                  <a:spLocks noRot="1" noChangeAspect="1" noMove="1" noResize="1" noEditPoints="1" noAdjustHandles="1" noChangeArrowheads="1" noChangeShapeType="1" noTextEdit="1"/>
                </p:cNvSpPr>
                <p:nvPr/>
              </p:nvSpPr>
              <p:spPr>
                <a:xfrm>
                  <a:off x="2057844" y="2815003"/>
                  <a:ext cx="452368" cy="461665"/>
                </a:xfrm>
                <a:prstGeom prst="rect">
                  <a:avLst/>
                </a:prstGeom>
                <a:blipFill>
                  <a:blip r:embed="rId6"/>
                  <a:stretch>
                    <a:fillRect/>
                  </a:stretch>
                </a:blipFill>
              </p:spPr>
              <p:txBody>
                <a:bodyPr/>
                <a:lstStyle/>
                <a:p>
                  <a:r>
                    <a:rPr lang="it-IT">
                      <a:noFill/>
                    </a:rPr>
                    <a:t> </a:t>
                  </a:r>
                </a:p>
              </p:txBody>
            </p:sp>
          </mc:Fallback>
        </mc:AlternateContent>
        <p:sp>
          <p:nvSpPr>
            <p:cNvPr id="18" name="Rettangolo 21">
              <a:extLst>
                <a:ext uri="{FF2B5EF4-FFF2-40B4-BE49-F238E27FC236}">
                  <a16:creationId xmlns:a16="http://schemas.microsoft.com/office/drawing/2014/main" id="{0A063B43-AF58-4091-91F7-136010E88548}"/>
                </a:ext>
              </a:extLst>
            </p:cNvPr>
            <p:cNvSpPr/>
            <p:nvPr/>
          </p:nvSpPr>
          <p:spPr>
            <a:xfrm>
              <a:off x="448325" y="2225159"/>
              <a:ext cx="320922" cy="369332"/>
            </a:xfrm>
            <a:prstGeom prst="rect">
              <a:avLst/>
            </a:prstGeom>
          </p:spPr>
          <p:txBody>
            <a:bodyPr wrap="none">
              <a:spAutoFit/>
            </a:bodyPr>
            <a:lstStyle/>
            <a:p>
              <a:r>
                <a:rPr lang="it-IT" b="1" dirty="0"/>
                <a:t>V</a:t>
              </a:r>
            </a:p>
          </p:txBody>
        </p:sp>
        <p:sp>
          <p:nvSpPr>
            <p:cNvPr id="19" name="Rettangolo 30">
              <a:extLst>
                <a:ext uri="{FF2B5EF4-FFF2-40B4-BE49-F238E27FC236}">
                  <a16:creationId xmlns:a16="http://schemas.microsoft.com/office/drawing/2014/main" id="{ACE3DAAF-A46C-486E-9114-72FEFD0568F4}"/>
                </a:ext>
              </a:extLst>
            </p:cNvPr>
            <p:cNvSpPr/>
            <p:nvPr/>
          </p:nvSpPr>
          <p:spPr>
            <a:xfrm>
              <a:off x="1448450" y="3130034"/>
              <a:ext cx="306494" cy="369332"/>
            </a:xfrm>
            <a:prstGeom prst="rect">
              <a:avLst/>
            </a:prstGeom>
          </p:spPr>
          <p:txBody>
            <a:bodyPr wrap="none">
              <a:spAutoFit/>
            </a:bodyPr>
            <a:lstStyle/>
            <a:p>
              <a:r>
                <a:rPr lang="it-IT" b="1" dirty="0"/>
                <a:t>C</a:t>
              </a:r>
            </a:p>
          </p:txBody>
        </p:sp>
      </p:gr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98E11338-BE79-47CF-8F25-D99C461867E3}"/>
                  </a:ext>
                </a:extLst>
              </p:cNvPr>
              <p:cNvSpPr txBox="1"/>
              <p:nvPr/>
            </p:nvSpPr>
            <p:spPr>
              <a:xfrm>
                <a:off x="5478079" y="2459562"/>
                <a:ext cx="3940404" cy="8949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800" b="1" i="1" smtClean="0">
                          <a:latin typeface="Cambria Math" panose="02040503050406030204" pitchFamily="18" charset="0"/>
                        </a:rPr>
                        <m:t>𝒅</m:t>
                      </m:r>
                      <m:r>
                        <a:rPr lang="it-IT" sz="2800" b="1" i="1" smtClean="0">
                          <a:latin typeface="Cambria Math" panose="02040503050406030204" pitchFamily="18" charset="0"/>
                        </a:rPr>
                        <m:t>=</m:t>
                      </m:r>
                      <m:r>
                        <a:rPr lang="it-IT" sz="2800" b="1" i="1" smtClean="0">
                          <a:latin typeface="Cambria Math" panose="02040503050406030204" pitchFamily="18" charset="0"/>
                        </a:rPr>
                        <m:t>𝒗</m:t>
                      </m:r>
                      <m:f>
                        <m:fPr>
                          <m:ctrlPr>
                            <a:rPr lang="it-IT" sz="2800" b="1" i="1" smtClean="0">
                              <a:latin typeface="Cambria Math" panose="02040503050406030204" pitchFamily="18" charset="0"/>
                            </a:rPr>
                          </m:ctrlPr>
                        </m:fPr>
                        <m:num>
                          <m:r>
                            <a:rPr lang="it-IT" sz="2800" b="1" i="1" smtClean="0">
                              <a:latin typeface="Cambria Math" panose="02040503050406030204" pitchFamily="18" charset="0"/>
                            </a:rPr>
                            <m:t>𝑻</m:t>
                          </m:r>
                        </m:num>
                        <m:den>
                          <m:r>
                            <a:rPr lang="it-IT" sz="2800" b="1" i="1" smtClean="0">
                              <a:latin typeface="Cambria Math" panose="02040503050406030204" pitchFamily="18" charset="0"/>
                            </a:rPr>
                            <m:t>𝟐</m:t>
                          </m:r>
                        </m:den>
                      </m:f>
                      <m:r>
                        <a:rPr lang="it-IT" sz="2800" b="1" i="1" smtClean="0">
                          <a:latin typeface="Cambria Math" panose="02040503050406030204" pitchFamily="18" charset="0"/>
                        </a:rPr>
                        <m:t>=</m:t>
                      </m:r>
                      <m:f>
                        <m:fPr>
                          <m:ctrlPr>
                            <a:rPr lang="it-IT" sz="2800" b="1" i="1" smtClean="0">
                              <a:latin typeface="Cambria Math" panose="02040503050406030204" pitchFamily="18" charset="0"/>
                            </a:rPr>
                          </m:ctrlPr>
                        </m:fPr>
                        <m:num>
                          <m:r>
                            <a:rPr lang="it-IT" sz="2800" b="1" i="1" smtClean="0">
                              <a:latin typeface="Cambria Math" panose="02040503050406030204" pitchFamily="18" charset="0"/>
                            </a:rPr>
                            <m:t>𝒗</m:t>
                          </m:r>
                        </m:num>
                        <m:den>
                          <m:r>
                            <a:rPr lang="it-IT" sz="2800" b="1" i="1" smtClean="0">
                              <a:latin typeface="Cambria Math" panose="02040503050406030204" pitchFamily="18" charset="0"/>
                            </a:rPr>
                            <m:t>𝟐</m:t>
                          </m:r>
                          <m:r>
                            <a:rPr lang="it-IT" sz="2800" b="1" i="1" smtClean="0">
                              <a:latin typeface="Cambria Math" panose="02040503050406030204" pitchFamily="18" charset="0"/>
                            </a:rPr>
                            <m:t>𝒇</m:t>
                          </m:r>
                        </m:den>
                      </m:f>
                      <m:r>
                        <a:rPr lang="it-IT" sz="2800" b="1" i="1" smtClean="0">
                          <a:latin typeface="Cambria Math" panose="02040503050406030204" pitchFamily="18" charset="0"/>
                        </a:rPr>
                        <m:t>=</m:t>
                      </m:r>
                      <m:f>
                        <m:fPr>
                          <m:ctrlPr>
                            <a:rPr lang="it-IT" sz="2800" b="1" i="1" smtClean="0">
                              <a:latin typeface="Cambria Math" panose="02040503050406030204" pitchFamily="18" charset="0"/>
                            </a:rPr>
                          </m:ctrlPr>
                        </m:fPr>
                        <m:num>
                          <m:r>
                            <a:rPr lang="it-IT" sz="2800" b="1" i="1" smtClean="0">
                              <a:latin typeface="Cambria Math" panose="02040503050406030204" pitchFamily="18" charset="0"/>
                            </a:rPr>
                            <m:t>𝒗</m:t>
                          </m:r>
                          <m:r>
                            <a:rPr lang="it-IT" sz="2800" b="1" i="1" smtClean="0">
                              <a:latin typeface="Cambria Math" panose="02040503050406030204" pitchFamily="18" charset="0"/>
                              <a:ea typeface="Cambria Math" panose="02040503050406030204" pitchFamily="18" charset="0"/>
                            </a:rPr>
                            <m:t>𝝀</m:t>
                          </m:r>
                        </m:num>
                        <m:den>
                          <m:r>
                            <a:rPr lang="it-IT" sz="2800" b="1" i="1" smtClean="0">
                              <a:latin typeface="Cambria Math" panose="02040503050406030204" pitchFamily="18" charset="0"/>
                            </a:rPr>
                            <m:t>𝟐</m:t>
                          </m:r>
                          <m:r>
                            <a:rPr lang="it-IT" sz="2800" b="1" i="1" smtClean="0">
                              <a:latin typeface="Cambria Math" panose="02040503050406030204" pitchFamily="18" charset="0"/>
                            </a:rPr>
                            <m:t>𝒄</m:t>
                          </m:r>
                        </m:den>
                      </m:f>
                      <m:r>
                        <a:rPr lang="it-IT" sz="2800" b="1" i="1" smtClean="0">
                          <a:latin typeface="Cambria Math" panose="02040503050406030204" pitchFamily="18" charset="0"/>
                        </a:rPr>
                        <m:t>=</m:t>
                      </m:r>
                      <m:f>
                        <m:fPr>
                          <m:ctrlPr>
                            <a:rPr lang="it-IT" sz="2800" b="1" i="1" smtClean="0">
                              <a:latin typeface="Cambria Math" panose="02040503050406030204" pitchFamily="18" charset="0"/>
                            </a:rPr>
                          </m:ctrlPr>
                        </m:fPr>
                        <m:num>
                          <m:r>
                            <a:rPr lang="it-IT" sz="2800" b="1" i="1" smtClean="0">
                              <a:latin typeface="Cambria Math" panose="02040503050406030204" pitchFamily="18" charset="0"/>
                              <a:ea typeface="Cambria Math" panose="02040503050406030204" pitchFamily="18" charset="0"/>
                            </a:rPr>
                            <m:t>𝜷𝝀</m:t>
                          </m:r>
                        </m:num>
                        <m:den>
                          <m:r>
                            <a:rPr lang="it-IT" sz="2800" b="1" i="1" smtClean="0">
                              <a:latin typeface="Cambria Math" panose="02040503050406030204" pitchFamily="18" charset="0"/>
                            </a:rPr>
                            <m:t>𝟐</m:t>
                          </m:r>
                        </m:den>
                      </m:f>
                    </m:oMath>
                  </m:oMathPara>
                </a14:m>
                <a:endParaRPr lang="it-IT" sz="2800" b="1" dirty="0"/>
              </a:p>
            </p:txBody>
          </p:sp>
        </mc:Choice>
        <mc:Fallback xmlns="">
          <p:sp>
            <p:nvSpPr>
              <p:cNvPr id="2" name="CasellaDiTesto 1">
                <a:extLst>
                  <a:ext uri="{FF2B5EF4-FFF2-40B4-BE49-F238E27FC236}">
                    <a16:creationId xmlns:a16="http://schemas.microsoft.com/office/drawing/2014/main" id="{98E11338-BE79-47CF-8F25-D99C461867E3}"/>
                  </a:ext>
                </a:extLst>
              </p:cNvPr>
              <p:cNvSpPr txBox="1">
                <a:spLocks noRot="1" noChangeAspect="1" noMove="1" noResize="1" noEditPoints="1" noAdjustHandles="1" noChangeArrowheads="1" noChangeShapeType="1" noTextEdit="1"/>
              </p:cNvSpPr>
              <p:nvPr/>
            </p:nvSpPr>
            <p:spPr>
              <a:xfrm>
                <a:off x="5478079" y="2459562"/>
                <a:ext cx="3940404" cy="894989"/>
              </a:xfrm>
              <a:prstGeom prst="rect">
                <a:avLst/>
              </a:prstGeom>
              <a:blipFill>
                <a:blip r:embed="rId7"/>
                <a:stretch>
                  <a:fillRect/>
                </a:stretch>
              </a:blipFill>
            </p:spPr>
            <p:txBody>
              <a:bodyPr/>
              <a:lstStyle/>
              <a:p>
                <a:r>
                  <a:rPr lang="en-GB">
                    <a:noFill/>
                  </a:rPr>
                  <a:t> </a:t>
                </a:r>
              </a:p>
            </p:txBody>
          </p:sp>
        </mc:Fallback>
      </mc:AlternateContent>
      <p:cxnSp>
        <p:nvCxnSpPr>
          <p:cNvPr id="20" name="Connettore diritto 16">
            <a:extLst>
              <a:ext uri="{FF2B5EF4-FFF2-40B4-BE49-F238E27FC236}">
                <a16:creationId xmlns:a16="http://schemas.microsoft.com/office/drawing/2014/main" id="{2EEA324F-EB6D-406E-B3E2-DE56D41DC2EA}"/>
              </a:ext>
            </a:extLst>
          </p:cNvPr>
          <p:cNvCxnSpPr>
            <a:cxnSpLocks/>
            <a:stCxn id="21" idx="2"/>
          </p:cNvCxnSpPr>
          <p:nvPr/>
        </p:nvCxnSpPr>
        <p:spPr>
          <a:xfrm>
            <a:off x="10267512" y="1131114"/>
            <a:ext cx="506997" cy="126122"/>
          </a:xfrm>
          <a:prstGeom prst="line">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31">
            <a:extLst>
              <a:ext uri="{FF2B5EF4-FFF2-40B4-BE49-F238E27FC236}">
                <a16:creationId xmlns:a16="http://schemas.microsoft.com/office/drawing/2014/main" id="{7FA098F2-80DC-48D9-8A2C-559240F42DF2}"/>
              </a:ext>
            </a:extLst>
          </p:cNvPr>
          <p:cNvSpPr txBox="1"/>
          <p:nvPr/>
        </p:nvSpPr>
        <p:spPr>
          <a:xfrm>
            <a:off x="9818607" y="792560"/>
            <a:ext cx="897810" cy="338554"/>
          </a:xfrm>
          <a:prstGeom prst="rect">
            <a:avLst/>
          </a:prstGeom>
          <a:noFill/>
        </p:spPr>
        <p:txBody>
          <a:bodyPr wrap="none" rtlCol="0">
            <a:spAutoFit/>
          </a:bodyPr>
          <a:lstStyle/>
          <a:p>
            <a:r>
              <a:rPr lang="it-IT" sz="1600" dirty="0">
                <a:solidFill>
                  <a:schemeClr val="bg1"/>
                </a:solidFill>
              </a:rPr>
              <a:t>Tubi cavi</a:t>
            </a:r>
          </a:p>
        </p:txBody>
      </p:sp>
      <p:sp>
        <p:nvSpPr>
          <p:cNvPr id="22" name="CasellaDiTesto 17">
            <a:extLst>
              <a:ext uri="{FF2B5EF4-FFF2-40B4-BE49-F238E27FC236}">
                <a16:creationId xmlns:a16="http://schemas.microsoft.com/office/drawing/2014/main" id="{8FB1A54D-FC06-4D39-8A3D-B7FCE559EEF5}"/>
              </a:ext>
            </a:extLst>
          </p:cNvPr>
          <p:cNvSpPr txBox="1"/>
          <p:nvPr/>
        </p:nvSpPr>
        <p:spPr>
          <a:xfrm>
            <a:off x="8141151" y="1506218"/>
            <a:ext cx="1575175" cy="307777"/>
          </a:xfrm>
          <a:prstGeom prst="rect">
            <a:avLst/>
          </a:prstGeom>
          <a:noFill/>
        </p:spPr>
        <p:txBody>
          <a:bodyPr wrap="none" rtlCol="0">
            <a:spAutoFit/>
          </a:bodyPr>
          <a:lstStyle/>
          <a:p>
            <a:r>
              <a:rPr lang="it-IT" sz="1400" dirty="0">
                <a:solidFill>
                  <a:srgbClr val="FFC000"/>
                </a:solidFill>
              </a:rPr>
              <a:t>Carcassa a massa C</a:t>
            </a:r>
          </a:p>
        </p:txBody>
      </p:sp>
      <p:cxnSp>
        <p:nvCxnSpPr>
          <p:cNvPr id="23" name="Connettore diritto 32">
            <a:extLst>
              <a:ext uri="{FF2B5EF4-FFF2-40B4-BE49-F238E27FC236}">
                <a16:creationId xmlns:a16="http://schemas.microsoft.com/office/drawing/2014/main" id="{FE4A5246-2332-4AE8-BFB3-5C9B7E57D45E}"/>
              </a:ext>
            </a:extLst>
          </p:cNvPr>
          <p:cNvCxnSpPr>
            <a:cxnSpLocks/>
          </p:cNvCxnSpPr>
          <p:nvPr/>
        </p:nvCxnSpPr>
        <p:spPr>
          <a:xfrm>
            <a:off x="9290538" y="1814118"/>
            <a:ext cx="1101970" cy="914786"/>
          </a:xfrm>
          <a:prstGeom prst="line">
            <a:avLst/>
          </a:prstGeom>
          <a:ln w="412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diritto 24">
            <a:extLst>
              <a:ext uri="{FF2B5EF4-FFF2-40B4-BE49-F238E27FC236}">
                <a16:creationId xmlns:a16="http://schemas.microsoft.com/office/drawing/2014/main" id="{AF64DB57-B4EA-4FC2-840B-6C72D0D8D770}"/>
              </a:ext>
            </a:extLst>
          </p:cNvPr>
          <p:cNvCxnSpPr>
            <a:cxnSpLocks/>
          </p:cNvCxnSpPr>
          <p:nvPr/>
        </p:nvCxnSpPr>
        <p:spPr>
          <a:xfrm flipH="1" flipV="1">
            <a:off x="10732496" y="2195930"/>
            <a:ext cx="269612" cy="746562"/>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5">
            <a:extLst>
              <a:ext uri="{FF2B5EF4-FFF2-40B4-BE49-F238E27FC236}">
                <a16:creationId xmlns:a16="http://schemas.microsoft.com/office/drawing/2014/main" id="{28888DD7-B89E-4047-BD88-96DEE5B01FAD}"/>
              </a:ext>
            </a:extLst>
          </p:cNvPr>
          <p:cNvSpPr txBox="1"/>
          <p:nvPr/>
        </p:nvSpPr>
        <p:spPr>
          <a:xfrm>
            <a:off x="10017936" y="3054209"/>
            <a:ext cx="1809791" cy="307777"/>
          </a:xfrm>
          <a:prstGeom prst="rect">
            <a:avLst/>
          </a:prstGeom>
          <a:noFill/>
        </p:spPr>
        <p:txBody>
          <a:bodyPr wrap="none" rtlCol="0">
            <a:spAutoFit/>
          </a:bodyPr>
          <a:lstStyle/>
          <a:p>
            <a:r>
              <a:rPr lang="it-IT" sz="1400" dirty="0">
                <a:solidFill>
                  <a:srgbClr val="FF0000"/>
                </a:solidFill>
              </a:rPr>
              <a:t>Elettrodo a tensione V</a:t>
            </a:r>
          </a:p>
        </p:txBody>
      </p:sp>
    </p:spTree>
    <p:extLst>
      <p:ext uri="{BB962C8B-B14F-4D97-AF65-F5344CB8AC3E}">
        <p14:creationId xmlns:p14="http://schemas.microsoft.com/office/powerpoint/2010/main" val="3059687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338"/>
                                        </p:tgtEl>
                                        <p:attrNameLst>
                                          <p:attrName>style.visibility</p:attrName>
                                        </p:attrNameLst>
                                      </p:cBhvr>
                                      <p:to>
                                        <p:strVal val="visible"/>
                                      </p:to>
                                    </p:set>
                                    <p:animEffect transition="in" filter="fade">
                                      <p:cBhvr>
                                        <p:cTn id="7" dur="2000"/>
                                        <p:tgtEl>
                                          <p:spTgt spid="97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37" name="Text Box 57"/>
          <p:cNvSpPr txBox="1">
            <a:spLocks noChangeArrowheads="1"/>
          </p:cNvSpPr>
          <p:nvPr/>
        </p:nvSpPr>
        <p:spPr bwMode="auto">
          <a:xfrm>
            <a:off x="3411538" y="6400800"/>
            <a:ext cx="10515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dirty="0">
                <a:solidFill>
                  <a:schemeClr val="bg1"/>
                </a:solidFill>
              </a:rPr>
              <a:t>R. </a:t>
            </a:r>
            <a:r>
              <a:rPr lang="it-IT" altLang="it-IT" sz="1400" u="sng" dirty="0" err="1">
                <a:solidFill>
                  <a:schemeClr val="bg1"/>
                </a:solidFill>
              </a:rPr>
              <a:t>Wider</a:t>
            </a:r>
            <a:r>
              <a:rPr lang="en-US" altLang="it-IT" sz="1400" u="sng" dirty="0" err="1">
                <a:solidFill>
                  <a:schemeClr val="bg1"/>
                </a:solidFill>
                <a:cs typeface="Arial" panose="020B0604020202020204" pitchFamily="34" charset="0"/>
              </a:rPr>
              <a:t>öe</a:t>
            </a:r>
            <a:r>
              <a:rPr lang="it-IT" altLang="it-IT" dirty="0"/>
              <a:t> </a:t>
            </a:r>
          </a:p>
        </p:txBody>
      </p:sp>
      <p:sp>
        <p:nvSpPr>
          <p:cNvPr id="97338" name="Text Box 58"/>
          <p:cNvSpPr txBox="1">
            <a:spLocks noChangeArrowheads="1"/>
          </p:cNvSpPr>
          <p:nvPr/>
        </p:nvSpPr>
        <p:spPr bwMode="auto">
          <a:xfrm>
            <a:off x="4440239" y="4941889"/>
            <a:ext cx="4578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dirty="0">
                <a:solidFill>
                  <a:schemeClr val="bg1"/>
                </a:solidFill>
              </a:rPr>
              <a:t>Notare che la lunghezza degli elettrodi cavi è di lunghezza</a:t>
            </a:r>
          </a:p>
          <a:p>
            <a:r>
              <a:rPr lang="it-IT" altLang="it-IT" sz="1400" dirty="0">
                <a:solidFill>
                  <a:schemeClr val="bg1"/>
                </a:solidFill>
              </a:rPr>
              <a:t>variabile, per tener conto dell’aumento di velocità degli ioni</a:t>
            </a:r>
          </a:p>
          <a:p>
            <a:r>
              <a:rPr lang="it-IT" altLang="it-IT" sz="1400" dirty="0">
                <a:solidFill>
                  <a:schemeClr val="bg1"/>
                </a:solidFill>
              </a:rPr>
              <a:t>accelerati. Se si usa un </a:t>
            </a:r>
            <a:r>
              <a:rPr lang="it-IT" altLang="it-IT" sz="1400" dirty="0" err="1">
                <a:solidFill>
                  <a:schemeClr val="bg1"/>
                </a:solidFill>
              </a:rPr>
              <a:t>pre</a:t>
            </a:r>
            <a:r>
              <a:rPr lang="it-IT" altLang="it-IT" sz="1400" dirty="0">
                <a:solidFill>
                  <a:schemeClr val="bg1"/>
                </a:solidFill>
              </a:rPr>
              <a:t>-iniettore le dimensioni diventano</a:t>
            </a:r>
          </a:p>
          <a:p>
            <a:r>
              <a:rPr lang="it-IT" altLang="it-IT" sz="1400" dirty="0">
                <a:solidFill>
                  <a:schemeClr val="bg1"/>
                </a:solidFill>
              </a:rPr>
              <a:t>simili.</a:t>
            </a:r>
          </a:p>
        </p:txBody>
      </p:sp>
      <p:sp>
        <p:nvSpPr>
          <p:cNvPr id="5" name="Rettangolo 4"/>
          <p:cNvSpPr/>
          <p:nvPr/>
        </p:nvSpPr>
        <p:spPr>
          <a:xfrm>
            <a:off x="3713206" y="1674942"/>
            <a:ext cx="4017782" cy="584775"/>
          </a:xfrm>
          <a:prstGeom prst="rect">
            <a:avLst/>
          </a:prstGeom>
        </p:spPr>
        <p:txBody>
          <a:bodyPr wrap="square">
            <a:spAutoFit/>
          </a:bodyPr>
          <a:lstStyle/>
          <a:p>
            <a:r>
              <a:rPr lang="it-IT" sz="3200" b="1" dirty="0">
                <a:solidFill>
                  <a:srgbClr val="000000"/>
                </a:solidFill>
                <a:latin typeface="Cambria Math" panose="02040503050406030204" pitchFamily="18" charset="0"/>
              </a:rPr>
              <a:t>𝐸</a:t>
            </a:r>
            <a:r>
              <a:rPr lang="it-IT" sz="3200" dirty="0">
                <a:solidFill>
                  <a:srgbClr val="000000"/>
                </a:solidFill>
                <a:latin typeface="Cambria Math" panose="02040503050406030204" pitchFamily="18" charset="0"/>
              </a:rPr>
              <a:t>=|𝐸0|cos(2𝜋𝑓𝑡+𝜙)</a:t>
            </a:r>
            <a:endParaRPr lang="it-IT" sz="3200" dirty="0"/>
          </a:p>
        </p:txBody>
      </p:sp>
      <p:sp>
        <p:nvSpPr>
          <p:cNvPr id="6" name="CasellaDiTesto 5"/>
          <p:cNvSpPr txBox="1"/>
          <p:nvPr/>
        </p:nvSpPr>
        <p:spPr>
          <a:xfrm>
            <a:off x="249418" y="1081295"/>
            <a:ext cx="11592151" cy="523220"/>
          </a:xfrm>
          <a:prstGeom prst="rect">
            <a:avLst/>
          </a:prstGeom>
          <a:noFill/>
        </p:spPr>
        <p:txBody>
          <a:bodyPr wrap="square" rtlCol="0">
            <a:spAutoFit/>
          </a:bodyPr>
          <a:lstStyle/>
          <a:p>
            <a:pPr algn="just">
              <a:defRPr/>
            </a:pPr>
            <a:r>
              <a:rPr lang="it-IT" sz="2800" dirty="0">
                <a:cs typeface="Arial" charset="0"/>
              </a:rPr>
              <a:t>Il principio generale dell’accelerazione con un campo sinusoidale</a:t>
            </a:r>
            <a:endParaRPr lang="it-IT" sz="2800" dirty="0">
              <a:solidFill>
                <a:prstClr val="black"/>
              </a:solidFill>
              <a:cs typeface="Arial" charset="0"/>
            </a:endParaRPr>
          </a:p>
        </p:txBody>
      </p:sp>
      <p:sp>
        <p:nvSpPr>
          <p:cNvPr id="8" name="Segnaposto numero diapositiva 7"/>
          <p:cNvSpPr>
            <a:spLocks noGrp="1"/>
          </p:cNvSpPr>
          <p:nvPr>
            <p:ph type="sldNum" sz="quarter" idx="12"/>
          </p:nvPr>
        </p:nvSpPr>
        <p:spPr/>
        <p:txBody>
          <a:bodyPr/>
          <a:lstStyle/>
          <a:p>
            <a:fld id="{0AA4D6E6-13A6-4217-ABA7-E4004A4D1319}" type="slidenum">
              <a:rPr lang="it-IT" smtClean="0"/>
              <a:t>13</a:t>
            </a:fld>
            <a:endParaRPr lang="it-IT"/>
          </a:p>
        </p:txBody>
      </p:sp>
      <p:sp>
        <p:nvSpPr>
          <p:cNvPr id="9" name="Segnaposto piè di pagina 8">
            <a:extLst>
              <a:ext uri="{FF2B5EF4-FFF2-40B4-BE49-F238E27FC236}">
                <a16:creationId xmlns:a16="http://schemas.microsoft.com/office/drawing/2014/main" id="{8AF0EB13-A3C6-40CD-A126-D064EB48CCD2}"/>
              </a:ext>
            </a:extLst>
          </p:cNvPr>
          <p:cNvSpPr>
            <a:spLocks noGrp="1"/>
          </p:cNvSpPr>
          <p:nvPr>
            <p:ph type="ftr" sz="quarter" idx="11"/>
          </p:nvPr>
        </p:nvSpPr>
        <p:spPr/>
        <p:txBody>
          <a:bodyPr/>
          <a:lstStyle/>
          <a:p>
            <a:r>
              <a:rPr lang="it-IT"/>
              <a:t>Programma INFN Docenti - 21 ottobre 2024</a:t>
            </a:r>
          </a:p>
        </p:txBody>
      </p:sp>
      <p:sp>
        <p:nvSpPr>
          <p:cNvPr id="14" name="Rectangle 7">
            <a:extLst>
              <a:ext uri="{FF2B5EF4-FFF2-40B4-BE49-F238E27FC236}">
                <a16:creationId xmlns:a16="http://schemas.microsoft.com/office/drawing/2014/main" id="{4DAEBD21-989D-4415-BB0C-842303D07327}"/>
              </a:ext>
            </a:extLst>
          </p:cNvPr>
          <p:cNvSpPr>
            <a:spLocks noChangeArrowheads="1"/>
          </p:cNvSpPr>
          <p:nvPr/>
        </p:nvSpPr>
        <p:spPr bwMode="auto">
          <a:xfrm>
            <a:off x="3411538" y="205848"/>
            <a:ext cx="44880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800" b="1" dirty="0"/>
              <a:t>Accelerazione RF</a:t>
            </a:r>
            <a:endParaRPr lang="it-IT" altLang="it-IT" sz="4800" dirty="0"/>
          </a:p>
        </p:txBody>
      </p:sp>
      <p:sp>
        <p:nvSpPr>
          <p:cNvPr id="16" name="CasellaDiTesto 15">
            <a:extLst>
              <a:ext uri="{FF2B5EF4-FFF2-40B4-BE49-F238E27FC236}">
                <a16:creationId xmlns:a16="http://schemas.microsoft.com/office/drawing/2014/main" id="{298C054A-6E15-4E03-BD2C-3BC76C7A92B9}"/>
              </a:ext>
            </a:extLst>
          </p:cNvPr>
          <p:cNvSpPr txBox="1"/>
          <p:nvPr/>
        </p:nvSpPr>
        <p:spPr>
          <a:xfrm>
            <a:off x="249417" y="2414889"/>
            <a:ext cx="11592151" cy="3539430"/>
          </a:xfrm>
          <a:prstGeom prst="rect">
            <a:avLst/>
          </a:prstGeom>
          <a:noFill/>
        </p:spPr>
        <p:txBody>
          <a:bodyPr wrap="square" rtlCol="0">
            <a:spAutoFit/>
          </a:bodyPr>
          <a:lstStyle/>
          <a:p>
            <a:pPr algn="just">
              <a:defRPr/>
            </a:pPr>
            <a:r>
              <a:rPr lang="it-IT" sz="2800" dirty="0">
                <a:cs typeface="Arial" charset="0"/>
              </a:rPr>
              <a:t>è di alternare gap acceleranti e tubi schermati in modo tale che la particella «veda» un campo accelerante quando si trova nelle gap e un campo decelerante quando si trova nei tubi schermati.  Nei casi più comuni, a un dato istante, due gap acceleranti consecutive g1 e g2 possono avere</a:t>
            </a:r>
          </a:p>
          <a:p>
            <a:pPr algn="just">
              <a:defRPr/>
            </a:pPr>
            <a:r>
              <a:rPr lang="it-IT" sz="2800" dirty="0">
                <a:solidFill>
                  <a:prstClr val="black"/>
                </a:solidFill>
                <a:cs typeface="Arial" charset="0"/>
              </a:rPr>
              <a:t>-Il campo E in fase fra g1 e g2  (modo 0)</a:t>
            </a:r>
          </a:p>
          <a:p>
            <a:pPr algn="just">
              <a:defRPr/>
            </a:pPr>
            <a:r>
              <a:rPr lang="it-IT" sz="2800" dirty="0">
                <a:solidFill>
                  <a:prstClr val="black"/>
                </a:solidFill>
                <a:cs typeface="Arial" charset="0"/>
              </a:rPr>
              <a:t>-Il campo E in opposizione di fase fra g1 e g2 (modo </a:t>
            </a:r>
            <a:r>
              <a:rPr lang="it-IT" sz="2800" dirty="0">
                <a:solidFill>
                  <a:prstClr val="black"/>
                </a:solidFill>
                <a:latin typeface="Symbol" panose="05050102010706020507" pitchFamily="18" charset="2"/>
                <a:cs typeface="Arial" charset="0"/>
              </a:rPr>
              <a:t>p</a:t>
            </a:r>
            <a:r>
              <a:rPr lang="it-IT" sz="2800" dirty="0">
                <a:solidFill>
                  <a:prstClr val="black"/>
                </a:solidFill>
                <a:cs typeface="Arial" charset="0"/>
              </a:rPr>
              <a:t>)</a:t>
            </a:r>
          </a:p>
          <a:p>
            <a:pPr algn="just">
              <a:defRPr/>
            </a:pPr>
            <a:r>
              <a:rPr lang="it-IT" sz="2800" dirty="0">
                <a:solidFill>
                  <a:prstClr val="black"/>
                </a:solidFill>
                <a:cs typeface="Arial" charset="0"/>
              </a:rPr>
              <a:t>Ad esempio il </a:t>
            </a:r>
            <a:r>
              <a:rPr lang="it-IT" sz="2800" dirty="0" err="1">
                <a:solidFill>
                  <a:prstClr val="black"/>
                </a:solidFill>
                <a:cs typeface="Arial" charset="0"/>
              </a:rPr>
              <a:t>linac</a:t>
            </a:r>
            <a:r>
              <a:rPr lang="it-IT" sz="2800" dirty="0">
                <a:solidFill>
                  <a:prstClr val="black"/>
                </a:solidFill>
                <a:cs typeface="Arial" charset="0"/>
              </a:rPr>
              <a:t> di </a:t>
            </a:r>
            <a:r>
              <a:rPr lang="it-IT" sz="2800" dirty="0" err="1">
                <a:solidFill>
                  <a:prstClr val="black"/>
                </a:solidFill>
                <a:cs typeface="Arial" charset="0"/>
              </a:rPr>
              <a:t>Wideröe</a:t>
            </a:r>
            <a:r>
              <a:rPr lang="it-IT" sz="2800" dirty="0">
                <a:solidFill>
                  <a:prstClr val="black"/>
                </a:solidFill>
                <a:cs typeface="Arial" charset="0"/>
              </a:rPr>
              <a:t> funziona nel modo </a:t>
            </a:r>
            <a:r>
              <a:rPr lang="it-IT" sz="2800" dirty="0">
                <a:solidFill>
                  <a:prstClr val="black"/>
                </a:solidFill>
                <a:latin typeface="Symbol" panose="05050102010706020507" pitchFamily="18" charset="2"/>
                <a:cs typeface="Arial" charset="0"/>
              </a:rPr>
              <a:t>p, </a:t>
            </a:r>
            <a:r>
              <a:rPr lang="it-IT" sz="2800" dirty="0">
                <a:solidFill>
                  <a:prstClr val="black"/>
                </a:solidFill>
                <a:cs typeface="Arial" charset="0"/>
              </a:rPr>
              <a:t>mentre , in una struttura che funziona nel modo 0 si ha che  d=</a:t>
            </a:r>
            <a:r>
              <a:rPr lang="it-IT" sz="2800" dirty="0" err="1">
                <a:solidFill>
                  <a:prstClr val="black"/>
                </a:solidFill>
                <a:latin typeface="Symbol" panose="05050102010706020507" pitchFamily="18" charset="2"/>
                <a:cs typeface="Arial" charset="0"/>
              </a:rPr>
              <a:t>bl</a:t>
            </a:r>
            <a:endParaRPr lang="it-IT" sz="2800" dirty="0">
              <a:solidFill>
                <a:prstClr val="black"/>
              </a:solidFill>
              <a:latin typeface="Symbol" panose="05050102010706020507" pitchFamily="18" charset="2"/>
              <a:cs typeface="Arial" charset="0"/>
            </a:endParaRPr>
          </a:p>
        </p:txBody>
      </p:sp>
      <p:sp>
        <p:nvSpPr>
          <p:cNvPr id="17" name="CasellaDiTesto 16">
            <a:extLst>
              <a:ext uri="{FF2B5EF4-FFF2-40B4-BE49-F238E27FC236}">
                <a16:creationId xmlns:a16="http://schemas.microsoft.com/office/drawing/2014/main" id="{192E5C73-6E7E-40BC-83CB-5A5D63EB2093}"/>
              </a:ext>
            </a:extLst>
          </p:cNvPr>
          <p:cNvSpPr txBox="1"/>
          <p:nvPr/>
        </p:nvSpPr>
        <p:spPr>
          <a:xfrm>
            <a:off x="5655549" y="5403038"/>
            <a:ext cx="3940404" cy="430887"/>
          </a:xfrm>
          <a:prstGeom prst="rect">
            <a:avLst/>
          </a:prstGeom>
          <a:noFill/>
        </p:spPr>
        <p:txBody>
          <a:bodyPr wrap="square" lIns="0" tIns="0" rIns="0" bIns="0" rtlCol="0">
            <a:spAutoFit/>
          </a:bodyPr>
          <a:lstStyle/>
          <a:p>
            <a:endParaRPr lang="it-IT" sz="2800" b="1" dirty="0"/>
          </a:p>
        </p:txBody>
      </p:sp>
    </p:spTree>
    <p:extLst>
      <p:ext uri="{BB962C8B-B14F-4D97-AF65-F5344CB8AC3E}">
        <p14:creationId xmlns:p14="http://schemas.microsoft.com/office/powerpoint/2010/main" val="247669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338"/>
                                        </p:tgtEl>
                                        <p:attrNameLst>
                                          <p:attrName>style.visibility</p:attrName>
                                        </p:attrNameLst>
                                      </p:cBhvr>
                                      <p:to>
                                        <p:strVal val="visible"/>
                                      </p:to>
                                    </p:set>
                                    <p:animEffect transition="in" filter="fade">
                                      <p:cBhvr>
                                        <p:cTn id="7" dur="2000"/>
                                        <p:tgtEl>
                                          <p:spTgt spid="97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565F71-DB91-4ABD-9FFC-E6F1878004D4}"/>
              </a:ext>
            </a:extLst>
          </p:cNvPr>
          <p:cNvSpPr>
            <a:spLocks noGrp="1"/>
          </p:cNvSpPr>
          <p:nvPr>
            <p:ph type="ftr" sz="quarter" idx="11"/>
          </p:nvPr>
        </p:nvSpPr>
        <p:spPr/>
        <p:txBody>
          <a:bodyPr/>
          <a:lstStyle/>
          <a:p>
            <a:pPr>
              <a:defRPr/>
            </a:pPr>
            <a:r>
              <a:rPr lang="it-IT"/>
              <a:t>Programma INFN Docenti - 21 ottobre 2024</a:t>
            </a:r>
            <a:endParaRPr lang="en-US"/>
          </a:p>
        </p:txBody>
      </p:sp>
      <p:sp>
        <p:nvSpPr>
          <p:cNvPr id="58371" name="Slide Number Placeholder 2">
            <a:extLst>
              <a:ext uri="{FF2B5EF4-FFF2-40B4-BE49-F238E27FC236}">
                <a16:creationId xmlns:a16="http://schemas.microsoft.com/office/drawing/2014/main" id="{AC876A64-79F6-4D85-BD60-AC4CCBB0F32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3FA42B-3957-41F6-8C35-75F2C4C35474}" type="slidenum">
              <a:rPr lang="en-US" altLang="it-IT" sz="1200">
                <a:solidFill>
                  <a:srgbClr val="898989"/>
                </a:solidFill>
              </a:rPr>
              <a:pPr>
                <a:spcBef>
                  <a:spcPct val="0"/>
                </a:spcBef>
                <a:buFontTx/>
                <a:buNone/>
              </a:pPr>
              <a:t>14</a:t>
            </a:fld>
            <a:endParaRPr lang="en-US" altLang="it-IT" sz="1200">
              <a:solidFill>
                <a:srgbClr val="898989"/>
              </a:solidFill>
            </a:endParaRPr>
          </a:p>
        </p:txBody>
      </p:sp>
      <p:sp>
        <p:nvSpPr>
          <p:cNvPr id="17" name="Rettangolo 141">
            <a:extLst>
              <a:ext uri="{FF2B5EF4-FFF2-40B4-BE49-F238E27FC236}">
                <a16:creationId xmlns:a16="http://schemas.microsoft.com/office/drawing/2014/main" id="{5C9C1701-9E13-4CBC-8CE6-E9D9C848810A}"/>
              </a:ext>
            </a:extLst>
          </p:cNvPr>
          <p:cNvSpPr>
            <a:spLocks noChangeArrowheads="1"/>
          </p:cNvSpPr>
          <p:nvPr/>
        </p:nvSpPr>
        <p:spPr bwMode="auto">
          <a:xfrm>
            <a:off x="189953" y="1099927"/>
            <a:ext cx="4896044" cy="1200329"/>
          </a:xfrm>
          <a:prstGeom prst="rect">
            <a:avLst/>
          </a:prstGeom>
          <a:noFill/>
          <a:ln w="9525">
            <a:noFill/>
            <a:miter lim="800000"/>
            <a:headEnd/>
            <a:tailEnd/>
          </a:ln>
        </p:spPr>
        <p:txBody>
          <a:bodyPr wrap="square">
            <a:spAutoFit/>
          </a:bodyPr>
          <a:lstStyle/>
          <a:p>
            <a:pPr algn="just" eaLnBrk="1" hangingPunct="1">
              <a:defRPr/>
            </a:pPr>
            <a:r>
              <a:rPr lang="it-IT" b="1" dirty="0">
                <a:solidFill>
                  <a:srgbClr val="000000"/>
                </a:solidFill>
                <a:cs typeface="Arial" charset="0"/>
              </a:rPr>
              <a:t>Modo 0: </a:t>
            </a:r>
            <a:r>
              <a:rPr lang="it-IT" dirty="0">
                <a:solidFill>
                  <a:srgbClr val="000000"/>
                </a:solidFill>
                <a:cs typeface="Arial" charset="0"/>
              </a:rPr>
              <a:t> i campi nelle gap hanno, in un determinato istante tutti lo stesso verso. La fase del campo non varia fra una cella e la successiva (avanzamento di fase per cella=0)</a:t>
            </a:r>
            <a:endParaRPr lang="it-IT" b="1" dirty="0">
              <a:solidFill>
                <a:srgbClr val="000000"/>
              </a:solidFill>
              <a:cs typeface="Arial" charset="0"/>
            </a:endParaRPr>
          </a:p>
        </p:txBody>
      </p:sp>
      <p:grpSp>
        <p:nvGrpSpPr>
          <p:cNvPr id="18" name="Group 29">
            <a:extLst>
              <a:ext uri="{FF2B5EF4-FFF2-40B4-BE49-F238E27FC236}">
                <a16:creationId xmlns:a16="http://schemas.microsoft.com/office/drawing/2014/main" id="{39812369-AC4C-4216-9E59-E999019E5AFD}"/>
              </a:ext>
            </a:extLst>
          </p:cNvPr>
          <p:cNvGrpSpPr>
            <a:grpSpLocks/>
          </p:cNvGrpSpPr>
          <p:nvPr/>
        </p:nvGrpSpPr>
        <p:grpSpPr bwMode="auto">
          <a:xfrm>
            <a:off x="181368" y="2822937"/>
            <a:ext cx="4953258" cy="2309405"/>
            <a:chOff x="714348" y="1000108"/>
            <a:chExt cx="5562577" cy="2564736"/>
          </a:xfrm>
        </p:grpSpPr>
        <p:grpSp>
          <p:nvGrpSpPr>
            <p:cNvPr id="19" name="Group 25">
              <a:extLst>
                <a:ext uri="{FF2B5EF4-FFF2-40B4-BE49-F238E27FC236}">
                  <a16:creationId xmlns:a16="http://schemas.microsoft.com/office/drawing/2014/main" id="{78FBDEB4-713F-4FE0-8AA9-346EEB89786D}"/>
                </a:ext>
              </a:extLst>
            </p:cNvPr>
            <p:cNvGrpSpPr>
              <a:grpSpLocks/>
            </p:cNvGrpSpPr>
            <p:nvPr/>
          </p:nvGrpSpPr>
          <p:grpSpPr bwMode="auto">
            <a:xfrm>
              <a:off x="714348" y="1000108"/>
              <a:ext cx="5562577" cy="2239716"/>
              <a:chOff x="1428728" y="3357562"/>
              <a:chExt cx="5562577" cy="2239716"/>
            </a:xfrm>
          </p:grpSpPr>
          <p:grpSp>
            <p:nvGrpSpPr>
              <p:cNvPr id="22" name="Group 16">
                <a:extLst>
                  <a:ext uri="{FF2B5EF4-FFF2-40B4-BE49-F238E27FC236}">
                    <a16:creationId xmlns:a16="http://schemas.microsoft.com/office/drawing/2014/main" id="{6D4614DD-6396-4930-AF12-3F65FBC0BBDA}"/>
                  </a:ext>
                </a:extLst>
              </p:cNvPr>
              <p:cNvGrpSpPr>
                <a:grpSpLocks/>
              </p:cNvGrpSpPr>
              <p:nvPr/>
            </p:nvGrpSpPr>
            <p:grpSpPr bwMode="auto">
              <a:xfrm>
                <a:off x="1428728" y="3357562"/>
                <a:ext cx="5562577" cy="2239716"/>
                <a:chOff x="1357290" y="1643050"/>
                <a:chExt cx="5562577" cy="2239716"/>
              </a:xfrm>
            </p:grpSpPr>
            <p:pic>
              <p:nvPicPr>
                <p:cNvPr id="27" name="Picture 13">
                  <a:extLst>
                    <a:ext uri="{FF2B5EF4-FFF2-40B4-BE49-F238E27FC236}">
                      <a16:creationId xmlns:a16="http://schemas.microsoft.com/office/drawing/2014/main" id="{E8155FBE-B51B-435D-94ED-4254465C3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1357290" y="1643050"/>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a:extLst>
                    <a:ext uri="{FF2B5EF4-FFF2-40B4-BE49-F238E27FC236}">
                      <a16:creationId xmlns:a16="http://schemas.microsoft.com/office/drawing/2014/main" id="{9015EDB6-AB75-4C98-839B-FE5BC5683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2730163" y="1656613"/>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a:extLst>
                    <a:ext uri="{FF2B5EF4-FFF2-40B4-BE49-F238E27FC236}">
                      <a16:creationId xmlns:a16="http://schemas.microsoft.com/office/drawing/2014/main" id="{FD8EDA20-7DFA-4391-81CD-862654490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4103036" y="1666200"/>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a:extLst>
                    <a:ext uri="{FF2B5EF4-FFF2-40B4-BE49-F238E27FC236}">
                      <a16:creationId xmlns:a16="http://schemas.microsoft.com/office/drawing/2014/main" id="{3030035F-3D44-4ADF-8BAC-6D72ADF8F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5419669" y="1672966"/>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3" name="Straight Arrow Connector 21">
                <a:extLst>
                  <a:ext uri="{FF2B5EF4-FFF2-40B4-BE49-F238E27FC236}">
                    <a16:creationId xmlns:a16="http://schemas.microsoft.com/office/drawing/2014/main" id="{1398F1C5-9DFD-4326-9232-7EACE14F7664}"/>
                  </a:ext>
                </a:extLst>
              </p:cNvPr>
              <p:cNvCxnSpPr/>
              <p:nvPr/>
            </p:nvCxnSpPr>
            <p:spPr>
              <a:xfrm>
                <a:off x="1928789" y="4428848"/>
                <a:ext cx="571498"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2">
                <a:extLst>
                  <a:ext uri="{FF2B5EF4-FFF2-40B4-BE49-F238E27FC236}">
                    <a16:creationId xmlns:a16="http://schemas.microsoft.com/office/drawing/2014/main" id="{8CDF193B-9E18-4609-9B08-51064110BF7B}"/>
                  </a:ext>
                </a:extLst>
              </p:cNvPr>
              <p:cNvCxnSpPr/>
              <p:nvPr/>
            </p:nvCxnSpPr>
            <p:spPr>
              <a:xfrm>
                <a:off x="3286095" y="4454241"/>
                <a:ext cx="571498"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3">
                <a:extLst>
                  <a:ext uri="{FF2B5EF4-FFF2-40B4-BE49-F238E27FC236}">
                    <a16:creationId xmlns:a16="http://schemas.microsoft.com/office/drawing/2014/main" id="{E0655093-8489-4BB7-A43E-7A65ABD1C107}"/>
                  </a:ext>
                </a:extLst>
              </p:cNvPr>
              <p:cNvCxnSpPr/>
              <p:nvPr/>
            </p:nvCxnSpPr>
            <p:spPr>
              <a:xfrm>
                <a:off x="4730714" y="4474873"/>
                <a:ext cx="57149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4">
                <a:extLst>
                  <a:ext uri="{FF2B5EF4-FFF2-40B4-BE49-F238E27FC236}">
                    <a16:creationId xmlns:a16="http://schemas.microsoft.com/office/drawing/2014/main" id="{53A65D1C-D051-4833-A528-91FA84AFCD9A}"/>
                  </a:ext>
                </a:extLst>
              </p:cNvPr>
              <p:cNvCxnSpPr/>
              <p:nvPr/>
            </p:nvCxnSpPr>
            <p:spPr>
              <a:xfrm>
                <a:off x="5973722" y="4498679"/>
                <a:ext cx="571498"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cxnSp>
          <p:nvCxnSpPr>
            <p:cNvPr id="20" name="Straight Arrow Connector 26">
              <a:extLst>
                <a:ext uri="{FF2B5EF4-FFF2-40B4-BE49-F238E27FC236}">
                  <a16:creationId xmlns:a16="http://schemas.microsoft.com/office/drawing/2014/main" id="{8BDF5537-7012-4DB6-8A83-ECCD019CD76E}"/>
                </a:ext>
              </a:extLst>
            </p:cNvPr>
            <p:cNvCxnSpPr/>
            <p:nvPr/>
          </p:nvCxnSpPr>
          <p:spPr>
            <a:xfrm>
              <a:off x="1596994" y="3241078"/>
              <a:ext cx="1046159" cy="1588"/>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7">
              <a:extLst>
                <a:ext uri="{FF2B5EF4-FFF2-40B4-BE49-F238E27FC236}">
                  <a16:creationId xmlns:a16="http://schemas.microsoft.com/office/drawing/2014/main" id="{682FA130-A52F-4671-9E69-BD412AEAFD98}"/>
                </a:ext>
              </a:extLst>
            </p:cNvPr>
            <p:cNvSpPr>
              <a:spLocks noChangeArrowheads="1"/>
            </p:cNvSpPr>
            <p:nvPr/>
          </p:nvSpPr>
          <p:spPr bwMode="auto">
            <a:xfrm>
              <a:off x="1938381" y="3195512"/>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solidFill>
                    <a:srgbClr val="FF0000"/>
                  </a:solidFill>
                  <a:latin typeface="Arial" panose="020B0604020202020204" pitchFamily="34" charset="0"/>
                </a:rPr>
                <a:t>d</a:t>
              </a:r>
              <a:endParaRPr lang="en-US" altLang="it-IT" sz="1800" dirty="0">
                <a:solidFill>
                  <a:srgbClr val="FF0000"/>
                </a:solidFill>
                <a:latin typeface="Arial" panose="020B0604020202020204" pitchFamily="34" charset="0"/>
              </a:endParaRPr>
            </a:p>
          </p:txBody>
        </p:sp>
      </p:grpSp>
      <p:graphicFrame>
        <p:nvGraphicFramePr>
          <p:cNvPr id="31" name="Object 2">
            <a:extLst>
              <a:ext uri="{FF2B5EF4-FFF2-40B4-BE49-F238E27FC236}">
                <a16:creationId xmlns:a16="http://schemas.microsoft.com/office/drawing/2014/main" id="{361F51BE-F438-4853-B34C-5FF7F0303FE8}"/>
              </a:ext>
            </a:extLst>
          </p:cNvPr>
          <p:cNvGraphicFramePr>
            <a:graphicFrameLocks noChangeAspect="1"/>
          </p:cNvGraphicFramePr>
          <p:nvPr>
            <p:extLst>
              <p:ext uri="{D42A27DB-BD31-4B8C-83A1-F6EECF244321}">
                <p14:modId xmlns:p14="http://schemas.microsoft.com/office/powerpoint/2010/main" val="829763598"/>
              </p:ext>
            </p:extLst>
          </p:nvPr>
        </p:nvGraphicFramePr>
        <p:xfrm>
          <a:off x="1328178" y="5537170"/>
          <a:ext cx="2032000" cy="614362"/>
        </p:xfrm>
        <a:graphic>
          <a:graphicData uri="http://schemas.openxmlformats.org/presentationml/2006/ole">
            <mc:AlternateContent xmlns:mc="http://schemas.openxmlformats.org/markup-compatibility/2006">
              <mc:Choice xmlns:v="urn:schemas-microsoft-com:vml" Requires="v">
                <p:oleObj name="Equation" r:id="rId3" imgW="1384300" imgH="419100" progId="Equation.DSMT4">
                  <p:embed/>
                </p:oleObj>
              </mc:Choice>
              <mc:Fallback>
                <p:oleObj name="Equation" r:id="rId3" imgW="1384300" imgH="419100" progId="Equation.DSMT4">
                  <p:embed/>
                  <p:pic>
                    <p:nvPicPr>
                      <p:cNvPr id="31" name="Object 2">
                        <a:extLst>
                          <a:ext uri="{FF2B5EF4-FFF2-40B4-BE49-F238E27FC236}">
                            <a16:creationId xmlns:a16="http://schemas.microsoft.com/office/drawing/2014/main" id="{361F51BE-F438-4853-B34C-5FF7F0303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178" y="5537170"/>
                        <a:ext cx="2032000" cy="6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 name="Rettangolo 141">
            <a:extLst>
              <a:ext uri="{FF2B5EF4-FFF2-40B4-BE49-F238E27FC236}">
                <a16:creationId xmlns:a16="http://schemas.microsoft.com/office/drawing/2014/main" id="{49CE75AC-09A5-4D57-B95E-475C7F8305F5}"/>
              </a:ext>
            </a:extLst>
          </p:cNvPr>
          <p:cNvSpPr>
            <a:spLocks noChangeArrowheads="1"/>
          </p:cNvSpPr>
          <p:nvPr/>
        </p:nvSpPr>
        <p:spPr bwMode="auto">
          <a:xfrm>
            <a:off x="5505881" y="1099927"/>
            <a:ext cx="5850626" cy="1200329"/>
          </a:xfrm>
          <a:prstGeom prst="rect">
            <a:avLst/>
          </a:prstGeom>
          <a:noFill/>
          <a:ln w="9525">
            <a:noFill/>
            <a:miter lim="800000"/>
            <a:headEnd/>
            <a:tailEnd/>
          </a:ln>
        </p:spPr>
        <p:txBody>
          <a:bodyPr wrap="square">
            <a:spAutoFit/>
          </a:bodyPr>
          <a:lstStyle/>
          <a:p>
            <a:pPr algn="just">
              <a:defRPr/>
            </a:pPr>
            <a:r>
              <a:rPr lang="it-IT" b="1" dirty="0">
                <a:solidFill>
                  <a:srgbClr val="000000"/>
                </a:solidFill>
                <a:cs typeface="Arial" charset="0"/>
              </a:rPr>
              <a:t>Modo </a:t>
            </a:r>
            <a:r>
              <a:rPr lang="it-IT" b="1" dirty="0">
                <a:solidFill>
                  <a:srgbClr val="000000"/>
                </a:solidFill>
                <a:latin typeface="Symbol" panose="05050102010706020507" pitchFamily="18" charset="2"/>
                <a:cs typeface="Arial" charset="0"/>
              </a:rPr>
              <a:t>p</a:t>
            </a:r>
            <a:r>
              <a:rPr lang="it-IT" b="1" dirty="0">
                <a:solidFill>
                  <a:srgbClr val="000000"/>
                </a:solidFill>
                <a:cs typeface="Arial" charset="0"/>
              </a:rPr>
              <a:t>: </a:t>
            </a:r>
            <a:r>
              <a:rPr lang="it-IT" dirty="0">
                <a:solidFill>
                  <a:srgbClr val="000000"/>
                </a:solidFill>
                <a:cs typeface="Arial" charset="0"/>
              </a:rPr>
              <a:t> i campi nelle gap hanno, in un determinato istante verso opposto in gap adiacenti. La fase del campo varia di </a:t>
            </a:r>
            <a:r>
              <a:rPr lang="it-IT" b="1" dirty="0">
                <a:solidFill>
                  <a:srgbClr val="000000"/>
                </a:solidFill>
                <a:latin typeface="Symbol" panose="05050102010706020507" pitchFamily="18" charset="2"/>
                <a:cs typeface="Arial" charset="0"/>
              </a:rPr>
              <a:t>p</a:t>
            </a:r>
            <a:r>
              <a:rPr lang="it-IT" dirty="0">
                <a:solidFill>
                  <a:srgbClr val="000000"/>
                </a:solidFill>
                <a:cs typeface="Arial" charset="0"/>
              </a:rPr>
              <a:t> fra una cella e la successiva (avanzamento di fase per cella=</a:t>
            </a:r>
            <a:r>
              <a:rPr lang="it-IT" b="1" dirty="0">
                <a:solidFill>
                  <a:srgbClr val="000000"/>
                </a:solidFill>
                <a:latin typeface="Symbol" panose="05050102010706020507" pitchFamily="18" charset="2"/>
                <a:cs typeface="Arial" charset="0"/>
              </a:rPr>
              <a:t> p</a:t>
            </a:r>
            <a:r>
              <a:rPr lang="it-IT" dirty="0">
                <a:solidFill>
                  <a:srgbClr val="000000"/>
                </a:solidFill>
                <a:cs typeface="Arial" charset="0"/>
              </a:rPr>
              <a:t>)</a:t>
            </a:r>
            <a:endParaRPr lang="it-IT" b="1" dirty="0">
              <a:solidFill>
                <a:srgbClr val="000000"/>
              </a:solidFill>
              <a:cs typeface="Arial" charset="0"/>
            </a:endParaRPr>
          </a:p>
        </p:txBody>
      </p:sp>
      <p:grpSp>
        <p:nvGrpSpPr>
          <p:cNvPr id="34" name="Group 34">
            <a:extLst>
              <a:ext uri="{FF2B5EF4-FFF2-40B4-BE49-F238E27FC236}">
                <a16:creationId xmlns:a16="http://schemas.microsoft.com/office/drawing/2014/main" id="{5275EB02-C247-48FD-95AB-923355B7EEDF}"/>
              </a:ext>
            </a:extLst>
          </p:cNvPr>
          <p:cNvGrpSpPr>
            <a:grpSpLocks/>
          </p:cNvGrpSpPr>
          <p:nvPr/>
        </p:nvGrpSpPr>
        <p:grpSpPr bwMode="auto">
          <a:xfrm>
            <a:off x="5703094" y="2749051"/>
            <a:ext cx="5562600" cy="2725737"/>
            <a:chOff x="714348" y="1000108"/>
            <a:chExt cx="5562577" cy="2726786"/>
          </a:xfrm>
        </p:grpSpPr>
        <p:grpSp>
          <p:nvGrpSpPr>
            <p:cNvPr id="35" name="Group 25">
              <a:extLst>
                <a:ext uri="{FF2B5EF4-FFF2-40B4-BE49-F238E27FC236}">
                  <a16:creationId xmlns:a16="http://schemas.microsoft.com/office/drawing/2014/main" id="{A1A041C6-7E80-4D66-9371-CD26FB75F34F}"/>
                </a:ext>
              </a:extLst>
            </p:cNvPr>
            <p:cNvGrpSpPr>
              <a:grpSpLocks/>
            </p:cNvGrpSpPr>
            <p:nvPr/>
          </p:nvGrpSpPr>
          <p:grpSpPr bwMode="auto">
            <a:xfrm>
              <a:off x="714348" y="1000108"/>
              <a:ext cx="5562577" cy="2239716"/>
              <a:chOff x="1428728" y="3357562"/>
              <a:chExt cx="5562577" cy="2239716"/>
            </a:xfrm>
          </p:grpSpPr>
          <p:grpSp>
            <p:nvGrpSpPr>
              <p:cNvPr id="38" name="Group 16">
                <a:extLst>
                  <a:ext uri="{FF2B5EF4-FFF2-40B4-BE49-F238E27FC236}">
                    <a16:creationId xmlns:a16="http://schemas.microsoft.com/office/drawing/2014/main" id="{F0B0B1AD-64C8-47FC-BAAD-AA65C86863FB}"/>
                  </a:ext>
                </a:extLst>
              </p:cNvPr>
              <p:cNvGrpSpPr>
                <a:grpSpLocks/>
              </p:cNvGrpSpPr>
              <p:nvPr/>
            </p:nvGrpSpPr>
            <p:grpSpPr bwMode="auto">
              <a:xfrm>
                <a:off x="1428728" y="3357562"/>
                <a:ext cx="5562577" cy="2239716"/>
                <a:chOff x="1357290" y="1643050"/>
                <a:chExt cx="5562577" cy="2239716"/>
              </a:xfrm>
            </p:grpSpPr>
            <p:pic>
              <p:nvPicPr>
                <p:cNvPr id="42" name="Picture 13">
                  <a:extLst>
                    <a:ext uri="{FF2B5EF4-FFF2-40B4-BE49-F238E27FC236}">
                      <a16:creationId xmlns:a16="http://schemas.microsoft.com/office/drawing/2014/main" id="{BF5B51E4-A3C0-496D-ADEE-BD3968003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1357290" y="1643050"/>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a:extLst>
                    <a:ext uri="{FF2B5EF4-FFF2-40B4-BE49-F238E27FC236}">
                      <a16:creationId xmlns:a16="http://schemas.microsoft.com/office/drawing/2014/main" id="{802E6E03-F484-42AD-8FEC-0431682D3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2730163" y="1656613"/>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a:extLst>
                    <a:ext uri="{FF2B5EF4-FFF2-40B4-BE49-F238E27FC236}">
                      <a16:creationId xmlns:a16="http://schemas.microsoft.com/office/drawing/2014/main" id="{B51B8688-58EB-42A9-8330-8BCACA5E5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4103036" y="1666200"/>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3">
                  <a:extLst>
                    <a:ext uri="{FF2B5EF4-FFF2-40B4-BE49-F238E27FC236}">
                      <a16:creationId xmlns:a16="http://schemas.microsoft.com/office/drawing/2014/main" id="{1DCBEEF1-574E-4B12-A86B-8392F0193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7" r="19960"/>
                <a:stretch>
                  <a:fillRect/>
                </a:stretch>
              </p:blipFill>
              <p:spPr bwMode="auto">
                <a:xfrm>
                  <a:off x="5419669" y="1672966"/>
                  <a:ext cx="150019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9" name="Straight Arrow Connector 39">
                <a:extLst>
                  <a:ext uri="{FF2B5EF4-FFF2-40B4-BE49-F238E27FC236}">
                    <a16:creationId xmlns:a16="http://schemas.microsoft.com/office/drawing/2014/main" id="{9D587D40-C6E1-4F2C-8337-B094BF5000EF}"/>
                  </a:ext>
                </a:extLst>
              </p:cNvPr>
              <p:cNvCxnSpPr/>
              <p:nvPr/>
            </p:nvCxnSpPr>
            <p:spPr>
              <a:xfrm>
                <a:off x="1928788" y="4429537"/>
                <a:ext cx="571498" cy="15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40">
                <a:extLst>
                  <a:ext uri="{FF2B5EF4-FFF2-40B4-BE49-F238E27FC236}">
                    <a16:creationId xmlns:a16="http://schemas.microsoft.com/office/drawing/2014/main" id="{13A69EE6-B6CB-411A-AF26-1D843C877F0F}"/>
                  </a:ext>
                </a:extLst>
              </p:cNvPr>
              <p:cNvCxnSpPr/>
              <p:nvPr/>
            </p:nvCxnSpPr>
            <p:spPr>
              <a:xfrm rot="10800000">
                <a:off x="3286095" y="4453359"/>
                <a:ext cx="57149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1">
                <a:extLst>
                  <a:ext uri="{FF2B5EF4-FFF2-40B4-BE49-F238E27FC236}">
                    <a16:creationId xmlns:a16="http://schemas.microsoft.com/office/drawing/2014/main" id="{AEC167AF-8042-455B-A9BF-1782F65441C4}"/>
                  </a:ext>
                </a:extLst>
              </p:cNvPr>
              <p:cNvCxnSpPr/>
              <p:nvPr/>
            </p:nvCxnSpPr>
            <p:spPr>
              <a:xfrm>
                <a:off x="4730714" y="4475592"/>
                <a:ext cx="57149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cxnSp>
          <p:nvCxnSpPr>
            <p:cNvPr id="36" name="Straight Arrow Connector 36">
              <a:extLst>
                <a:ext uri="{FF2B5EF4-FFF2-40B4-BE49-F238E27FC236}">
                  <a16:creationId xmlns:a16="http://schemas.microsoft.com/office/drawing/2014/main" id="{953E7353-B121-4A63-9934-B5BB7DA0289C}"/>
                </a:ext>
              </a:extLst>
            </p:cNvPr>
            <p:cNvCxnSpPr/>
            <p:nvPr/>
          </p:nvCxnSpPr>
          <p:spPr>
            <a:xfrm>
              <a:off x="1596994" y="3356865"/>
              <a:ext cx="1046158" cy="1588"/>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ctangle 37">
              <a:extLst>
                <a:ext uri="{FF2B5EF4-FFF2-40B4-BE49-F238E27FC236}">
                  <a16:creationId xmlns:a16="http://schemas.microsoft.com/office/drawing/2014/main" id="{704EE78D-1C38-4AFD-BABD-DAF4F79FB292}"/>
                </a:ext>
              </a:extLst>
            </p:cNvPr>
            <p:cNvSpPr>
              <a:spLocks noChangeArrowheads="1"/>
            </p:cNvSpPr>
            <p:nvPr/>
          </p:nvSpPr>
          <p:spPr bwMode="auto">
            <a:xfrm>
              <a:off x="1938381" y="3357562"/>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solidFill>
                    <a:srgbClr val="FF0000"/>
                  </a:solidFill>
                  <a:latin typeface="Arial" panose="020B0604020202020204" pitchFamily="34" charset="0"/>
                </a:rPr>
                <a:t>d</a:t>
              </a:r>
              <a:endParaRPr lang="en-US" altLang="it-IT" sz="1800">
                <a:solidFill>
                  <a:srgbClr val="FF0000"/>
                </a:solidFill>
                <a:latin typeface="Arial" panose="020B0604020202020204" pitchFamily="34" charset="0"/>
              </a:endParaRPr>
            </a:p>
          </p:txBody>
        </p:sp>
      </p:grpSp>
      <p:graphicFrame>
        <p:nvGraphicFramePr>
          <p:cNvPr id="46" name="Object 6">
            <a:extLst>
              <a:ext uri="{FF2B5EF4-FFF2-40B4-BE49-F238E27FC236}">
                <a16:creationId xmlns:a16="http://schemas.microsoft.com/office/drawing/2014/main" id="{35381911-10FA-40B2-B93D-A4C32F48F4C3}"/>
              </a:ext>
            </a:extLst>
          </p:cNvPr>
          <p:cNvGraphicFramePr>
            <a:graphicFrameLocks noChangeAspect="1"/>
          </p:cNvGraphicFramePr>
          <p:nvPr>
            <p:extLst>
              <p:ext uri="{D42A27DB-BD31-4B8C-83A1-F6EECF244321}">
                <p14:modId xmlns:p14="http://schemas.microsoft.com/office/powerpoint/2010/main" val="2680492893"/>
              </p:ext>
            </p:extLst>
          </p:nvPr>
        </p:nvGraphicFramePr>
        <p:xfrm>
          <a:off x="7738824" y="5537170"/>
          <a:ext cx="2236788" cy="614362"/>
        </p:xfrm>
        <a:graphic>
          <a:graphicData uri="http://schemas.openxmlformats.org/presentationml/2006/ole">
            <mc:AlternateContent xmlns:mc="http://schemas.openxmlformats.org/markup-compatibility/2006">
              <mc:Choice xmlns:v="urn:schemas-microsoft-com:vml" Requires="v">
                <p:oleObj name="Equation" r:id="rId5" imgW="1524000" imgH="419100" progId="Equation.DSMT4">
                  <p:embed/>
                </p:oleObj>
              </mc:Choice>
              <mc:Fallback>
                <p:oleObj name="Equation" r:id="rId5" imgW="1524000" imgH="419100" progId="Equation.DSMT4">
                  <p:embed/>
                  <p:pic>
                    <p:nvPicPr>
                      <p:cNvPr id="46" name="Object 6">
                        <a:extLst>
                          <a:ext uri="{FF2B5EF4-FFF2-40B4-BE49-F238E27FC236}">
                            <a16:creationId xmlns:a16="http://schemas.microsoft.com/office/drawing/2014/main" id="{35381911-10FA-40B2-B93D-A4C32F48F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8824" y="5537170"/>
                        <a:ext cx="2236788" cy="6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 name="Rectangle 7">
            <a:extLst>
              <a:ext uri="{FF2B5EF4-FFF2-40B4-BE49-F238E27FC236}">
                <a16:creationId xmlns:a16="http://schemas.microsoft.com/office/drawing/2014/main" id="{A0EE60E7-475A-40BC-810B-51C4944C658F}"/>
              </a:ext>
            </a:extLst>
          </p:cNvPr>
          <p:cNvSpPr>
            <a:spLocks noChangeArrowheads="1"/>
          </p:cNvSpPr>
          <p:nvPr/>
        </p:nvSpPr>
        <p:spPr bwMode="auto">
          <a:xfrm>
            <a:off x="3411538" y="205848"/>
            <a:ext cx="51853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800" b="1" dirty="0"/>
              <a:t>Accelerazione RF(2)</a:t>
            </a:r>
            <a:endParaRPr lang="it-IT" altLang="it-IT" sz="4800" dirty="0"/>
          </a:p>
        </p:txBody>
      </p:sp>
    </p:spTree>
    <p:extLst>
      <p:ext uri="{BB962C8B-B14F-4D97-AF65-F5344CB8AC3E}">
        <p14:creationId xmlns:p14="http://schemas.microsoft.com/office/powerpoint/2010/main" val="121702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15</a:t>
            </a:fld>
            <a:endParaRPr lang="it-IT"/>
          </a:p>
        </p:txBody>
      </p:sp>
      <p:pic>
        <p:nvPicPr>
          <p:cNvPr id="5" name="Immagine 4"/>
          <p:cNvPicPr>
            <a:picLocks noChangeAspect="1"/>
          </p:cNvPicPr>
          <p:nvPr/>
        </p:nvPicPr>
        <p:blipFill rotWithShape="1">
          <a:blip r:embed="rId2"/>
          <a:srcRect l="8016" r="4634"/>
          <a:stretch/>
        </p:blipFill>
        <p:spPr>
          <a:xfrm>
            <a:off x="511444" y="394771"/>
            <a:ext cx="11003798" cy="6114511"/>
          </a:xfrm>
          <a:prstGeom prst="rect">
            <a:avLst/>
          </a:prstGeom>
        </p:spPr>
      </p:pic>
      <p:sp>
        <p:nvSpPr>
          <p:cNvPr id="8" name="Ovale 7"/>
          <p:cNvSpPr/>
          <p:nvPr/>
        </p:nvSpPr>
        <p:spPr>
          <a:xfrm>
            <a:off x="1388136" y="3518916"/>
            <a:ext cx="198950" cy="2136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a:off x="1053885" y="362576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225553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3657938"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5276754"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235465" y="361909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9780670" y="362985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3673436"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529225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883403" y="1053879"/>
            <a:ext cx="801823" cy="646331"/>
          </a:xfrm>
          <a:prstGeom prst="rect">
            <a:avLst/>
          </a:prstGeom>
          <a:noFill/>
        </p:spPr>
        <p:txBody>
          <a:bodyPr wrap="none" rtlCol="0">
            <a:spAutoFit/>
          </a:bodyPr>
          <a:lstStyle/>
          <a:p>
            <a:r>
              <a:rPr lang="it-IT" sz="3600" dirty="0"/>
              <a:t>t=0</a:t>
            </a:r>
          </a:p>
        </p:txBody>
      </p:sp>
      <p:sp>
        <p:nvSpPr>
          <p:cNvPr id="3" name="Rettangolo 2"/>
          <p:cNvSpPr/>
          <p:nvPr/>
        </p:nvSpPr>
        <p:spPr>
          <a:xfrm>
            <a:off x="3177153" y="650923"/>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Gap accelerante</a:t>
            </a:r>
          </a:p>
        </p:txBody>
      </p:sp>
      <p:sp>
        <p:nvSpPr>
          <p:cNvPr id="6" name="Rettangolo 5"/>
          <p:cNvSpPr/>
          <p:nvPr/>
        </p:nvSpPr>
        <p:spPr>
          <a:xfrm>
            <a:off x="8121112" y="898896"/>
            <a:ext cx="1828800"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919634" y="1053879"/>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Tubi schermati</a:t>
            </a:r>
          </a:p>
        </p:txBody>
      </p:sp>
      <p:sp>
        <p:nvSpPr>
          <p:cNvPr id="17" name="Rettangolo 16"/>
          <p:cNvSpPr/>
          <p:nvPr/>
        </p:nvSpPr>
        <p:spPr>
          <a:xfrm>
            <a:off x="5982850" y="741868"/>
            <a:ext cx="2963890" cy="19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70C0"/>
                </a:solidFill>
              </a:rPr>
              <a:t>= linea del Campo </a:t>
            </a:r>
            <a:r>
              <a:rPr lang="it-IT" sz="2400" b="1" dirty="0">
                <a:solidFill>
                  <a:srgbClr val="0070C0"/>
                </a:solidFill>
                <a:effectLst>
                  <a:outerShdw blurRad="38100" dist="38100" dir="2700000" algn="tl">
                    <a:srgbClr val="000000">
                      <a:alpha val="43137"/>
                    </a:srgbClr>
                  </a:outerShdw>
                </a:effectLst>
              </a:rPr>
              <a:t>E</a:t>
            </a:r>
          </a:p>
        </p:txBody>
      </p:sp>
      <p:cxnSp>
        <p:nvCxnSpPr>
          <p:cNvPr id="18" name="Connettore 2 17"/>
          <p:cNvCxnSpPr/>
          <p:nvPr/>
        </p:nvCxnSpPr>
        <p:spPr>
          <a:xfrm>
            <a:off x="5800531" y="844220"/>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0506696" y="1255357"/>
            <a:ext cx="1027076" cy="523220"/>
          </a:xfrm>
          <a:prstGeom prst="rect">
            <a:avLst/>
          </a:prstGeom>
          <a:noFill/>
        </p:spPr>
        <p:txBody>
          <a:bodyPr wrap="none" rtlCol="0">
            <a:spAutoFit/>
          </a:bodyPr>
          <a:lstStyle/>
          <a:p>
            <a:r>
              <a:rPr lang="it-IT" sz="2800" b="1" dirty="0">
                <a:latin typeface="Symbol" panose="05050102010706020507" pitchFamily="18" charset="2"/>
              </a:rPr>
              <a:t>b</a:t>
            </a:r>
            <a:r>
              <a:rPr lang="it-IT" sz="2800" b="1" dirty="0"/>
              <a:t>=v/c</a:t>
            </a:r>
          </a:p>
        </p:txBody>
      </p:sp>
      <p:sp>
        <p:nvSpPr>
          <p:cNvPr id="7" name="Segnaposto piè di pagina 6">
            <a:extLst>
              <a:ext uri="{FF2B5EF4-FFF2-40B4-BE49-F238E27FC236}">
                <a16:creationId xmlns:a16="http://schemas.microsoft.com/office/drawing/2014/main" id="{D99DDF24-82E4-43A4-BB61-EC154C44CB0F}"/>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24722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16</a:t>
            </a:fld>
            <a:endParaRPr lang="it-IT"/>
          </a:p>
        </p:txBody>
      </p:sp>
      <p:pic>
        <p:nvPicPr>
          <p:cNvPr id="5" name="Immagine 4"/>
          <p:cNvPicPr>
            <a:picLocks noChangeAspect="1"/>
          </p:cNvPicPr>
          <p:nvPr/>
        </p:nvPicPr>
        <p:blipFill rotWithShape="1">
          <a:blip r:embed="rId2"/>
          <a:srcRect l="8016" r="4634"/>
          <a:stretch/>
        </p:blipFill>
        <p:spPr>
          <a:xfrm>
            <a:off x="511444" y="394771"/>
            <a:ext cx="11003798" cy="6114511"/>
          </a:xfrm>
          <a:prstGeom prst="rect">
            <a:avLst/>
          </a:prstGeom>
        </p:spPr>
      </p:pic>
      <p:sp>
        <p:nvSpPr>
          <p:cNvPr id="8" name="Ovale 7"/>
          <p:cNvSpPr/>
          <p:nvPr/>
        </p:nvSpPr>
        <p:spPr>
          <a:xfrm>
            <a:off x="1837585" y="3518916"/>
            <a:ext cx="198950" cy="2136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rot="10800000">
            <a:off x="1053885" y="362576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rot="10800000">
            <a:off x="2209038"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rot="10800000">
            <a:off x="7142477" y="361909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rot="10800000">
            <a:off x="9672184" y="362985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883403" y="1053879"/>
            <a:ext cx="1180067" cy="646331"/>
          </a:xfrm>
          <a:prstGeom prst="rect">
            <a:avLst/>
          </a:prstGeom>
          <a:noFill/>
        </p:spPr>
        <p:txBody>
          <a:bodyPr wrap="none" rtlCol="0">
            <a:spAutoFit/>
          </a:bodyPr>
          <a:lstStyle/>
          <a:p>
            <a:r>
              <a:rPr lang="it-IT" sz="3600" dirty="0"/>
              <a:t>t=T/2</a:t>
            </a:r>
          </a:p>
        </p:txBody>
      </p:sp>
      <p:sp>
        <p:nvSpPr>
          <p:cNvPr id="3" name="Rettangolo 2"/>
          <p:cNvSpPr/>
          <p:nvPr/>
        </p:nvSpPr>
        <p:spPr>
          <a:xfrm>
            <a:off x="3177153" y="650923"/>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Gap accelerante</a:t>
            </a:r>
          </a:p>
        </p:txBody>
      </p:sp>
      <p:sp>
        <p:nvSpPr>
          <p:cNvPr id="6" name="Rettangolo 5"/>
          <p:cNvSpPr/>
          <p:nvPr/>
        </p:nvSpPr>
        <p:spPr>
          <a:xfrm>
            <a:off x="8121112" y="898896"/>
            <a:ext cx="1828800"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919634" y="1053879"/>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Tubi schermati</a:t>
            </a:r>
          </a:p>
        </p:txBody>
      </p:sp>
      <p:sp>
        <p:nvSpPr>
          <p:cNvPr id="17" name="Rettangolo 16"/>
          <p:cNvSpPr/>
          <p:nvPr/>
        </p:nvSpPr>
        <p:spPr>
          <a:xfrm>
            <a:off x="5982850" y="741868"/>
            <a:ext cx="2963890" cy="19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70C0"/>
                </a:solidFill>
              </a:rPr>
              <a:t>= linea del Campo </a:t>
            </a:r>
            <a:r>
              <a:rPr lang="it-IT" sz="2400" b="1" dirty="0">
                <a:solidFill>
                  <a:srgbClr val="0070C0"/>
                </a:solidFill>
                <a:effectLst>
                  <a:outerShdw blurRad="38100" dist="38100" dir="2700000" algn="tl">
                    <a:srgbClr val="000000">
                      <a:alpha val="43137"/>
                    </a:srgbClr>
                  </a:outerShdw>
                </a:effectLst>
              </a:rPr>
              <a:t>E</a:t>
            </a:r>
          </a:p>
        </p:txBody>
      </p:sp>
      <p:cxnSp>
        <p:nvCxnSpPr>
          <p:cNvPr id="18" name="Connettore 2 17"/>
          <p:cNvCxnSpPr/>
          <p:nvPr/>
        </p:nvCxnSpPr>
        <p:spPr>
          <a:xfrm>
            <a:off x="5800531" y="844220"/>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0506696" y="1255357"/>
            <a:ext cx="1027076" cy="523220"/>
          </a:xfrm>
          <a:prstGeom prst="rect">
            <a:avLst/>
          </a:prstGeom>
          <a:noFill/>
        </p:spPr>
        <p:txBody>
          <a:bodyPr wrap="none" rtlCol="0">
            <a:spAutoFit/>
          </a:bodyPr>
          <a:lstStyle/>
          <a:p>
            <a:r>
              <a:rPr lang="it-IT" sz="2800" b="1" dirty="0">
                <a:latin typeface="Symbol" panose="05050102010706020507" pitchFamily="18" charset="2"/>
              </a:rPr>
              <a:t>b</a:t>
            </a:r>
            <a:r>
              <a:rPr lang="it-IT" sz="2800" b="1" dirty="0"/>
              <a:t>=v/c</a:t>
            </a:r>
          </a:p>
        </p:txBody>
      </p:sp>
      <p:cxnSp>
        <p:nvCxnSpPr>
          <p:cNvPr id="20" name="Connettore 2 19"/>
          <p:cNvCxnSpPr/>
          <p:nvPr/>
        </p:nvCxnSpPr>
        <p:spPr>
          <a:xfrm rot="10800000">
            <a:off x="3550005"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10800000">
            <a:off x="5204294" y="3613491"/>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Segnaposto piè di pagina 6">
            <a:extLst>
              <a:ext uri="{FF2B5EF4-FFF2-40B4-BE49-F238E27FC236}">
                <a16:creationId xmlns:a16="http://schemas.microsoft.com/office/drawing/2014/main" id="{9BB63610-E7F2-4362-9842-2089F18EB0B2}"/>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724019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17</a:t>
            </a:fld>
            <a:endParaRPr lang="it-IT"/>
          </a:p>
        </p:txBody>
      </p:sp>
      <p:pic>
        <p:nvPicPr>
          <p:cNvPr id="5" name="Immagine 4"/>
          <p:cNvPicPr>
            <a:picLocks noChangeAspect="1"/>
          </p:cNvPicPr>
          <p:nvPr/>
        </p:nvPicPr>
        <p:blipFill rotWithShape="1">
          <a:blip r:embed="rId2"/>
          <a:srcRect l="8016" r="4634"/>
          <a:stretch/>
        </p:blipFill>
        <p:spPr>
          <a:xfrm>
            <a:off x="511444" y="394771"/>
            <a:ext cx="11003798" cy="6114511"/>
          </a:xfrm>
          <a:prstGeom prst="rect">
            <a:avLst/>
          </a:prstGeom>
        </p:spPr>
      </p:pic>
      <p:sp>
        <p:nvSpPr>
          <p:cNvPr id="8" name="Ovale 7"/>
          <p:cNvSpPr/>
          <p:nvPr/>
        </p:nvSpPr>
        <p:spPr>
          <a:xfrm>
            <a:off x="2612503" y="3503418"/>
            <a:ext cx="198950" cy="2136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a:off x="1053885" y="362576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225553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3657938"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5276754"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235465" y="361909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9780670" y="362985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3673436"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529225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883403" y="1053879"/>
            <a:ext cx="801823" cy="646331"/>
          </a:xfrm>
          <a:prstGeom prst="rect">
            <a:avLst/>
          </a:prstGeom>
          <a:noFill/>
        </p:spPr>
        <p:txBody>
          <a:bodyPr wrap="none" rtlCol="0">
            <a:spAutoFit/>
          </a:bodyPr>
          <a:lstStyle/>
          <a:p>
            <a:r>
              <a:rPr lang="it-IT" sz="3600" dirty="0"/>
              <a:t>t=T</a:t>
            </a:r>
          </a:p>
        </p:txBody>
      </p:sp>
      <p:sp>
        <p:nvSpPr>
          <p:cNvPr id="3" name="Rettangolo 2"/>
          <p:cNvSpPr/>
          <p:nvPr/>
        </p:nvSpPr>
        <p:spPr>
          <a:xfrm>
            <a:off x="3177153" y="650923"/>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Gap accelerante</a:t>
            </a:r>
          </a:p>
        </p:txBody>
      </p:sp>
      <p:sp>
        <p:nvSpPr>
          <p:cNvPr id="6" name="Rettangolo 5"/>
          <p:cNvSpPr/>
          <p:nvPr/>
        </p:nvSpPr>
        <p:spPr>
          <a:xfrm>
            <a:off x="8121112" y="898896"/>
            <a:ext cx="1828800"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919634" y="1053879"/>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Tubi schermati</a:t>
            </a:r>
          </a:p>
        </p:txBody>
      </p:sp>
      <p:sp>
        <p:nvSpPr>
          <p:cNvPr id="17" name="Rettangolo 16"/>
          <p:cNvSpPr/>
          <p:nvPr/>
        </p:nvSpPr>
        <p:spPr>
          <a:xfrm>
            <a:off x="5982850" y="741868"/>
            <a:ext cx="2963890" cy="19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70C0"/>
                </a:solidFill>
              </a:rPr>
              <a:t>= linea del Campo </a:t>
            </a:r>
            <a:r>
              <a:rPr lang="it-IT" sz="2400" b="1" dirty="0">
                <a:solidFill>
                  <a:srgbClr val="0070C0"/>
                </a:solidFill>
                <a:effectLst>
                  <a:outerShdw blurRad="38100" dist="38100" dir="2700000" algn="tl">
                    <a:srgbClr val="000000">
                      <a:alpha val="43137"/>
                    </a:srgbClr>
                  </a:outerShdw>
                </a:effectLst>
              </a:rPr>
              <a:t>E</a:t>
            </a:r>
          </a:p>
        </p:txBody>
      </p:sp>
      <p:cxnSp>
        <p:nvCxnSpPr>
          <p:cNvPr id="18" name="Connettore 2 17"/>
          <p:cNvCxnSpPr/>
          <p:nvPr/>
        </p:nvCxnSpPr>
        <p:spPr>
          <a:xfrm>
            <a:off x="5800531" y="844220"/>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0506696" y="1255357"/>
            <a:ext cx="1027076" cy="523220"/>
          </a:xfrm>
          <a:prstGeom prst="rect">
            <a:avLst/>
          </a:prstGeom>
          <a:noFill/>
        </p:spPr>
        <p:txBody>
          <a:bodyPr wrap="none" rtlCol="0">
            <a:spAutoFit/>
          </a:bodyPr>
          <a:lstStyle/>
          <a:p>
            <a:r>
              <a:rPr lang="it-IT" sz="2800" b="1" dirty="0">
                <a:latin typeface="Symbol" panose="05050102010706020507" pitchFamily="18" charset="2"/>
              </a:rPr>
              <a:t>b</a:t>
            </a:r>
            <a:r>
              <a:rPr lang="it-IT" sz="2800" b="1" dirty="0"/>
              <a:t>=v/c</a:t>
            </a:r>
          </a:p>
        </p:txBody>
      </p:sp>
      <p:sp>
        <p:nvSpPr>
          <p:cNvPr id="7" name="Segnaposto piè di pagina 6">
            <a:extLst>
              <a:ext uri="{FF2B5EF4-FFF2-40B4-BE49-F238E27FC236}">
                <a16:creationId xmlns:a16="http://schemas.microsoft.com/office/drawing/2014/main" id="{0096660B-EBE7-4B70-9CAD-FB903485C2CF}"/>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531155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18</a:t>
            </a:fld>
            <a:endParaRPr lang="it-IT"/>
          </a:p>
        </p:txBody>
      </p:sp>
      <p:pic>
        <p:nvPicPr>
          <p:cNvPr id="5" name="Immagine 4"/>
          <p:cNvPicPr>
            <a:picLocks noChangeAspect="1"/>
          </p:cNvPicPr>
          <p:nvPr/>
        </p:nvPicPr>
        <p:blipFill rotWithShape="1">
          <a:blip r:embed="rId2"/>
          <a:srcRect l="8016" r="4634"/>
          <a:stretch/>
        </p:blipFill>
        <p:spPr>
          <a:xfrm>
            <a:off x="511444" y="394771"/>
            <a:ext cx="11003798" cy="6114511"/>
          </a:xfrm>
          <a:prstGeom prst="rect">
            <a:avLst/>
          </a:prstGeom>
        </p:spPr>
      </p:pic>
      <p:sp>
        <p:nvSpPr>
          <p:cNvPr id="8" name="Ovale 7"/>
          <p:cNvSpPr/>
          <p:nvPr/>
        </p:nvSpPr>
        <p:spPr>
          <a:xfrm>
            <a:off x="3046456" y="3518916"/>
            <a:ext cx="198950" cy="2136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rot="10800000">
            <a:off x="1053885" y="362576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rot="10800000">
            <a:off x="2209038"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rot="10800000">
            <a:off x="7142477" y="361909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rot="10800000">
            <a:off x="9672184" y="362985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883403" y="1053879"/>
            <a:ext cx="1414105" cy="646331"/>
          </a:xfrm>
          <a:prstGeom prst="rect">
            <a:avLst/>
          </a:prstGeom>
          <a:noFill/>
        </p:spPr>
        <p:txBody>
          <a:bodyPr wrap="none" rtlCol="0">
            <a:spAutoFit/>
          </a:bodyPr>
          <a:lstStyle/>
          <a:p>
            <a:r>
              <a:rPr lang="it-IT" sz="3600" dirty="0"/>
              <a:t>t=3T/2</a:t>
            </a:r>
          </a:p>
        </p:txBody>
      </p:sp>
      <p:sp>
        <p:nvSpPr>
          <p:cNvPr id="3" name="Rettangolo 2"/>
          <p:cNvSpPr/>
          <p:nvPr/>
        </p:nvSpPr>
        <p:spPr>
          <a:xfrm>
            <a:off x="3177153" y="650923"/>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Gap accelerante</a:t>
            </a:r>
          </a:p>
        </p:txBody>
      </p:sp>
      <p:sp>
        <p:nvSpPr>
          <p:cNvPr id="6" name="Rettangolo 5"/>
          <p:cNvSpPr/>
          <p:nvPr/>
        </p:nvSpPr>
        <p:spPr>
          <a:xfrm>
            <a:off x="8121112" y="898896"/>
            <a:ext cx="1828800"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919634" y="1053879"/>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Tubi schermati</a:t>
            </a:r>
          </a:p>
        </p:txBody>
      </p:sp>
      <p:sp>
        <p:nvSpPr>
          <p:cNvPr id="17" name="Rettangolo 16"/>
          <p:cNvSpPr/>
          <p:nvPr/>
        </p:nvSpPr>
        <p:spPr>
          <a:xfrm>
            <a:off x="5982850" y="741868"/>
            <a:ext cx="2963890" cy="19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70C0"/>
                </a:solidFill>
              </a:rPr>
              <a:t>= linea del Campo </a:t>
            </a:r>
            <a:r>
              <a:rPr lang="it-IT" sz="2400" b="1" dirty="0">
                <a:solidFill>
                  <a:srgbClr val="0070C0"/>
                </a:solidFill>
                <a:effectLst>
                  <a:outerShdw blurRad="38100" dist="38100" dir="2700000" algn="tl">
                    <a:srgbClr val="000000">
                      <a:alpha val="43137"/>
                    </a:srgbClr>
                  </a:outerShdw>
                </a:effectLst>
              </a:rPr>
              <a:t>E</a:t>
            </a:r>
          </a:p>
        </p:txBody>
      </p:sp>
      <p:cxnSp>
        <p:nvCxnSpPr>
          <p:cNvPr id="18" name="Connettore 2 17"/>
          <p:cNvCxnSpPr/>
          <p:nvPr/>
        </p:nvCxnSpPr>
        <p:spPr>
          <a:xfrm>
            <a:off x="5800531" y="844220"/>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0506696" y="1255357"/>
            <a:ext cx="1027076" cy="523220"/>
          </a:xfrm>
          <a:prstGeom prst="rect">
            <a:avLst/>
          </a:prstGeom>
          <a:noFill/>
        </p:spPr>
        <p:txBody>
          <a:bodyPr wrap="none" rtlCol="0">
            <a:spAutoFit/>
          </a:bodyPr>
          <a:lstStyle/>
          <a:p>
            <a:r>
              <a:rPr lang="it-IT" sz="2800" b="1" dirty="0">
                <a:latin typeface="Symbol" panose="05050102010706020507" pitchFamily="18" charset="2"/>
              </a:rPr>
              <a:t>b</a:t>
            </a:r>
            <a:r>
              <a:rPr lang="it-IT" sz="2800" b="1" dirty="0"/>
              <a:t>=v/c</a:t>
            </a:r>
          </a:p>
        </p:txBody>
      </p:sp>
      <p:cxnSp>
        <p:nvCxnSpPr>
          <p:cNvPr id="20" name="Connettore 2 19"/>
          <p:cNvCxnSpPr/>
          <p:nvPr/>
        </p:nvCxnSpPr>
        <p:spPr>
          <a:xfrm rot="10800000">
            <a:off x="3550005"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10800000">
            <a:off x="5204294" y="3613491"/>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Segnaposto piè di pagina 6">
            <a:extLst>
              <a:ext uri="{FF2B5EF4-FFF2-40B4-BE49-F238E27FC236}">
                <a16:creationId xmlns:a16="http://schemas.microsoft.com/office/drawing/2014/main" id="{EF753AA0-7865-403E-8D41-022010F7ED4C}"/>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648360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19</a:t>
            </a:fld>
            <a:endParaRPr lang="it-IT"/>
          </a:p>
        </p:txBody>
      </p:sp>
      <p:pic>
        <p:nvPicPr>
          <p:cNvPr id="5" name="Immagine 4"/>
          <p:cNvPicPr>
            <a:picLocks noChangeAspect="1"/>
          </p:cNvPicPr>
          <p:nvPr/>
        </p:nvPicPr>
        <p:blipFill rotWithShape="1">
          <a:blip r:embed="rId2"/>
          <a:srcRect l="8016" r="4634"/>
          <a:stretch/>
        </p:blipFill>
        <p:spPr>
          <a:xfrm>
            <a:off x="511444" y="394771"/>
            <a:ext cx="11003798" cy="6114511"/>
          </a:xfrm>
          <a:prstGeom prst="rect">
            <a:avLst/>
          </a:prstGeom>
        </p:spPr>
      </p:pic>
      <p:sp>
        <p:nvSpPr>
          <p:cNvPr id="8" name="Ovale 7"/>
          <p:cNvSpPr/>
          <p:nvPr/>
        </p:nvSpPr>
        <p:spPr>
          <a:xfrm>
            <a:off x="4022846" y="3503418"/>
            <a:ext cx="198950" cy="2136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a:off x="1053885" y="362576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225553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3657938"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5276754"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235465" y="361909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9780670" y="362985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3673436"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529225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883403" y="1053879"/>
            <a:ext cx="1026243" cy="646331"/>
          </a:xfrm>
          <a:prstGeom prst="rect">
            <a:avLst/>
          </a:prstGeom>
          <a:noFill/>
        </p:spPr>
        <p:txBody>
          <a:bodyPr wrap="none" rtlCol="0">
            <a:spAutoFit/>
          </a:bodyPr>
          <a:lstStyle/>
          <a:p>
            <a:r>
              <a:rPr lang="it-IT" sz="3600" dirty="0"/>
              <a:t>t=2T</a:t>
            </a:r>
          </a:p>
        </p:txBody>
      </p:sp>
      <p:sp>
        <p:nvSpPr>
          <p:cNvPr id="3" name="Rettangolo 2"/>
          <p:cNvSpPr/>
          <p:nvPr/>
        </p:nvSpPr>
        <p:spPr>
          <a:xfrm>
            <a:off x="3177153" y="650923"/>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Gap accelerante</a:t>
            </a:r>
          </a:p>
        </p:txBody>
      </p:sp>
      <p:sp>
        <p:nvSpPr>
          <p:cNvPr id="6" name="Rettangolo 5"/>
          <p:cNvSpPr/>
          <p:nvPr/>
        </p:nvSpPr>
        <p:spPr>
          <a:xfrm>
            <a:off x="8121112" y="898896"/>
            <a:ext cx="1828800"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919634" y="1053879"/>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Tubi schermati</a:t>
            </a:r>
          </a:p>
        </p:txBody>
      </p:sp>
      <p:sp>
        <p:nvSpPr>
          <p:cNvPr id="17" name="Rettangolo 16"/>
          <p:cNvSpPr/>
          <p:nvPr/>
        </p:nvSpPr>
        <p:spPr>
          <a:xfrm>
            <a:off x="5982850" y="741868"/>
            <a:ext cx="2963890" cy="19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70C0"/>
                </a:solidFill>
              </a:rPr>
              <a:t>= linea del Campo </a:t>
            </a:r>
            <a:r>
              <a:rPr lang="it-IT" sz="2400" b="1" dirty="0">
                <a:solidFill>
                  <a:srgbClr val="0070C0"/>
                </a:solidFill>
                <a:effectLst>
                  <a:outerShdw blurRad="38100" dist="38100" dir="2700000" algn="tl">
                    <a:srgbClr val="000000">
                      <a:alpha val="43137"/>
                    </a:srgbClr>
                  </a:outerShdw>
                </a:effectLst>
              </a:rPr>
              <a:t>E</a:t>
            </a:r>
          </a:p>
        </p:txBody>
      </p:sp>
      <p:cxnSp>
        <p:nvCxnSpPr>
          <p:cNvPr id="18" name="Connettore 2 17"/>
          <p:cNvCxnSpPr/>
          <p:nvPr/>
        </p:nvCxnSpPr>
        <p:spPr>
          <a:xfrm>
            <a:off x="5800531" y="844220"/>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0506696" y="1255357"/>
            <a:ext cx="1027076" cy="523220"/>
          </a:xfrm>
          <a:prstGeom prst="rect">
            <a:avLst/>
          </a:prstGeom>
          <a:noFill/>
        </p:spPr>
        <p:txBody>
          <a:bodyPr wrap="none" rtlCol="0">
            <a:spAutoFit/>
          </a:bodyPr>
          <a:lstStyle/>
          <a:p>
            <a:r>
              <a:rPr lang="it-IT" sz="2800" b="1" dirty="0">
                <a:latin typeface="Symbol" panose="05050102010706020507" pitchFamily="18" charset="2"/>
              </a:rPr>
              <a:t>b</a:t>
            </a:r>
            <a:r>
              <a:rPr lang="it-IT" sz="2800" b="1" dirty="0"/>
              <a:t>=v/c</a:t>
            </a:r>
          </a:p>
        </p:txBody>
      </p:sp>
      <p:sp>
        <p:nvSpPr>
          <p:cNvPr id="7" name="Segnaposto piè di pagina 6">
            <a:extLst>
              <a:ext uri="{FF2B5EF4-FFF2-40B4-BE49-F238E27FC236}">
                <a16:creationId xmlns:a16="http://schemas.microsoft.com/office/drawing/2014/main" id="{2EACA391-2B3B-4350-B0E6-DB31FAC49A0E}"/>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485675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710660" y="1218431"/>
            <a:ext cx="10779617" cy="3477875"/>
          </a:xfrm>
          <a:prstGeom prst="rect">
            <a:avLst/>
          </a:prstGeom>
        </p:spPr>
        <p:txBody>
          <a:bodyPr wrap="square">
            <a:spAutoFit/>
          </a:bodyPr>
          <a:lstStyle/>
          <a:p>
            <a:pPr marL="571500" indent="-571500" algn="just">
              <a:buFont typeface="Arial" panose="020B0604020202020204" pitchFamily="34" charset="0"/>
              <a:buChar char="•"/>
            </a:pPr>
            <a:r>
              <a:rPr lang="it-IT" sz="4400" b="0" i="0" u="none" strike="noStrike" baseline="0" dirty="0">
                <a:solidFill>
                  <a:srgbClr val="000000"/>
                </a:solidFill>
                <a:latin typeface="Calibri" panose="020F0502020204030204" pitchFamily="34" charset="0"/>
              </a:rPr>
              <a:t>Considerazioni introduttive</a:t>
            </a:r>
          </a:p>
          <a:p>
            <a:pPr marL="571500" indent="-571500" algn="just">
              <a:buFont typeface="Arial" panose="020B0604020202020204" pitchFamily="34" charset="0"/>
              <a:buChar char="•"/>
            </a:pPr>
            <a:r>
              <a:rPr lang="it-IT" sz="4400" dirty="0">
                <a:solidFill>
                  <a:srgbClr val="000000"/>
                </a:solidFill>
                <a:latin typeface="Calibri" panose="020F0502020204030204" pitchFamily="34" charset="0"/>
              </a:rPr>
              <a:t>Piccoli richiami di fisica</a:t>
            </a:r>
          </a:p>
          <a:p>
            <a:pPr marL="571500" indent="-571500" algn="just">
              <a:buFont typeface="Arial" panose="020B0604020202020204" pitchFamily="34" charset="0"/>
              <a:buChar char="•"/>
            </a:pPr>
            <a:r>
              <a:rPr lang="it-IT" sz="4400" dirty="0">
                <a:solidFill>
                  <a:srgbClr val="000000"/>
                </a:solidFill>
                <a:latin typeface="Calibri" panose="020F0502020204030204" pitchFamily="34" charset="0"/>
              </a:rPr>
              <a:t>Un viaggio nella fisica delle macchine acceleratrici attraverso la storia</a:t>
            </a:r>
          </a:p>
          <a:p>
            <a:pPr marL="571500" indent="-571500" algn="just">
              <a:buFont typeface="Arial" panose="020B0604020202020204" pitchFamily="34" charset="0"/>
              <a:buChar char="•"/>
            </a:pPr>
            <a:r>
              <a:rPr lang="it-IT" sz="4400" dirty="0">
                <a:solidFill>
                  <a:srgbClr val="000000"/>
                </a:solidFill>
                <a:latin typeface="Calibri" panose="020F0502020204030204" pitchFamily="34" charset="0"/>
              </a:rPr>
              <a:t>Considerazioni conclusive</a:t>
            </a:r>
          </a:p>
        </p:txBody>
      </p:sp>
      <p:sp>
        <p:nvSpPr>
          <p:cNvPr id="2" name="Segnaposto numero diapositiva 1"/>
          <p:cNvSpPr>
            <a:spLocks noGrp="1"/>
          </p:cNvSpPr>
          <p:nvPr>
            <p:ph type="sldNum" sz="quarter" idx="12"/>
          </p:nvPr>
        </p:nvSpPr>
        <p:spPr/>
        <p:txBody>
          <a:bodyPr/>
          <a:lstStyle/>
          <a:p>
            <a:fld id="{0AA4D6E6-13A6-4217-ABA7-E4004A4D1319}" type="slidenum">
              <a:rPr lang="it-IT" smtClean="0"/>
              <a:t>2</a:t>
            </a:fld>
            <a:endParaRPr lang="it-IT"/>
          </a:p>
        </p:txBody>
      </p:sp>
      <p:sp>
        <p:nvSpPr>
          <p:cNvPr id="4" name="Segnaposto piè di pagina 3">
            <a:extLst>
              <a:ext uri="{FF2B5EF4-FFF2-40B4-BE49-F238E27FC236}">
                <a16:creationId xmlns:a16="http://schemas.microsoft.com/office/drawing/2014/main" id="{86156DD5-4D4D-4EF1-9F22-6274EBA3CC4F}"/>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691599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20</a:t>
            </a:fld>
            <a:endParaRPr lang="it-IT"/>
          </a:p>
        </p:txBody>
      </p:sp>
      <p:pic>
        <p:nvPicPr>
          <p:cNvPr id="5" name="Immagine 4"/>
          <p:cNvPicPr>
            <a:picLocks noChangeAspect="1"/>
          </p:cNvPicPr>
          <p:nvPr/>
        </p:nvPicPr>
        <p:blipFill rotWithShape="1">
          <a:blip r:embed="rId2"/>
          <a:srcRect l="8016" r="4634"/>
          <a:stretch/>
        </p:blipFill>
        <p:spPr>
          <a:xfrm>
            <a:off x="511444" y="394771"/>
            <a:ext cx="11003798" cy="6114511"/>
          </a:xfrm>
          <a:prstGeom prst="rect">
            <a:avLst/>
          </a:prstGeom>
        </p:spPr>
      </p:pic>
      <p:sp>
        <p:nvSpPr>
          <p:cNvPr id="8" name="Ovale 7"/>
          <p:cNvSpPr/>
          <p:nvPr/>
        </p:nvSpPr>
        <p:spPr>
          <a:xfrm>
            <a:off x="4503297" y="3518916"/>
            <a:ext cx="198950" cy="2136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rot="10800000">
            <a:off x="1053885" y="362576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rot="10800000">
            <a:off x="2209038"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rot="10800000">
            <a:off x="7142477" y="361909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rot="10800000">
            <a:off x="9672184" y="362985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883403" y="1053879"/>
            <a:ext cx="1414105" cy="646331"/>
          </a:xfrm>
          <a:prstGeom prst="rect">
            <a:avLst/>
          </a:prstGeom>
          <a:noFill/>
        </p:spPr>
        <p:txBody>
          <a:bodyPr wrap="none" rtlCol="0">
            <a:spAutoFit/>
          </a:bodyPr>
          <a:lstStyle/>
          <a:p>
            <a:r>
              <a:rPr lang="it-IT" sz="3600" dirty="0"/>
              <a:t>t=5T/2</a:t>
            </a:r>
          </a:p>
        </p:txBody>
      </p:sp>
      <p:sp>
        <p:nvSpPr>
          <p:cNvPr id="3" name="Rettangolo 2"/>
          <p:cNvSpPr/>
          <p:nvPr/>
        </p:nvSpPr>
        <p:spPr>
          <a:xfrm>
            <a:off x="3177153" y="650923"/>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Gap accelerante</a:t>
            </a:r>
          </a:p>
        </p:txBody>
      </p:sp>
      <p:sp>
        <p:nvSpPr>
          <p:cNvPr id="6" name="Rettangolo 5"/>
          <p:cNvSpPr/>
          <p:nvPr/>
        </p:nvSpPr>
        <p:spPr>
          <a:xfrm>
            <a:off x="8121112" y="898896"/>
            <a:ext cx="1828800"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919634" y="1053879"/>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Tubi schermati</a:t>
            </a:r>
          </a:p>
        </p:txBody>
      </p:sp>
      <p:sp>
        <p:nvSpPr>
          <p:cNvPr id="17" name="Rettangolo 16"/>
          <p:cNvSpPr/>
          <p:nvPr/>
        </p:nvSpPr>
        <p:spPr>
          <a:xfrm>
            <a:off x="5982850" y="741868"/>
            <a:ext cx="2963890" cy="19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70C0"/>
                </a:solidFill>
              </a:rPr>
              <a:t>= linea del Campo </a:t>
            </a:r>
            <a:r>
              <a:rPr lang="it-IT" sz="2400" b="1" dirty="0">
                <a:solidFill>
                  <a:srgbClr val="0070C0"/>
                </a:solidFill>
                <a:effectLst>
                  <a:outerShdw blurRad="38100" dist="38100" dir="2700000" algn="tl">
                    <a:srgbClr val="000000">
                      <a:alpha val="43137"/>
                    </a:srgbClr>
                  </a:outerShdw>
                </a:effectLst>
              </a:rPr>
              <a:t>E</a:t>
            </a:r>
          </a:p>
        </p:txBody>
      </p:sp>
      <p:cxnSp>
        <p:nvCxnSpPr>
          <p:cNvPr id="18" name="Connettore 2 17"/>
          <p:cNvCxnSpPr/>
          <p:nvPr/>
        </p:nvCxnSpPr>
        <p:spPr>
          <a:xfrm>
            <a:off x="5800531" y="844220"/>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0506696" y="1255357"/>
            <a:ext cx="1027076" cy="523220"/>
          </a:xfrm>
          <a:prstGeom prst="rect">
            <a:avLst/>
          </a:prstGeom>
          <a:noFill/>
        </p:spPr>
        <p:txBody>
          <a:bodyPr wrap="none" rtlCol="0">
            <a:spAutoFit/>
          </a:bodyPr>
          <a:lstStyle/>
          <a:p>
            <a:r>
              <a:rPr lang="it-IT" sz="2800" b="1" dirty="0">
                <a:latin typeface="Symbol" panose="05050102010706020507" pitchFamily="18" charset="2"/>
              </a:rPr>
              <a:t>b</a:t>
            </a:r>
            <a:r>
              <a:rPr lang="it-IT" sz="2800" b="1" dirty="0"/>
              <a:t>=v/c</a:t>
            </a:r>
          </a:p>
        </p:txBody>
      </p:sp>
      <p:cxnSp>
        <p:nvCxnSpPr>
          <p:cNvPr id="20" name="Connettore 2 19"/>
          <p:cNvCxnSpPr/>
          <p:nvPr/>
        </p:nvCxnSpPr>
        <p:spPr>
          <a:xfrm rot="10800000">
            <a:off x="3550005"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rot="10800000">
            <a:off x="5204294" y="3613491"/>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Segnaposto piè di pagina 6">
            <a:extLst>
              <a:ext uri="{FF2B5EF4-FFF2-40B4-BE49-F238E27FC236}">
                <a16:creationId xmlns:a16="http://schemas.microsoft.com/office/drawing/2014/main" id="{5CA0495F-E9CA-4BA9-9EA3-12BBDACE754A}"/>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798410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21</a:t>
            </a:fld>
            <a:endParaRPr lang="it-IT"/>
          </a:p>
        </p:txBody>
      </p:sp>
      <p:pic>
        <p:nvPicPr>
          <p:cNvPr id="5" name="Immagine 4"/>
          <p:cNvPicPr>
            <a:picLocks noChangeAspect="1"/>
          </p:cNvPicPr>
          <p:nvPr/>
        </p:nvPicPr>
        <p:blipFill rotWithShape="1">
          <a:blip r:embed="rId2"/>
          <a:srcRect l="8016" r="4634"/>
          <a:stretch/>
        </p:blipFill>
        <p:spPr>
          <a:xfrm>
            <a:off x="511444" y="394771"/>
            <a:ext cx="11003798" cy="6114511"/>
          </a:xfrm>
          <a:prstGeom prst="rect">
            <a:avLst/>
          </a:prstGeom>
        </p:spPr>
      </p:pic>
      <p:sp>
        <p:nvSpPr>
          <p:cNvPr id="8" name="Ovale 7"/>
          <p:cNvSpPr/>
          <p:nvPr/>
        </p:nvSpPr>
        <p:spPr>
          <a:xfrm>
            <a:off x="5619173" y="3503418"/>
            <a:ext cx="198950" cy="2136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a:off x="1053885" y="362576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225553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a:off x="3657938"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5276754"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7235465" y="361909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9780670" y="3629853"/>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a:off x="3673436" y="362167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5292252" y="3617582"/>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883403" y="1053879"/>
            <a:ext cx="1026243" cy="646331"/>
          </a:xfrm>
          <a:prstGeom prst="rect">
            <a:avLst/>
          </a:prstGeom>
          <a:noFill/>
        </p:spPr>
        <p:txBody>
          <a:bodyPr wrap="none" rtlCol="0">
            <a:spAutoFit/>
          </a:bodyPr>
          <a:lstStyle/>
          <a:p>
            <a:r>
              <a:rPr lang="it-IT" sz="3600" dirty="0"/>
              <a:t>t=3T</a:t>
            </a:r>
          </a:p>
        </p:txBody>
      </p:sp>
      <p:sp>
        <p:nvSpPr>
          <p:cNvPr id="3" name="Rettangolo 2"/>
          <p:cNvSpPr/>
          <p:nvPr/>
        </p:nvSpPr>
        <p:spPr>
          <a:xfrm>
            <a:off x="3177153" y="650923"/>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Gap accelerante</a:t>
            </a:r>
          </a:p>
        </p:txBody>
      </p:sp>
      <p:sp>
        <p:nvSpPr>
          <p:cNvPr id="6" name="Rettangolo 5"/>
          <p:cNvSpPr/>
          <p:nvPr/>
        </p:nvSpPr>
        <p:spPr>
          <a:xfrm>
            <a:off x="8121112" y="898896"/>
            <a:ext cx="1828800" cy="55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7919634" y="1053879"/>
            <a:ext cx="2231755" cy="402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Tubi schermati</a:t>
            </a:r>
          </a:p>
        </p:txBody>
      </p:sp>
      <p:sp>
        <p:nvSpPr>
          <p:cNvPr id="17" name="Rettangolo 16"/>
          <p:cNvSpPr/>
          <p:nvPr/>
        </p:nvSpPr>
        <p:spPr>
          <a:xfrm>
            <a:off x="5982850" y="741868"/>
            <a:ext cx="2963890" cy="19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0070C0"/>
                </a:solidFill>
              </a:rPr>
              <a:t>= linea del Campo </a:t>
            </a:r>
            <a:r>
              <a:rPr lang="it-IT" sz="2400" b="1" dirty="0">
                <a:solidFill>
                  <a:srgbClr val="0070C0"/>
                </a:solidFill>
                <a:effectLst>
                  <a:outerShdw blurRad="38100" dist="38100" dir="2700000" algn="tl">
                    <a:srgbClr val="000000">
                      <a:alpha val="43137"/>
                    </a:srgbClr>
                  </a:outerShdw>
                </a:effectLst>
              </a:rPr>
              <a:t>E</a:t>
            </a:r>
          </a:p>
        </p:txBody>
      </p:sp>
      <p:cxnSp>
        <p:nvCxnSpPr>
          <p:cNvPr id="18" name="Connettore 2 17"/>
          <p:cNvCxnSpPr/>
          <p:nvPr/>
        </p:nvCxnSpPr>
        <p:spPr>
          <a:xfrm>
            <a:off x="5800531" y="844220"/>
            <a:ext cx="387511" cy="8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0506696" y="1255357"/>
            <a:ext cx="1027076" cy="523220"/>
          </a:xfrm>
          <a:prstGeom prst="rect">
            <a:avLst/>
          </a:prstGeom>
          <a:noFill/>
        </p:spPr>
        <p:txBody>
          <a:bodyPr wrap="none" rtlCol="0">
            <a:spAutoFit/>
          </a:bodyPr>
          <a:lstStyle/>
          <a:p>
            <a:r>
              <a:rPr lang="it-IT" sz="2800" b="1" dirty="0">
                <a:latin typeface="Symbol" panose="05050102010706020507" pitchFamily="18" charset="2"/>
              </a:rPr>
              <a:t>b</a:t>
            </a:r>
            <a:r>
              <a:rPr lang="it-IT" sz="2800" b="1" dirty="0"/>
              <a:t>=v/c</a:t>
            </a:r>
          </a:p>
        </p:txBody>
      </p:sp>
      <p:sp>
        <p:nvSpPr>
          <p:cNvPr id="7" name="Segnaposto piè di pagina 6">
            <a:extLst>
              <a:ext uri="{FF2B5EF4-FFF2-40B4-BE49-F238E27FC236}">
                <a16:creationId xmlns:a16="http://schemas.microsoft.com/office/drawing/2014/main" id="{7CADC413-E011-4941-98E6-9DD5F075A43D}"/>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459764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839078" y="1634478"/>
            <a:ext cx="1827563" cy="736781"/>
          </a:xfrm>
          <a:prstGeom prst="rect">
            <a:avLst/>
          </a:prstGeom>
        </p:spPr>
      </p:pic>
      <p:pic>
        <p:nvPicPr>
          <p:cNvPr id="122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733" y="710425"/>
            <a:ext cx="3620472" cy="212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asellaDiTesto 23"/>
          <p:cNvSpPr txBox="1"/>
          <p:nvPr/>
        </p:nvSpPr>
        <p:spPr>
          <a:xfrm>
            <a:off x="247136" y="2470197"/>
            <a:ext cx="4267199" cy="369332"/>
          </a:xfrm>
          <a:prstGeom prst="rect">
            <a:avLst/>
          </a:prstGeom>
          <a:noFill/>
        </p:spPr>
        <p:txBody>
          <a:bodyPr wrap="square">
            <a:spAutoFit/>
          </a:bodyPr>
          <a:lstStyle/>
          <a:p>
            <a:pPr eaLnBrk="1" hangingPunct="1">
              <a:defRPr/>
            </a:pPr>
            <a:r>
              <a:rPr lang="it-IT" dirty="0">
                <a:cs typeface="Arial" charset="0"/>
              </a:rPr>
              <a:t>Pertanto il guadagno di energia è pari a</a:t>
            </a:r>
            <a:endParaRPr lang="en-US" dirty="0">
              <a:cs typeface="Arial" charset="0"/>
            </a:endParaRPr>
          </a:p>
        </p:txBody>
      </p:sp>
      <p:graphicFrame>
        <p:nvGraphicFramePr>
          <p:cNvPr id="12294" name="Object 9"/>
          <p:cNvGraphicFramePr>
            <a:graphicFrameLocks noChangeAspect="1"/>
          </p:cNvGraphicFramePr>
          <p:nvPr/>
        </p:nvGraphicFramePr>
        <p:xfrm>
          <a:off x="8779604" y="3054210"/>
          <a:ext cx="2843213" cy="595313"/>
        </p:xfrm>
        <a:graphic>
          <a:graphicData uri="http://schemas.openxmlformats.org/presentationml/2006/ole">
            <mc:AlternateContent xmlns:mc="http://schemas.openxmlformats.org/markup-compatibility/2006">
              <mc:Choice xmlns:v="urn:schemas-microsoft-com:vml" Requires="v">
                <p:oleObj name="Equation" r:id="rId4" imgW="1181100" imgH="228600" progId="Equation.DSMT4">
                  <p:embed/>
                </p:oleObj>
              </mc:Choice>
              <mc:Fallback>
                <p:oleObj name="Equation" r:id="rId4" imgW="1181100" imgH="228600" progId="Equation.DSMT4">
                  <p:embed/>
                  <p:pic>
                    <p:nvPicPr>
                      <p:cNvPr id="12294"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604" y="3054210"/>
                        <a:ext cx="2843213" cy="5953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5" name="Object 10"/>
          <p:cNvGraphicFramePr>
            <a:graphicFrameLocks noChangeAspect="1"/>
          </p:cNvGraphicFramePr>
          <p:nvPr/>
        </p:nvGraphicFramePr>
        <p:xfrm>
          <a:off x="207793" y="3978319"/>
          <a:ext cx="4345886" cy="1472266"/>
        </p:xfrm>
        <a:graphic>
          <a:graphicData uri="http://schemas.openxmlformats.org/presentationml/2006/ole">
            <mc:AlternateContent xmlns:mc="http://schemas.openxmlformats.org/markup-compatibility/2006">
              <mc:Choice xmlns:v="urn:schemas-microsoft-com:vml" Requires="v">
                <p:oleObj name="Equation" r:id="rId6" imgW="2959100" imgH="927100" progId="Equation.3">
                  <p:embed/>
                </p:oleObj>
              </mc:Choice>
              <mc:Fallback>
                <p:oleObj name="Equation" r:id="rId6" imgW="2959100" imgH="927100" progId="Equation.3">
                  <p:embed/>
                  <p:pic>
                    <p:nvPicPr>
                      <p:cNvPr id="12295"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793" y="3978319"/>
                        <a:ext cx="4345886" cy="1472266"/>
                      </a:xfrm>
                      <a:prstGeom prst="rect">
                        <a:avLst/>
                      </a:prstGeom>
                      <a:noFill/>
                      <a:ln>
                        <a:noFill/>
                      </a:ln>
                    </p:spPr>
                  </p:pic>
                </p:oleObj>
              </mc:Fallback>
            </mc:AlternateContent>
          </a:graphicData>
        </a:graphic>
      </p:graphicFrame>
      <p:sp>
        <p:nvSpPr>
          <p:cNvPr id="4106" name="CasellaDiTesto 27"/>
          <p:cNvSpPr txBox="1">
            <a:spLocks noChangeArrowheads="1"/>
          </p:cNvSpPr>
          <p:nvPr/>
        </p:nvSpPr>
        <p:spPr bwMode="auto">
          <a:xfrm>
            <a:off x="4839078" y="4048155"/>
            <a:ext cx="4225925" cy="1323439"/>
          </a:xfrm>
          <a:prstGeom prst="rect">
            <a:avLst/>
          </a:prstGeom>
          <a:noFill/>
          <a:ln w="9525">
            <a:noFill/>
            <a:miter lim="800000"/>
            <a:headEnd/>
            <a:tailEnd/>
          </a:ln>
        </p:spPr>
        <p:txBody>
          <a:bodyPr>
            <a:spAutoFit/>
          </a:bodyPr>
          <a:lstStyle/>
          <a:p>
            <a:pPr algn="just" eaLnBrk="1" hangingPunct="1">
              <a:defRPr/>
            </a:pPr>
            <a:r>
              <a:rPr lang="it-IT" sz="1600" b="1" dirty="0">
                <a:cs typeface="Arial" charset="0"/>
              </a:rPr>
              <a:t>T=Fattore tempo di transito (TTF): </a:t>
            </a:r>
            <a:r>
              <a:rPr lang="it-IT" sz="1600" dirty="0">
                <a:cs typeface="Arial" charset="0"/>
              </a:rPr>
              <a:t>indica di quanto si riduce il guadagno di energia rispetto al caso di un campo elettrico statico a causa del fatto che la particella “vede” un campo che varia col tempo.  </a:t>
            </a:r>
            <a:endParaRPr lang="en-US" sz="1600" dirty="0">
              <a:cs typeface="Arial" charset="0"/>
            </a:endParaRPr>
          </a:p>
        </p:txBody>
      </p:sp>
      <p:sp>
        <p:nvSpPr>
          <p:cNvPr id="12" name="Rettangolo 11"/>
          <p:cNvSpPr/>
          <p:nvPr/>
        </p:nvSpPr>
        <p:spPr>
          <a:xfrm>
            <a:off x="614766" y="183219"/>
            <a:ext cx="11577234" cy="523220"/>
          </a:xfrm>
          <a:prstGeom prst="rect">
            <a:avLst/>
          </a:prstGeom>
        </p:spPr>
        <p:txBody>
          <a:bodyPr wrap="square">
            <a:spAutoFit/>
          </a:bodyPr>
          <a:lstStyle/>
          <a:p>
            <a:pPr eaLnBrk="1" hangingPunct="1">
              <a:defRPr/>
            </a:pPr>
            <a:r>
              <a:rPr lang="it-IT" sz="2800" b="1" dirty="0">
                <a:solidFill>
                  <a:prstClr val="black"/>
                </a:solidFill>
                <a:effectLst>
                  <a:outerShdw blurRad="38100" dist="38100" dir="2700000" algn="tl">
                    <a:srgbClr val="000000">
                      <a:alpha val="43137"/>
                    </a:srgbClr>
                  </a:outerShdw>
                </a:effectLst>
                <a:latin typeface="Calibri"/>
                <a:ea typeface="+mj-ea"/>
                <a:cs typeface="+mj-cs"/>
              </a:rPr>
              <a:t>Guadagno di energia di una particella che attraversa una gap accelerante</a:t>
            </a:r>
            <a:endParaRPr lang="en-US" sz="2800" dirty="0">
              <a:latin typeface="Arial" charset="0"/>
              <a:cs typeface="Arial" charset="0"/>
            </a:endParaRPr>
          </a:p>
        </p:txBody>
      </p:sp>
      <p:graphicFrame>
        <p:nvGraphicFramePr>
          <p:cNvPr id="12298" name="Object 13"/>
          <p:cNvGraphicFramePr>
            <a:graphicFrameLocks noChangeAspect="1"/>
          </p:cNvGraphicFramePr>
          <p:nvPr/>
        </p:nvGraphicFramePr>
        <p:xfrm>
          <a:off x="9538456" y="4225688"/>
          <a:ext cx="1597025" cy="968375"/>
        </p:xfrm>
        <a:graphic>
          <a:graphicData uri="http://schemas.openxmlformats.org/presentationml/2006/ole">
            <mc:AlternateContent xmlns:mc="http://schemas.openxmlformats.org/markup-compatibility/2006">
              <mc:Choice xmlns:v="urn:schemas-microsoft-com:vml" Requires="v">
                <p:oleObj name="Equation" r:id="rId8" imgW="1155700" imgH="647700" progId="Equation.DSMT4">
                  <p:embed/>
                </p:oleObj>
              </mc:Choice>
              <mc:Fallback>
                <p:oleObj name="Equation" r:id="rId8" imgW="1155700" imgH="647700" progId="Equation.DSMT4">
                  <p:embed/>
                  <p:pic>
                    <p:nvPicPr>
                      <p:cNvPr id="12298"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8456" y="4225688"/>
                        <a:ext cx="15970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ttangolo 15"/>
          <p:cNvSpPr/>
          <p:nvPr/>
        </p:nvSpPr>
        <p:spPr>
          <a:xfrm>
            <a:off x="9503636" y="5194063"/>
            <a:ext cx="1934184" cy="369332"/>
          </a:xfrm>
          <a:prstGeom prst="rect">
            <a:avLst/>
          </a:prstGeom>
        </p:spPr>
        <p:txBody>
          <a:bodyPr wrap="none">
            <a:spAutoFit/>
          </a:bodyPr>
          <a:lstStyle/>
          <a:p>
            <a:pPr eaLnBrk="1" hangingPunct="1">
              <a:defRPr/>
            </a:pPr>
            <a:r>
              <a:rPr lang="it-IT" b="1" dirty="0">
                <a:latin typeface="+mj-lt"/>
                <a:cs typeface="Arial" charset="0"/>
              </a:rPr>
              <a:t>Campo accelerante</a:t>
            </a:r>
            <a:endParaRPr lang="en-US" dirty="0">
              <a:latin typeface="+mj-lt"/>
              <a:cs typeface="Arial" charset="0"/>
            </a:endParaRPr>
          </a:p>
        </p:txBody>
      </p:sp>
      <p:sp>
        <p:nvSpPr>
          <p:cNvPr id="13" name="Rettangolo 12"/>
          <p:cNvSpPr/>
          <p:nvPr/>
        </p:nvSpPr>
        <p:spPr>
          <a:xfrm>
            <a:off x="8692068" y="3659048"/>
            <a:ext cx="3499932" cy="523220"/>
          </a:xfrm>
          <a:prstGeom prst="rect">
            <a:avLst/>
          </a:prstGeom>
        </p:spPr>
        <p:txBody>
          <a:bodyPr wrap="none">
            <a:spAutoFit/>
          </a:bodyPr>
          <a:lstStyle/>
          <a:p>
            <a:pPr eaLnBrk="1" hangingPunct="1">
              <a:defRPr/>
            </a:pPr>
            <a:r>
              <a:rPr lang="it-IT" sz="2800" b="1" dirty="0">
                <a:effectLst>
                  <a:outerShdw blurRad="38100" dist="38100" dir="2700000" algn="tl">
                    <a:srgbClr val="000000">
                      <a:alpha val="43137"/>
                    </a:srgbClr>
                  </a:outerShdw>
                </a:effectLst>
                <a:cs typeface="Arial" charset="0"/>
              </a:rPr>
              <a:t>Equazione di Panofsky</a:t>
            </a:r>
            <a:endParaRPr lang="en-US" sz="2800" dirty="0">
              <a:effectLst>
                <a:outerShdw blurRad="38100" dist="38100" dir="2700000" algn="tl">
                  <a:srgbClr val="000000">
                    <a:alpha val="43137"/>
                  </a:srgbClr>
                </a:outerShdw>
              </a:effectLst>
              <a:cs typeface="Arial" charset="0"/>
            </a:endParaRPr>
          </a:p>
        </p:txBody>
      </p:sp>
      <p:sp>
        <p:nvSpPr>
          <p:cNvPr id="15" name="Segnaposto piè di pagina 14"/>
          <p:cNvSpPr>
            <a:spLocks noGrp="1"/>
          </p:cNvSpPr>
          <p:nvPr>
            <p:ph type="ftr" sz="quarter" idx="11"/>
          </p:nvPr>
        </p:nvSpPr>
        <p:spPr/>
        <p:txBody>
          <a:bodyPr/>
          <a:lstStyle/>
          <a:p>
            <a:pPr>
              <a:defRPr/>
            </a:pPr>
            <a:r>
              <a:rPr lang="it-IT"/>
              <a:t>Programma INFN Docenti - 21 ottobre 2024</a:t>
            </a:r>
            <a:endParaRPr lang="en-US" dirty="0"/>
          </a:p>
        </p:txBody>
      </p:sp>
      <p:sp>
        <p:nvSpPr>
          <p:cNvPr id="12301" name="Segnaposto numero diapositiva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3028A31-DCB4-40C6-A9B4-CC3FD502AC8D}" type="slidenum">
              <a:rPr lang="en-US" altLang="it-IT" sz="1200">
                <a:solidFill>
                  <a:srgbClr val="898989"/>
                </a:solidFill>
              </a:rPr>
              <a:pPr>
                <a:spcBef>
                  <a:spcPct val="0"/>
                </a:spcBef>
                <a:buFontTx/>
                <a:buNone/>
              </a:pPr>
              <a:t>22</a:t>
            </a:fld>
            <a:endParaRPr lang="en-US" altLang="it-IT" sz="1200">
              <a:solidFill>
                <a:srgbClr val="898989"/>
              </a:solidFill>
            </a:endParaRPr>
          </a:p>
        </p:txBody>
      </p:sp>
      <p:sp>
        <p:nvSpPr>
          <p:cNvPr id="2" name="CasellaDiTesto 1"/>
          <p:cNvSpPr txBox="1"/>
          <p:nvPr/>
        </p:nvSpPr>
        <p:spPr>
          <a:xfrm>
            <a:off x="197004" y="809681"/>
            <a:ext cx="7683191" cy="1200329"/>
          </a:xfrm>
          <a:prstGeom prst="rect">
            <a:avLst/>
          </a:prstGeom>
          <a:noFill/>
        </p:spPr>
        <p:txBody>
          <a:bodyPr wrap="square" rtlCol="0">
            <a:spAutoFit/>
          </a:bodyPr>
          <a:lstStyle/>
          <a:p>
            <a:pPr algn="just"/>
            <a:r>
              <a:rPr lang="it-IT" dirty="0"/>
              <a:t>Consideriamo una particella che all’istante t si trovi nella posizione z e con velocità v, all’interno di una gap accelerante, in cui sia presente un campo elettrico sinusoidale di pulsazione </a:t>
            </a:r>
            <a:r>
              <a:rPr lang="it-IT" dirty="0">
                <a:latin typeface="Symbol" panose="05050102010706020507" pitchFamily="18" charset="2"/>
              </a:rPr>
              <a:t>w </a:t>
            </a:r>
            <a:r>
              <a:rPr lang="it-IT" dirty="0"/>
              <a:t>e fase </a:t>
            </a:r>
            <a:r>
              <a:rPr lang="it-IT" dirty="0">
                <a:latin typeface="Symbol" panose="05050102010706020507" pitchFamily="18" charset="2"/>
              </a:rPr>
              <a:t>f</a:t>
            </a:r>
            <a:r>
              <a:rPr lang="it-IT" dirty="0"/>
              <a:t> L’istante t è funzione della posizione z della particella secondo la relazione</a:t>
            </a:r>
          </a:p>
        </p:txBody>
      </p:sp>
      <p:sp>
        <p:nvSpPr>
          <p:cNvPr id="4" name="Rettangolo 3"/>
          <p:cNvSpPr/>
          <p:nvPr/>
        </p:nvSpPr>
        <p:spPr>
          <a:xfrm>
            <a:off x="393357" y="3167201"/>
            <a:ext cx="4778680" cy="369332"/>
          </a:xfrm>
          <a:prstGeom prst="rect">
            <a:avLst/>
          </a:prstGeom>
        </p:spPr>
        <p:txBody>
          <a:bodyPr wrap="none">
            <a:spAutoFit/>
          </a:bodyPr>
          <a:lstStyle/>
          <a:p>
            <a:pPr>
              <a:defRPr/>
            </a:pPr>
            <a:r>
              <a:rPr lang="it-IT" dirty="0">
                <a:cs typeface="Arial" charset="0"/>
              </a:rPr>
              <a:t>Se si suppone v(z)≈costante=</a:t>
            </a:r>
            <a:r>
              <a:rPr lang="it-IT" dirty="0" err="1">
                <a:latin typeface="Symbol" pitchFamily="18" charset="2"/>
                <a:cs typeface="Arial" charset="0"/>
              </a:rPr>
              <a:t>b</a:t>
            </a:r>
            <a:r>
              <a:rPr lang="it-IT" dirty="0" err="1">
                <a:cs typeface="Arial" charset="0"/>
              </a:rPr>
              <a:t>c</a:t>
            </a:r>
            <a:r>
              <a:rPr lang="it-IT" dirty="0">
                <a:cs typeface="Arial" charset="0"/>
              </a:rPr>
              <a:t> lungo la gap si ha</a:t>
            </a:r>
            <a:endParaRPr lang="en-US" dirty="0">
              <a:cs typeface="Arial" charset="0"/>
            </a:endParaRPr>
          </a:p>
        </p:txBody>
      </p:sp>
      <p:pic>
        <p:nvPicPr>
          <p:cNvPr id="5" name="Immagine 4"/>
          <p:cNvPicPr>
            <a:picLocks noChangeAspect="1"/>
          </p:cNvPicPr>
          <p:nvPr/>
        </p:nvPicPr>
        <p:blipFill rotWithShape="1">
          <a:blip r:embed="rId10"/>
          <a:srcRect r="46205"/>
          <a:stretch/>
        </p:blipFill>
        <p:spPr>
          <a:xfrm>
            <a:off x="4514146" y="2268676"/>
            <a:ext cx="3366049" cy="828571"/>
          </a:xfrm>
          <a:prstGeom prst="rect">
            <a:avLst/>
          </a:prstGeom>
        </p:spPr>
      </p:pic>
      <p:pic>
        <p:nvPicPr>
          <p:cNvPr id="6" name="Immagine 5"/>
          <p:cNvPicPr>
            <a:picLocks noChangeAspect="1"/>
          </p:cNvPicPr>
          <p:nvPr/>
        </p:nvPicPr>
        <p:blipFill>
          <a:blip r:embed="rId11"/>
          <a:stretch>
            <a:fillRect/>
          </a:stretch>
        </p:blipFill>
        <p:spPr>
          <a:xfrm>
            <a:off x="5047139" y="3038834"/>
            <a:ext cx="2833056" cy="667821"/>
          </a:xfrm>
          <a:prstGeom prst="rect">
            <a:avLst/>
          </a:prstGeom>
        </p:spPr>
      </p:pic>
      <p:sp>
        <p:nvSpPr>
          <p:cNvPr id="7" name="Freccia a destra 6"/>
          <p:cNvSpPr/>
          <p:nvPr/>
        </p:nvSpPr>
        <p:spPr>
          <a:xfrm>
            <a:off x="8019635" y="3167201"/>
            <a:ext cx="532993" cy="418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161160" y="5582011"/>
            <a:ext cx="6928050" cy="369332"/>
          </a:xfrm>
          <a:prstGeom prst="rect">
            <a:avLst/>
          </a:prstGeom>
        </p:spPr>
        <p:txBody>
          <a:bodyPr wrap="none">
            <a:spAutoFit/>
          </a:bodyPr>
          <a:lstStyle/>
          <a:p>
            <a:pPr>
              <a:defRPr/>
            </a:pPr>
            <a:r>
              <a:rPr lang="it-IT" dirty="0">
                <a:cs typeface="Arial" charset="0"/>
              </a:rPr>
              <a:t>Nell’ulteriore ipotesi che E sia costante e pari nella gap </a:t>
            </a:r>
            <a:r>
              <a:rPr lang="it-IT" dirty="0" err="1">
                <a:cs typeface="Arial" charset="0"/>
              </a:rPr>
              <a:t>risp</a:t>
            </a:r>
            <a:r>
              <a:rPr lang="it-IT" dirty="0">
                <a:cs typeface="Arial" charset="0"/>
              </a:rPr>
              <a:t> a z, si ha che </a:t>
            </a:r>
            <a:endParaRPr lang="en-US" dirty="0">
              <a:cs typeface="Arial" charset="0"/>
            </a:endParaRPr>
          </a:p>
        </p:txBody>
      </p:sp>
      <p:pic>
        <p:nvPicPr>
          <p:cNvPr id="8" name="Immagine 7"/>
          <p:cNvPicPr>
            <a:picLocks noChangeAspect="1"/>
          </p:cNvPicPr>
          <p:nvPr/>
        </p:nvPicPr>
        <p:blipFill>
          <a:blip r:embed="rId12"/>
          <a:stretch>
            <a:fillRect/>
          </a:stretch>
        </p:blipFill>
        <p:spPr>
          <a:xfrm>
            <a:off x="7089210" y="5468745"/>
            <a:ext cx="2182922" cy="698672"/>
          </a:xfrm>
          <a:prstGeom prst="rect">
            <a:avLst/>
          </a:prstGeom>
        </p:spPr>
      </p:pic>
    </p:spTree>
    <p:extLst>
      <p:ext uri="{BB962C8B-B14F-4D97-AF65-F5344CB8AC3E}">
        <p14:creationId xmlns:p14="http://schemas.microsoft.com/office/powerpoint/2010/main" val="574022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0" y="1318332"/>
            <a:ext cx="7704934" cy="4708981"/>
          </a:xfrm>
          <a:prstGeom prst="rect">
            <a:avLst/>
          </a:prstGeom>
        </p:spPr>
        <p:txBody>
          <a:bodyPr wrap="square">
            <a:spAutoFit/>
          </a:bodyPr>
          <a:lstStyle/>
          <a:p>
            <a:pPr algn="just"/>
            <a:r>
              <a:rPr lang="it-IT" sz="2000" dirty="0">
                <a:solidFill>
                  <a:srgbClr val="000000"/>
                </a:solidFill>
                <a:latin typeface="Calibri" panose="020F0502020204030204" pitchFamily="34" charset="0"/>
              </a:rPr>
              <a:t>Notiamo che la distanza fra i centri delle gap acceleranti aumenta con la velocità delle particelle. Perciò, mano a mano che tali particelle vengono accelerate, la lunghezza dei tubi aumenta.</a:t>
            </a:r>
          </a:p>
          <a:p>
            <a:pPr algn="just"/>
            <a:r>
              <a:rPr lang="it-IT" sz="2000" dirty="0">
                <a:solidFill>
                  <a:srgbClr val="000000"/>
                </a:solidFill>
                <a:latin typeface="Calibri" panose="020F0502020204030204" pitchFamily="34" charset="0"/>
              </a:rPr>
              <a:t>All’epoca questa soluzione venne considerata poco «pratica», in quanto essendo a disposizione solo amplificatori in grado di erogare potenze a frequenze fino a circa 10 MHz, chiaramente la distanza d diventava notevole, Ad esempio a f=10 MHz la lunghezza d’onda </a:t>
            </a:r>
            <a:r>
              <a:rPr lang="it-IT" sz="2000" dirty="0">
                <a:solidFill>
                  <a:srgbClr val="000000"/>
                </a:solidFill>
                <a:latin typeface="Symbol" panose="05050102010706020507" pitchFamily="18" charset="2"/>
              </a:rPr>
              <a:t>l</a:t>
            </a:r>
            <a:r>
              <a:rPr lang="it-IT" sz="2000" dirty="0">
                <a:solidFill>
                  <a:srgbClr val="000000"/>
                </a:solidFill>
                <a:latin typeface="Calibri" panose="020F0502020204030204" pitchFamily="34" charset="0"/>
              </a:rPr>
              <a:t> è pari a 30 m, per cui, per ottenere una velocità pari a 1/10 della velocità delle luce c, d dovrebbe essere pari a 1.5 m. Inoltre, una parte dell’energia elettromagnetica associata al campo elettromagnetico sinusoidale si perde mediante irradiazione.</a:t>
            </a:r>
          </a:p>
          <a:p>
            <a:pPr algn="just"/>
            <a:r>
              <a:rPr lang="it-IT" sz="2000" dirty="0">
                <a:solidFill>
                  <a:srgbClr val="000000"/>
                </a:solidFill>
                <a:latin typeface="Calibri" panose="020F0502020204030204" pitchFamily="34" charset="0"/>
              </a:rPr>
              <a:t>Intanto, </a:t>
            </a:r>
            <a:r>
              <a:rPr lang="en-US" sz="2000" dirty="0" err="1"/>
              <a:t>nell’aprile</a:t>
            </a:r>
            <a:r>
              <a:rPr lang="en-US" sz="2000" dirty="0"/>
              <a:t> del 1929, Ernest Orlando Lawrence, un </a:t>
            </a:r>
            <a:r>
              <a:rPr lang="en-US" sz="2000" dirty="0" err="1"/>
              <a:t>giovane</a:t>
            </a:r>
            <a:r>
              <a:rPr lang="en-US" sz="2000" dirty="0"/>
              <a:t> </a:t>
            </a:r>
            <a:r>
              <a:rPr lang="en-US" sz="2000" dirty="0" err="1"/>
              <a:t>fisico</a:t>
            </a:r>
            <a:r>
              <a:rPr lang="en-US" sz="2000" dirty="0"/>
              <a:t> </a:t>
            </a:r>
            <a:r>
              <a:rPr lang="en-US" sz="2000" dirty="0" err="1"/>
              <a:t>dell’Università</a:t>
            </a:r>
            <a:r>
              <a:rPr lang="en-US" sz="2000" dirty="0"/>
              <a:t> di Berkeley, </a:t>
            </a:r>
            <a:r>
              <a:rPr lang="en-US" sz="2000" dirty="0" err="1"/>
              <a:t>si</a:t>
            </a:r>
            <a:r>
              <a:rPr lang="en-US" sz="2000" dirty="0"/>
              <a:t> </a:t>
            </a:r>
            <a:r>
              <a:rPr lang="en-US" sz="2000" dirty="0" err="1"/>
              <a:t>imbatté</a:t>
            </a:r>
            <a:r>
              <a:rPr lang="en-US" sz="2000" dirty="0"/>
              <a:t> </a:t>
            </a:r>
            <a:r>
              <a:rPr lang="en-US" sz="2000" dirty="0" err="1"/>
              <a:t>nella</a:t>
            </a:r>
            <a:r>
              <a:rPr lang="en-US" sz="2000" dirty="0"/>
              <a:t> </a:t>
            </a:r>
            <a:r>
              <a:rPr lang="en-US" sz="2000" dirty="0" err="1"/>
              <a:t>pubblicazione</a:t>
            </a:r>
            <a:r>
              <a:rPr lang="en-US" sz="2000" dirty="0"/>
              <a:t> di </a:t>
            </a:r>
            <a:r>
              <a:rPr lang="en-US" sz="2000" dirty="0" err="1"/>
              <a:t>Wideroe</a:t>
            </a:r>
            <a:r>
              <a:rPr lang="en-US" sz="2000" dirty="0"/>
              <a:t>. Lawrence, </a:t>
            </a:r>
            <a:r>
              <a:rPr lang="en-US" sz="2000" dirty="0" err="1"/>
              <a:t>sebbene</a:t>
            </a:r>
            <a:r>
              <a:rPr lang="en-US" sz="2000" dirty="0"/>
              <a:t> non fosse in </a:t>
            </a:r>
            <a:r>
              <a:rPr lang="en-US" sz="2000" dirty="0" err="1"/>
              <a:t>grado</a:t>
            </a:r>
            <a:r>
              <a:rPr lang="en-US" sz="2000" dirty="0"/>
              <a:t> di </a:t>
            </a:r>
            <a:r>
              <a:rPr lang="en-US" sz="2000" dirty="0" err="1"/>
              <a:t>leggere</a:t>
            </a:r>
            <a:r>
              <a:rPr lang="en-US" sz="2000" dirty="0"/>
              <a:t> </a:t>
            </a:r>
            <a:r>
              <a:rPr lang="en-US" sz="2000" dirty="0" err="1"/>
              <a:t>il</a:t>
            </a:r>
            <a:r>
              <a:rPr lang="en-US" sz="2000" dirty="0"/>
              <a:t> </a:t>
            </a:r>
            <a:r>
              <a:rPr lang="en-US" sz="2000" dirty="0" err="1"/>
              <a:t>tedesco</a:t>
            </a:r>
            <a:r>
              <a:rPr lang="en-US" sz="2000" dirty="0"/>
              <a:t>, </a:t>
            </a:r>
            <a:r>
              <a:rPr lang="en-US" sz="2000" dirty="0" err="1"/>
              <a:t>comprese</a:t>
            </a:r>
            <a:r>
              <a:rPr lang="en-US" sz="2000" dirty="0"/>
              <a:t> </a:t>
            </a:r>
            <a:r>
              <a:rPr lang="en-US" sz="2000" dirty="0" err="1"/>
              <a:t>il</a:t>
            </a:r>
            <a:r>
              <a:rPr lang="en-US" sz="2000" dirty="0"/>
              <a:t> principio di </a:t>
            </a:r>
            <a:r>
              <a:rPr lang="en-US" sz="2000" dirty="0" err="1"/>
              <a:t>funzionamento</a:t>
            </a:r>
            <a:r>
              <a:rPr lang="en-US" sz="2000" dirty="0"/>
              <a:t> </a:t>
            </a:r>
            <a:r>
              <a:rPr lang="en-US" sz="2000" dirty="0" err="1"/>
              <a:t>della</a:t>
            </a:r>
            <a:r>
              <a:rPr lang="en-US" sz="2000" dirty="0"/>
              <a:t> </a:t>
            </a:r>
            <a:r>
              <a:rPr lang="en-US" sz="2000" dirty="0" err="1"/>
              <a:t>macchina</a:t>
            </a:r>
            <a:r>
              <a:rPr lang="en-US" sz="2000" dirty="0"/>
              <a:t> di </a:t>
            </a:r>
            <a:r>
              <a:rPr lang="en-US" sz="2000" dirty="0" err="1"/>
              <a:t>Wideroe</a:t>
            </a:r>
            <a:r>
              <a:rPr lang="en-US" sz="2000" dirty="0"/>
              <a:t>, ma non solo…</a:t>
            </a:r>
            <a:endParaRPr lang="it-IT" sz="2000" dirty="0">
              <a:solidFill>
                <a:srgbClr val="000000"/>
              </a:solidFill>
              <a:latin typeface="Calibri" panose="020F0502020204030204" pitchFamily="34" charset="0"/>
            </a:endParaRPr>
          </a:p>
        </p:txBody>
      </p:sp>
      <p:pic>
        <p:nvPicPr>
          <p:cNvPr id="9" name="Immagine 8"/>
          <p:cNvPicPr>
            <a:picLocks noChangeAspect="1"/>
          </p:cNvPicPr>
          <p:nvPr/>
        </p:nvPicPr>
        <p:blipFill>
          <a:blip r:embed="rId2"/>
          <a:stretch>
            <a:fillRect/>
          </a:stretch>
        </p:blipFill>
        <p:spPr>
          <a:xfrm>
            <a:off x="7967955" y="1048213"/>
            <a:ext cx="3591753" cy="5249218"/>
          </a:xfrm>
          <a:prstGeom prst="rect">
            <a:avLst/>
          </a:prstGeom>
        </p:spPr>
      </p:pic>
      <p:sp>
        <p:nvSpPr>
          <p:cNvPr id="10" name="Text Box 5"/>
          <p:cNvSpPr txBox="1">
            <a:spLocks noChangeArrowheads="1"/>
          </p:cNvSpPr>
          <p:nvPr/>
        </p:nvSpPr>
        <p:spPr bwMode="auto">
          <a:xfrm>
            <a:off x="2312944" y="186439"/>
            <a:ext cx="685783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000" b="1" dirty="0">
                <a:effectLst>
                  <a:outerShdw blurRad="38100" dist="38100" dir="2700000" algn="tl">
                    <a:srgbClr val="000000">
                      <a:alpha val="43137"/>
                    </a:srgbClr>
                  </a:outerShdw>
                </a:effectLst>
                <a:ea typeface="+mj-ea"/>
                <a:cs typeface="+mj-cs"/>
              </a:rPr>
              <a:t>Ernest Orlando Lawrence</a:t>
            </a:r>
          </a:p>
        </p:txBody>
      </p:sp>
      <p:sp>
        <p:nvSpPr>
          <p:cNvPr id="11" name="Segnaposto numero diapositiva 10"/>
          <p:cNvSpPr>
            <a:spLocks noGrp="1"/>
          </p:cNvSpPr>
          <p:nvPr>
            <p:ph type="sldNum" sz="quarter" idx="12"/>
          </p:nvPr>
        </p:nvSpPr>
        <p:spPr/>
        <p:txBody>
          <a:bodyPr/>
          <a:lstStyle/>
          <a:p>
            <a:fld id="{0AA4D6E6-13A6-4217-ABA7-E4004A4D1319}" type="slidenum">
              <a:rPr lang="it-IT" smtClean="0"/>
              <a:t>23</a:t>
            </a:fld>
            <a:endParaRPr lang="it-IT"/>
          </a:p>
        </p:txBody>
      </p:sp>
      <p:sp>
        <p:nvSpPr>
          <p:cNvPr id="2" name="Footer Placeholder 1">
            <a:extLst>
              <a:ext uri="{FF2B5EF4-FFF2-40B4-BE49-F238E27FC236}">
                <a16:creationId xmlns:a16="http://schemas.microsoft.com/office/drawing/2014/main" id="{D0E59858-C139-440E-B1F8-9B0F174E62FF}"/>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506598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id="{6FD4CCF9-63CB-4D61-AA35-A802DF1C0D50}"/>
              </a:ext>
            </a:extLst>
          </p:cNvPr>
          <p:cNvGrpSpPr/>
          <p:nvPr/>
        </p:nvGrpSpPr>
        <p:grpSpPr>
          <a:xfrm>
            <a:off x="113763" y="3429000"/>
            <a:ext cx="4906221" cy="2386975"/>
            <a:chOff x="137590" y="2387810"/>
            <a:chExt cx="7130495" cy="3360049"/>
          </a:xfrm>
        </p:grpSpPr>
        <p:pic>
          <p:nvPicPr>
            <p:cNvPr id="19" name="Immagine 18"/>
            <p:cNvPicPr>
              <a:picLocks noChangeAspect="1"/>
            </p:cNvPicPr>
            <p:nvPr/>
          </p:nvPicPr>
          <p:blipFill>
            <a:blip r:embed="rId2"/>
            <a:stretch>
              <a:fillRect/>
            </a:stretch>
          </p:blipFill>
          <p:spPr>
            <a:xfrm>
              <a:off x="137590" y="2387810"/>
              <a:ext cx="7130495" cy="3360049"/>
            </a:xfrm>
            <a:prstGeom prst="rect">
              <a:avLst/>
            </a:prstGeom>
          </p:spPr>
        </p:pic>
        <p:cxnSp>
          <p:nvCxnSpPr>
            <p:cNvPr id="8" name="Connettore 2 7">
              <a:extLst>
                <a:ext uri="{FF2B5EF4-FFF2-40B4-BE49-F238E27FC236}">
                  <a16:creationId xmlns:a16="http://schemas.microsoft.com/office/drawing/2014/main" id="{D53A0D3D-E5E9-4710-9E5D-7AD679EC47AD}"/>
                </a:ext>
              </a:extLst>
            </p:cNvPr>
            <p:cNvCxnSpPr>
              <a:cxnSpLocks/>
            </p:cNvCxnSpPr>
            <p:nvPr/>
          </p:nvCxnSpPr>
          <p:spPr>
            <a:xfrm>
              <a:off x="2847585" y="2503711"/>
              <a:ext cx="0" cy="11455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4400216D-8EBD-4938-986C-AE8229F0C36C}"/>
                </a:ext>
              </a:extLst>
            </p:cNvPr>
            <p:cNvSpPr/>
            <p:nvPr/>
          </p:nvSpPr>
          <p:spPr>
            <a:xfrm>
              <a:off x="2878448" y="2815709"/>
              <a:ext cx="314510" cy="523220"/>
            </a:xfrm>
            <a:prstGeom prst="rect">
              <a:avLst/>
            </a:prstGeom>
          </p:spPr>
          <p:txBody>
            <a:bodyPr wrap="square">
              <a:spAutoFit/>
            </a:bodyPr>
            <a:lstStyle/>
            <a:p>
              <a:r>
                <a:rPr lang="pt-BR" sz="2800" b="1" dirty="0">
                  <a:solidFill>
                    <a:srgbClr val="000000"/>
                  </a:solidFill>
                  <a:latin typeface="Calibri" panose="020F0502020204030204" pitchFamily="34" charset="0"/>
                </a:rPr>
                <a:t>R</a:t>
              </a:r>
              <a:endParaRPr lang="it-IT" sz="2800" dirty="0"/>
            </a:p>
          </p:txBody>
        </p:sp>
      </p:grpSp>
      <p:sp>
        <p:nvSpPr>
          <p:cNvPr id="2" name="Rettangolo 1"/>
          <p:cNvSpPr/>
          <p:nvPr/>
        </p:nvSpPr>
        <p:spPr>
          <a:xfrm>
            <a:off x="113763" y="744793"/>
            <a:ext cx="11964473" cy="1323439"/>
          </a:xfrm>
          <a:prstGeom prst="rect">
            <a:avLst/>
          </a:prstGeom>
        </p:spPr>
        <p:txBody>
          <a:bodyPr wrap="square">
            <a:spAutoFit/>
          </a:bodyPr>
          <a:lstStyle/>
          <a:p>
            <a:pPr algn="just"/>
            <a:r>
              <a:rPr lang="en-US" sz="2000" dirty="0">
                <a:solidFill>
                  <a:srgbClr val="000000"/>
                </a:solidFill>
                <a:latin typeface="Calibri" panose="020F0502020204030204" pitchFamily="34" charset="0"/>
              </a:rPr>
              <a:t>Lawrence </a:t>
            </a:r>
            <a:r>
              <a:rPr lang="en-US" sz="2000" dirty="0" err="1">
                <a:solidFill>
                  <a:srgbClr val="000000"/>
                </a:solidFill>
                <a:latin typeface="Calibri" panose="020F0502020204030204" pitchFamily="34" charset="0"/>
              </a:rPr>
              <a:t>capì</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che</a:t>
            </a:r>
            <a:r>
              <a:rPr lang="en-US" sz="2000" dirty="0">
                <a:solidFill>
                  <a:srgbClr val="000000"/>
                </a:solidFill>
                <a:latin typeface="Calibri" panose="020F0502020204030204" pitchFamily="34" charset="0"/>
              </a:rPr>
              <a:t>, se le </a:t>
            </a:r>
            <a:r>
              <a:rPr lang="en-US" sz="2000" dirty="0" err="1">
                <a:solidFill>
                  <a:srgbClr val="000000"/>
                </a:solidFill>
                <a:latin typeface="Calibri" panose="020F0502020204030204" pitchFamily="34" charset="0"/>
              </a:rPr>
              <a:t>particelle</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fossero</a:t>
            </a:r>
            <a:r>
              <a:rPr lang="en-US" sz="2000" dirty="0">
                <a:solidFill>
                  <a:srgbClr val="000000"/>
                </a:solidFill>
                <a:latin typeface="Calibri" panose="020F0502020204030204" pitchFamily="34" charset="0"/>
              </a:rPr>
              <a:t> state accelerate </a:t>
            </a:r>
            <a:r>
              <a:rPr lang="en-US" sz="2000" dirty="0" err="1">
                <a:solidFill>
                  <a:srgbClr val="000000"/>
                </a:solidFill>
                <a:latin typeface="Calibri" panose="020F0502020204030204" pitchFamily="34" charset="0"/>
              </a:rPr>
              <a:t>su</a:t>
            </a:r>
            <a:r>
              <a:rPr lang="en-US" sz="2000" dirty="0">
                <a:solidFill>
                  <a:srgbClr val="000000"/>
                </a:solidFill>
                <a:latin typeface="Calibri" panose="020F0502020204030204" pitchFamily="34" charset="0"/>
              </a:rPr>
              <a:t> un </a:t>
            </a:r>
            <a:r>
              <a:rPr lang="en-US" sz="2000" dirty="0" err="1">
                <a:solidFill>
                  <a:srgbClr val="000000"/>
                </a:solidFill>
                <a:latin typeface="Calibri" panose="020F0502020204030204" pitchFamily="34" charset="0"/>
              </a:rPr>
              <a:t>percorso</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circolare</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certamente</a:t>
            </a:r>
            <a:r>
              <a:rPr lang="en-US" sz="2000" dirty="0">
                <a:solidFill>
                  <a:srgbClr val="000000"/>
                </a:solidFill>
                <a:latin typeface="Calibri" panose="020F0502020204030204" pitchFamily="34" charset="0"/>
              </a:rPr>
              <a:t> la </a:t>
            </a:r>
            <a:r>
              <a:rPr lang="en-US" sz="2000" dirty="0" err="1">
                <a:solidFill>
                  <a:srgbClr val="000000"/>
                </a:solidFill>
                <a:latin typeface="Calibri" panose="020F0502020204030204" pitchFamily="34" charset="0"/>
              </a:rPr>
              <a:t>struttura</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sarebbe</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stata</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più</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compatta</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Affinché</a:t>
            </a:r>
            <a:r>
              <a:rPr lang="en-US" sz="2000" dirty="0">
                <a:solidFill>
                  <a:srgbClr val="000000"/>
                </a:solidFill>
                <a:latin typeface="Calibri" panose="020F0502020204030204" pitchFamily="34" charset="0"/>
              </a:rPr>
              <a:t> la </a:t>
            </a:r>
            <a:r>
              <a:rPr lang="en-US" sz="2000" dirty="0" err="1">
                <a:solidFill>
                  <a:srgbClr val="000000"/>
                </a:solidFill>
                <a:latin typeface="Calibri" panose="020F0502020204030204" pitchFamily="34" charset="0"/>
              </a:rPr>
              <a:t>traiettoria</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rimanesse</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circolare</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occorreva</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che</a:t>
            </a:r>
            <a:r>
              <a:rPr lang="en-US" sz="2000" dirty="0">
                <a:solidFill>
                  <a:srgbClr val="000000"/>
                </a:solidFill>
                <a:latin typeface="Calibri" panose="020F0502020204030204" pitchFamily="34" charset="0"/>
              </a:rPr>
              <a:t> la </a:t>
            </a:r>
            <a:r>
              <a:rPr lang="en-US" sz="2000" b="1" dirty="0">
                <a:solidFill>
                  <a:srgbClr val="000000"/>
                </a:solidFill>
                <a:latin typeface="Calibri" panose="020F0502020204030204" pitchFamily="34" charset="0"/>
              </a:rPr>
              <a:t>forza </a:t>
            </a:r>
            <a:r>
              <a:rPr lang="en-US" sz="2000" b="1" dirty="0" err="1">
                <a:solidFill>
                  <a:srgbClr val="000000"/>
                </a:solidFill>
                <a:latin typeface="Calibri" panose="020F0502020204030204" pitchFamily="34" charset="0"/>
              </a:rPr>
              <a:t>centrifuga</a:t>
            </a:r>
            <a:r>
              <a:rPr lang="en-US" sz="2000" b="1" dirty="0">
                <a:solidFill>
                  <a:srgbClr val="000000"/>
                </a:solidFill>
                <a:latin typeface="Calibri" panose="020F0502020204030204" pitchFamily="34" charset="0"/>
              </a:rPr>
              <a:t> F</a:t>
            </a:r>
            <a:r>
              <a:rPr lang="en-US" sz="2000" b="1" baseline="-25000" dirty="0">
                <a:solidFill>
                  <a:srgbClr val="000000"/>
                </a:solidFill>
                <a:latin typeface="Calibri" panose="020F0502020204030204" pitchFamily="34" charset="0"/>
              </a:rPr>
              <a:t>C</a:t>
            </a:r>
            <a:r>
              <a:rPr lang="en-US" sz="2000" dirty="0">
                <a:solidFill>
                  <a:srgbClr val="000000"/>
                </a:solidFill>
                <a:latin typeface="Calibri" panose="020F0502020204030204" pitchFamily="34" charset="0"/>
              </a:rPr>
              <a:t> e la </a:t>
            </a:r>
            <a:r>
              <a:rPr lang="en-US" sz="2000" b="1" dirty="0">
                <a:solidFill>
                  <a:srgbClr val="000000"/>
                </a:solidFill>
                <a:latin typeface="Calibri" panose="020F0502020204030204" pitchFamily="34" charset="0"/>
              </a:rPr>
              <a:t>forza di Lorenz F</a:t>
            </a:r>
            <a:r>
              <a:rPr lang="en-US" sz="2000" b="1" baseline="-25000" dirty="0">
                <a:solidFill>
                  <a:srgbClr val="000000"/>
                </a:solidFill>
                <a:latin typeface="Calibri" panose="020F0502020204030204" pitchFamily="34" charset="0"/>
              </a:rPr>
              <a:t>B</a:t>
            </a:r>
            <a:r>
              <a:rPr lang="en-US" sz="2000" b="1"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fossero</a:t>
            </a:r>
            <a:r>
              <a:rPr lang="en-US" sz="2000" dirty="0">
                <a:solidFill>
                  <a:srgbClr val="000000"/>
                </a:solidFill>
                <a:latin typeface="Calibri" panose="020F0502020204030204" pitchFamily="34" charset="0"/>
              </a:rPr>
              <a:t> </a:t>
            </a:r>
            <a:r>
              <a:rPr lang="en-US" sz="2000" dirty="0" err="1">
                <a:solidFill>
                  <a:srgbClr val="000000"/>
                </a:solidFill>
                <a:latin typeface="Calibri" panose="020F0502020204030204" pitchFamily="34" charset="0"/>
              </a:rPr>
              <a:t>uguali</a:t>
            </a:r>
            <a:r>
              <a:rPr lang="en-US" sz="2000" dirty="0">
                <a:solidFill>
                  <a:srgbClr val="000000"/>
                </a:solidFill>
                <a:latin typeface="Calibri" panose="020F0502020204030204" pitchFamily="34" charset="0"/>
              </a:rPr>
              <a:t>. La </a:t>
            </a:r>
            <a:r>
              <a:rPr lang="en-US" sz="2000" b="1" dirty="0" err="1">
                <a:solidFill>
                  <a:srgbClr val="000000"/>
                </a:solidFill>
                <a:latin typeface="Calibri" panose="020F0502020204030204" pitchFamily="34" charset="0"/>
              </a:rPr>
              <a:t>velocità</a:t>
            </a:r>
            <a:r>
              <a:rPr lang="en-US" sz="2000" b="1" dirty="0">
                <a:solidFill>
                  <a:srgbClr val="000000"/>
                </a:solidFill>
                <a:latin typeface="Calibri" panose="020F0502020204030204" pitchFamily="34" charset="0"/>
              </a:rPr>
              <a:t> </a:t>
            </a:r>
            <a:r>
              <a:rPr lang="en-US" sz="2000" b="1" dirty="0" err="1">
                <a:solidFill>
                  <a:srgbClr val="000000"/>
                </a:solidFill>
                <a:latin typeface="Calibri" panose="020F0502020204030204" pitchFamily="34" charset="0"/>
              </a:rPr>
              <a:t>angolare</a:t>
            </a:r>
            <a:r>
              <a:rPr lang="en-US" sz="2000" b="1" dirty="0">
                <a:solidFill>
                  <a:srgbClr val="000000"/>
                </a:solidFill>
                <a:latin typeface="Calibri" panose="020F0502020204030204" pitchFamily="34" charset="0"/>
              </a:rPr>
              <a:t> </a:t>
            </a:r>
            <a:r>
              <a:rPr lang="pt-BR" sz="2000" b="1" dirty="0">
                <a:solidFill>
                  <a:srgbClr val="000000"/>
                </a:solidFill>
                <a:latin typeface="Calibri" panose="020F0502020204030204" pitchFamily="34" charset="0"/>
              </a:rPr>
              <a:t>ω= v/R</a:t>
            </a:r>
            <a:r>
              <a:rPr lang="pt-BR" sz="2000" dirty="0">
                <a:solidFill>
                  <a:srgbClr val="000000"/>
                </a:solidFill>
                <a:latin typeface="Calibri" panose="020F0502020204030204" pitchFamily="34" charset="0"/>
              </a:rPr>
              <a:t> è il numero di gradi radianti al secondo che la particella percorre ed è proporzionale al numero di giri al secondo che la particella compie.</a:t>
            </a:r>
            <a:endParaRPr lang="en-US" sz="2000" dirty="0">
              <a:solidFill>
                <a:srgbClr val="000000"/>
              </a:solidFill>
              <a:latin typeface="Calibri" panose="020F0502020204030204" pitchFamily="34" charset="0"/>
            </a:endParaRPr>
          </a:p>
        </p:txBody>
      </p:sp>
      <p:sp>
        <p:nvSpPr>
          <p:cNvPr id="17" name="Text Box 11"/>
          <p:cNvSpPr txBox="1">
            <a:spLocks noChangeArrowheads="1"/>
          </p:cNvSpPr>
          <p:nvPr/>
        </p:nvSpPr>
        <p:spPr bwMode="auto">
          <a:xfrm>
            <a:off x="3948670" y="0"/>
            <a:ext cx="337804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000" b="1" dirty="0">
                <a:effectLst>
                  <a:outerShdw blurRad="38100" dist="38100" dir="2700000" algn="tl">
                    <a:srgbClr val="000000">
                      <a:alpha val="43137"/>
                    </a:srgbClr>
                  </a:outerShdw>
                </a:effectLst>
                <a:ea typeface="+mj-ea"/>
                <a:cs typeface="+mj-cs"/>
              </a:rPr>
              <a:t>Il Ciclotrone</a:t>
            </a:r>
          </a:p>
        </p:txBody>
      </p:sp>
      <p:sp>
        <p:nvSpPr>
          <p:cNvPr id="18" name="Segnaposto numero diapositiva 17"/>
          <p:cNvSpPr>
            <a:spLocks noGrp="1"/>
          </p:cNvSpPr>
          <p:nvPr>
            <p:ph type="sldNum" sz="quarter" idx="12"/>
          </p:nvPr>
        </p:nvSpPr>
        <p:spPr/>
        <p:txBody>
          <a:bodyPr/>
          <a:lstStyle/>
          <a:p>
            <a:fld id="{0AA4D6E6-13A6-4217-ABA7-E4004A4D1319}" type="slidenum">
              <a:rPr lang="it-IT" smtClean="0"/>
              <a:t>24</a:t>
            </a:fld>
            <a:endParaRPr lang="it-IT"/>
          </a:p>
        </p:txBody>
      </p:sp>
      <p:graphicFrame>
        <p:nvGraphicFramePr>
          <p:cNvPr id="6" name="Oggetto 5">
            <a:extLst>
              <a:ext uri="{FF2B5EF4-FFF2-40B4-BE49-F238E27FC236}">
                <a16:creationId xmlns:a16="http://schemas.microsoft.com/office/drawing/2014/main" id="{DEDBABA8-6C3D-423E-B71F-82E4C607CD00}"/>
              </a:ext>
            </a:extLst>
          </p:cNvPr>
          <p:cNvGraphicFramePr>
            <a:graphicFrameLocks noChangeAspect="1"/>
          </p:cNvGraphicFramePr>
          <p:nvPr/>
        </p:nvGraphicFramePr>
        <p:xfrm>
          <a:off x="262450" y="2054083"/>
          <a:ext cx="1409832" cy="953742"/>
        </p:xfrm>
        <a:graphic>
          <a:graphicData uri="http://schemas.openxmlformats.org/presentationml/2006/ole">
            <mc:AlternateContent xmlns:mc="http://schemas.openxmlformats.org/markup-compatibility/2006">
              <mc:Choice xmlns:v="urn:schemas-microsoft-com:vml" Requires="v">
                <p:oleObj name="Equation" r:id="rId3" imgW="545760" imgH="368280" progId="Equation.DSMT4">
                  <p:embed/>
                </p:oleObj>
              </mc:Choice>
              <mc:Fallback>
                <p:oleObj name="Equation" r:id="rId3" imgW="545760" imgH="368280" progId="Equation.DSMT4">
                  <p:embed/>
                  <p:pic>
                    <p:nvPicPr>
                      <p:cNvPr id="6" name="Oggetto 5">
                        <a:extLst>
                          <a:ext uri="{FF2B5EF4-FFF2-40B4-BE49-F238E27FC236}">
                            <a16:creationId xmlns:a16="http://schemas.microsoft.com/office/drawing/2014/main" id="{DEDBABA8-6C3D-423E-B71F-82E4C607CD00}"/>
                          </a:ext>
                        </a:extLst>
                      </p:cNvPr>
                      <p:cNvPicPr/>
                      <p:nvPr/>
                    </p:nvPicPr>
                    <p:blipFill>
                      <a:blip r:embed="rId4"/>
                      <a:stretch>
                        <a:fillRect/>
                      </a:stretch>
                    </p:blipFill>
                    <p:spPr>
                      <a:xfrm>
                        <a:off x="262450" y="2054083"/>
                        <a:ext cx="1409832" cy="953742"/>
                      </a:xfrm>
                      <a:prstGeom prst="rect">
                        <a:avLst/>
                      </a:prstGeom>
                    </p:spPr>
                  </p:pic>
                </p:oleObj>
              </mc:Fallback>
            </mc:AlternateContent>
          </a:graphicData>
        </a:graphic>
      </p:graphicFrame>
      <p:graphicFrame>
        <p:nvGraphicFramePr>
          <p:cNvPr id="7" name="Oggetto 6">
            <a:extLst>
              <a:ext uri="{FF2B5EF4-FFF2-40B4-BE49-F238E27FC236}">
                <a16:creationId xmlns:a16="http://schemas.microsoft.com/office/drawing/2014/main" id="{4E671A5D-2DB3-4B7C-911F-9292BF7B2B70}"/>
              </a:ext>
            </a:extLst>
          </p:cNvPr>
          <p:cNvGraphicFramePr>
            <a:graphicFrameLocks noChangeAspect="1"/>
          </p:cNvGraphicFramePr>
          <p:nvPr/>
        </p:nvGraphicFramePr>
        <p:xfrm>
          <a:off x="4063614" y="2228709"/>
          <a:ext cx="1573213" cy="563562"/>
        </p:xfrm>
        <a:graphic>
          <a:graphicData uri="http://schemas.openxmlformats.org/presentationml/2006/ole">
            <mc:AlternateContent xmlns:mc="http://schemas.openxmlformats.org/markup-compatibility/2006">
              <mc:Choice xmlns:v="urn:schemas-microsoft-com:vml" Requires="v">
                <p:oleObj name="Equation" r:id="rId5" imgW="533160" imgH="190440" progId="Equation.DSMT4">
                  <p:embed/>
                </p:oleObj>
              </mc:Choice>
              <mc:Fallback>
                <p:oleObj name="Equation" r:id="rId5" imgW="533160" imgH="190440" progId="Equation.DSMT4">
                  <p:embed/>
                  <p:pic>
                    <p:nvPicPr>
                      <p:cNvPr id="7" name="Oggetto 6">
                        <a:extLst>
                          <a:ext uri="{FF2B5EF4-FFF2-40B4-BE49-F238E27FC236}">
                            <a16:creationId xmlns:a16="http://schemas.microsoft.com/office/drawing/2014/main" id="{4E671A5D-2DB3-4B7C-911F-9292BF7B2B70}"/>
                          </a:ext>
                        </a:extLst>
                      </p:cNvPr>
                      <p:cNvPicPr/>
                      <p:nvPr/>
                    </p:nvPicPr>
                    <p:blipFill>
                      <a:blip r:embed="rId6"/>
                      <a:stretch>
                        <a:fillRect/>
                      </a:stretch>
                    </p:blipFill>
                    <p:spPr>
                      <a:xfrm>
                        <a:off x="4063614" y="2228709"/>
                        <a:ext cx="1573213" cy="563562"/>
                      </a:xfrm>
                      <a:prstGeom prst="rect">
                        <a:avLst/>
                      </a:prstGeom>
                    </p:spPr>
                  </p:pic>
                </p:oleObj>
              </mc:Fallback>
            </mc:AlternateContent>
          </a:graphicData>
        </a:graphic>
      </p:graphicFrame>
      <p:sp>
        <p:nvSpPr>
          <p:cNvPr id="3" name="Rettangolo 2">
            <a:extLst>
              <a:ext uri="{FF2B5EF4-FFF2-40B4-BE49-F238E27FC236}">
                <a16:creationId xmlns:a16="http://schemas.microsoft.com/office/drawing/2014/main" id="{C81C4756-D96C-4E45-A343-EF1E6FD9E1BA}"/>
              </a:ext>
            </a:extLst>
          </p:cNvPr>
          <p:cNvSpPr/>
          <p:nvPr/>
        </p:nvSpPr>
        <p:spPr>
          <a:xfrm>
            <a:off x="1543977" y="2282223"/>
            <a:ext cx="2177134" cy="584775"/>
          </a:xfrm>
          <a:prstGeom prst="rect">
            <a:avLst/>
          </a:prstGeom>
        </p:spPr>
        <p:txBody>
          <a:bodyPr wrap="none">
            <a:spAutoFit/>
          </a:bodyPr>
          <a:lstStyle/>
          <a:p>
            <a:r>
              <a:rPr lang="en-US" sz="1600" dirty="0">
                <a:solidFill>
                  <a:srgbClr val="000000"/>
                </a:solidFill>
                <a:latin typeface="Calibri" panose="020F0502020204030204" pitchFamily="34" charset="0"/>
              </a:rPr>
              <a:t>forza </a:t>
            </a:r>
            <a:r>
              <a:rPr lang="en-US" sz="1600" dirty="0" err="1">
                <a:solidFill>
                  <a:srgbClr val="000000"/>
                </a:solidFill>
                <a:latin typeface="Calibri" panose="020F0502020204030204" pitchFamily="34" charset="0"/>
              </a:rPr>
              <a:t>centrifuga</a:t>
            </a:r>
            <a:endParaRPr lang="en-US" sz="1600" dirty="0">
              <a:solidFill>
                <a:srgbClr val="000000"/>
              </a:solidFill>
              <a:latin typeface="Calibri" panose="020F0502020204030204" pitchFamily="34" charset="0"/>
            </a:endParaRPr>
          </a:p>
          <a:p>
            <a:r>
              <a:rPr lang="en-US" sz="1600" dirty="0">
                <a:solidFill>
                  <a:srgbClr val="000000"/>
                </a:solidFill>
                <a:latin typeface="Calibri" panose="020F0502020204030204" pitchFamily="34" charset="0"/>
              </a:rPr>
              <a:t>(</a:t>
            </a:r>
            <a:r>
              <a:rPr lang="en-US" sz="1600" dirty="0" err="1">
                <a:solidFill>
                  <a:srgbClr val="000000"/>
                </a:solidFill>
                <a:latin typeface="Calibri" panose="020F0502020204030204" pitchFamily="34" charset="0"/>
              </a:rPr>
              <a:t>diretta</a:t>
            </a:r>
            <a:r>
              <a:rPr lang="en-US" sz="1600" dirty="0">
                <a:solidFill>
                  <a:srgbClr val="000000"/>
                </a:solidFill>
                <a:latin typeface="Calibri" panose="020F0502020204030204" pitchFamily="34" charset="0"/>
              </a:rPr>
              <a:t> verso </a:t>
            </a:r>
            <a:r>
              <a:rPr lang="en-US" sz="1600" dirty="0" err="1">
                <a:solidFill>
                  <a:srgbClr val="000000"/>
                </a:solidFill>
                <a:latin typeface="Calibri" panose="020F0502020204030204" pitchFamily="34" charset="0"/>
              </a:rPr>
              <a:t>l’esterno</a:t>
            </a:r>
            <a:r>
              <a:rPr lang="en-US" sz="1600" dirty="0">
                <a:solidFill>
                  <a:srgbClr val="000000"/>
                </a:solidFill>
                <a:latin typeface="Calibri" panose="020F0502020204030204" pitchFamily="34" charset="0"/>
              </a:rPr>
              <a:t>) </a:t>
            </a:r>
            <a:endParaRPr lang="it-IT" sz="1600" dirty="0"/>
          </a:p>
        </p:txBody>
      </p:sp>
      <p:sp>
        <p:nvSpPr>
          <p:cNvPr id="9" name="Rettangolo 8">
            <a:extLst>
              <a:ext uri="{FF2B5EF4-FFF2-40B4-BE49-F238E27FC236}">
                <a16:creationId xmlns:a16="http://schemas.microsoft.com/office/drawing/2014/main" id="{E505749A-D2FF-4EC2-BFE9-A2C2E99F7BAB}"/>
              </a:ext>
            </a:extLst>
          </p:cNvPr>
          <p:cNvSpPr/>
          <p:nvPr/>
        </p:nvSpPr>
        <p:spPr>
          <a:xfrm>
            <a:off x="5816475" y="2131817"/>
            <a:ext cx="2117567" cy="584775"/>
          </a:xfrm>
          <a:prstGeom prst="rect">
            <a:avLst/>
          </a:prstGeom>
        </p:spPr>
        <p:txBody>
          <a:bodyPr wrap="none">
            <a:spAutoFit/>
          </a:bodyPr>
          <a:lstStyle/>
          <a:p>
            <a:r>
              <a:rPr lang="en-US" sz="1600" dirty="0">
                <a:solidFill>
                  <a:srgbClr val="000000"/>
                </a:solidFill>
                <a:latin typeface="Calibri" panose="020F0502020204030204" pitchFamily="34" charset="0"/>
              </a:rPr>
              <a:t>forza di Lorenz</a:t>
            </a:r>
          </a:p>
          <a:p>
            <a:r>
              <a:rPr lang="en-US" sz="1600" dirty="0">
                <a:solidFill>
                  <a:srgbClr val="000000"/>
                </a:solidFill>
                <a:latin typeface="Calibri" panose="020F0502020204030204" pitchFamily="34" charset="0"/>
              </a:rPr>
              <a:t>(</a:t>
            </a:r>
            <a:r>
              <a:rPr lang="en-US" sz="1600" dirty="0" err="1">
                <a:solidFill>
                  <a:srgbClr val="000000"/>
                </a:solidFill>
                <a:latin typeface="Calibri" panose="020F0502020204030204" pitchFamily="34" charset="0"/>
              </a:rPr>
              <a:t>diretta</a:t>
            </a:r>
            <a:r>
              <a:rPr lang="en-US" sz="1600" dirty="0">
                <a:solidFill>
                  <a:srgbClr val="000000"/>
                </a:solidFill>
                <a:latin typeface="Calibri" panose="020F0502020204030204" pitchFamily="34" charset="0"/>
              </a:rPr>
              <a:t> verso </a:t>
            </a:r>
            <a:r>
              <a:rPr lang="en-US" sz="1600" dirty="0" err="1">
                <a:solidFill>
                  <a:srgbClr val="000000"/>
                </a:solidFill>
                <a:latin typeface="Calibri" panose="020F0502020204030204" pitchFamily="34" charset="0"/>
              </a:rPr>
              <a:t>l’interno</a:t>
            </a:r>
            <a:r>
              <a:rPr lang="en-US" sz="1600" dirty="0">
                <a:solidFill>
                  <a:srgbClr val="000000"/>
                </a:solidFill>
                <a:latin typeface="Calibri" panose="020F0502020204030204" pitchFamily="34" charset="0"/>
              </a:rPr>
              <a:t>)</a:t>
            </a:r>
            <a:endParaRPr lang="it-IT" sz="1600" dirty="0"/>
          </a:p>
        </p:txBody>
      </p:sp>
      <p:graphicFrame>
        <p:nvGraphicFramePr>
          <p:cNvPr id="10" name="Oggetto 9">
            <a:extLst>
              <a:ext uri="{FF2B5EF4-FFF2-40B4-BE49-F238E27FC236}">
                <a16:creationId xmlns:a16="http://schemas.microsoft.com/office/drawing/2014/main" id="{0F8B0E89-05BF-4300-B651-3338A69DE962}"/>
              </a:ext>
            </a:extLst>
          </p:cNvPr>
          <p:cNvGraphicFramePr>
            <a:graphicFrameLocks noChangeAspect="1"/>
          </p:cNvGraphicFramePr>
          <p:nvPr/>
        </p:nvGraphicFramePr>
        <p:xfrm>
          <a:off x="8350404" y="2013183"/>
          <a:ext cx="3220608" cy="902808"/>
        </p:xfrm>
        <a:graphic>
          <a:graphicData uri="http://schemas.openxmlformats.org/presentationml/2006/ole">
            <mc:AlternateContent xmlns:mc="http://schemas.openxmlformats.org/markup-compatibility/2006">
              <mc:Choice xmlns:v="urn:schemas-microsoft-com:vml" Requires="v">
                <p:oleObj name="Equation" r:id="rId7" imgW="1269720" imgH="355320" progId="Equation.DSMT4">
                  <p:embed/>
                </p:oleObj>
              </mc:Choice>
              <mc:Fallback>
                <p:oleObj name="Equation" r:id="rId7" imgW="1269720" imgH="355320" progId="Equation.DSMT4">
                  <p:embed/>
                  <p:pic>
                    <p:nvPicPr>
                      <p:cNvPr id="10" name="Oggetto 9">
                        <a:extLst>
                          <a:ext uri="{FF2B5EF4-FFF2-40B4-BE49-F238E27FC236}">
                            <a16:creationId xmlns:a16="http://schemas.microsoft.com/office/drawing/2014/main" id="{0F8B0E89-05BF-4300-B651-3338A69DE962}"/>
                          </a:ext>
                        </a:extLst>
                      </p:cNvPr>
                      <p:cNvPicPr/>
                      <p:nvPr/>
                    </p:nvPicPr>
                    <p:blipFill>
                      <a:blip r:embed="rId8"/>
                      <a:stretch>
                        <a:fillRect/>
                      </a:stretch>
                    </p:blipFill>
                    <p:spPr>
                      <a:xfrm>
                        <a:off x="8350404" y="2013183"/>
                        <a:ext cx="3220608" cy="902808"/>
                      </a:xfrm>
                      <a:prstGeom prst="rect">
                        <a:avLst/>
                      </a:prstGeom>
                    </p:spPr>
                  </p:pic>
                </p:oleObj>
              </mc:Fallback>
            </mc:AlternateContent>
          </a:graphicData>
        </a:graphic>
      </p:graphicFrame>
      <p:sp>
        <p:nvSpPr>
          <p:cNvPr id="4" name="Rettangolo 3">
            <a:extLst>
              <a:ext uri="{FF2B5EF4-FFF2-40B4-BE49-F238E27FC236}">
                <a16:creationId xmlns:a16="http://schemas.microsoft.com/office/drawing/2014/main" id="{426954FD-B391-44A4-9CF9-7A7B92C7F000}"/>
              </a:ext>
            </a:extLst>
          </p:cNvPr>
          <p:cNvSpPr/>
          <p:nvPr/>
        </p:nvSpPr>
        <p:spPr>
          <a:xfrm>
            <a:off x="8615754" y="2871793"/>
            <a:ext cx="3371620" cy="3693319"/>
          </a:xfrm>
          <a:prstGeom prst="rect">
            <a:avLst/>
          </a:prstGeom>
        </p:spPr>
        <p:txBody>
          <a:bodyPr wrap="square">
            <a:spAutoFit/>
          </a:bodyPr>
          <a:lstStyle/>
          <a:p>
            <a:pPr algn="just"/>
            <a:r>
              <a:rPr lang="pt-BR" dirty="0">
                <a:solidFill>
                  <a:srgbClr val="000000"/>
                </a:solidFill>
                <a:latin typeface="Calibri" panose="020F0502020204030204" pitchFamily="34" charset="0"/>
              </a:rPr>
              <a:t>All’aumentare della velocità aumenta il raggio dell’orbita percorsa dalla particella. Inoltre la velocità angolare non dipende dal raggio, ma solo dal campo B e dal rapporto carica/massa della particella q/m. Il campo elettrico applicato fra i punti A e B ad una frequenza pari a qB/(</a:t>
            </a:r>
            <a:r>
              <a:rPr lang="pt-BR" i="1" dirty="0">
                <a:solidFill>
                  <a:srgbClr val="000000"/>
                </a:solidFill>
                <a:latin typeface="Calibri" panose="020F0502020204030204" pitchFamily="34" charset="0"/>
              </a:rPr>
              <a:t>2π</a:t>
            </a:r>
            <a:r>
              <a:rPr lang="pt-BR" dirty="0">
                <a:solidFill>
                  <a:srgbClr val="000000"/>
                </a:solidFill>
                <a:latin typeface="Calibri" panose="020F0502020204030204" pitchFamily="34" charset="0"/>
              </a:rPr>
              <a:t>m) fornisce la necessaria accelerazione. Questo tipo di macchina prende il nome di </a:t>
            </a:r>
            <a:r>
              <a:rPr lang="pt-BR" b="1" dirty="0">
                <a:solidFill>
                  <a:srgbClr val="000000"/>
                </a:solidFill>
                <a:latin typeface="Calibri" panose="020F0502020204030204" pitchFamily="34" charset="0"/>
              </a:rPr>
              <a:t>Ciclotrone.</a:t>
            </a:r>
            <a:endParaRPr lang="it-IT" dirty="0"/>
          </a:p>
        </p:txBody>
      </p:sp>
      <p:pic>
        <p:nvPicPr>
          <p:cNvPr id="16" name="Picture 22" descr="epa-animation">
            <a:extLst>
              <a:ext uri="{FF2B5EF4-FFF2-40B4-BE49-F238E27FC236}">
                <a16:creationId xmlns:a16="http://schemas.microsoft.com/office/drawing/2014/main" id="{AB062325-BBDD-4276-BF5B-FB68DDE4391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090252" y="2915991"/>
            <a:ext cx="3516313" cy="314801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567560A-E423-444E-BA84-CB73D483C613}"/>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248930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primo funzionant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08" y="1333578"/>
            <a:ext cx="5268221" cy="4701930"/>
          </a:xfrm>
          <a:prstGeom prst="rect">
            <a:avLst/>
          </a:prstGeom>
          <a:noFill/>
          <a:extLst>
            <a:ext uri="{909E8E84-426E-40DD-AFC4-6F175D3DCCD1}">
              <a14:hiddenFill xmlns:a14="http://schemas.microsoft.com/office/drawing/2010/main">
                <a:solidFill>
                  <a:srgbClr val="FFFFFF"/>
                </a:solidFill>
              </a14:hiddenFill>
            </a:ext>
          </a:extLst>
        </p:spPr>
      </p:pic>
      <p:sp>
        <p:nvSpPr>
          <p:cNvPr id="108549" name="Text Box 5"/>
          <p:cNvSpPr txBox="1">
            <a:spLocks noChangeArrowheads="1"/>
          </p:cNvSpPr>
          <p:nvPr/>
        </p:nvSpPr>
        <p:spPr bwMode="auto">
          <a:xfrm>
            <a:off x="723633" y="6033184"/>
            <a:ext cx="5079596" cy="64633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dirty="0"/>
              <a:t>Primo </a:t>
            </a:r>
            <a:r>
              <a:rPr lang="en-US" altLang="it-IT" dirty="0" err="1"/>
              <a:t>prototipo</a:t>
            </a:r>
            <a:r>
              <a:rPr lang="en-US" altLang="it-IT" dirty="0"/>
              <a:t> </a:t>
            </a:r>
            <a:r>
              <a:rPr lang="en-US" altLang="it-IT" dirty="0" err="1"/>
              <a:t>funzionante</a:t>
            </a:r>
            <a:r>
              <a:rPr lang="en-US" altLang="it-IT" dirty="0"/>
              <a:t> di </a:t>
            </a:r>
            <a:r>
              <a:rPr lang="en-US" altLang="it-IT" dirty="0" err="1"/>
              <a:t>ciclotrone</a:t>
            </a:r>
            <a:r>
              <a:rPr lang="en-US" altLang="it-IT" dirty="0"/>
              <a:t> </a:t>
            </a:r>
          </a:p>
          <a:p>
            <a:r>
              <a:rPr lang="en-US" altLang="it-IT" dirty="0"/>
              <a:t>(</a:t>
            </a:r>
            <a:r>
              <a:rPr lang="en-US" altLang="it-IT" dirty="0" err="1"/>
              <a:t>E.O.Lawrence</a:t>
            </a:r>
            <a:r>
              <a:rPr lang="en-US" altLang="it-IT" dirty="0"/>
              <a:t> e </a:t>
            </a:r>
            <a:r>
              <a:rPr lang="it-IT" altLang="it-IT" dirty="0" err="1"/>
              <a:t>M.S.Livingston</a:t>
            </a:r>
            <a:r>
              <a:rPr lang="it-IT" altLang="it-IT" dirty="0"/>
              <a:t>, 1931, Berkeley, CA)</a:t>
            </a:r>
            <a:r>
              <a:rPr lang="en-US" altLang="it-IT" dirty="0"/>
              <a:t> </a:t>
            </a:r>
            <a:endParaRPr lang="it-IT" altLang="it-IT" dirty="0"/>
          </a:p>
        </p:txBody>
      </p:sp>
      <p:sp>
        <p:nvSpPr>
          <p:cNvPr id="108550" name="Text Box 6"/>
          <p:cNvSpPr txBox="1">
            <a:spLocks noChangeArrowheads="1"/>
          </p:cNvSpPr>
          <p:nvPr/>
        </p:nvSpPr>
        <p:spPr bwMode="auto">
          <a:xfrm>
            <a:off x="535008" y="4578869"/>
            <a:ext cx="317413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Diametro 4.5 pollici (</a:t>
            </a:r>
            <a:r>
              <a:rPr lang="it-IT" altLang="it-IT" dirty="0">
                <a:cs typeface="Arial" panose="020B0604020202020204" pitchFamily="34" charset="0"/>
              </a:rPr>
              <a:t>≈ 11.5 cm)</a:t>
            </a:r>
            <a:r>
              <a:rPr lang="it-IT" altLang="it-IT" dirty="0"/>
              <a:t> </a:t>
            </a:r>
          </a:p>
          <a:p>
            <a:r>
              <a:rPr lang="it-IT" altLang="it-IT" dirty="0"/>
              <a:t>d.d.p. = 1,800 </a:t>
            </a:r>
            <a:r>
              <a:rPr lang="it-IT" altLang="it-IT" dirty="0" err="1"/>
              <a:t>volts</a:t>
            </a:r>
            <a:r>
              <a:rPr lang="it-IT" altLang="it-IT" dirty="0"/>
              <a:t> </a:t>
            </a:r>
          </a:p>
          <a:p>
            <a:endParaRPr lang="it-IT" altLang="it-IT" dirty="0"/>
          </a:p>
          <a:p>
            <a:r>
              <a:rPr lang="it-IT" altLang="it-IT" dirty="0"/>
              <a:t>      Accelerava Ioni H </a:t>
            </a:r>
          </a:p>
          <a:p>
            <a:r>
              <a:rPr lang="it-IT" altLang="it-IT" dirty="0"/>
              <a:t>           a 80 </a:t>
            </a:r>
            <a:r>
              <a:rPr lang="it-IT" altLang="it-IT" dirty="0" err="1"/>
              <a:t>KeV</a:t>
            </a:r>
            <a:r>
              <a:rPr lang="it-IT" altLang="it-IT" dirty="0"/>
              <a:t> </a:t>
            </a:r>
          </a:p>
        </p:txBody>
      </p:sp>
      <p:sp>
        <p:nvSpPr>
          <p:cNvPr id="2" name="Segnaposto numero diapositiva 1"/>
          <p:cNvSpPr>
            <a:spLocks noGrp="1"/>
          </p:cNvSpPr>
          <p:nvPr>
            <p:ph type="sldNum" sz="quarter" idx="12"/>
          </p:nvPr>
        </p:nvSpPr>
        <p:spPr/>
        <p:txBody>
          <a:bodyPr/>
          <a:lstStyle/>
          <a:p>
            <a:fld id="{0AA4D6E6-13A6-4217-ABA7-E4004A4D1319}" type="slidenum">
              <a:rPr lang="it-IT" smtClean="0"/>
              <a:t>25</a:t>
            </a:fld>
            <a:endParaRPr lang="it-IT"/>
          </a:p>
        </p:txBody>
      </p:sp>
      <p:pic>
        <p:nvPicPr>
          <p:cNvPr id="6" name="Picture 5" descr="bigscience16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459" y="1291618"/>
            <a:ext cx="5521530" cy="445795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764378" y="5850842"/>
            <a:ext cx="2986202" cy="369332"/>
          </a:xfrm>
          <a:prstGeom prst="rect">
            <a:avLst/>
          </a:prstGeom>
          <a:noFill/>
        </p:spPr>
        <p:txBody>
          <a:bodyPr wrap="none" rtlCol="0">
            <a:spAutoFit/>
          </a:bodyPr>
          <a:lstStyle/>
          <a:p>
            <a:r>
              <a:rPr lang="it-IT" dirty="0"/>
              <a:t>Ciclotrone da 27 pollici (1932)</a:t>
            </a:r>
          </a:p>
        </p:txBody>
      </p:sp>
      <p:sp>
        <p:nvSpPr>
          <p:cNvPr id="8" name="Text Box 5">
            <a:extLst>
              <a:ext uri="{FF2B5EF4-FFF2-40B4-BE49-F238E27FC236}">
                <a16:creationId xmlns:a16="http://schemas.microsoft.com/office/drawing/2014/main" id="{3875520C-E0FD-41DB-A2B2-60502A24D3BD}"/>
              </a:ext>
            </a:extLst>
          </p:cNvPr>
          <p:cNvSpPr txBox="1">
            <a:spLocks noChangeArrowheads="1"/>
          </p:cNvSpPr>
          <p:nvPr/>
        </p:nvSpPr>
        <p:spPr bwMode="auto">
          <a:xfrm>
            <a:off x="3914697" y="232112"/>
            <a:ext cx="4362605" cy="83099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800" b="1" dirty="0">
                <a:effectLst>
                  <a:outerShdw blurRad="38100" dist="38100" dir="2700000" algn="tl">
                    <a:srgbClr val="000000">
                      <a:alpha val="43137"/>
                    </a:srgbClr>
                  </a:outerShdw>
                </a:effectLst>
              </a:rPr>
              <a:t>I primi ciclotroni</a:t>
            </a:r>
          </a:p>
        </p:txBody>
      </p:sp>
      <p:sp>
        <p:nvSpPr>
          <p:cNvPr id="4" name="Footer Placeholder 3">
            <a:extLst>
              <a:ext uri="{FF2B5EF4-FFF2-40B4-BE49-F238E27FC236}">
                <a16:creationId xmlns:a16="http://schemas.microsoft.com/office/drawing/2014/main" id="{05FB3F07-A51D-4A37-B542-7AB509BF1CA5}"/>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556312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B655C6C-FA70-4FDE-BC3B-B4C700008833}"/>
              </a:ext>
            </a:extLst>
          </p:cNvPr>
          <p:cNvPicPr/>
          <p:nvPr/>
        </p:nvPicPr>
        <p:blipFill>
          <a:blip r:embed="rId2"/>
          <a:stretch>
            <a:fillRect/>
          </a:stretch>
        </p:blipFill>
        <p:spPr>
          <a:xfrm>
            <a:off x="1069221" y="1302911"/>
            <a:ext cx="9604375" cy="4252178"/>
          </a:xfrm>
          <a:prstGeom prst="rect">
            <a:avLst/>
          </a:prstGeom>
        </p:spPr>
      </p:pic>
      <p:sp>
        <p:nvSpPr>
          <p:cNvPr id="5" name="Text Box 5">
            <a:extLst>
              <a:ext uri="{FF2B5EF4-FFF2-40B4-BE49-F238E27FC236}">
                <a16:creationId xmlns:a16="http://schemas.microsoft.com/office/drawing/2014/main" id="{E696B897-3155-4935-9D53-F8BB860F145E}"/>
              </a:ext>
            </a:extLst>
          </p:cNvPr>
          <p:cNvSpPr txBox="1">
            <a:spLocks noChangeArrowheads="1"/>
          </p:cNvSpPr>
          <p:nvPr/>
        </p:nvSpPr>
        <p:spPr bwMode="auto">
          <a:xfrm>
            <a:off x="2826890" y="256097"/>
            <a:ext cx="6089039" cy="83099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800" b="1" dirty="0">
                <a:effectLst>
                  <a:outerShdw blurRad="38100" dist="38100" dir="2700000" algn="tl">
                    <a:srgbClr val="000000">
                      <a:alpha val="43137"/>
                    </a:srgbClr>
                  </a:outerShdw>
                </a:effectLst>
              </a:rPr>
              <a:t>Un moderno ciclotrone</a:t>
            </a:r>
          </a:p>
        </p:txBody>
      </p:sp>
      <p:sp>
        <p:nvSpPr>
          <p:cNvPr id="6" name="Rettangolo 5">
            <a:extLst>
              <a:ext uri="{FF2B5EF4-FFF2-40B4-BE49-F238E27FC236}">
                <a16:creationId xmlns:a16="http://schemas.microsoft.com/office/drawing/2014/main" id="{C2D65A1A-0184-4E4F-A92E-77FF540B2C44}"/>
              </a:ext>
            </a:extLst>
          </p:cNvPr>
          <p:cNvSpPr/>
          <p:nvPr/>
        </p:nvSpPr>
        <p:spPr>
          <a:xfrm>
            <a:off x="2305367" y="5770906"/>
            <a:ext cx="7249100" cy="369332"/>
          </a:xfrm>
          <a:prstGeom prst="rect">
            <a:avLst/>
          </a:prstGeom>
        </p:spPr>
        <p:txBody>
          <a:bodyPr wrap="none">
            <a:spAutoFit/>
          </a:bodyPr>
          <a:lstStyle/>
          <a:p>
            <a:r>
              <a:rPr lang="it-IT" altLang="it-IT" dirty="0"/>
              <a:t>750 </a:t>
            </a:r>
            <a:r>
              <a:rPr lang="it-IT" altLang="it-IT" dirty="0" err="1">
                <a:latin typeface="Symbol" panose="05050102010706020507" pitchFamily="18" charset="2"/>
              </a:rPr>
              <a:t>m</a:t>
            </a:r>
            <a:r>
              <a:rPr lang="it-IT" altLang="it-IT" dirty="0" err="1"/>
              <a:t>A</a:t>
            </a:r>
            <a:r>
              <a:rPr lang="it-IT" altLang="it-IT" dirty="0"/>
              <a:t> 70 </a:t>
            </a:r>
            <a:r>
              <a:rPr lang="it-IT" altLang="it-IT" dirty="0" err="1"/>
              <a:t>MeV</a:t>
            </a:r>
            <a:r>
              <a:rPr lang="it-IT" altLang="it-IT" dirty="0"/>
              <a:t>, </a:t>
            </a:r>
            <a:r>
              <a:rPr lang="it-IT" altLang="it-IT" dirty="0" err="1"/>
              <a:t>proton</a:t>
            </a:r>
            <a:r>
              <a:rPr lang="it-IT" altLang="it-IT" dirty="0"/>
              <a:t> driver installato a LNL nel 2016 per il progetto SPES </a:t>
            </a:r>
            <a:endParaRPr lang="it-IT" dirty="0"/>
          </a:p>
        </p:txBody>
      </p:sp>
      <p:sp>
        <p:nvSpPr>
          <p:cNvPr id="7" name="Segnaposto piè di pagina 6">
            <a:extLst>
              <a:ext uri="{FF2B5EF4-FFF2-40B4-BE49-F238E27FC236}">
                <a16:creationId xmlns:a16="http://schemas.microsoft.com/office/drawing/2014/main" id="{FEEAAB00-1F99-4AB7-8D1B-A9B22E17A281}"/>
              </a:ext>
            </a:extLst>
          </p:cNvPr>
          <p:cNvSpPr>
            <a:spLocks noGrp="1"/>
          </p:cNvSpPr>
          <p:nvPr>
            <p:ph type="ftr" sz="quarter" idx="11"/>
          </p:nvPr>
        </p:nvSpPr>
        <p:spPr/>
        <p:txBody>
          <a:bodyPr/>
          <a:lstStyle/>
          <a:p>
            <a:r>
              <a:rPr lang="it-IT"/>
              <a:t>Programma INFN Docenti - 21 ottobre 2024</a:t>
            </a:r>
          </a:p>
        </p:txBody>
      </p:sp>
      <p:sp>
        <p:nvSpPr>
          <p:cNvPr id="8" name="Segnaposto numero diapositiva 7">
            <a:extLst>
              <a:ext uri="{FF2B5EF4-FFF2-40B4-BE49-F238E27FC236}">
                <a16:creationId xmlns:a16="http://schemas.microsoft.com/office/drawing/2014/main" id="{5EE45DA0-6926-473C-BCE4-301BD38AAFDD}"/>
              </a:ext>
            </a:extLst>
          </p:cNvPr>
          <p:cNvSpPr>
            <a:spLocks noGrp="1"/>
          </p:cNvSpPr>
          <p:nvPr>
            <p:ph type="sldNum" sz="quarter" idx="12"/>
          </p:nvPr>
        </p:nvSpPr>
        <p:spPr/>
        <p:txBody>
          <a:bodyPr/>
          <a:lstStyle/>
          <a:p>
            <a:fld id="{E13EBEAD-291F-404A-B84F-61DDEF2FB459}" type="slidenum">
              <a:rPr lang="it-IT" smtClean="0"/>
              <a:t>26</a:t>
            </a:fld>
            <a:endParaRPr lang="it-IT"/>
          </a:p>
        </p:txBody>
      </p:sp>
    </p:spTree>
    <p:extLst>
      <p:ext uri="{BB962C8B-B14F-4D97-AF65-F5344CB8AC3E}">
        <p14:creationId xmlns:p14="http://schemas.microsoft.com/office/powerpoint/2010/main" val="1793055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5346" y="880518"/>
            <a:ext cx="11357316" cy="1938992"/>
          </a:xfrm>
          <a:prstGeom prst="rect">
            <a:avLst/>
          </a:prstGeom>
        </p:spPr>
        <p:txBody>
          <a:bodyPr wrap="square">
            <a:spAutoFit/>
          </a:bodyPr>
          <a:lstStyle/>
          <a:p>
            <a:pPr algn="just"/>
            <a:r>
              <a:rPr lang="it-IT" sz="2000" dirty="0">
                <a:solidFill>
                  <a:srgbClr val="000000"/>
                </a:solidFill>
                <a:latin typeface="Calibri" panose="020F0502020204030204" pitchFamily="34" charset="0"/>
              </a:rPr>
              <a:t>La Seconda Guerra Mondiale vide un notevole sviluppo nelle tecnologie radar, con l’avvento di </a:t>
            </a:r>
            <a:r>
              <a:rPr lang="it-IT" sz="2000" b="1" dirty="0">
                <a:solidFill>
                  <a:srgbClr val="000000"/>
                </a:solidFill>
                <a:latin typeface="Calibri" panose="020F0502020204030204" pitchFamily="34" charset="0"/>
              </a:rPr>
              <a:t>amplificatori</a:t>
            </a:r>
            <a:r>
              <a:rPr lang="it-IT" sz="2000" dirty="0">
                <a:solidFill>
                  <a:srgbClr val="000000"/>
                </a:solidFill>
                <a:latin typeface="Calibri" panose="020F0502020204030204" pitchFamily="34" charset="0"/>
              </a:rPr>
              <a:t> a </a:t>
            </a:r>
            <a:r>
              <a:rPr lang="it-IT" sz="2000" b="1" dirty="0">
                <a:solidFill>
                  <a:srgbClr val="000000"/>
                </a:solidFill>
                <a:latin typeface="Calibri" panose="020F0502020204030204" pitchFamily="34" charset="0"/>
              </a:rPr>
              <a:t>frequenze più alte </a:t>
            </a:r>
            <a:r>
              <a:rPr lang="it-IT" sz="2000" dirty="0">
                <a:solidFill>
                  <a:srgbClr val="000000"/>
                </a:solidFill>
                <a:latin typeface="Calibri" panose="020F0502020204030204" pitchFamily="34" charset="0"/>
              </a:rPr>
              <a:t>(per avere maggiore risoluzione) e di </a:t>
            </a:r>
            <a:r>
              <a:rPr lang="it-IT" sz="2000" b="1" dirty="0">
                <a:solidFill>
                  <a:srgbClr val="000000"/>
                </a:solidFill>
                <a:latin typeface="Calibri" panose="020F0502020204030204" pitchFamily="34" charset="0"/>
              </a:rPr>
              <a:t>maggiore potenza </a:t>
            </a:r>
            <a:r>
              <a:rPr lang="it-IT" sz="2000" dirty="0">
                <a:solidFill>
                  <a:srgbClr val="000000"/>
                </a:solidFill>
                <a:latin typeface="Calibri" panose="020F0502020204030204" pitchFamily="34" charset="0"/>
              </a:rPr>
              <a:t>(per rilevare oggetti più lontani), come ad esempio il Magnetron (ma non solo). </a:t>
            </a:r>
            <a:r>
              <a:rPr lang="it-IT" sz="2000" dirty="0"/>
              <a:t>All'epoca il </a:t>
            </a:r>
            <a:r>
              <a:rPr lang="it-IT" sz="2000" dirty="0">
                <a:solidFill>
                  <a:srgbClr val="000000"/>
                </a:solidFill>
                <a:latin typeface="Calibri" panose="020F0502020204030204" pitchFamily="34" charset="0"/>
              </a:rPr>
              <a:t>Magnetron</a:t>
            </a:r>
            <a:r>
              <a:rPr lang="it-IT" sz="2000" dirty="0"/>
              <a:t> era uno dei segreti più ben custoditi dagli Inglesi. Ai giorni nostri il </a:t>
            </a:r>
            <a:r>
              <a:rPr lang="it-IT" sz="2000" dirty="0">
                <a:solidFill>
                  <a:srgbClr val="000000"/>
                </a:solidFill>
                <a:latin typeface="Calibri" panose="020F0502020204030204" pitchFamily="34" charset="0"/>
              </a:rPr>
              <a:t>Magnetron</a:t>
            </a:r>
            <a:r>
              <a:rPr lang="it-IT" sz="2000" dirty="0"/>
              <a:t> lo si può trovare in moltissime abitazioni, all'interno dei forni a microonde, dato che esso è ora il sistema più economico e semplice per generare microonde con potenza elevata. </a:t>
            </a:r>
          </a:p>
        </p:txBody>
      </p:sp>
      <p:pic>
        <p:nvPicPr>
          <p:cNvPr id="4" name="Immagine 3"/>
          <p:cNvPicPr>
            <a:picLocks noChangeAspect="1"/>
          </p:cNvPicPr>
          <p:nvPr/>
        </p:nvPicPr>
        <p:blipFill>
          <a:blip r:embed="rId3"/>
          <a:stretch>
            <a:fillRect/>
          </a:stretch>
        </p:blipFill>
        <p:spPr>
          <a:xfrm>
            <a:off x="8610600" y="2594528"/>
            <a:ext cx="3388544" cy="2776954"/>
          </a:xfrm>
          <a:prstGeom prst="rect">
            <a:avLst/>
          </a:prstGeom>
        </p:spPr>
      </p:pic>
      <p:pic>
        <p:nvPicPr>
          <p:cNvPr id="1026" name="Picture 2" descr="https://upload.wikimedia.org/wikipedia/commons/7/7b/Magnetron_schematic_s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120" y="2672679"/>
            <a:ext cx="2857500" cy="2743201"/>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8296652" y="5383361"/>
            <a:ext cx="3783612" cy="646331"/>
          </a:xfrm>
          <a:prstGeom prst="rect">
            <a:avLst/>
          </a:prstGeom>
        </p:spPr>
        <p:txBody>
          <a:bodyPr wrap="square">
            <a:spAutoFit/>
          </a:bodyPr>
          <a:lstStyle/>
          <a:p>
            <a:r>
              <a:rPr lang="en-US" dirty="0">
                <a:solidFill>
                  <a:srgbClr val="000000"/>
                </a:solidFill>
                <a:latin typeface="Calibri" panose="020F0502020204030204" pitchFamily="34" charset="0"/>
              </a:rPr>
              <a:t>Il </a:t>
            </a:r>
            <a:r>
              <a:rPr lang="en-US" dirty="0" err="1">
                <a:solidFill>
                  <a:srgbClr val="000000"/>
                </a:solidFill>
                <a:latin typeface="Calibri" panose="020F0502020204030204" pitchFamily="34" charset="0"/>
              </a:rPr>
              <a:t>blocco</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anodico</a:t>
            </a:r>
            <a:r>
              <a:rPr lang="en-US" dirty="0">
                <a:solidFill>
                  <a:srgbClr val="000000"/>
                </a:solidFill>
                <a:latin typeface="Calibri" panose="020F0502020204030204" pitchFamily="34" charset="0"/>
              </a:rPr>
              <a:t> del primo magnetron </a:t>
            </a:r>
            <a:r>
              <a:rPr lang="en-US" dirty="0" err="1">
                <a:solidFill>
                  <a:srgbClr val="000000"/>
                </a:solidFill>
                <a:latin typeface="Calibri" panose="020F0502020204030204" pitchFamily="34" charset="0"/>
              </a:rPr>
              <a:t>costruito</a:t>
            </a:r>
            <a:r>
              <a:rPr lang="en-US" dirty="0">
                <a:solidFill>
                  <a:srgbClr val="000000"/>
                </a:solidFill>
                <a:latin typeface="Calibri" panose="020F0502020204030204" pitchFamily="34" charset="0"/>
              </a:rPr>
              <a:t> da </a:t>
            </a:r>
            <a:r>
              <a:rPr lang="it-IT" dirty="0" err="1"/>
              <a:t>Randal</a:t>
            </a:r>
            <a:r>
              <a:rPr lang="it-IT" dirty="0"/>
              <a:t> e </a:t>
            </a:r>
            <a:r>
              <a:rPr lang="it-IT" dirty="0" err="1"/>
              <a:t>Boot</a:t>
            </a:r>
            <a:r>
              <a:rPr lang="it-IT" dirty="0"/>
              <a:t> </a:t>
            </a:r>
          </a:p>
        </p:txBody>
      </p:sp>
      <p:pic>
        <p:nvPicPr>
          <p:cNvPr id="7" name="Immagine 6"/>
          <p:cNvPicPr>
            <a:picLocks noChangeAspect="1"/>
          </p:cNvPicPr>
          <p:nvPr/>
        </p:nvPicPr>
        <p:blipFill>
          <a:blip r:embed="rId5"/>
          <a:stretch>
            <a:fillRect/>
          </a:stretch>
        </p:blipFill>
        <p:spPr>
          <a:xfrm>
            <a:off x="256955" y="2744989"/>
            <a:ext cx="2781300" cy="2857500"/>
          </a:xfrm>
          <a:prstGeom prst="rect">
            <a:avLst/>
          </a:prstGeom>
        </p:spPr>
      </p:pic>
      <p:sp>
        <p:nvSpPr>
          <p:cNvPr id="9" name="Text Box 11"/>
          <p:cNvSpPr txBox="1">
            <a:spLocks noChangeArrowheads="1"/>
          </p:cNvSpPr>
          <p:nvPr/>
        </p:nvSpPr>
        <p:spPr bwMode="auto">
          <a:xfrm>
            <a:off x="1314451" y="320397"/>
            <a:ext cx="107658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altLang="it-IT" sz="2800" b="1" dirty="0">
                <a:effectLst>
                  <a:outerShdw blurRad="38100" dist="38100" dir="2700000" algn="tl">
                    <a:srgbClr val="000000">
                      <a:alpha val="43137"/>
                    </a:srgbClr>
                  </a:outerShdw>
                </a:effectLst>
              </a:rPr>
              <a:t>La Seconda Guerra Mondiale (1939-1945) </a:t>
            </a:r>
            <a:r>
              <a:rPr lang="it-IT" altLang="it-IT" sz="2800" b="1" dirty="0">
                <a:effectLst>
                  <a:outerShdw blurRad="38100" dist="38100" dir="2700000" algn="tl">
                    <a:srgbClr val="000000">
                      <a:alpha val="43137"/>
                    </a:srgbClr>
                  </a:outerShdw>
                </a:effectLst>
                <a:ea typeface="+mj-ea"/>
                <a:cs typeface="+mj-cs"/>
              </a:rPr>
              <a:t>e i suoi sviluppi tecnici</a:t>
            </a:r>
          </a:p>
        </p:txBody>
      </p:sp>
      <p:sp>
        <p:nvSpPr>
          <p:cNvPr id="8" name="Segnaposto numero diapositiva 7"/>
          <p:cNvSpPr>
            <a:spLocks noGrp="1"/>
          </p:cNvSpPr>
          <p:nvPr>
            <p:ph type="sldNum" sz="quarter" idx="12"/>
          </p:nvPr>
        </p:nvSpPr>
        <p:spPr/>
        <p:txBody>
          <a:bodyPr/>
          <a:lstStyle/>
          <a:p>
            <a:fld id="{0AA4D6E6-13A6-4217-ABA7-E4004A4D1319}" type="slidenum">
              <a:rPr lang="it-IT" smtClean="0"/>
              <a:t>27</a:t>
            </a:fld>
            <a:endParaRPr lang="it-IT"/>
          </a:p>
        </p:txBody>
      </p:sp>
      <p:sp>
        <p:nvSpPr>
          <p:cNvPr id="11" name="Rettangolo 10"/>
          <p:cNvSpPr/>
          <p:nvPr/>
        </p:nvSpPr>
        <p:spPr>
          <a:xfrm>
            <a:off x="206180" y="5581861"/>
            <a:ext cx="2719900" cy="646331"/>
          </a:xfrm>
          <a:prstGeom prst="rect">
            <a:avLst/>
          </a:prstGeom>
        </p:spPr>
        <p:txBody>
          <a:bodyPr wrap="square">
            <a:spAutoFit/>
          </a:bodyPr>
          <a:lstStyle/>
          <a:p>
            <a:pPr algn="just"/>
            <a:r>
              <a:rPr lang="it-IT" dirty="0">
                <a:solidFill>
                  <a:srgbClr val="000000"/>
                </a:solidFill>
                <a:latin typeface="Calibri" panose="020F0502020204030204" pitchFamily="34" charset="0"/>
              </a:rPr>
              <a:t>Un impianto radar della II Guerra Mondiale</a:t>
            </a:r>
            <a:endParaRPr lang="it-IT" dirty="0"/>
          </a:p>
        </p:txBody>
      </p:sp>
      <p:sp>
        <p:nvSpPr>
          <p:cNvPr id="3" name="CasellaDiTesto 2"/>
          <p:cNvSpPr txBox="1"/>
          <p:nvPr/>
        </p:nvSpPr>
        <p:spPr>
          <a:xfrm>
            <a:off x="3343388" y="5415880"/>
            <a:ext cx="2712687" cy="584775"/>
          </a:xfrm>
          <a:prstGeom prst="rect">
            <a:avLst/>
          </a:prstGeom>
          <a:noFill/>
        </p:spPr>
        <p:txBody>
          <a:bodyPr wrap="square" rtlCol="0">
            <a:spAutoFit/>
          </a:bodyPr>
          <a:lstStyle/>
          <a:p>
            <a:r>
              <a:rPr lang="it-IT" sz="1600" dirty="0">
                <a:solidFill>
                  <a:srgbClr val="0070C0"/>
                </a:solidFill>
              </a:rPr>
              <a:t>Catodo caldo che emette elettroni a potenziale negativo</a:t>
            </a:r>
            <a:endParaRPr lang="en-GB" sz="1600" dirty="0">
              <a:solidFill>
                <a:srgbClr val="0070C0"/>
              </a:solidFill>
            </a:endParaRPr>
          </a:p>
        </p:txBody>
      </p:sp>
      <p:cxnSp>
        <p:nvCxnSpPr>
          <p:cNvPr id="10" name="Connettore 2 9"/>
          <p:cNvCxnSpPr/>
          <p:nvPr/>
        </p:nvCxnSpPr>
        <p:spPr>
          <a:xfrm flipV="1">
            <a:off x="4746091" y="4068470"/>
            <a:ext cx="83779" cy="140920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2" name="Ovale 11"/>
          <p:cNvSpPr/>
          <p:nvPr/>
        </p:nvSpPr>
        <p:spPr>
          <a:xfrm>
            <a:off x="5008310" y="3743696"/>
            <a:ext cx="82011" cy="69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p:cNvSpPr/>
          <p:nvPr/>
        </p:nvSpPr>
        <p:spPr>
          <a:xfrm>
            <a:off x="4947185" y="3686394"/>
            <a:ext cx="185787" cy="1832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p:cNvSpPr txBox="1"/>
          <p:nvPr/>
        </p:nvSpPr>
        <p:spPr>
          <a:xfrm>
            <a:off x="2848263" y="2467042"/>
            <a:ext cx="3175741" cy="338554"/>
          </a:xfrm>
          <a:prstGeom prst="rect">
            <a:avLst/>
          </a:prstGeom>
          <a:noFill/>
        </p:spPr>
        <p:txBody>
          <a:bodyPr wrap="none" rtlCol="0">
            <a:spAutoFit/>
          </a:bodyPr>
          <a:lstStyle/>
          <a:p>
            <a:r>
              <a:rPr lang="it-IT" sz="1600" dirty="0">
                <a:solidFill>
                  <a:srgbClr val="FF0000"/>
                </a:solidFill>
              </a:rPr>
              <a:t>Campo B diretto nel piano del foglio</a:t>
            </a:r>
            <a:endParaRPr lang="en-GB" sz="1600" dirty="0">
              <a:solidFill>
                <a:srgbClr val="FF0000"/>
              </a:solidFill>
            </a:endParaRPr>
          </a:p>
        </p:txBody>
      </p:sp>
      <p:cxnSp>
        <p:nvCxnSpPr>
          <p:cNvPr id="17" name="Connettore 2 16"/>
          <p:cNvCxnSpPr/>
          <p:nvPr/>
        </p:nvCxnSpPr>
        <p:spPr>
          <a:xfrm>
            <a:off x="3904461" y="2819510"/>
            <a:ext cx="1118080" cy="933687"/>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6056075" y="4513906"/>
            <a:ext cx="2612788" cy="584775"/>
          </a:xfrm>
          <a:prstGeom prst="rect">
            <a:avLst/>
          </a:prstGeom>
          <a:noFill/>
        </p:spPr>
        <p:txBody>
          <a:bodyPr wrap="square" rtlCol="0">
            <a:spAutoFit/>
          </a:bodyPr>
          <a:lstStyle/>
          <a:p>
            <a:pPr algn="just"/>
            <a:r>
              <a:rPr lang="it-IT" sz="1600" dirty="0">
                <a:solidFill>
                  <a:srgbClr val="FF0000"/>
                </a:solidFill>
              </a:rPr>
              <a:t>Traiettorie degli elettroni</a:t>
            </a:r>
          </a:p>
          <a:p>
            <a:pPr algn="just"/>
            <a:r>
              <a:rPr lang="it-IT" sz="1600" dirty="0">
                <a:solidFill>
                  <a:srgbClr val="FF0000"/>
                </a:solidFill>
              </a:rPr>
              <a:t>dovute al campo magnetico</a:t>
            </a:r>
            <a:endParaRPr lang="en-GB" sz="1600" dirty="0">
              <a:solidFill>
                <a:srgbClr val="FF0000"/>
              </a:solidFill>
            </a:endParaRPr>
          </a:p>
        </p:txBody>
      </p:sp>
      <p:cxnSp>
        <p:nvCxnSpPr>
          <p:cNvPr id="21" name="Connettore 2 20"/>
          <p:cNvCxnSpPr>
            <a:stCxn id="20" idx="1"/>
          </p:cNvCxnSpPr>
          <p:nvPr/>
        </p:nvCxnSpPr>
        <p:spPr>
          <a:xfrm flipH="1" flipV="1">
            <a:off x="4458445" y="3733844"/>
            <a:ext cx="1597630" cy="107245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6469209" y="2511617"/>
            <a:ext cx="2057712" cy="1323439"/>
          </a:xfrm>
          <a:prstGeom prst="rect">
            <a:avLst/>
          </a:prstGeom>
          <a:noFill/>
        </p:spPr>
        <p:txBody>
          <a:bodyPr wrap="square" rtlCol="0">
            <a:spAutoFit/>
          </a:bodyPr>
          <a:lstStyle/>
          <a:p>
            <a:pPr algn="just"/>
            <a:r>
              <a:rPr lang="it-IT" sz="1600" dirty="0">
                <a:solidFill>
                  <a:srgbClr val="00B050"/>
                </a:solidFill>
              </a:rPr>
              <a:t>Gli elettroni vengono intrappolati in queste cavità, ed oscillando emettono un’onda elettromagnetica</a:t>
            </a:r>
            <a:endParaRPr lang="en-GB" sz="1600" dirty="0">
              <a:solidFill>
                <a:srgbClr val="00B050"/>
              </a:solidFill>
            </a:endParaRPr>
          </a:p>
        </p:txBody>
      </p:sp>
      <p:cxnSp>
        <p:nvCxnSpPr>
          <p:cNvPr id="24" name="Connettore 2 23"/>
          <p:cNvCxnSpPr>
            <a:stCxn id="23" idx="1"/>
          </p:cNvCxnSpPr>
          <p:nvPr/>
        </p:nvCxnSpPr>
        <p:spPr>
          <a:xfrm flipH="1">
            <a:off x="5449973" y="3173337"/>
            <a:ext cx="1019236" cy="252342"/>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6234707" y="3858153"/>
            <a:ext cx="2610395" cy="338554"/>
          </a:xfrm>
          <a:prstGeom prst="rect">
            <a:avLst/>
          </a:prstGeom>
          <a:noFill/>
        </p:spPr>
        <p:txBody>
          <a:bodyPr wrap="none" rtlCol="0">
            <a:spAutoFit/>
          </a:bodyPr>
          <a:lstStyle/>
          <a:p>
            <a:r>
              <a:rPr lang="it-IT" sz="1600" dirty="0">
                <a:solidFill>
                  <a:schemeClr val="accent2">
                    <a:lumMod val="50000"/>
                  </a:schemeClr>
                </a:solidFill>
              </a:rPr>
              <a:t>Antenna che preleva  le onde</a:t>
            </a:r>
            <a:endParaRPr lang="en-GB" sz="1600" dirty="0">
              <a:solidFill>
                <a:schemeClr val="accent2">
                  <a:lumMod val="50000"/>
                </a:schemeClr>
              </a:solidFill>
            </a:endParaRPr>
          </a:p>
        </p:txBody>
      </p:sp>
      <p:sp>
        <p:nvSpPr>
          <p:cNvPr id="30" name="CasellaDiTesto 29"/>
          <p:cNvSpPr txBox="1"/>
          <p:nvPr/>
        </p:nvSpPr>
        <p:spPr>
          <a:xfrm>
            <a:off x="5544791" y="6115969"/>
            <a:ext cx="3030125" cy="338554"/>
          </a:xfrm>
          <a:prstGeom prst="rect">
            <a:avLst/>
          </a:prstGeom>
          <a:noFill/>
        </p:spPr>
        <p:txBody>
          <a:bodyPr wrap="square" rtlCol="0">
            <a:spAutoFit/>
          </a:bodyPr>
          <a:lstStyle/>
          <a:p>
            <a:r>
              <a:rPr lang="it-IT" sz="1600" dirty="0">
                <a:solidFill>
                  <a:schemeClr val="bg1">
                    <a:lumMod val="50000"/>
                  </a:schemeClr>
                </a:solidFill>
              </a:rPr>
              <a:t>Anodo a potenziale nullo</a:t>
            </a:r>
            <a:endParaRPr lang="en-GB" sz="1600" dirty="0">
              <a:solidFill>
                <a:schemeClr val="bg1">
                  <a:lumMod val="50000"/>
                </a:schemeClr>
              </a:solidFill>
            </a:endParaRPr>
          </a:p>
        </p:txBody>
      </p:sp>
      <p:cxnSp>
        <p:nvCxnSpPr>
          <p:cNvPr id="31" name="Connettore 2 30"/>
          <p:cNvCxnSpPr/>
          <p:nvPr/>
        </p:nvCxnSpPr>
        <p:spPr>
          <a:xfrm flipH="1" flipV="1">
            <a:off x="5755341" y="4927002"/>
            <a:ext cx="1192153" cy="1250768"/>
          </a:xfrm>
          <a:prstGeom prst="straightConnector1">
            <a:avLst/>
          </a:prstGeom>
          <a:ln w="349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12830521-D553-4599-9E18-220F71FFF18A}"/>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022542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01781" y="937827"/>
            <a:ext cx="11457710" cy="1323439"/>
          </a:xfrm>
          <a:prstGeom prst="rect">
            <a:avLst/>
          </a:prstGeom>
        </p:spPr>
        <p:txBody>
          <a:bodyPr wrap="square">
            <a:spAutoFit/>
          </a:bodyPr>
          <a:lstStyle/>
          <a:p>
            <a:pPr algn="just"/>
            <a:r>
              <a:rPr lang="it-IT" sz="2000" dirty="0"/>
              <a:t>Russell e </a:t>
            </a:r>
            <a:r>
              <a:rPr lang="it-IT" sz="2000" dirty="0" err="1"/>
              <a:t>Sigurd</a:t>
            </a:r>
            <a:r>
              <a:rPr lang="it-IT" sz="2000" dirty="0"/>
              <a:t> </a:t>
            </a:r>
            <a:r>
              <a:rPr lang="it-IT" sz="2000" dirty="0" err="1"/>
              <a:t>Varian</a:t>
            </a:r>
            <a:r>
              <a:rPr lang="it-IT" sz="2000" dirty="0"/>
              <a:t> e William </a:t>
            </a:r>
            <a:r>
              <a:rPr lang="it-IT" sz="2000" dirty="0" err="1"/>
              <a:t>Hasen</a:t>
            </a:r>
            <a:r>
              <a:rPr lang="it-IT" sz="2000" dirty="0"/>
              <a:t> inventano il klystron, un amplificatore ad alta frequenza (&gt;300 MHz), presso la Stanford </a:t>
            </a:r>
            <a:r>
              <a:rPr lang="it-IT" sz="2000" dirty="0" err="1"/>
              <a:t>University</a:t>
            </a:r>
            <a:r>
              <a:rPr lang="it-IT" sz="2000" dirty="0"/>
              <a:t>. Un simile dispositivo è proposto da </a:t>
            </a:r>
            <a:r>
              <a:rPr lang="it-IT" sz="2000" dirty="0" err="1"/>
              <a:t>Agnesa</a:t>
            </a:r>
            <a:r>
              <a:rPr lang="it-IT" sz="2000" dirty="0"/>
              <a:t> </a:t>
            </a:r>
            <a:r>
              <a:rPr lang="it-IT" sz="2000" dirty="0" err="1"/>
              <a:t>Arsenjewa-Heiland</a:t>
            </a:r>
            <a:r>
              <a:rPr lang="it-IT" sz="2000" dirty="0"/>
              <a:t> Oskar </a:t>
            </a:r>
            <a:r>
              <a:rPr lang="it-IT" sz="2000" dirty="0" err="1"/>
              <a:t>Heil</a:t>
            </a:r>
            <a:r>
              <a:rPr lang="it-IT" sz="2000" dirty="0"/>
              <a:t> nel 1935. Nel 1948 fondarono la </a:t>
            </a:r>
            <a:r>
              <a:rPr lang="it-IT" sz="2000" dirty="0" err="1"/>
              <a:t>Varian</a:t>
            </a:r>
            <a:r>
              <a:rPr lang="it-IT" sz="2000" dirty="0"/>
              <a:t> Associates (insieme a Hansen e </a:t>
            </a:r>
            <a:r>
              <a:rPr lang="it-IT" sz="2000" dirty="0" err="1"/>
              <a:t>Ginzton</a:t>
            </a:r>
            <a:r>
              <a:rPr lang="it-IT" sz="2000" dirty="0"/>
              <a:t>) per commercializzare il klystron e altre invenzioni.</a:t>
            </a:r>
          </a:p>
        </p:txBody>
      </p:sp>
      <p:pic>
        <p:nvPicPr>
          <p:cNvPr id="4" name="Immagine 3"/>
          <p:cNvPicPr>
            <a:picLocks noChangeAspect="1"/>
          </p:cNvPicPr>
          <p:nvPr/>
        </p:nvPicPr>
        <p:blipFill>
          <a:blip r:embed="rId2"/>
          <a:stretch>
            <a:fillRect/>
          </a:stretch>
        </p:blipFill>
        <p:spPr>
          <a:xfrm>
            <a:off x="8885702" y="2597267"/>
            <a:ext cx="2192996" cy="2830781"/>
          </a:xfrm>
          <a:prstGeom prst="rect">
            <a:avLst/>
          </a:prstGeom>
        </p:spPr>
      </p:pic>
      <p:pic>
        <p:nvPicPr>
          <p:cNvPr id="5" name="Immagine 4"/>
          <p:cNvPicPr>
            <a:picLocks noChangeAspect="1"/>
          </p:cNvPicPr>
          <p:nvPr/>
        </p:nvPicPr>
        <p:blipFill rotWithShape="1">
          <a:blip r:embed="rId3"/>
          <a:srcRect l="11649" t="7590" r="10136" b="45863"/>
          <a:stretch/>
        </p:blipFill>
        <p:spPr>
          <a:xfrm>
            <a:off x="690076" y="2412456"/>
            <a:ext cx="7162800" cy="3200401"/>
          </a:xfrm>
          <a:prstGeom prst="rect">
            <a:avLst/>
          </a:prstGeom>
        </p:spPr>
      </p:pic>
      <p:sp>
        <p:nvSpPr>
          <p:cNvPr id="6" name="Text Box 11"/>
          <p:cNvSpPr txBox="1">
            <a:spLocks noChangeArrowheads="1"/>
          </p:cNvSpPr>
          <p:nvPr/>
        </p:nvSpPr>
        <p:spPr bwMode="auto">
          <a:xfrm>
            <a:off x="4503966" y="147975"/>
            <a:ext cx="28458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000" b="1" dirty="0">
                <a:effectLst>
                  <a:outerShdw blurRad="38100" dist="38100" dir="2700000" algn="tl">
                    <a:srgbClr val="000000">
                      <a:alpha val="43137"/>
                    </a:srgbClr>
                  </a:outerShdw>
                </a:effectLst>
                <a:ea typeface="+mj-ea"/>
                <a:cs typeface="+mj-cs"/>
              </a:rPr>
              <a:t>Il Klystron</a:t>
            </a:r>
          </a:p>
        </p:txBody>
      </p:sp>
      <p:sp>
        <p:nvSpPr>
          <p:cNvPr id="7" name="Segnaposto numero diapositiva 6"/>
          <p:cNvSpPr>
            <a:spLocks noGrp="1"/>
          </p:cNvSpPr>
          <p:nvPr>
            <p:ph type="sldNum" sz="quarter" idx="12"/>
          </p:nvPr>
        </p:nvSpPr>
        <p:spPr/>
        <p:txBody>
          <a:bodyPr/>
          <a:lstStyle/>
          <a:p>
            <a:fld id="{0AA4D6E6-13A6-4217-ABA7-E4004A4D1319}" type="slidenum">
              <a:rPr lang="it-IT" smtClean="0"/>
              <a:t>28</a:t>
            </a:fld>
            <a:endParaRPr lang="it-IT"/>
          </a:p>
        </p:txBody>
      </p:sp>
      <p:sp>
        <p:nvSpPr>
          <p:cNvPr id="8" name="Segnaposto piè di pagina 7">
            <a:extLst>
              <a:ext uri="{FF2B5EF4-FFF2-40B4-BE49-F238E27FC236}">
                <a16:creationId xmlns:a16="http://schemas.microsoft.com/office/drawing/2014/main" id="{DD1458B8-7504-4D30-9813-A057294F019E}"/>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745070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294427"/>
            <a:ext cx="11868539" cy="1200329"/>
          </a:xfrm>
          <a:prstGeom prst="rect">
            <a:avLst/>
          </a:prstGeom>
        </p:spPr>
        <p:txBody>
          <a:bodyPr wrap="square">
            <a:spAutoFit/>
          </a:bodyPr>
          <a:lstStyle/>
          <a:p>
            <a:pPr algn="just"/>
            <a:r>
              <a:rPr lang="it-IT" dirty="0"/>
              <a:t>Un sistema fisico vincolato ad uno o più estremi ha delle specifiche </a:t>
            </a:r>
            <a:r>
              <a:rPr lang="it-IT" b="1" dirty="0"/>
              <a:t>frequenze proprie </a:t>
            </a:r>
            <a:r>
              <a:rPr lang="it-IT" dirty="0"/>
              <a:t>di oscillazione e, se viene forzato a tali frequenze oscilla con maggiore ampiezza. Tale fenomeno viene detto </a:t>
            </a:r>
            <a:r>
              <a:rPr lang="it-IT" b="1" dirty="0"/>
              <a:t>risonanza. </a:t>
            </a:r>
            <a:r>
              <a:rPr lang="it-IT" dirty="0"/>
              <a:t>Un dispositivo o un sistema che presenta una </a:t>
            </a:r>
            <a:r>
              <a:rPr lang="it-IT" b="1" dirty="0"/>
              <a:t>risonanza</a:t>
            </a:r>
            <a:r>
              <a:rPr lang="it-IT" dirty="0"/>
              <a:t> è un risuonatore.</a:t>
            </a:r>
            <a:r>
              <a:rPr lang="it-IT" b="1" dirty="0"/>
              <a:t> </a:t>
            </a:r>
            <a:r>
              <a:rPr lang="it-IT" dirty="0"/>
              <a:t>Le oscillazioni in un risonatore possono essere sia elettromagnetiche che meccaniche (incluse quelle acustiche). Le frequenze di tali oscillazioni dipendono dalle dimensioni della cavità</a:t>
            </a:r>
          </a:p>
        </p:txBody>
      </p:sp>
      <p:pic>
        <p:nvPicPr>
          <p:cNvPr id="8" name="Immagine 7"/>
          <p:cNvPicPr>
            <a:picLocks noChangeAspect="1"/>
          </p:cNvPicPr>
          <p:nvPr/>
        </p:nvPicPr>
        <p:blipFill>
          <a:blip r:embed="rId2"/>
          <a:stretch>
            <a:fillRect/>
          </a:stretch>
        </p:blipFill>
        <p:spPr>
          <a:xfrm>
            <a:off x="347756" y="2732637"/>
            <a:ext cx="2739896" cy="2228550"/>
          </a:xfrm>
          <a:prstGeom prst="rect">
            <a:avLst/>
          </a:prstGeom>
        </p:spPr>
      </p:pic>
      <p:sp>
        <p:nvSpPr>
          <p:cNvPr id="10" name="CasellaDiTesto 9"/>
          <p:cNvSpPr txBox="1"/>
          <p:nvPr/>
        </p:nvSpPr>
        <p:spPr>
          <a:xfrm>
            <a:off x="7030359" y="2807637"/>
            <a:ext cx="5043158" cy="2862322"/>
          </a:xfrm>
          <a:prstGeom prst="rect">
            <a:avLst/>
          </a:prstGeom>
          <a:noFill/>
        </p:spPr>
        <p:txBody>
          <a:bodyPr wrap="square" rtlCol="0">
            <a:spAutoFit/>
          </a:bodyPr>
          <a:lstStyle/>
          <a:p>
            <a:pPr algn="just"/>
            <a:r>
              <a:rPr lang="it-IT" sz="2000" dirty="0"/>
              <a:t>Pizzicando una corda  vibrante, essa comincia ad oscillare a frequenze ben determinate. L’attrito dei punti su cui è fissata la corda determina:</a:t>
            </a:r>
          </a:p>
          <a:p>
            <a:pPr marL="285750" indent="-285750" algn="just">
              <a:buFont typeface="Arial" panose="020B0604020202020204" pitchFamily="34" charset="0"/>
              <a:buChar char="•"/>
            </a:pPr>
            <a:r>
              <a:rPr lang="it-IT" sz="2000" dirty="0"/>
              <a:t>Quanta forza devo applicare per ottenere l’intensità di vibrazione desiderata (meno è l’attrito, meno forza devo applicare)</a:t>
            </a:r>
          </a:p>
          <a:p>
            <a:pPr marL="285750" indent="-285750" algn="just">
              <a:buFont typeface="Arial" panose="020B0604020202020204" pitchFamily="34" charset="0"/>
              <a:buChar char="•"/>
            </a:pPr>
            <a:r>
              <a:rPr lang="it-IT" sz="2000" dirty="0"/>
              <a:t>Quanto tempo «dura» l’oscillazione (meno è l’attrito, più a lungo dura il suono)</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457" y="2488437"/>
            <a:ext cx="3595096" cy="2716950"/>
          </a:xfrm>
          <a:prstGeom prst="rect">
            <a:avLst/>
          </a:prstGeom>
        </p:spPr>
      </p:pic>
      <p:sp>
        <p:nvSpPr>
          <p:cNvPr id="12" name="Text Box 11"/>
          <p:cNvSpPr txBox="1">
            <a:spLocks noChangeArrowheads="1"/>
          </p:cNvSpPr>
          <p:nvPr/>
        </p:nvSpPr>
        <p:spPr bwMode="auto">
          <a:xfrm>
            <a:off x="2643944" y="330497"/>
            <a:ext cx="787792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000" b="1" dirty="0">
                <a:effectLst>
                  <a:outerShdw blurRad="38100" dist="38100" dir="2700000" algn="tl">
                    <a:srgbClr val="000000">
                      <a:alpha val="43137"/>
                    </a:srgbClr>
                  </a:outerShdw>
                </a:effectLst>
                <a:ea typeface="+mj-ea"/>
                <a:cs typeface="+mj-cs"/>
              </a:rPr>
              <a:t>Una parentesi sui risuonatori</a:t>
            </a:r>
          </a:p>
        </p:txBody>
      </p:sp>
      <p:sp>
        <p:nvSpPr>
          <p:cNvPr id="11" name="Segnaposto numero diapositiva 10"/>
          <p:cNvSpPr>
            <a:spLocks noGrp="1"/>
          </p:cNvSpPr>
          <p:nvPr>
            <p:ph type="sldNum" sz="quarter" idx="12"/>
          </p:nvPr>
        </p:nvSpPr>
        <p:spPr/>
        <p:txBody>
          <a:bodyPr/>
          <a:lstStyle/>
          <a:p>
            <a:fld id="{0AA4D6E6-13A6-4217-ABA7-E4004A4D1319}" type="slidenum">
              <a:rPr lang="it-IT" smtClean="0"/>
              <a:t>29</a:t>
            </a:fld>
            <a:endParaRPr lang="it-IT"/>
          </a:p>
        </p:txBody>
      </p:sp>
      <p:sp>
        <p:nvSpPr>
          <p:cNvPr id="4" name="Segnaposto piè di pagina 3">
            <a:extLst>
              <a:ext uri="{FF2B5EF4-FFF2-40B4-BE49-F238E27FC236}">
                <a16:creationId xmlns:a16="http://schemas.microsoft.com/office/drawing/2014/main" id="{8D444896-D3A5-4B58-B6AD-F4071ECE0728}"/>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341236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5003" y="476517"/>
            <a:ext cx="11217871" cy="4524315"/>
          </a:xfrm>
          <a:prstGeom prst="rect">
            <a:avLst/>
          </a:prstGeom>
          <a:noFill/>
        </p:spPr>
        <p:txBody>
          <a:bodyPr wrap="square" rtlCol="0">
            <a:spAutoFit/>
          </a:bodyPr>
          <a:lstStyle/>
          <a:p>
            <a:pPr algn="just"/>
            <a:r>
              <a:rPr lang="it-IT" sz="3600" dirty="0"/>
              <a:t>Un Acceleratore di Particelle è un </a:t>
            </a:r>
            <a:r>
              <a:rPr lang="it-IT" sz="3600" b="1" dirty="0"/>
              <a:t>apparato</a:t>
            </a:r>
            <a:r>
              <a:rPr lang="it-IT" sz="3600" dirty="0"/>
              <a:t> atto all’</a:t>
            </a:r>
            <a:r>
              <a:rPr lang="it-IT" sz="3600" b="1" dirty="0"/>
              <a:t>accelerazione</a:t>
            </a:r>
            <a:r>
              <a:rPr lang="it-IT" sz="3600" dirty="0"/>
              <a:t> di </a:t>
            </a:r>
            <a:r>
              <a:rPr lang="it-IT" sz="3600" b="1" dirty="0"/>
              <a:t>particelle cariche </a:t>
            </a:r>
            <a:r>
              <a:rPr lang="it-IT" sz="3600" dirty="0"/>
              <a:t>lungo una </a:t>
            </a:r>
            <a:r>
              <a:rPr lang="it-IT" sz="3600" b="1" dirty="0"/>
              <a:t>traiettoria prefissata</a:t>
            </a:r>
            <a:r>
              <a:rPr lang="it-IT" sz="3600" dirty="0"/>
              <a:t>, al fine di raggiungere una determinata </a:t>
            </a:r>
            <a:r>
              <a:rPr lang="it-IT" sz="3600" b="1" dirty="0"/>
              <a:t>energia</a:t>
            </a:r>
            <a:r>
              <a:rPr lang="it-IT" sz="3600" dirty="0"/>
              <a:t>.</a:t>
            </a:r>
            <a:endParaRPr lang="it-IT" sz="3600" b="1" dirty="0"/>
          </a:p>
          <a:p>
            <a:pPr algn="just"/>
            <a:endParaRPr lang="it-IT" sz="3600" b="1" dirty="0"/>
          </a:p>
          <a:p>
            <a:pPr marL="571500" indent="-571500" algn="just">
              <a:buFont typeface="Arial" panose="020B0604020202020204" pitchFamily="34" charset="0"/>
              <a:buChar char="•"/>
            </a:pPr>
            <a:r>
              <a:rPr lang="it-IT" sz="3600" b="1" dirty="0"/>
              <a:t>Apparato = &gt; apparecchiatura artificiale complessa</a:t>
            </a:r>
          </a:p>
          <a:p>
            <a:pPr marL="571500" indent="-571500" algn="just">
              <a:buFont typeface="Arial" panose="020B0604020202020204" pitchFamily="34" charset="0"/>
              <a:buChar char="•"/>
            </a:pPr>
            <a:r>
              <a:rPr lang="it-IT" sz="3600" b="1" dirty="0"/>
              <a:t>Particelle cariche =&gt; elettroni, protoni, ioni, ecc. </a:t>
            </a:r>
          </a:p>
          <a:p>
            <a:pPr marL="571500" indent="-571500" algn="just">
              <a:buFont typeface="Arial" panose="020B0604020202020204" pitchFamily="34" charset="0"/>
              <a:buChar char="•"/>
            </a:pPr>
            <a:r>
              <a:rPr lang="it-IT" sz="3600" b="1" dirty="0"/>
              <a:t>Accelerazione lungo una traiettoria prefissata =&gt; applicazione di forze </a:t>
            </a:r>
            <a:r>
              <a:rPr lang="it-IT" sz="3600" b="1" u="sng" dirty="0"/>
              <a:t>elettromagnetiche</a:t>
            </a:r>
          </a:p>
        </p:txBody>
      </p:sp>
      <p:sp>
        <p:nvSpPr>
          <p:cNvPr id="3" name="Segnaposto numero diapositiva 2"/>
          <p:cNvSpPr>
            <a:spLocks noGrp="1"/>
          </p:cNvSpPr>
          <p:nvPr>
            <p:ph type="sldNum" sz="quarter" idx="12"/>
          </p:nvPr>
        </p:nvSpPr>
        <p:spPr/>
        <p:txBody>
          <a:bodyPr/>
          <a:lstStyle/>
          <a:p>
            <a:fld id="{0AA4D6E6-13A6-4217-ABA7-E4004A4D1319}" type="slidenum">
              <a:rPr lang="it-IT" smtClean="0"/>
              <a:t>3</a:t>
            </a:fld>
            <a:endParaRPr lang="it-IT"/>
          </a:p>
        </p:txBody>
      </p:sp>
      <p:sp>
        <p:nvSpPr>
          <p:cNvPr id="5" name="Segnaposto piè di pagina 4">
            <a:extLst>
              <a:ext uri="{FF2B5EF4-FFF2-40B4-BE49-F238E27FC236}">
                <a16:creationId xmlns:a16="http://schemas.microsoft.com/office/drawing/2014/main" id="{10E6B933-A5D2-41D8-8C9F-3D7BD5D9FEFA}"/>
              </a:ext>
            </a:extLst>
          </p:cNvPr>
          <p:cNvSpPr>
            <a:spLocks noGrp="1"/>
          </p:cNvSpPr>
          <p:nvPr>
            <p:ph type="ftr" sz="quarter" idx="11"/>
          </p:nvPr>
        </p:nvSpPr>
        <p:spPr/>
        <p:txBody>
          <a:bodyPr/>
          <a:lstStyle/>
          <a:p>
            <a:r>
              <a:rPr lang="it-IT"/>
              <a:t>Programma INFN Docenti - 21 ottobre 2024</a:t>
            </a:r>
            <a:endParaRPr lang="it-IT" dirty="0"/>
          </a:p>
        </p:txBody>
      </p:sp>
    </p:spTree>
    <p:extLst>
      <p:ext uri="{BB962C8B-B14F-4D97-AF65-F5344CB8AC3E}">
        <p14:creationId xmlns:p14="http://schemas.microsoft.com/office/powerpoint/2010/main" val="2968997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9290" y="924973"/>
            <a:ext cx="11514957" cy="2062103"/>
          </a:xfrm>
          <a:prstGeom prst="rect">
            <a:avLst/>
          </a:prstGeom>
        </p:spPr>
        <p:txBody>
          <a:bodyPr wrap="square">
            <a:spAutoFit/>
          </a:bodyPr>
          <a:lstStyle/>
          <a:p>
            <a:pPr algn="just"/>
            <a:r>
              <a:rPr lang="it-IT" sz="1600" dirty="0"/>
              <a:t>Un risuonatore elettromagnetico (o </a:t>
            </a:r>
            <a:r>
              <a:rPr lang="it-IT" sz="1600" b="1" dirty="0"/>
              <a:t>cavità risonante</a:t>
            </a:r>
            <a:r>
              <a:rPr lang="it-IT" sz="1600" dirty="0"/>
              <a:t>) è costituito da un volume vuoto circondato da pareti metalliche (tipicamente Rame). Il suo funzionamento è analogo a quello della corda, solo che</a:t>
            </a:r>
          </a:p>
          <a:p>
            <a:pPr marL="285750" indent="-285750" algn="just">
              <a:buFont typeface="Arial" panose="020B0604020202020204" pitchFamily="34" charset="0"/>
              <a:buChar char="•"/>
            </a:pPr>
            <a:r>
              <a:rPr lang="it-IT" sz="1600" dirty="0"/>
              <a:t>Il vincolo è dato dalla parete metallica, che forza il campo E parallelo a tale parete ad essere nullo</a:t>
            </a:r>
          </a:p>
          <a:p>
            <a:pPr marL="285750" indent="-285750" algn="just">
              <a:buFont typeface="Arial" panose="020B0604020202020204" pitchFamily="34" charset="0"/>
              <a:buChar char="•"/>
            </a:pPr>
            <a:r>
              <a:rPr lang="it-IT" sz="1600" dirty="0"/>
              <a:t> Le quantità che oscillano sono il campo E </a:t>
            </a:r>
            <a:r>
              <a:rPr lang="it-IT" sz="1600" dirty="0" err="1"/>
              <a:t>e</a:t>
            </a:r>
            <a:r>
              <a:rPr lang="it-IT" sz="1600" dirty="0"/>
              <a:t> il campo B</a:t>
            </a:r>
          </a:p>
          <a:p>
            <a:pPr marL="285750" indent="-285750" algn="just">
              <a:buFont typeface="Arial" panose="020B0604020202020204" pitchFamily="34" charset="0"/>
              <a:buChar char="•"/>
            </a:pPr>
            <a:r>
              <a:rPr lang="it-IT" sz="1600" dirty="0"/>
              <a:t>In una cavità accelerante il campo E principalmente concentrato nei dintorni dell’asse, mentre il campo B è distribuito per lo più sulle pareti metalliche</a:t>
            </a:r>
          </a:p>
          <a:p>
            <a:pPr marL="285750" indent="-285750" algn="just">
              <a:buFont typeface="Arial" panose="020B0604020202020204" pitchFamily="34" charset="0"/>
              <a:buChar char="•"/>
            </a:pPr>
            <a:r>
              <a:rPr lang="it-IT" sz="1600" dirty="0"/>
              <a:t>L’attrito è costituito dal metallo; il campo B induce delle correnti su di esso che dissipano energia</a:t>
            </a:r>
          </a:p>
          <a:p>
            <a:pPr marL="285750" indent="-285750" algn="just">
              <a:buFont typeface="Arial" panose="020B0604020202020204" pitchFamily="34" charset="0"/>
              <a:buChar char="•"/>
            </a:pPr>
            <a:r>
              <a:rPr lang="it-IT" sz="1600" dirty="0"/>
              <a:t>Il segnale RF viene portato in cavità da un amplificatore attraverso delle strutture schermate (</a:t>
            </a:r>
            <a:r>
              <a:rPr lang="it-IT" sz="1600" b="1" dirty="0"/>
              <a:t>guide d’onda</a:t>
            </a:r>
            <a:r>
              <a:rPr lang="it-IT" sz="1600" dirty="0"/>
              <a:t>)</a:t>
            </a:r>
          </a:p>
        </p:txBody>
      </p:sp>
      <p:pic>
        <p:nvPicPr>
          <p:cNvPr id="7" name="Immagine 6"/>
          <p:cNvPicPr>
            <a:picLocks noChangeAspect="1"/>
          </p:cNvPicPr>
          <p:nvPr/>
        </p:nvPicPr>
        <p:blipFill>
          <a:blip r:embed="rId2"/>
          <a:stretch>
            <a:fillRect/>
          </a:stretch>
        </p:blipFill>
        <p:spPr>
          <a:xfrm>
            <a:off x="619455" y="3035284"/>
            <a:ext cx="4314825" cy="2428875"/>
          </a:xfrm>
          <a:prstGeom prst="rect">
            <a:avLst/>
          </a:prstGeom>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405" y="3220635"/>
            <a:ext cx="5455820" cy="2921895"/>
          </a:xfrm>
          <a:prstGeom prst="rect">
            <a:avLst/>
          </a:prstGeom>
        </p:spPr>
      </p:pic>
      <p:sp>
        <p:nvSpPr>
          <p:cNvPr id="12" name="Text Box 11"/>
          <p:cNvSpPr txBox="1">
            <a:spLocks noChangeArrowheads="1"/>
          </p:cNvSpPr>
          <p:nvPr/>
        </p:nvSpPr>
        <p:spPr bwMode="auto">
          <a:xfrm>
            <a:off x="2103616" y="76148"/>
            <a:ext cx="910471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5000" b="1" dirty="0">
                <a:effectLst>
                  <a:outerShdw blurRad="38100" dist="38100" dir="2700000" algn="tl">
                    <a:srgbClr val="000000">
                      <a:alpha val="43137"/>
                    </a:srgbClr>
                  </a:outerShdw>
                </a:effectLst>
                <a:ea typeface="+mj-ea"/>
                <a:cs typeface="+mj-cs"/>
              </a:rPr>
              <a:t>Una parentesi sui risuonatori (2)</a:t>
            </a:r>
          </a:p>
        </p:txBody>
      </p:sp>
      <p:sp>
        <p:nvSpPr>
          <p:cNvPr id="13" name="Segnaposto numero diapositiva 12"/>
          <p:cNvSpPr>
            <a:spLocks noGrp="1"/>
          </p:cNvSpPr>
          <p:nvPr>
            <p:ph type="sldNum" sz="quarter" idx="12"/>
          </p:nvPr>
        </p:nvSpPr>
        <p:spPr/>
        <p:txBody>
          <a:bodyPr/>
          <a:lstStyle/>
          <a:p>
            <a:fld id="{0AA4D6E6-13A6-4217-ABA7-E4004A4D1319}" type="slidenum">
              <a:rPr lang="it-IT" smtClean="0"/>
              <a:t>30</a:t>
            </a:fld>
            <a:endParaRPr lang="it-IT"/>
          </a:p>
        </p:txBody>
      </p:sp>
      <p:sp>
        <p:nvSpPr>
          <p:cNvPr id="4" name="Segnaposto piè di pagina 3">
            <a:extLst>
              <a:ext uri="{FF2B5EF4-FFF2-40B4-BE49-F238E27FC236}">
                <a16:creationId xmlns:a16="http://schemas.microsoft.com/office/drawing/2014/main" id="{760C1D6A-A5D4-4371-89B5-3610F0F74A37}"/>
              </a:ext>
            </a:extLst>
          </p:cNvPr>
          <p:cNvSpPr>
            <a:spLocks noGrp="1"/>
          </p:cNvSpPr>
          <p:nvPr>
            <p:ph type="ftr" sz="quarter" idx="11"/>
          </p:nvPr>
        </p:nvSpPr>
        <p:spPr/>
        <p:txBody>
          <a:bodyPr/>
          <a:lstStyle/>
          <a:p>
            <a:r>
              <a:rPr lang="it-IT"/>
              <a:t>Programma INFN Docenti - 21 ottobre 2024</a:t>
            </a:r>
            <a:endParaRPr lang="it-IT" dirty="0"/>
          </a:p>
        </p:txBody>
      </p:sp>
      <p:sp>
        <p:nvSpPr>
          <p:cNvPr id="3" name="CasellaDiTesto 2">
            <a:extLst>
              <a:ext uri="{FF2B5EF4-FFF2-40B4-BE49-F238E27FC236}">
                <a16:creationId xmlns:a16="http://schemas.microsoft.com/office/drawing/2014/main" id="{03B3E26E-FEC9-448C-9321-5DF66E4DA4A6}"/>
              </a:ext>
            </a:extLst>
          </p:cNvPr>
          <p:cNvSpPr txBox="1"/>
          <p:nvPr/>
        </p:nvSpPr>
        <p:spPr>
          <a:xfrm>
            <a:off x="348344" y="5406186"/>
            <a:ext cx="4437891" cy="738664"/>
          </a:xfrm>
          <a:prstGeom prst="rect">
            <a:avLst/>
          </a:prstGeom>
          <a:noFill/>
        </p:spPr>
        <p:txBody>
          <a:bodyPr wrap="square" rtlCol="0">
            <a:spAutoFit/>
          </a:bodyPr>
          <a:lstStyle/>
          <a:p>
            <a:pPr algn="just"/>
            <a:r>
              <a:rPr lang="it-IT" sz="1400" dirty="0"/>
              <a:t>La struttura più semplice di risuonatore elettromagnetico che si può immaginare è quella di un cilindro con pareti metalliche (</a:t>
            </a:r>
            <a:r>
              <a:rPr lang="it-IT" sz="1400" b="1" dirty="0"/>
              <a:t>cavità </a:t>
            </a:r>
            <a:r>
              <a:rPr lang="it-IT" sz="1400" b="1" dirty="0" err="1"/>
              <a:t>pillbox</a:t>
            </a:r>
            <a:r>
              <a:rPr lang="it-IT" sz="1400" dirty="0"/>
              <a:t>).</a:t>
            </a:r>
          </a:p>
        </p:txBody>
      </p:sp>
    </p:spTree>
    <p:extLst>
      <p:ext uri="{BB962C8B-B14F-4D97-AF65-F5344CB8AC3E}">
        <p14:creationId xmlns:p14="http://schemas.microsoft.com/office/powerpoint/2010/main" val="583064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18869" y="488584"/>
            <a:ext cx="11873131" cy="369332"/>
          </a:xfrm>
          <a:prstGeom prst="rect">
            <a:avLst/>
          </a:prstGeom>
        </p:spPr>
        <p:txBody>
          <a:bodyPr wrap="square">
            <a:spAutoFit/>
          </a:bodyPr>
          <a:lstStyle/>
          <a:p>
            <a:r>
              <a:rPr lang="it-IT" dirty="0"/>
              <a:t>.</a:t>
            </a:r>
          </a:p>
        </p:txBody>
      </p:sp>
      <p:sp>
        <p:nvSpPr>
          <p:cNvPr id="3" name="Rettangolo 2"/>
          <p:cNvSpPr/>
          <p:nvPr/>
        </p:nvSpPr>
        <p:spPr>
          <a:xfrm>
            <a:off x="523931" y="1090229"/>
            <a:ext cx="11221328" cy="2031325"/>
          </a:xfrm>
          <a:prstGeom prst="rect">
            <a:avLst/>
          </a:prstGeom>
        </p:spPr>
        <p:txBody>
          <a:bodyPr wrap="square">
            <a:spAutoFit/>
          </a:bodyPr>
          <a:lstStyle/>
          <a:p>
            <a:pPr algn="just"/>
            <a:r>
              <a:rPr lang="it-IT" dirty="0">
                <a:solidFill>
                  <a:srgbClr val="000000"/>
                </a:solidFill>
                <a:latin typeface="Calibri" panose="020F0502020204030204" pitchFamily="34" charset="0"/>
              </a:rPr>
              <a:t>Dopo la fine della seconda guerra mondiale, alcune tecnologie utilizzate per il radar furono de-classificate. Di conseguenza, nuovi tipi di amplificatori ad alta frequenza (da 100 MHz a qualche GHz) sono diventati disponibili.</a:t>
            </a:r>
          </a:p>
          <a:p>
            <a:pPr algn="just"/>
            <a:r>
              <a:rPr lang="it-IT" dirty="0">
                <a:solidFill>
                  <a:srgbClr val="000000"/>
                </a:solidFill>
                <a:latin typeface="Calibri" panose="020F0502020204030204" pitchFamily="34" charset="0"/>
              </a:rPr>
              <a:t>Inoltre, Nel 1946 Luis Alvarez superò gli inconvenienti del </a:t>
            </a:r>
            <a:r>
              <a:rPr lang="it-IT" dirty="0" err="1">
                <a:solidFill>
                  <a:srgbClr val="000000"/>
                </a:solidFill>
                <a:latin typeface="Calibri" panose="020F0502020204030204" pitchFamily="34" charset="0"/>
              </a:rPr>
              <a:t>Wideroe</a:t>
            </a:r>
            <a:r>
              <a:rPr lang="it-IT" dirty="0">
                <a:solidFill>
                  <a:srgbClr val="000000"/>
                </a:solidFill>
                <a:latin typeface="Calibri" panose="020F0502020204030204" pitchFamily="34" charset="0"/>
              </a:rPr>
              <a:t> </a:t>
            </a:r>
            <a:r>
              <a:rPr lang="it-IT" dirty="0" err="1">
                <a:solidFill>
                  <a:srgbClr val="000000"/>
                </a:solidFill>
                <a:latin typeface="Calibri" panose="020F0502020204030204" pitchFamily="34" charset="0"/>
              </a:rPr>
              <a:t>Linac</a:t>
            </a:r>
            <a:r>
              <a:rPr lang="it-IT" dirty="0">
                <a:solidFill>
                  <a:srgbClr val="000000"/>
                </a:solidFill>
                <a:latin typeface="Calibri" panose="020F0502020204030204" pitchFamily="34" charset="0"/>
              </a:rPr>
              <a:t> includendo la struttura di </a:t>
            </a:r>
            <a:r>
              <a:rPr lang="it-IT" dirty="0" err="1">
                <a:solidFill>
                  <a:srgbClr val="000000"/>
                </a:solidFill>
                <a:latin typeface="Calibri" panose="020F0502020204030204" pitchFamily="34" charset="0"/>
              </a:rPr>
              <a:t>Wideroe</a:t>
            </a:r>
            <a:r>
              <a:rPr lang="it-IT" dirty="0">
                <a:solidFill>
                  <a:srgbClr val="000000"/>
                </a:solidFill>
                <a:latin typeface="Calibri" panose="020F0502020204030204" pitchFamily="34" charset="0"/>
              </a:rPr>
              <a:t> all'interno di un grande tubo metallico che formava una </a:t>
            </a:r>
            <a:r>
              <a:rPr lang="it-IT" b="1" dirty="0">
                <a:solidFill>
                  <a:srgbClr val="000000"/>
                </a:solidFill>
                <a:latin typeface="Calibri" panose="020F0502020204030204" pitchFamily="34" charset="0"/>
              </a:rPr>
              <a:t>cavità</a:t>
            </a:r>
            <a:r>
              <a:rPr lang="it-IT" dirty="0">
                <a:solidFill>
                  <a:srgbClr val="000000"/>
                </a:solidFill>
                <a:latin typeface="Calibri" panose="020F0502020204030204" pitchFamily="34" charset="0"/>
              </a:rPr>
              <a:t> efficiente dove i campi erano confinati e se ne impediva l’</a:t>
            </a:r>
            <a:r>
              <a:rPr lang="it-IT" dirty="0" err="1">
                <a:solidFill>
                  <a:srgbClr val="000000"/>
                </a:solidFill>
                <a:latin typeface="Calibri" panose="020F0502020204030204" pitchFamily="34" charset="0"/>
              </a:rPr>
              <a:t>rradiazione</a:t>
            </a:r>
            <a:r>
              <a:rPr lang="it-IT" dirty="0">
                <a:solidFill>
                  <a:srgbClr val="000000"/>
                </a:solidFill>
                <a:latin typeface="Calibri" panose="020F0502020204030204" pitchFamily="34" charset="0"/>
              </a:rPr>
              <a:t> Questa struttura, chiamata DTL (</a:t>
            </a:r>
            <a:r>
              <a:rPr lang="it-IT" dirty="0" err="1">
                <a:solidFill>
                  <a:srgbClr val="000000"/>
                </a:solidFill>
                <a:latin typeface="Calibri" panose="020F0502020204030204" pitchFamily="34" charset="0"/>
              </a:rPr>
              <a:t>Drift</a:t>
            </a:r>
            <a:r>
              <a:rPr lang="it-IT" dirty="0">
                <a:solidFill>
                  <a:srgbClr val="000000"/>
                </a:solidFill>
                <a:latin typeface="Calibri" panose="020F0502020204030204" pitchFamily="34" charset="0"/>
              </a:rPr>
              <a:t> Tube </a:t>
            </a:r>
            <a:r>
              <a:rPr lang="it-IT" dirty="0" err="1">
                <a:solidFill>
                  <a:srgbClr val="000000"/>
                </a:solidFill>
                <a:latin typeface="Calibri" panose="020F0502020204030204" pitchFamily="34" charset="0"/>
              </a:rPr>
              <a:t>Linac</a:t>
            </a:r>
            <a:r>
              <a:rPr lang="it-IT" dirty="0">
                <a:solidFill>
                  <a:srgbClr val="000000"/>
                </a:solidFill>
                <a:latin typeface="Calibri" panose="020F0502020204030204" pitchFamily="34" charset="0"/>
              </a:rPr>
              <a:t>), è ampiamente utilizzata come </a:t>
            </a:r>
            <a:r>
              <a:rPr lang="it-IT" dirty="0" err="1">
                <a:solidFill>
                  <a:srgbClr val="000000"/>
                </a:solidFill>
                <a:latin typeface="Calibri" panose="020F0502020204030204" pitchFamily="34" charset="0"/>
              </a:rPr>
              <a:t>pre</a:t>
            </a:r>
            <a:r>
              <a:rPr lang="it-IT" dirty="0">
                <a:solidFill>
                  <a:srgbClr val="000000"/>
                </a:solidFill>
                <a:latin typeface="Calibri" panose="020F0502020204030204" pitchFamily="34" charset="0"/>
              </a:rPr>
              <a:t>-acceleratore per protoni e ioni. Le particelle a poche centinaia di </a:t>
            </a:r>
            <a:r>
              <a:rPr lang="it-IT" dirty="0" err="1">
                <a:solidFill>
                  <a:srgbClr val="000000"/>
                </a:solidFill>
                <a:latin typeface="Calibri" panose="020F0502020204030204" pitchFamily="34" charset="0"/>
              </a:rPr>
              <a:t>keV</a:t>
            </a:r>
            <a:r>
              <a:rPr lang="it-IT" dirty="0">
                <a:solidFill>
                  <a:srgbClr val="000000"/>
                </a:solidFill>
                <a:latin typeface="Calibri" panose="020F0502020204030204" pitchFamily="34" charset="0"/>
              </a:rPr>
              <a:t> da un </a:t>
            </a:r>
            <a:r>
              <a:rPr lang="it-IT" dirty="0" err="1">
                <a:solidFill>
                  <a:srgbClr val="000000"/>
                </a:solidFill>
                <a:latin typeface="Calibri" panose="020F0502020204030204" pitchFamily="34" charset="0"/>
              </a:rPr>
              <a:t>Cockcroft-Walton</a:t>
            </a:r>
            <a:r>
              <a:rPr lang="it-IT" dirty="0">
                <a:solidFill>
                  <a:srgbClr val="000000"/>
                </a:solidFill>
                <a:latin typeface="Calibri" panose="020F0502020204030204" pitchFamily="34" charset="0"/>
              </a:rPr>
              <a:t>, ad esempio, vengono accelerate a poche centinaia di </a:t>
            </a:r>
            <a:r>
              <a:rPr lang="it-IT" dirty="0" err="1">
                <a:solidFill>
                  <a:srgbClr val="000000"/>
                </a:solidFill>
                <a:latin typeface="Calibri" panose="020F0502020204030204" pitchFamily="34" charset="0"/>
              </a:rPr>
              <a:t>MeV</a:t>
            </a:r>
            <a:r>
              <a:rPr lang="it-IT" dirty="0">
                <a:solidFill>
                  <a:srgbClr val="000000"/>
                </a:solidFill>
                <a:latin typeface="Calibri" panose="020F0502020204030204" pitchFamily="34" charset="0"/>
              </a:rPr>
              <a:t>.</a:t>
            </a:r>
            <a:endParaRPr lang="it-IT" dirty="0"/>
          </a:p>
        </p:txBody>
      </p:sp>
      <p:pic>
        <p:nvPicPr>
          <p:cNvPr id="4" name="Immagine 3"/>
          <p:cNvPicPr>
            <a:picLocks noChangeAspect="1"/>
          </p:cNvPicPr>
          <p:nvPr/>
        </p:nvPicPr>
        <p:blipFill>
          <a:blip r:embed="rId2"/>
          <a:stretch>
            <a:fillRect/>
          </a:stretch>
        </p:blipFill>
        <p:spPr>
          <a:xfrm>
            <a:off x="523931" y="3353868"/>
            <a:ext cx="9547888" cy="2567360"/>
          </a:xfrm>
          <a:prstGeom prst="rect">
            <a:avLst/>
          </a:prstGeom>
        </p:spPr>
      </p:pic>
      <p:pic>
        <p:nvPicPr>
          <p:cNvPr id="5" name="Immagine 4"/>
          <p:cNvPicPr>
            <a:picLocks noChangeAspect="1"/>
          </p:cNvPicPr>
          <p:nvPr/>
        </p:nvPicPr>
        <p:blipFill>
          <a:blip r:embed="rId3"/>
          <a:stretch>
            <a:fillRect/>
          </a:stretch>
        </p:blipFill>
        <p:spPr>
          <a:xfrm>
            <a:off x="10071819" y="3353868"/>
            <a:ext cx="1795735" cy="2542644"/>
          </a:xfrm>
          <a:prstGeom prst="rect">
            <a:avLst/>
          </a:prstGeom>
        </p:spPr>
      </p:pic>
      <p:sp>
        <p:nvSpPr>
          <p:cNvPr id="7" name="Text Box 11"/>
          <p:cNvSpPr txBox="1">
            <a:spLocks noChangeArrowheads="1"/>
          </p:cNvSpPr>
          <p:nvPr/>
        </p:nvSpPr>
        <p:spPr bwMode="auto">
          <a:xfrm>
            <a:off x="3946271" y="242363"/>
            <a:ext cx="437664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000" b="1" dirty="0">
                <a:effectLst>
                  <a:outerShdw blurRad="38100" dist="38100" dir="2700000" algn="tl">
                    <a:srgbClr val="000000">
                      <a:alpha val="43137"/>
                    </a:srgbClr>
                  </a:outerShdw>
                </a:effectLst>
                <a:ea typeface="+mj-ea"/>
                <a:cs typeface="+mj-cs"/>
              </a:rPr>
              <a:t>Il DTL di Alvarez</a:t>
            </a:r>
          </a:p>
        </p:txBody>
      </p:sp>
      <p:sp>
        <p:nvSpPr>
          <p:cNvPr id="8" name="Segnaposto numero diapositiva 7"/>
          <p:cNvSpPr>
            <a:spLocks noGrp="1"/>
          </p:cNvSpPr>
          <p:nvPr>
            <p:ph type="sldNum" sz="quarter" idx="12"/>
          </p:nvPr>
        </p:nvSpPr>
        <p:spPr/>
        <p:txBody>
          <a:bodyPr/>
          <a:lstStyle/>
          <a:p>
            <a:fld id="{0AA4D6E6-13A6-4217-ABA7-E4004A4D1319}" type="slidenum">
              <a:rPr lang="it-IT" smtClean="0"/>
              <a:t>31</a:t>
            </a:fld>
            <a:endParaRPr lang="it-IT"/>
          </a:p>
        </p:txBody>
      </p:sp>
      <p:sp>
        <p:nvSpPr>
          <p:cNvPr id="9" name="Segnaposto piè di pagina 8">
            <a:extLst>
              <a:ext uri="{FF2B5EF4-FFF2-40B4-BE49-F238E27FC236}">
                <a16:creationId xmlns:a16="http://schemas.microsoft.com/office/drawing/2014/main" id="{95A130CA-2678-4634-B24F-EE916E1AEEF1}"/>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822751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9">
            <a:extLst>
              <a:ext uri="{FF2B5EF4-FFF2-40B4-BE49-F238E27FC236}">
                <a16:creationId xmlns:a16="http://schemas.microsoft.com/office/drawing/2014/main" id="{A5BEDB82-D7E8-45FA-AD60-9B8FF66E4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63" y="2619375"/>
            <a:ext cx="11684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a:extLst>
              <a:ext uri="{FF2B5EF4-FFF2-40B4-BE49-F238E27FC236}">
                <a16:creationId xmlns:a16="http://schemas.microsoft.com/office/drawing/2014/main" id="{88B3ECFF-708B-4944-A5E7-24F3266D192F}"/>
              </a:ext>
            </a:extLst>
          </p:cNvPr>
          <p:cNvSpPr>
            <a:spLocks noGrp="1"/>
          </p:cNvSpPr>
          <p:nvPr>
            <p:ph type="ftr" sz="quarter" idx="11"/>
          </p:nvPr>
        </p:nvSpPr>
        <p:spPr/>
        <p:txBody>
          <a:bodyPr/>
          <a:lstStyle/>
          <a:p>
            <a:pPr>
              <a:defRPr/>
            </a:pPr>
            <a:r>
              <a:rPr lang="it-IT"/>
              <a:t>Programma INFN Docenti - 21 ottobre 2024</a:t>
            </a:r>
            <a:endParaRPr lang="en-US"/>
          </a:p>
        </p:txBody>
      </p:sp>
      <p:sp>
        <p:nvSpPr>
          <p:cNvPr id="90116" name="Segnaposto numero diapositiva 2">
            <a:extLst>
              <a:ext uri="{FF2B5EF4-FFF2-40B4-BE49-F238E27FC236}">
                <a16:creationId xmlns:a16="http://schemas.microsoft.com/office/drawing/2014/main" id="{5017671D-28AF-4384-BC6C-D014BCA91284}"/>
              </a:ext>
            </a:extLst>
          </p:cNvPr>
          <p:cNvSpPr>
            <a:spLocks noGrp="1"/>
          </p:cNvSpPr>
          <p:nvPr>
            <p:ph type="sldNum" sz="quarter" idx="12"/>
          </p:nvPr>
        </p:nvSpPr>
        <p:spPr bwMode="auto">
          <a:xfrm>
            <a:off x="86106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078D305-8485-4EDE-8FEC-E3516EA19D4E}" type="slidenum">
              <a:rPr lang="en-US" altLang="it-IT" sz="1200">
                <a:solidFill>
                  <a:srgbClr val="898989"/>
                </a:solidFill>
              </a:rPr>
              <a:pPr>
                <a:spcBef>
                  <a:spcPct val="0"/>
                </a:spcBef>
                <a:buFontTx/>
                <a:buNone/>
              </a:pPr>
              <a:t>32</a:t>
            </a:fld>
            <a:endParaRPr lang="en-US" altLang="it-IT" sz="1200">
              <a:solidFill>
                <a:srgbClr val="898989"/>
              </a:solidFill>
            </a:endParaRPr>
          </a:p>
        </p:txBody>
      </p:sp>
      <p:sp>
        <p:nvSpPr>
          <p:cNvPr id="7" name="TextBox 5">
            <a:extLst>
              <a:ext uri="{FF2B5EF4-FFF2-40B4-BE49-F238E27FC236}">
                <a16:creationId xmlns:a16="http://schemas.microsoft.com/office/drawing/2014/main" id="{5E62A77C-8E92-492D-A40A-C022BE159B8A}"/>
              </a:ext>
            </a:extLst>
          </p:cNvPr>
          <p:cNvSpPr txBox="1"/>
          <p:nvPr/>
        </p:nvSpPr>
        <p:spPr>
          <a:xfrm>
            <a:off x="1802606" y="-28395"/>
            <a:ext cx="8001000" cy="861774"/>
          </a:xfrm>
          <a:prstGeom prst="rect">
            <a:avLst/>
          </a:prstGeom>
          <a:noFill/>
        </p:spPr>
        <p:txBody>
          <a:bodyPr>
            <a:spAutoFit/>
          </a:bodyPr>
          <a:lstStyle/>
          <a:p>
            <a:pPr lvl="1" algn="ctr">
              <a:defRPr/>
            </a:pPr>
            <a:r>
              <a:rPr lang="it-IT" b="1" dirty="0">
                <a:effectLst>
                  <a:outerShdw blurRad="38100" dist="38100" dir="2700000" algn="tl">
                    <a:srgbClr val="000000">
                      <a:alpha val="43137"/>
                    </a:srgbClr>
                  </a:outerShdw>
                </a:effectLst>
              </a:rPr>
              <a:t> </a:t>
            </a:r>
            <a:r>
              <a:rPr lang="it-IT" sz="5000" b="1" dirty="0">
                <a:effectLst>
                  <a:outerShdw blurRad="38100" dist="38100" dir="2700000" algn="tl">
                    <a:srgbClr val="000000">
                      <a:alpha val="43137"/>
                    </a:srgbClr>
                  </a:outerShdw>
                </a:effectLst>
                <a:ea typeface="+mj-ea"/>
                <a:cs typeface="+mj-cs"/>
              </a:rPr>
              <a:t>Il DTL di Alvarez(2)</a:t>
            </a:r>
          </a:p>
        </p:txBody>
      </p:sp>
      <p:grpSp>
        <p:nvGrpSpPr>
          <p:cNvPr id="90118" name="Group 16">
            <a:extLst>
              <a:ext uri="{FF2B5EF4-FFF2-40B4-BE49-F238E27FC236}">
                <a16:creationId xmlns:a16="http://schemas.microsoft.com/office/drawing/2014/main" id="{4545179E-503C-420D-A50B-E064A100121D}"/>
              </a:ext>
            </a:extLst>
          </p:cNvPr>
          <p:cNvGrpSpPr>
            <a:grpSpLocks/>
          </p:cNvGrpSpPr>
          <p:nvPr/>
        </p:nvGrpSpPr>
        <p:grpSpPr bwMode="auto">
          <a:xfrm>
            <a:off x="1782762" y="2547938"/>
            <a:ext cx="6370638" cy="3305175"/>
            <a:chOff x="1311090" y="2071678"/>
            <a:chExt cx="6370808" cy="3305175"/>
          </a:xfrm>
        </p:grpSpPr>
        <p:grpSp>
          <p:nvGrpSpPr>
            <p:cNvPr id="90126" name="Group 13">
              <a:extLst>
                <a:ext uri="{FF2B5EF4-FFF2-40B4-BE49-F238E27FC236}">
                  <a16:creationId xmlns:a16="http://schemas.microsoft.com/office/drawing/2014/main" id="{A38B482E-3EC8-4460-91C8-D0298DD596AB}"/>
                </a:ext>
              </a:extLst>
            </p:cNvPr>
            <p:cNvGrpSpPr>
              <a:grpSpLocks/>
            </p:cNvGrpSpPr>
            <p:nvPr/>
          </p:nvGrpSpPr>
          <p:grpSpPr bwMode="auto">
            <a:xfrm>
              <a:off x="2500298" y="2071678"/>
              <a:ext cx="5181600" cy="3305175"/>
              <a:chOff x="642910" y="2143116"/>
              <a:chExt cx="5181600" cy="3305175"/>
            </a:xfrm>
          </p:grpSpPr>
          <p:pic>
            <p:nvPicPr>
              <p:cNvPr id="90128" name="Picture 8">
                <a:extLst>
                  <a:ext uri="{FF2B5EF4-FFF2-40B4-BE49-F238E27FC236}">
                    <a16:creationId xmlns:a16="http://schemas.microsoft.com/office/drawing/2014/main" id="{1944AD1D-0D84-49E6-8319-E4169EE09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10" y="2143116"/>
                <a:ext cx="51816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583455A7-F5FE-41E1-A10F-A9BC0B9B4AA5}"/>
                  </a:ext>
                </a:extLst>
              </p:cNvPr>
              <p:cNvSpPr/>
              <p:nvPr/>
            </p:nvSpPr>
            <p:spPr>
              <a:xfrm>
                <a:off x="1314302" y="2370128"/>
                <a:ext cx="500076" cy="2500313"/>
              </a:xfrm>
              <a:prstGeom prst="ellipse">
                <a:avLst/>
              </a:prstGeom>
              <a:noFill/>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endParaRPr lang="en-US"/>
              </a:p>
            </p:txBody>
          </p:sp>
        </p:grpSp>
        <p:cxnSp>
          <p:nvCxnSpPr>
            <p:cNvPr id="16" name="Straight Arrow Connector 15">
              <a:extLst>
                <a:ext uri="{FF2B5EF4-FFF2-40B4-BE49-F238E27FC236}">
                  <a16:creationId xmlns:a16="http://schemas.microsoft.com/office/drawing/2014/main" id="{412FE5BA-4A82-49E3-9931-491B7E5B8E8A}"/>
                </a:ext>
              </a:extLst>
            </p:cNvPr>
            <p:cNvCxnSpPr/>
            <p:nvPr/>
          </p:nvCxnSpPr>
          <p:spPr>
            <a:xfrm rot="10800000" flipV="1">
              <a:off x="1311090" y="2928928"/>
              <a:ext cx="1903464" cy="103663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cxnSp>
        <p:nvCxnSpPr>
          <p:cNvPr id="21" name="Straight Arrow Connector 20">
            <a:extLst>
              <a:ext uri="{FF2B5EF4-FFF2-40B4-BE49-F238E27FC236}">
                <a16:creationId xmlns:a16="http://schemas.microsoft.com/office/drawing/2014/main" id="{659F9D6C-DA72-440F-9B88-3D560ADCD5A9}"/>
              </a:ext>
            </a:extLst>
          </p:cNvPr>
          <p:cNvCxnSpPr/>
          <p:nvPr/>
        </p:nvCxnSpPr>
        <p:spPr>
          <a:xfrm>
            <a:off x="1685925" y="6048375"/>
            <a:ext cx="857250" cy="21431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0120" name="Rectangle 21">
            <a:extLst>
              <a:ext uri="{FF2B5EF4-FFF2-40B4-BE49-F238E27FC236}">
                <a16:creationId xmlns:a16="http://schemas.microsoft.com/office/drawing/2014/main" id="{9E74FC79-3F9A-4CE5-87C0-EFB4FF367312}"/>
              </a:ext>
            </a:extLst>
          </p:cNvPr>
          <p:cNvSpPr>
            <a:spLocks noChangeArrowheads="1"/>
          </p:cNvSpPr>
          <p:nvPr/>
        </p:nvSpPr>
        <p:spPr bwMode="auto">
          <a:xfrm>
            <a:off x="2686051" y="6048375"/>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400">
                <a:solidFill>
                  <a:srgbClr val="000000"/>
                </a:solidFill>
              </a:rPr>
              <a:t>tubo di drift </a:t>
            </a:r>
            <a:endParaRPr lang="en-US" altLang="it-IT" sz="1800">
              <a:latin typeface="Arial" panose="020B0604020202020204" pitchFamily="34" charset="0"/>
            </a:endParaRPr>
          </a:p>
        </p:txBody>
      </p:sp>
      <p:cxnSp>
        <p:nvCxnSpPr>
          <p:cNvPr id="24" name="Straight Arrow Connector 23">
            <a:extLst>
              <a:ext uri="{FF2B5EF4-FFF2-40B4-BE49-F238E27FC236}">
                <a16:creationId xmlns:a16="http://schemas.microsoft.com/office/drawing/2014/main" id="{AC323213-AEEC-4948-A01F-2C03E61410E3}"/>
              </a:ext>
            </a:extLst>
          </p:cNvPr>
          <p:cNvCxnSpPr/>
          <p:nvPr/>
        </p:nvCxnSpPr>
        <p:spPr>
          <a:xfrm>
            <a:off x="1328737" y="4762500"/>
            <a:ext cx="857250" cy="21431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0122" name="Rectangle 24">
            <a:extLst>
              <a:ext uri="{FF2B5EF4-FFF2-40B4-BE49-F238E27FC236}">
                <a16:creationId xmlns:a16="http://schemas.microsoft.com/office/drawing/2014/main" id="{37907144-CCAE-4C3F-BFB2-D2B38E8161B2}"/>
              </a:ext>
            </a:extLst>
          </p:cNvPr>
          <p:cNvSpPr>
            <a:spLocks noChangeArrowheads="1"/>
          </p:cNvSpPr>
          <p:nvPr/>
        </p:nvSpPr>
        <p:spPr bwMode="auto">
          <a:xfrm>
            <a:off x="2185988" y="4833938"/>
            <a:ext cx="544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400">
                <a:solidFill>
                  <a:srgbClr val="000000"/>
                </a:solidFill>
              </a:rPr>
              <a:t>stem</a:t>
            </a:r>
            <a:endParaRPr lang="en-US" altLang="it-IT" sz="1800">
              <a:latin typeface="Arial" panose="020B0604020202020204" pitchFamily="34" charset="0"/>
            </a:endParaRPr>
          </a:p>
        </p:txBody>
      </p:sp>
      <p:sp>
        <p:nvSpPr>
          <p:cNvPr id="27" name="Rectangle 26">
            <a:extLst>
              <a:ext uri="{FF2B5EF4-FFF2-40B4-BE49-F238E27FC236}">
                <a16:creationId xmlns:a16="http://schemas.microsoft.com/office/drawing/2014/main" id="{4E2E546D-5F5C-47B3-8234-CFB8AC165A76}"/>
              </a:ext>
            </a:extLst>
          </p:cNvPr>
          <p:cNvSpPr/>
          <p:nvPr/>
        </p:nvSpPr>
        <p:spPr>
          <a:xfrm>
            <a:off x="206058" y="779841"/>
            <a:ext cx="11694160" cy="1569660"/>
          </a:xfrm>
          <a:prstGeom prst="rect">
            <a:avLst/>
          </a:prstGeom>
        </p:spPr>
        <p:txBody>
          <a:bodyPr wrap="square">
            <a:spAutoFit/>
          </a:bodyPr>
          <a:lstStyle/>
          <a:p>
            <a:pPr algn="just" eaLnBrk="1" hangingPunct="1">
              <a:defRPr/>
            </a:pPr>
            <a:r>
              <a:rPr lang="it-IT" sz="1600" dirty="0">
                <a:cs typeface="Arial" charset="0"/>
              </a:rPr>
              <a:t>Quando la lunghezza di una cavità pillbox supera βλ/2, l’accelerazione diventa inefficiente in quanto la particella vedrebbe anche un campo decelerante. Però, se si introducono dei tubi cavi che schermino dai campi deceleranti il fascio, allora sarebbe possibile ottenere una accelerazione continua. In questo modo si ottiene una struttura formata da più celle che opera nel modo 0,sicchè la lunghezza di ciascuna cella è pari a  </a:t>
            </a:r>
            <a:r>
              <a:rPr lang="it-IT" sz="1600" dirty="0">
                <a:solidFill>
                  <a:prstClr val="black"/>
                </a:solidFill>
                <a:cs typeface="Arial" charset="0"/>
              </a:rPr>
              <a:t>βλ. Pertanto ogni cella può essere riguardata come un risuonatore a frequenza f</a:t>
            </a:r>
            <a:r>
              <a:rPr lang="it-IT" sz="1600" baseline="-25000" dirty="0">
                <a:solidFill>
                  <a:prstClr val="black"/>
                </a:solidFill>
                <a:cs typeface="Arial" charset="0"/>
              </a:rPr>
              <a:t>0</a:t>
            </a:r>
            <a:r>
              <a:rPr lang="it-IT" sz="1600" dirty="0">
                <a:solidFill>
                  <a:prstClr val="black"/>
                </a:solidFill>
                <a:cs typeface="Arial" charset="0"/>
              </a:rPr>
              <a:t>=c/l.</a:t>
            </a:r>
          </a:p>
          <a:p>
            <a:pPr algn="just" eaLnBrk="1" hangingPunct="1">
              <a:defRPr/>
            </a:pPr>
            <a:r>
              <a:rPr lang="it-IT" sz="1600" dirty="0">
                <a:cs typeface="Arial" charset="0"/>
              </a:rPr>
              <a:t>Notiamo</a:t>
            </a:r>
            <a:r>
              <a:rPr lang="it-IT" sz="1600" dirty="0">
                <a:solidFill>
                  <a:prstClr val="black"/>
                </a:solidFill>
                <a:cs typeface="Arial" charset="0"/>
              </a:rPr>
              <a:t> inoltre che, giacché la particella viene accelerata, la lunghezza di ogni cella aumenta progressivamente. </a:t>
            </a:r>
          </a:p>
          <a:p>
            <a:pPr algn="just" eaLnBrk="1" hangingPunct="1">
              <a:defRPr/>
            </a:pPr>
            <a:r>
              <a:rPr lang="it-IT" sz="1600" dirty="0">
                <a:solidFill>
                  <a:prstClr val="black"/>
                </a:solidFill>
                <a:cs typeface="Arial" charset="0"/>
              </a:rPr>
              <a:t>Gli elementi focheggianti (quadrupoli) possono essere inseriti direttamente nei tubi di </a:t>
            </a:r>
            <a:r>
              <a:rPr lang="it-IT" sz="1600" dirty="0" err="1">
                <a:solidFill>
                  <a:prstClr val="black"/>
                </a:solidFill>
                <a:cs typeface="Arial" charset="0"/>
              </a:rPr>
              <a:t>drift</a:t>
            </a:r>
            <a:r>
              <a:rPr lang="it-IT" sz="1600" dirty="0">
                <a:solidFill>
                  <a:prstClr val="black"/>
                </a:solidFill>
                <a:cs typeface="Arial" charset="0"/>
              </a:rPr>
              <a:t> </a:t>
            </a:r>
            <a:endParaRPr lang="it-IT" sz="1600" dirty="0">
              <a:cs typeface="Arial" charset="0"/>
            </a:endParaRPr>
          </a:p>
        </p:txBody>
      </p:sp>
      <p:cxnSp>
        <p:nvCxnSpPr>
          <p:cNvPr id="28" name="Straight Arrow Connector 27">
            <a:extLst>
              <a:ext uri="{FF2B5EF4-FFF2-40B4-BE49-F238E27FC236}">
                <a16:creationId xmlns:a16="http://schemas.microsoft.com/office/drawing/2014/main" id="{91DD3F72-F9BB-416E-A5F3-BDE2DF54436C}"/>
              </a:ext>
            </a:extLst>
          </p:cNvPr>
          <p:cNvCxnSpPr/>
          <p:nvPr/>
        </p:nvCxnSpPr>
        <p:spPr>
          <a:xfrm flipV="1">
            <a:off x="1257300" y="5619750"/>
            <a:ext cx="857250" cy="21431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90125" name="Rectangle 29">
            <a:extLst>
              <a:ext uri="{FF2B5EF4-FFF2-40B4-BE49-F238E27FC236}">
                <a16:creationId xmlns:a16="http://schemas.microsoft.com/office/drawing/2014/main" id="{20E54A3F-D2F1-4F10-96F0-699D832A793F}"/>
              </a:ext>
            </a:extLst>
          </p:cNvPr>
          <p:cNvSpPr>
            <a:spLocks noChangeArrowheads="1"/>
          </p:cNvSpPr>
          <p:nvPr/>
        </p:nvSpPr>
        <p:spPr bwMode="auto">
          <a:xfrm>
            <a:off x="2097088" y="5392738"/>
            <a:ext cx="1063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400">
                <a:solidFill>
                  <a:srgbClr val="000000"/>
                </a:solidFill>
              </a:rPr>
              <a:t>Quadrupolo</a:t>
            </a:r>
          </a:p>
          <a:p>
            <a:pPr eaLnBrk="1" hangingPunct="1">
              <a:spcBef>
                <a:spcPct val="0"/>
              </a:spcBef>
              <a:buFontTx/>
              <a:buNone/>
            </a:pPr>
            <a:r>
              <a:rPr lang="en-US" altLang="it-IT" sz="1400">
                <a:solidFill>
                  <a:srgbClr val="000000"/>
                </a:solidFill>
              </a:rPr>
              <a:t> magnetico</a:t>
            </a:r>
            <a:endParaRPr lang="en-US" altLang="it-IT" sz="1800">
              <a:latin typeface="Arial" panose="020B0604020202020204" pitchFamily="34" charset="0"/>
            </a:endParaRPr>
          </a:p>
        </p:txBody>
      </p:sp>
      <p:sp>
        <p:nvSpPr>
          <p:cNvPr id="18" name="Rectangle 17">
            <a:extLst>
              <a:ext uri="{FF2B5EF4-FFF2-40B4-BE49-F238E27FC236}">
                <a16:creationId xmlns:a16="http://schemas.microsoft.com/office/drawing/2014/main" id="{8FB1DBA2-5DFD-4ACF-A07F-2C1FE334E875}"/>
              </a:ext>
            </a:extLst>
          </p:cNvPr>
          <p:cNvSpPr/>
          <p:nvPr/>
        </p:nvSpPr>
        <p:spPr>
          <a:xfrm>
            <a:off x="8241808" y="2853908"/>
            <a:ext cx="3950192" cy="2800767"/>
          </a:xfrm>
          <a:prstGeom prst="rect">
            <a:avLst/>
          </a:prstGeom>
        </p:spPr>
        <p:txBody>
          <a:bodyPr wrap="square">
            <a:spAutoFit/>
          </a:bodyPr>
          <a:lstStyle/>
          <a:p>
            <a:pPr algn="just" eaLnBrk="1" hangingPunct="1">
              <a:defRPr/>
            </a:pPr>
            <a:r>
              <a:rPr lang="it-IT" sz="1600" dirty="0">
                <a:solidFill>
                  <a:prstClr val="black"/>
                </a:solidFill>
                <a:latin typeface="Calibri"/>
                <a:cs typeface="Arial" charset="0"/>
              </a:rPr>
              <a:t>Il DTL è tipicamente utilizzato per accelerare protoni in un intervallo di velocità 0.05&lt;</a:t>
            </a:r>
            <a:r>
              <a:rPr lang="it-IT" sz="1600" dirty="0">
                <a:solidFill>
                  <a:prstClr val="black"/>
                </a:solidFill>
                <a:latin typeface="Symbol" pitchFamily="18" charset="2"/>
                <a:cs typeface="Arial" charset="0"/>
              </a:rPr>
              <a:t>b</a:t>
            </a:r>
            <a:r>
              <a:rPr lang="it-IT" sz="1600" dirty="0">
                <a:solidFill>
                  <a:prstClr val="black"/>
                </a:solidFill>
                <a:latin typeface="Calibri"/>
                <a:cs typeface="Arial" charset="0"/>
              </a:rPr>
              <a:t>&lt;0.5 ed opera a frequenze nell’ordine delle centinaia di MHz. Per velocità più basse le gap sarebbero troppo piccole (ad es a 300 MHz per </a:t>
            </a:r>
            <a:r>
              <a:rPr lang="it-IT" sz="1600" dirty="0">
                <a:solidFill>
                  <a:prstClr val="black"/>
                </a:solidFill>
                <a:latin typeface="Symbol" pitchFamily="18" charset="2"/>
                <a:cs typeface="Arial" charset="0"/>
              </a:rPr>
              <a:t>b</a:t>
            </a:r>
            <a:r>
              <a:rPr lang="it-IT" sz="1600" dirty="0">
                <a:solidFill>
                  <a:prstClr val="black"/>
                </a:solidFill>
                <a:cs typeface="Arial" charset="0"/>
              </a:rPr>
              <a:t>=0.002 si avrebbe </a:t>
            </a:r>
            <a:r>
              <a:rPr lang="it-IT" sz="1600" dirty="0">
                <a:solidFill>
                  <a:prstClr val="black"/>
                </a:solidFill>
                <a:latin typeface="Calibri"/>
                <a:cs typeface="Arial" charset="0"/>
              </a:rPr>
              <a:t>βλ= 2 cm) e lo spazio per I quadrupoli troppo limitato, mentre per velocità elevate il l’efficienza di accelerazione diminuirebbe, sicché strutture operanti nel modo </a:t>
            </a:r>
            <a:r>
              <a:rPr lang="it-IT" sz="1600" dirty="0">
                <a:solidFill>
                  <a:prstClr val="black"/>
                </a:solidFill>
                <a:latin typeface="Symbol" pitchFamily="18" charset="2"/>
                <a:cs typeface="Arial" charset="0"/>
              </a:rPr>
              <a:t>p</a:t>
            </a:r>
            <a:r>
              <a:rPr lang="it-IT" sz="1600" dirty="0">
                <a:solidFill>
                  <a:prstClr val="black"/>
                </a:solidFill>
                <a:latin typeface="Calibri"/>
                <a:cs typeface="Arial" charset="0"/>
              </a:rPr>
              <a:t> diventerebbero più efficienti.</a:t>
            </a:r>
            <a:endParaRPr lang="it-IT" sz="2000" dirty="0">
              <a:solidFill>
                <a:prstClr val="black"/>
              </a:solidFill>
              <a:latin typeface="Arial" charset="0"/>
              <a:cs typeface="Arial" charset="0"/>
            </a:endParaRPr>
          </a:p>
        </p:txBody>
      </p:sp>
    </p:spTree>
    <p:extLst>
      <p:ext uri="{BB962C8B-B14F-4D97-AF65-F5344CB8AC3E}">
        <p14:creationId xmlns:p14="http://schemas.microsoft.com/office/powerpoint/2010/main" val="190769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562708" y="1161324"/>
            <a:ext cx="5842700" cy="3635759"/>
          </a:xfrm>
          <a:prstGeom prst="rect">
            <a:avLst/>
          </a:prstGeom>
        </p:spPr>
      </p:pic>
      <p:sp>
        <p:nvSpPr>
          <p:cNvPr id="8" name="Rettangolo 7"/>
          <p:cNvSpPr/>
          <p:nvPr/>
        </p:nvSpPr>
        <p:spPr>
          <a:xfrm>
            <a:off x="853440" y="4962770"/>
            <a:ext cx="4787705" cy="923330"/>
          </a:xfrm>
          <a:prstGeom prst="rect">
            <a:avLst/>
          </a:prstGeom>
        </p:spPr>
        <p:txBody>
          <a:bodyPr wrap="square">
            <a:spAutoFit/>
          </a:bodyPr>
          <a:lstStyle/>
          <a:p>
            <a:r>
              <a:rPr lang="it-IT" dirty="0"/>
              <a:t>DTL di 12m a protoni costruito nel 1947 a Berkeley, f = 200 MHz, Energia = 32 </a:t>
            </a:r>
            <a:r>
              <a:rPr lang="it-IT" dirty="0" err="1"/>
              <a:t>MeV</a:t>
            </a:r>
            <a:r>
              <a:rPr lang="it-IT" dirty="0"/>
              <a:t>, diametro del tank 0.9 m</a:t>
            </a:r>
          </a:p>
        </p:txBody>
      </p:sp>
      <p:sp>
        <p:nvSpPr>
          <p:cNvPr id="10" name="Text Box 11"/>
          <p:cNvSpPr txBox="1">
            <a:spLocks noChangeArrowheads="1"/>
          </p:cNvSpPr>
          <p:nvPr/>
        </p:nvSpPr>
        <p:spPr bwMode="auto">
          <a:xfrm>
            <a:off x="3781869" y="260187"/>
            <a:ext cx="524707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000" b="1" dirty="0">
                <a:effectLst>
                  <a:outerShdw blurRad="38100" dist="38100" dir="2700000" algn="tl">
                    <a:srgbClr val="000000">
                      <a:alpha val="43137"/>
                    </a:srgbClr>
                  </a:outerShdw>
                </a:effectLst>
                <a:ea typeface="+mj-ea"/>
                <a:cs typeface="+mj-cs"/>
              </a:rPr>
              <a:t>Il DTL di Alvarez (4)</a:t>
            </a:r>
          </a:p>
        </p:txBody>
      </p:sp>
      <p:sp>
        <p:nvSpPr>
          <p:cNvPr id="11" name="Segnaposto numero diapositiva 10"/>
          <p:cNvSpPr>
            <a:spLocks noGrp="1"/>
          </p:cNvSpPr>
          <p:nvPr>
            <p:ph type="sldNum" sz="quarter" idx="12"/>
          </p:nvPr>
        </p:nvSpPr>
        <p:spPr/>
        <p:txBody>
          <a:bodyPr/>
          <a:lstStyle/>
          <a:p>
            <a:fld id="{0AA4D6E6-13A6-4217-ABA7-E4004A4D1319}" type="slidenum">
              <a:rPr lang="it-IT" smtClean="0"/>
              <a:t>33</a:t>
            </a:fld>
            <a:endParaRPr lang="it-IT"/>
          </a:p>
        </p:txBody>
      </p:sp>
      <p:sp>
        <p:nvSpPr>
          <p:cNvPr id="4" name="Segnaposto piè di pagina 3">
            <a:extLst>
              <a:ext uri="{FF2B5EF4-FFF2-40B4-BE49-F238E27FC236}">
                <a16:creationId xmlns:a16="http://schemas.microsoft.com/office/drawing/2014/main" id="{C80AEB3B-7B8E-4E82-8AE7-8950047B6DE7}"/>
              </a:ext>
            </a:extLst>
          </p:cNvPr>
          <p:cNvSpPr>
            <a:spLocks noGrp="1"/>
          </p:cNvSpPr>
          <p:nvPr>
            <p:ph type="ftr" sz="quarter" idx="11"/>
          </p:nvPr>
        </p:nvSpPr>
        <p:spPr/>
        <p:txBody>
          <a:bodyPr/>
          <a:lstStyle/>
          <a:p>
            <a:r>
              <a:rPr lang="it-IT"/>
              <a:t>Programma INFN Docenti - 21 ottobre 2024</a:t>
            </a:r>
          </a:p>
        </p:txBody>
      </p:sp>
      <p:sp>
        <p:nvSpPr>
          <p:cNvPr id="12" name="Rettangolo 8">
            <a:extLst>
              <a:ext uri="{FF2B5EF4-FFF2-40B4-BE49-F238E27FC236}">
                <a16:creationId xmlns:a16="http://schemas.microsoft.com/office/drawing/2014/main" id="{41FFB568-1EB0-4EAB-9CE2-5506FB094F2D}"/>
              </a:ext>
            </a:extLst>
          </p:cNvPr>
          <p:cNvSpPr/>
          <p:nvPr/>
        </p:nvSpPr>
        <p:spPr>
          <a:xfrm>
            <a:off x="6654020" y="4940439"/>
            <a:ext cx="4787705" cy="1477328"/>
          </a:xfrm>
          <a:prstGeom prst="rect">
            <a:avLst/>
          </a:prstGeom>
        </p:spPr>
        <p:txBody>
          <a:bodyPr wrap="square">
            <a:spAutoFit/>
          </a:bodyPr>
          <a:lstStyle/>
          <a:p>
            <a:pPr algn="just"/>
            <a:r>
              <a:rPr lang="it-IT" dirty="0"/>
              <a:t>Un moderno DTL: il Tank 4 (di 5) del DTL del progetto ESS, progettato, realizzato ed installato da INFN (Legnaro e Torino). I 5 tank operano a 352.21 MHz , ed accelerano protoni da </a:t>
            </a:r>
            <a:r>
              <a:rPr lang="it-IT" dirty="0" err="1"/>
              <a:t>da</a:t>
            </a:r>
            <a:r>
              <a:rPr lang="it-IT" dirty="0"/>
              <a:t> 3 </a:t>
            </a:r>
            <a:r>
              <a:rPr lang="it-IT" dirty="0" err="1"/>
              <a:t>MeV</a:t>
            </a:r>
            <a:r>
              <a:rPr lang="it-IT" dirty="0"/>
              <a:t> a 90 </a:t>
            </a:r>
            <a:r>
              <a:rPr lang="it-IT" dirty="0" err="1"/>
              <a:t>MeV</a:t>
            </a:r>
            <a:endParaRPr lang="it-IT" dirty="0"/>
          </a:p>
        </p:txBody>
      </p:sp>
      <p:pic>
        <p:nvPicPr>
          <p:cNvPr id="13" name="Picture 12">
            <a:extLst>
              <a:ext uri="{FF2B5EF4-FFF2-40B4-BE49-F238E27FC236}">
                <a16:creationId xmlns:a16="http://schemas.microsoft.com/office/drawing/2014/main" id="{2D6DD444-3978-4D15-A5CF-348E398DCC20}"/>
              </a:ext>
            </a:extLst>
          </p:cNvPr>
          <p:cNvPicPr>
            <a:picLocks noChangeAspect="1"/>
          </p:cNvPicPr>
          <p:nvPr/>
        </p:nvPicPr>
        <p:blipFill>
          <a:blip r:embed="rId3"/>
          <a:stretch>
            <a:fillRect/>
          </a:stretch>
        </p:blipFill>
        <p:spPr>
          <a:xfrm>
            <a:off x="6749900" y="1480725"/>
            <a:ext cx="4449356" cy="3213423"/>
          </a:xfrm>
          <a:prstGeom prst="rect">
            <a:avLst/>
          </a:prstGeom>
        </p:spPr>
      </p:pic>
    </p:spTree>
    <p:extLst>
      <p:ext uri="{BB962C8B-B14F-4D97-AF65-F5344CB8AC3E}">
        <p14:creationId xmlns:p14="http://schemas.microsoft.com/office/powerpoint/2010/main" val="370427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30787" y="757639"/>
            <a:ext cx="11315114" cy="1200329"/>
          </a:xfrm>
          <a:prstGeom prst="rect">
            <a:avLst/>
          </a:prstGeom>
        </p:spPr>
        <p:txBody>
          <a:bodyPr wrap="square">
            <a:spAutoFit/>
          </a:bodyPr>
          <a:lstStyle/>
          <a:p>
            <a:pPr algn="just"/>
            <a:r>
              <a:rPr lang="it-IT" dirty="0"/>
              <a:t>Per Ernest Lawrence, l'unico limite per l'energia era la dimensione del magnete, ma:</a:t>
            </a:r>
          </a:p>
          <a:p>
            <a:pPr algn="just"/>
            <a:r>
              <a:rPr lang="it-IT" dirty="0"/>
              <a:t>1) A partire da ~ 400MeV la produzione di ciclotroni diventa sconveniente e costosa</a:t>
            </a:r>
          </a:p>
          <a:p>
            <a:pPr algn="just"/>
            <a:r>
              <a:rPr lang="it-IT" dirty="0"/>
              <a:t>2) Alte energie =&gt; effetti relativistici =&gt; </a:t>
            </a:r>
            <a:r>
              <a:rPr lang="it-IT" dirty="0">
                <a:latin typeface="Symbol" panose="05050102010706020507" pitchFamily="18" charset="2"/>
              </a:rPr>
              <a:t>w</a:t>
            </a:r>
            <a:r>
              <a:rPr lang="it-IT" dirty="0"/>
              <a:t> non più costante (poiché m aumenta con v secondo la Relatività). Le particelle vanno fuori fase con i campi acceleranti, e alla fine non vi è più accelerazione.</a:t>
            </a:r>
          </a:p>
        </p:txBody>
      </p:sp>
      <p:sp>
        <p:nvSpPr>
          <p:cNvPr id="6" name="Rettangolo 5"/>
          <p:cNvSpPr/>
          <p:nvPr/>
        </p:nvSpPr>
        <p:spPr>
          <a:xfrm>
            <a:off x="338841" y="2016461"/>
            <a:ext cx="6894169" cy="4247317"/>
          </a:xfrm>
          <a:prstGeom prst="rect">
            <a:avLst/>
          </a:prstGeom>
        </p:spPr>
        <p:txBody>
          <a:bodyPr wrap="square">
            <a:spAutoFit/>
          </a:bodyPr>
          <a:lstStyle/>
          <a:p>
            <a:pPr algn="just"/>
            <a:r>
              <a:rPr lang="it-IT" altLang="it-IT" dirty="0">
                <a:solidFill>
                  <a:srgbClr val="222222"/>
                </a:solidFill>
                <a:latin typeface="inherit"/>
              </a:rPr>
              <a:t>Nel </a:t>
            </a:r>
            <a:r>
              <a:rPr lang="it-IT" altLang="it-IT" b="1" dirty="0">
                <a:solidFill>
                  <a:srgbClr val="222222"/>
                </a:solidFill>
                <a:latin typeface="inherit"/>
              </a:rPr>
              <a:t>Sincrotrone</a:t>
            </a:r>
            <a:r>
              <a:rPr lang="it-IT" altLang="it-IT" dirty="0">
                <a:solidFill>
                  <a:srgbClr val="222222"/>
                </a:solidFill>
                <a:latin typeface="inherit"/>
              </a:rPr>
              <a:t>, le particelle descrivono orbite chiuse grazie all’utilizzo di magneti curvati (dipoli) che deflettono le particelle. Il campo elettrico è sincronizzato con il fascio delle particelle in modo che ad ogni passaggio successivo in cavità queste aumentino la loro energia. Il campo magnetico </a:t>
            </a:r>
            <a:r>
              <a:rPr lang="it-IT" altLang="it-IT" b="1" dirty="0">
                <a:solidFill>
                  <a:srgbClr val="222222"/>
                </a:solidFill>
                <a:latin typeface="inherit"/>
              </a:rPr>
              <a:t>B</a:t>
            </a:r>
            <a:r>
              <a:rPr lang="it-IT" altLang="it-IT" dirty="0">
                <a:solidFill>
                  <a:srgbClr val="222222"/>
                </a:solidFill>
                <a:latin typeface="inherit"/>
              </a:rPr>
              <a:t> aumenta in modo da tenere il raggio dell’orbita costante (Il valore di B non è illimitato quindi per raggiungere alte energie è necessario costruire acceleratori con un raggio molto grande). </a:t>
            </a:r>
            <a:r>
              <a:rPr lang="it-IT" dirty="0"/>
              <a:t>Per avere accelerazione “stabile” ovvero per fare in modo che la particella dopo un giro veda sempre la stessa tensione accelerante in cavità, il periodo di rivoluzione (</a:t>
            </a:r>
            <a:r>
              <a:rPr lang="it-IT" dirty="0" err="1"/>
              <a:t>T</a:t>
            </a:r>
            <a:r>
              <a:rPr lang="it-IT" baseline="-25000" dirty="0" err="1"/>
              <a:t>riv</a:t>
            </a:r>
            <a:r>
              <a:rPr lang="it-IT" dirty="0"/>
              <a:t>) deve essere un multiplo intero (h) del periodo di radiofrequenza (T</a:t>
            </a:r>
            <a:r>
              <a:rPr lang="it-IT" baseline="-25000" dirty="0"/>
              <a:t>RF</a:t>
            </a:r>
            <a:r>
              <a:rPr lang="it-IT" dirty="0"/>
              <a:t>) ad ogni giro.</a:t>
            </a:r>
            <a:r>
              <a:rPr lang="it-IT" altLang="it-IT" dirty="0">
                <a:solidFill>
                  <a:srgbClr val="222222"/>
                </a:solidFill>
                <a:latin typeface="inherit"/>
              </a:rPr>
              <a:t> </a:t>
            </a:r>
            <a:r>
              <a:rPr lang="it-IT" dirty="0"/>
              <a:t>Il principio fu inventato da Vladimir </a:t>
            </a:r>
            <a:r>
              <a:rPr lang="it-IT" dirty="0" err="1"/>
              <a:t>Veksler</a:t>
            </a:r>
            <a:r>
              <a:rPr lang="it-IT" dirty="0"/>
              <a:t> nel 1944. Edwin Mc </a:t>
            </a:r>
            <a:r>
              <a:rPr lang="it-IT" dirty="0" err="1"/>
              <a:t>Millan</a:t>
            </a:r>
            <a:r>
              <a:rPr lang="it-IT" dirty="0"/>
              <a:t> costruì il primo sincrotrone per elettroni nel 1945, arrivando all'idea in modo indipendente. Il primo sincrotrone per protoni fu progettato da Sir Marcus </a:t>
            </a:r>
            <a:r>
              <a:rPr lang="it-IT" dirty="0" err="1"/>
              <a:t>Oliphant</a:t>
            </a:r>
            <a:r>
              <a:rPr lang="it-IT" dirty="0"/>
              <a:t> e costruito nel 1952.</a:t>
            </a:r>
          </a:p>
        </p:txBody>
      </p:sp>
      <p:sp>
        <p:nvSpPr>
          <p:cNvPr id="8" name="Text Box 11"/>
          <p:cNvSpPr txBox="1">
            <a:spLocks noChangeArrowheads="1"/>
          </p:cNvSpPr>
          <p:nvPr/>
        </p:nvSpPr>
        <p:spPr bwMode="auto">
          <a:xfrm>
            <a:off x="3974597" y="0"/>
            <a:ext cx="591754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5000" b="1" dirty="0">
                <a:effectLst>
                  <a:outerShdw blurRad="38100" dist="38100" dir="2700000" algn="tl">
                    <a:srgbClr val="000000">
                      <a:alpha val="43137"/>
                    </a:srgbClr>
                  </a:outerShdw>
                </a:effectLst>
                <a:ea typeface="+mj-ea"/>
                <a:cs typeface="+mj-cs"/>
              </a:rPr>
              <a:t>Il Sincrotrone</a:t>
            </a:r>
          </a:p>
        </p:txBody>
      </p:sp>
      <p:sp>
        <p:nvSpPr>
          <p:cNvPr id="9" name="Segnaposto numero diapositiva 8"/>
          <p:cNvSpPr>
            <a:spLocks noGrp="1"/>
          </p:cNvSpPr>
          <p:nvPr>
            <p:ph type="sldNum" sz="quarter" idx="12"/>
          </p:nvPr>
        </p:nvSpPr>
        <p:spPr/>
        <p:txBody>
          <a:bodyPr/>
          <a:lstStyle/>
          <a:p>
            <a:fld id="{0AA4D6E6-13A6-4217-ABA7-E4004A4D1319}" type="slidenum">
              <a:rPr lang="it-IT" smtClean="0"/>
              <a:t>34</a:t>
            </a:fld>
            <a:endParaRPr lang="it-IT"/>
          </a:p>
        </p:txBody>
      </p:sp>
      <p:graphicFrame>
        <p:nvGraphicFramePr>
          <p:cNvPr id="10" name="Oggetto 9">
            <a:extLst>
              <a:ext uri="{FF2B5EF4-FFF2-40B4-BE49-F238E27FC236}">
                <a16:creationId xmlns:a16="http://schemas.microsoft.com/office/drawing/2014/main" id="{492D1E8F-D402-4401-87CA-177C888C7FA1}"/>
              </a:ext>
            </a:extLst>
          </p:cNvPr>
          <p:cNvGraphicFramePr>
            <a:graphicFrameLocks noChangeAspect="1"/>
          </p:cNvGraphicFramePr>
          <p:nvPr/>
        </p:nvGraphicFramePr>
        <p:xfrm>
          <a:off x="7618790" y="4959580"/>
          <a:ext cx="4059237" cy="938213"/>
        </p:xfrm>
        <a:graphic>
          <a:graphicData uri="http://schemas.openxmlformats.org/presentationml/2006/ole">
            <mc:AlternateContent xmlns:mc="http://schemas.openxmlformats.org/markup-compatibility/2006">
              <mc:Choice xmlns:v="urn:schemas-microsoft-com:vml" Requires="v">
                <p:oleObj name="Equation" r:id="rId2" imgW="1650960" imgH="380880" progId="Equation.DSMT4">
                  <p:embed/>
                </p:oleObj>
              </mc:Choice>
              <mc:Fallback>
                <p:oleObj name="Equation" r:id="rId2" imgW="1650960" imgH="380880" progId="Equation.DSMT4">
                  <p:embed/>
                  <p:pic>
                    <p:nvPicPr>
                      <p:cNvPr id="10" name="Oggetto 9">
                        <a:extLst>
                          <a:ext uri="{FF2B5EF4-FFF2-40B4-BE49-F238E27FC236}">
                            <a16:creationId xmlns:a16="http://schemas.microsoft.com/office/drawing/2014/main" id="{492D1E8F-D402-4401-87CA-177C888C7FA1}"/>
                          </a:ext>
                        </a:extLst>
                      </p:cNvPr>
                      <p:cNvPicPr/>
                      <p:nvPr/>
                    </p:nvPicPr>
                    <p:blipFill>
                      <a:blip r:embed="rId3"/>
                      <a:stretch>
                        <a:fillRect/>
                      </a:stretch>
                    </p:blipFill>
                    <p:spPr>
                      <a:xfrm>
                        <a:off x="7618790" y="4959580"/>
                        <a:ext cx="4059237" cy="938213"/>
                      </a:xfrm>
                      <a:prstGeom prst="rect">
                        <a:avLst/>
                      </a:prstGeom>
                    </p:spPr>
                  </p:pic>
                </p:oleObj>
              </mc:Fallback>
            </mc:AlternateContent>
          </a:graphicData>
        </a:graphic>
      </p:graphicFrame>
      <p:graphicFrame>
        <p:nvGraphicFramePr>
          <p:cNvPr id="13" name="Oggetto 9">
            <a:extLst>
              <a:ext uri="{FF2B5EF4-FFF2-40B4-BE49-F238E27FC236}">
                <a16:creationId xmlns:a16="http://schemas.microsoft.com/office/drawing/2014/main" id="{17714F95-39DA-4753-B6C4-02EE7DA19D34}"/>
              </a:ext>
            </a:extLst>
          </p:cNvPr>
          <p:cNvGraphicFramePr>
            <a:graphicFrameLocks noChangeAspect="1"/>
          </p:cNvGraphicFramePr>
          <p:nvPr/>
        </p:nvGraphicFramePr>
        <p:xfrm>
          <a:off x="7588249" y="5778797"/>
          <a:ext cx="2093913" cy="969962"/>
        </p:xfrm>
        <a:graphic>
          <a:graphicData uri="http://schemas.openxmlformats.org/presentationml/2006/ole">
            <mc:AlternateContent xmlns:mc="http://schemas.openxmlformats.org/markup-compatibility/2006">
              <mc:Choice xmlns:v="urn:schemas-microsoft-com:vml" Requires="v">
                <p:oleObj name="Equation" r:id="rId4" imgW="825480" imgH="380880" progId="Equation.DSMT4">
                  <p:embed/>
                </p:oleObj>
              </mc:Choice>
              <mc:Fallback>
                <p:oleObj name="Equation" r:id="rId4" imgW="825480" imgH="380880" progId="Equation.DSMT4">
                  <p:embed/>
                  <p:pic>
                    <p:nvPicPr>
                      <p:cNvPr id="13" name="Oggetto 9">
                        <a:extLst>
                          <a:ext uri="{FF2B5EF4-FFF2-40B4-BE49-F238E27FC236}">
                            <a16:creationId xmlns:a16="http://schemas.microsoft.com/office/drawing/2014/main" id="{17714F95-39DA-4753-B6C4-02EE7DA19D34}"/>
                          </a:ext>
                        </a:extLst>
                      </p:cNvPr>
                      <p:cNvPicPr/>
                      <p:nvPr/>
                    </p:nvPicPr>
                    <p:blipFill>
                      <a:blip r:embed="rId5"/>
                      <a:stretch>
                        <a:fillRect/>
                      </a:stretch>
                    </p:blipFill>
                    <p:spPr>
                      <a:xfrm>
                        <a:off x="7588249" y="5778797"/>
                        <a:ext cx="2093913" cy="969962"/>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DA9E98EF-5865-46CF-9B23-16822909917D}"/>
              </a:ext>
            </a:extLst>
          </p:cNvPr>
          <p:cNvPicPr>
            <a:picLocks noChangeAspect="1"/>
          </p:cNvPicPr>
          <p:nvPr/>
        </p:nvPicPr>
        <p:blipFill>
          <a:blip r:embed="rId6"/>
          <a:stretch>
            <a:fillRect/>
          </a:stretch>
        </p:blipFill>
        <p:spPr>
          <a:xfrm>
            <a:off x="7736468" y="1867321"/>
            <a:ext cx="3972100" cy="3182906"/>
          </a:xfrm>
          <a:prstGeom prst="rect">
            <a:avLst/>
          </a:prstGeom>
        </p:spPr>
      </p:pic>
      <p:sp>
        <p:nvSpPr>
          <p:cNvPr id="2" name="Footer Placeholder 1">
            <a:extLst>
              <a:ext uri="{FF2B5EF4-FFF2-40B4-BE49-F238E27FC236}">
                <a16:creationId xmlns:a16="http://schemas.microsoft.com/office/drawing/2014/main" id="{AC4CA95F-31A8-4301-B1D2-E9E4B43D9D5D}"/>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084232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11" name="Text Box 11"/>
          <p:cNvSpPr txBox="1">
            <a:spLocks noChangeArrowheads="1"/>
          </p:cNvSpPr>
          <p:nvPr/>
        </p:nvSpPr>
        <p:spPr bwMode="auto">
          <a:xfrm>
            <a:off x="271918" y="1433200"/>
            <a:ext cx="37905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dirty="0" err="1"/>
              <a:t>Cosmotron</a:t>
            </a:r>
            <a:r>
              <a:rPr lang="it-IT" altLang="it-IT" sz="2400" dirty="0"/>
              <a:t> – BNL</a:t>
            </a:r>
          </a:p>
          <a:p>
            <a:r>
              <a:rPr lang="it-IT" altLang="it-IT" sz="2400" dirty="0"/>
              <a:t>(</a:t>
            </a:r>
            <a:r>
              <a:rPr lang="it-IT" altLang="it-IT" sz="2400" dirty="0" err="1"/>
              <a:t>Brookhaven</a:t>
            </a:r>
            <a:r>
              <a:rPr lang="it-IT" altLang="it-IT" sz="2400" dirty="0"/>
              <a:t>, USA)</a:t>
            </a:r>
            <a:r>
              <a:rPr lang="it-IT" altLang="it-IT" dirty="0"/>
              <a:t>   1953 - 1968</a:t>
            </a:r>
          </a:p>
        </p:txBody>
      </p:sp>
      <p:sp>
        <p:nvSpPr>
          <p:cNvPr id="128012" name="Text Box 12"/>
          <p:cNvSpPr txBox="1">
            <a:spLocks noChangeArrowheads="1"/>
          </p:cNvSpPr>
          <p:nvPr/>
        </p:nvSpPr>
        <p:spPr bwMode="auto">
          <a:xfrm>
            <a:off x="387247" y="5047262"/>
            <a:ext cx="32566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altLang="it-IT" sz="1400" dirty="0"/>
              <a:t>Il primo acceleratore a superare la barriera del  </a:t>
            </a:r>
            <a:r>
              <a:rPr lang="it-IT" altLang="it-IT" sz="1400" dirty="0" err="1"/>
              <a:t>GeV</a:t>
            </a:r>
            <a:r>
              <a:rPr lang="it-IT" altLang="it-IT" sz="1400" dirty="0"/>
              <a:t> e il primo ad avere una estrazione del fascio per esperimenti all’esterno.</a:t>
            </a:r>
          </a:p>
        </p:txBody>
      </p:sp>
      <p:pic>
        <p:nvPicPr>
          <p:cNvPr id="128013" name="Picture 13" descr="cosmotr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596"/>
          <a:stretch/>
        </p:blipFill>
        <p:spPr bwMode="auto">
          <a:xfrm>
            <a:off x="149014" y="2171333"/>
            <a:ext cx="4118116" cy="26725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McMilland_Lofgren_Bevatron"/>
          <p:cNvPicPr>
            <a:picLocks noChangeAspect="1" noChangeArrowheads="1"/>
          </p:cNvPicPr>
          <p:nvPr/>
        </p:nvPicPr>
        <p:blipFill rotWithShape="1">
          <a:blip r:embed="rId3">
            <a:extLst>
              <a:ext uri="{28A0092B-C50C-407E-A947-70E740481C1C}">
                <a14:useLocalDpi xmlns:a14="http://schemas.microsoft.com/office/drawing/2010/main" val="0"/>
              </a:ext>
            </a:extLst>
          </a:blip>
          <a:srcRect b="7594"/>
          <a:stretch/>
        </p:blipFill>
        <p:spPr bwMode="auto">
          <a:xfrm>
            <a:off x="4217773" y="2171333"/>
            <a:ext cx="3756454" cy="267251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4447920" y="4973733"/>
            <a:ext cx="3066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1956 scoperta dell’antiprotone</a:t>
            </a:r>
          </a:p>
          <a:p>
            <a:r>
              <a:rPr lang="it-IT" altLang="it-IT" dirty="0"/>
              <a:t>(necessari almeno 6.5 </a:t>
            </a:r>
            <a:r>
              <a:rPr lang="it-IT" altLang="it-IT" dirty="0" err="1"/>
              <a:t>GeV</a:t>
            </a:r>
            <a:r>
              <a:rPr lang="it-IT" altLang="it-IT" dirty="0"/>
              <a:t>)</a:t>
            </a:r>
          </a:p>
        </p:txBody>
      </p:sp>
      <p:sp>
        <p:nvSpPr>
          <p:cNvPr id="7" name="Text Box 8"/>
          <p:cNvSpPr txBox="1">
            <a:spLocks noChangeArrowheads="1"/>
          </p:cNvSpPr>
          <p:nvPr/>
        </p:nvSpPr>
        <p:spPr bwMode="auto">
          <a:xfrm>
            <a:off x="4447920" y="5620064"/>
            <a:ext cx="26068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1959 Premio Nobel a</a:t>
            </a:r>
          </a:p>
          <a:p>
            <a:r>
              <a:rPr lang="it-IT" altLang="it-IT" dirty="0"/>
              <a:t>E. </a:t>
            </a:r>
            <a:r>
              <a:rPr lang="it-IT" altLang="it-IT" dirty="0" err="1"/>
              <a:t>Segrè</a:t>
            </a:r>
            <a:r>
              <a:rPr lang="it-IT" altLang="it-IT" dirty="0"/>
              <a:t> e O. Chamberlain</a:t>
            </a:r>
          </a:p>
        </p:txBody>
      </p:sp>
      <p:sp>
        <p:nvSpPr>
          <p:cNvPr id="8" name="Text Box 6"/>
          <p:cNvSpPr txBox="1">
            <a:spLocks noChangeArrowheads="1"/>
          </p:cNvSpPr>
          <p:nvPr/>
        </p:nvSpPr>
        <p:spPr bwMode="auto">
          <a:xfrm>
            <a:off x="4677983" y="1528893"/>
            <a:ext cx="28360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dirty="0" err="1"/>
              <a:t>Bevatron</a:t>
            </a:r>
            <a:r>
              <a:rPr lang="it-IT" altLang="it-IT" sz="2400" dirty="0"/>
              <a:t> – Berkeley</a:t>
            </a:r>
            <a:r>
              <a:rPr lang="it-IT" altLang="it-IT" dirty="0"/>
              <a:t>   </a:t>
            </a:r>
          </a:p>
        </p:txBody>
      </p:sp>
      <p:sp>
        <p:nvSpPr>
          <p:cNvPr id="2" name="Segnaposto numero diapositiva 1"/>
          <p:cNvSpPr>
            <a:spLocks noGrp="1"/>
          </p:cNvSpPr>
          <p:nvPr>
            <p:ph type="sldNum" sz="quarter" idx="12"/>
          </p:nvPr>
        </p:nvSpPr>
        <p:spPr/>
        <p:txBody>
          <a:bodyPr/>
          <a:lstStyle/>
          <a:p>
            <a:fld id="{0AA4D6E6-13A6-4217-ABA7-E4004A4D1319}" type="slidenum">
              <a:rPr lang="it-IT" smtClean="0"/>
              <a:t>35</a:t>
            </a:fld>
            <a:endParaRPr lang="it-IT"/>
          </a:p>
        </p:txBody>
      </p:sp>
      <p:pic>
        <p:nvPicPr>
          <p:cNvPr id="10" name="Picture 6" descr="protosincrotrone">
            <a:extLst>
              <a:ext uri="{FF2B5EF4-FFF2-40B4-BE49-F238E27FC236}">
                <a16:creationId xmlns:a16="http://schemas.microsoft.com/office/drawing/2014/main" id="{309C3F57-853C-4DDE-8886-31606D536E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5204" y="2165934"/>
            <a:ext cx="3611910" cy="26651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7">
            <a:extLst>
              <a:ext uri="{FF2B5EF4-FFF2-40B4-BE49-F238E27FC236}">
                <a16:creationId xmlns:a16="http://schemas.microsoft.com/office/drawing/2014/main" id="{4750CA4A-6D13-4BEC-8700-FE139D06D2A4}"/>
              </a:ext>
            </a:extLst>
          </p:cNvPr>
          <p:cNvSpPr txBox="1">
            <a:spLocks noChangeArrowheads="1"/>
          </p:cNvSpPr>
          <p:nvPr/>
        </p:nvSpPr>
        <p:spPr bwMode="auto">
          <a:xfrm>
            <a:off x="8610600" y="1305161"/>
            <a:ext cx="29965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2400"/>
            </a:lvl1pPr>
          </a:lstStyle>
          <a:p>
            <a:r>
              <a:rPr lang="it-IT" altLang="it-IT" dirty="0"/>
              <a:t>PS CERN  1959</a:t>
            </a:r>
          </a:p>
          <a:p>
            <a:r>
              <a:rPr lang="it-IT" altLang="it-IT" dirty="0"/>
              <a:t>28 </a:t>
            </a:r>
            <a:r>
              <a:rPr lang="it-IT" altLang="it-IT" dirty="0" err="1"/>
              <a:t>GeV</a:t>
            </a:r>
            <a:endParaRPr lang="it-IT" altLang="it-IT" dirty="0"/>
          </a:p>
        </p:txBody>
      </p:sp>
      <p:pic>
        <p:nvPicPr>
          <p:cNvPr id="12" name="Picture 5" descr="PS-Complex">
            <a:extLst>
              <a:ext uri="{FF2B5EF4-FFF2-40B4-BE49-F238E27FC236}">
                <a16:creationId xmlns:a16="http://schemas.microsoft.com/office/drawing/2014/main" id="{6C859837-4E08-466F-9FA5-8A1C1FDC3F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2561" y="3668189"/>
            <a:ext cx="1795530" cy="11681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a:extLst>
              <a:ext uri="{FF2B5EF4-FFF2-40B4-BE49-F238E27FC236}">
                <a16:creationId xmlns:a16="http://schemas.microsoft.com/office/drawing/2014/main" id="{C54253B6-3036-4BFD-B9AD-393EDF374454}"/>
              </a:ext>
            </a:extLst>
          </p:cNvPr>
          <p:cNvSpPr txBox="1">
            <a:spLocks noChangeArrowheads="1"/>
          </p:cNvSpPr>
          <p:nvPr/>
        </p:nvSpPr>
        <p:spPr bwMode="auto">
          <a:xfrm>
            <a:off x="8318018" y="4958344"/>
            <a:ext cx="27955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dirty="0"/>
              <a:t>Scoperta correnti deboli neutre</a:t>
            </a:r>
          </a:p>
        </p:txBody>
      </p:sp>
      <p:sp>
        <p:nvSpPr>
          <p:cNvPr id="14" name="Text Box 11">
            <a:extLst>
              <a:ext uri="{FF2B5EF4-FFF2-40B4-BE49-F238E27FC236}">
                <a16:creationId xmlns:a16="http://schemas.microsoft.com/office/drawing/2014/main" id="{C19D5C7E-1F7E-4FB6-B05F-4B866108D729}"/>
              </a:ext>
            </a:extLst>
          </p:cNvPr>
          <p:cNvSpPr txBox="1">
            <a:spLocks noChangeArrowheads="1"/>
          </p:cNvSpPr>
          <p:nvPr/>
        </p:nvSpPr>
        <p:spPr bwMode="auto">
          <a:xfrm>
            <a:off x="3643918" y="201608"/>
            <a:ext cx="591754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5000" b="1" dirty="0">
                <a:effectLst>
                  <a:outerShdw blurRad="38100" dist="38100" dir="2700000" algn="tl">
                    <a:srgbClr val="000000">
                      <a:alpha val="43137"/>
                    </a:srgbClr>
                  </a:outerShdw>
                </a:effectLst>
                <a:ea typeface="+mj-ea"/>
                <a:cs typeface="+mj-cs"/>
              </a:rPr>
              <a:t>I primi Sincrotroni</a:t>
            </a:r>
          </a:p>
        </p:txBody>
      </p:sp>
      <p:sp>
        <p:nvSpPr>
          <p:cNvPr id="3" name="Footer Placeholder 2">
            <a:extLst>
              <a:ext uri="{FF2B5EF4-FFF2-40B4-BE49-F238E27FC236}">
                <a16:creationId xmlns:a16="http://schemas.microsoft.com/office/drawing/2014/main" id="{656D32E3-F533-4CC1-B099-A84E7E95FDB6}"/>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456673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43" name="Picture 11" descr="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99" y="1478688"/>
            <a:ext cx="4900613" cy="3465513"/>
          </a:xfrm>
          <a:prstGeom prst="rect">
            <a:avLst/>
          </a:prstGeom>
          <a:noFill/>
          <a:extLst>
            <a:ext uri="{909E8E84-426E-40DD-AFC4-6F175D3DCCD1}">
              <a14:hiddenFill xmlns:a14="http://schemas.microsoft.com/office/drawing/2010/main">
                <a:solidFill>
                  <a:srgbClr val="FFFFFF"/>
                </a:solidFill>
              </a14:hiddenFill>
            </a:ext>
          </a:extLst>
        </p:spPr>
      </p:pic>
      <p:pic>
        <p:nvPicPr>
          <p:cNvPr id="120839" name="Picture 7" descr="tousch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99" y="3273337"/>
            <a:ext cx="1354137" cy="1655763"/>
          </a:xfrm>
          <a:prstGeom prst="rect">
            <a:avLst/>
          </a:prstGeom>
          <a:noFill/>
          <a:extLst>
            <a:ext uri="{909E8E84-426E-40DD-AFC4-6F175D3DCCD1}">
              <a14:hiddenFill xmlns:a14="http://schemas.microsoft.com/office/drawing/2010/main">
                <a:solidFill>
                  <a:srgbClr val="FFFFFF"/>
                </a:solidFill>
              </a14:hiddenFill>
            </a:ext>
          </a:extLst>
        </p:spPr>
      </p:pic>
      <p:sp>
        <p:nvSpPr>
          <p:cNvPr id="120841" name="Text Box 9"/>
          <p:cNvSpPr txBox="1">
            <a:spLocks noChangeArrowheads="1"/>
          </p:cNvSpPr>
          <p:nvPr/>
        </p:nvSpPr>
        <p:spPr bwMode="auto">
          <a:xfrm>
            <a:off x="1612985" y="4596496"/>
            <a:ext cx="17703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solidFill>
                  <a:srgbClr val="FFFF00"/>
                </a:solidFill>
              </a:rPr>
              <a:t>Bruno </a:t>
            </a:r>
            <a:r>
              <a:rPr lang="it-IT" altLang="it-IT" dirty="0" err="1">
                <a:solidFill>
                  <a:srgbClr val="FFFF00"/>
                </a:solidFill>
              </a:rPr>
              <a:t>Touscheck</a:t>
            </a:r>
            <a:endParaRPr lang="it-IT" altLang="it-IT" dirty="0">
              <a:solidFill>
                <a:srgbClr val="FFFF00"/>
              </a:solidFill>
            </a:endParaRPr>
          </a:p>
        </p:txBody>
      </p:sp>
      <p:sp>
        <p:nvSpPr>
          <p:cNvPr id="120842" name="Text Box 10"/>
          <p:cNvSpPr txBox="1">
            <a:spLocks noChangeArrowheads="1"/>
          </p:cNvSpPr>
          <p:nvPr/>
        </p:nvSpPr>
        <p:spPr bwMode="auto">
          <a:xfrm>
            <a:off x="2778005" y="3979433"/>
            <a:ext cx="2198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b="1" dirty="0">
                <a:solidFill>
                  <a:srgbClr val="FFFF00"/>
                </a:solidFill>
              </a:rPr>
              <a:t>ADA – LNF 1961</a:t>
            </a:r>
          </a:p>
        </p:txBody>
      </p:sp>
      <p:sp>
        <p:nvSpPr>
          <p:cNvPr id="10" name="CasellaDiTesto 9"/>
          <p:cNvSpPr txBox="1"/>
          <p:nvPr/>
        </p:nvSpPr>
        <p:spPr>
          <a:xfrm>
            <a:off x="399403" y="755840"/>
            <a:ext cx="11581091" cy="646331"/>
          </a:xfrm>
          <a:prstGeom prst="rect">
            <a:avLst/>
          </a:prstGeom>
          <a:noFill/>
        </p:spPr>
        <p:txBody>
          <a:bodyPr wrap="square" rtlCol="0">
            <a:spAutoFit/>
          </a:bodyPr>
          <a:lstStyle/>
          <a:p>
            <a:r>
              <a:rPr lang="it-IT" dirty="0"/>
              <a:t>Negli anni ’50 in diversi laboratori (Novosibirsk, CERN, Stanford, Frascati </a:t>
            </a:r>
            <a:r>
              <a:rPr lang="it-IT" dirty="0" err="1"/>
              <a:t>ecc</a:t>
            </a:r>
            <a:r>
              <a:rPr lang="it-IT" dirty="0"/>
              <a:t>), si </a:t>
            </a:r>
            <a:r>
              <a:rPr lang="it-IT" dirty="0" err="1"/>
              <a:t>svluppò</a:t>
            </a:r>
            <a:r>
              <a:rPr lang="it-IT" dirty="0"/>
              <a:t> la tecnologia delle collisioni fra fasci di particelle, grazie soprattutto agli studi di Bruno </a:t>
            </a:r>
            <a:r>
              <a:rPr lang="it-IT" dirty="0" err="1"/>
              <a:t>Touschek</a:t>
            </a:r>
            <a:r>
              <a:rPr lang="it-IT" dirty="0"/>
              <a:t>, </a:t>
            </a:r>
            <a:r>
              <a:rPr lang="it-IT" dirty="0" err="1"/>
              <a:t>Gersh</a:t>
            </a:r>
            <a:r>
              <a:rPr lang="it-IT" dirty="0"/>
              <a:t> </a:t>
            </a:r>
            <a:r>
              <a:rPr lang="it-IT" dirty="0" err="1"/>
              <a:t>Budker</a:t>
            </a:r>
            <a:r>
              <a:rPr lang="it-IT" dirty="0"/>
              <a:t> e Don </a:t>
            </a:r>
            <a:r>
              <a:rPr lang="it-IT" dirty="0" err="1"/>
              <a:t>Kerst</a:t>
            </a:r>
            <a:r>
              <a:rPr lang="it-IT" dirty="0"/>
              <a:t> </a:t>
            </a:r>
          </a:p>
        </p:txBody>
      </p:sp>
      <p:sp>
        <p:nvSpPr>
          <p:cNvPr id="11" name="Text Box 11"/>
          <p:cNvSpPr txBox="1">
            <a:spLocks noChangeArrowheads="1"/>
          </p:cNvSpPr>
          <p:nvPr/>
        </p:nvSpPr>
        <p:spPr bwMode="auto">
          <a:xfrm>
            <a:off x="1399308" y="48657"/>
            <a:ext cx="100102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I collisionatori</a:t>
            </a:r>
          </a:p>
        </p:txBody>
      </p:sp>
      <p:sp>
        <p:nvSpPr>
          <p:cNvPr id="2" name="Segnaposto numero diapositiva 1"/>
          <p:cNvSpPr>
            <a:spLocks noGrp="1"/>
          </p:cNvSpPr>
          <p:nvPr>
            <p:ph type="sldNum" sz="quarter" idx="12"/>
          </p:nvPr>
        </p:nvSpPr>
        <p:spPr/>
        <p:txBody>
          <a:bodyPr/>
          <a:lstStyle/>
          <a:p>
            <a:fld id="{0AA4D6E6-13A6-4217-ABA7-E4004A4D1319}" type="slidenum">
              <a:rPr lang="it-IT" smtClean="0"/>
              <a:t>36</a:t>
            </a:fld>
            <a:endParaRPr lang="it-IT"/>
          </a:p>
        </p:txBody>
      </p:sp>
      <p:pic>
        <p:nvPicPr>
          <p:cNvPr id="13" name="Picture 7" descr="sps">
            <a:extLst>
              <a:ext uri="{FF2B5EF4-FFF2-40B4-BE49-F238E27FC236}">
                <a16:creationId xmlns:a16="http://schemas.microsoft.com/office/drawing/2014/main" id="{6A712C6B-3104-480F-BE2A-CB4FE20B2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312" y="1431193"/>
            <a:ext cx="6469418" cy="4200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EBC199-B10A-4402-B655-07D50BC4812A}"/>
              </a:ext>
            </a:extLst>
          </p:cNvPr>
          <p:cNvSpPr/>
          <p:nvPr/>
        </p:nvSpPr>
        <p:spPr>
          <a:xfrm>
            <a:off x="5166400" y="5619439"/>
            <a:ext cx="6593241" cy="646331"/>
          </a:xfrm>
          <a:prstGeom prst="rect">
            <a:avLst/>
          </a:prstGeom>
        </p:spPr>
        <p:txBody>
          <a:bodyPr wrap="square">
            <a:spAutoFit/>
          </a:bodyPr>
          <a:lstStyle/>
          <a:p>
            <a:pPr algn="just"/>
            <a:r>
              <a:rPr lang="it-IT" altLang="it-IT" sz="1200" b="1" dirty="0"/>
              <a:t>Super Proto Sincrotrone del CERN (SPS) E = 450 </a:t>
            </a:r>
            <a:r>
              <a:rPr lang="it-IT" altLang="it-IT" sz="1200" b="1" dirty="0" err="1"/>
              <a:t>GeV</a:t>
            </a:r>
            <a:r>
              <a:rPr lang="it-IT" altLang="it-IT" sz="1200" b="1" dirty="0"/>
              <a:t> (Tunnel di 7 km) </a:t>
            </a:r>
            <a:r>
              <a:rPr lang="it-IT" altLang="it-IT" sz="1200" dirty="0"/>
              <a:t>Alla fine degli anni ’70 viene convertito  in un collider protone – antiprotone con </a:t>
            </a:r>
            <a:r>
              <a:rPr lang="it-IT" altLang="it-IT" sz="1200" dirty="0">
                <a:cs typeface="Arial" panose="020B0604020202020204" pitchFamily="34" charset="0"/>
              </a:rPr>
              <a:t>da 540 – 900 </a:t>
            </a:r>
            <a:r>
              <a:rPr lang="it-IT" altLang="it-IT" sz="1200" dirty="0" err="1">
                <a:cs typeface="Arial" panose="020B0604020202020204" pitchFamily="34" charset="0"/>
              </a:rPr>
              <a:t>GeV</a:t>
            </a:r>
            <a:r>
              <a:rPr lang="it-IT" altLang="it-IT" sz="1200" dirty="0">
                <a:cs typeface="Arial" panose="020B0604020202020204" pitchFamily="34" charset="0"/>
              </a:rPr>
              <a:t> !! Gli esperimenti a SPS sui mediatori della forza debole valsero a C. Rubbia il premio Nobel nel 1984</a:t>
            </a:r>
            <a:r>
              <a:rPr lang="it-IT" altLang="it-IT" sz="1200" b="1" dirty="0">
                <a:cs typeface="Arial" panose="020B0604020202020204" pitchFamily="34" charset="0"/>
              </a:rPr>
              <a:t>.</a:t>
            </a:r>
            <a:endParaRPr lang="it-IT" altLang="it-IT" sz="1200" dirty="0">
              <a:cs typeface="Arial" panose="020B0604020202020204" pitchFamily="34" charset="0"/>
            </a:endParaRPr>
          </a:p>
        </p:txBody>
      </p:sp>
      <p:pic>
        <p:nvPicPr>
          <p:cNvPr id="12" name="Picture 18" descr="accenergy">
            <a:extLst>
              <a:ext uri="{FF2B5EF4-FFF2-40B4-BE49-F238E27FC236}">
                <a16:creationId xmlns:a16="http://schemas.microsoft.com/office/drawing/2014/main" id="{D6C14222-DB57-4825-956D-6FD742B2C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782" y="4148619"/>
            <a:ext cx="2313169" cy="147082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BAFAD3C-822F-488C-B1EA-6CD7B4C8DC97}"/>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249159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23157" y="1307191"/>
            <a:ext cx="3641348" cy="3945751"/>
          </a:xfrm>
          <a:prstGeom prst="rect">
            <a:avLst/>
          </a:prstGeom>
        </p:spPr>
      </p:pic>
      <p:sp>
        <p:nvSpPr>
          <p:cNvPr id="7" name="Rettangolo 6"/>
          <p:cNvSpPr/>
          <p:nvPr/>
        </p:nvSpPr>
        <p:spPr>
          <a:xfrm>
            <a:off x="384553" y="5393700"/>
            <a:ext cx="3869947" cy="646331"/>
          </a:xfrm>
          <a:prstGeom prst="rect">
            <a:avLst/>
          </a:prstGeom>
        </p:spPr>
        <p:txBody>
          <a:bodyPr wrap="square">
            <a:spAutoFit/>
          </a:bodyPr>
          <a:lstStyle/>
          <a:p>
            <a:r>
              <a:rPr lang="it-IT" dirty="0">
                <a:solidFill>
                  <a:srgbClr val="000000"/>
                </a:solidFill>
                <a:latin typeface="Calibri" panose="020F0502020204030204" pitchFamily="34" charset="0"/>
              </a:rPr>
              <a:t>Il primo collisionatore p+/p+, ISR al CERN, operante a 26 </a:t>
            </a:r>
            <a:r>
              <a:rPr lang="it-IT" dirty="0" err="1">
                <a:solidFill>
                  <a:srgbClr val="000000"/>
                </a:solidFill>
                <a:latin typeface="Calibri" panose="020F0502020204030204" pitchFamily="34" charset="0"/>
              </a:rPr>
              <a:t>GeV</a:t>
            </a:r>
            <a:r>
              <a:rPr lang="it-IT" dirty="0">
                <a:solidFill>
                  <a:srgbClr val="000000"/>
                </a:solidFill>
                <a:latin typeface="Calibri" panose="020F0502020204030204" pitchFamily="34" charset="0"/>
              </a:rPr>
              <a:t> (anni ’70)</a:t>
            </a:r>
            <a:endParaRPr lang="it-IT" dirty="0"/>
          </a:p>
        </p:txBody>
      </p:sp>
      <p:pic>
        <p:nvPicPr>
          <p:cNvPr id="8" name="Picture 4" descr="le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639" b="8746"/>
          <a:stretch>
            <a:fillRect/>
          </a:stretch>
        </p:blipFill>
        <p:spPr>
          <a:xfrm>
            <a:off x="3931796" y="1264175"/>
            <a:ext cx="5021262" cy="36778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Immagine 5"/>
          <p:cNvPicPr>
            <a:picLocks noChangeAspect="1"/>
          </p:cNvPicPr>
          <p:nvPr/>
        </p:nvPicPr>
        <p:blipFill>
          <a:blip r:embed="rId4"/>
          <a:stretch>
            <a:fillRect/>
          </a:stretch>
        </p:blipFill>
        <p:spPr>
          <a:xfrm>
            <a:off x="8864600" y="1251141"/>
            <a:ext cx="3149600" cy="2148717"/>
          </a:xfrm>
          <a:prstGeom prst="rect">
            <a:avLst/>
          </a:prstGeom>
        </p:spPr>
      </p:pic>
      <p:sp>
        <p:nvSpPr>
          <p:cNvPr id="10" name="Rettangolo 9"/>
          <p:cNvSpPr/>
          <p:nvPr/>
        </p:nvSpPr>
        <p:spPr>
          <a:xfrm>
            <a:off x="4425759" y="5116700"/>
            <a:ext cx="3644899" cy="1200329"/>
          </a:xfrm>
          <a:prstGeom prst="rect">
            <a:avLst/>
          </a:prstGeom>
        </p:spPr>
        <p:txBody>
          <a:bodyPr wrap="square">
            <a:spAutoFit/>
          </a:bodyPr>
          <a:lstStyle/>
          <a:p>
            <a:r>
              <a:rPr lang="it-IT" dirty="0">
                <a:solidFill>
                  <a:srgbClr val="000000"/>
                </a:solidFill>
                <a:latin typeface="Calibri" panose="020F0502020204030204" pitchFamily="34" charset="0"/>
              </a:rPr>
              <a:t>Il collisionatore è+/e- LEP costruito al CERN di Ginevra operava a 352.21 MHz con una energia massima di 208 </a:t>
            </a:r>
            <a:r>
              <a:rPr lang="it-IT" dirty="0" err="1">
                <a:solidFill>
                  <a:srgbClr val="000000"/>
                </a:solidFill>
                <a:latin typeface="Calibri" panose="020F0502020204030204" pitchFamily="34" charset="0"/>
              </a:rPr>
              <a:t>GeV</a:t>
            </a:r>
            <a:r>
              <a:rPr lang="it-IT" dirty="0">
                <a:solidFill>
                  <a:srgbClr val="000000"/>
                </a:solidFill>
                <a:latin typeface="Calibri" panose="020F0502020204030204" pitchFamily="34" charset="0"/>
              </a:rPr>
              <a:t> . E’ stato attivo dal 1989 al 2000</a:t>
            </a:r>
            <a:endParaRPr lang="it-IT" dirty="0"/>
          </a:p>
        </p:txBody>
      </p:sp>
      <p:sp>
        <p:nvSpPr>
          <p:cNvPr id="11" name="CasellaDiTesto 10"/>
          <p:cNvSpPr txBox="1"/>
          <p:nvPr/>
        </p:nvSpPr>
        <p:spPr>
          <a:xfrm>
            <a:off x="5410200" y="3111500"/>
            <a:ext cx="2096984" cy="369332"/>
          </a:xfrm>
          <a:prstGeom prst="rect">
            <a:avLst/>
          </a:prstGeom>
          <a:noFill/>
        </p:spPr>
        <p:txBody>
          <a:bodyPr wrap="none" rtlCol="0">
            <a:spAutoFit/>
          </a:bodyPr>
          <a:lstStyle/>
          <a:p>
            <a:r>
              <a:rPr lang="it-IT" dirty="0"/>
              <a:t>Circonferenza 27 km</a:t>
            </a:r>
          </a:p>
        </p:txBody>
      </p:sp>
      <p:pic>
        <p:nvPicPr>
          <p:cNvPr id="12" name="Picture 2" descr="sc_cavit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5676" y="3399858"/>
            <a:ext cx="3328524" cy="23114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9243752" y="2910735"/>
            <a:ext cx="23912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dirty="0"/>
              <a:t>Cavità acceleratrici a RF</a:t>
            </a:r>
          </a:p>
        </p:txBody>
      </p:sp>
      <p:sp>
        <p:nvSpPr>
          <p:cNvPr id="14" name="Segnaposto numero diapositiva 13"/>
          <p:cNvSpPr>
            <a:spLocks noGrp="1"/>
          </p:cNvSpPr>
          <p:nvPr>
            <p:ph type="sldNum" sz="quarter" idx="12"/>
          </p:nvPr>
        </p:nvSpPr>
        <p:spPr/>
        <p:txBody>
          <a:bodyPr/>
          <a:lstStyle/>
          <a:p>
            <a:fld id="{0AA4D6E6-13A6-4217-ABA7-E4004A4D1319}" type="slidenum">
              <a:rPr lang="it-IT" smtClean="0"/>
              <a:t>37</a:t>
            </a:fld>
            <a:endParaRPr lang="it-IT"/>
          </a:p>
        </p:txBody>
      </p:sp>
      <p:sp>
        <p:nvSpPr>
          <p:cNvPr id="15" name="Text Box 11">
            <a:extLst>
              <a:ext uri="{FF2B5EF4-FFF2-40B4-BE49-F238E27FC236}">
                <a16:creationId xmlns:a16="http://schemas.microsoft.com/office/drawing/2014/main" id="{E5157BC3-65EC-4995-A977-E71CDA12AD5D}"/>
              </a:ext>
            </a:extLst>
          </p:cNvPr>
          <p:cNvSpPr txBox="1">
            <a:spLocks noChangeArrowheads="1"/>
          </p:cNvSpPr>
          <p:nvPr/>
        </p:nvSpPr>
        <p:spPr bwMode="auto">
          <a:xfrm>
            <a:off x="1399308" y="48657"/>
            <a:ext cx="100102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I collisionatori (2)</a:t>
            </a:r>
          </a:p>
        </p:txBody>
      </p:sp>
      <p:sp>
        <p:nvSpPr>
          <p:cNvPr id="2" name="Footer Placeholder 1">
            <a:extLst>
              <a:ext uri="{FF2B5EF4-FFF2-40B4-BE49-F238E27FC236}">
                <a16:creationId xmlns:a16="http://schemas.microsoft.com/office/drawing/2014/main" id="{9E78C0A7-D3EF-435F-BC30-6A07F7D60A67}"/>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466750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4745" y="917062"/>
            <a:ext cx="6057520" cy="3416320"/>
          </a:xfrm>
          <a:prstGeom prst="rect">
            <a:avLst/>
          </a:prstGeom>
        </p:spPr>
        <p:txBody>
          <a:bodyPr wrap="square">
            <a:spAutoFit/>
          </a:bodyPr>
          <a:lstStyle/>
          <a:p>
            <a:pPr algn="just"/>
            <a:r>
              <a:rPr lang="it-IT" dirty="0"/>
              <a:t>L'invenzione del focheggiamento forte nel 1950 da parte di Ernie </a:t>
            </a:r>
            <a:r>
              <a:rPr lang="it-IT" dirty="0" err="1"/>
              <a:t>Courant</a:t>
            </a:r>
            <a:r>
              <a:rPr lang="it-IT" dirty="0"/>
              <a:t>, </a:t>
            </a:r>
            <a:r>
              <a:rPr lang="it-IT" dirty="0" err="1"/>
              <a:t>Hartland</a:t>
            </a:r>
            <a:r>
              <a:rPr lang="it-IT" dirty="0"/>
              <a:t> </a:t>
            </a:r>
            <a:r>
              <a:rPr lang="it-IT" dirty="0" err="1"/>
              <a:t>Snyder</a:t>
            </a:r>
            <a:r>
              <a:rPr lang="it-IT" dirty="0"/>
              <a:t>  e Stan Livingston, rivoluzionò il design degli Acceleratori, in quanto consentiva piccole aperture per il passaggio del fascio Un quadrupolo magnetico, analogamente ad una lente, focheggia in un piano, ma </a:t>
            </a:r>
            <a:r>
              <a:rPr lang="it-IT" dirty="0" err="1"/>
              <a:t>defocheggia</a:t>
            </a:r>
            <a:r>
              <a:rPr lang="it-IT" dirty="0"/>
              <a:t> nel piano ortogonale. Chiaramente una particella che passa lungo l’asse non risentirà di alcuna forza.</a:t>
            </a:r>
          </a:p>
          <a:p>
            <a:pPr algn="just"/>
            <a:r>
              <a:rPr lang="it-IT" dirty="0"/>
              <a:t>Se però si intercalano quadrupoli focalizzanti ne defocalizzanti separati da una linea senza elementi di focalizzazione (</a:t>
            </a:r>
            <a:r>
              <a:rPr lang="it-IT" dirty="0" err="1"/>
              <a:t>drift</a:t>
            </a:r>
            <a:r>
              <a:rPr lang="it-IT" dirty="0"/>
              <a:t>), è possibile dimostrare che si ottiene  un effetto netto focalizzante in ambo i piani coordinati giacenti sull’asse di fascio (struttura FODO).</a:t>
            </a:r>
          </a:p>
        </p:txBody>
      </p:sp>
      <p:pic>
        <p:nvPicPr>
          <p:cNvPr id="3" name="Immagine 2"/>
          <p:cNvPicPr>
            <a:picLocks noChangeAspect="1"/>
          </p:cNvPicPr>
          <p:nvPr/>
        </p:nvPicPr>
        <p:blipFill rotWithShape="1">
          <a:blip r:embed="rId2"/>
          <a:srcRect l="6656" t="6685"/>
          <a:stretch/>
        </p:blipFill>
        <p:spPr>
          <a:xfrm>
            <a:off x="301414" y="4234575"/>
            <a:ext cx="7033428" cy="2310863"/>
          </a:xfrm>
          <a:prstGeom prst="rect">
            <a:avLst/>
          </a:prstGeom>
        </p:spPr>
      </p:pic>
      <p:pic>
        <p:nvPicPr>
          <p:cNvPr id="4" name="Immagine 3"/>
          <p:cNvPicPr>
            <a:picLocks noChangeAspect="1"/>
          </p:cNvPicPr>
          <p:nvPr/>
        </p:nvPicPr>
        <p:blipFill>
          <a:blip r:embed="rId3"/>
          <a:stretch>
            <a:fillRect/>
          </a:stretch>
        </p:blipFill>
        <p:spPr>
          <a:xfrm>
            <a:off x="8370277" y="1161606"/>
            <a:ext cx="3024554" cy="2894601"/>
          </a:xfrm>
          <a:prstGeom prst="rect">
            <a:avLst/>
          </a:prstGeom>
        </p:spPr>
      </p:pic>
      <p:pic>
        <p:nvPicPr>
          <p:cNvPr id="5" name="Immagine 4"/>
          <p:cNvPicPr>
            <a:picLocks noChangeAspect="1"/>
          </p:cNvPicPr>
          <p:nvPr/>
        </p:nvPicPr>
        <p:blipFill>
          <a:blip r:embed="rId4"/>
          <a:stretch>
            <a:fillRect/>
          </a:stretch>
        </p:blipFill>
        <p:spPr>
          <a:xfrm>
            <a:off x="6797706" y="1034769"/>
            <a:ext cx="1578939" cy="931960"/>
          </a:xfrm>
          <a:prstGeom prst="rect">
            <a:avLst/>
          </a:prstGeom>
        </p:spPr>
      </p:pic>
      <p:cxnSp>
        <p:nvCxnSpPr>
          <p:cNvPr id="7" name="Connettore 2 6"/>
          <p:cNvCxnSpPr/>
          <p:nvPr/>
        </p:nvCxnSpPr>
        <p:spPr>
          <a:xfrm flipV="1">
            <a:off x="9861452" y="1298807"/>
            <a:ext cx="0" cy="1335845"/>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9676145" y="736790"/>
            <a:ext cx="370614" cy="584775"/>
          </a:xfrm>
          <a:prstGeom prst="rect">
            <a:avLst/>
          </a:prstGeom>
          <a:noFill/>
        </p:spPr>
        <p:txBody>
          <a:bodyPr wrap="none" rtlCol="0">
            <a:spAutoFit/>
          </a:bodyPr>
          <a:lstStyle/>
          <a:p>
            <a:r>
              <a:rPr lang="it-IT" sz="3200" dirty="0"/>
              <a:t>y</a:t>
            </a:r>
          </a:p>
        </p:txBody>
      </p:sp>
      <p:sp>
        <p:nvSpPr>
          <p:cNvPr id="11" name="CasellaDiTesto 10"/>
          <p:cNvSpPr txBox="1"/>
          <p:nvPr/>
        </p:nvSpPr>
        <p:spPr>
          <a:xfrm>
            <a:off x="11302177" y="2316518"/>
            <a:ext cx="370614" cy="584775"/>
          </a:xfrm>
          <a:prstGeom prst="rect">
            <a:avLst/>
          </a:prstGeom>
          <a:noFill/>
        </p:spPr>
        <p:txBody>
          <a:bodyPr wrap="none" rtlCol="0">
            <a:spAutoFit/>
          </a:bodyPr>
          <a:lstStyle/>
          <a:p>
            <a:r>
              <a:rPr lang="it-IT" sz="3200" dirty="0"/>
              <a:t>x</a:t>
            </a:r>
          </a:p>
        </p:txBody>
      </p:sp>
      <p:cxnSp>
        <p:nvCxnSpPr>
          <p:cNvPr id="15" name="Connettore 2 14"/>
          <p:cNvCxnSpPr/>
          <p:nvPr/>
        </p:nvCxnSpPr>
        <p:spPr>
          <a:xfrm flipV="1">
            <a:off x="9861452" y="2634652"/>
            <a:ext cx="1380979" cy="165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1"/>
          <p:cNvSpPr txBox="1">
            <a:spLocks noChangeArrowheads="1"/>
          </p:cNvSpPr>
          <p:nvPr/>
        </p:nvSpPr>
        <p:spPr bwMode="auto">
          <a:xfrm>
            <a:off x="1662545" y="55288"/>
            <a:ext cx="100102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Il focheggiamento forte (1950)</a:t>
            </a:r>
          </a:p>
        </p:txBody>
      </p:sp>
      <p:sp>
        <p:nvSpPr>
          <p:cNvPr id="18" name="Segnaposto numero diapositiva 17"/>
          <p:cNvSpPr>
            <a:spLocks noGrp="1"/>
          </p:cNvSpPr>
          <p:nvPr>
            <p:ph type="sldNum" sz="quarter" idx="12"/>
          </p:nvPr>
        </p:nvSpPr>
        <p:spPr/>
        <p:txBody>
          <a:bodyPr/>
          <a:lstStyle/>
          <a:p>
            <a:fld id="{0AA4D6E6-13A6-4217-ABA7-E4004A4D1319}" type="slidenum">
              <a:rPr lang="it-IT" smtClean="0"/>
              <a:t>38</a:t>
            </a:fld>
            <a:endParaRPr lang="it-IT" dirty="0"/>
          </a:p>
        </p:txBody>
      </p:sp>
      <p:sp>
        <p:nvSpPr>
          <p:cNvPr id="8" name="Segnaposto piè di pagina 7">
            <a:extLst>
              <a:ext uri="{FF2B5EF4-FFF2-40B4-BE49-F238E27FC236}">
                <a16:creationId xmlns:a16="http://schemas.microsoft.com/office/drawing/2014/main" id="{0F2ADC1F-1954-4FDB-9C3C-F2B9C186F532}"/>
              </a:ext>
            </a:extLst>
          </p:cNvPr>
          <p:cNvSpPr>
            <a:spLocks noGrp="1"/>
          </p:cNvSpPr>
          <p:nvPr>
            <p:ph type="ftr" sz="quarter" idx="11"/>
          </p:nvPr>
        </p:nvSpPr>
        <p:spPr/>
        <p:txBody>
          <a:bodyPr/>
          <a:lstStyle/>
          <a:p>
            <a:r>
              <a:rPr lang="it-IT"/>
              <a:t>Programma INFN Docenti - 21 ottobre 2024</a:t>
            </a:r>
          </a:p>
        </p:txBody>
      </p:sp>
      <p:graphicFrame>
        <p:nvGraphicFramePr>
          <p:cNvPr id="14" name="Object 5">
            <a:extLst>
              <a:ext uri="{FF2B5EF4-FFF2-40B4-BE49-F238E27FC236}">
                <a16:creationId xmlns:a16="http://schemas.microsoft.com/office/drawing/2014/main" id="{37D0A58D-267E-4DD3-8E0F-FEA7B7E61912}"/>
              </a:ext>
            </a:extLst>
          </p:cNvPr>
          <p:cNvGraphicFramePr>
            <a:graphicFrameLocks noChangeAspect="1"/>
          </p:cNvGraphicFramePr>
          <p:nvPr>
            <p:extLst>
              <p:ext uri="{D42A27DB-BD31-4B8C-83A1-F6EECF244321}">
                <p14:modId xmlns:p14="http://schemas.microsoft.com/office/powerpoint/2010/main" val="1526100515"/>
              </p:ext>
            </p:extLst>
          </p:nvPr>
        </p:nvGraphicFramePr>
        <p:xfrm>
          <a:off x="6272011" y="2065245"/>
          <a:ext cx="2125663" cy="576263"/>
        </p:xfrm>
        <a:graphic>
          <a:graphicData uri="http://schemas.openxmlformats.org/presentationml/2006/ole">
            <mc:AlternateContent xmlns:mc="http://schemas.openxmlformats.org/markup-compatibility/2006">
              <mc:Choice xmlns:v="urn:schemas-microsoft-com:vml" Requires="v">
                <p:oleObj name="Equazione" r:id="rId5" imgW="888840" imgH="241200" progId="Equation.3">
                  <p:embed/>
                </p:oleObj>
              </mc:Choice>
              <mc:Fallback>
                <p:oleObj name="Equazione" r:id="rId5" imgW="888840" imgH="241200" progId="Equation.3">
                  <p:embed/>
                  <p:pic>
                    <p:nvPicPr>
                      <p:cNvPr id="23557" name="Object 5">
                        <a:extLst>
                          <a:ext uri="{FF2B5EF4-FFF2-40B4-BE49-F238E27FC236}">
                            <a16:creationId xmlns:a16="http://schemas.microsoft.com/office/drawing/2014/main" id="{C1072E3E-6090-4CA1-B03C-5114CBB6D824}"/>
                          </a:ext>
                        </a:extLst>
                      </p:cNvPr>
                      <p:cNvPicPr>
                        <a:picLocks noChangeAspect="1" noChangeArrowheads="1"/>
                      </p:cNvPicPr>
                      <p:nvPr/>
                    </p:nvPicPr>
                    <p:blipFill>
                      <a:blip r:embed="rId6"/>
                      <a:srcRect/>
                      <a:stretch>
                        <a:fillRect/>
                      </a:stretch>
                    </p:blipFill>
                    <p:spPr bwMode="auto">
                      <a:xfrm>
                        <a:off x="6272011" y="2065245"/>
                        <a:ext cx="2125663" cy="576263"/>
                      </a:xfrm>
                      <a:prstGeom prst="rect">
                        <a:avLst/>
                      </a:prstGeom>
                      <a:solidFill>
                        <a:srgbClr val="CCECFF"/>
                      </a:soli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3">
            <a:extLst>
              <a:ext uri="{FF2B5EF4-FFF2-40B4-BE49-F238E27FC236}">
                <a16:creationId xmlns:a16="http://schemas.microsoft.com/office/drawing/2014/main" id="{07A8CF2D-ECC5-48B2-B4EF-A7C5B316A35C}"/>
              </a:ext>
            </a:extLst>
          </p:cNvPr>
          <p:cNvGraphicFramePr>
            <a:graphicFrameLocks noChangeAspect="1"/>
          </p:cNvGraphicFramePr>
          <p:nvPr>
            <p:extLst>
              <p:ext uri="{D42A27DB-BD31-4B8C-83A1-F6EECF244321}">
                <p14:modId xmlns:p14="http://schemas.microsoft.com/office/powerpoint/2010/main" val="1443884791"/>
              </p:ext>
            </p:extLst>
          </p:nvPr>
        </p:nvGraphicFramePr>
        <p:xfrm>
          <a:off x="6362700" y="2871788"/>
          <a:ext cx="2201863" cy="808037"/>
        </p:xfrm>
        <a:graphic>
          <a:graphicData uri="http://schemas.openxmlformats.org/presentationml/2006/ole">
            <mc:AlternateContent xmlns:mc="http://schemas.openxmlformats.org/markup-compatibility/2006">
              <mc:Choice xmlns:v="urn:schemas-microsoft-com:vml" Requires="v">
                <p:oleObj name="Equazione" r:id="rId7" imgW="1244520" imgH="457200" progId="Equation.3">
                  <p:embed/>
                </p:oleObj>
              </mc:Choice>
              <mc:Fallback>
                <p:oleObj name="Equazione" r:id="rId7" imgW="1244520" imgH="457200" progId="Equation.3">
                  <p:embed/>
                  <p:pic>
                    <p:nvPicPr>
                      <p:cNvPr id="23555" name="Object 3">
                        <a:extLst>
                          <a:ext uri="{FF2B5EF4-FFF2-40B4-BE49-F238E27FC236}">
                            <a16:creationId xmlns:a16="http://schemas.microsoft.com/office/drawing/2014/main" id="{21301A74-A65A-4E84-A113-8F99F09E8168}"/>
                          </a:ext>
                        </a:extLst>
                      </p:cNvPr>
                      <p:cNvPicPr>
                        <a:picLocks noChangeAspect="1" noChangeArrowheads="1"/>
                      </p:cNvPicPr>
                      <p:nvPr/>
                    </p:nvPicPr>
                    <p:blipFill>
                      <a:blip r:embed="rId8"/>
                      <a:srcRect/>
                      <a:stretch>
                        <a:fillRect/>
                      </a:stretch>
                    </p:blipFill>
                    <p:spPr bwMode="auto">
                      <a:xfrm>
                        <a:off x="6362700" y="2871788"/>
                        <a:ext cx="2201863" cy="808037"/>
                      </a:xfrm>
                      <a:prstGeom prst="rect">
                        <a:avLst/>
                      </a:prstGeom>
                      <a:noFill/>
                      <a:ln w="28575">
                        <a:solidFill>
                          <a:schemeClr val="accent1"/>
                        </a:solidFill>
                        <a:miter lim="800000"/>
                        <a:headEnd/>
                        <a:tailEnd/>
                      </a:ln>
                      <a:effectLst/>
                    </p:spPr>
                  </p:pic>
                </p:oleObj>
              </mc:Fallback>
            </mc:AlternateContent>
          </a:graphicData>
        </a:graphic>
      </p:graphicFrame>
      <p:pic>
        <p:nvPicPr>
          <p:cNvPr id="19" name="Picture 18">
            <a:extLst>
              <a:ext uri="{FF2B5EF4-FFF2-40B4-BE49-F238E27FC236}">
                <a16:creationId xmlns:a16="http://schemas.microsoft.com/office/drawing/2014/main" id="{47772D0B-DD61-410E-B656-F713439C26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2577" y="3947739"/>
            <a:ext cx="2438400" cy="2438400"/>
          </a:xfrm>
          <a:prstGeom prst="rect">
            <a:avLst/>
          </a:prstGeom>
        </p:spPr>
      </p:pic>
    </p:spTree>
    <p:extLst>
      <p:ext uri="{BB962C8B-B14F-4D97-AF65-F5344CB8AC3E}">
        <p14:creationId xmlns:p14="http://schemas.microsoft.com/office/powerpoint/2010/main" val="2761867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 y="929650"/>
            <a:ext cx="5365344" cy="5078313"/>
          </a:xfrm>
          <a:prstGeom prst="rect">
            <a:avLst/>
          </a:prstGeom>
        </p:spPr>
        <p:txBody>
          <a:bodyPr wrap="square">
            <a:spAutoFit/>
          </a:bodyPr>
          <a:lstStyle/>
          <a:p>
            <a:pPr algn="just"/>
            <a:r>
              <a:rPr lang="en-US" dirty="0">
                <a:solidFill>
                  <a:srgbClr val="000000"/>
                </a:solidFill>
                <a:latin typeface="Calibri" panose="020F0502020204030204" pitchFamily="34" charset="0"/>
              </a:rPr>
              <a:t>Edwin McMillan of UC Berkley, and V.I. </a:t>
            </a:r>
            <a:r>
              <a:rPr lang="en-US" dirty="0" err="1">
                <a:solidFill>
                  <a:srgbClr val="000000"/>
                </a:solidFill>
                <a:latin typeface="Calibri" panose="020F0502020204030204" pitchFamily="34" charset="0"/>
              </a:rPr>
              <a:t>Veksler</a:t>
            </a:r>
            <a:r>
              <a:rPr lang="en-US" dirty="0">
                <a:solidFill>
                  <a:srgbClr val="000000"/>
                </a:solidFill>
                <a:latin typeface="Calibri" panose="020F0502020204030204" pitchFamily="34" charset="0"/>
              </a:rPr>
              <a:t> (USSR) </a:t>
            </a:r>
            <a:r>
              <a:rPr lang="en-US" dirty="0" err="1">
                <a:solidFill>
                  <a:srgbClr val="000000"/>
                </a:solidFill>
                <a:latin typeface="Calibri" panose="020F0502020204030204" pitchFamily="34" charset="0"/>
              </a:rPr>
              <a:t>scoprirono</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indipendentemente</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il</a:t>
            </a:r>
            <a:r>
              <a:rPr lang="en-US" dirty="0">
                <a:solidFill>
                  <a:srgbClr val="000000"/>
                </a:solidFill>
                <a:latin typeface="Calibri" panose="020F0502020204030204" pitchFamily="34" charset="0"/>
              </a:rPr>
              <a:t> principio di </a:t>
            </a:r>
            <a:r>
              <a:rPr lang="en-US" dirty="0" err="1">
                <a:solidFill>
                  <a:srgbClr val="000000"/>
                </a:solidFill>
                <a:latin typeface="Calibri" panose="020F0502020204030204" pitchFamily="34" charset="0"/>
              </a:rPr>
              <a:t>Stabilità</a:t>
            </a:r>
            <a:r>
              <a:rPr lang="en-US" dirty="0">
                <a:solidFill>
                  <a:srgbClr val="000000"/>
                </a:solidFill>
                <a:latin typeface="Calibri" panose="020F0502020204030204" pitchFamily="34" charset="0"/>
              </a:rPr>
              <a:t> di </a:t>
            </a:r>
            <a:r>
              <a:rPr lang="en-US" dirty="0" err="1">
                <a:solidFill>
                  <a:srgbClr val="000000"/>
                </a:solidFill>
                <a:latin typeface="Calibri" panose="020F0502020204030204" pitchFamily="34" charset="0"/>
              </a:rPr>
              <a:t>fase</a:t>
            </a:r>
            <a:r>
              <a:rPr lang="en-US" dirty="0">
                <a:solidFill>
                  <a:srgbClr val="000000"/>
                </a:solidFill>
                <a:latin typeface="Calibri" panose="020F0502020204030204" pitchFamily="34" charset="0"/>
              </a:rPr>
              <a:t> </a:t>
            </a:r>
            <a:r>
              <a:rPr lang="en-US" dirty="0" err="1">
                <a:solidFill>
                  <a:srgbClr val="000000"/>
                </a:solidFill>
                <a:latin typeface="Calibri" panose="020F0502020204030204" pitchFamily="34" charset="0"/>
              </a:rPr>
              <a:t>nel</a:t>
            </a:r>
            <a:r>
              <a:rPr lang="en-US" dirty="0">
                <a:solidFill>
                  <a:srgbClr val="000000"/>
                </a:solidFill>
                <a:latin typeface="Calibri" panose="020F0502020204030204" pitchFamily="34" charset="0"/>
              </a:rPr>
              <a:t> 1950. </a:t>
            </a:r>
            <a:r>
              <a:rPr lang="it-IT" dirty="0"/>
              <a:t>Consideriamo una successione di gap acceleranti, per i quali la condizione di sincronismo è soddisfatta per una fase </a:t>
            </a:r>
            <a:r>
              <a:rPr lang="it-IT" dirty="0" err="1"/>
              <a:t>Φs</a:t>
            </a:r>
            <a:r>
              <a:rPr lang="it-IT" dirty="0"/>
              <a:t> (fase di riferimento) . La particella P1 è chiamata la particella di riferimento stabile. La particella N1 arriva in anticipo rispetto a P1 ed è soggetta ad un campo accelerante inferiore, mentre la particella M1 arriva in ritardo rispetto a P1 ed è soggetta ad un campo accelerante superiore. quindi, l'effetto della tensione accelerante è quello di rallentare N1 rispetto a P e per accelerare M1 rispetto a P. Alla fine N1 e M1 saranno entrambi più vicino a P (raggruppamento). Per essere più precisi le particelle eseguiranno una oscillazione stabile intorno alla particella di riferimento. Il contrario avverrà per le particelle N2 e M2 del P2 (instabili).</a:t>
            </a:r>
          </a:p>
          <a:p>
            <a:endParaRPr lang="it-IT" dirty="0"/>
          </a:p>
        </p:txBody>
      </p:sp>
      <p:pic>
        <p:nvPicPr>
          <p:cNvPr id="6" name="Immagine 5"/>
          <p:cNvPicPr>
            <a:picLocks noChangeAspect="1"/>
          </p:cNvPicPr>
          <p:nvPr/>
        </p:nvPicPr>
        <p:blipFill>
          <a:blip r:embed="rId2"/>
          <a:stretch>
            <a:fillRect/>
          </a:stretch>
        </p:blipFill>
        <p:spPr>
          <a:xfrm>
            <a:off x="5396894" y="929650"/>
            <a:ext cx="6771742" cy="4641802"/>
          </a:xfrm>
          <a:prstGeom prst="rect">
            <a:avLst/>
          </a:prstGeom>
        </p:spPr>
      </p:pic>
      <p:sp>
        <p:nvSpPr>
          <p:cNvPr id="7" name="Text Box 11"/>
          <p:cNvSpPr txBox="1">
            <a:spLocks noChangeArrowheads="1"/>
          </p:cNvSpPr>
          <p:nvPr/>
        </p:nvSpPr>
        <p:spPr bwMode="auto">
          <a:xfrm>
            <a:off x="1662545" y="55288"/>
            <a:ext cx="100102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La Stabilità di fase (1950)</a:t>
            </a:r>
          </a:p>
        </p:txBody>
      </p:sp>
      <p:sp>
        <p:nvSpPr>
          <p:cNvPr id="8" name="Rettangolo 7"/>
          <p:cNvSpPr/>
          <p:nvPr/>
        </p:nvSpPr>
        <p:spPr>
          <a:xfrm>
            <a:off x="534571" y="5823298"/>
            <a:ext cx="10930512" cy="646331"/>
          </a:xfrm>
          <a:prstGeom prst="rect">
            <a:avLst/>
          </a:prstGeom>
        </p:spPr>
        <p:txBody>
          <a:bodyPr wrap="square">
            <a:spAutoFit/>
          </a:bodyPr>
          <a:lstStyle/>
          <a:p>
            <a:pPr algn="just"/>
            <a:r>
              <a:rPr lang="it-IT" b="1" dirty="0">
                <a:effectLst>
                  <a:outerShdw blurRad="38100" dist="38100" dir="2700000" algn="tl">
                    <a:srgbClr val="000000">
                      <a:alpha val="43137"/>
                    </a:srgbClr>
                  </a:outerShdw>
                </a:effectLst>
              </a:rPr>
              <a:t>Il focheggiamento forte e la Stabilità di fase sono fra i più importanti principi su cui si basano i moderni acceleratori di particelle</a:t>
            </a:r>
          </a:p>
        </p:txBody>
      </p:sp>
      <p:sp>
        <p:nvSpPr>
          <p:cNvPr id="9" name="Segnaposto numero diapositiva 8"/>
          <p:cNvSpPr>
            <a:spLocks noGrp="1"/>
          </p:cNvSpPr>
          <p:nvPr>
            <p:ph type="sldNum" sz="quarter" idx="12"/>
          </p:nvPr>
        </p:nvSpPr>
        <p:spPr/>
        <p:txBody>
          <a:bodyPr/>
          <a:lstStyle/>
          <a:p>
            <a:fld id="{0AA4D6E6-13A6-4217-ABA7-E4004A4D1319}" type="slidenum">
              <a:rPr lang="it-IT" smtClean="0"/>
              <a:t>39</a:t>
            </a:fld>
            <a:endParaRPr lang="it-IT"/>
          </a:p>
        </p:txBody>
      </p:sp>
      <p:cxnSp>
        <p:nvCxnSpPr>
          <p:cNvPr id="11" name="Connettore 2 10"/>
          <p:cNvCxnSpPr/>
          <p:nvPr/>
        </p:nvCxnSpPr>
        <p:spPr>
          <a:xfrm flipV="1">
            <a:off x="6327300" y="2747820"/>
            <a:ext cx="164892" cy="35976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a:off x="6616049" y="2128346"/>
            <a:ext cx="250620" cy="41465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flipV="1">
            <a:off x="7463526" y="2167380"/>
            <a:ext cx="243356" cy="375624"/>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a:off x="7783831" y="2693808"/>
            <a:ext cx="231917" cy="413776"/>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Segnaposto piè di pagina 3">
            <a:extLst>
              <a:ext uri="{FF2B5EF4-FFF2-40B4-BE49-F238E27FC236}">
                <a16:creationId xmlns:a16="http://schemas.microsoft.com/office/drawing/2014/main" id="{1F344DF0-6ED5-40E3-AE91-01E47F90129C}"/>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07763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62663CD8-FA23-4465-8E0D-3E4C837A5D3D}"/>
              </a:ext>
            </a:extLst>
          </p:cNvPr>
          <p:cNvSpPr>
            <a:spLocks noGrp="1"/>
          </p:cNvSpPr>
          <p:nvPr>
            <p:ph type="sldNum" sz="quarter" idx="12"/>
          </p:nvPr>
        </p:nvSpPr>
        <p:spPr/>
        <p:txBody>
          <a:bodyPr/>
          <a:lstStyle/>
          <a:p>
            <a:fld id="{0AA4D6E6-13A6-4217-ABA7-E4004A4D1319}" type="slidenum">
              <a:rPr lang="it-IT" smtClean="0"/>
              <a:t>4</a:t>
            </a:fld>
            <a:endParaRPr lang="it-IT"/>
          </a:p>
        </p:txBody>
      </p:sp>
      <p:pic>
        <p:nvPicPr>
          <p:cNvPr id="8194" name="Picture 2">
            <a:extLst>
              <a:ext uri="{FF2B5EF4-FFF2-40B4-BE49-F238E27FC236}">
                <a16:creationId xmlns:a16="http://schemas.microsoft.com/office/drawing/2014/main" id="{2C0C808D-4A13-4D41-92ED-EB3931AD60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93430" y="1198544"/>
            <a:ext cx="6578396" cy="43855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9BCF0F6-00D1-43AA-879D-EBCF3362248A}"/>
              </a:ext>
            </a:extLst>
          </p:cNvPr>
          <p:cNvSpPr txBox="1">
            <a:spLocks noChangeArrowheads="1"/>
          </p:cNvSpPr>
          <p:nvPr/>
        </p:nvSpPr>
        <p:spPr>
          <a:xfrm>
            <a:off x="751807" y="398123"/>
            <a:ext cx="11010506" cy="737197"/>
          </a:xfrm>
          <a:prstGeom prst="rect">
            <a:avLst/>
          </a:prstGeom>
        </p:spPr>
        <p:txBody>
          <a:bodyPr>
            <a:noAutofit/>
          </a:bodyPr>
          <a:lstStyle>
            <a:defPPr>
              <a:defRPr lang="it-IT"/>
            </a:defPPr>
            <a:lvl1pPr marL="2663549" indent="-2663549" algn="just">
              <a:lnSpc>
                <a:spcPct val="90000"/>
              </a:lnSpc>
              <a:spcBef>
                <a:spcPct val="0"/>
              </a:spcBef>
              <a:buNone/>
              <a:defRPr sz="4000" b="1">
                <a:effectLst>
                  <a:outerShdw blurRad="38100" dist="38100" dir="2700000" algn="tl">
                    <a:srgbClr val="000000">
                      <a:alpha val="43137"/>
                    </a:srgbClr>
                  </a:outerShdw>
                </a:effectLst>
                <a:ea typeface="+mj-ea"/>
                <a:cs typeface="+mj-cs"/>
              </a:defRPr>
            </a:lvl1pPr>
          </a:lstStyle>
          <a:p>
            <a:r>
              <a:rPr lang="it-IT" sz="3200" dirty="0"/>
              <a:t>Moto di una particella carica in un campo E ed in un campo B</a:t>
            </a:r>
          </a:p>
        </p:txBody>
      </p:sp>
      <p:sp>
        <p:nvSpPr>
          <p:cNvPr id="3" name="CasellaDiTesto 2">
            <a:extLst>
              <a:ext uri="{FF2B5EF4-FFF2-40B4-BE49-F238E27FC236}">
                <a16:creationId xmlns:a16="http://schemas.microsoft.com/office/drawing/2014/main" id="{C7566D92-E5EE-4596-96CB-A7C1B226B5A1}"/>
              </a:ext>
            </a:extLst>
          </p:cNvPr>
          <p:cNvSpPr txBox="1"/>
          <p:nvPr/>
        </p:nvSpPr>
        <p:spPr>
          <a:xfrm>
            <a:off x="5107846" y="2724843"/>
            <a:ext cx="1761829" cy="400110"/>
          </a:xfrm>
          <a:prstGeom prst="rect">
            <a:avLst/>
          </a:prstGeom>
          <a:noFill/>
        </p:spPr>
        <p:txBody>
          <a:bodyPr wrap="none" rtlCol="0">
            <a:spAutoFit/>
          </a:bodyPr>
          <a:lstStyle/>
          <a:p>
            <a:r>
              <a:rPr lang="it-IT" sz="2000" dirty="0"/>
              <a:t>Carica negativa</a:t>
            </a:r>
          </a:p>
        </p:txBody>
      </p:sp>
      <p:sp>
        <p:nvSpPr>
          <p:cNvPr id="7" name="CasellaDiTesto 6">
            <a:extLst>
              <a:ext uri="{FF2B5EF4-FFF2-40B4-BE49-F238E27FC236}">
                <a16:creationId xmlns:a16="http://schemas.microsoft.com/office/drawing/2014/main" id="{CF32F82A-27A8-46A9-B3B8-A8A4D104114E}"/>
              </a:ext>
            </a:extLst>
          </p:cNvPr>
          <p:cNvSpPr txBox="1"/>
          <p:nvPr/>
        </p:nvSpPr>
        <p:spPr>
          <a:xfrm>
            <a:off x="7141928" y="5833130"/>
            <a:ext cx="1468672" cy="523220"/>
          </a:xfrm>
          <a:prstGeom prst="rect">
            <a:avLst/>
          </a:prstGeom>
          <a:noFill/>
        </p:spPr>
        <p:txBody>
          <a:bodyPr wrap="none" rtlCol="0">
            <a:spAutoFit/>
          </a:bodyPr>
          <a:lstStyle/>
          <a:p>
            <a:r>
              <a:rPr lang="it-IT" sz="2800" dirty="0">
                <a:solidFill>
                  <a:srgbClr val="0000FF"/>
                </a:solidFill>
              </a:rPr>
              <a:t>Campo E</a:t>
            </a:r>
          </a:p>
        </p:txBody>
      </p:sp>
      <p:sp>
        <p:nvSpPr>
          <p:cNvPr id="9" name="CasellaDiTesto 8">
            <a:extLst>
              <a:ext uri="{FF2B5EF4-FFF2-40B4-BE49-F238E27FC236}">
                <a16:creationId xmlns:a16="http://schemas.microsoft.com/office/drawing/2014/main" id="{40C32903-D40E-489E-8E91-C9BE98DCCCAA}"/>
              </a:ext>
            </a:extLst>
          </p:cNvPr>
          <p:cNvSpPr txBox="1"/>
          <p:nvPr/>
        </p:nvSpPr>
        <p:spPr>
          <a:xfrm>
            <a:off x="8809975" y="5710589"/>
            <a:ext cx="3189527" cy="954107"/>
          </a:xfrm>
          <a:prstGeom prst="rect">
            <a:avLst/>
          </a:prstGeom>
          <a:noFill/>
        </p:spPr>
        <p:txBody>
          <a:bodyPr wrap="square" rtlCol="0">
            <a:spAutoFit/>
          </a:bodyPr>
          <a:lstStyle/>
          <a:p>
            <a:r>
              <a:rPr lang="it-IT" sz="2800" dirty="0">
                <a:solidFill>
                  <a:schemeClr val="accent6"/>
                </a:solidFill>
              </a:rPr>
              <a:t>Campo B (entrante nel piano del foglio)</a:t>
            </a:r>
          </a:p>
        </p:txBody>
      </p:sp>
      <p:sp>
        <p:nvSpPr>
          <p:cNvPr id="10" name="Rettangolo 2">
            <a:extLst>
              <a:ext uri="{FF2B5EF4-FFF2-40B4-BE49-F238E27FC236}">
                <a16:creationId xmlns:a16="http://schemas.microsoft.com/office/drawing/2014/main" id="{D197BB5F-5610-4985-AD95-6819706F0D0C}"/>
              </a:ext>
            </a:extLst>
          </p:cNvPr>
          <p:cNvSpPr/>
          <p:nvPr/>
        </p:nvSpPr>
        <p:spPr>
          <a:xfrm>
            <a:off x="192498" y="4532888"/>
            <a:ext cx="5817153" cy="2062103"/>
          </a:xfrm>
          <a:prstGeom prst="rect">
            <a:avLst/>
          </a:prstGeom>
        </p:spPr>
        <p:txBody>
          <a:bodyPr wrap="square">
            <a:spAutoFit/>
          </a:bodyPr>
          <a:lstStyle/>
          <a:p>
            <a:r>
              <a:rPr lang="it-IT" sz="1600" dirty="0"/>
              <a:t>Campi magnetici ed elettrici hanno le proprietà giuste per determinare la traiettoria di una particella di massa m, ossia</a:t>
            </a:r>
          </a:p>
          <a:p>
            <a:pPr marL="457200" indent="-457200">
              <a:buFont typeface="Arial" panose="020B0604020202020204" pitchFamily="34" charset="0"/>
              <a:buChar char="•"/>
            </a:pPr>
            <a:r>
              <a:rPr lang="it-IT" sz="1600" dirty="0"/>
              <a:t>mantenere una particella in moto su un’orbita circolare (bending)</a:t>
            </a:r>
          </a:p>
          <a:p>
            <a:pPr marL="457200" indent="-457200">
              <a:buFont typeface="Arial" panose="020B0604020202020204" pitchFamily="34" charset="0"/>
              <a:buChar char="•"/>
            </a:pPr>
            <a:r>
              <a:rPr lang="it-IT" sz="1600" dirty="0"/>
              <a:t>Contenere la divergenza angolare delle traiettorie (</a:t>
            </a:r>
            <a:r>
              <a:rPr lang="it-IT" sz="1600" dirty="0" err="1"/>
              <a:t>focussing</a:t>
            </a:r>
            <a:r>
              <a:rPr lang="it-IT" sz="1600" dirty="0"/>
              <a:t>)</a:t>
            </a:r>
          </a:p>
          <a:p>
            <a:pPr marL="457200" indent="-457200">
              <a:buFont typeface="Arial" panose="020B0604020202020204" pitchFamily="34" charset="0"/>
              <a:buChar char="•"/>
            </a:pPr>
            <a:r>
              <a:rPr lang="it-IT" sz="1600" dirty="0"/>
              <a:t>Aumentare la loro energia (</a:t>
            </a:r>
            <a:r>
              <a:rPr lang="it-IT" sz="1600" dirty="0" err="1"/>
              <a:t>acceleration</a:t>
            </a:r>
            <a:r>
              <a:rPr lang="it-IT" sz="1600" dirty="0"/>
              <a:t>)</a:t>
            </a:r>
          </a:p>
          <a:p>
            <a:pPr marL="457200" indent="-457200">
              <a:buFont typeface="Arial" panose="020B0604020202020204" pitchFamily="34" charset="0"/>
              <a:buChar char="•"/>
            </a:pPr>
            <a:r>
              <a:rPr lang="it-IT" sz="1600" dirty="0"/>
              <a:t>Il campo </a:t>
            </a:r>
            <a:r>
              <a:rPr lang="it-IT" sz="1600" b="1" dirty="0"/>
              <a:t>E</a:t>
            </a:r>
            <a:r>
              <a:rPr lang="it-IT" sz="1600" dirty="0"/>
              <a:t> compie </a:t>
            </a:r>
            <a:r>
              <a:rPr lang="it-IT" sz="1600" b="1" dirty="0"/>
              <a:t>lavoro</a:t>
            </a:r>
            <a:r>
              <a:rPr lang="it-IT" sz="1600" dirty="0"/>
              <a:t> sulla carica e la </a:t>
            </a:r>
            <a:r>
              <a:rPr lang="it-IT" sz="1600" b="1" dirty="0"/>
              <a:t>accelera</a:t>
            </a:r>
            <a:r>
              <a:rPr lang="it-IT" sz="1600" dirty="0"/>
              <a:t>, mentre il campo </a:t>
            </a:r>
            <a:r>
              <a:rPr lang="it-IT" sz="1600" b="1" dirty="0"/>
              <a:t>B</a:t>
            </a:r>
            <a:r>
              <a:rPr lang="it-IT" sz="1600" dirty="0"/>
              <a:t> no.</a:t>
            </a:r>
          </a:p>
        </p:txBody>
      </p:sp>
      <p:graphicFrame>
        <p:nvGraphicFramePr>
          <p:cNvPr id="11" name="Oggetto 7">
            <a:extLst>
              <a:ext uri="{FF2B5EF4-FFF2-40B4-BE49-F238E27FC236}">
                <a16:creationId xmlns:a16="http://schemas.microsoft.com/office/drawing/2014/main" id="{42D80A01-9D9D-417D-9E4B-6C353CC54F5B}"/>
              </a:ext>
            </a:extLst>
          </p:cNvPr>
          <p:cNvGraphicFramePr>
            <a:graphicFrameLocks noChangeAspect="1"/>
          </p:cNvGraphicFramePr>
          <p:nvPr>
            <p:extLst>
              <p:ext uri="{D42A27DB-BD31-4B8C-83A1-F6EECF244321}">
                <p14:modId xmlns:p14="http://schemas.microsoft.com/office/powerpoint/2010/main" val="3640591926"/>
              </p:ext>
            </p:extLst>
          </p:nvPr>
        </p:nvGraphicFramePr>
        <p:xfrm>
          <a:off x="398334" y="1214341"/>
          <a:ext cx="1730375" cy="522288"/>
        </p:xfrm>
        <a:graphic>
          <a:graphicData uri="http://schemas.openxmlformats.org/presentationml/2006/ole">
            <mc:AlternateContent xmlns:mc="http://schemas.openxmlformats.org/markup-compatibility/2006">
              <mc:Choice xmlns:v="urn:schemas-microsoft-com:vml" Requires="v">
                <p:oleObj name="Equation" r:id="rId3" imgW="634680" imgH="190440" progId="Equation.DSMT4">
                  <p:embed/>
                </p:oleObj>
              </mc:Choice>
              <mc:Fallback>
                <p:oleObj name="Equation" r:id="rId3" imgW="634680" imgH="190440" progId="Equation.DSMT4">
                  <p:embed/>
                  <p:pic>
                    <p:nvPicPr>
                      <p:cNvPr id="11" name="Oggetto 7">
                        <a:extLst>
                          <a:ext uri="{FF2B5EF4-FFF2-40B4-BE49-F238E27FC236}">
                            <a16:creationId xmlns:a16="http://schemas.microsoft.com/office/drawing/2014/main" id="{42D80A01-9D9D-417D-9E4B-6C353CC54F5B}"/>
                          </a:ext>
                        </a:extLst>
                      </p:cNvPr>
                      <p:cNvPicPr/>
                      <p:nvPr/>
                    </p:nvPicPr>
                    <p:blipFill>
                      <a:blip r:embed="rId4"/>
                      <a:stretch>
                        <a:fillRect/>
                      </a:stretch>
                    </p:blipFill>
                    <p:spPr>
                      <a:xfrm>
                        <a:off x="398334" y="1214341"/>
                        <a:ext cx="1730375" cy="522288"/>
                      </a:xfrm>
                      <a:prstGeom prst="rect">
                        <a:avLst/>
                      </a:prstGeom>
                    </p:spPr>
                  </p:pic>
                </p:oleObj>
              </mc:Fallback>
            </mc:AlternateContent>
          </a:graphicData>
        </a:graphic>
      </p:graphicFrame>
      <p:graphicFrame>
        <p:nvGraphicFramePr>
          <p:cNvPr id="12" name="Oggetto 9">
            <a:extLst>
              <a:ext uri="{FF2B5EF4-FFF2-40B4-BE49-F238E27FC236}">
                <a16:creationId xmlns:a16="http://schemas.microsoft.com/office/drawing/2014/main" id="{B5D93235-9EC7-4475-9D19-61E6A3FC4DD1}"/>
              </a:ext>
            </a:extLst>
          </p:cNvPr>
          <p:cNvGraphicFramePr>
            <a:graphicFrameLocks noChangeAspect="1"/>
          </p:cNvGraphicFramePr>
          <p:nvPr/>
        </p:nvGraphicFramePr>
        <p:xfrm>
          <a:off x="90853" y="2160924"/>
          <a:ext cx="1075932" cy="462495"/>
        </p:xfrm>
        <a:graphic>
          <a:graphicData uri="http://schemas.openxmlformats.org/presentationml/2006/ole">
            <mc:AlternateContent xmlns:mc="http://schemas.openxmlformats.org/markup-compatibility/2006">
              <mc:Choice xmlns:v="urn:schemas-microsoft-com:vml" Requires="v">
                <p:oleObj name="Equation" r:id="rId5" imgW="444240" imgH="190440" progId="Equation.DSMT4">
                  <p:embed/>
                </p:oleObj>
              </mc:Choice>
              <mc:Fallback>
                <p:oleObj name="Equation" r:id="rId5" imgW="444240" imgH="190440" progId="Equation.DSMT4">
                  <p:embed/>
                  <p:pic>
                    <p:nvPicPr>
                      <p:cNvPr id="12" name="Oggetto 9">
                        <a:extLst>
                          <a:ext uri="{FF2B5EF4-FFF2-40B4-BE49-F238E27FC236}">
                            <a16:creationId xmlns:a16="http://schemas.microsoft.com/office/drawing/2014/main" id="{B5D93235-9EC7-4475-9D19-61E6A3FC4DD1}"/>
                          </a:ext>
                        </a:extLst>
                      </p:cNvPr>
                      <p:cNvPicPr/>
                      <p:nvPr/>
                    </p:nvPicPr>
                    <p:blipFill>
                      <a:blip r:embed="rId6"/>
                      <a:stretch>
                        <a:fillRect/>
                      </a:stretch>
                    </p:blipFill>
                    <p:spPr>
                      <a:xfrm>
                        <a:off x="90853" y="2160924"/>
                        <a:ext cx="1075932" cy="462495"/>
                      </a:xfrm>
                      <a:prstGeom prst="rect">
                        <a:avLst/>
                      </a:prstGeom>
                    </p:spPr>
                  </p:pic>
                </p:oleObj>
              </mc:Fallback>
            </mc:AlternateContent>
          </a:graphicData>
        </a:graphic>
      </p:graphicFrame>
      <p:graphicFrame>
        <p:nvGraphicFramePr>
          <p:cNvPr id="13" name="Oggetto 13">
            <a:extLst>
              <a:ext uri="{FF2B5EF4-FFF2-40B4-BE49-F238E27FC236}">
                <a16:creationId xmlns:a16="http://schemas.microsoft.com/office/drawing/2014/main" id="{9C6434EA-1997-4A40-B29C-71E582DA7B30}"/>
              </a:ext>
            </a:extLst>
          </p:cNvPr>
          <p:cNvGraphicFramePr>
            <a:graphicFrameLocks noChangeAspect="1"/>
          </p:cNvGraphicFramePr>
          <p:nvPr/>
        </p:nvGraphicFramePr>
        <p:xfrm>
          <a:off x="41597" y="3102029"/>
          <a:ext cx="1688260" cy="498149"/>
        </p:xfrm>
        <a:graphic>
          <a:graphicData uri="http://schemas.openxmlformats.org/presentationml/2006/ole">
            <mc:AlternateContent xmlns:mc="http://schemas.openxmlformats.org/markup-compatibility/2006">
              <mc:Choice xmlns:v="urn:schemas-microsoft-com:vml" Requires="v">
                <p:oleObj name="Equation" r:id="rId7" imgW="647640" imgH="190440" progId="Equation.DSMT4">
                  <p:embed/>
                </p:oleObj>
              </mc:Choice>
              <mc:Fallback>
                <p:oleObj name="Equation" r:id="rId7" imgW="647640" imgH="190440" progId="Equation.DSMT4">
                  <p:embed/>
                  <p:pic>
                    <p:nvPicPr>
                      <p:cNvPr id="13" name="Oggetto 13">
                        <a:extLst>
                          <a:ext uri="{FF2B5EF4-FFF2-40B4-BE49-F238E27FC236}">
                            <a16:creationId xmlns:a16="http://schemas.microsoft.com/office/drawing/2014/main" id="{9C6434EA-1997-4A40-B29C-71E582DA7B30}"/>
                          </a:ext>
                        </a:extLst>
                      </p:cNvPr>
                      <p:cNvPicPr/>
                      <p:nvPr/>
                    </p:nvPicPr>
                    <p:blipFill>
                      <a:blip r:embed="rId8"/>
                      <a:stretch>
                        <a:fillRect/>
                      </a:stretch>
                    </p:blipFill>
                    <p:spPr>
                      <a:xfrm>
                        <a:off x="41597" y="3102029"/>
                        <a:ext cx="1688260" cy="498149"/>
                      </a:xfrm>
                      <a:prstGeom prst="rect">
                        <a:avLst/>
                      </a:prstGeom>
                    </p:spPr>
                  </p:pic>
                </p:oleObj>
              </mc:Fallback>
            </mc:AlternateContent>
          </a:graphicData>
        </a:graphic>
      </p:graphicFrame>
      <p:sp>
        <p:nvSpPr>
          <p:cNvPr id="8" name="Scroll: Horizontal 7">
            <a:extLst>
              <a:ext uri="{FF2B5EF4-FFF2-40B4-BE49-F238E27FC236}">
                <a16:creationId xmlns:a16="http://schemas.microsoft.com/office/drawing/2014/main" id="{7D7E49F6-E7F8-4752-A29D-84DCCAD018A3}"/>
              </a:ext>
            </a:extLst>
          </p:cNvPr>
          <p:cNvSpPr/>
          <p:nvPr/>
        </p:nvSpPr>
        <p:spPr>
          <a:xfrm>
            <a:off x="2462825" y="1197965"/>
            <a:ext cx="3762611" cy="807020"/>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t>Le forze applicate sulle cariche elettriche (</a:t>
            </a:r>
            <a:r>
              <a:rPr lang="it-IT" sz="1400" b="1" dirty="0"/>
              <a:t>forza di </a:t>
            </a:r>
            <a:r>
              <a:rPr lang="it-IT" sz="1400" b="1" dirty="0" err="1"/>
              <a:t>Lorentz</a:t>
            </a:r>
            <a:r>
              <a:rPr lang="it-IT" sz="1400" dirty="0"/>
              <a:t>) sono di due tipi: forza elettrica Fe e forza magnetica Fm. </a:t>
            </a:r>
          </a:p>
        </p:txBody>
      </p:sp>
      <p:sp>
        <p:nvSpPr>
          <p:cNvPr id="16" name="Scroll: Horizontal 15">
            <a:extLst>
              <a:ext uri="{FF2B5EF4-FFF2-40B4-BE49-F238E27FC236}">
                <a16:creationId xmlns:a16="http://schemas.microsoft.com/office/drawing/2014/main" id="{F0C58C17-CBE6-4D31-9053-8B4FBE9EEC92}"/>
              </a:ext>
            </a:extLst>
          </p:cNvPr>
          <p:cNvSpPr/>
          <p:nvPr/>
        </p:nvSpPr>
        <p:spPr>
          <a:xfrm>
            <a:off x="1354503" y="2070804"/>
            <a:ext cx="3319849" cy="58359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t>La forza elettrica è parallela al campo elettrico.</a:t>
            </a:r>
          </a:p>
        </p:txBody>
      </p:sp>
      <p:sp>
        <p:nvSpPr>
          <p:cNvPr id="17" name="Scroll: Horizontal 16">
            <a:extLst>
              <a:ext uri="{FF2B5EF4-FFF2-40B4-BE49-F238E27FC236}">
                <a16:creationId xmlns:a16="http://schemas.microsoft.com/office/drawing/2014/main" id="{FAC23109-C171-4209-9482-E7E4620DCF71}"/>
              </a:ext>
            </a:extLst>
          </p:cNvPr>
          <p:cNvSpPr/>
          <p:nvPr/>
        </p:nvSpPr>
        <p:spPr>
          <a:xfrm>
            <a:off x="1814767" y="2731147"/>
            <a:ext cx="3208169" cy="1396179"/>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a:t>La forza magnetica è perpendicolare sia alla velocità della particella che al campo magnetico ed è tanto maggiore [minore] quanto più</a:t>
            </a:r>
            <a:r>
              <a:rPr lang="it-IT" sz="1400" b="1" dirty="0"/>
              <a:t> v </a:t>
            </a:r>
            <a:r>
              <a:rPr lang="it-IT" sz="1400" dirty="0"/>
              <a:t>e </a:t>
            </a:r>
            <a:r>
              <a:rPr lang="it-IT" sz="1400" b="1" dirty="0"/>
              <a:t>B</a:t>
            </a:r>
            <a:r>
              <a:rPr lang="it-IT" sz="1400" dirty="0"/>
              <a:t> sono perpendicolari [paralleli].</a:t>
            </a:r>
          </a:p>
        </p:txBody>
      </p:sp>
      <p:sp>
        <p:nvSpPr>
          <p:cNvPr id="5" name="Footer Placeholder 4">
            <a:extLst>
              <a:ext uri="{FF2B5EF4-FFF2-40B4-BE49-F238E27FC236}">
                <a16:creationId xmlns:a16="http://schemas.microsoft.com/office/drawing/2014/main" id="{DC30E8F3-37F1-4A8E-A169-B4819C825421}"/>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780282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5600" y="837223"/>
            <a:ext cx="7797800" cy="2585323"/>
          </a:xfrm>
          <a:prstGeom prst="rect">
            <a:avLst/>
          </a:prstGeom>
        </p:spPr>
        <p:txBody>
          <a:bodyPr wrap="square">
            <a:spAutoFit/>
          </a:bodyPr>
          <a:lstStyle/>
          <a:p>
            <a:pPr algn="just"/>
            <a:r>
              <a:rPr lang="it-IT" dirty="0"/>
              <a:t>A basse energie, per protoni (o ioni), il focheggiamento quadrupolare non è molto efficace 𝑭 = 𝑞𝒗 × 𝑩 Infatti, se 𝒗 è basso, per avere un buon focheggiamento occorre un grande valore di 𝑩, cioè quadrupoli magnetici molto grandi (e costosi). Quindi, in questo caso, il campo elettrico, usato per focalizzare, potrebbe funzionare meglio (𝑭 = 𝑞𝑬). Supponiamo che il campo nei quattro elettrodi metallici vari </a:t>
            </a:r>
            <a:r>
              <a:rPr lang="it-IT" dirty="0" err="1"/>
              <a:t>sinusoidalmente</a:t>
            </a:r>
            <a:r>
              <a:rPr lang="it-IT" dirty="0"/>
              <a:t> con il tempo con frequenza f. La particella vedrà questa polarità alternata come lo stesso effetto di un FODO, in quanto, in questo caso, il campo E darà origine alle stesse forze del quadrupolo magnetico, </a:t>
            </a:r>
            <a:r>
              <a:rPr lang="it-IT" dirty="0" err="1"/>
              <a:t>Fx</a:t>
            </a:r>
            <a:r>
              <a:rPr lang="it-IT" dirty="0"/>
              <a:t> = -g x, </a:t>
            </a:r>
            <a:r>
              <a:rPr lang="it-IT" dirty="0" err="1"/>
              <a:t>Fy</a:t>
            </a:r>
            <a:r>
              <a:rPr lang="it-IT" dirty="0"/>
              <a:t> = g y</a:t>
            </a:r>
          </a:p>
        </p:txBody>
      </p:sp>
      <p:pic>
        <p:nvPicPr>
          <p:cNvPr id="3" name="Immagine 2"/>
          <p:cNvPicPr>
            <a:picLocks noChangeAspect="1"/>
          </p:cNvPicPr>
          <p:nvPr/>
        </p:nvPicPr>
        <p:blipFill>
          <a:blip r:embed="rId2"/>
          <a:stretch>
            <a:fillRect/>
          </a:stretch>
        </p:blipFill>
        <p:spPr>
          <a:xfrm>
            <a:off x="8576347" y="837223"/>
            <a:ext cx="3282056" cy="2365320"/>
          </a:xfrm>
          <a:prstGeom prst="rect">
            <a:avLst/>
          </a:prstGeom>
        </p:spPr>
      </p:pic>
      <p:sp>
        <p:nvSpPr>
          <p:cNvPr id="4" name="Rettangolo 3"/>
          <p:cNvSpPr/>
          <p:nvPr/>
        </p:nvSpPr>
        <p:spPr>
          <a:xfrm>
            <a:off x="355600" y="3771705"/>
            <a:ext cx="5616797" cy="2031325"/>
          </a:xfrm>
          <a:prstGeom prst="rect">
            <a:avLst/>
          </a:prstGeom>
        </p:spPr>
        <p:txBody>
          <a:bodyPr wrap="square">
            <a:spAutoFit/>
          </a:bodyPr>
          <a:lstStyle/>
          <a:p>
            <a:pPr algn="just"/>
            <a:r>
              <a:rPr lang="it-IT" dirty="0"/>
              <a:t>Nel 1970 </a:t>
            </a:r>
            <a:r>
              <a:rPr lang="it-IT" dirty="0" err="1"/>
              <a:t>Kapchinskiy</a:t>
            </a:r>
            <a:r>
              <a:rPr lang="it-IT" dirty="0"/>
              <a:t> e </a:t>
            </a:r>
            <a:r>
              <a:rPr lang="it-IT" dirty="0" err="1"/>
              <a:t>Teplyakov</a:t>
            </a:r>
            <a:r>
              <a:rPr lang="it-IT" dirty="0"/>
              <a:t> (URSS) proposero di modulare </a:t>
            </a:r>
            <a:r>
              <a:rPr lang="it-IT" dirty="0" err="1"/>
              <a:t>sinusoidalemnte</a:t>
            </a:r>
            <a:r>
              <a:rPr lang="it-IT" dirty="0"/>
              <a:t> la forma degli elettrodi con un periodo pari a </a:t>
            </a:r>
            <a:r>
              <a:rPr lang="it-IT" dirty="0" err="1">
                <a:latin typeface="Symbol" panose="05050102010706020507" pitchFamily="18" charset="2"/>
              </a:rPr>
              <a:t>b</a:t>
            </a:r>
            <a:r>
              <a:rPr lang="it-IT" dirty="0" err="1"/>
              <a:t>λ</a:t>
            </a:r>
            <a:r>
              <a:rPr lang="it-IT" dirty="0"/>
              <a:t>: così si crea una componente longitudinale del campo elettrico, con le stesse considerazioni sul sincronismo fatte precedentemente. Oggi in tutti i moderni </a:t>
            </a:r>
            <a:r>
              <a:rPr lang="it-IT" dirty="0" err="1"/>
              <a:t>Linac</a:t>
            </a:r>
            <a:r>
              <a:rPr lang="it-IT" dirty="0"/>
              <a:t> un RFQ funge da primo stadio accelerante.</a:t>
            </a:r>
          </a:p>
        </p:txBody>
      </p:sp>
      <p:pic>
        <p:nvPicPr>
          <p:cNvPr id="5" name="Immagine 4"/>
          <p:cNvPicPr>
            <a:picLocks noChangeAspect="1"/>
          </p:cNvPicPr>
          <p:nvPr/>
        </p:nvPicPr>
        <p:blipFill>
          <a:blip r:embed="rId3"/>
          <a:stretch>
            <a:fillRect/>
          </a:stretch>
        </p:blipFill>
        <p:spPr>
          <a:xfrm>
            <a:off x="7966297" y="3369008"/>
            <a:ext cx="4108006" cy="2915860"/>
          </a:xfrm>
          <a:prstGeom prst="rect">
            <a:avLst/>
          </a:prstGeom>
        </p:spPr>
      </p:pic>
      <p:cxnSp>
        <p:nvCxnSpPr>
          <p:cNvPr id="7" name="Connettore 2 6"/>
          <p:cNvCxnSpPr/>
          <p:nvPr/>
        </p:nvCxnSpPr>
        <p:spPr>
          <a:xfrm flipV="1">
            <a:off x="8775700" y="4992206"/>
            <a:ext cx="495300" cy="290468"/>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4"/>
          <a:stretch>
            <a:fillRect/>
          </a:stretch>
        </p:blipFill>
        <p:spPr>
          <a:xfrm>
            <a:off x="6220648" y="3699545"/>
            <a:ext cx="1555149" cy="2572529"/>
          </a:xfrm>
          <a:prstGeom prst="rect">
            <a:avLst/>
          </a:prstGeom>
        </p:spPr>
      </p:pic>
      <p:sp>
        <p:nvSpPr>
          <p:cNvPr id="11" name="Text Box 11"/>
          <p:cNvSpPr txBox="1">
            <a:spLocks noChangeArrowheads="1"/>
          </p:cNvSpPr>
          <p:nvPr/>
        </p:nvSpPr>
        <p:spPr bwMode="auto">
          <a:xfrm>
            <a:off x="0" y="48657"/>
            <a:ext cx="12192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L’RFQ (Quadrupolo a Radiofrequenza) (1970)</a:t>
            </a:r>
          </a:p>
        </p:txBody>
      </p:sp>
      <p:sp>
        <p:nvSpPr>
          <p:cNvPr id="12" name="Segnaposto numero diapositiva 11"/>
          <p:cNvSpPr>
            <a:spLocks noGrp="1"/>
          </p:cNvSpPr>
          <p:nvPr>
            <p:ph type="sldNum" sz="quarter" idx="12"/>
          </p:nvPr>
        </p:nvSpPr>
        <p:spPr/>
        <p:txBody>
          <a:bodyPr/>
          <a:lstStyle/>
          <a:p>
            <a:fld id="{0AA4D6E6-13A6-4217-ABA7-E4004A4D1319}" type="slidenum">
              <a:rPr lang="it-IT" smtClean="0"/>
              <a:t>40</a:t>
            </a:fld>
            <a:endParaRPr lang="it-IT"/>
          </a:p>
        </p:txBody>
      </p:sp>
      <p:sp>
        <p:nvSpPr>
          <p:cNvPr id="8" name="Segnaposto piè di pagina 7">
            <a:extLst>
              <a:ext uri="{FF2B5EF4-FFF2-40B4-BE49-F238E27FC236}">
                <a16:creationId xmlns:a16="http://schemas.microsoft.com/office/drawing/2014/main" id="{F2BDC728-B67F-4655-826F-B5C27CCFD23E}"/>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019505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40237" y="1230234"/>
            <a:ext cx="5509976" cy="3835542"/>
          </a:xfrm>
          <a:prstGeom prst="rect">
            <a:avLst/>
          </a:prstGeom>
        </p:spPr>
      </p:pic>
      <p:pic>
        <p:nvPicPr>
          <p:cNvPr id="3" name="Immagine 2"/>
          <p:cNvPicPr>
            <a:picLocks noChangeAspect="1"/>
          </p:cNvPicPr>
          <p:nvPr/>
        </p:nvPicPr>
        <p:blipFill>
          <a:blip r:embed="rId3"/>
          <a:stretch>
            <a:fillRect/>
          </a:stretch>
        </p:blipFill>
        <p:spPr>
          <a:xfrm>
            <a:off x="6561942" y="1431402"/>
            <a:ext cx="4642632" cy="3433206"/>
          </a:xfrm>
          <a:prstGeom prst="rect">
            <a:avLst/>
          </a:prstGeom>
        </p:spPr>
      </p:pic>
      <p:sp>
        <p:nvSpPr>
          <p:cNvPr id="4" name="CasellaDiTesto 3"/>
          <p:cNvSpPr txBox="1"/>
          <p:nvPr/>
        </p:nvSpPr>
        <p:spPr>
          <a:xfrm>
            <a:off x="740237" y="5103761"/>
            <a:ext cx="9883912" cy="707886"/>
          </a:xfrm>
          <a:prstGeom prst="rect">
            <a:avLst/>
          </a:prstGeom>
          <a:noFill/>
        </p:spPr>
        <p:txBody>
          <a:bodyPr wrap="square" rtlCol="0">
            <a:spAutoFit/>
          </a:bodyPr>
          <a:lstStyle/>
          <a:p>
            <a:pPr algn="just"/>
            <a:r>
              <a:rPr lang="it-IT" sz="2000" dirty="0"/>
              <a:t>L’RFQ del progetto IFMIF, 175 MHz, 125 </a:t>
            </a:r>
            <a:r>
              <a:rPr lang="it-IT" sz="2000" dirty="0" err="1"/>
              <a:t>mA</a:t>
            </a:r>
            <a:r>
              <a:rPr lang="it-IT" sz="2000" dirty="0"/>
              <a:t> di Deuteroni, 5 </a:t>
            </a:r>
            <a:r>
              <a:rPr lang="it-IT" sz="2000" dirty="0" err="1"/>
              <a:t>MeV</a:t>
            </a:r>
            <a:r>
              <a:rPr lang="it-IT" sz="2000" dirty="0"/>
              <a:t> di energia finale), progettato da INFN (LNL, PD, TO), attualmente in fase di collaudo a </a:t>
            </a:r>
            <a:r>
              <a:rPr lang="it-IT" sz="2000" dirty="0" err="1"/>
              <a:t>Rokkasho</a:t>
            </a:r>
            <a:r>
              <a:rPr lang="it-IT" sz="2000" dirty="0"/>
              <a:t> (Giappone).</a:t>
            </a:r>
          </a:p>
        </p:txBody>
      </p:sp>
      <p:sp>
        <p:nvSpPr>
          <p:cNvPr id="5" name="Segnaposto numero diapositiva 4"/>
          <p:cNvSpPr>
            <a:spLocks noGrp="1"/>
          </p:cNvSpPr>
          <p:nvPr>
            <p:ph type="sldNum" sz="quarter" idx="12"/>
          </p:nvPr>
        </p:nvSpPr>
        <p:spPr/>
        <p:txBody>
          <a:bodyPr/>
          <a:lstStyle/>
          <a:p>
            <a:fld id="{0AA4D6E6-13A6-4217-ABA7-E4004A4D1319}" type="slidenum">
              <a:rPr lang="it-IT" smtClean="0"/>
              <a:t>41</a:t>
            </a:fld>
            <a:endParaRPr lang="it-IT"/>
          </a:p>
        </p:txBody>
      </p:sp>
      <p:sp>
        <p:nvSpPr>
          <p:cNvPr id="7" name="Segnaposto piè di pagina 6">
            <a:extLst>
              <a:ext uri="{FF2B5EF4-FFF2-40B4-BE49-F238E27FC236}">
                <a16:creationId xmlns:a16="http://schemas.microsoft.com/office/drawing/2014/main" id="{61ABC38E-DE7A-4FDF-8C26-850A150F62E7}"/>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921419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5123988" y="2944831"/>
            <a:ext cx="3132505" cy="3385305"/>
          </a:xfrm>
          <a:prstGeom prst="rect">
            <a:avLst/>
          </a:prstGeom>
        </p:spPr>
      </p:pic>
      <p:sp>
        <p:nvSpPr>
          <p:cNvPr id="2" name="Rettangolo 1"/>
          <p:cNvSpPr/>
          <p:nvPr/>
        </p:nvSpPr>
        <p:spPr>
          <a:xfrm>
            <a:off x="471142" y="692240"/>
            <a:ext cx="5933289" cy="2554545"/>
          </a:xfrm>
          <a:prstGeom prst="rect">
            <a:avLst/>
          </a:prstGeom>
        </p:spPr>
        <p:txBody>
          <a:bodyPr wrap="square">
            <a:spAutoFit/>
          </a:bodyPr>
          <a:lstStyle/>
          <a:p>
            <a:pPr algn="just"/>
            <a:r>
              <a:rPr lang="it-IT" sz="1600" dirty="0"/>
              <a:t>La superconduttività (SC) è un fenomeno fisico, spiegabile con la meccanica quantistica, in cui determinati materiali, se raffreddati al di sotto di una temperatura critica </a:t>
            </a:r>
            <a:r>
              <a:rPr lang="it-IT" sz="1600" dirty="0" err="1"/>
              <a:t>Tc</a:t>
            </a:r>
            <a:r>
              <a:rPr lang="it-IT" sz="1600" dirty="0"/>
              <a:t> (tipicamente sotto i 10 K), presentano una resistenza elettrica praticamente nulla ed espellono le linee di forza del campo magnetico. In questo modo è possibile far circolare correnti e/o imprimere campi acceleranti, senza dissipare potenza sotto forma di calore. A partire dalla fine degli anni ’70, i materiali superconduttori (ad esempio il Niobio, con </a:t>
            </a:r>
            <a:r>
              <a:rPr lang="it-IT" sz="1600" dirty="0" err="1"/>
              <a:t>Tc</a:t>
            </a:r>
            <a:r>
              <a:rPr lang="it-IT" sz="1600" dirty="0"/>
              <a:t>=8.4 K) sono stati utilizzati per costruire i magneti e le cavità acceleranti, e oggi quasi tutte le sezioni acceleranti ad alto </a:t>
            </a:r>
            <a:r>
              <a:rPr lang="it-IT" sz="1600" dirty="0">
                <a:latin typeface="Symbol" panose="05050102010706020507" pitchFamily="18" charset="2"/>
              </a:rPr>
              <a:t>b</a:t>
            </a:r>
            <a:r>
              <a:rPr lang="it-IT" sz="1600" dirty="0"/>
              <a:t> utilizzano strutture SC.</a:t>
            </a:r>
          </a:p>
        </p:txBody>
      </p:sp>
      <p:pic>
        <p:nvPicPr>
          <p:cNvPr id="3" name="Immagine 2"/>
          <p:cNvPicPr>
            <a:picLocks noChangeAspect="1"/>
          </p:cNvPicPr>
          <p:nvPr/>
        </p:nvPicPr>
        <p:blipFill>
          <a:blip r:embed="rId4"/>
          <a:stretch>
            <a:fillRect/>
          </a:stretch>
        </p:blipFill>
        <p:spPr>
          <a:xfrm>
            <a:off x="618677" y="3303893"/>
            <a:ext cx="4102626" cy="2593135"/>
          </a:xfrm>
          <a:prstGeom prst="rect">
            <a:avLst/>
          </a:prstGeom>
        </p:spPr>
      </p:pic>
      <p:pic>
        <p:nvPicPr>
          <p:cNvPr id="5" name="Immagine 4"/>
          <p:cNvPicPr>
            <a:picLocks noChangeAspect="1"/>
          </p:cNvPicPr>
          <p:nvPr/>
        </p:nvPicPr>
        <p:blipFill>
          <a:blip r:embed="rId5"/>
          <a:stretch>
            <a:fillRect/>
          </a:stretch>
        </p:blipFill>
        <p:spPr>
          <a:xfrm>
            <a:off x="8608573" y="2849158"/>
            <a:ext cx="2575208" cy="3388387"/>
          </a:xfrm>
          <a:prstGeom prst="rect">
            <a:avLst/>
          </a:prstGeom>
        </p:spPr>
      </p:pic>
      <p:sp>
        <p:nvSpPr>
          <p:cNvPr id="6" name="Text Box 11"/>
          <p:cNvSpPr txBox="1">
            <a:spLocks noChangeArrowheads="1"/>
          </p:cNvSpPr>
          <p:nvPr/>
        </p:nvSpPr>
        <p:spPr bwMode="auto">
          <a:xfrm>
            <a:off x="1399308" y="48657"/>
            <a:ext cx="100102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Strutture superconduttive (anni 80)</a:t>
            </a:r>
          </a:p>
        </p:txBody>
      </p:sp>
      <p:sp>
        <p:nvSpPr>
          <p:cNvPr id="7" name="Segnaposto numero diapositiva 6"/>
          <p:cNvSpPr>
            <a:spLocks noGrp="1"/>
          </p:cNvSpPr>
          <p:nvPr>
            <p:ph type="sldNum" sz="quarter" idx="12"/>
          </p:nvPr>
        </p:nvSpPr>
        <p:spPr/>
        <p:txBody>
          <a:bodyPr/>
          <a:lstStyle/>
          <a:p>
            <a:fld id="{0AA4D6E6-13A6-4217-ABA7-E4004A4D1319}" type="slidenum">
              <a:rPr lang="it-IT" smtClean="0"/>
              <a:t>42</a:t>
            </a:fld>
            <a:endParaRPr lang="it-IT"/>
          </a:p>
        </p:txBody>
      </p:sp>
      <p:sp>
        <p:nvSpPr>
          <p:cNvPr id="8" name="Rettangolo 7"/>
          <p:cNvSpPr/>
          <p:nvPr/>
        </p:nvSpPr>
        <p:spPr>
          <a:xfrm>
            <a:off x="310419" y="5954137"/>
            <a:ext cx="4958681" cy="584775"/>
          </a:xfrm>
          <a:prstGeom prst="rect">
            <a:avLst/>
          </a:prstGeom>
        </p:spPr>
        <p:txBody>
          <a:bodyPr wrap="square">
            <a:spAutoFit/>
          </a:bodyPr>
          <a:lstStyle/>
          <a:p>
            <a:r>
              <a:rPr lang="en-US" sz="1600" dirty="0">
                <a:solidFill>
                  <a:srgbClr val="000000"/>
                </a:solidFill>
                <a:latin typeface="Calibri" panose="020F0502020204030204" pitchFamily="34" charset="0"/>
              </a:rPr>
              <a:t>Il primo </a:t>
            </a:r>
            <a:r>
              <a:rPr lang="en-US" sz="1600" dirty="0" err="1">
                <a:solidFill>
                  <a:srgbClr val="000000"/>
                </a:solidFill>
                <a:latin typeface="Calibri" panose="020F0502020204030204" pitchFamily="34" charset="0"/>
              </a:rPr>
              <a:t>linac</a:t>
            </a:r>
            <a:r>
              <a:rPr lang="en-US" sz="1600" dirty="0">
                <a:solidFill>
                  <a:srgbClr val="000000"/>
                </a:solidFill>
                <a:latin typeface="Calibri" panose="020F0502020204030204" pitchFamily="34" charset="0"/>
              </a:rPr>
              <a:t> SC </a:t>
            </a:r>
            <a:r>
              <a:rPr lang="en-US" sz="1600" dirty="0" err="1">
                <a:solidFill>
                  <a:srgbClr val="000000"/>
                </a:solidFill>
                <a:latin typeface="Calibri" panose="020F0502020204030204" pitchFamily="34" charset="0"/>
              </a:rPr>
              <a:t>fu</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costruito</a:t>
            </a:r>
            <a:r>
              <a:rPr lang="en-US" sz="1600" dirty="0">
                <a:solidFill>
                  <a:srgbClr val="000000"/>
                </a:solidFill>
                <a:latin typeface="Calibri" panose="020F0502020204030204" pitchFamily="34" charset="0"/>
              </a:rPr>
              <a:t> a Stanford (USA) </a:t>
            </a:r>
            <a:r>
              <a:rPr lang="en-US" sz="1600" dirty="0" err="1">
                <a:solidFill>
                  <a:srgbClr val="000000"/>
                </a:solidFill>
                <a:latin typeface="Calibri" panose="020F0502020204030204" pitchFamily="34" charset="0"/>
              </a:rPr>
              <a:t>nel</a:t>
            </a:r>
            <a:r>
              <a:rPr lang="en-US" sz="1600" dirty="0">
                <a:solidFill>
                  <a:srgbClr val="000000"/>
                </a:solidFill>
                <a:latin typeface="Calibri" panose="020F0502020204030204" pitchFamily="34" charset="0"/>
              </a:rPr>
              <a:t> 1977. </a:t>
            </a:r>
            <a:r>
              <a:rPr lang="en-US" sz="1600" dirty="0" err="1">
                <a:solidFill>
                  <a:srgbClr val="000000"/>
                </a:solidFill>
                <a:latin typeface="Calibri" panose="020F0502020204030204" pitchFamily="34" charset="0"/>
              </a:rPr>
              <a:t>Accelerava</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elettroni</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fino</a:t>
            </a:r>
            <a:r>
              <a:rPr lang="en-US" sz="1600" dirty="0">
                <a:solidFill>
                  <a:srgbClr val="000000"/>
                </a:solidFill>
                <a:latin typeface="Calibri" panose="020F0502020204030204" pitchFamily="34" charset="0"/>
              </a:rPr>
              <a:t> a 50 MeV </a:t>
            </a:r>
            <a:r>
              <a:rPr lang="en-US" sz="1600" dirty="0" err="1">
                <a:solidFill>
                  <a:srgbClr val="000000"/>
                </a:solidFill>
                <a:latin typeface="Calibri" panose="020F0502020204030204" pitchFamily="34" charset="0"/>
              </a:rPr>
              <a:t>ed</a:t>
            </a:r>
            <a:r>
              <a:rPr lang="en-US" sz="1600" dirty="0">
                <a:solidFill>
                  <a:srgbClr val="000000"/>
                </a:solidFill>
                <a:latin typeface="Calibri" panose="020F0502020204030204" pitchFamily="34" charset="0"/>
              </a:rPr>
              <a:t> era </a:t>
            </a:r>
            <a:r>
              <a:rPr lang="en-US" sz="1600" dirty="0" err="1">
                <a:solidFill>
                  <a:srgbClr val="000000"/>
                </a:solidFill>
                <a:latin typeface="Calibri" panose="020F0502020204030204" pitchFamily="34" charset="0"/>
              </a:rPr>
              <a:t>lungo</a:t>
            </a:r>
            <a:r>
              <a:rPr lang="en-US" sz="1600" dirty="0">
                <a:solidFill>
                  <a:srgbClr val="000000"/>
                </a:solidFill>
                <a:latin typeface="Calibri" panose="020F0502020204030204" pitchFamily="34" charset="0"/>
              </a:rPr>
              <a:t> 27 m. </a:t>
            </a:r>
            <a:endParaRPr lang="it-IT" sz="1600" dirty="0"/>
          </a:p>
        </p:txBody>
      </p:sp>
      <p:sp>
        <p:nvSpPr>
          <p:cNvPr id="9" name="Rettangolo 8"/>
          <p:cNvSpPr/>
          <p:nvPr/>
        </p:nvSpPr>
        <p:spPr>
          <a:xfrm>
            <a:off x="7948182" y="6246524"/>
            <a:ext cx="4068036" cy="338554"/>
          </a:xfrm>
          <a:prstGeom prst="rect">
            <a:avLst/>
          </a:prstGeom>
        </p:spPr>
        <p:txBody>
          <a:bodyPr wrap="square">
            <a:spAutoFit/>
          </a:bodyPr>
          <a:lstStyle/>
          <a:p>
            <a:r>
              <a:rPr lang="en-US" sz="1600" dirty="0" err="1">
                <a:solidFill>
                  <a:srgbClr val="000000"/>
                </a:solidFill>
                <a:latin typeface="Calibri" panose="020F0502020204030204" pitchFamily="34" charset="0"/>
              </a:rPr>
              <a:t>Assemblaggio</a:t>
            </a:r>
            <a:r>
              <a:rPr lang="en-US" sz="1600" dirty="0">
                <a:solidFill>
                  <a:srgbClr val="000000"/>
                </a:solidFill>
                <a:latin typeface="Calibri" panose="020F0502020204030204" pitchFamily="34" charset="0"/>
              </a:rPr>
              <a:t> in camera </a:t>
            </a:r>
            <a:r>
              <a:rPr lang="en-US" sz="1600" dirty="0" err="1">
                <a:solidFill>
                  <a:srgbClr val="000000"/>
                </a:solidFill>
                <a:latin typeface="Calibri" panose="020F0502020204030204" pitchFamily="34" charset="0"/>
              </a:rPr>
              <a:t>pulita</a:t>
            </a:r>
            <a:r>
              <a:rPr lang="en-US" sz="1600" dirty="0">
                <a:solidFill>
                  <a:srgbClr val="000000"/>
                </a:solidFill>
                <a:latin typeface="Calibri" panose="020F0502020204030204" pitchFamily="34" charset="0"/>
              </a:rPr>
              <a:t> di </a:t>
            </a:r>
            <a:r>
              <a:rPr lang="en-US" sz="1600" dirty="0" err="1">
                <a:solidFill>
                  <a:srgbClr val="000000"/>
                </a:solidFill>
                <a:latin typeface="Calibri" panose="020F0502020204030204" pitchFamily="34" charset="0"/>
              </a:rPr>
              <a:t>una</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cavità</a:t>
            </a:r>
            <a:r>
              <a:rPr lang="en-US" sz="1600" dirty="0">
                <a:solidFill>
                  <a:srgbClr val="000000"/>
                </a:solidFill>
                <a:latin typeface="Calibri" panose="020F0502020204030204" pitchFamily="34" charset="0"/>
              </a:rPr>
              <a:t> SC. </a:t>
            </a:r>
            <a:endParaRPr lang="it-IT" sz="1600" dirty="0"/>
          </a:p>
        </p:txBody>
      </p:sp>
      <p:sp>
        <p:nvSpPr>
          <p:cNvPr id="11" name="Segnaposto piè di pagina 10">
            <a:extLst>
              <a:ext uri="{FF2B5EF4-FFF2-40B4-BE49-F238E27FC236}">
                <a16:creationId xmlns:a16="http://schemas.microsoft.com/office/drawing/2014/main" id="{0ED4FAFC-2945-4814-8988-943ED5433500}"/>
              </a:ext>
            </a:extLst>
          </p:cNvPr>
          <p:cNvSpPr>
            <a:spLocks noGrp="1"/>
          </p:cNvSpPr>
          <p:nvPr>
            <p:ph type="ftr" sz="quarter" idx="11"/>
          </p:nvPr>
        </p:nvSpPr>
        <p:spPr/>
        <p:txBody>
          <a:bodyPr/>
          <a:lstStyle/>
          <a:p>
            <a:r>
              <a:rPr lang="it-IT"/>
              <a:t>Programma INFN Docenti - 21 ottobre 2024</a:t>
            </a:r>
          </a:p>
        </p:txBody>
      </p:sp>
      <p:sp>
        <p:nvSpPr>
          <p:cNvPr id="12" name="Rectangle 11">
            <a:extLst>
              <a:ext uri="{FF2B5EF4-FFF2-40B4-BE49-F238E27FC236}">
                <a16:creationId xmlns:a16="http://schemas.microsoft.com/office/drawing/2014/main" id="{155B5829-3151-416F-9D98-E5639D8F0F62}"/>
              </a:ext>
            </a:extLst>
          </p:cNvPr>
          <p:cNvSpPr/>
          <p:nvPr/>
        </p:nvSpPr>
        <p:spPr>
          <a:xfrm>
            <a:off x="6817420" y="817453"/>
            <a:ext cx="4769046" cy="2308324"/>
          </a:xfrm>
          <a:prstGeom prst="rect">
            <a:avLst/>
          </a:prstGeom>
        </p:spPr>
        <p:txBody>
          <a:bodyPr wrap="square">
            <a:spAutoFit/>
          </a:bodyPr>
          <a:lstStyle/>
          <a:p>
            <a:pPr algn="just"/>
            <a:r>
              <a:rPr lang="it-IT" sz="1600" i="1" dirty="0"/>
              <a:t>L’efficienza delle strutture SC è limitata dal COP (rapporto tra il calore effettivamente asportato a bassa temperatura Q</a:t>
            </a:r>
            <a:r>
              <a:rPr lang="it-IT" sz="1600" i="1" baseline="-25000" dirty="0"/>
              <a:t>F</a:t>
            </a:r>
            <a:r>
              <a:rPr lang="it-IT" sz="1600" i="1" dirty="0"/>
              <a:t> e l’energia fornita in ingresso al sistema E</a:t>
            </a:r>
            <a:r>
              <a:rPr lang="it-IT" sz="1600" i="1" baseline="-25000" dirty="0"/>
              <a:t>F</a:t>
            </a:r>
            <a:r>
              <a:rPr lang="it-IT" sz="1600" i="1" dirty="0"/>
              <a:t>). Il limite teorico del COP è quello di Carnot</a:t>
            </a:r>
          </a:p>
          <a:p>
            <a:pPr algn="just"/>
            <a:r>
              <a:rPr lang="it-IT" sz="1600" i="1" dirty="0" err="1"/>
              <a:t>COP</a:t>
            </a:r>
            <a:r>
              <a:rPr lang="it-IT" sz="1600" i="1" baseline="-25000" dirty="0" err="1"/>
              <a:t>Carnot</a:t>
            </a:r>
            <a:r>
              <a:rPr lang="it-IT" sz="1600" i="1" dirty="0"/>
              <a:t>=T</a:t>
            </a:r>
            <a:r>
              <a:rPr lang="it-IT" sz="1600" i="1" baseline="-25000" dirty="0"/>
              <a:t>F</a:t>
            </a:r>
            <a:r>
              <a:rPr lang="it-IT" sz="1600" i="1" dirty="0"/>
              <a:t>/(T</a:t>
            </a:r>
            <a:r>
              <a:rPr lang="it-IT" sz="1600" i="1" baseline="-25000" dirty="0"/>
              <a:t>C</a:t>
            </a:r>
            <a:r>
              <a:rPr lang="it-IT" sz="1600" i="1" dirty="0"/>
              <a:t>-T</a:t>
            </a:r>
            <a:r>
              <a:rPr lang="it-IT" sz="1600" i="1" baseline="-25000" dirty="0"/>
              <a:t>F</a:t>
            </a:r>
            <a:r>
              <a:rPr lang="it-IT" sz="1600" i="1" dirty="0"/>
              <a:t>), dove T</a:t>
            </a:r>
            <a:r>
              <a:rPr lang="it-IT" sz="1600" i="1" baseline="-25000" dirty="0"/>
              <a:t>F</a:t>
            </a:r>
            <a:r>
              <a:rPr lang="it-IT" sz="1600" i="1" dirty="0"/>
              <a:t> è la temperatura dove avviene la refrigerazione e T</a:t>
            </a:r>
            <a:r>
              <a:rPr lang="it-IT" sz="1600" i="1" baseline="-25000" dirty="0"/>
              <a:t>C </a:t>
            </a:r>
            <a:r>
              <a:rPr lang="it-IT" sz="1600" i="1" dirty="0"/>
              <a:t>la temperatura ambiente. L’efficienza definisce quindi il rapporto fra il COP e </a:t>
            </a:r>
            <a:r>
              <a:rPr lang="it-IT" sz="1600" i="1" dirty="0" err="1"/>
              <a:t>COP</a:t>
            </a:r>
            <a:r>
              <a:rPr lang="it-IT" sz="1600" i="1" baseline="-25000" dirty="0" err="1"/>
              <a:t>Carnot</a:t>
            </a:r>
            <a:r>
              <a:rPr lang="it-IT" sz="1600" i="1" dirty="0"/>
              <a:t> e oscilla da 0.01 a 0.5</a:t>
            </a:r>
          </a:p>
          <a:p>
            <a:pPr algn="just"/>
            <a:endParaRPr lang="it-IT" sz="1600" dirty="0"/>
          </a:p>
        </p:txBody>
      </p:sp>
    </p:spTree>
    <p:extLst>
      <p:ext uri="{BB962C8B-B14F-4D97-AF65-F5344CB8AC3E}">
        <p14:creationId xmlns:p14="http://schemas.microsoft.com/office/powerpoint/2010/main" val="989466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07727" y="716639"/>
            <a:ext cx="11398787" cy="923330"/>
          </a:xfrm>
          <a:prstGeom prst="rect">
            <a:avLst/>
          </a:prstGeom>
        </p:spPr>
        <p:txBody>
          <a:bodyPr wrap="square">
            <a:spAutoFit/>
          </a:bodyPr>
          <a:lstStyle/>
          <a:p>
            <a:pPr algn="just"/>
            <a:r>
              <a:rPr lang="it-IT" dirty="0"/>
              <a:t>Nel 1950 Livingstone rappresentò l'energia degli acceleratori espressa in una scala semi-logaritmica in funzione dell'anno di costruzione osservando una crescita lineare. L'aumento di energia di un fattore 33 ogni decennio, è dovuto soprattutto alle scoperte ed ai progressi tecnologici. Dalla ricerca di base si sono poi diramate le altre applicazioni.</a:t>
            </a:r>
          </a:p>
        </p:txBody>
      </p:sp>
      <p:sp>
        <p:nvSpPr>
          <p:cNvPr id="5" name="Text Box 11"/>
          <p:cNvSpPr txBox="1">
            <a:spLocks noChangeArrowheads="1"/>
          </p:cNvSpPr>
          <p:nvPr/>
        </p:nvSpPr>
        <p:spPr bwMode="auto">
          <a:xfrm>
            <a:off x="1399308" y="48657"/>
            <a:ext cx="100102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5000" b="1" dirty="0">
                <a:effectLst>
                  <a:outerShdw blurRad="38100" dist="38100" dir="2700000" algn="tl">
                    <a:srgbClr val="000000">
                      <a:alpha val="43137"/>
                    </a:srgbClr>
                  </a:outerShdw>
                </a:effectLst>
                <a:ea typeface="+mj-ea"/>
                <a:cs typeface="+mj-cs"/>
              </a:rPr>
              <a:t>Il diagramma di Livingstone</a:t>
            </a:r>
          </a:p>
        </p:txBody>
      </p:sp>
      <p:sp>
        <p:nvSpPr>
          <p:cNvPr id="6" name="Segnaposto numero diapositiva 5"/>
          <p:cNvSpPr>
            <a:spLocks noGrp="1"/>
          </p:cNvSpPr>
          <p:nvPr>
            <p:ph type="sldNum" sz="quarter" idx="12"/>
          </p:nvPr>
        </p:nvSpPr>
        <p:spPr/>
        <p:txBody>
          <a:bodyPr/>
          <a:lstStyle/>
          <a:p>
            <a:fld id="{0AA4D6E6-13A6-4217-ABA7-E4004A4D1319}" type="slidenum">
              <a:rPr lang="it-IT" smtClean="0"/>
              <a:t>43</a:t>
            </a:fld>
            <a:endParaRPr lang="it-IT"/>
          </a:p>
        </p:txBody>
      </p:sp>
      <p:pic>
        <p:nvPicPr>
          <p:cNvPr id="9" name="Picture 8">
            <a:extLst>
              <a:ext uri="{FF2B5EF4-FFF2-40B4-BE49-F238E27FC236}">
                <a16:creationId xmlns:a16="http://schemas.microsoft.com/office/drawing/2014/main" id="{C9C4BB6A-FBE6-4910-BA26-F26085D9494C}"/>
              </a:ext>
            </a:extLst>
          </p:cNvPr>
          <p:cNvPicPr>
            <a:picLocks noChangeAspect="1"/>
          </p:cNvPicPr>
          <p:nvPr/>
        </p:nvPicPr>
        <p:blipFill>
          <a:blip r:embed="rId2"/>
          <a:stretch>
            <a:fillRect/>
          </a:stretch>
        </p:blipFill>
        <p:spPr>
          <a:xfrm>
            <a:off x="6195380" y="1639969"/>
            <a:ext cx="4992579" cy="4601183"/>
          </a:xfrm>
          <a:prstGeom prst="rect">
            <a:avLst/>
          </a:prstGeom>
        </p:spPr>
      </p:pic>
      <p:pic>
        <p:nvPicPr>
          <p:cNvPr id="10" name="Picture 9">
            <a:extLst>
              <a:ext uri="{FF2B5EF4-FFF2-40B4-BE49-F238E27FC236}">
                <a16:creationId xmlns:a16="http://schemas.microsoft.com/office/drawing/2014/main" id="{80DF5126-1E7C-458F-A740-C46C038EDC0F}"/>
              </a:ext>
            </a:extLst>
          </p:cNvPr>
          <p:cNvPicPr>
            <a:picLocks noChangeAspect="1"/>
          </p:cNvPicPr>
          <p:nvPr/>
        </p:nvPicPr>
        <p:blipFill>
          <a:blip r:embed="rId3"/>
          <a:stretch>
            <a:fillRect/>
          </a:stretch>
        </p:blipFill>
        <p:spPr>
          <a:xfrm>
            <a:off x="668762" y="1639969"/>
            <a:ext cx="5108064" cy="5081506"/>
          </a:xfrm>
          <a:prstGeom prst="rect">
            <a:avLst/>
          </a:prstGeom>
        </p:spPr>
      </p:pic>
      <p:sp>
        <p:nvSpPr>
          <p:cNvPr id="2" name="Footer Placeholder 1">
            <a:extLst>
              <a:ext uri="{FF2B5EF4-FFF2-40B4-BE49-F238E27FC236}">
                <a16:creationId xmlns:a16="http://schemas.microsoft.com/office/drawing/2014/main" id="{D081E02B-D933-4851-906A-8A3128EE1856}"/>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291501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A2CEEF1-32C8-4AD6-8D3C-99BC50E17298}"/>
              </a:ext>
            </a:extLst>
          </p:cNvPr>
          <p:cNvPicPr>
            <a:picLocks noChangeAspect="1"/>
          </p:cNvPicPr>
          <p:nvPr/>
        </p:nvPicPr>
        <p:blipFill rotWithShape="1">
          <a:blip r:embed="rId2"/>
          <a:srcRect l="3515" t="44610" r="62743" b="5297"/>
          <a:stretch/>
        </p:blipFill>
        <p:spPr>
          <a:xfrm>
            <a:off x="783089" y="2264389"/>
            <a:ext cx="5295900" cy="4422404"/>
          </a:xfrm>
          <a:prstGeom prst="rect">
            <a:avLst/>
          </a:prstGeom>
        </p:spPr>
      </p:pic>
      <p:sp>
        <p:nvSpPr>
          <p:cNvPr id="2" name="CasellaDiTesto 1"/>
          <p:cNvSpPr txBox="1"/>
          <p:nvPr/>
        </p:nvSpPr>
        <p:spPr>
          <a:xfrm>
            <a:off x="2382252" y="363355"/>
            <a:ext cx="7772401" cy="707886"/>
          </a:xfrm>
          <a:prstGeom prst="rect">
            <a:avLst/>
          </a:prstGeom>
          <a:noFill/>
        </p:spPr>
        <p:txBody>
          <a:bodyPr wrap="square" rtlCol="0">
            <a:spAutoFit/>
          </a:bodyPr>
          <a:lstStyle/>
          <a:p>
            <a:pPr algn="ctr"/>
            <a:r>
              <a:rPr lang="it-IT" sz="4000" b="1" dirty="0">
                <a:effectLst>
                  <a:outerShdw blurRad="38100" dist="38100" dir="2700000" algn="tl">
                    <a:srgbClr val="000000">
                      <a:alpha val="43137"/>
                    </a:srgbClr>
                  </a:outerShdw>
                </a:effectLst>
                <a:ea typeface="+mj-ea"/>
                <a:cs typeface="+mj-cs"/>
              </a:rPr>
              <a:t>Fate il vostro Acceleratore!</a:t>
            </a:r>
          </a:p>
        </p:txBody>
      </p:sp>
      <p:sp>
        <p:nvSpPr>
          <p:cNvPr id="3" name="Rettangolo 2"/>
          <p:cNvSpPr/>
          <p:nvPr/>
        </p:nvSpPr>
        <p:spPr>
          <a:xfrm>
            <a:off x="125080" y="1019893"/>
            <a:ext cx="11357810" cy="1200329"/>
          </a:xfrm>
          <a:prstGeom prst="rect">
            <a:avLst/>
          </a:prstGeom>
        </p:spPr>
        <p:txBody>
          <a:bodyPr wrap="square">
            <a:spAutoFit/>
          </a:bodyPr>
          <a:lstStyle/>
          <a:p>
            <a:r>
              <a:rPr lang="it-IT" dirty="0"/>
              <a:t>La scelta della struttura accelerante dipende dall'applicazione, che determina anche i parametri più importanti:</a:t>
            </a:r>
          </a:p>
          <a:p>
            <a:pPr marL="285750" indent="-285750">
              <a:buFont typeface="Arial" panose="020B0604020202020204" pitchFamily="34" charset="0"/>
              <a:buChar char="•"/>
            </a:pPr>
            <a:r>
              <a:rPr lang="it-IT" dirty="0"/>
              <a:t>Energia</a:t>
            </a:r>
          </a:p>
          <a:p>
            <a:pPr marL="285750" indent="-285750">
              <a:buFont typeface="Arial" panose="020B0604020202020204" pitchFamily="34" charset="0"/>
              <a:buChar char="•"/>
            </a:pPr>
            <a:r>
              <a:rPr lang="it-IT" dirty="0"/>
              <a:t>Corrente del fascio</a:t>
            </a:r>
          </a:p>
          <a:p>
            <a:pPr marL="285750" indent="-285750">
              <a:buFont typeface="Arial" panose="020B0604020202020204" pitchFamily="34" charset="0"/>
              <a:buChar char="•"/>
            </a:pPr>
            <a:r>
              <a:rPr lang="it-IT" dirty="0"/>
              <a:t>Tipo di particella accelerata</a:t>
            </a:r>
          </a:p>
        </p:txBody>
      </p:sp>
      <p:sp>
        <p:nvSpPr>
          <p:cNvPr id="6" name="Segnaposto numero diapositiva 5"/>
          <p:cNvSpPr>
            <a:spLocks noGrp="1"/>
          </p:cNvSpPr>
          <p:nvPr>
            <p:ph type="sldNum" sz="quarter" idx="12"/>
          </p:nvPr>
        </p:nvSpPr>
        <p:spPr/>
        <p:txBody>
          <a:bodyPr/>
          <a:lstStyle/>
          <a:p>
            <a:fld id="{0AA4D6E6-13A6-4217-ABA7-E4004A4D1319}" type="slidenum">
              <a:rPr lang="it-IT" smtClean="0"/>
              <a:t>44</a:t>
            </a:fld>
            <a:endParaRPr lang="it-IT"/>
          </a:p>
        </p:txBody>
      </p:sp>
      <p:sp>
        <p:nvSpPr>
          <p:cNvPr id="4" name="Rettangolo 3">
            <a:extLst>
              <a:ext uri="{FF2B5EF4-FFF2-40B4-BE49-F238E27FC236}">
                <a16:creationId xmlns:a16="http://schemas.microsoft.com/office/drawing/2014/main" id="{6A2551AA-2B32-4D30-A776-4C7D5131AF7A}"/>
              </a:ext>
            </a:extLst>
          </p:cNvPr>
          <p:cNvSpPr/>
          <p:nvPr/>
        </p:nvSpPr>
        <p:spPr>
          <a:xfrm>
            <a:off x="313580" y="6169580"/>
            <a:ext cx="4365234" cy="369332"/>
          </a:xfrm>
          <a:prstGeom prst="rect">
            <a:avLst/>
          </a:prstGeom>
        </p:spPr>
        <p:txBody>
          <a:bodyPr wrap="none">
            <a:spAutoFit/>
          </a:bodyPr>
          <a:lstStyle/>
          <a:p>
            <a:r>
              <a:rPr lang="it-IT" dirty="0">
                <a:hlinkClick r:id="rId3"/>
              </a:rPr>
              <a:t>https://www.osti.gov/servlets/purl/1468902</a:t>
            </a:r>
            <a:endParaRPr lang="it-IT" dirty="0"/>
          </a:p>
        </p:txBody>
      </p:sp>
      <p:pic>
        <p:nvPicPr>
          <p:cNvPr id="8" name="Immagine 7">
            <a:extLst>
              <a:ext uri="{FF2B5EF4-FFF2-40B4-BE49-F238E27FC236}">
                <a16:creationId xmlns:a16="http://schemas.microsoft.com/office/drawing/2014/main" id="{A2C37878-9A57-402F-94B8-8005482FF6FD}"/>
              </a:ext>
            </a:extLst>
          </p:cNvPr>
          <p:cNvPicPr>
            <a:picLocks noChangeAspect="1"/>
          </p:cNvPicPr>
          <p:nvPr/>
        </p:nvPicPr>
        <p:blipFill rotWithShape="1">
          <a:blip r:embed="rId2"/>
          <a:srcRect l="37884" t="49980" r="34219" b="5298"/>
          <a:stretch/>
        </p:blipFill>
        <p:spPr>
          <a:xfrm>
            <a:off x="6388016" y="2047644"/>
            <a:ext cx="4803642" cy="4331860"/>
          </a:xfrm>
          <a:prstGeom prst="rect">
            <a:avLst/>
          </a:prstGeom>
        </p:spPr>
      </p:pic>
      <p:sp>
        <p:nvSpPr>
          <p:cNvPr id="9" name="CasellaDiTesto 8">
            <a:extLst>
              <a:ext uri="{FF2B5EF4-FFF2-40B4-BE49-F238E27FC236}">
                <a16:creationId xmlns:a16="http://schemas.microsoft.com/office/drawing/2014/main" id="{2F71ABB0-73F1-47C8-9FA7-A7E0A3F7661D}"/>
              </a:ext>
            </a:extLst>
          </p:cNvPr>
          <p:cNvSpPr txBox="1"/>
          <p:nvPr/>
        </p:nvSpPr>
        <p:spPr>
          <a:xfrm>
            <a:off x="9848850" y="2596449"/>
            <a:ext cx="1755609" cy="261610"/>
          </a:xfrm>
          <a:prstGeom prst="rect">
            <a:avLst/>
          </a:prstGeom>
          <a:noFill/>
        </p:spPr>
        <p:txBody>
          <a:bodyPr wrap="none" rtlCol="0">
            <a:spAutoFit/>
          </a:bodyPr>
          <a:lstStyle/>
          <a:p>
            <a:r>
              <a:rPr lang="it-IT" sz="1100" b="1" dirty="0"/>
              <a:t>PBT=Proton </a:t>
            </a:r>
            <a:r>
              <a:rPr lang="it-IT" sz="1100" b="1" dirty="0" err="1"/>
              <a:t>Beam</a:t>
            </a:r>
            <a:r>
              <a:rPr lang="it-IT" sz="1100" b="1" dirty="0"/>
              <a:t> Therapy</a:t>
            </a:r>
          </a:p>
        </p:txBody>
      </p:sp>
      <p:sp>
        <p:nvSpPr>
          <p:cNvPr id="5" name="Footer Placeholder 4">
            <a:extLst>
              <a:ext uri="{FF2B5EF4-FFF2-40B4-BE49-F238E27FC236}">
                <a16:creationId xmlns:a16="http://schemas.microsoft.com/office/drawing/2014/main" id="{DBF87AE5-AC98-4411-988D-C8DFAAEADAAF}"/>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439742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6673" y="721300"/>
            <a:ext cx="11622505" cy="3046988"/>
          </a:xfrm>
          <a:prstGeom prst="rect">
            <a:avLst/>
          </a:prstGeom>
        </p:spPr>
        <p:txBody>
          <a:bodyPr wrap="square">
            <a:spAutoFit/>
          </a:bodyPr>
          <a:lstStyle/>
          <a:p>
            <a:pPr marR="0" algn="ctr"/>
            <a:r>
              <a:rPr lang="it-IT" sz="1600" b="1" i="0" u="none" strike="noStrike" baseline="0" dirty="0">
                <a:solidFill>
                  <a:srgbClr val="000000"/>
                </a:solidFill>
                <a:latin typeface="Calibri" panose="020F0502020204030204" pitchFamily="34" charset="0"/>
              </a:rPr>
              <a:t>Diagnosi </a:t>
            </a:r>
            <a:endParaRPr lang="it-IT" sz="1600" b="0" i="0" u="none" strike="noStrike" baseline="0" dirty="0">
              <a:solidFill>
                <a:srgbClr val="000000"/>
              </a:solidFill>
              <a:latin typeface="Calibri" panose="020F0502020204030204" pitchFamily="34" charset="0"/>
            </a:endParaRPr>
          </a:p>
          <a:p>
            <a:pPr marL="285750" marR="9720" indent="-285750" algn="just">
              <a:buFont typeface="Arial" panose="020B0604020202020204" pitchFamily="34" charset="0"/>
              <a:buChar char="•"/>
            </a:pPr>
            <a:r>
              <a:rPr lang="it-IT" sz="1600" b="0" i="0" u="none" strike="noStrike" baseline="0" dirty="0">
                <a:solidFill>
                  <a:srgbClr val="000000"/>
                </a:solidFill>
                <a:latin typeface="Calibri" panose="020F0502020204030204" pitchFamily="34" charset="0"/>
              </a:rPr>
              <a:t>La produzione degli isotopi per la PET (</a:t>
            </a:r>
            <a:r>
              <a:rPr lang="it-IT" sz="1600" b="0" i="0" u="none" strike="noStrike" baseline="0" dirty="0" err="1">
                <a:solidFill>
                  <a:srgbClr val="000000"/>
                </a:solidFill>
                <a:latin typeface="Calibri" panose="020F0502020204030204" pitchFamily="34" charset="0"/>
              </a:rPr>
              <a:t>Positron</a:t>
            </a:r>
            <a:r>
              <a:rPr lang="it-IT" sz="1600" b="0" i="0" u="none" strike="noStrike" baseline="0" dirty="0">
                <a:solidFill>
                  <a:srgbClr val="000000"/>
                </a:solidFill>
                <a:latin typeface="Calibri" panose="020F0502020204030204" pitchFamily="34" charset="0"/>
              </a:rPr>
              <a:t> </a:t>
            </a:r>
            <a:r>
              <a:rPr lang="it-IT" sz="1600" b="0" i="0" u="none" strike="noStrike" baseline="0" dirty="0" err="1">
                <a:solidFill>
                  <a:srgbClr val="000000"/>
                </a:solidFill>
                <a:latin typeface="Calibri" panose="020F0502020204030204" pitchFamily="34" charset="0"/>
              </a:rPr>
              <a:t>Emission</a:t>
            </a:r>
            <a:r>
              <a:rPr lang="it-IT" sz="1600" b="0" i="0" u="none" strike="noStrike" baseline="0" dirty="0">
                <a:solidFill>
                  <a:srgbClr val="000000"/>
                </a:solidFill>
                <a:latin typeface="Calibri" panose="020F0502020204030204" pitchFamily="34" charset="0"/>
              </a:rPr>
              <a:t> </a:t>
            </a:r>
            <a:r>
              <a:rPr lang="it-IT" sz="1600" b="0" i="0" u="none" strike="noStrike" baseline="0" dirty="0" err="1">
                <a:solidFill>
                  <a:srgbClr val="000000"/>
                </a:solidFill>
                <a:latin typeface="Calibri" panose="020F0502020204030204" pitchFamily="34" charset="0"/>
              </a:rPr>
              <a:t>Tomography</a:t>
            </a:r>
            <a:r>
              <a:rPr lang="it-IT" sz="1600" b="0" i="0" u="none" strike="noStrike" baseline="0" dirty="0">
                <a:solidFill>
                  <a:srgbClr val="000000"/>
                </a:solidFill>
                <a:latin typeface="Calibri" panose="020F0502020204030204" pitchFamily="34" charset="0"/>
              </a:rPr>
              <a:t>) è ottenuta accelerando tramite </a:t>
            </a:r>
            <a:r>
              <a:rPr lang="it-IT" sz="1600" b="0" u="none" strike="noStrike" baseline="0" dirty="0">
                <a:solidFill>
                  <a:srgbClr val="000000"/>
                </a:solidFill>
                <a:latin typeface="Calibri" panose="020F0502020204030204" pitchFamily="34" charset="0"/>
              </a:rPr>
              <a:t>Ciclotroni per protoni o deuteroni </a:t>
            </a:r>
            <a:r>
              <a:rPr lang="it-IT" sz="1600" b="0" i="0" u="none" strike="noStrike" baseline="0" dirty="0">
                <a:solidFill>
                  <a:srgbClr val="000000"/>
                </a:solidFill>
                <a:latin typeface="Calibri" panose="020F0502020204030204" pitchFamily="34" charset="0"/>
              </a:rPr>
              <a:t>ad energie dai 10 ai 40 MeV poi focalizzati su un bersaglio.</a:t>
            </a:r>
          </a:p>
          <a:p>
            <a:pPr marL="285750" marR="9720" indent="-285750" algn="just">
              <a:buFont typeface="Arial" panose="020B0604020202020204" pitchFamily="34" charset="0"/>
              <a:buChar char="•"/>
            </a:pPr>
            <a:r>
              <a:rPr lang="it-IT" sz="1600" dirty="0">
                <a:solidFill>
                  <a:srgbClr val="000000"/>
                </a:solidFill>
                <a:latin typeface="Calibri" panose="020F0502020204030204" pitchFamily="34" charset="0"/>
              </a:rPr>
              <a:t>Un’altra tecnica diagnostica utilizza alti flussi di raggi X prodotti dalla radiazione di sincrotrone (acceleratori lineari per elettroni)</a:t>
            </a:r>
          </a:p>
          <a:p>
            <a:pPr marR="9720" algn="ctr"/>
            <a:r>
              <a:rPr lang="it-IT" sz="1600" b="1" i="0" u="none" strike="noStrike" baseline="0" dirty="0">
                <a:solidFill>
                  <a:srgbClr val="000000"/>
                </a:solidFill>
                <a:latin typeface="Calibri" panose="020F0502020204030204" pitchFamily="34" charset="0"/>
              </a:rPr>
              <a:t>Terapia </a:t>
            </a:r>
            <a:endParaRPr lang="it-IT" sz="1600" b="0" i="0" u="none" strike="noStrike" baseline="0" dirty="0">
              <a:solidFill>
                <a:srgbClr val="000000"/>
              </a:solidFill>
              <a:latin typeface="Calibri" panose="020F0502020204030204" pitchFamily="34" charset="0"/>
            </a:endParaRPr>
          </a:p>
          <a:p>
            <a:pPr marL="285750" marR="8150" indent="-285750" algn="just">
              <a:buFont typeface="Arial" panose="020B0604020202020204" pitchFamily="34" charset="0"/>
              <a:buChar char="•"/>
            </a:pPr>
            <a:r>
              <a:rPr lang="it-IT" sz="1600" b="0" i="0" u="none" strike="noStrike" baseline="0" dirty="0">
                <a:solidFill>
                  <a:srgbClr val="000000"/>
                </a:solidFill>
                <a:latin typeface="Calibri" panose="020F0502020204030204" pitchFamily="34" charset="0"/>
              </a:rPr>
              <a:t>Nella radioterapia si utilizzano più frequentemente raggi X o raggi γ. Infatti con la luce di sincrotrone prodotta da un acceleratore circolare per elettroni si raggiungono alti flussi e spesso anche energie più alte e quindi potere di penetrazione più elevato. </a:t>
            </a:r>
          </a:p>
          <a:p>
            <a:pPr marL="285750" marR="0" indent="-285750" algn="just">
              <a:buFont typeface="Arial" panose="020B0604020202020204" pitchFamily="34" charset="0"/>
              <a:buChar char="•"/>
            </a:pPr>
            <a:r>
              <a:rPr lang="it-IT" sz="1600" b="0" i="0" u="none" strike="noStrike" baseline="0" dirty="0">
                <a:solidFill>
                  <a:srgbClr val="000000"/>
                </a:solidFill>
                <a:latin typeface="Calibri" panose="020F0502020204030204" pitchFamily="34" charset="0"/>
              </a:rPr>
              <a:t>Acceleratori da 5, 20, 40 MeV sono ormai prodotti a livello industriale. </a:t>
            </a:r>
          </a:p>
          <a:p>
            <a:pPr marL="285750" marR="11500" indent="-285750" algn="just">
              <a:buFont typeface="Arial" panose="020B0604020202020204" pitchFamily="34" charset="0"/>
              <a:buChar char="•"/>
            </a:pPr>
            <a:r>
              <a:rPr lang="it-IT" sz="1600" b="0" i="0" u="none" strike="noStrike" baseline="0" dirty="0">
                <a:solidFill>
                  <a:srgbClr val="000000"/>
                </a:solidFill>
                <a:latin typeface="Calibri" panose="020F0502020204030204" pitchFamily="34" charset="0"/>
              </a:rPr>
              <a:t>I maggiori progressi nella terapia del cancro si sono ottenuti sia migliorando i mezzi diagnostici di localizzazione delle cellule maligne, sia usando fasci di particelle con potere più penetrante e maggior perdita di energia nella zona del tumore (e.g. protoni o nuclei di C)</a:t>
            </a:r>
          </a:p>
          <a:p>
            <a:pPr marL="285750" marR="11500" indent="-285750" algn="just">
              <a:buFont typeface="Arial" panose="020B0604020202020204" pitchFamily="34" charset="0"/>
              <a:buChar char="•"/>
            </a:pPr>
            <a:r>
              <a:rPr lang="it-IT" sz="1400" b="0" i="0" u="none" strike="noStrike" baseline="0" dirty="0">
                <a:solidFill>
                  <a:srgbClr val="000000"/>
                </a:solidFill>
                <a:latin typeface="Calibri" panose="020F0502020204030204" pitchFamily="34" charset="0"/>
              </a:rPr>
              <a:t> </a:t>
            </a:r>
            <a:r>
              <a:rPr lang="it-IT" sz="1600" b="0" i="0" u="none" strike="noStrike" baseline="0" dirty="0">
                <a:solidFill>
                  <a:srgbClr val="000000"/>
                </a:solidFill>
                <a:latin typeface="Calibri" panose="020F0502020204030204" pitchFamily="34" charset="0"/>
              </a:rPr>
              <a:t>Sempre più utilizzati acceleratori circolari per protoni od ioni (12C), modulati in energia in modo da avere la massima radiazione alla profondità del tumore. </a:t>
            </a:r>
            <a:endParaRPr lang="it-IT" dirty="0"/>
          </a:p>
        </p:txBody>
      </p:sp>
      <p:sp>
        <p:nvSpPr>
          <p:cNvPr id="4" name="Segnaposto numero diapositiva 3"/>
          <p:cNvSpPr>
            <a:spLocks noGrp="1"/>
          </p:cNvSpPr>
          <p:nvPr>
            <p:ph type="sldNum" sz="quarter" idx="12"/>
          </p:nvPr>
        </p:nvSpPr>
        <p:spPr/>
        <p:txBody>
          <a:bodyPr/>
          <a:lstStyle/>
          <a:p>
            <a:fld id="{0AA4D6E6-13A6-4217-ABA7-E4004A4D1319}" type="slidenum">
              <a:rPr lang="it-IT" smtClean="0"/>
              <a:t>45</a:t>
            </a:fld>
            <a:endParaRPr lang="it-IT"/>
          </a:p>
        </p:txBody>
      </p:sp>
      <p:sp>
        <p:nvSpPr>
          <p:cNvPr id="5" name="CasellaDiTesto 1">
            <a:extLst>
              <a:ext uri="{FF2B5EF4-FFF2-40B4-BE49-F238E27FC236}">
                <a16:creationId xmlns:a16="http://schemas.microsoft.com/office/drawing/2014/main" id="{8A5FEF25-A065-D365-0557-6274DC09E728}"/>
              </a:ext>
            </a:extLst>
          </p:cNvPr>
          <p:cNvSpPr txBox="1"/>
          <p:nvPr/>
        </p:nvSpPr>
        <p:spPr>
          <a:xfrm>
            <a:off x="2430378" y="136525"/>
            <a:ext cx="7772401" cy="584775"/>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ea typeface="+mj-ea"/>
                <a:cs typeface="+mj-cs"/>
              </a:rPr>
              <a:t>Acceleratori in Medicina</a:t>
            </a:r>
          </a:p>
        </p:txBody>
      </p:sp>
      <p:pic>
        <p:nvPicPr>
          <p:cNvPr id="6" name="Immagine 2">
            <a:extLst>
              <a:ext uri="{FF2B5EF4-FFF2-40B4-BE49-F238E27FC236}">
                <a16:creationId xmlns:a16="http://schemas.microsoft.com/office/drawing/2014/main" id="{EB2D95AC-98E5-53BE-9EC5-9B38E3ADC49A}"/>
              </a:ext>
            </a:extLst>
          </p:cNvPr>
          <p:cNvPicPr>
            <a:picLocks noChangeAspect="1"/>
          </p:cNvPicPr>
          <p:nvPr/>
        </p:nvPicPr>
        <p:blipFill rotWithShape="1">
          <a:blip r:embed="rId2"/>
          <a:srcRect r="58457" b="43098"/>
          <a:stretch/>
        </p:blipFill>
        <p:spPr>
          <a:xfrm>
            <a:off x="481265" y="3749293"/>
            <a:ext cx="2689497" cy="2607057"/>
          </a:xfrm>
          <a:prstGeom prst="rect">
            <a:avLst/>
          </a:prstGeom>
        </p:spPr>
      </p:pic>
      <p:pic>
        <p:nvPicPr>
          <p:cNvPr id="8" name="Picture 7">
            <a:extLst>
              <a:ext uri="{FF2B5EF4-FFF2-40B4-BE49-F238E27FC236}">
                <a16:creationId xmlns:a16="http://schemas.microsoft.com/office/drawing/2014/main" id="{F0A17904-73C2-1814-7543-2484A656C9E1}"/>
              </a:ext>
            </a:extLst>
          </p:cNvPr>
          <p:cNvPicPr>
            <a:picLocks noChangeAspect="1"/>
          </p:cNvPicPr>
          <p:nvPr/>
        </p:nvPicPr>
        <p:blipFill>
          <a:blip r:embed="rId3"/>
          <a:stretch>
            <a:fillRect/>
          </a:stretch>
        </p:blipFill>
        <p:spPr>
          <a:xfrm>
            <a:off x="7379814" y="3528923"/>
            <a:ext cx="4330921" cy="3046988"/>
          </a:xfrm>
          <a:prstGeom prst="rect">
            <a:avLst/>
          </a:prstGeom>
        </p:spPr>
      </p:pic>
      <p:pic>
        <p:nvPicPr>
          <p:cNvPr id="10" name="Picture 9">
            <a:extLst>
              <a:ext uri="{FF2B5EF4-FFF2-40B4-BE49-F238E27FC236}">
                <a16:creationId xmlns:a16="http://schemas.microsoft.com/office/drawing/2014/main" id="{72ED11F5-A9CF-E8E6-C819-2F8897DFFCDD}"/>
              </a:ext>
            </a:extLst>
          </p:cNvPr>
          <p:cNvPicPr>
            <a:picLocks noChangeAspect="1"/>
          </p:cNvPicPr>
          <p:nvPr/>
        </p:nvPicPr>
        <p:blipFill>
          <a:blip r:embed="rId4"/>
          <a:stretch>
            <a:fillRect/>
          </a:stretch>
        </p:blipFill>
        <p:spPr>
          <a:xfrm>
            <a:off x="3783253" y="3585325"/>
            <a:ext cx="3754332" cy="2751221"/>
          </a:xfrm>
          <a:prstGeom prst="rect">
            <a:avLst/>
          </a:prstGeom>
        </p:spPr>
      </p:pic>
      <p:sp>
        <p:nvSpPr>
          <p:cNvPr id="3" name="Footer Placeholder 2">
            <a:extLst>
              <a:ext uri="{FF2B5EF4-FFF2-40B4-BE49-F238E27FC236}">
                <a16:creationId xmlns:a16="http://schemas.microsoft.com/office/drawing/2014/main" id="{FDDABAD5-63BA-45C5-85A3-59221D72E1C1}"/>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931121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46</a:t>
            </a:fld>
            <a:endParaRPr lang="it-IT"/>
          </a:p>
        </p:txBody>
      </p:sp>
      <p:sp>
        <p:nvSpPr>
          <p:cNvPr id="5" name="CasellaDiTesto 1">
            <a:extLst>
              <a:ext uri="{FF2B5EF4-FFF2-40B4-BE49-F238E27FC236}">
                <a16:creationId xmlns:a16="http://schemas.microsoft.com/office/drawing/2014/main" id="{8A5FEF25-A065-D365-0557-6274DC09E728}"/>
              </a:ext>
            </a:extLst>
          </p:cNvPr>
          <p:cNvSpPr txBox="1"/>
          <p:nvPr/>
        </p:nvSpPr>
        <p:spPr>
          <a:xfrm>
            <a:off x="2430378" y="136525"/>
            <a:ext cx="7772401" cy="584775"/>
          </a:xfrm>
          <a:prstGeom prst="rect">
            <a:avLst/>
          </a:prstGeom>
          <a:noFill/>
        </p:spPr>
        <p:txBody>
          <a:bodyPr wrap="square" rtlCol="0">
            <a:spAutoFit/>
          </a:bodyPr>
          <a:lstStyle/>
          <a:p>
            <a:pPr algn="ctr"/>
            <a:r>
              <a:rPr lang="it-IT" sz="3200" b="1" dirty="0">
                <a:effectLst>
                  <a:outerShdw blurRad="38100" dist="38100" dir="2700000" algn="tl">
                    <a:srgbClr val="000000">
                      <a:alpha val="43137"/>
                    </a:srgbClr>
                  </a:outerShdw>
                </a:effectLst>
                <a:ea typeface="+mj-ea"/>
                <a:cs typeface="+mj-cs"/>
              </a:rPr>
              <a:t>Acceleratori nell’Industria</a:t>
            </a:r>
          </a:p>
        </p:txBody>
      </p:sp>
      <p:sp>
        <p:nvSpPr>
          <p:cNvPr id="3" name="Rettangolo 1">
            <a:extLst>
              <a:ext uri="{FF2B5EF4-FFF2-40B4-BE49-F238E27FC236}">
                <a16:creationId xmlns:a16="http://schemas.microsoft.com/office/drawing/2014/main" id="{3952F567-86CD-7E78-9723-D59408834CA2}"/>
              </a:ext>
            </a:extLst>
          </p:cNvPr>
          <p:cNvSpPr/>
          <p:nvPr/>
        </p:nvSpPr>
        <p:spPr>
          <a:xfrm>
            <a:off x="449180" y="1079328"/>
            <a:ext cx="4371473" cy="1538883"/>
          </a:xfrm>
          <a:prstGeom prst="rect">
            <a:avLst/>
          </a:prstGeom>
        </p:spPr>
        <p:txBody>
          <a:bodyPr wrap="square">
            <a:spAutoFit/>
          </a:bodyPr>
          <a:lstStyle/>
          <a:p>
            <a:pPr marL="285750" indent="-285750" algn="just">
              <a:buFont typeface="Arial" panose="020B0604020202020204" pitchFamily="34" charset="0"/>
              <a:buChar char="•"/>
            </a:pPr>
            <a:r>
              <a:rPr lang="it-IT" sz="2200" b="1" dirty="0"/>
              <a:t>Impiantazione ionica</a:t>
            </a:r>
          </a:p>
          <a:p>
            <a:pPr algn="just"/>
            <a:r>
              <a:rPr lang="it-IT" dirty="0"/>
              <a:t>Gli acceleratori elettrostatici (energia di pochi MeV, correnti inferiori a 10 </a:t>
            </a:r>
            <a:r>
              <a:rPr lang="it-IT" dirty="0" err="1">
                <a:latin typeface="Symbol" panose="05050102010706020507" pitchFamily="18" charset="2"/>
              </a:rPr>
              <a:t>m</a:t>
            </a:r>
            <a:r>
              <a:rPr lang="it-IT" dirty="0" err="1"/>
              <a:t>A</a:t>
            </a:r>
            <a:r>
              <a:rPr lang="it-IT" dirty="0"/>
              <a:t>) vengono utilizzati per depositare gli ioni nei semiconduttori.</a:t>
            </a:r>
          </a:p>
        </p:txBody>
      </p:sp>
      <p:pic>
        <p:nvPicPr>
          <p:cNvPr id="7" name="Immagine 2">
            <a:extLst>
              <a:ext uri="{FF2B5EF4-FFF2-40B4-BE49-F238E27FC236}">
                <a16:creationId xmlns:a16="http://schemas.microsoft.com/office/drawing/2014/main" id="{CCFE4728-744E-3C02-6B24-8EED436FB795}"/>
              </a:ext>
            </a:extLst>
          </p:cNvPr>
          <p:cNvPicPr>
            <a:picLocks noChangeAspect="1"/>
          </p:cNvPicPr>
          <p:nvPr/>
        </p:nvPicPr>
        <p:blipFill rotWithShape="1">
          <a:blip r:embed="rId2"/>
          <a:srcRect t="57370" r="8571"/>
          <a:stretch/>
        </p:blipFill>
        <p:spPr>
          <a:xfrm>
            <a:off x="5057269" y="1079328"/>
            <a:ext cx="6172204" cy="2036646"/>
          </a:xfrm>
          <a:prstGeom prst="rect">
            <a:avLst/>
          </a:prstGeom>
        </p:spPr>
      </p:pic>
      <p:sp>
        <p:nvSpPr>
          <p:cNvPr id="21" name="TextBox 20">
            <a:extLst>
              <a:ext uri="{FF2B5EF4-FFF2-40B4-BE49-F238E27FC236}">
                <a16:creationId xmlns:a16="http://schemas.microsoft.com/office/drawing/2014/main" id="{B5F21E30-0684-A474-22FD-5462683CDF93}"/>
              </a:ext>
            </a:extLst>
          </p:cNvPr>
          <p:cNvSpPr txBox="1"/>
          <p:nvPr/>
        </p:nvSpPr>
        <p:spPr>
          <a:xfrm>
            <a:off x="286756" y="3115974"/>
            <a:ext cx="5454315" cy="3508653"/>
          </a:xfrm>
          <a:prstGeom prst="rect">
            <a:avLst/>
          </a:prstGeom>
          <a:noFill/>
        </p:spPr>
        <p:txBody>
          <a:bodyPr wrap="square">
            <a:spAutoFit/>
          </a:bodyPr>
          <a:lstStyle/>
          <a:p>
            <a:pPr marL="342900" indent="-342900" algn="just">
              <a:buFont typeface="Arial" panose="020B0604020202020204" pitchFamily="34" charset="0"/>
              <a:buChar char="•"/>
            </a:pPr>
            <a:r>
              <a:rPr lang="it-IT" sz="2400" b="1" dirty="0"/>
              <a:t>Sterilizzazione</a:t>
            </a:r>
            <a:endParaRPr lang="it-IT" sz="2000" b="1" dirty="0"/>
          </a:p>
          <a:p>
            <a:pPr algn="just"/>
            <a:r>
              <a:rPr lang="it-IT" sz="1800" dirty="0"/>
              <a:t>Fasci di elettroni per sterilizzazione di dispositivi medicali (guanti, siringhe </a:t>
            </a:r>
            <a:r>
              <a:rPr lang="it-IT" sz="1800" dirty="0" err="1"/>
              <a:t>ecc</a:t>
            </a:r>
            <a:r>
              <a:rPr lang="it-IT" sz="1800" dirty="0"/>
              <a:t>,)</a:t>
            </a:r>
          </a:p>
          <a:p>
            <a:pPr algn="just"/>
            <a:r>
              <a:rPr lang="it-IT" sz="1800" dirty="0"/>
              <a:t>Fasci di elettroni o raggi X ottenuti da acceleratori per pastorizzazione di cibi</a:t>
            </a:r>
          </a:p>
          <a:p>
            <a:pPr algn="just"/>
            <a:r>
              <a:rPr lang="it-IT" sz="1800" dirty="0"/>
              <a:t>Il trattamento di irradiamento di alimenti è utilizzato:</a:t>
            </a:r>
          </a:p>
          <a:p>
            <a:pPr algn="just"/>
            <a:r>
              <a:rPr lang="it-IT" sz="1800" dirty="0"/>
              <a:t>– per ridurre la carica microbica nel prodotto alimentare e quindi ridurre i rischi sanitari associati con certi prodotti collegati alla presenza di microrganismi patogeni</a:t>
            </a:r>
          </a:p>
          <a:p>
            <a:pPr algn="just"/>
            <a:r>
              <a:rPr lang="it-IT" sz="1800" dirty="0"/>
              <a:t>– per prolungare la durata di conservazione dei prodotti</a:t>
            </a:r>
          </a:p>
          <a:p>
            <a:pPr algn="just"/>
            <a:r>
              <a:rPr lang="it-IT" sz="1800" dirty="0"/>
              <a:t>– per prevenire la germinazione di patate, agli e cipolle</a:t>
            </a:r>
          </a:p>
        </p:txBody>
      </p:sp>
      <p:pic>
        <p:nvPicPr>
          <p:cNvPr id="23" name="Picture 22" descr="Diagram&#10;&#10;Description automatically generated">
            <a:extLst>
              <a:ext uri="{FF2B5EF4-FFF2-40B4-BE49-F238E27FC236}">
                <a16:creationId xmlns:a16="http://schemas.microsoft.com/office/drawing/2014/main" id="{85FC1854-C67A-631C-40FD-E10AE91A0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182" y="3289518"/>
            <a:ext cx="4492060" cy="3009680"/>
          </a:xfrm>
          <a:prstGeom prst="rect">
            <a:avLst/>
          </a:prstGeom>
        </p:spPr>
      </p:pic>
      <p:sp>
        <p:nvSpPr>
          <p:cNvPr id="2" name="Footer Placeholder 1">
            <a:extLst>
              <a:ext uri="{FF2B5EF4-FFF2-40B4-BE49-F238E27FC236}">
                <a16:creationId xmlns:a16="http://schemas.microsoft.com/office/drawing/2014/main" id="{8E3D6A5A-EF38-42EF-83B3-BFC04B1855B0}"/>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250130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9127" y="491691"/>
            <a:ext cx="11494168" cy="523220"/>
          </a:xfrm>
          <a:prstGeom prst="rect">
            <a:avLst/>
          </a:prstGeom>
        </p:spPr>
        <p:txBody>
          <a:bodyPr wrap="square">
            <a:spAutoFit/>
          </a:bodyPr>
          <a:lstStyle/>
          <a:p>
            <a:r>
              <a:rPr lang="it-IT" sz="2800" b="1" dirty="0"/>
              <a:t>Analisi molecolare, cellulare, cristallografica (Anelli per luce di sincrotrone)</a:t>
            </a:r>
          </a:p>
        </p:txBody>
      </p:sp>
      <p:pic>
        <p:nvPicPr>
          <p:cNvPr id="3" name="Immagine 2"/>
          <p:cNvPicPr>
            <a:picLocks noChangeAspect="1"/>
          </p:cNvPicPr>
          <p:nvPr/>
        </p:nvPicPr>
        <p:blipFill>
          <a:blip r:embed="rId2"/>
          <a:stretch>
            <a:fillRect/>
          </a:stretch>
        </p:blipFill>
        <p:spPr>
          <a:xfrm>
            <a:off x="933812" y="1358881"/>
            <a:ext cx="4757687" cy="2968294"/>
          </a:xfrm>
          <a:prstGeom prst="rect">
            <a:avLst/>
          </a:prstGeom>
        </p:spPr>
      </p:pic>
      <p:sp>
        <p:nvSpPr>
          <p:cNvPr id="8" name="Rettangolo 7"/>
          <p:cNvSpPr/>
          <p:nvPr/>
        </p:nvSpPr>
        <p:spPr>
          <a:xfrm>
            <a:off x="999857" y="4569187"/>
            <a:ext cx="9905887" cy="1938992"/>
          </a:xfrm>
          <a:prstGeom prst="rect">
            <a:avLst/>
          </a:prstGeom>
        </p:spPr>
        <p:txBody>
          <a:bodyPr wrap="square">
            <a:spAutoFit/>
          </a:bodyPr>
          <a:lstStyle/>
          <a:p>
            <a:pPr algn="just"/>
            <a:r>
              <a:rPr lang="it-IT" sz="2000" dirty="0"/>
              <a:t>La radiazione di sincrotrone o luce di sincrotrone è una radiazione elettromagnetica generata da particelle cariche, solitamente elettroni o positroni, che viaggiano a velocità prossime alla velocità della luce e vengono costrette da un campo magnetico a muoversi lungo una traiettoria curva. Tanto più elevata è la velocità della particella, tanto minore è la lunghezza d'onda della radiazione emessa e generalmente il picco dell'emissione avviene alle lunghezze dei raggi X</a:t>
            </a:r>
          </a:p>
        </p:txBody>
      </p:sp>
      <p:sp>
        <p:nvSpPr>
          <p:cNvPr id="9" name="Segnaposto numero diapositiva 8"/>
          <p:cNvSpPr>
            <a:spLocks noGrp="1"/>
          </p:cNvSpPr>
          <p:nvPr>
            <p:ph type="sldNum" sz="quarter" idx="12"/>
          </p:nvPr>
        </p:nvSpPr>
        <p:spPr/>
        <p:txBody>
          <a:bodyPr/>
          <a:lstStyle/>
          <a:p>
            <a:fld id="{0AA4D6E6-13A6-4217-ABA7-E4004A4D1319}" type="slidenum">
              <a:rPr lang="it-IT" smtClean="0"/>
              <a:t>47</a:t>
            </a:fld>
            <a:endParaRPr lang="it-IT"/>
          </a:p>
        </p:txBody>
      </p:sp>
      <p:pic>
        <p:nvPicPr>
          <p:cNvPr id="10" name="Picture 9">
            <a:extLst>
              <a:ext uri="{FF2B5EF4-FFF2-40B4-BE49-F238E27FC236}">
                <a16:creationId xmlns:a16="http://schemas.microsoft.com/office/drawing/2014/main" id="{D90182FC-F048-48D6-AD80-BA2C04A490AC}"/>
              </a:ext>
            </a:extLst>
          </p:cNvPr>
          <p:cNvPicPr>
            <a:picLocks noChangeAspect="1"/>
          </p:cNvPicPr>
          <p:nvPr/>
        </p:nvPicPr>
        <p:blipFill>
          <a:blip r:embed="rId3"/>
          <a:stretch>
            <a:fillRect/>
          </a:stretch>
        </p:blipFill>
        <p:spPr>
          <a:xfrm>
            <a:off x="6124475" y="915716"/>
            <a:ext cx="4972249" cy="3440175"/>
          </a:xfrm>
          <a:prstGeom prst="rect">
            <a:avLst/>
          </a:prstGeom>
        </p:spPr>
      </p:pic>
      <p:sp>
        <p:nvSpPr>
          <p:cNvPr id="4" name="Footer Placeholder 3">
            <a:extLst>
              <a:ext uri="{FF2B5EF4-FFF2-40B4-BE49-F238E27FC236}">
                <a16:creationId xmlns:a16="http://schemas.microsoft.com/office/drawing/2014/main" id="{3915542A-97D7-4E43-B48F-F283E7BA9103}"/>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079446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fld id="{0AA4D6E6-13A6-4217-ABA7-E4004A4D1319}" type="slidenum">
              <a:rPr lang="it-IT" smtClean="0"/>
              <a:t>48</a:t>
            </a:fld>
            <a:endParaRPr lang="it-IT"/>
          </a:p>
        </p:txBody>
      </p:sp>
      <p:sp>
        <p:nvSpPr>
          <p:cNvPr id="6" name="Rettangolo 3">
            <a:extLst>
              <a:ext uri="{FF2B5EF4-FFF2-40B4-BE49-F238E27FC236}">
                <a16:creationId xmlns:a16="http://schemas.microsoft.com/office/drawing/2014/main" id="{D1208364-51BE-4EE3-9325-13984B738E31}"/>
              </a:ext>
            </a:extLst>
          </p:cNvPr>
          <p:cNvSpPr/>
          <p:nvPr/>
        </p:nvSpPr>
        <p:spPr>
          <a:xfrm>
            <a:off x="276837" y="1192242"/>
            <a:ext cx="11638326" cy="1323439"/>
          </a:xfrm>
          <a:prstGeom prst="rect">
            <a:avLst/>
          </a:prstGeom>
        </p:spPr>
        <p:txBody>
          <a:bodyPr wrap="square">
            <a:spAutoFit/>
          </a:bodyPr>
          <a:lstStyle/>
          <a:p>
            <a:pPr algn="just"/>
            <a:r>
              <a:rPr lang="it-IT" sz="1600" dirty="0"/>
              <a:t>La </a:t>
            </a:r>
            <a:r>
              <a:rPr lang="it-IT" sz="1600" b="1" dirty="0"/>
              <a:t>International Fusion </a:t>
            </a:r>
            <a:r>
              <a:rPr lang="it-IT" sz="1600" b="1" dirty="0" err="1"/>
              <a:t>Materials</a:t>
            </a:r>
            <a:r>
              <a:rPr lang="it-IT" sz="1600" b="1" dirty="0"/>
              <a:t> </a:t>
            </a:r>
            <a:r>
              <a:rPr lang="it-IT" sz="1600" b="1" dirty="0" err="1"/>
              <a:t>Irradiation</a:t>
            </a:r>
            <a:r>
              <a:rPr lang="it-IT" sz="1600" b="1" dirty="0"/>
              <a:t> Facility</a:t>
            </a:r>
            <a:r>
              <a:rPr lang="it-IT" sz="1600" dirty="0"/>
              <a:t>, (IFMIF), è una installazione per testare i materiali candidati ad essere usati nei reattori a fusione. IFMIF deve produrre un flusso estremamente intenso di neutroni, con caratteristiche energetiche simili a quelle che si presenteranno in un reattore a fusione. Per generare tale flusso due Acceleratori di particelle per Deuteroni in parallelo in grado di accelerare una corrente </a:t>
            </a:r>
            <a:r>
              <a:rPr lang="it-IT" sz="1600" dirty="0" err="1"/>
              <a:t>Ib</a:t>
            </a:r>
            <a:r>
              <a:rPr lang="it-IT" sz="1600" dirty="0"/>
              <a:t>=125 di D+ fino all’energia W=40 </a:t>
            </a:r>
            <a:r>
              <a:rPr lang="it-IT" sz="1600" dirty="0" err="1"/>
              <a:t>MeV</a:t>
            </a:r>
            <a:r>
              <a:rPr lang="it-IT" sz="1600" dirty="0"/>
              <a:t>. La potenza del fascio Pb=</a:t>
            </a:r>
            <a:r>
              <a:rPr lang="it-IT" sz="1600" dirty="0" err="1"/>
              <a:t>Ib</a:t>
            </a:r>
            <a:r>
              <a:rPr lang="it-IT" sz="1600" dirty="0"/>
              <a:t>*W/q=125 </a:t>
            </a:r>
            <a:r>
              <a:rPr lang="it-IT" sz="1600" dirty="0" err="1"/>
              <a:t>mA</a:t>
            </a:r>
            <a:r>
              <a:rPr lang="it-IT" sz="1600" dirty="0"/>
              <a:t>*40 </a:t>
            </a:r>
            <a:r>
              <a:rPr lang="it-IT" sz="1600" dirty="0" err="1"/>
              <a:t>MeV</a:t>
            </a:r>
            <a:r>
              <a:rPr lang="it-IT" sz="1600" dirty="0"/>
              <a:t>*2=</a:t>
            </a:r>
            <a:r>
              <a:rPr lang="it-IT" sz="1600" b="1" dirty="0"/>
              <a:t>10MW</a:t>
            </a:r>
            <a:r>
              <a:rPr lang="it-IT" sz="1600" dirty="0"/>
              <a:t>.</a:t>
            </a:r>
          </a:p>
          <a:p>
            <a:pPr algn="just"/>
            <a:r>
              <a:rPr lang="it-IT" sz="1600" dirty="0"/>
              <a:t>L’acceleratore prototipo di IFMIF (</a:t>
            </a:r>
            <a:r>
              <a:rPr lang="it-IT" sz="1600" dirty="0" err="1"/>
              <a:t>LIPAc</a:t>
            </a:r>
            <a:r>
              <a:rPr lang="it-IT" sz="1600" dirty="0"/>
              <a:t>), che presenta un’energia finale di 9 </a:t>
            </a:r>
            <a:r>
              <a:rPr lang="it-IT" sz="1600" dirty="0" err="1"/>
              <a:t>MeV</a:t>
            </a:r>
            <a:r>
              <a:rPr lang="it-IT" sz="1600" dirty="0"/>
              <a:t> per una potenza di fascio di 1125 kW </a:t>
            </a:r>
          </a:p>
        </p:txBody>
      </p:sp>
      <p:sp>
        <p:nvSpPr>
          <p:cNvPr id="9" name="Rettangolo 1">
            <a:extLst>
              <a:ext uri="{FF2B5EF4-FFF2-40B4-BE49-F238E27FC236}">
                <a16:creationId xmlns:a16="http://schemas.microsoft.com/office/drawing/2014/main" id="{168D35DC-8B8E-4772-97AC-563B523E34B5}"/>
              </a:ext>
            </a:extLst>
          </p:cNvPr>
          <p:cNvSpPr/>
          <p:nvPr/>
        </p:nvSpPr>
        <p:spPr>
          <a:xfrm>
            <a:off x="76702" y="238135"/>
            <a:ext cx="12210548" cy="954107"/>
          </a:xfrm>
          <a:prstGeom prst="rect">
            <a:avLst/>
          </a:prstGeom>
        </p:spPr>
        <p:txBody>
          <a:bodyPr wrap="square">
            <a:spAutoFit/>
          </a:bodyPr>
          <a:lstStyle/>
          <a:p>
            <a:r>
              <a:rPr lang="it-IT" sz="2800" b="1" dirty="0"/>
              <a:t>I Laboratori di Legnaro e il loro impegno negli Acceleratori di ultima generazione:</a:t>
            </a:r>
          </a:p>
          <a:p>
            <a:pPr algn="ctr"/>
            <a:r>
              <a:rPr lang="it-IT" sz="2800" b="1" dirty="0"/>
              <a:t>Il progetto IFMIF-</a:t>
            </a:r>
            <a:r>
              <a:rPr lang="it-IT" sz="2800" b="1" dirty="0" err="1"/>
              <a:t>LIPAc</a:t>
            </a:r>
            <a:endParaRPr lang="it-IT" sz="2800" b="1" dirty="0"/>
          </a:p>
        </p:txBody>
      </p:sp>
      <p:pic>
        <p:nvPicPr>
          <p:cNvPr id="3" name="Picture 2">
            <a:extLst>
              <a:ext uri="{FF2B5EF4-FFF2-40B4-BE49-F238E27FC236}">
                <a16:creationId xmlns:a16="http://schemas.microsoft.com/office/drawing/2014/main" id="{6BE32DF0-6F3F-4626-8840-E0F8215598B8}"/>
              </a:ext>
            </a:extLst>
          </p:cNvPr>
          <p:cNvPicPr>
            <a:picLocks noChangeAspect="1"/>
          </p:cNvPicPr>
          <p:nvPr/>
        </p:nvPicPr>
        <p:blipFill>
          <a:blip r:embed="rId2"/>
          <a:stretch>
            <a:fillRect/>
          </a:stretch>
        </p:blipFill>
        <p:spPr>
          <a:xfrm>
            <a:off x="276837" y="2655475"/>
            <a:ext cx="4044298" cy="2809662"/>
          </a:xfrm>
          <a:prstGeom prst="rect">
            <a:avLst/>
          </a:prstGeom>
        </p:spPr>
      </p:pic>
      <p:pic>
        <p:nvPicPr>
          <p:cNvPr id="11" name="Picture 10">
            <a:extLst>
              <a:ext uri="{FF2B5EF4-FFF2-40B4-BE49-F238E27FC236}">
                <a16:creationId xmlns:a16="http://schemas.microsoft.com/office/drawing/2014/main" id="{87CD8022-7489-4201-838E-7ED8A2D680D9}"/>
              </a:ext>
            </a:extLst>
          </p:cNvPr>
          <p:cNvPicPr>
            <a:picLocks noChangeAspect="1"/>
          </p:cNvPicPr>
          <p:nvPr/>
        </p:nvPicPr>
        <p:blipFill rotWithShape="1">
          <a:blip r:embed="rId3"/>
          <a:srcRect l="3209" r="5776"/>
          <a:stretch/>
        </p:blipFill>
        <p:spPr>
          <a:xfrm>
            <a:off x="4489961" y="2669287"/>
            <a:ext cx="7702039" cy="2966773"/>
          </a:xfrm>
          <a:prstGeom prst="rect">
            <a:avLst/>
          </a:prstGeom>
        </p:spPr>
      </p:pic>
      <p:sp>
        <p:nvSpPr>
          <p:cNvPr id="12" name="Oval 11">
            <a:extLst>
              <a:ext uri="{FF2B5EF4-FFF2-40B4-BE49-F238E27FC236}">
                <a16:creationId xmlns:a16="http://schemas.microsoft.com/office/drawing/2014/main" id="{D6785F46-4DBF-40A9-B662-501CE815E216}"/>
              </a:ext>
            </a:extLst>
          </p:cNvPr>
          <p:cNvSpPr/>
          <p:nvPr/>
        </p:nvSpPr>
        <p:spPr>
          <a:xfrm rot="738068">
            <a:off x="844221" y="3815125"/>
            <a:ext cx="1266072" cy="4903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69959EC-E361-402F-ACE1-4ADE897A3776}"/>
              </a:ext>
            </a:extLst>
          </p:cNvPr>
          <p:cNvSpPr/>
          <p:nvPr/>
        </p:nvSpPr>
        <p:spPr>
          <a:xfrm>
            <a:off x="6334376" y="3340100"/>
            <a:ext cx="4114800" cy="126682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7C764F0-9846-4CB6-921E-25198743B27D}"/>
              </a:ext>
            </a:extLst>
          </p:cNvPr>
          <p:cNvSpPr txBox="1"/>
          <p:nvPr/>
        </p:nvSpPr>
        <p:spPr>
          <a:xfrm>
            <a:off x="6096000" y="5781295"/>
            <a:ext cx="4570418" cy="369332"/>
          </a:xfrm>
          <a:prstGeom prst="rect">
            <a:avLst/>
          </a:prstGeom>
          <a:noFill/>
        </p:spPr>
        <p:txBody>
          <a:bodyPr wrap="none" rtlCol="0">
            <a:spAutoFit/>
          </a:bodyPr>
          <a:lstStyle/>
          <a:p>
            <a:r>
              <a:rPr lang="it-IT" dirty="0"/>
              <a:t>In evidenza l’RFQ (contributo INFN al progetto)</a:t>
            </a:r>
            <a:endParaRPr lang="en-GB" dirty="0"/>
          </a:p>
        </p:txBody>
      </p:sp>
      <p:sp>
        <p:nvSpPr>
          <p:cNvPr id="8" name="Rectangle 7">
            <a:extLst>
              <a:ext uri="{FF2B5EF4-FFF2-40B4-BE49-F238E27FC236}">
                <a16:creationId xmlns:a16="http://schemas.microsoft.com/office/drawing/2014/main" id="{619B1A79-1473-4C66-8D9A-37EE07CD5E3D}"/>
              </a:ext>
            </a:extLst>
          </p:cNvPr>
          <p:cNvSpPr/>
          <p:nvPr/>
        </p:nvSpPr>
        <p:spPr>
          <a:xfrm>
            <a:off x="1681914" y="5481092"/>
            <a:ext cx="1556708" cy="646331"/>
          </a:xfrm>
          <a:prstGeom prst="rect">
            <a:avLst/>
          </a:prstGeom>
        </p:spPr>
        <p:txBody>
          <a:bodyPr wrap="none">
            <a:spAutoFit/>
          </a:bodyPr>
          <a:lstStyle/>
          <a:p>
            <a:r>
              <a:rPr lang="it-IT" b="1" dirty="0">
                <a:hlinkClick r:id="rId4"/>
              </a:rPr>
              <a:t>www.ifmif.org</a:t>
            </a:r>
            <a:endParaRPr lang="it-IT" b="1" dirty="0"/>
          </a:p>
          <a:p>
            <a:endParaRPr lang="en-GB" dirty="0"/>
          </a:p>
        </p:txBody>
      </p:sp>
      <p:sp>
        <p:nvSpPr>
          <p:cNvPr id="2" name="Footer Placeholder 1">
            <a:extLst>
              <a:ext uri="{FF2B5EF4-FFF2-40B4-BE49-F238E27FC236}">
                <a16:creationId xmlns:a16="http://schemas.microsoft.com/office/drawing/2014/main" id="{6243AA81-11C2-4C38-98BD-3FF8EB098C9B}"/>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230445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29127" y="1521743"/>
            <a:ext cx="5101269" cy="3551038"/>
          </a:xfrm>
          <a:prstGeom prst="rect">
            <a:avLst/>
          </a:prstGeom>
        </p:spPr>
      </p:pic>
      <p:sp>
        <p:nvSpPr>
          <p:cNvPr id="4" name="CasellaDiTesto 3"/>
          <p:cNvSpPr txBox="1"/>
          <p:nvPr/>
        </p:nvSpPr>
        <p:spPr>
          <a:xfrm>
            <a:off x="429127" y="5238920"/>
            <a:ext cx="11425979" cy="1200329"/>
          </a:xfrm>
          <a:prstGeom prst="rect">
            <a:avLst/>
          </a:prstGeom>
          <a:noFill/>
        </p:spPr>
        <p:txBody>
          <a:bodyPr wrap="square" rtlCol="0">
            <a:spAutoFit/>
          </a:bodyPr>
          <a:lstStyle/>
          <a:p>
            <a:pPr algn="just"/>
            <a:r>
              <a:rPr lang="it-IT" dirty="0"/>
              <a:t>L’RFQ del progetto IFMIF, 175 MHz, 125 </a:t>
            </a:r>
            <a:r>
              <a:rPr lang="it-IT" dirty="0" err="1"/>
              <a:t>mA</a:t>
            </a:r>
            <a:r>
              <a:rPr lang="it-IT" dirty="0"/>
              <a:t> di Deuteroni, 5 </a:t>
            </a:r>
            <a:r>
              <a:rPr lang="it-IT" dirty="0" err="1"/>
              <a:t>MeV</a:t>
            </a:r>
            <a:r>
              <a:rPr lang="it-IT" dirty="0"/>
              <a:t> di energia finale, 18 moduli meccanici per una lunghezza complessiva di 9.9 m e un consumo di potenza RF di 1.25 MW (0.625 MW per il fascio e 0.625 MW sul rame), progettato e installato da INFN (LNL-PD-To-Bo), attualmente in fase di collaudo a </a:t>
            </a:r>
            <a:r>
              <a:rPr lang="it-IT" dirty="0" err="1"/>
              <a:t>Rokkasho</a:t>
            </a:r>
            <a:r>
              <a:rPr lang="it-IT" dirty="0"/>
              <a:t> (Giappone). L’RFQ è fatto in rame OFHC e acciaio, e deve tenere tolleranze meccaniche finali di posizionamento degli elettrodi nell’ordine di 0.1 mm</a:t>
            </a:r>
          </a:p>
        </p:txBody>
      </p:sp>
      <p:sp>
        <p:nvSpPr>
          <p:cNvPr id="5" name="Segnaposto numero diapositiva 4"/>
          <p:cNvSpPr>
            <a:spLocks noGrp="1"/>
          </p:cNvSpPr>
          <p:nvPr>
            <p:ph type="sldNum" sz="quarter" idx="12"/>
          </p:nvPr>
        </p:nvSpPr>
        <p:spPr/>
        <p:txBody>
          <a:bodyPr/>
          <a:lstStyle/>
          <a:p>
            <a:fld id="{0AA4D6E6-13A6-4217-ABA7-E4004A4D1319}" type="slidenum">
              <a:rPr lang="it-IT" smtClean="0"/>
              <a:t>49</a:t>
            </a:fld>
            <a:endParaRPr lang="it-IT"/>
          </a:p>
        </p:txBody>
      </p:sp>
      <p:pic>
        <p:nvPicPr>
          <p:cNvPr id="8" name="Immagine 9">
            <a:extLst>
              <a:ext uri="{FF2B5EF4-FFF2-40B4-BE49-F238E27FC236}">
                <a16:creationId xmlns:a16="http://schemas.microsoft.com/office/drawing/2014/main" id="{F02886BB-DD2E-479F-8C0B-DAB804CDBE96}"/>
              </a:ext>
            </a:extLst>
          </p:cNvPr>
          <p:cNvPicPr>
            <a:picLocks noChangeAspect="1"/>
          </p:cNvPicPr>
          <p:nvPr/>
        </p:nvPicPr>
        <p:blipFill rotWithShape="1">
          <a:blip r:embed="rId3"/>
          <a:srcRect b="9202"/>
          <a:stretch/>
        </p:blipFill>
        <p:spPr>
          <a:xfrm>
            <a:off x="5552867" y="1521743"/>
            <a:ext cx="6379225" cy="3551038"/>
          </a:xfrm>
          <a:prstGeom prst="rect">
            <a:avLst/>
          </a:prstGeom>
          <a:ln w="60325">
            <a:solidFill>
              <a:schemeClr val="accent2"/>
            </a:solidFill>
          </a:ln>
        </p:spPr>
      </p:pic>
      <p:sp>
        <p:nvSpPr>
          <p:cNvPr id="9" name="Rettangolo 1">
            <a:extLst>
              <a:ext uri="{FF2B5EF4-FFF2-40B4-BE49-F238E27FC236}">
                <a16:creationId xmlns:a16="http://schemas.microsoft.com/office/drawing/2014/main" id="{30AEFE64-2288-4E40-BFF1-8BBB34C4753B}"/>
              </a:ext>
            </a:extLst>
          </p:cNvPr>
          <p:cNvSpPr/>
          <p:nvPr/>
        </p:nvSpPr>
        <p:spPr>
          <a:xfrm>
            <a:off x="76702" y="238135"/>
            <a:ext cx="12210548" cy="954107"/>
          </a:xfrm>
          <a:prstGeom prst="rect">
            <a:avLst/>
          </a:prstGeom>
        </p:spPr>
        <p:txBody>
          <a:bodyPr wrap="square">
            <a:spAutoFit/>
          </a:bodyPr>
          <a:lstStyle/>
          <a:p>
            <a:r>
              <a:rPr lang="it-IT" sz="2800" b="1" dirty="0"/>
              <a:t>I Laboratori di Legnaro e il loro impegno negli Acceleratori di ultima generazione:</a:t>
            </a:r>
          </a:p>
          <a:p>
            <a:pPr algn="ctr"/>
            <a:r>
              <a:rPr lang="it-IT" sz="2800" b="1" dirty="0"/>
              <a:t>Il progetto IFMIF-</a:t>
            </a:r>
            <a:r>
              <a:rPr lang="it-IT" sz="2800" b="1" dirty="0" err="1"/>
              <a:t>LIPAc</a:t>
            </a:r>
            <a:r>
              <a:rPr lang="it-IT" sz="2800" b="1" dirty="0"/>
              <a:t> (2)</a:t>
            </a:r>
          </a:p>
        </p:txBody>
      </p:sp>
      <p:sp>
        <p:nvSpPr>
          <p:cNvPr id="3" name="Footer Placeholder 2">
            <a:extLst>
              <a:ext uri="{FF2B5EF4-FFF2-40B4-BE49-F238E27FC236}">
                <a16:creationId xmlns:a16="http://schemas.microsoft.com/office/drawing/2014/main" id="{05842683-684F-437B-9152-C5746D2F8B57}"/>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649804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AA4D6E6-13A6-4217-ABA7-E4004A4D1319}" type="slidenum">
              <a:rPr lang="it-IT" smtClean="0"/>
              <a:t>5</a:t>
            </a:fld>
            <a:endParaRPr lang="it-IT"/>
          </a:p>
        </p:txBody>
      </p:sp>
      <p:pic>
        <p:nvPicPr>
          <p:cNvPr id="21506" name="Picture 2" descr="Image result for classical and relativistic kinetic energy"/>
          <p:cNvPicPr>
            <a:picLocks noChangeAspect="1" noChangeArrowheads="1"/>
          </p:cNvPicPr>
          <p:nvPr/>
        </p:nvPicPr>
        <p:blipFill rotWithShape="1">
          <a:blip r:embed="rId2">
            <a:extLst>
              <a:ext uri="{28A0092B-C50C-407E-A947-70E740481C1C}">
                <a14:useLocalDpi xmlns:a14="http://schemas.microsoft.com/office/drawing/2010/main" val="0"/>
              </a:ext>
            </a:extLst>
          </a:blip>
          <a:srcRect l="3902" b="8503"/>
          <a:stretch/>
        </p:blipFill>
        <p:spPr bwMode="auto">
          <a:xfrm>
            <a:off x="5637482" y="2612247"/>
            <a:ext cx="6308131" cy="3773183"/>
          </a:xfrm>
          <a:prstGeom prst="rect">
            <a:avLst/>
          </a:prstGeom>
          <a:solidFill>
            <a:schemeClr val="bg1"/>
          </a:solidFill>
        </p:spPr>
      </p:pic>
      <p:pic>
        <p:nvPicPr>
          <p:cNvPr id="6" name="Immagine 5"/>
          <p:cNvPicPr>
            <a:picLocks noChangeAspect="1"/>
          </p:cNvPicPr>
          <p:nvPr/>
        </p:nvPicPr>
        <p:blipFill rotWithShape="1">
          <a:blip r:embed="rId3"/>
          <a:srcRect l="20424" r="38992" b="64386"/>
          <a:stretch/>
        </p:blipFill>
        <p:spPr>
          <a:xfrm>
            <a:off x="690488" y="2669332"/>
            <a:ext cx="1154242" cy="708976"/>
          </a:xfrm>
          <a:prstGeom prst="rect">
            <a:avLst/>
          </a:prstGeom>
        </p:spPr>
      </p:pic>
      <p:sp>
        <p:nvSpPr>
          <p:cNvPr id="9" name="CasellaDiTesto 8"/>
          <p:cNvSpPr txBox="1"/>
          <p:nvPr/>
        </p:nvSpPr>
        <p:spPr>
          <a:xfrm>
            <a:off x="506569" y="3419803"/>
            <a:ext cx="4572270" cy="584775"/>
          </a:xfrm>
          <a:prstGeom prst="rect">
            <a:avLst/>
          </a:prstGeom>
          <a:noFill/>
        </p:spPr>
        <p:txBody>
          <a:bodyPr wrap="square" rtlCol="0">
            <a:spAutoFit/>
          </a:bodyPr>
          <a:lstStyle/>
          <a:p>
            <a:r>
              <a:rPr lang="it-IT" sz="3200" dirty="0" err="1">
                <a:latin typeface="Cambria" panose="02040503050406030204" pitchFamily="18" charset="0"/>
                <a:ea typeface="Cambria Math" panose="02040503050406030204" pitchFamily="18" charset="0"/>
              </a:rPr>
              <a:t>E</a:t>
            </a:r>
            <a:r>
              <a:rPr lang="it-IT" sz="3200" baseline="-25000" dirty="0" err="1">
                <a:latin typeface="Cambria" panose="02040503050406030204" pitchFamily="18" charset="0"/>
                <a:ea typeface="Cambria Math" panose="02040503050406030204" pitchFamily="18" charset="0"/>
              </a:rPr>
              <a:t>kin</a:t>
            </a:r>
            <a:r>
              <a:rPr lang="it-IT" sz="3200" dirty="0">
                <a:latin typeface="Cambria" panose="02040503050406030204" pitchFamily="18" charset="0"/>
                <a:ea typeface="Cambria Math" panose="02040503050406030204" pitchFamily="18" charset="0"/>
              </a:rPr>
              <a:t>=m</a:t>
            </a:r>
            <a:r>
              <a:rPr lang="it-IT" sz="3200" baseline="-25000" dirty="0">
                <a:latin typeface="Cambria" panose="02040503050406030204" pitchFamily="18" charset="0"/>
                <a:ea typeface="Cambria Math" panose="02040503050406030204" pitchFamily="18" charset="0"/>
              </a:rPr>
              <a:t>0</a:t>
            </a:r>
            <a:r>
              <a:rPr lang="it-IT" sz="3200" dirty="0">
                <a:latin typeface="Cambria" panose="02040503050406030204" pitchFamily="18" charset="0"/>
                <a:ea typeface="Cambria Math" panose="02040503050406030204" pitchFamily="18" charset="0"/>
              </a:rPr>
              <a:t>c</a:t>
            </a:r>
            <a:r>
              <a:rPr lang="it-IT" sz="3200" baseline="30000" dirty="0">
                <a:latin typeface="Cambria" panose="02040503050406030204" pitchFamily="18" charset="0"/>
                <a:ea typeface="Cambria Math" panose="02040503050406030204" pitchFamily="18" charset="0"/>
              </a:rPr>
              <a:t>2</a:t>
            </a:r>
            <a:r>
              <a:rPr lang="it-IT" sz="3200" dirty="0">
                <a:latin typeface="Cambria" panose="02040503050406030204" pitchFamily="18" charset="0"/>
                <a:ea typeface="Cambria Math" panose="02040503050406030204" pitchFamily="18" charset="0"/>
              </a:rPr>
              <a:t>(</a:t>
            </a:r>
            <a:r>
              <a:rPr lang="it-IT" sz="3200" dirty="0">
                <a:latin typeface="Symbol" panose="05050102010706020507" pitchFamily="18" charset="2"/>
                <a:ea typeface="Cambria Math" panose="02040503050406030204" pitchFamily="18" charset="0"/>
              </a:rPr>
              <a:t>g</a:t>
            </a:r>
            <a:r>
              <a:rPr lang="it-IT" sz="3200" dirty="0">
                <a:latin typeface="Cambria" panose="02040503050406030204" pitchFamily="18" charset="0"/>
                <a:ea typeface="Cambria Math" panose="02040503050406030204" pitchFamily="18" charset="0"/>
              </a:rPr>
              <a:t>-1)=m</a:t>
            </a:r>
            <a:r>
              <a:rPr lang="it-IT" sz="3200" baseline="-25000" dirty="0">
                <a:latin typeface="Cambria" panose="02040503050406030204" pitchFamily="18" charset="0"/>
                <a:ea typeface="Cambria Math" panose="02040503050406030204" pitchFamily="18" charset="0"/>
              </a:rPr>
              <a:t>0</a:t>
            </a:r>
            <a:r>
              <a:rPr lang="it-IT" sz="3200" dirty="0">
                <a:latin typeface="Symbol" panose="05050102010706020507" pitchFamily="18" charset="2"/>
                <a:ea typeface="Cambria Math" panose="02040503050406030204" pitchFamily="18" charset="0"/>
              </a:rPr>
              <a:t>g</a:t>
            </a:r>
            <a:r>
              <a:rPr lang="it-IT" sz="3200" dirty="0">
                <a:latin typeface="Cambria" panose="02040503050406030204" pitchFamily="18" charset="0"/>
                <a:ea typeface="Cambria Math" panose="02040503050406030204" pitchFamily="18" charset="0"/>
              </a:rPr>
              <a:t>c</a:t>
            </a:r>
            <a:r>
              <a:rPr lang="it-IT" sz="3200" baseline="30000" dirty="0">
                <a:latin typeface="Cambria" panose="02040503050406030204" pitchFamily="18" charset="0"/>
                <a:ea typeface="Cambria Math" panose="02040503050406030204" pitchFamily="18" charset="0"/>
              </a:rPr>
              <a:t>2</a:t>
            </a:r>
            <a:r>
              <a:rPr lang="it-IT" sz="3200" dirty="0">
                <a:latin typeface="Cambria" panose="02040503050406030204" pitchFamily="18" charset="0"/>
                <a:ea typeface="Cambria Math" panose="02040503050406030204" pitchFamily="18" charset="0"/>
              </a:rPr>
              <a:t>-E</a:t>
            </a:r>
            <a:r>
              <a:rPr lang="it-IT" sz="3200" baseline="-25000" dirty="0">
                <a:latin typeface="Cambria" panose="02040503050406030204" pitchFamily="18" charset="0"/>
                <a:ea typeface="Cambria Math" panose="02040503050406030204" pitchFamily="18" charset="0"/>
              </a:rPr>
              <a:t>0</a:t>
            </a:r>
            <a:endParaRPr lang="it-IT" sz="3200" dirty="0">
              <a:latin typeface="Cambria" panose="02040503050406030204" pitchFamily="18" charset="0"/>
              <a:ea typeface="Cambria Math" panose="02040503050406030204" pitchFamily="18" charset="0"/>
            </a:endParaRPr>
          </a:p>
        </p:txBody>
      </p:sp>
      <p:pic>
        <p:nvPicPr>
          <p:cNvPr id="11" name="Immagine 10"/>
          <p:cNvPicPr>
            <a:picLocks noChangeAspect="1"/>
          </p:cNvPicPr>
          <p:nvPr/>
        </p:nvPicPr>
        <p:blipFill rotWithShape="1">
          <a:blip r:embed="rId3"/>
          <a:srcRect l="5962" t="46675" b="8145"/>
          <a:stretch/>
        </p:blipFill>
        <p:spPr>
          <a:xfrm>
            <a:off x="2464304" y="2612247"/>
            <a:ext cx="2674495" cy="899409"/>
          </a:xfrm>
          <a:prstGeom prst="rect">
            <a:avLst/>
          </a:prstGeom>
        </p:spPr>
      </p:pic>
      <p:sp>
        <p:nvSpPr>
          <p:cNvPr id="10" name="Rettangolo 9"/>
          <p:cNvSpPr/>
          <p:nvPr/>
        </p:nvSpPr>
        <p:spPr>
          <a:xfrm>
            <a:off x="492455" y="4585267"/>
            <a:ext cx="1627369" cy="584775"/>
          </a:xfrm>
          <a:prstGeom prst="rect">
            <a:avLst/>
          </a:prstGeom>
        </p:spPr>
        <p:txBody>
          <a:bodyPr wrap="none">
            <a:spAutoFit/>
          </a:bodyPr>
          <a:lstStyle/>
          <a:p>
            <a:r>
              <a:rPr lang="it-IT" sz="3200" dirty="0">
                <a:latin typeface="Cambria" panose="02040503050406030204" pitchFamily="18" charset="0"/>
                <a:ea typeface="Cambria Math" panose="02040503050406030204" pitchFamily="18" charset="0"/>
              </a:rPr>
              <a:t>E</a:t>
            </a:r>
            <a:r>
              <a:rPr lang="it-IT" sz="3200" baseline="-25000" dirty="0">
                <a:latin typeface="Cambria" panose="02040503050406030204" pitchFamily="18" charset="0"/>
                <a:ea typeface="Cambria Math" panose="02040503050406030204" pitchFamily="18" charset="0"/>
              </a:rPr>
              <a:t>0</a:t>
            </a:r>
            <a:r>
              <a:rPr lang="it-IT" sz="3200" dirty="0">
                <a:latin typeface="Cambria" panose="02040503050406030204" pitchFamily="18" charset="0"/>
                <a:ea typeface="Cambria Math" panose="02040503050406030204" pitchFamily="18" charset="0"/>
              </a:rPr>
              <a:t>=m</a:t>
            </a:r>
            <a:r>
              <a:rPr lang="it-IT" sz="3200" baseline="-25000" dirty="0">
                <a:latin typeface="Cambria" panose="02040503050406030204" pitchFamily="18" charset="0"/>
                <a:ea typeface="Cambria Math" panose="02040503050406030204" pitchFamily="18" charset="0"/>
              </a:rPr>
              <a:t>0</a:t>
            </a:r>
            <a:r>
              <a:rPr lang="it-IT" sz="3200" dirty="0">
                <a:latin typeface="Cambria" panose="02040503050406030204" pitchFamily="18" charset="0"/>
                <a:ea typeface="Cambria Math" panose="02040503050406030204" pitchFamily="18" charset="0"/>
              </a:rPr>
              <a:t>c</a:t>
            </a:r>
            <a:r>
              <a:rPr lang="it-IT" sz="3200" baseline="30000" dirty="0">
                <a:latin typeface="Cambria" panose="02040503050406030204" pitchFamily="18" charset="0"/>
                <a:ea typeface="Cambria Math" panose="02040503050406030204" pitchFamily="18" charset="0"/>
              </a:rPr>
              <a:t>2</a:t>
            </a:r>
            <a:endParaRPr lang="it-IT" sz="3200" dirty="0"/>
          </a:p>
        </p:txBody>
      </p:sp>
      <p:sp>
        <p:nvSpPr>
          <p:cNvPr id="12" name="CasellaDiTesto 11"/>
          <p:cNvSpPr txBox="1"/>
          <p:nvPr/>
        </p:nvSpPr>
        <p:spPr>
          <a:xfrm>
            <a:off x="2257855" y="4680587"/>
            <a:ext cx="2228110" cy="461665"/>
          </a:xfrm>
          <a:prstGeom prst="rect">
            <a:avLst/>
          </a:prstGeom>
          <a:noFill/>
        </p:spPr>
        <p:txBody>
          <a:bodyPr wrap="none" rtlCol="0">
            <a:spAutoFit/>
          </a:bodyPr>
          <a:lstStyle/>
          <a:p>
            <a:r>
              <a:rPr lang="it-IT" sz="2400" b="1" dirty="0"/>
              <a:t>Energia a riposo</a:t>
            </a:r>
          </a:p>
        </p:txBody>
      </p:sp>
      <p:sp>
        <p:nvSpPr>
          <p:cNvPr id="14" name="CasellaDiTesto 13"/>
          <p:cNvSpPr txBox="1"/>
          <p:nvPr/>
        </p:nvSpPr>
        <p:spPr>
          <a:xfrm>
            <a:off x="512780" y="4070258"/>
            <a:ext cx="3727431" cy="461665"/>
          </a:xfrm>
          <a:prstGeom prst="rect">
            <a:avLst/>
          </a:prstGeom>
          <a:noFill/>
        </p:spPr>
        <p:txBody>
          <a:bodyPr wrap="none" rtlCol="0">
            <a:spAutoFit/>
          </a:bodyPr>
          <a:lstStyle/>
          <a:p>
            <a:r>
              <a:rPr lang="it-IT" sz="2400" b="1" dirty="0"/>
              <a:t>Energia cinetica relativistica</a:t>
            </a:r>
          </a:p>
        </p:txBody>
      </p:sp>
      <p:sp>
        <p:nvSpPr>
          <p:cNvPr id="13" name="CasellaDiTesto 12"/>
          <p:cNvSpPr txBox="1"/>
          <p:nvPr/>
        </p:nvSpPr>
        <p:spPr>
          <a:xfrm>
            <a:off x="245110" y="1027977"/>
            <a:ext cx="11707048" cy="1569660"/>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t>Le leggi della Fisica sono le stesse in tutti i sistemi di riferimento inerziali</a:t>
            </a:r>
          </a:p>
          <a:p>
            <a:pPr marL="342900" indent="-342900" algn="just">
              <a:buFont typeface="Arial" panose="020B0604020202020204" pitchFamily="34" charset="0"/>
              <a:buChar char="•"/>
            </a:pPr>
            <a:r>
              <a:rPr lang="it-IT" sz="2400" dirty="0"/>
              <a:t>La luce si propaga nel vuoto a velocità costante </a:t>
            </a:r>
            <a:r>
              <a:rPr lang="it-IT" sz="2400" b="1" dirty="0"/>
              <a:t>c=2.998·10</a:t>
            </a:r>
            <a:r>
              <a:rPr lang="it-IT" sz="2400" b="1" baseline="30000" dirty="0"/>
              <a:t>8</a:t>
            </a:r>
            <a:r>
              <a:rPr lang="it-IT" sz="2400" b="1" dirty="0"/>
              <a:t> m/s </a:t>
            </a:r>
            <a:r>
              <a:rPr lang="it-IT" sz="2400" dirty="0"/>
              <a:t>indipendentemente dal sistema di riferimento e dalla velocità dell’oggetto che la emette</a:t>
            </a:r>
          </a:p>
          <a:p>
            <a:pPr algn="just"/>
            <a:r>
              <a:rPr lang="it-IT" sz="2400" dirty="0"/>
              <a:t>Di conseguenza la cinematica e la dinamica dovranno modificarsi di conseguenza </a:t>
            </a:r>
          </a:p>
        </p:txBody>
      </p:sp>
      <p:sp>
        <p:nvSpPr>
          <p:cNvPr id="16" name="Rectangle 2"/>
          <p:cNvSpPr txBox="1">
            <a:spLocks noChangeArrowheads="1"/>
          </p:cNvSpPr>
          <p:nvPr/>
        </p:nvSpPr>
        <p:spPr>
          <a:xfrm>
            <a:off x="1817368" y="324681"/>
            <a:ext cx="8978153" cy="68215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663549" indent="-2663549" algn="just"/>
            <a:r>
              <a:rPr lang="it-IT" b="1" dirty="0">
                <a:effectLst>
                  <a:outerShdw blurRad="38100" dist="38100" dir="2700000" algn="tl">
                    <a:srgbClr val="000000">
                      <a:alpha val="43137"/>
                    </a:srgbClr>
                  </a:outerShdw>
                </a:effectLst>
                <a:latin typeface="+mn-lt"/>
              </a:rPr>
              <a:t>Brevissimi cenni di relatività speciale (1905)</a:t>
            </a:r>
          </a:p>
        </p:txBody>
      </p:sp>
      <p:sp>
        <p:nvSpPr>
          <p:cNvPr id="17" name="CasellaDiTesto 16"/>
          <p:cNvSpPr txBox="1"/>
          <p:nvPr/>
        </p:nvSpPr>
        <p:spPr>
          <a:xfrm>
            <a:off x="484179" y="5124557"/>
            <a:ext cx="2666378" cy="584775"/>
          </a:xfrm>
          <a:prstGeom prst="rect">
            <a:avLst/>
          </a:prstGeom>
          <a:noFill/>
        </p:spPr>
        <p:txBody>
          <a:bodyPr wrap="square" rtlCol="0">
            <a:spAutoFit/>
          </a:bodyPr>
          <a:lstStyle/>
          <a:p>
            <a:r>
              <a:rPr lang="it-IT" sz="3200" dirty="0">
                <a:latin typeface="Cambria" panose="02040503050406030204" pitchFamily="18" charset="0"/>
                <a:ea typeface="Cambria Math" panose="02040503050406030204" pitchFamily="18" charset="0"/>
              </a:rPr>
              <a:t>p=mv=m</a:t>
            </a:r>
            <a:r>
              <a:rPr lang="it-IT" sz="3200" baseline="-25000" dirty="0">
                <a:latin typeface="Cambria" panose="02040503050406030204" pitchFamily="18" charset="0"/>
                <a:ea typeface="Cambria Math" panose="02040503050406030204" pitchFamily="18" charset="0"/>
              </a:rPr>
              <a:t>0</a:t>
            </a:r>
            <a:r>
              <a:rPr lang="it-IT" sz="3200" dirty="0">
                <a:latin typeface="Symbol" panose="05050102010706020507" pitchFamily="18" charset="2"/>
                <a:ea typeface="Cambria Math" panose="02040503050406030204" pitchFamily="18" charset="0"/>
              </a:rPr>
              <a:t>gb</a:t>
            </a:r>
            <a:r>
              <a:rPr lang="it-IT" sz="3200" dirty="0">
                <a:latin typeface="Cambria" panose="02040503050406030204" pitchFamily="18" charset="0"/>
                <a:ea typeface="Cambria Math" panose="02040503050406030204" pitchFamily="18" charset="0"/>
              </a:rPr>
              <a:t>c</a:t>
            </a:r>
          </a:p>
        </p:txBody>
      </p:sp>
      <p:sp>
        <p:nvSpPr>
          <p:cNvPr id="18" name="CasellaDiTesto 17"/>
          <p:cNvSpPr txBox="1"/>
          <p:nvPr/>
        </p:nvSpPr>
        <p:spPr>
          <a:xfrm>
            <a:off x="484179" y="5735607"/>
            <a:ext cx="3987310" cy="461665"/>
          </a:xfrm>
          <a:prstGeom prst="rect">
            <a:avLst/>
          </a:prstGeom>
          <a:noFill/>
        </p:spPr>
        <p:txBody>
          <a:bodyPr wrap="none" rtlCol="0">
            <a:spAutoFit/>
          </a:bodyPr>
          <a:lstStyle/>
          <a:p>
            <a:r>
              <a:rPr lang="it-IT" sz="2400" b="1" dirty="0"/>
              <a:t>Quantità di moto  relativistica</a:t>
            </a:r>
          </a:p>
        </p:txBody>
      </p:sp>
      <p:sp>
        <p:nvSpPr>
          <p:cNvPr id="20" name="Rettangolo 19"/>
          <p:cNvSpPr/>
          <p:nvPr/>
        </p:nvSpPr>
        <p:spPr>
          <a:xfrm>
            <a:off x="8791548" y="6269846"/>
            <a:ext cx="381836" cy="523220"/>
          </a:xfrm>
          <a:prstGeom prst="rect">
            <a:avLst/>
          </a:prstGeom>
        </p:spPr>
        <p:txBody>
          <a:bodyPr wrap="none">
            <a:spAutoFit/>
          </a:bodyPr>
          <a:lstStyle/>
          <a:p>
            <a:r>
              <a:rPr lang="it-IT" sz="2800" dirty="0">
                <a:latin typeface="Symbol" panose="05050102010706020507" pitchFamily="18" charset="2"/>
                <a:ea typeface="Cambria Math" panose="02040503050406030204" pitchFamily="18" charset="0"/>
              </a:rPr>
              <a:t>b</a:t>
            </a:r>
            <a:endParaRPr lang="it-IT" sz="2800" dirty="0"/>
          </a:p>
        </p:txBody>
      </p:sp>
      <p:sp>
        <p:nvSpPr>
          <p:cNvPr id="21" name="Rettangolo 20"/>
          <p:cNvSpPr/>
          <p:nvPr/>
        </p:nvSpPr>
        <p:spPr>
          <a:xfrm rot="16200000">
            <a:off x="5150204" y="3992097"/>
            <a:ext cx="792205" cy="584775"/>
          </a:xfrm>
          <a:prstGeom prst="rect">
            <a:avLst/>
          </a:prstGeom>
        </p:spPr>
        <p:txBody>
          <a:bodyPr wrap="none">
            <a:spAutoFit/>
          </a:bodyPr>
          <a:lstStyle/>
          <a:p>
            <a:r>
              <a:rPr lang="it-IT" sz="3200" dirty="0" err="1">
                <a:latin typeface="Cambria" panose="02040503050406030204" pitchFamily="18" charset="0"/>
                <a:ea typeface="Cambria Math" panose="02040503050406030204" pitchFamily="18" charset="0"/>
              </a:rPr>
              <a:t>E</a:t>
            </a:r>
            <a:r>
              <a:rPr lang="it-IT" sz="3200" baseline="-25000" dirty="0" err="1">
                <a:latin typeface="Cambria" panose="02040503050406030204" pitchFamily="18" charset="0"/>
                <a:ea typeface="Cambria Math" panose="02040503050406030204" pitchFamily="18" charset="0"/>
              </a:rPr>
              <a:t>kin</a:t>
            </a:r>
            <a:endParaRPr lang="it-IT" sz="3200" dirty="0"/>
          </a:p>
        </p:txBody>
      </p:sp>
      <p:sp>
        <p:nvSpPr>
          <p:cNvPr id="3" name="Segnaposto piè di pagina 2">
            <a:extLst>
              <a:ext uri="{FF2B5EF4-FFF2-40B4-BE49-F238E27FC236}">
                <a16:creationId xmlns:a16="http://schemas.microsoft.com/office/drawing/2014/main" id="{302D0D90-3D13-4F6F-8E18-616DC8BF7086}"/>
              </a:ext>
            </a:extLst>
          </p:cNvPr>
          <p:cNvSpPr>
            <a:spLocks noGrp="1"/>
          </p:cNvSpPr>
          <p:nvPr>
            <p:ph type="ftr" sz="quarter" idx="11"/>
          </p:nvPr>
        </p:nvSpPr>
        <p:spPr/>
        <p:txBody>
          <a:bodyPr/>
          <a:lstStyle/>
          <a:p>
            <a:r>
              <a:rPr lang="it-IT"/>
              <a:t>Programma INFN Docenti - 21 ottobre 2024</a:t>
            </a:r>
            <a:endParaRPr lang="it-IT" dirty="0"/>
          </a:p>
        </p:txBody>
      </p:sp>
    </p:spTree>
    <p:extLst>
      <p:ext uri="{BB962C8B-B14F-4D97-AF65-F5344CB8AC3E}">
        <p14:creationId xmlns:p14="http://schemas.microsoft.com/office/powerpoint/2010/main" val="748759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6702" y="5410196"/>
            <a:ext cx="5429984" cy="1169551"/>
          </a:xfrm>
          <a:prstGeom prst="rect">
            <a:avLst/>
          </a:prstGeom>
          <a:noFill/>
        </p:spPr>
        <p:txBody>
          <a:bodyPr wrap="square" rtlCol="0">
            <a:spAutoFit/>
          </a:bodyPr>
          <a:lstStyle/>
          <a:p>
            <a:pPr algn="just"/>
            <a:r>
              <a:rPr lang="it-IT" sz="1400" dirty="0"/>
              <a:t>Assemblaggio ai Laboratori Nazionali di Legnaro dell’INFN di uno dei 6 moduli dell’RFQ del progetto SPES, atto all’accelerazione di ioni pesanti per un rapporto carica massa fra 3 e 7, corrente di fascio &lt;1mA ed operante alla frequenza di 80 MHz. Gli elettrodi sono in rame puro e il tank è di acciaio placcato in rame. </a:t>
            </a:r>
          </a:p>
        </p:txBody>
      </p:sp>
      <p:sp>
        <p:nvSpPr>
          <p:cNvPr id="5" name="Segnaposto numero diapositiva 4"/>
          <p:cNvSpPr>
            <a:spLocks noGrp="1"/>
          </p:cNvSpPr>
          <p:nvPr>
            <p:ph type="sldNum" sz="quarter" idx="12"/>
          </p:nvPr>
        </p:nvSpPr>
        <p:spPr/>
        <p:txBody>
          <a:bodyPr/>
          <a:lstStyle/>
          <a:p>
            <a:fld id="{0AA4D6E6-13A6-4217-ABA7-E4004A4D1319}" type="slidenum">
              <a:rPr lang="it-IT" smtClean="0"/>
              <a:t>50</a:t>
            </a:fld>
            <a:endParaRPr lang="it-IT"/>
          </a:p>
        </p:txBody>
      </p:sp>
      <p:pic>
        <p:nvPicPr>
          <p:cNvPr id="7" name="Picture 6">
            <a:extLst>
              <a:ext uri="{FF2B5EF4-FFF2-40B4-BE49-F238E27FC236}">
                <a16:creationId xmlns:a16="http://schemas.microsoft.com/office/drawing/2014/main" id="{9FFA2939-6470-4B61-AEAA-F4FA863CD3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54"/>
          <a:stretch/>
        </p:blipFill>
        <p:spPr>
          <a:xfrm rot="5400000">
            <a:off x="2069077" y="1529264"/>
            <a:ext cx="3857949" cy="3171064"/>
          </a:xfrm>
          <a:prstGeom prst="rect">
            <a:avLst/>
          </a:prstGeom>
        </p:spPr>
      </p:pic>
      <p:pic>
        <p:nvPicPr>
          <p:cNvPr id="10" name="Picture 9">
            <a:extLst>
              <a:ext uri="{FF2B5EF4-FFF2-40B4-BE49-F238E27FC236}">
                <a16:creationId xmlns:a16="http://schemas.microsoft.com/office/drawing/2014/main" id="{93225BC4-79F3-49D3-9D28-0DD53A835DF1}"/>
              </a:ext>
            </a:extLst>
          </p:cNvPr>
          <p:cNvPicPr>
            <a:picLocks noChangeAspect="1"/>
          </p:cNvPicPr>
          <p:nvPr/>
        </p:nvPicPr>
        <p:blipFill>
          <a:blip r:embed="rId3"/>
          <a:stretch>
            <a:fillRect/>
          </a:stretch>
        </p:blipFill>
        <p:spPr>
          <a:xfrm>
            <a:off x="76702" y="1185821"/>
            <a:ext cx="2335818" cy="4152565"/>
          </a:xfrm>
          <a:prstGeom prst="rect">
            <a:avLst/>
          </a:prstGeom>
        </p:spPr>
      </p:pic>
      <p:sp>
        <p:nvSpPr>
          <p:cNvPr id="8" name="Rettangolo 1">
            <a:extLst>
              <a:ext uri="{FF2B5EF4-FFF2-40B4-BE49-F238E27FC236}">
                <a16:creationId xmlns:a16="http://schemas.microsoft.com/office/drawing/2014/main" id="{C967D8E6-97B1-4382-A72A-22D9CF275F8D}"/>
              </a:ext>
            </a:extLst>
          </p:cNvPr>
          <p:cNvSpPr/>
          <p:nvPr/>
        </p:nvSpPr>
        <p:spPr>
          <a:xfrm>
            <a:off x="76702" y="238135"/>
            <a:ext cx="12210548" cy="954107"/>
          </a:xfrm>
          <a:prstGeom prst="rect">
            <a:avLst/>
          </a:prstGeom>
        </p:spPr>
        <p:txBody>
          <a:bodyPr wrap="square">
            <a:spAutoFit/>
          </a:bodyPr>
          <a:lstStyle/>
          <a:p>
            <a:r>
              <a:rPr lang="it-IT" sz="2800" b="1" dirty="0"/>
              <a:t>I Laboratori di Legnaro e il loro impegno negli Acceleratori di ultima generazione:</a:t>
            </a:r>
          </a:p>
          <a:p>
            <a:pPr algn="ctr"/>
            <a:r>
              <a:rPr lang="it-IT" sz="2800" b="1" dirty="0"/>
              <a:t>Il progetto SPES</a:t>
            </a:r>
          </a:p>
        </p:txBody>
      </p:sp>
      <p:pic>
        <p:nvPicPr>
          <p:cNvPr id="3" name="Picture 2">
            <a:extLst>
              <a:ext uri="{FF2B5EF4-FFF2-40B4-BE49-F238E27FC236}">
                <a16:creationId xmlns:a16="http://schemas.microsoft.com/office/drawing/2014/main" id="{B3E35CBE-C085-468E-82D4-A99BC5332C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804"/>
          <a:stretch/>
        </p:blipFill>
        <p:spPr>
          <a:xfrm>
            <a:off x="5583584" y="1458444"/>
            <a:ext cx="6188613" cy="3312704"/>
          </a:xfrm>
          <a:prstGeom prst="rect">
            <a:avLst/>
          </a:prstGeom>
        </p:spPr>
      </p:pic>
      <p:sp>
        <p:nvSpPr>
          <p:cNvPr id="11" name="CasellaDiTesto 3">
            <a:extLst>
              <a:ext uri="{FF2B5EF4-FFF2-40B4-BE49-F238E27FC236}">
                <a16:creationId xmlns:a16="http://schemas.microsoft.com/office/drawing/2014/main" id="{884E3AD2-4A37-4518-8CC1-FA74AE8817C7}"/>
              </a:ext>
            </a:extLst>
          </p:cNvPr>
          <p:cNvSpPr txBox="1"/>
          <p:nvPr/>
        </p:nvSpPr>
        <p:spPr>
          <a:xfrm>
            <a:off x="5962898" y="5115107"/>
            <a:ext cx="5429984" cy="738664"/>
          </a:xfrm>
          <a:prstGeom prst="rect">
            <a:avLst/>
          </a:prstGeom>
          <a:noFill/>
        </p:spPr>
        <p:txBody>
          <a:bodyPr wrap="square" rtlCol="0">
            <a:spAutoFit/>
          </a:bodyPr>
          <a:lstStyle/>
          <a:p>
            <a:pPr algn="just"/>
            <a:r>
              <a:rPr lang="it-IT" sz="1400" dirty="0"/>
              <a:t>Tre moduli dell’RFQ sono stati allineati e montati sul supporto, nella loro posizione definitiva. I test RF e di tenuta delle guarnizioni </a:t>
            </a:r>
            <a:r>
              <a:rPr lang="it-IT" sz="1400" dirty="0" err="1"/>
              <a:t>metalluche</a:t>
            </a:r>
            <a:r>
              <a:rPr lang="it-IT" sz="1400" dirty="0"/>
              <a:t> hanno dato esito positivo.</a:t>
            </a:r>
          </a:p>
        </p:txBody>
      </p:sp>
      <p:sp>
        <p:nvSpPr>
          <p:cNvPr id="12" name="Footer Placeholder 11">
            <a:extLst>
              <a:ext uri="{FF2B5EF4-FFF2-40B4-BE49-F238E27FC236}">
                <a16:creationId xmlns:a16="http://schemas.microsoft.com/office/drawing/2014/main" id="{E7F9A5CA-C955-40FF-8A09-83C12F7A8A5D}"/>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611853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4690" y="2547786"/>
            <a:ext cx="6866674" cy="32932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European</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Spallation</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Source (ESS)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https://europeanspallationsource.se/</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 sarà la più intensa sorgente di neutroni operanti al mondo. Si tratta di un’infrastruttura pan-europea per accogliere una comunità scientifica di circa 5000 ricercatori. I fasci di neutroni a bassa energia che verranno resi disponibili permetteranno nuove opportunità sperimentali per misure in tempo reale, in situ, in vivo, incluse misure di eventi dinamici su scala nanometrica.  Il Progetto, dal punto di vista tecnico, prevede la produzione di neutroni per reazione di spallazione di protoni su bersaglio rotante di tungsteno. Sul bersaglio arriverà un impulso di protoni di energia 2.5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GeV</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durata 2.86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ms</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e frequenza 14 Hz (corrente 50 </a:t>
            </a:r>
            <a:r>
              <a:rPr kumimoji="0" lang="it-IT" sz="1600" b="0" i="0" u="none" strike="noStrike" kern="1200" cap="none" spc="0" normalizeH="0" baseline="0" noProof="0" dirty="0" err="1">
                <a:ln>
                  <a:noFill/>
                </a:ln>
                <a:solidFill>
                  <a:prstClr val="black"/>
                </a:solidFill>
                <a:effectLst/>
                <a:uLnTx/>
                <a:uFillTx/>
                <a:latin typeface="Calibri" panose="020F0502020204030204"/>
                <a:ea typeface="+mn-ea"/>
                <a:cs typeface="+mn-cs"/>
              </a:rPr>
              <a:t>mA</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 potenza totale sul bersaglio 5 MW, potenza istantanea 125 MW). Il laboratorio si trova a Lund (Svezia), si prevede di aprire all’utenza nel 2025 per successivi 40 anni di funzionamento. Gli LNL (assieme a INFN Torino) sono impegnati nella progettazione, installazione e test dei 5 Tank del DTL</a:t>
            </a:r>
          </a:p>
        </p:txBody>
      </p:sp>
      <p:sp>
        <p:nvSpPr>
          <p:cNvPr id="5" name="Titolo 1"/>
          <p:cNvSpPr txBox="1">
            <a:spLocks/>
          </p:cNvSpPr>
          <p:nvPr/>
        </p:nvSpPr>
        <p:spPr>
          <a:xfrm>
            <a:off x="263236" y="265021"/>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Esempio</a:t>
            </a:r>
            <a:r>
              <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di schema di un </a:t>
            </a:r>
            <a:r>
              <a:rPr kumimoji="0" lang="en-GB"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moderno</a:t>
            </a:r>
            <a:r>
              <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a:t>
            </a:r>
            <a:r>
              <a:rPr kumimoji="0" lang="en-GB"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Linac</a:t>
            </a:r>
            <a:r>
              <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a:t>
            </a:r>
            <a:r>
              <a:rPr kumimoji="0" lang="en-GB"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Acceleratore</a:t>
            </a:r>
            <a:r>
              <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a:t>
            </a:r>
            <a:r>
              <a:rPr kumimoji="0" lang="en-GB"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Lineare</a:t>
            </a:r>
            <a:r>
              <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a:t>
            </a:r>
            <a:r>
              <a:rPr kumimoji="0" lang="en-GB"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il</a:t>
            </a:r>
            <a:r>
              <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a:t>
            </a:r>
            <a:r>
              <a:rPr kumimoji="0" lang="en-GB"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progetto</a:t>
            </a:r>
            <a:r>
              <a:rPr kumimoji="0" lang="en-GB"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ESS </a:t>
            </a: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A4D6E6-13A6-4217-ABA7-E4004A4D1319}"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194" name="Picture 2" descr="https://europeanspallationsource.se/sites/default/files/styles/aerial_large/public/images/aerial/2020-10/5J3A7873.jpg?itok=ZQ5kWZ-r">
            <a:extLst>
              <a:ext uri="{FF2B5EF4-FFF2-40B4-BE49-F238E27FC236}">
                <a16:creationId xmlns:a16="http://schemas.microsoft.com/office/drawing/2014/main" id="{CA0055C6-FA3B-4756-AA33-F03BC6E57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59" y="2739340"/>
            <a:ext cx="4866961" cy="3246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B768DCD-8386-47B0-8A34-BCB5B98A7D88}"/>
              </a:ext>
            </a:extLst>
          </p:cNvPr>
          <p:cNvPicPr>
            <a:picLocks noChangeAspect="1"/>
          </p:cNvPicPr>
          <p:nvPr/>
        </p:nvPicPr>
        <p:blipFill>
          <a:blip r:embed="rId4"/>
          <a:stretch>
            <a:fillRect/>
          </a:stretch>
        </p:blipFill>
        <p:spPr>
          <a:xfrm>
            <a:off x="589660" y="763954"/>
            <a:ext cx="9868061" cy="1731575"/>
          </a:xfrm>
          <a:prstGeom prst="rect">
            <a:avLst/>
          </a:prstGeom>
        </p:spPr>
      </p:pic>
      <p:sp>
        <p:nvSpPr>
          <p:cNvPr id="8" name="TextBox 7">
            <a:extLst>
              <a:ext uri="{FF2B5EF4-FFF2-40B4-BE49-F238E27FC236}">
                <a16:creationId xmlns:a16="http://schemas.microsoft.com/office/drawing/2014/main" id="{82D6C8AF-6902-4200-9651-EA0B1C588D77}"/>
              </a:ext>
            </a:extLst>
          </p:cNvPr>
          <p:cNvSpPr txBox="1"/>
          <p:nvPr/>
        </p:nvSpPr>
        <p:spPr>
          <a:xfrm>
            <a:off x="8720803" y="1428481"/>
            <a:ext cx="3109056" cy="584775"/>
          </a:xfrm>
          <a:prstGeom prst="rect">
            <a:avLst/>
          </a:prstGeom>
          <a:noFill/>
        </p:spPr>
        <p:txBody>
          <a:bodyPr wrap="none" rtlCol="0">
            <a:spAutoFit/>
          </a:bodyPr>
          <a:lstStyle/>
          <a:p>
            <a:r>
              <a:rPr lang="it-IT" sz="1600" dirty="0">
                <a:solidFill>
                  <a:srgbClr val="FF0000"/>
                </a:solidFill>
              </a:rPr>
              <a:t>Rosso: strutture </a:t>
            </a:r>
            <a:r>
              <a:rPr lang="it-IT" sz="1600" dirty="0" err="1">
                <a:solidFill>
                  <a:srgbClr val="FF0000"/>
                </a:solidFill>
              </a:rPr>
              <a:t>normalconduttive</a:t>
            </a:r>
            <a:endParaRPr lang="it-IT" sz="1600" dirty="0">
              <a:solidFill>
                <a:srgbClr val="FF0000"/>
              </a:solidFill>
            </a:endParaRPr>
          </a:p>
          <a:p>
            <a:r>
              <a:rPr lang="it-IT" sz="1600" dirty="0">
                <a:solidFill>
                  <a:srgbClr val="0070C0"/>
                </a:solidFill>
              </a:rPr>
              <a:t>Blu : strutture superconduttive</a:t>
            </a:r>
            <a:endParaRPr lang="en-GB" sz="1600" dirty="0">
              <a:solidFill>
                <a:srgbClr val="0070C0"/>
              </a:solidFill>
            </a:endParaRPr>
          </a:p>
        </p:txBody>
      </p:sp>
      <p:sp>
        <p:nvSpPr>
          <p:cNvPr id="2" name="Footer Placeholder 1">
            <a:extLst>
              <a:ext uri="{FF2B5EF4-FFF2-40B4-BE49-F238E27FC236}">
                <a16:creationId xmlns:a16="http://schemas.microsoft.com/office/drawing/2014/main" id="{35FE7E7D-11E5-432A-ACA5-5E084E2C350E}"/>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29980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A4D6E6-13A6-4217-ABA7-E4004A4D1319}"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itolo 1">
            <a:extLst>
              <a:ext uri="{FF2B5EF4-FFF2-40B4-BE49-F238E27FC236}">
                <a16:creationId xmlns:a16="http://schemas.microsoft.com/office/drawing/2014/main" id="{9FD73550-9A01-4ED6-8B03-E9271C4C2906}"/>
              </a:ext>
            </a:extLst>
          </p:cNvPr>
          <p:cNvSpPr txBox="1">
            <a:spLocks/>
          </p:cNvSpPr>
          <p:nvPr/>
        </p:nvSpPr>
        <p:spPr>
          <a:xfrm>
            <a:off x="346799" y="201965"/>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Installazione</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e test </a:t>
            </a: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dei</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DTL</a:t>
            </a:r>
          </a:p>
        </p:txBody>
      </p:sp>
      <p:pic>
        <p:nvPicPr>
          <p:cNvPr id="16388" name="Picture 4" descr="Conditioning of the first Drift Tube Linac starts at ESS | ESS">
            <a:extLst>
              <a:ext uri="{FF2B5EF4-FFF2-40B4-BE49-F238E27FC236}">
                <a16:creationId xmlns:a16="http://schemas.microsoft.com/office/drawing/2014/main" id="{EEE86664-4B02-4DD6-A5D4-E4FBF2E5A5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9353" y="692950"/>
            <a:ext cx="4294762" cy="2415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98E488B-97D8-49E6-B442-F83E59A13499}"/>
              </a:ext>
            </a:extLst>
          </p:cNvPr>
          <p:cNvPicPr>
            <a:picLocks noChangeAspect="1"/>
          </p:cNvPicPr>
          <p:nvPr/>
        </p:nvPicPr>
        <p:blipFill>
          <a:blip r:embed="rId3"/>
          <a:stretch>
            <a:fillRect/>
          </a:stretch>
        </p:blipFill>
        <p:spPr>
          <a:xfrm>
            <a:off x="860012" y="670296"/>
            <a:ext cx="3683571" cy="2762678"/>
          </a:xfrm>
          <a:prstGeom prst="rect">
            <a:avLst/>
          </a:prstGeom>
        </p:spPr>
      </p:pic>
      <p:sp>
        <p:nvSpPr>
          <p:cNvPr id="13" name="TextBox 12">
            <a:extLst>
              <a:ext uri="{FF2B5EF4-FFF2-40B4-BE49-F238E27FC236}">
                <a16:creationId xmlns:a16="http://schemas.microsoft.com/office/drawing/2014/main" id="{5767B93F-6B9F-46D6-93A7-D27BABA32885}"/>
              </a:ext>
            </a:extLst>
          </p:cNvPr>
          <p:cNvSpPr txBox="1"/>
          <p:nvPr/>
        </p:nvSpPr>
        <p:spPr>
          <a:xfrm>
            <a:off x="5663411" y="3104780"/>
            <a:ext cx="54799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Il primo Tank viene installato nel tunnel dopo aver fatto le misure di accordatura e tutti i test meccanici, da vuoto e idraulici</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BE41BFD-0897-4C32-8B65-71C7C154C279}"/>
              </a:ext>
            </a:extLst>
          </p:cNvPr>
          <p:cNvSpPr txBox="1"/>
          <p:nvPr/>
        </p:nvSpPr>
        <p:spPr>
          <a:xfrm>
            <a:off x="263236" y="5698541"/>
            <a:ext cx="405775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Nel frattempo gli altri tank, nelle diverse fasi «evolutive» vengono assemblati e testati in fase di assemblaggio e test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CC8AF8-2CDF-4091-A6D9-66F998E0F7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521"/>
          <a:stretch/>
        </p:blipFill>
        <p:spPr>
          <a:xfrm>
            <a:off x="406056" y="3658370"/>
            <a:ext cx="4435873" cy="2078605"/>
          </a:xfrm>
          <a:prstGeom prst="rect">
            <a:avLst/>
          </a:prstGeom>
        </p:spPr>
      </p:pic>
      <p:sp>
        <p:nvSpPr>
          <p:cNvPr id="14" name="TextBox 13">
            <a:extLst>
              <a:ext uri="{FF2B5EF4-FFF2-40B4-BE49-F238E27FC236}">
                <a16:creationId xmlns:a16="http://schemas.microsoft.com/office/drawing/2014/main" id="{6694FFD8-C674-46B8-BD5C-7D99CBE23DC8}"/>
              </a:ext>
            </a:extLst>
          </p:cNvPr>
          <p:cNvSpPr txBox="1"/>
          <p:nvPr/>
        </p:nvSpPr>
        <p:spPr>
          <a:xfrm>
            <a:off x="5384659" y="6165050"/>
            <a:ext cx="54799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Attualmente tutti e 5 i tank sono installati e in fase di collaudo nel tunnel</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EF2C7A0-84AD-4E2F-8B45-6BDF87D685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358" y="3624026"/>
            <a:ext cx="3832508" cy="2556253"/>
          </a:xfrm>
          <a:prstGeom prst="rect">
            <a:avLst/>
          </a:prstGeom>
        </p:spPr>
      </p:pic>
      <p:sp>
        <p:nvSpPr>
          <p:cNvPr id="8" name="Footer Placeholder 7">
            <a:extLst>
              <a:ext uri="{FF2B5EF4-FFF2-40B4-BE49-F238E27FC236}">
                <a16:creationId xmlns:a16="http://schemas.microsoft.com/office/drawing/2014/main" id="{63191A03-6B35-4441-9D1E-69D580D5D689}"/>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86438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0AA4D6E6-13A6-4217-ABA7-E4004A4D1319}" type="slidenum">
              <a:rPr lang="it-IT" smtClean="0"/>
              <a:t>53</a:t>
            </a:fld>
            <a:endParaRPr lang="it-IT"/>
          </a:p>
        </p:txBody>
      </p:sp>
      <p:pic>
        <p:nvPicPr>
          <p:cNvPr id="4" name="Immagine 3"/>
          <p:cNvPicPr>
            <a:picLocks noChangeAspect="1"/>
          </p:cNvPicPr>
          <p:nvPr/>
        </p:nvPicPr>
        <p:blipFill rotWithShape="1">
          <a:blip r:embed="rId2"/>
          <a:srcRect l="29646" t="9682" b="11834"/>
          <a:stretch/>
        </p:blipFill>
        <p:spPr>
          <a:xfrm>
            <a:off x="1633459" y="897947"/>
            <a:ext cx="8702892" cy="5458403"/>
          </a:xfrm>
          <a:prstGeom prst="rect">
            <a:avLst/>
          </a:prstGeom>
        </p:spPr>
      </p:pic>
      <p:sp>
        <p:nvSpPr>
          <p:cNvPr id="5" name="Titolo 1"/>
          <p:cNvSpPr txBox="1">
            <a:spLocks/>
          </p:cNvSpPr>
          <p:nvPr/>
        </p:nvSpPr>
        <p:spPr>
          <a:xfrm>
            <a:off x="248246" y="265983"/>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err="1">
                <a:effectLst>
                  <a:outerShdw blurRad="38100" dist="38100" dir="2700000" algn="tl">
                    <a:srgbClr val="000000">
                      <a:alpha val="43137"/>
                    </a:srgbClr>
                  </a:outerShdw>
                </a:effectLst>
                <a:latin typeface="+mn-lt"/>
              </a:rPr>
              <a:t>Principali</a:t>
            </a:r>
            <a:r>
              <a:rPr lang="en-GB" sz="3600" b="1" dirty="0">
                <a:effectLst>
                  <a:outerShdw blurRad="38100" dist="38100" dir="2700000" algn="tl">
                    <a:srgbClr val="000000">
                      <a:alpha val="43137"/>
                    </a:srgbClr>
                  </a:outerShdw>
                </a:effectLst>
                <a:latin typeface="+mn-lt"/>
              </a:rPr>
              <a:t> </a:t>
            </a:r>
            <a:r>
              <a:rPr lang="en-GB" sz="3600" b="1" dirty="0" err="1">
                <a:effectLst>
                  <a:outerShdw blurRad="38100" dist="38100" dir="2700000" algn="tl">
                    <a:srgbClr val="000000">
                      <a:alpha val="43137"/>
                    </a:srgbClr>
                  </a:outerShdw>
                </a:effectLst>
                <a:latin typeface="+mn-lt"/>
              </a:rPr>
              <a:t>acceleratori</a:t>
            </a:r>
            <a:r>
              <a:rPr lang="en-GB" sz="3600" b="1" dirty="0">
                <a:effectLst>
                  <a:outerShdw blurRad="38100" dist="38100" dir="2700000" algn="tl">
                    <a:srgbClr val="000000">
                      <a:alpha val="43137"/>
                    </a:srgbClr>
                  </a:outerShdw>
                </a:effectLst>
                <a:latin typeface="+mn-lt"/>
              </a:rPr>
              <a:t> di </a:t>
            </a:r>
            <a:r>
              <a:rPr lang="en-GB" sz="3600" b="1" dirty="0" err="1">
                <a:effectLst>
                  <a:outerShdw blurRad="38100" dist="38100" dir="2700000" algn="tl">
                    <a:srgbClr val="000000">
                      <a:alpha val="43137"/>
                    </a:srgbClr>
                  </a:outerShdw>
                </a:effectLst>
                <a:latin typeface="+mn-lt"/>
              </a:rPr>
              <a:t>particelle</a:t>
            </a:r>
            <a:r>
              <a:rPr lang="en-GB" sz="3600" b="1" dirty="0">
                <a:effectLst>
                  <a:outerShdw blurRad="38100" dist="38100" dir="2700000" algn="tl">
                    <a:srgbClr val="000000">
                      <a:alpha val="43137"/>
                    </a:srgbClr>
                  </a:outerShdw>
                </a:effectLst>
                <a:latin typeface="+mn-lt"/>
              </a:rPr>
              <a:t> </a:t>
            </a:r>
            <a:r>
              <a:rPr lang="en-GB" sz="3600" b="1" dirty="0" err="1">
                <a:effectLst>
                  <a:outerShdw blurRad="38100" dist="38100" dir="2700000" algn="tl">
                    <a:srgbClr val="000000">
                      <a:alpha val="43137"/>
                    </a:srgbClr>
                  </a:outerShdw>
                </a:effectLst>
                <a:latin typeface="+mn-lt"/>
              </a:rPr>
              <a:t>nel</a:t>
            </a:r>
            <a:r>
              <a:rPr lang="en-GB" sz="3600" b="1" dirty="0">
                <a:effectLst>
                  <a:outerShdw blurRad="38100" dist="38100" dir="2700000" algn="tl">
                    <a:srgbClr val="000000">
                      <a:alpha val="43137"/>
                    </a:srgbClr>
                  </a:outerShdw>
                </a:effectLst>
                <a:latin typeface="+mn-lt"/>
              </a:rPr>
              <a:t> </a:t>
            </a:r>
            <a:r>
              <a:rPr lang="en-GB" sz="3600" b="1" dirty="0" err="1">
                <a:effectLst>
                  <a:outerShdw blurRad="38100" dist="38100" dir="2700000" algn="tl">
                    <a:srgbClr val="000000">
                      <a:alpha val="43137"/>
                    </a:srgbClr>
                  </a:outerShdw>
                </a:effectLst>
                <a:latin typeface="+mn-lt"/>
              </a:rPr>
              <a:t>mondo</a:t>
            </a:r>
            <a:endParaRPr lang="en-GB" sz="3600" b="1" dirty="0">
              <a:effectLst>
                <a:outerShdw blurRad="38100" dist="38100" dir="2700000" algn="tl">
                  <a:srgbClr val="000000">
                    <a:alpha val="43137"/>
                  </a:srgbClr>
                </a:outerShdw>
              </a:effectLst>
              <a:latin typeface="+mn-lt"/>
            </a:endParaRPr>
          </a:p>
        </p:txBody>
      </p:sp>
      <p:sp>
        <p:nvSpPr>
          <p:cNvPr id="3" name="Footer Placeholder 2">
            <a:extLst>
              <a:ext uri="{FF2B5EF4-FFF2-40B4-BE49-F238E27FC236}">
                <a16:creationId xmlns:a16="http://schemas.microsoft.com/office/drawing/2014/main" id="{510EAB29-D3F0-4F01-9A38-3B1FF2BD4F38}"/>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4180220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8296" y="955221"/>
            <a:ext cx="11454062" cy="923330"/>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La progettazione, costruzione e la messa in funzionamento di un acceleratore di particelle è un compito molto versatile e richiede l’impiego di svariate competenze. Comprende la fisica, l'ingegneria (elettrica / elettronica, termica, meccanica, fluidodinamica), la scienza dei materiali, la chimica in parte, capacità gestionali eccetera</a:t>
            </a:r>
          </a:p>
        </p:txBody>
      </p:sp>
      <p:pic>
        <p:nvPicPr>
          <p:cNvPr id="3" name="Immagine 2"/>
          <p:cNvPicPr>
            <a:picLocks noChangeAspect="1"/>
          </p:cNvPicPr>
          <p:nvPr/>
        </p:nvPicPr>
        <p:blipFill rotWithShape="1">
          <a:blip r:embed="rId2"/>
          <a:srcRect l="5374" t="518" r="3514" b="-518"/>
          <a:stretch/>
        </p:blipFill>
        <p:spPr>
          <a:xfrm>
            <a:off x="138546" y="2141006"/>
            <a:ext cx="5727031" cy="3095238"/>
          </a:xfrm>
          <a:prstGeom prst="rect">
            <a:avLst/>
          </a:prstGeom>
        </p:spPr>
      </p:pic>
      <p:sp>
        <p:nvSpPr>
          <p:cNvPr id="4" name="CasellaDiTesto 3"/>
          <p:cNvSpPr txBox="1"/>
          <p:nvPr/>
        </p:nvSpPr>
        <p:spPr>
          <a:xfrm>
            <a:off x="6096000" y="1969556"/>
            <a:ext cx="5957454"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Elettronica di Potenza, elettrotecnica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Scienza dei materiali, termodinamica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Ingegneria meccanica e termica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Ingegneria delle infrastrutture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a:solidFill>
                  <a:prstClr val="black"/>
                </a:solidFill>
                <a:latin typeface="Calibri" panose="020F0502020204030204"/>
              </a:rPr>
              <a:t>Criogenia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Tecnologia del vuoto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Ingegneria elettronica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Radiofrequenza e Microonde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Ingegneria del Software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dirty="0">
                <a:solidFill>
                  <a:prstClr val="black"/>
                </a:solidFill>
                <a:latin typeface="Calibri" panose="020F0502020204030204"/>
              </a:rPr>
              <a:t>Cibernetica e Sistemi di Controllo</a:t>
            </a: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Fisica nucleare e subnucleare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Fisica degli acceleratori (ottica del fascio, elettrodinamica, fisica dei plasmi Superconduttività)</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Amministrazione e contabilità</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1200" cap="none" spc="0" normalizeH="0" baseline="0" noProof="0" dirty="0">
                <a:ln>
                  <a:noFill/>
                </a:ln>
                <a:solidFill>
                  <a:prstClr val="black"/>
                </a:solidFill>
                <a:effectLst/>
                <a:uLnTx/>
                <a:uFillTx/>
                <a:latin typeface="Calibri" panose="020F0502020204030204"/>
                <a:ea typeface="+mn-ea"/>
                <a:cs typeface="+mn-cs"/>
              </a:rPr>
              <a:t>Ingegneria gestionale (Project Management)</a:t>
            </a: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A4D6E6-13A6-4217-ABA7-E4004A4D1319}"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olo 1"/>
          <p:cNvSpPr txBox="1">
            <a:spLocks/>
          </p:cNvSpPr>
          <p:nvPr/>
        </p:nvSpPr>
        <p:spPr>
          <a:xfrm>
            <a:off x="263236" y="433141"/>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Considerazioni</a:t>
            </a:r>
            <a:r>
              <a:rPr kumimoji="0" lang="en-GB"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conclusive</a:t>
            </a:r>
          </a:p>
        </p:txBody>
      </p:sp>
      <p:sp>
        <p:nvSpPr>
          <p:cNvPr id="5" name="Footer Placeholder 4">
            <a:extLst>
              <a:ext uri="{FF2B5EF4-FFF2-40B4-BE49-F238E27FC236}">
                <a16:creationId xmlns:a16="http://schemas.microsoft.com/office/drawing/2014/main" id="{56147C13-F3A0-4135-A0CC-9FE4C56A8667}"/>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325517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7B327C3-DCAF-47D7-94F2-F9B90363EBBF}"/>
              </a:ext>
            </a:extLst>
          </p:cNvPr>
          <p:cNvSpPr>
            <a:spLocks noGrp="1"/>
          </p:cNvSpPr>
          <p:nvPr>
            <p:ph type="ftr" sz="quarter" idx="11"/>
          </p:nvPr>
        </p:nvSpPr>
        <p:spPr/>
        <p:txBody>
          <a:bodyPr/>
          <a:lstStyle/>
          <a:p>
            <a:r>
              <a:rPr lang="it-IT"/>
              <a:t>Programma INFN Docenti - 21 ottobre 2024</a:t>
            </a:r>
          </a:p>
        </p:txBody>
      </p:sp>
      <p:sp>
        <p:nvSpPr>
          <p:cNvPr id="3" name="Segnaposto numero diapositiva 2">
            <a:extLst>
              <a:ext uri="{FF2B5EF4-FFF2-40B4-BE49-F238E27FC236}">
                <a16:creationId xmlns:a16="http://schemas.microsoft.com/office/drawing/2014/main" id="{6F13444F-2A25-4B5D-A393-021775937113}"/>
              </a:ext>
            </a:extLst>
          </p:cNvPr>
          <p:cNvSpPr>
            <a:spLocks noGrp="1"/>
          </p:cNvSpPr>
          <p:nvPr>
            <p:ph type="sldNum" sz="quarter" idx="12"/>
          </p:nvPr>
        </p:nvSpPr>
        <p:spPr/>
        <p:txBody>
          <a:bodyPr/>
          <a:lstStyle/>
          <a:p>
            <a:fld id="{E13EBEAD-291F-404A-B84F-61DDEF2FB459}" type="slidenum">
              <a:rPr lang="it-IT" smtClean="0"/>
              <a:t>55</a:t>
            </a:fld>
            <a:endParaRPr lang="it-IT"/>
          </a:p>
        </p:txBody>
      </p:sp>
      <p:sp>
        <p:nvSpPr>
          <p:cNvPr id="4" name="Rettangolo 3">
            <a:extLst>
              <a:ext uri="{FF2B5EF4-FFF2-40B4-BE49-F238E27FC236}">
                <a16:creationId xmlns:a16="http://schemas.microsoft.com/office/drawing/2014/main" id="{39D6DEEB-8D8E-4006-A2F7-E7DE6BDE88E4}"/>
              </a:ext>
            </a:extLst>
          </p:cNvPr>
          <p:cNvSpPr/>
          <p:nvPr/>
        </p:nvSpPr>
        <p:spPr>
          <a:xfrm>
            <a:off x="568032" y="1319518"/>
            <a:ext cx="11488914" cy="1754326"/>
          </a:xfrm>
          <a:prstGeom prst="rect">
            <a:avLst/>
          </a:prstGeom>
        </p:spPr>
        <p:txBody>
          <a:bodyPr wrap="none">
            <a:spAutoFit/>
          </a:bodyPr>
          <a:lstStyle/>
          <a:p>
            <a:r>
              <a:rPr lang="it-IT" dirty="0">
                <a:hlinkClick r:id="rId2"/>
              </a:rPr>
              <a:t>https://www.lnf.infn.it/edu/stagelnf/2012/masterclass_acceleratori_2012_1.pdf</a:t>
            </a:r>
            <a:endParaRPr lang="it-IT" dirty="0">
              <a:hlinkClick r:id="rId3"/>
            </a:endParaRPr>
          </a:p>
          <a:p>
            <a:r>
              <a:rPr lang="it-IT" dirty="0">
                <a:hlinkClick r:id="rId3"/>
              </a:rPr>
              <a:t>https://cds.cern.ch/record/1017689/files/ab-note-2007-014.pdf</a:t>
            </a:r>
            <a:endParaRPr lang="it-IT" dirty="0">
              <a:hlinkClick r:id="rId4"/>
            </a:endParaRPr>
          </a:p>
          <a:p>
            <a:r>
              <a:rPr lang="it-IT" dirty="0">
                <a:hlinkClick r:id="rId4"/>
              </a:rPr>
              <a:t>https://sites.google.com/iit.edu/uspas2019</a:t>
            </a:r>
            <a:endParaRPr lang="it-IT" dirty="0"/>
          </a:p>
          <a:p>
            <a:r>
              <a:rPr lang="it-IT" dirty="0">
                <a:hlinkClick r:id="rId5"/>
              </a:rPr>
              <a:t>https://uspas.fnal.gov/materials/09VU/Lecture1a.pdf</a:t>
            </a:r>
            <a:endParaRPr lang="it-IT" dirty="0"/>
          </a:p>
          <a:p>
            <a:r>
              <a:rPr lang="it-IT" dirty="0">
                <a:hlinkClick r:id="rId6"/>
              </a:rPr>
              <a:t>https://indico.cern.ch/event/22574/contributions/475143/attachments/371243/516589/IntroductionToAccelerators.pdf</a:t>
            </a:r>
            <a:endParaRPr lang="it-IT" dirty="0"/>
          </a:p>
          <a:p>
            <a:r>
              <a:rPr lang="it-IT" dirty="0">
                <a:hlinkClick r:id="rId7"/>
              </a:rPr>
              <a:t>https://people.nscl.msu.edu/~lund/uspas/ap_2018/lec_lund/01.intro.pdf</a:t>
            </a:r>
            <a:endParaRPr lang="it-IT" dirty="0"/>
          </a:p>
        </p:txBody>
      </p:sp>
      <p:sp>
        <p:nvSpPr>
          <p:cNvPr id="7" name="Rettangolo 6">
            <a:extLst>
              <a:ext uri="{FF2B5EF4-FFF2-40B4-BE49-F238E27FC236}">
                <a16:creationId xmlns:a16="http://schemas.microsoft.com/office/drawing/2014/main" id="{8FD47E1A-D609-4EA4-8B24-0C721CCD66BB}"/>
              </a:ext>
            </a:extLst>
          </p:cNvPr>
          <p:cNvSpPr/>
          <p:nvPr/>
        </p:nvSpPr>
        <p:spPr>
          <a:xfrm>
            <a:off x="568032" y="3735241"/>
            <a:ext cx="5287345" cy="646331"/>
          </a:xfrm>
          <a:prstGeom prst="rect">
            <a:avLst/>
          </a:prstGeom>
        </p:spPr>
        <p:txBody>
          <a:bodyPr wrap="none">
            <a:spAutoFit/>
          </a:bodyPr>
          <a:lstStyle/>
          <a:p>
            <a:r>
              <a:rPr lang="it-IT" dirty="0">
                <a:hlinkClick r:id="rId8"/>
              </a:rPr>
              <a:t>https://uspas.fnal.gov/materials/materials-table.shtml</a:t>
            </a:r>
            <a:endParaRPr lang="it-IT" dirty="0"/>
          </a:p>
          <a:p>
            <a:r>
              <a:rPr lang="it-IT" dirty="0">
                <a:hlinkClick r:id="rId9"/>
              </a:rPr>
              <a:t>https://cas.web.cern.ch/previous-schools</a:t>
            </a:r>
            <a:endParaRPr lang="it-IT" dirty="0"/>
          </a:p>
        </p:txBody>
      </p:sp>
      <p:sp>
        <p:nvSpPr>
          <p:cNvPr id="9" name="Titolo 1">
            <a:extLst>
              <a:ext uri="{FF2B5EF4-FFF2-40B4-BE49-F238E27FC236}">
                <a16:creationId xmlns:a16="http://schemas.microsoft.com/office/drawing/2014/main" id="{5AEB51BE-1279-4A26-BB94-CD6BA5933D81}"/>
              </a:ext>
            </a:extLst>
          </p:cNvPr>
          <p:cNvSpPr txBox="1">
            <a:spLocks/>
          </p:cNvSpPr>
          <p:nvPr/>
        </p:nvSpPr>
        <p:spPr>
          <a:xfrm>
            <a:off x="248246" y="265983"/>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err="1">
                <a:effectLst>
                  <a:outerShdw blurRad="38100" dist="38100" dir="2700000" algn="tl">
                    <a:srgbClr val="000000">
                      <a:alpha val="43137"/>
                    </a:srgbClr>
                  </a:outerShdw>
                </a:effectLst>
                <a:latin typeface="+mn-lt"/>
              </a:rPr>
              <a:t>Approfondimenti</a:t>
            </a:r>
            <a:endParaRPr lang="en-GB" sz="3600" b="1" dirty="0">
              <a:effectLst>
                <a:outerShdw blurRad="38100" dist="38100" dir="2700000" algn="tl">
                  <a:srgbClr val="000000">
                    <a:alpha val="43137"/>
                  </a:srgbClr>
                </a:outerShdw>
              </a:effectLst>
              <a:latin typeface="+mn-lt"/>
            </a:endParaRPr>
          </a:p>
        </p:txBody>
      </p:sp>
      <p:sp>
        <p:nvSpPr>
          <p:cNvPr id="10" name="Titolo 1">
            <a:extLst>
              <a:ext uri="{FF2B5EF4-FFF2-40B4-BE49-F238E27FC236}">
                <a16:creationId xmlns:a16="http://schemas.microsoft.com/office/drawing/2014/main" id="{15AF6E9A-5934-4FCA-86B9-6E66D4354CD3}"/>
              </a:ext>
            </a:extLst>
          </p:cNvPr>
          <p:cNvSpPr txBox="1">
            <a:spLocks/>
          </p:cNvSpPr>
          <p:nvPr/>
        </p:nvSpPr>
        <p:spPr>
          <a:xfrm>
            <a:off x="2266477" y="836235"/>
            <a:ext cx="6344123"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err="1">
                <a:effectLst>
                  <a:outerShdw blurRad="38100" dist="38100" dir="2700000" algn="tl">
                    <a:srgbClr val="000000">
                      <a:alpha val="43137"/>
                    </a:srgbClr>
                  </a:outerShdw>
                </a:effectLst>
                <a:latin typeface="+mn-lt"/>
              </a:rPr>
              <a:t>Lezioni</a:t>
            </a:r>
            <a:r>
              <a:rPr lang="en-GB" sz="2800" b="1" dirty="0">
                <a:effectLst>
                  <a:outerShdw blurRad="38100" dist="38100" dir="2700000" algn="tl">
                    <a:srgbClr val="000000">
                      <a:alpha val="43137"/>
                    </a:srgbClr>
                  </a:outerShdw>
                </a:effectLst>
                <a:latin typeface="+mn-lt"/>
              </a:rPr>
              <a:t> </a:t>
            </a:r>
            <a:r>
              <a:rPr lang="en-GB" sz="2800" b="1" dirty="0" err="1">
                <a:effectLst>
                  <a:outerShdw blurRad="38100" dist="38100" dir="2700000" algn="tl">
                    <a:srgbClr val="000000">
                      <a:alpha val="43137"/>
                    </a:srgbClr>
                  </a:outerShdw>
                </a:effectLst>
                <a:latin typeface="+mn-lt"/>
              </a:rPr>
              <a:t>Introduttive</a:t>
            </a:r>
            <a:endParaRPr lang="en-GB" sz="2800" b="1" dirty="0">
              <a:effectLst>
                <a:outerShdw blurRad="38100" dist="38100" dir="2700000" algn="tl">
                  <a:srgbClr val="000000">
                    <a:alpha val="43137"/>
                  </a:srgbClr>
                </a:outerShdw>
              </a:effectLst>
              <a:latin typeface="+mn-lt"/>
            </a:endParaRPr>
          </a:p>
        </p:txBody>
      </p:sp>
      <p:sp>
        <p:nvSpPr>
          <p:cNvPr id="11" name="Titolo 1">
            <a:extLst>
              <a:ext uri="{FF2B5EF4-FFF2-40B4-BE49-F238E27FC236}">
                <a16:creationId xmlns:a16="http://schemas.microsoft.com/office/drawing/2014/main" id="{2BBDBFA1-3732-4583-8F54-DBD17A07D675}"/>
              </a:ext>
            </a:extLst>
          </p:cNvPr>
          <p:cNvSpPr txBox="1">
            <a:spLocks/>
          </p:cNvSpPr>
          <p:nvPr/>
        </p:nvSpPr>
        <p:spPr>
          <a:xfrm>
            <a:off x="972130" y="3196896"/>
            <a:ext cx="10247740"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effectLst>
                  <a:outerShdw blurRad="38100" dist="38100" dir="2700000" algn="tl">
                    <a:srgbClr val="000000">
                      <a:alpha val="43137"/>
                    </a:srgbClr>
                  </a:outerShdw>
                </a:effectLst>
                <a:latin typeface="+mn-lt"/>
              </a:rPr>
              <a:t>Dispense </a:t>
            </a:r>
            <a:r>
              <a:rPr lang="en-GB" sz="2800" b="1" dirty="0" err="1">
                <a:effectLst>
                  <a:outerShdw blurRad="38100" dist="38100" dir="2700000" algn="tl">
                    <a:srgbClr val="000000">
                      <a:alpha val="43137"/>
                    </a:srgbClr>
                  </a:outerShdw>
                </a:effectLst>
                <a:latin typeface="+mn-lt"/>
              </a:rPr>
              <a:t>Scuole</a:t>
            </a:r>
            <a:r>
              <a:rPr lang="en-GB" sz="2800" b="1" dirty="0">
                <a:effectLst>
                  <a:outerShdw blurRad="38100" dist="38100" dir="2700000" algn="tl">
                    <a:srgbClr val="000000">
                      <a:alpha val="43137"/>
                    </a:srgbClr>
                  </a:outerShdw>
                </a:effectLst>
                <a:latin typeface="+mn-lt"/>
              </a:rPr>
              <a:t> di </a:t>
            </a:r>
            <a:r>
              <a:rPr lang="en-GB" sz="2800" b="1" dirty="0" err="1">
                <a:effectLst>
                  <a:outerShdw blurRad="38100" dist="38100" dir="2700000" algn="tl">
                    <a:srgbClr val="000000">
                      <a:alpha val="43137"/>
                    </a:srgbClr>
                  </a:outerShdw>
                </a:effectLst>
                <a:latin typeface="+mn-lt"/>
              </a:rPr>
              <a:t>Acceleratori</a:t>
            </a:r>
            <a:r>
              <a:rPr lang="en-GB" sz="2800" b="1" dirty="0">
                <a:effectLst>
                  <a:outerShdw blurRad="38100" dist="38100" dir="2700000" algn="tl">
                    <a:srgbClr val="000000">
                      <a:alpha val="43137"/>
                    </a:srgbClr>
                  </a:outerShdw>
                </a:effectLst>
                <a:latin typeface="+mn-lt"/>
              </a:rPr>
              <a:t> CERN e USPAS (USA) (in inglese)</a:t>
            </a:r>
          </a:p>
        </p:txBody>
      </p:sp>
      <p:sp>
        <p:nvSpPr>
          <p:cNvPr id="12" name="Rettangolo 11">
            <a:extLst>
              <a:ext uri="{FF2B5EF4-FFF2-40B4-BE49-F238E27FC236}">
                <a16:creationId xmlns:a16="http://schemas.microsoft.com/office/drawing/2014/main" id="{29BCAB32-AAEA-4BC0-B672-D94D8055195B}"/>
              </a:ext>
            </a:extLst>
          </p:cNvPr>
          <p:cNvSpPr/>
          <p:nvPr/>
        </p:nvSpPr>
        <p:spPr>
          <a:xfrm>
            <a:off x="583919" y="4959329"/>
            <a:ext cx="11118871" cy="1477328"/>
          </a:xfrm>
          <a:prstGeom prst="rect">
            <a:avLst/>
          </a:prstGeom>
        </p:spPr>
        <p:txBody>
          <a:bodyPr wrap="square">
            <a:spAutoFit/>
          </a:bodyPr>
          <a:lstStyle/>
          <a:p>
            <a:r>
              <a:rPr lang="it-IT" dirty="0">
                <a:hlinkClick r:id="rId10"/>
              </a:rPr>
              <a:t>https://www.amazon.it/Particle-Accelerator-Physics-Helmut-Wiedemann/dp/3540490434</a:t>
            </a:r>
            <a:endParaRPr lang="it-IT" dirty="0"/>
          </a:p>
          <a:p>
            <a:r>
              <a:rPr lang="it-IT" dirty="0">
                <a:hlinkClick r:id="rId11"/>
              </a:rPr>
              <a:t>https://www.amazon.com/Accelerator-Physics-Third-S-Lee/dp/9814374946</a:t>
            </a:r>
            <a:endParaRPr lang="it-IT" dirty="0"/>
          </a:p>
          <a:p>
            <a:r>
              <a:rPr lang="it-IT" dirty="0">
                <a:hlinkClick r:id="rId12"/>
              </a:rPr>
              <a:t>https://www.amazon.it/RF-Linear-Accelerators-Thomas-Wangler/dp/3527406808</a:t>
            </a:r>
            <a:endParaRPr lang="it-IT" dirty="0"/>
          </a:p>
          <a:p>
            <a:r>
              <a:rPr lang="it-IT" dirty="0">
                <a:hlinkClick r:id="rId13"/>
              </a:rPr>
              <a:t>https://www.qsl.net/va3iul/Files/Old_Radio_Frequency_Books.htm</a:t>
            </a:r>
            <a:endParaRPr lang="it-IT" dirty="0"/>
          </a:p>
          <a:p>
            <a:endParaRPr lang="it-IT" dirty="0"/>
          </a:p>
        </p:txBody>
      </p:sp>
      <p:sp>
        <p:nvSpPr>
          <p:cNvPr id="13" name="Titolo 1">
            <a:extLst>
              <a:ext uri="{FF2B5EF4-FFF2-40B4-BE49-F238E27FC236}">
                <a16:creationId xmlns:a16="http://schemas.microsoft.com/office/drawing/2014/main" id="{35493DD5-8A80-4407-96F1-F22CAA3D4D95}"/>
              </a:ext>
            </a:extLst>
          </p:cNvPr>
          <p:cNvSpPr txBox="1">
            <a:spLocks/>
          </p:cNvSpPr>
          <p:nvPr/>
        </p:nvSpPr>
        <p:spPr>
          <a:xfrm>
            <a:off x="1019484" y="4422145"/>
            <a:ext cx="10247740"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effectLst>
                  <a:outerShdw blurRad="38100" dist="38100" dir="2700000" algn="tl">
                    <a:srgbClr val="000000">
                      <a:alpha val="43137"/>
                    </a:srgbClr>
                  </a:outerShdw>
                </a:effectLst>
                <a:latin typeface="+mn-lt"/>
              </a:rPr>
              <a:t>Libri di </a:t>
            </a:r>
            <a:r>
              <a:rPr lang="en-GB" sz="2800" b="1" dirty="0" err="1">
                <a:effectLst>
                  <a:outerShdw blurRad="38100" dist="38100" dir="2700000" algn="tl">
                    <a:srgbClr val="000000">
                      <a:alpha val="43137"/>
                    </a:srgbClr>
                  </a:outerShdw>
                </a:effectLst>
                <a:latin typeface="+mn-lt"/>
              </a:rPr>
              <a:t>riferimento</a:t>
            </a:r>
            <a:r>
              <a:rPr lang="en-GB" sz="2800" b="1" dirty="0">
                <a:effectLst>
                  <a:outerShdw blurRad="38100" dist="38100" dir="2700000" algn="tl">
                    <a:srgbClr val="000000">
                      <a:alpha val="43137"/>
                    </a:srgbClr>
                  </a:outerShdw>
                </a:effectLst>
                <a:latin typeface="+mn-lt"/>
              </a:rPr>
              <a:t> (in inglese)</a:t>
            </a:r>
          </a:p>
        </p:txBody>
      </p:sp>
    </p:spTree>
    <p:extLst>
      <p:ext uri="{BB962C8B-B14F-4D97-AF65-F5344CB8AC3E}">
        <p14:creationId xmlns:p14="http://schemas.microsoft.com/office/powerpoint/2010/main" val="861717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2DE3E9-2697-4B7F-994F-F7D49C02143A}"/>
              </a:ext>
            </a:extLst>
          </p:cNvPr>
          <p:cNvSpPr>
            <a:spLocks noGrp="1"/>
          </p:cNvSpPr>
          <p:nvPr>
            <p:ph type="ftr" sz="quarter" idx="11"/>
          </p:nvPr>
        </p:nvSpPr>
        <p:spPr/>
        <p:txBody>
          <a:bodyPr/>
          <a:lstStyle/>
          <a:p>
            <a:r>
              <a:rPr lang="it-IT"/>
              <a:t>Programma INFN Docenti - 21 ottobre 2024</a:t>
            </a:r>
          </a:p>
        </p:txBody>
      </p:sp>
      <p:sp>
        <p:nvSpPr>
          <p:cNvPr id="3" name="Slide Number Placeholder 2">
            <a:extLst>
              <a:ext uri="{FF2B5EF4-FFF2-40B4-BE49-F238E27FC236}">
                <a16:creationId xmlns:a16="http://schemas.microsoft.com/office/drawing/2014/main" id="{90C816AC-373C-415A-B24F-915B8757A8B2}"/>
              </a:ext>
            </a:extLst>
          </p:cNvPr>
          <p:cNvSpPr>
            <a:spLocks noGrp="1"/>
          </p:cNvSpPr>
          <p:nvPr>
            <p:ph type="sldNum" sz="quarter" idx="12"/>
          </p:nvPr>
        </p:nvSpPr>
        <p:spPr/>
        <p:txBody>
          <a:bodyPr/>
          <a:lstStyle/>
          <a:p>
            <a:fld id="{0AA4D6E6-13A6-4217-ABA7-E4004A4D1319}" type="slidenum">
              <a:rPr lang="it-IT" smtClean="0"/>
              <a:t>56</a:t>
            </a:fld>
            <a:endParaRPr lang="it-IT"/>
          </a:p>
        </p:txBody>
      </p:sp>
      <p:sp>
        <p:nvSpPr>
          <p:cNvPr id="4" name="Titolo 1">
            <a:extLst>
              <a:ext uri="{FF2B5EF4-FFF2-40B4-BE49-F238E27FC236}">
                <a16:creationId xmlns:a16="http://schemas.microsoft.com/office/drawing/2014/main" id="{6DB62AAA-7BD4-4225-AA59-AAD9AFFFD59E}"/>
              </a:ext>
            </a:extLst>
          </p:cNvPr>
          <p:cNvSpPr txBox="1">
            <a:spLocks/>
          </p:cNvSpPr>
          <p:nvPr/>
        </p:nvSpPr>
        <p:spPr>
          <a:xfrm>
            <a:off x="200891" y="2806823"/>
            <a:ext cx="11790218" cy="4989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err="1">
                <a:effectLst>
                  <a:outerShdw blurRad="38100" dist="38100" dir="2700000" algn="tl">
                    <a:srgbClr val="000000">
                      <a:alpha val="43137"/>
                    </a:srgbClr>
                  </a:outerShdw>
                </a:effectLst>
                <a:latin typeface="+mn-lt"/>
              </a:rPr>
              <a:t>Appendici</a:t>
            </a:r>
            <a:endParaRPr lang="en-GB" sz="36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292084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a:t>Programma INFN Docenti - 21 ottobre 2024</a:t>
            </a:r>
            <a:endParaRPr lang="en-US" dirty="0"/>
          </a:p>
        </p:txBody>
      </p:sp>
      <p:sp>
        <p:nvSpPr>
          <p:cNvPr id="15363" name="Segnaposto numero diapositiva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E10B59A-9373-4DA4-ACFC-8D59470C394D}" type="slidenum">
              <a:rPr lang="en-US" altLang="it-IT" sz="1200">
                <a:solidFill>
                  <a:srgbClr val="898989"/>
                </a:solidFill>
              </a:rPr>
              <a:pPr>
                <a:spcBef>
                  <a:spcPct val="0"/>
                </a:spcBef>
                <a:buFontTx/>
                <a:buNone/>
              </a:pPr>
              <a:t>57</a:t>
            </a:fld>
            <a:endParaRPr lang="en-US" altLang="it-IT" sz="1200">
              <a:solidFill>
                <a:srgbClr val="898989"/>
              </a:solidFill>
            </a:endParaRPr>
          </a:p>
        </p:txBody>
      </p:sp>
      <p:sp>
        <p:nvSpPr>
          <p:cNvPr id="6" name="TextBox 5"/>
          <p:cNvSpPr txBox="1"/>
          <p:nvPr/>
        </p:nvSpPr>
        <p:spPr>
          <a:xfrm>
            <a:off x="1293415" y="152499"/>
            <a:ext cx="8959391" cy="523220"/>
          </a:xfrm>
          <a:prstGeom prst="rect">
            <a:avLst/>
          </a:prstGeom>
          <a:noFill/>
        </p:spPr>
        <p:txBody>
          <a:bodyPr wrap="square">
            <a:spAutoFit/>
          </a:bodyPr>
          <a:lstStyle/>
          <a:p>
            <a:pPr lvl="1">
              <a:defRPr/>
            </a:pPr>
            <a:r>
              <a:rPr lang="it-IT" sz="2800" b="1" dirty="0">
                <a:effectLst>
                  <a:outerShdw blurRad="38100" dist="38100" dir="2700000" algn="tl">
                    <a:srgbClr val="000000">
                      <a:alpha val="43137"/>
                    </a:srgbClr>
                  </a:outerShdw>
                </a:effectLst>
              </a:rPr>
              <a:t>Equazioni di Maxwell nel vuoto ed equazione delle onde</a:t>
            </a:r>
          </a:p>
        </p:txBody>
      </p:sp>
      <p:sp>
        <p:nvSpPr>
          <p:cNvPr id="15365" name="TextBox 13"/>
          <p:cNvSpPr txBox="1">
            <a:spLocks noChangeArrowheads="1"/>
          </p:cNvSpPr>
          <p:nvPr/>
        </p:nvSpPr>
        <p:spPr bwMode="auto">
          <a:xfrm>
            <a:off x="261108" y="3429000"/>
            <a:ext cx="11871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000" dirty="0"/>
              <a:t>Assumendo una dipendenza sinusoidale dei campi si può adottare la </a:t>
            </a:r>
            <a:r>
              <a:rPr lang="it-IT" altLang="it-IT" sz="2000" b="1" dirty="0"/>
              <a:t>rappresentazione </a:t>
            </a:r>
            <a:r>
              <a:rPr lang="it-IT" altLang="it-IT" sz="2000" b="1" dirty="0" err="1"/>
              <a:t>fasoriale</a:t>
            </a:r>
            <a:r>
              <a:rPr lang="it-IT" altLang="it-IT" sz="2000" dirty="0"/>
              <a:t> </a:t>
            </a:r>
            <a:endParaRPr lang="it-IT" altLang="it-IT" sz="2000" b="1" dirty="0"/>
          </a:p>
        </p:txBody>
      </p:sp>
      <p:grpSp>
        <p:nvGrpSpPr>
          <p:cNvPr id="15373" name="Gruppo 18"/>
          <p:cNvGrpSpPr>
            <a:grpSpLocks/>
          </p:cNvGrpSpPr>
          <p:nvPr/>
        </p:nvGrpSpPr>
        <p:grpSpPr bwMode="auto">
          <a:xfrm>
            <a:off x="5153831" y="2400301"/>
            <a:ext cx="2836541" cy="471585"/>
            <a:chOff x="4000496" y="1571612"/>
            <a:chExt cx="2836926" cy="471339"/>
          </a:xfrm>
        </p:grpSpPr>
        <p:graphicFrame>
          <p:nvGraphicFramePr>
            <p:cNvPr id="15390" name="Object 14"/>
            <p:cNvGraphicFramePr>
              <a:graphicFrameLocks noChangeAspect="1"/>
            </p:cNvGraphicFramePr>
            <p:nvPr/>
          </p:nvGraphicFramePr>
          <p:xfrm>
            <a:off x="4000496" y="1571612"/>
            <a:ext cx="218283" cy="357190"/>
          </p:xfrm>
          <a:graphic>
            <a:graphicData uri="http://schemas.openxmlformats.org/presentationml/2006/ole">
              <mc:AlternateContent xmlns:mc="http://schemas.openxmlformats.org/markup-compatibility/2006">
                <mc:Choice xmlns:v="urn:schemas-microsoft-com:vml" Requires="v">
                  <p:oleObj name="Equazione" r:id="rId2" imgW="139700" imgH="228600" progId="Equation.3">
                    <p:embed/>
                  </p:oleObj>
                </mc:Choice>
                <mc:Fallback>
                  <p:oleObj name="Equazione" r:id="rId2" imgW="139700" imgH="228600" progId="Equation.3">
                    <p:embed/>
                    <p:pic>
                      <p:nvPicPr>
                        <p:cNvPr id="15390"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496" y="1571612"/>
                          <a:ext cx="218283"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91" name="Rettangolo 17"/>
            <p:cNvSpPr>
              <a:spLocks noChangeArrowheads="1"/>
            </p:cNvSpPr>
            <p:nvPr/>
          </p:nvSpPr>
          <p:spPr bwMode="auto">
            <a:xfrm>
              <a:off x="4286248" y="1643050"/>
              <a:ext cx="2551174" cy="39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a:solidFill>
                    <a:srgbClr val="000000"/>
                  </a:solidFill>
                </a:rPr>
                <a:t>Correnti di conduzione</a:t>
              </a:r>
              <a:endParaRPr lang="en-US" altLang="it-IT" sz="2800">
                <a:latin typeface="Arial" panose="020B0604020202020204" pitchFamily="34" charset="0"/>
              </a:endParaRPr>
            </a:p>
          </p:txBody>
        </p:sp>
      </p:grpSp>
      <p:grpSp>
        <p:nvGrpSpPr>
          <p:cNvPr id="15374" name="Gruppo 19"/>
          <p:cNvGrpSpPr>
            <a:grpSpLocks/>
          </p:cNvGrpSpPr>
          <p:nvPr/>
        </p:nvGrpSpPr>
        <p:grpSpPr bwMode="auto">
          <a:xfrm>
            <a:off x="5153833" y="2833691"/>
            <a:ext cx="2364599" cy="471578"/>
            <a:chOff x="3961494" y="1571621"/>
            <a:chExt cx="2364192" cy="471321"/>
          </a:xfrm>
        </p:grpSpPr>
        <p:graphicFrame>
          <p:nvGraphicFramePr>
            <p:cNvPr id="15388" name="Object 15"/>
            <p:cNvGraphicFramePr>
              <a:graphicFrameLocks noChangeAspect="1"/>
            </p:cNvGraphicFramePr>
            <p:nvPr/>
          </p:nvGraphicFramePr>
          <p:xfrm>
            <a:off x="3961494" y="1571621"/>
            <a:ext cx="296862" cy="357188"/>
          </p:xfrm>
          <a:graphic>
            <a:graphicData uri="http://schemas.openxmlformats.org/presentationml/2006/ole">
              <mc:AlternateContent xmlns:mc="http://schemas.openxmlformats.org/markup-compatibility/2006">
                <mc:Choice xmlns:v="urn:schemas-microsoft-com:vml" Requires="v">
                  <p:oleObj name="Equazione" r:id="rId4" imgW="190440" imgH="228600" progId="Equation.3">
                    <p:embed/>
                  </p:oleObj>
                </mc:Choice>
                <mc:Fallback>
                  <p:oleObj name="Equazione" r:id="rId4" imgW="190440" imgH="228600" progId="Equation.3">
                    <p:embed/>
                    <p:pic>
                      <p:nvPicPr>
                        <p:cNvPr id="15388"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1494" y="1571621"/>
                          <a:ext cx="296862"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89" name="Rettangolo 21"/>
            <p:cNvSpPr>
              <a:spLocks noChangeArrowheads="1"/>
            </p:cNvSpPr>
            <p:nvPr/>
          </p:nvSpPr>
          <p:spPr bwMode="auto">
            <a:xfrm>
              <a:off x="4286248" y="1643050"/>
              <a:ext cx="2039438" cy="39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dirty="0">
                  <a:solidFill>
                    <a:srgbClr val="000000"/>
                  </a:solidFill>
                </a:rPr>
                <a:t>Correnti impresse</a:t>
              </a:r>
              <a:endParaRPr lang="en-US" altLang="it-IT" sz="2800" dirty="0">
                <a:latin typeface="Arial" panose="020B0604020202020204" pitchFamily="34" charset="0"/>
              </a:endParaRPr>
            </a:p>
          </p:txBody>
        </p:sp>
      </p:grpSp>
      <p:sp>
        <p:nvSpPr>
          <p:cNvPr id="15375" name="TextBox 13"/>
          <p:cNvSpPr txBox="1">
            <a:spLocks noChangeArrowheads="1"/>
          </p:cNvSpPr>
          <p:nvPr/>
        </p:nvSpPr>
        <p:spPr bwMode="auto">
          <a:xfrm>
            <a:off x="7591163" y="545517"/>
            <a:ext cx="45416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000" b="1" dirty="0"/>
              <a:t>Equazioni delle onde nel vuoto e in assenza di sorgenti</a:t>
            </a:r>
          </a:p>
        </p:txBody>
      </p:sp>
      <p:grpSp>
        <p:nvGrpSpPr>
          <p:cNvPr id="15376" name="Gruppo 18"/>
          <p:cNvGrpSpPr>
            <a:grpSpLocks/>
          </p:cNvGrpSpPr>
          <p:nvPr/>
        </p:nvGrpSpPr>
        <p:grpSpPr bwMode="auto">
          <a:xfrm>
            <a:off x="5221288" y="784222"/>
            <a:ext cx="2146239" cy="461706"/>
            <a:chOff x="3990970" y="1581588"/>
            <a:chExt cx="2147131" cy="460696"/>
          </a:xfrm>
        </p:grpSpPr>
        <p:graphicFrame>
          <p:nvGraphicFramePr>
            <p:cNvPr id="15386" name="Object 14"/>
            <p:cNvGraphicFramePr>
              <a:graphicFrameLocks noChangeAspect="1"/>
            </p:cNvGraphicFramePr>
            <p:nvPr/>
          </p:nvGraphicFramePr>
          <p:xfrm>
            <a:off x="3990970" y="1581588"/>
            <a:ext cx="238157" cy="336374"/>
          </p:xfrm>
          <a:graphic>
            <a:graphicData uri="http://schemas.openxmlformats.org/presentationml/2006/ole">
              <mc:AlternateContent xmlns:mc="http://schemas.openxmlformats.org/markup-compatibility/2006">
                <mc:Choice xmlns:v="urn:schemas-microsoft-com:vml" Requires="v">
                  <p:oleObj name="Equazione" r:id="rId6" imgW="152280" imgH="215640" progId="Equation.3">
                    <p:embed/>
                  </p:oleObj>
                </mc:Choice>
                <mc:Fallback>
                  <p:oleObj name="Equazione" r:id="rId6" imgW="152280" imgH="215640" progId="Equation.3">
                    <p:embed/>
                    <p:pic>
                      <p:nvPicPr>
                        <p:cNvPr id="15386"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0970" y="1581588"/>
                          <a:ext cx="238157" cy="33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87" name="Rettangolo 17"/>
            <p:cNvSpPr>
              <a:spLocks noChangeArrowheads="1"/>
            </p:cNvSpPr>
            <p:nvPr/>
          </p:nvSpPr>
          <p:spPr bwMode="auto">
            <a:xfrm>
              <a:off x="4286248" y="1643050"/>
              <a:ext cx="1851853" cy="3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dirty="0">
                  <a:solidFill>
                    <a:srgbClr val="000000"/>
                  </a:solidFill>
                </a:rPr>
                <a:t>Campo elettrico</a:t>
              </a:r>
              <a:endParaRPr lang="en-US" altLang="it-IT" sz="2800" dirty="0">
                <a:latin typeface="Arial" panose="020B0604020202020204" pitchFamily="34" charset="0"/>
              </a:endParaRPr>
            </a:p>
          </p:txBody>
        </p:sp>
      </p:grpSp>
      <p:grpSp>
        <p:nvGrpSpPr>
          <p:cNvPr id="15377" name="Gruppo 18"/>
          <p:cNvGrpSpPr>
            <a:grpSpLocks/>
          </p:cNvGrpSpPr>
          <p:nvPr/>
        </p:nvGrpSpPr>
        <p:grpSpPr bwMode="auto">
          <a:xfrm>
            <a:off x="5202236" y="1208089"/>
            <a:ext cx="2388927" cy="461594"/>
            <a:chOff x="3971619" y="1581406"/>
            <a:chExt cx="2389317" cy="462797"/>
          </a:xfrm>
        </p:grpSpPr>
        <p:graphicFrame>
          <p:nvGraphicFramePr>
            <p:cNvPr id="15384" name="Object 14"/>
            <p:cNvGraphicFramePr>
              <a:graphicFrameLocks noChangeAspect="1"/>
            </p:cNvGraphicFramePr>
            <p:nvPr/>
          </p:nvGraphicFramePr>
          <p:xfrm>
            <a:off x="3971619" y="1581406"/>
            <a:ext cx="277850" cy="336374"/>
          </p:xfrm>
          <a:graphic>
            <a:graphicData uri="http://schemas.openxmlformats.org/presentationml/2006/ole">
              <mc:AlternateContent xmlns:mc="http://schemas.openxmlformats.org/markup-compatibility/2006">
                <mc:Choice xmlns:v="urn:schemas-microsoft-com:vml" Requires="v">
                  <p:oleObj name="Equazione" r:id="rId8" imgW="177480" imgH="215640" progId="Equation.3">
                    <p:embed/>
                  </p:oleObj>
                </mc:Choice>
                <mc:Fallback>
                  <p:oleObj name="Equazione" r:id="rId8" imgW="177480" imgH="215640" progId="Equation.3">
                    <p:embed/>
                    <p:pic>
                      <p:nvPicPr>
                        <p:cNvPr id="15384"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1619" y="1581406"/>
                          <a:ext cx="277850" cy="33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85" name="Rettangolo 17"/>
            <p:cNvSpPr>
              <a:spLocks noChangeArrowheads="1"/>
            </p:cNvSpPr>
            <p:nvPr/>
          </p:nvSpPr>
          <p:spPr bwMode="auto">
            <a:xfrm>
              <a:off x="4286248" y="1643050"/>
              <a:ext cx="2074688" cy="40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dirty="0">
                  <a:solidFill>
                    <a:srgbClr val="000000"/>
                  </a:solidFill>
                </a:rPr>
                <a:t>Campo magnetico</a:t>
              </a:r>
              <a:endParaRPr lang="en-US" altLang="it-IT" sz="2800" dirty="0">
                <a:latin typeface="Arial" panose="020B0604020202020204" pitchFamily="34" charset="0"/>
              </a:endParaRPr>
            </a:p>
          </p:txBody>
        </p:sp>
      </p:grpSp>
      <p:grpSp>
        <p:nvGrpSpPr>
          <p:cNvPr id="15378" name="Gruppo 18"/>
          <p:cNvGrpSpPr>
            <a:grpSpLocks/>
          </p:cNvGrpSpPr>
          <p:nvPr/>
        </p:nvGrpSpPr>
        <p:grpSpPr bwMode="auto">
          <a:xfrm>
            <a:off x="5221289" y="1593846"/>
            <a:ext cx="2436244" cy="462117"/>
            <a:chOff x="3981444" y="1581096"/>
            <a:chExt cx="2437599" cy="461721"/>
          </a:xfrm>
        </p:grpSpPr>
        <p:graphicFrame>
          <p:nvGraphicFramePr>
            <p:cNvPr id="15382" name="Object 14"/>
            <p:cNvGraphicFramePr>
              <a:graphicFrameLocks noChangeAspect="1"/>
            </p:cNvGraphicFramePr>
            <p:nvPr/>
          </p:nvGraphicFramePr>
          <p:xfrm>
            <a:off x="3981444" y="1581096"/>
            <a:ext cx="257210" cy="336374"/>
          </p:xfrm>
          <a:graphic>
            <a:graphicData uri="http://schemas.openxmlformats.org/presentationml/2006/ole">
              <mc:AlternateContent xmlns:mc="http://schemas.openxmlformats.org/markup-compatibility/2006">
                <mc:Choice xmlns:v="urn:schemas-microsoft-com:vml" Requires="v">
                  <p:oleObj name="Equazione" r:id="rId10" imgW="164880" imgH="215640" progId="Equation.3">
                    <p:embed/>
                  </p:oleObj>
                </mc:Choice>
                <mc:Fallback>
                  <p:oleObj name="Equazione" r:id="rId10" imgW="164880" imgH="215640" progId="Equation.3">
                    <p:embed/>
                    <p:pic>
                      <p:nvPicPr>
                        <p:cNvPr id="15382"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1444" y="1581096"/>
                          <a:ext cx="257210" cy="33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83" name="Rettangolo 17"/>
            <p:cNvSpPr>
              <a:spLocks noChangeArrowheads="1"/>
            </p:cNvSpPr>
            <p:nvPr/>
          </p:nvSpPr>
          <p:spPr bwMode="auto">
            <a:xfrm>
              <a:off x="4286248" y="1643050"/>
              <a:ext cx="2132795" cy="39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dirty="0">
                  <a:solidFill>
                    <a:srgbClr val="000000"/>
                  </a:solidFill>
                </a:rPr>
                <a:t>Induzione elettrica</a:t>
              </a:r>
              <a:endParaRPr lang="en-US" altLang="it-IT" sz="2800" dirty="0">
                <a:latin typeface="Arial" panose="020B0604020202020204" pitchFamily="34" charset="0"/>
              </a:endParaRPr>
            </a:p>
          </p:txBody>
        </p:sp>
      </p:grpSp>
      <p:grpSp>
        <p:nvGrpSpPr>
          <p:cNvPr id="15379" name="Gruppo 18"/>
          <p:cNvGrpSpPr>
            <a:grpSpLocks/>
          </p:cNvGrpSpPr>
          <p:nvPr/>
        </p:nvGrpSpPr>
        <p:grpSpPr bwMode="auto">
          <a:xfrm>
            <a:off x="5159374" y="1989138"/>
            <a:ext cx="2650681" cy="461800"/>
            <a:chOff x="3990566" y="1581476"/>
            <a:chExt cx="2649567" cy="460930"/>
          </a:xfrm>
        </p:grpSpPr>
        <p:graphicFrame>
          <p:nvGraphicFramePr>
            <p:cNvPr id="15380" name="Object 14"/>
            <p:cNvGraphicFramePr>
              <a:graphicFrameLocks noChangeAspect="1"/>
            </p:cNvGraphicFramePr>
            <p:nvPr/>
          </p:nvGraphicFramePr>
          <p:xfrm>
            <a:off x="3990566" y="1581476"/>
            <a:ext cx="238157" cy="336374"/>
          </p:xfrm>
          <a:graphic>
            <a:graphicData uri="http://schemas.openxmlformats.org/presentationml/2006/ole">
              <mc:AlternateContent xmlns:mc="http://schemas.openxmlformats.org/markup-compatibility/2006">
                <mc:Choice xmlns:v="urn:schemas-microsoft-com:vml" Requires="v">
                  <p:oleObj name="Equazione" r:id="rId12" imgW="152280" imgH="215640" progId="Equation.3">
                    <p:embed/>
                  </p:oleObj>
                </mc:Choice>
                <mc:Fallback>
                  <p:oleObj name="Equazione" r:id="rId12" imgW="152280" imgH="215640" progId="Equation.3">
                    <p:embed/>
                    <p:pic>
                      <p:nvPicPr>
                        <p:cNvPr id="1538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0566" y="1581476"/>
                          <a:ext cx="238157" cy="33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81" name="Rettangolo 17"/>
            <p:cNvSpPr>
              <a:spLocks noChangeArrowheads="1"/>
            </p:cNvSpPr>
            <p:nvPr/>
          </p:nvSpPr>
          <p:spPr bwMode="auto">
            <a:xfrm>
              <a:off x="4286248" y="1643050"/>
              <a:ext cx="2353885" cy="39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000">
                  <a:solidFill>
                    <a:srgbClr val="000000"/>
                  </a:solidFill>
                </a:rPr>
                <a:t>Induzione magnetica</a:t>
              </a:r>
              <a:endParaRPr lang="en-US" altLang="it-IT" sz="2800">
                <a:latin typeface="Arial" panose="020B0604020202020204" pitchFamily="34" charset="0"/>
              </a:endParaRPr>
            </a:p>
          </p:txBody>
        </p:sp>
      </p:grpSp>
      <p:pic>
        <p:nvPicPr>
          <p:cNvPr id="7" name="Immagine 6"/>
          <p:cNvPicPr>
            <a:picLocks noChangeAspect="1"/>
          </p:cNvPicPr>
          <p:nvPr/>
        </p:nvPicPr>
        <p:blipFill>
          <a:blip r:embed="rId14"/>
          <a:stretch>
            <a:fillRect/>
          </a:stretch>
        </p:blipFill>
        <p:spPr>
          <a:xfrm>
            <a:off x="368497" y="754238"/>
            <a:ext cx="4533333" cy="2542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magine 8"/>
          <p:cNvPicPr>
            <a:picLocks noChangeAspect="1"/>
          </p:cNvPicPr>
          <p:nvPr/>
        </p:nvPicPr>
        <p:blipFill>
          <a:blip r:embed="rId15"/>
          <a:stretch>
            <a:fillRect/>
          </a:stretch>
        </p:blipFill>
        <p:spPr>
          <a:xfrm>
            <a:off x="3576779" y="4135753"/>
            <a:ext cx="4628571" cy="2142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magine 10"/>
          <p:cNvPicPr>
            <a:picLocks noChangeAspect="1"/>
          </p:cNvPicPr>
          <p:nvPr/>
        </p:nvPicPr>
        <p:blipFill>
          <a:blip r:embed="rId16"/>
          <a:stretch>
            <a:fillRect/>
          </a:stretch>
        </p:blipFill>
        <p:spPr>
          <a:xfrm>
            <a:off x="8471192" y="1208089"/>
            <a:ext cx="2923809" cy="2180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magine 11"/>
          <p:cNvPicPr>
            <a:picLocks noChangeAspect="1"/>
          </p:cNvPicPr>
          <p:nvPr/>
        </p:nvPicPr>
        <p:blipFill>
          <a:blip r:embed="rId17"/>
          <a:stretch>
            <a:fillRect/>
          </a:stretch>
        </p:blipFill>
        <p:spPr>
          <a:xfrm>
            <a:off x="8282483" y="4135753"/>
            <a:ext cx="3335852" cy="2020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31" name="Oggetto 7">
            <a:extLst>
              <a:ext uri="{FF2B5EF4-FFF2-40B4-BE49-F238E27FC236}">
                <a16:creationId xmlns:a16="http://schemas.microsoft.com/office/drawing/2014/main" id="{1137BC27-5948-46BB-9789-E771CD8E7B44}"/>
              </a:ext>
            </a:extLst>
          </p:cNvPr>
          <p:cNvGraphicFramePr>
            <a:graphicFrameLocks noChangeAspect="1"/>
          </p:cNvGraphicFramePr>
          <p:nvPr/>
        </p:nvGraphicFramePr>
        <p:xfrm>
          <a:off x="108898" y="4067036"/>
          <a:ext cx="3390748" cy="400110"/>
        </p:xfrm>
        <a:graphic>
          <a:graphicData uri="http://schemas.openxmlformats.org/presentationml/2006/ole">
            <mc:AlternateContent xmlns:mc="http://schemas.openxmlformats.org/markup-compatibility/2006">
              <mc:Choice xmlns:v="urn:schemas-microsoft-com:vml" Requires="v">
                <p:oleObj name="Equation" r:id="rId18" imgW="1841400" imgH="215640" progId="Equation.DSMT4">
                  <p:embed/>
                </p:oleObj>
              </mc:Choice>
              <mc:Fallback>
                <p:oleObj name="Equation" r:id="rId18" imgW="1841400" imgH="215640" progId="Equation.DSMT4">
                  <p:embed/>
                  <p:pic>
                    <p:nvPicPr>
                      <p:cNvPr id="31" name="Oggetto 7">
                        <a:extLst>
                          <a:ext uri="{FF2B5EF4-FFF2-40B4-BE49-F238E27FC236}">
                            <a16:creationId xmlns:a16="http://schemas.microsoft.com/office/drawing/2014/main" id="{1137BC27-5948-46BB-9789-E771CD8E7B44}"/>
                          </a:ext>
                        </a:extLst>
                      </p:cNvPr>
                      <p:cNvPicPr/>
                      <p:nvPr/>
                    </p:nvPicPr>
                    <p:blipFill>
                      <a:blip r:embed="rId19"/>
                      <a:stretch>
                        <a:fillRect/>
                      </a:stretch>
                    </p:blipFill>
                    <p:spPr>
                      <a:xfrm>
                        <a:off x="108898" y="4067036"/>
                        <a:ext cx="3390748" cy="400110"/>
                      </a:xfrm>
                      <a:prstGeom prst="rect">
                        <a:avLst/>
                      </a:prstGeom>
                    </p:spPr>
                  </p:pic>
                </p:oleObj>
              </mc:Fallback>
            </mc:AlternateContent>
          </a:graphicData>
        </a:graphic>
      </p:graphicFrame>
      <p:graphicFrame>
        <p:nvGraphicFramePr>
          <p:cNvPr id="32" name="Oggetto 7">
            <a:extLst>
              <a:ext uri="{FF2B5EF4-FFF2-40B4-BE49-F238E27FC236}">
                <a16:creationId xmlns:a16="http://schemas.microsoft.com/office/drawing/2014/main" id="{5A757320-D837-4854-8CA4-A9B8C70FCF7E}"/>
              </a:ext>
            </a:extLst>
          </p:cNvPr>
          <p:cNvGraphicFramePr>
            <a:graphicFrameLocks noChangeAspect="1"/>
          </p:cNvGraphicFramePr>
          <p:nvPr/>
        </p:nvGraphicFramePr>
        <p:xfrm>
          <a:off x="178990" y="4500433"/>
          <a:ext cx="2228850" cy="1017588"/>
        </p:xfrm>
        <a:graphic>
          <a:graphicData uri="http://schemas.openxmlformats.org/presentationml/2006/ole">
            <mc:AlternateContent xmlns:mc="http://schemas.openxmlformats.org/markup-compatibility/2006">
              <mc:Choice xmlns:v="urn:schemas-microsoft-com:vml" Requires="v">
                <p:oleObj name="Equation" r:id="rId20" imgW="1257120" imgH="571320" progId="Equation.DSMT4">
                  <p:embed/>
                </p:oleObj>
              </mc:Choice>
              <mc:Fallback>
                <p:oleObj name="Equation" r:id="rId20" imgW="1257120" imgH="571320" progId="Equation.DSMT4">
                  <p:embed/>
                  <p:pic>
                    <p:nvPicPr>
                      <p:cNvPr id="32" name="Oggetto 7">
                        <a:extLst>
                          <a:ext uri="{FF2B5EF4-FFF2-40B4-BE49-F238E27FC236}">
                            <a16:creationId xmlns:a16="http://schemas.microsoft.com/office/drawing/2014/main" id="{5A757320-D837-4854-8CA4-A9B8C70FCF7E}"/>
                          </a:ext>
                        </a:extLst>
                      </p:cNvPr>
                      <p:cNvPicPr/>
                      <p:nvPr/>
                    </p:nvPicPr>
                    <p:blipFill>
                      <a:blip r:embed="rId21"/>
                      <a:stretch>
                        <a:fillRect/>
                      </a:stretch>
                    </p:blipFill>
                    <p:spPr>
                      <a:xfrm>
                        <a:off x="178990" y="4500433"/>
                        <a:ext cx="2228850" cy="1017588"/>
                      </a:xfrm>
                      <a:prstGeom prst="rect">
                        <a:avLst/>
                      </a:prstGeom>
                    </p:spPr>
                  </p:pic>
                </p:oleObj>
              </mc:Fallback>
            </mc:AlternateContent>
          </a:graphicData>
        </a:graphic>
      </p:graphicFrame>
      <p:sp>
        <p:nvSpPr>
          <p:cNvPr id="33" name="TextBox 13">
            <a:extLst>
              <a:ext uri="{FF2B5EF4-FFF2-40B4-BE49-F238E27FC236}">
                <a16:creationId xmlns:a16="http://schemas.microsoft.com/office/drawing/2014/main" id="{D1D6B008-612E-4AA5-BCF7-C6F32E07A37B}"/>
              </a:ext>
            </a:extLst>
          </p:cNvPr>
          <p:cNvSpPr txBox="1">
            <a:spLocks noChangeArrowheads="1"/>
          </p:cNvSpPr>
          <p:nvPr/>
        </p:nvSpPr>
        <p:spPr bwMode="auto">
          <a:xfrm>
            <a:off x="261108" y="5699087"/>
            <a:ext cx="1434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000" dirty="0"/>
              <a:t>Idem per </a:t>
            </a:r>
            <a:r>
              <a:rPr lang="it-IT" altLang="it-IT" sz="2000" b="1" dirty="0"/>
              <a:t>H</a:t>
            </a:r>
          </a:p>
        </p:txBody>
      </p:sp>
    </p:spTree>
    <p:extLst>
      <p:ext uri="{BB962C8B-B14F-4D97-AF65-F5344CB8AC3E}">
        <p14:creationId xmlns:p14="http://schemas.microsoft.com/office/powerpoint/2010/main" val="1624482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a:t>Programma INFN Docenti - 21 ottobre 2024</a:t>
            </a:r>
            <a:endParaRPr lang="en-US" dirty="0"/>
          </a:p>
        </p:txBody>
      </p:sp>
      <p:sp>
        <p:nvSpPr>
          <p:cNvPr id="18437" name="Segnaposto numero diapositiva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83C3872-586E-41C9-ABA6-6DFD0ADC98A9}" type="slidenum">
              <a:rPr lang="en-US" altLang="it-IT" sz="1200">
                <a:solidFill>
                  <a:srgbClr val="898989"/>
                </a:solidFill>
              </a:rPr>
              <a:pPr>
                <a:spcBef>
                  <a:spcPct val="0"/>
                </a:spcBef>
                <a:buFontTx/>
                <a:buNone/>
              </a:pPr>
              <a:t>58</a:t>
            </a:fld>
            <a:endParaRPr lang="en-US" altLang="it-IT" sz="1200" dirty="0">
              <a:solidFill>
                <a:srgbClr val="898989"/>
              </a:solidFill>
            </a:endParaRPr>
          </a:p>
        </p:txBody>
      </p:sp>
      <p:sp>
        <p:nvSpPr>
          <p:cNvPr id="18438" name="TextBox 13"/>
          <p:cNvSpPr txBox="1">
            <a:spLocks noChangeArrowheads="1"/>
          </p:cNvSpPr>
          <p:nvPr/>
        </p:nvSpPr>
        <p:spPr bwMode="auto">
          <a:xfrm>
            <a:off x="183396" y="565851"/>
            <a:ext cx="1182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it-IT" altLang="it-IT" sz="1800" dirty="0"/>
              <a:t>Le strutture acceleranti sono in vuoto e circondate da pareti metalliche per cui vanno imposte le appropriate condizioni al contorno. Innanzitutto ricordiamo che dalle equazioni di Maxwell è possibile ricavare le condizioni di continuità per i campi </a:t>
            </a:r>
            <a:r>
              <a:rPr lang="it-IT" altLang="it-IT" sz="1800" b="1" dirty="0"/>
              <a:t>E, </a:t>
            </a:r>
            <a:r>
              <a:rPr lang="it-IT" altLang="it-IT" sz="1800" dirty="0"/>
              <a:t>B, D, H alla superficie di separazione fra due mezzi. In particolare: a)si conservano la componente tangente di E </a:t>
            </a:r>
            <a:r>
              <a:rPr lang="it-IT" altLang="it-IT" sz="1800" dirty="0" err="1"/>
              <a:t>e</a:t>
            </a:r>
            <a:r>
              <a:rPr lang="it-IT" altLang="it-IT" sz="1800" dirty="0"/>
              <a:t> la componente normale di B, b)</a:t>
            </a:r>
            <a:r>
              <a:rPr lang="it-IT" altLang="it-IT" sz="1800" dirty="0">
                <a:solidFill>
                  <a:srgbClr val="000000"/>
                </a:solidFill>
              </a:rPr>
              <a:t> Una discontinuità della componente tangente di H è sostenuta da una densità di corrente superficiale </a:t>
            </a:r>
            <a:r>
              <a:rPr lang="it-IT" altLang="it-IT" sz="1800" b="1" dirty="0" err="1">
                <a:solidFill>
                  <a:srgbClr val="000000"/>
                </a:solidFill>
              </a:rPr>
              <a:t>J</a:t>
            </a:r>
            <a:r>
              <a:rPr lang="it-IT" altLang="it-IT" sz="1800" b="1" baseline="-25000" dirty="0" err="1">
                <a:solidFill>
                  <a:srgbClr val="000000"/>
                </a:solidFill>
              </a:rPr>
              <a:t>s</a:t>
            </a:r>
            <a:r>
              <a:rPr lang="it-IT" altLang="it-IT" sz="1800" dirty="0">
                <a:solidFill>
                  <a:srgbClr val="000000"/>
                </a:solidFill>
              </a:rPr>
              <a:t> [A/m], c) Una discontinuità della componente tangente di D è sostenuta da una densità di carica superficiale </a:t>
            </a:r>
            <a:r>
              <a:rPr lang="it-IT" altLang="it-IT" sz="1800" dirty="0" err="1">
                <a:solidFill>
                  <a:srgbClr val="000000"/>
                </a:solidFill>
                <a:latin typeface="Symbol" panose="05050102010706020507" pitchFamily="18" charset="2"/>
              </a:rPr>
              <a:t>r</a:t>
            </a:r>
            <a:r>
              <a:rPr lang="it-IT" altLang="it-IT" sz="1800" dirty="0" err="1">
                <a:solidFill>
                  <a:srgbClr val="000000"/>
                </a:solidFill>
              </a:rPr>
              <a:t>s</a:t>
            </a:r>
            <a:r>
              <a:rPr lang="it-IT" altLang="it-IT" sz="1800" dirty="0">
                <a:solidFill>
                  <a:srgbClr val="000000"/>
                </a:solidFill>
              </a:rPr>
              <a:t> [C/m</a:t>
            </a:r>
            <a:r>
              <a:rPr lang="it-IT" altLang="it-IT" sz="1800" baseline="30000" dirty="0">
                <a:solidFill>
                  <a:srgbClr val="000000"/>
                </a:solidFill>
              </a:rPr>
              <a:t>2</a:t>
            </a:r>
            <a:r>
              <a:rPr lang="it-IT" altLang="it-IT" sz="1800" dirty="0">
                <a:solidFill>
                  <a:srgbClr val="000000"/>
                </a:solidFill>
              </a:rPr>
              <a:t>] </a:t>
            </a:r>
          </a:p>
        </p:txBody>
      </p:sp>
      <p:sp>
        <p:nvSpPr>
          <p:cNvPr id="18439" name="Rettangolo 8"/>
          <p:cNvSpPr>
            <a:spLocks noChangeArrowheads="1"/>
          </p:cNvSpPr>
          <p:nvPr/>
        </p:nvSpPr>
        <p:spPr bwMode="auto">
          <a:xfrm>
            <a:off x="430359" y="2580214"/>
            <a:ext cx="11601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000" dirty="0">
                <a:solidFill>
                  <a:srgbClr val="000000"/>
                </a:solidFill>
              </a:rPr>
              <a:t>Un </a:t>
            </a:r>
            <a:r>
              <a:rPr lang="it-IT" altLang="it-IT" sz="2000" b="1" dirty="0">
                <a:solidFill>
                  <a:srgbClr val="000000"/>
                </a:solidFill>
              </a:rPr>
              <a:t>conduttore elettrico perfetto (PEC) </a:t>
            </a:r>
            <a:r>
              <a:rPr lang="it-IT" altLang="it-IT" sz="2000" dirty="0">
                <a:solidFill>
                  <a:srgbClr val="000000"/>
                </a:solidFill>
              </a:rPr>
              <a:t>è caratterizzato dalla relazione E=0 in ogni punto del suo volume.</a:t>
            </a:r>
          </a:p>
        </p:txBody>
      </p:sp>
      <p:sp>
        <p:nvSpPr>
          <p:cNvPr id="18441" name="Rettangolo 11"/>
          <p:cNvSpPr>
            <a:spLocks noChangeArrowheads="1"/>
          </p:cNvSpPr>
          <p:nvPr/>
        </p:nvSpPr>
        <p:spPr bwMode="auto">
          <a:xfrm>
            <a:off x="2409440" y="2089344"/>
            <a:ext cx="11418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400" b="1" dirty="0">
                <a:solidFill>
                  <a:srgbClr val="000000"/>
                </a:solidFill>
              </a:rPr>
              <a:t>Condizioni al contorno per un conduttore elettrico perfetto</a:t>
            </a:r>
          </a:p>
        </p:txBody>
      </p:sp>
      <p:sp>
        <p:nvSpPr>
          <p:cNvPr id="17" name="TextBox 5"/>
          <p:cNvSpPr txBox="1"/>
          <p:nvPr/>
        </p:nvSpPr>
        <p:spPr>
          <a:xfrm>
            <a:off x="3567113" y="105759"/>
            <a:ext cx="6100763" cy="523220"/>
          </a:xfrm>
          <a:prstGeom prst="rect">
            <a:avLst/>
          </a:prstGeom>
          <a:noFill/>
        </p:spPr>
        <p:txBody>
          <a:bodyPr wrap="square">
            <a:spAutoFit/>
          </a:bodyPr>
          <a:lstStyle/>
          <a:p>
            <a:pPr lvl="1">
              <a:defRPr/>
            </a:pPr>
            <a:r>
              <a:rPr lang="it-IT" sz="2800" b="1" dirty="0">
                <a:effectLst>
                  <a:outerShdw blurRad="38100" dist="38100" dir="2700000" algn="tl">
                    <a:srgbClr val="000000">
                      <a:alpha val="43137"/>
                    </a:srgbClr>
                  </a:outerShdw>
                </a:effectLst>
              </a:rPr>
              <a:t>Condizioni al contorno notevoli</a:t>
            </a:r>
          </a:p>
        </p:txBody>
      </p:sp>
      <p:pic>
        <p:nvPicPr>
          <p:cNvPr id="18447"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571" y="2955490"/>
            <a:ext cx="1534762" cy="145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3"/>
          <a:stretch>
            <a:fillRect/>
          </a:stretch>
        </p:blipFill>
        <p:spPr>
          <a:xfrm>
            <a:off x="206527" y="3118822"/>
            <a:ext cx="1704762" cy="1333333"/>
          </a:xfrm>
          <a:prstGeom prst="rect">
            <a:avLst/>
          </a:prstGeom>
        </p:spPr>
      </p:pic>
      <p:sp>
        <p:nvSpPr>
          <p:cNvPr id="25" name="Rettangolo 15"/>
          <p:cNvSpPr>
            <a:spLocks noChangeArrowheads="1"/>
          </p:cNvSpPr>
          <p:nvPr/>
        </p:nvSpPr>
        <p:spPr bwMode="auto">
          <a:xfrm>
            <a:off x="4423644" y="3063769"/>
            <a:ext cx="7151778" cy="1323439"/>
          </a:xfrm>
          <a:prstGeom prst="rect">
            <a:avLst/>
          </a:prstGeom>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000" dirty="0">
                <a:solidFill>
                  <a:srgbClr val="000000"/>
                </a:solidFill>
              </a:rPr>
              <a:t>Pertanto nelle superfici di interfaccia fra PEC e vuoto deve aversi in particolare che:</a:t>
            </a:r>
          </a:p>
          <a:p>
            <a:pPr marL="285750" indent="-285750" algn="just">
              <a:spcBef>
                <a:spcPct val="0"/>
              </a:spcBef>
            </a:pPr>
            <a:r>
              <a:rPr lang="it-IT" altLang="it-IT" sz="2000" dirty="0">
                <a:solidFill>
                  <a:srgbClr val="000000"/>
                </a:solidFill>
              </a:rPr>
              <a:t>La componente tangente di </a:t>
            </a:r>
            <a:r>
              <a:rPr lang="it-IT" altLang="it-IT" sz="2000" b="1" dirty="0">
                <a:solidFill>
                  <a:srgbClr val="000000"/>
                </a:solidFill>
              </a:rPr>
              <a:t>E</a:t>
            </a:r>
            <a:r>
              <a:rPr lang="it-IT" altLang="it-IT" sz="2000" dirty="0">
                <a:solidFill>
                  <a:srgbClr val="000000"/>
                </a:solidFill>
              </a:rPr>
              <a:t> deve essere nulla (</a:t>
            </a:r>
            <a:r>
              <a:rPr lang="it-IT" altLang="it-IT" sz="2000" b="1" dirty="0" err="1">
                <a:solidFill>
                  <a:srgbClr val="000000"/>
                </a:solidFill>
              </a:rPr>
              <a:t>n</a:t>
            </a:r>
            <a:r>
              <a:rPr lang="it-IT" altLang="it-IT" sz="2000" dirty="0" err="1">
                <a:solidFill>
                  <a:srgbClr val="000000"/>
                </a:solidFill>
              </a:rPr>
              <a:t>x</a:t>
            </a:r>
            <a:r>
              <a:rPr lang="it-IT" altLang="it-IT" sz="2000" b="1" dirty="0" err="1">
                <a:solidFill>
                  <a:srgbClr val="000000"/>
                </a:solidFill>
              </a:rPr>
              <a:t>E</a:t>
            </a:r>
            <a:r>
              <a:rPr lang="it-IT" altLang="it-IT" sz="2000" dirty="0">
                <a:solidFill>
                  <a:srgbClr val="000000"/>
                </a:solidFill>
              </a:rPr>
              <a:t>=0)</a:t>
            </a:r>
          </a:p>
          <a:p>
            <a:pPr marL="285750" indent="-285750" algn="just">
              <a:spcBef>
                <a:spcPct val="0"/>
              </a:spcBef>
            </a:pPr>
            <a:r>
              <a:rPr lang="it-IT" altLang="it-IT" sz="2000" dirty="0">
                <a:solidFill>
                  <a:srgbClr val="000000"/>
                </a:solidFill>
              </a:rPr>
              <a:t>La componente normale di </a:t>
            </a:r>
            <a:r>
              <a:rPr lang="it-IT" altLang="it-IT" sz="2000" b="1" dirty="0">
                <a:solidFill>
                  <a:srgbClr val="000000"/>
                </a:solidFill>
              </a:rPr>
              <a:t>H</a:t>
            </a:r>
            <a:r>
              <a:rPr lang="it-IT" altLang="it-IT" sz="2000" dirty="0">
                <a:solidFill>
                  <a:srgbClr val="000000"/>
                </a:solidFill>
              </a:rPr>
              <a:t> deve essere nulla (</a:t>
            </a:r>
            <a:r>
              <a:rPr lang="it-IT" altLang="it-IT" sz="2000" b="1" dirty="0" err="1">
                <a:solidFill>
                  <a:srgbClr val="000000"/>
                </a:solidFill>
              </a:rPr>
              <a:t>n</a:t>
            </a:r>
            <a:r>
              <a:rPr lang="it-IT" altLang="it-IT" sz="2000" dirty="0" err="1">
                <a:solidFill>
                  <a:srgbClr val="000000"/>
                </a:solidFill>
              </a:rPr>
              <a:t>∙</a:t>
            </a:r>
            <a:r>
              <a:rPr lang="it-IT" altLang="it-IT" sz="2000" b="1" dirty="0" err="1">
                <a:solidFill>
                  <a:srgbClr val="000000"/>
                </a:solidFill>
              </a:rPr>
              <a:t>H</a:t>
            </a:r>
            <a:r>
              <a:rPr lang="it-IT" altLang="it-IT" sz="2000" dirty="0">
                <a:solidFill>
                  <a:srgbClr val="000000"/>
                </a:solidFill>
              </a:rPr>
              <a:t>=0)</a:t>
            </a:r>
          </a:p>
        </p:txBody>
      </p:sp>
      <p:sp>
        <p:nvSpPr>
          <p:cNvPr id="6" name="CasellaDiTesto 5"/>
          <p:cNvSpPr txBox="1"/>
          <p:nvPr/>
        </p:nvSpPr>
        <p:spPr>
          <a:xfrm>
            <a:off x="2342980" y="3305279"/>
            <a:ext cx="309700" cy="400110"/>
          </a:xfrm>
          <a:prstGeom prst="rect">
            <a:avLst/>
          </a:prstGeom>
          <a:noFill/>
        </p:spPr>
        <p:txBody>
          <a:bodyPr wrap="none" rtlCol="0">
            <a:spAutoFit/>
          </a:bodyPr>
          <a:lstStyle/>
          <a:p>
            <a:r>
              <a:rPr lang="it-IT" sz="2000" b="1" dirty="0"/>
              <a:t>E</a:t>
            </a:r>
          </a:p>
        </p:txBody>
      </p:sp>
      <p:sp>
        <p:nvSpPr>
          <p:cNvPr id="27" name="CasellaDiTesto 26"/>
          <p:cNvSpPr txBox="1"/>
          <p:nvPr/>
        </p:nvSpPr>
        <p:spPr>
          <a:xfrm>
            <a:off x="2947086" y="3505334"/>
            <a:ext cx="536237" cy="369332"/>
          </a:xfrm>
          <a:prstGeom prst="rect">
            <a:avLst/>
          </a:prstGeom>
          <a:noFill/>
        </p:spPr>
        <p:txBody>
          <a:bodyPr wrap="none" rtlCol="0">
            <a:spAutoFit/>
          </a:bodyPr>
          <a:lstStyle/>
          <a:p>
            <a:r>
              <a:rPr lang="it-IT" b="1" dirty="0"/>
              <a:t>PEC</a:t>
            </a:r>
          </a:p>
        </p:txBody>
      </p:sp>
      <p:sp>
        <p:nvSpPr>
          <p:cNvPr id="28" name="Rettangolo 8"/>
          <p:cNvSpPr>
            <a:spLocks noChangeArrowheads="1"/>
          </p:cNvSpPr>
          <p:nvPr/>
        </p:nvSpPr>
        <p:spPr bwMode="auto">
          <a:xfrm>
            <a:off x="206526" y="4931092"/>
            <a:ext cx="118252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it-IT" altLang="it-IT" sz="2000" dirty="0"/>
              <a:t>Si definisce </a:t>
            </a:r>
            <a:r>
              <a:rPr lang="it-IT" altLang="it-IT" sz="2000" b="1" dirty="0"/>
              <a:t>buon conduttore </a:t>
            </a:r>
            <a:r>
              <a:rPr lang="it-IT" altLang="it-IT" sz="2000" dirty="0"/>
              <a:t>un mezzo tale che.  		Nei buoni conduttori il campo elettromagnetico RF si attenua esponenzialmente come </a:t>
            </a:r>
            <a:r>
              <a:rPr lang="it-IT" altLang="it-IT" sz="2000" dirty="0" err="1"/>
              <a:t>exp</a:t>
            </a:r>
            <a:r>
              <a:rPr lang="it-IT" altLang="it-IT" sz="2000" dirty="0"/>
              <a:t>(-x/</a:t>
            </a:r>
            <a:r>
              <a:rPr lang="it-IT" altLang="it-IT" sz="2000" dirty="0">
                <a:latin typeface="Symbol" panose="05050102010706020507" pitchFamily="18" charset="2"/>
              </a:rPr>
              <a:t>d</a:t>
            </a:r>
            <a:r>
              <a:rPr lang="it-IT" altLang="it-IT" sz="2000" dirty="0"/>
              <a:t>) con </a:t>
            </a:r>
            <a:r>
              <a:rPr lang="it-IT" altLang="it-IT" sz="2000" dirty="0">
                <a:latin typeface="Symbol" panose="05050102010706020507" pitchFamily="18" charset="2"/>
              </a:rPr>
              <a:t>d</a:t>
            </a:r>
            <a:r>
              <a:rPr lang="it-IT" altLang="it-IT" sz="2000" dirty="0"/>
              <a:t>=(2/(</a:t>
            </a:r>
            <a:r>
              <a:rPr lang="it-IT" altLang="it-IT" sz="2000" dirty="0" err="1">
                <a:latin typeface="Symbol" panose="05050102010706020507" pitchFamily="18" charset="2"/>
              </a:rPr>
              <a:t>mws</a:t>
            </a:r>
            <a:r>
              <a:rPr lang="it-IT" altLang="it-IT" sz="2000" dirty="0"/>
              <a:t>))</a:t>
            </a:r>
            <a:r>
              <a:rPr lang="it-IT" altLang="it-IT" sz="2000" baseline="30000" dirty="0"/>
              <a:t>1/2</a:t>
            </a:r>
            <a:r>
              <a:rPr lang="it-IT" altLang="it-IT" sz="2000" dirty="0"/>
              <a:t> (</a:t>
            </a:r>
            <a:r>
              <a:rPr lang="it-IT" altLang="it-IT" sz="2000" b="1" dirty="0"/>
              <a:t>effetto pelle</a:t>
            </a:r>
            <a:r>
              <a:rPr lang="it-IT" altLang="it-IT" sz="2000" dirty="0"/>
              <a:t>). E’ possibile dimostrare  che per un buon conduttore, detto </a:t>
            </a:r>
            <a:r>
              <a:rPr lang="it-IT" altLang="it-IT" sz="2000" b="1" dirty="0" err="1"/>
              <a:t>H</a:t>
            </a:r>
            <a:r>
              <a:rPr lang="it-IT" altLang="it-IT" sz="2000" b="1" baseline="-25000" dirty="0" err="1"/>
              <a:t>t</a:t>
            </a:r>
            <a:r>
              <a:rPr lang="it-IT" altLang="it-IT" sz="2000" dirty="0"/>
              <a:t> il campo magnetico calcolato per una superficie in PEC, è possibile approssimare il campo elettrico tangente come segue:</a:t>
            </a:r>
          </a:p>
        </p:txBody>
      </p:sp>
      <p:sp>
        <p:nvSpPr>
          <p:cNvPr id="29" name="Rettangolo 11"/>
          <p:cNvSpPr>
            <a:spLocks noChangeArrowheads="1"/>
          </p:cNvSpPr>
          <p:nvPr/>
        </p:nvSpPr>
        <p:spPr bwMode="auto">
          <a:xfrm>
            <a:off x="1911289" y="4438118"/>
            <a:ext cx="80916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400" b="1" dirty="0">
                <a:solidFill>
                  <a:srgbClr val="000000"/>
                </a:solidFill>
              </a:rPr>
              <a:t>Condizioni al contorno per un buon conduttore</a:t>
            </a:r>
          </a:p>
        </p:txBody>
      </p:sp>
      <p:graphicFrame>
        <p:nvGraphicFramePr>
          <p:cNvPr id="30" name="Object 11"/>
          <p:cNvGraphicFramePr>
            <a:graphicFrameLocks noChangeAspect="1"/>
          </p:cNvGraphicFramePr>
          <p:nvPr/>
        </p:nvGraphicFramePr>
        <p:xfrm>
          <a:off x="5265999" y="4948381"/>
          <a:ext cx="1243007" cy="387350"/>
        </p:xfrm>
        <a:graphic>
          <a:graphicData uri="http://schemas.openxmlformats.org/presentationml/2006/ole">
            <mc:AlternateContent xmlns:mc="http://schemas.openxmlformats.org/markup-compatibility/2006">
              <mc:Choice xmlns:v="urn:schemas-microsoft-com:vml" Requires="v">
                <p:oleObj name="Equazione" r:id="rId4" imgW="736600" imgH="228600" progId="Equation.3">
                  <p:embed/>
                </p:oleObj>
              </mc:Choice>
              <mc:Fallback>
                <p:oleObj name="Equazione" r:id="rId4" imgW="736600" imgH="228600" progId="Equation.3">
                  <p:embed/>
                  <p:pic>
                    <p:nvPicPr>
                      <p:cNvPr id="3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999" y="4948381"/>
                        <a:ext cx="124300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7" name="CasellaDiTesto 6"/>
              <p:cNvSpPr txBox="1"/>
              <p:nvPr/>
            </p:nvSpPr>
            <p:spPr>
              <a:xfrm>
                <a:off x="4447213" y="5811011"/>
                <a:ext cx="2860527"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𝒕</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m:t>
                          </m:r>
                          <m:r>
                            <a:rPr lang="it-IT" i="1">
                              <a:latin typeface="Cambria Math" panose="02040503050406030204" pitchFamily="18" charset="0"/>
                            </a:rPr>
                            <m:t>1+</m:t>
                          </m:r>
                          <m:r>
                            <a:rPr lang="it-IT" i="1">
                              <a:latin typeface="Cambria Math" panose="02040503050406030204" pitchFamily="18" charset="0"/>
                            </a:rPr>
                            <m:t>𝑗</m:t>
                          </m:r>
                          <m:r>
                            <a:rPr lang="it-IT" b="0" i="1" smtClean="0">
                              <a:latin typeface="Cambria Math" panose="02040503050406030204" pitchFamily="18" charset="0"/>
                            </a:rPr>
                            <m:t>)</m:t>
                          </m:r>
                          <m:r>
                            <a:rPr lang="it-IT" b="0" i="1" smtClean="0">
                              <a:latin typeface="Cambria Math" panose="02040503050406030204" pitchFamily="18" charset="0"/>
                            </a:rPr>
                            <m:t>𝑅</m:t>
                          </m:r>
                        </m:e>
                        <m:sub>
                          <m:r>
                            <a:rPr lang="it-IT" b="0" i="1" smtClean="0">
                              <a:latin typeface="Cambria Math" panose="02040503050406030204" pitchFamily="18" charset="0"/>
                            </a:rPr>
                            <m:t>𝑠</m:t>
                          </m:r>
                        </m:sub>
                      </m:sSub>
                      <m:sSub>
                        <m:sSubPr>
                          <m:ctrlPr>
                            <a:rPr lang="it-IT" b="1" i="1">
                              <a:latin typeface="Cambria Math" panose="02040503050406030204" pitchFamily="18" charset="0"/>
                            </a:rPr>
                          </m:ctrlPr>
                        </m:sSubPr>
                        <m:e>
                          <m:r>
                            <a:rPr lang="it-IT" b="1" i="1" smtClean="0">
                              <a:latin typeface="Cambria Math" panose="02040503050406030204" pitchFamily="18" charset="0"/>
                            </a:rPr>
                            <m:t>𝑯</m:t>
                          </m:r>
                        </m:e>
                        <m:sub>
                          <m:r>
                            <a:rPr lang="it-IT" b="1" i="1">
                              <a:latin typeface="Cambria Math" panose="02040503050406030204" pitchFamily="18" charset="0"/>
                            </a:rPr>
                            <m:t>𝒕</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r>
                            <a:rPr lang="it-IT" b="0" i="1" smtClean="0">
                              <a:latin typeface="Cambria Math" panose="02040503050406030204" pitchFamily="18" charset="0"/>
                            </a:rPr>
                            <m:t>𝑗</m:t>
                          </m:r>
                        </m:num>
                        <m:den>
                          <m:r>
                            <a:rPr lang="it-IT" b="0" i="1" smtClean="0">
                              <a:latin typeface="Cambria Math" panose="02040503050406030204" pitchFamily="18" charset="0"/>
                              <a:ea typeface="Cambria Math" panose="02040503050406030204" pitchFamily="18" charset="0"/>
                            </a:rPr>
                            <m:t>𝜎𝛿</m:t>
                          </m:r>
                        </m:den>
                      </m:f>
                      <m:sSub>
                        <m:sSubPr>
                          <m:ctrlPr>
                            <a:rPr lang="it-IT" b="1" i="1">
                              <a:latin typeface="Cambria Math" panose="02040503050406030204" pitchFamily="18" charset="0"/>
                            </a:rPr>
                          </m:ctrlPr>
                        </m:sSubPr>
                        <m:e>
                          <m:r>
                            <a:rPr lang="it-IT" b="1" i="1">
                              <a:latin typeface="Cambria Math" panose="02040503050406030204" pitchFamily="18" charset="0"/>
                            </a:rPr>
                            <m:t>𝑯</m:t>
                          </m:r>
                        </m:e>
                        <m:sub>
                          <m:r>
                            <a:rPr lang="it-IT" b="1" i="1">
                              <a:latin typeface="Cambria Math" panose="02040503050406030204" pitchFamily="18" charset="0"/>
                            </a:rPr>
                            <m:t>𝒕</m:t>
                          </m:r>
                        </m:sub>
                      </m:sSub>
                    </m:oMath>
                  </m:oMathPara>
                </a14:m>
                <a:endParaRPr lang="it-IT" dirty="0"/>
              </a:p>
            </p:txBody>
          </p:sp>
        </mc:Choice>
        <mc:Fallback xmlns="">
          <p:sp>
            <p:nvSpPr>
              <p:cNvPr id="7" name="CasellaDiTesto 6"/>
              <p:cNvSpPr txBox="1">
                <a:spLocks noRot="1" noChangeAspect="1" noMove="1" noResize="1" noEditPoints="1" noAdjustHandles="1" noChangeArrowheads="1" noChangeShapeType="1" noTextEdit="1"/>
              </p:cNvSpPr>
              <p:nvPr/>
            </p:nvSpPr>
            <p:spPr>
              <a:xfrm>
                <a:off x="4447213" y="5811011"/>
                <a:ext cx="2860527" cy="520463"/>
              </a:xfrm>
              <a:prstGeom prst="rect">
                <a:avLst/>
              </a:prstGeom>
              <a:blipFill rotWithShape="0">
                <a:blip r:embed="rId7"/>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2026876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a:extLst>
              <a:ext uri="{FF2B5EF4-FFF2-40B4-BE49-F238E27FC236}">
                <a16:creationId xmlns:a16="http://schemas.microsoft.com/office/drawing/2014/main" id="{5EC47EDF-1AE8-4553-B662-DC7436D266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5C90AB0-3A93-4FD2-98D2-FDB5A6B584DA}" type="slidenum">
              <a:rPr lang="en-US" altLang="it-IT" sz="1200">
                <a:solidFill>
                  <a:srgbClr val="898989"/>
                </a:solidFill>
              </a:rPr>
              <a:pPr>
                <a:spcBef>
                  <a:spcPct val="0"/>
                </a:spcBef>
                <a:buFontTx/>
                <a:buNone/>
              </a:pPr>
              <a:t>59</a:t>
            </a:fld>
            <a:endParaRPr lang="en-US" altLang="it-IT" sz="1200">
              <a:solidFill>
                <a:srgbClr val="898989"/>
              </a:solidFill>
            </a:endParaRPr>
          </a:p>
        </p:txBody>
      </p:sp>
      <p:sp>
        <p:nvSpPr>
          <p:cNvPr id="5" name="Footer Placeholder 4">
            <a:extLst>
              <a:ext uri="{FF2B5EF4-FFF2-40B4-BE49-F238E27FC236}">
                <a16:creationId xmlns:a16="http://schemas.microsoft.com/office/drawing/2014/main" id="{743E7B36-9E7E-4D51-BF5E-5704A4375A6E}"/>
              </a:ext>
            </a:extLst>
          </p:cNvPr>
          <p:cNvSpPr>
            <a:spLocks noGrp="1"/>
          </p:cNvSpPr>
          <p:nvPr>
            <p:ph type="ftr" sz="quarter" idx="11"/>
          </p:nvPr>
        </p:nvSpPr>
        <p:spPr/>
        <p:txBody>
          <a:bodyPr/>
          <a:lstStyle/>
          <a:p>
            <a:pPr>
              <a:defRPr/>
            </a:pPr>
            <a:r>
              <a:rPr lang="it-IT"/>
              <a:t>Programma INFN Docenti - 21 ottobre 2024</a:t>
            </a:r>
            <a:endParaRPr lang="en-US" dirty="0"/>
          </a:p>
        </p:txBody>
      </p:sp>
      <p:sp>
        <p:nvSpPr>
          <p:cNvPr id="6" name="TextBox 5">
            <a:extLst>
              <a:ext uri="{FF2B5EF4-FFF2-40B4-BE49-F238E27FC236}">
                <a16:creationId xmlns:a16="http://schemas.microsoft.com/office/drawing/2014/main" id="{BF9AFC1B-262E-4855-A01C-1B4897BF4115}"/>
              </a:ext>
            </a:extLst>
          </p:cNvPr>
          <p:cNvSpPr txBox="1"/>
          <p:nvPr/>
        </p:nvSpPr>
        <p:spPr>
          <a:xfrm>
            <a:off x="985936" y="310515"/>
            <a:ext cx="11206064" cy="523220"/>
          </a:xfrm>
          <a:prstGeom prst="rect">
            <a:avLst/>
          </a:prstGeom>
          <a:noFill/>
        </p:spPr>
        <p:txBody>
          <a:bodyPr wrap="square">
            <a:spAutoFit/>
          </a:bodyPr>
          <a:lstStyle/>
          <a:p>
            <a:pPr lvl="1">
              <a:defRPr/>
            </a:pPr>
            <a:r>
              <a:rPr lang="it-IT" sz="2800" b="1" dirty="0">
                <a:effectLst>
                  <a:outerShdw blurRad="38100" dist="38100" dir="2700000" algn="tl">
                    <a:srgbClr val="000000">
                      <a:alpha val="43137"/>
                    </a:srgbClr>
                  </a:outerShdw>
                </a:effectLst>
              </a:rPr>
              <a:t>Quanta potenza è necessaria per eccitare una gap accelerante?</a:t>
            </a:r>
          </a:p>
        </p:txBody>
      </p:sp>
      <p:sp>
        <p:nvSpPr>
          <p:cNvPr id="10" name="TextBox 9">
            <a:extLst>
              <a:ext uri="{FF2B5EF4-FFF2-40B4-BE49-F238E27FC236}">
                <a16:creationId xmlns:a16="http://schemas.microsoft.com/office/drawing/2014/main" id="{B4A67A4B-E159-4884-B855-46549700506B}"/>
              </a:ext>
            </a:extLst>
          </p:cNvPr>
          <p:cNvSpPr txBox="1"/>
          <p:nvPr/>
        </p:nvSpPr>
        <p:spPr>
          <a:xfrm>
            <a:off x="2724539" y="1011772"/>
            <a:ext cx="9294669" cy="1200329"/>
          </a:xfrm>
          <a:prstGeom prst="rect">
            <a:avLst/>
          </a:prstGeom>
          <a:noFill/>
        </p:spPr>
        <p:txBody>
          <a:bodyPr wrap="square">
            <a:spAutoFit/>
          </a:bodyPr>
          <a:lstStyle/>
          <a:p>
            <a:pPr algn="just">
              <a:defRPr/>
            </a:pPr>
            <a:r>
              <a:rPr lang="it-IT" dirty="0">
                <a:effectLst>
                  <a:outerShdw blurRad="38100" dist="38100" dir="2700000" algn="tl">
                    <a:srgbClr val="000000">
                      <a:alpha val="43137"/>
                    </a:srgbClr>
                  </a:outerShdw>
                </a:effectLst>
              </a:rPr>
              <a:t>Esempio tipico</a:t>
            </a:r>
            <a:r>
              <a:rPr lang="it-IT" dirty="0"/>
              <a:t>: acceleratore a 200 MHz con un campo accelerante medio di E</a:t>
            </a:r>
            <a:r>
              <a:rPr lang="it-IT" baseline="-25000" dirty="0"/>
              <a:t>acc</a:t>
            </a:r>
            <a:r>
              <a:rPr lang="it-IT" dirty="0"/>
              <a:t>=2 MV/m e </a:t>
            </a:r>
            <a:r>
              <a:rPr lang="it-IT" dirty="0">
                <a:latin typeface="Symbol" pitchFamily="18" charset="2"/>
              </a:rPr>
              <a:t>b</a:t>
            </a:r>
            <a:r>
              <a:rPr lang="it-IT" dirty="0"/>
              <a:t>=0.031. In questo caso </a:t>
            </a:r>
            <a:r>
              <a:rPr lang="it-IT" dirty="0">
                <a:latin typeface="Symbol" pitchFamily="18" charset="2"/>
              </a:rPr>
              <a:t>l</a:t>
            </a:r>
            <a:r>
              <a:rPr lang="it-IT" dirty="0"/>
              <a:t>=1.5 m e la lunghezza della cella accelerante è pari a </a:t>
            </a:r>
            <a:r>
              <a:rPr lang="it-IT" dirty="0">
                <a:latin typeface="Symbol" pitchFamily="18" charset="2"/>
              </a:rPr>
              <a:t>bl</a:t>
            </a:r>
            <a:r>
              <a:rPr lang="it-IT" dirty="0"/>
              <a:t>=4.7 cm. La gap accelerante è lunga g= ¼ </a:t>
            </a:r>
            <a:r>
              <a:rPr lang="it-IT" dirty="0">
                <a:latin typeface="Symbol" pitchFamily="18" charset="2"/>
              </a:rPr>
              <a:t>bl</a:t>
            </a:r>
            <a:r>
              <a:rPr lang="it-IT" dirty="0"/>
              <a:t>=1.17 cm e il diametro della gap è di 2a=21 cm.</a:t>
            </a:r>
          </a:p>
          <a:p>
            <a:pPr algn="just">
              <a:defRPr/>
            </a:pPr>
            <a:r>
              <a:rPr lang="it-IT" dirty="0"/>
              <a:t>La capacità della gap è pari a </a:t>
            </a:r>
            <a:endParaRPr lang="en-US" dirty="0"/>
          </a:p>
        </p:txBody>
      </p:sp>
      <p:graphicFrame>
        <p:nvGraphicFramePr>
          <p:cNvPr id="13319" name="Object 3">
            <a:extLst>
              <a:ext uri="{FF2B5EF4-FFF2-40B4-BE49-F238E27FC236}">
                <a16:creationId xmlns:a16="http://schemas.microsoft.com/office/drawing/2014/main" id="{7AE25467-AEC6-4486-8517-B3D777541B32}"/>
              </a:ext>
            </a:extLst>
          </p:cNvPr>
          <p:cNvGraphicFramePr>
            <a:graphicFrameLocks noChangeAspect="1"/>
          </p:cNvGraphicFramePr>
          <p:nvPr/>
        </p:nvGraphicFramePr>
        <p:xfrm>
          <a:off x="5865904" y="1992626"/>
          <a:ext cx="1615750" cy="613985"/>
        </p:xfrm>
        <a:graphic>
          <a:graphicData uri="http://schemas.openxmlformats.org/presentationml/2006/ole">
            <mc:AlternateContent xmlns:mc="http://schemas.openxmlformats.org/markup-compatibility/2006">
              <mc:Choice xmlns:v="urn:schemas-microsoft-com:vml" Requires="v">
                <p:oleObj name="Equation" r:id="rId2" imgW="1167893" imgH="444307" progId="Equation.DSMT4">
                  <p:embed/>
                </p:oleObj>
              </mc:Choice>
              <mc:Fallback>
                <p:oleObj name="Equation" r:id="rId2" imgW="1167893" imgH="444307" progId="Equation.DSMT4">
                  <p:embed/>
                  <p:pic>
                    <p:nvPicPr>
                      <p:cNvPr id="13319" name="Object 3">
                        <a:extLst>
                          <a:ext uri="{FF2B5EF4-FFF2-40B4-BE49-F238E27FC236}">
                            <a16:creationId xmlns:a16="http://schemas.microsoft.com/office/drawing/2014/main" id="{7AE25467-AEC6-4486-8517-B3D777541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904" y="1992626"/>
                        <a:ext cx="1615750" cy="613985"/>
                      </a:xfrm>
                      <a:prstGeom prst="rect">
                        <a:avLst/>
                      </a:prstGeom>
                      <a:noFill/>
                      <a:ln>
                        <a:noFill/>
                      </a:ln>
                    </p:spPr>
                  </p:pic>
                </p:oleObj>
              </mc:Fallback>
            </mc:AlternateContent>
          </a:graphicData>
        </a:graphic>
      </p:graphicFrame>
      <p:sp>
        <p:nvSpPr>
          <p:cNvPr id="13320" name="TextBox 13">
            <a:extLst>
              <a:ext uri="{FF2B5EF4-FFF2-40B4-BE49-F238E27FC236}">
                <a16:creationId xmlns:a16="http://schemas.microsoft.com/office/drawing/2014/main" id="{20E6BA73-25BE-48F6-A6C8-F1DCBF67289D}"/>
              </a:ext>
            </a:extLst>
          </p:cNvPr>
          <p:cNvSpPr txBox="1">
            <a:spLocks noChangeArrowheads="1"/>
          </p:cNvSpPr>
          <p:nvPr/>
        </p:nvSpPr>
        <p:spPr bwMode="auto">
          <a:xfrm>
            <a:off x="81005" y="2480578"/>
            <a:ext cx="1014132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t>E la tensione alla gap deve essere pari a: V=</a:t>
            </a:r>
            <a:r>
              <a:rPr lang="it-IT" altLang="it-IT" sz="1800" dirty="0" err="1"/>
              <a:t>E</a:t>
            </a:r>
            <a:r>
              <a:rPr lang="it-IT" altLang="it-IT" sz="1800" baseline="-25000" dirty="0" err="1"/>
              <a:t>acc</a:t>
            </a:r>
            <a:r>
              <a:rPr lang="it-IT" altLang="it-IT" sz="1800" dirty="0"/>
              <a:t> </a:t>
            </a:r>
            <a:r>
              <a:rPr lang="it-IT" altLang="it-IT" sz="1800" dirty="0" err="1">
                <a:latin typeface="Symbol" panose="05050102010706020507" pitchFamily="18" charset="2"/>
              </a:rPr>
              <a:t>bl</a:t>
            </a:r>
            <a:r>
              <a:rPr lang="it-IT" altLang="it-IT" sz="1800" dirty="0"/>
              <a:t> = 94 </a:t>
            </a:r>
            <a:r>
              <a:rPr lang="it-IT" altLang="it-IT" sz="1800" dirty="0" err="1"/>
              <a:t>kV</a:t>
            </a:r>
            <a:r>
              <a:rPr lang="it-IT" altLang="it-IT" sz="1800" dirty="0"/>
              <a:t>.</a:t>
            </a:r>
          </a:p>
          <a:p>
            <a:pPr algn="just" eaLnBrk="1" hangingPunct="1">
              <a:spcBef>
                <a:spcPct val="0"/>
              </a:spcBef>
              <a:buFontTx/>
              <a:buNone/>
            </a:pPr>
            <a:r>
              <a:rPr lang="it-IT" altLang="it-IT" sz="1800" dirty="0"/>
              <a:t>Pertanto la corrente di picco necessaria per caricare la gap al valore  di tensione voluto deve essere uguale a I=</a:t>
            </a:r>
            <a:r>
              <a:rPr lang="it-IT" altLang="it-IT" sz="1800" dirty="0" err="1"/>
              <a:t>jV</a:t>
            </a:r>
            <a:r>
              <a:rPr lang="it-IT" altLang="it-IT" sz="1800" dirty="0" err="1">
                <a:latin typeface="Symbol" panose="05050102010706020507" pitchFamily="18" charset="2"/>
              </a:rPr>
              <a:t>w</a:t>
            </a:r>
            <a:r>
              <a:rPr lang="it-IT" altLang="it-IT" sz="1800" dirty="0" err="1"/>
              <a:t>C</a:t>
            </a:r>
            <a:r>
              <a:rPr lang="it-IT" altLang="it-IT" sz="1800" dirty="0"/>
              <a:t> = =j3070 A. Quindi la potenza </a:t>
            </a:r>
            <a:r>
              <a:rPr lang="it-IT" altLang="it-IT" sz="1800" dirty="0" err="1"/>
              <a:t>rms</a:t>
            </a:r>
            <a:r>
              <a:rPr lang="it-IT" altLang="it-IT" sz="1800" dirty="0"/>
              <a:t> richiesta è pari a </a:t>
            </a:r>
            <a:r>
              <a:rPr lang="it-IT" altLang="it-IT" sz="1800" dirty="0" err="1"/>
              <a:t>Prms</a:t>
            </a:r>
            <a:r>
              <a:rPr lang="it-IT" altLang="it-IT" sz="1800" dirty="0"/>
              <a:t>= ½ VI=144 MVA! Inoltre, essendo tensione e corrente sfasate di 90°,non vi è trasferimento di potenza attiva al carico.</a:t>
            </a:r>
          </a:p>
          <a:p>
            <a:pPr algn="just" eaLnBrk="1" hangingPunct="1">
              <a:spcBef>
                <a:spcPct val="0"/>
              </a:spcBef>
              <a:buFontTx/>
              <a:buNone/>
            </a:pPr>
            <a:r>
              <a:rPr lang="it-IT" altLang="it-IT" sz="1800" dirty="0"/>
              <a:t>Forse  modificando il circuito si può ridurre  al potenza impegnata…</a:t>
            </a:r>
          </a:p>
        </p:txBody>
      </p:sp>
      <p:grpSp>
        <p:nvGrpSpPr>
          <p:cNvPr id="13321" name="Gruppo 29">
            <a:extLst>
              <a:ext uri="{FF2B5EF4-FFF2-40B4-BE49-F238E27FC236}">
                <a16:creationId xmlns:a16="http://schemas.microsoft.com/office/drawing/2014/main" id="{0F4FC6C8-D252-45AE-AAAD-A912B6882662}"/>
              </a:ext>
            </a:extLst>
          </p:cNvPr>
          <p:cNvGrpSpPr>
            <a:grpSpLocks/>
          </p:cNvGrpSpPr>
          <p:nvPr/>
        </p:nvGrpSpPr>
        <p:grpSpPr bwMode="auto">
          <a:xfrm>
            <a:off x="10279495" y="2368050"/>
            <a:ext cx="1592263" cy="1627187"/>
            <a:chOff x="6143636" y="4500570"/>
            <a:chExt cx="1592248" cy="1627187"/>
          </a:xfrm>
        </p:grpSpPr>
        <p:grpSp>
          <p:nvGrpSpPr>
            <p:cNvPr id="13329" name="Gruppo 21">
              <a:extLst>
                <a:ext uri="{FF2B5EF4-FFF2-40B4-BE49-F238E27FC236}">
                  <a16:creationId xmlns:a16="http://schemas.microsoft.com/office/drawing/2014/main" id="{30BFD254-01B5-416A-887A-75B7CBA2E7AB}"/>
                </a:ext>
              </a:extLst>
            </p:cNvPr>
            <p:cNvGrpSpPr>
              <a:grpSpLocks/>
            </p:cNvGrpSpPr>
            <p:nvPr/>
          </p:nvGrpSpPr>
          <p:grpSpPr bwMode="auto">
            <a:xfrm>
              <a:off x="6400633" y="4500570"/>
              <a:ext cx="1335251" cy="1627187"/>
              <a:chOff x="6400633" y="4500570"/>
              <a:chExt cx="1335251" cy="1627187"/>
            </a:xfrm>
          </p:grpSpPr>
          <p:pic>
            <p:nvPicPr>
              <p:cNvPr id="13334" name="Picture 10">
                <a:extLst>
                  <a:ext uri="{FF2B5EF4-FFF2-40B4-BE49-F238E27FC236}">
                    <a16:creationId xmlns:a16="http://schemas.microsoft.com/office/drawing/2014/main" id="{4CC70BAD-9A33-412A-8C91-F71E764E6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553" t="10349" r="6461"/>
              <a:stretch>
                <a:fillRect/>
              </a:stretch>
            </p:blipFill>
            <p:spPr bwMode="auto">
              <a:xfrm>
                <a:off x="6858017" y="4500570"/>
                <a:ext cx="877867"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35" name="Gruppo 14">
                <a:extLst>
                  <a:ext uri="{FF2B5EF4-FFF2-40B4-BE49-F238E27FC236}">
                    <a16:creationId xmlns:a16="http://schemas.microsoft.com/office/drawing/2014/main" id="{7C173BD0-34E5-4104-944B-2B512E47ACFE}"/>
                  </a:ext>
                </a:extLst>
              </p:cNvPr>
              <p:cNvGrpSpPr>
                <a:grpSpLocks/>
              </p:cNvGrpSpPr>
              <p:nvPr/>
            </p:nvGrpSpPr>
            <p:grpSpPr bwMode="auto">
              <a:xfrm>
                <a:off x="6400633" y="5186195"/>
                <a:ext cx="285752" cy="285752"/>
                <a:chOff x="3071802" y="5500702"/>
                <a:chExt cx="285752" cy="285752"/>
              </a:xfrm>
            </p:grpSpPr>
            <p:sp>
              <p:nvSpPr>
                <p:cNvPr id="11" name="Ovale 10">
                  <a:extLst>
                    <a:ext uri="{FF2B5EF4-FFF2-40B4-BE49-F238E27FC236}">
                      <a16:creationId xmlns:a16="http://schemas.microsoft.com/office/drawing/2014/main" id="{3D53BAD7-8E87-406A-9026-558B6A8FCE0C}"/>
                    </a:ext>
                  </a:extLst>
                </p:cNvPr>
                <p:cNvSpPr/>
                <p:nvPr/>
              </p:nvSpPr>
              <p:spPr>
                <a:xfrm>
                  <a:off x="3071978" y="5500877"/>
                  <a:ext cx="285747" cy="28575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p>
              </p:txBody>
            </p:sp>
            <p:cxnSp>
              <p:nvCxnSpPr>
                <p:cNvPr id="13" name="Connettore 1 12">
                  <a:extLst>
                    <a:ext uri="{FF2B5EF4-FFF2-40B4-BE49-F238E27FC236}">
                      <a16:creationId xmlns:a16="http://schemas.microsoft.com/office/drawing/2014/main" id="{DBCDAB8C-5034-40BE-8A38-D2FC6AFF58AD}"/>
                    </a:ext>
                  </a:extLst>
                </p:cNvPr>
                <p:cNvCxnSpPr/>
                <p:nvPr/>
              </p:nvCxnSpPr>
              <p:spPr>
                <a:xfrm>
                  <a:off x="3102140" y="5634227"/>
                  <a:ext cx="214311" cy="1587"/>
                </a:xfrm>
                <a:prstGeom prst="line">
                  <a:avLst/>
                </a:prstGeom>
              </p:spPr>
              <p:style>
                <a:lnRef idx="2">
                  <a:schemeClr val="dk1"/>
                </a:lnRef>
                <a:fillRef idx="0">
                  <a:schemeClr val="dk1"/>
                </a:fillRef>
                <a:effectRef idx="1">
                  <a:schemeClr val="dk1"/>
                </a:effectRef>
                <a:fontRef idx="minor">
                  <a:schemeClr val="tx1"/>
                </a:fontRef>
              </p:style>
            </p:cxnSp>
          </p:grpSp>
          <p:cxnSp>
            <p:nvCxnSpPr>
              <p:cNvPr id="17" name="Connettore 1 16">
                <a:extLst>
                  <a:ext uri="{FF2B5EF4-FFF2-40B4-BE49-F238E27FC236}">
                    <a16:creationId xmlns:a16="http://schemas.microsoft.com/office/drawing/2014/main" id="{37DB9980-1AD4-4469-ACDA-BBFB582EED8C}"/>
                  </a:ext>
                </a:extLst>
              </p:cNvPr>
              <p:cNvCxnSpPr/>
              <p:nvPr/>
            </p:nvCxnSpPr>
            <p:spPr>
              <a:xfrm rot="5400000" flipH="1" flipV="1">
                <a:off x="6328576" y="4971264"/>
                <a:ext cx="428625" cy="1588"/>
              </a:xfrm>
              <a:prstGeom prst="line">
                <a:avLst/>
              </a:prstGeom>
            </p:spPr>
            <p:style>
              <a:lnRef idx="2">
                <a:schemeClr val="dk1"/>
              </a:lnRef>
              <a:fillRef idx="0">
                <a:schemeClr val="dk1"/>
              </a:fillRef>
              <a:effectRef idx="1">
                <a:schemeClr val="dk1"/>
              </a:effectRef>
              <a:fontRef idx="minor">
                <a:schemeClr val="tx1"/>
              </a:fontRef>
            </p:style>
          </p:cxnSp>
          <p:cxnSp>
            <p:nvCxnSpPr>
              <p:cNvPr id="19" name="Connettore 1 18">
                <a:extLst>
                  <a:ext uri="{FF2B5EF4-FFF2-40B4-BE49-F238E27FC236}">
                    <a16:creationId xmlns:a16="http://schemas.microsoft.com/office/drawing/2014/main" id="{E762FFED-ED7E-4D55-9DA8-111ED65B788C}"/>
                  </a:ext>
                </a:extLst>
              </p:cNvPr>
              <p:cNvCxnSpPr/>
              <p:nvPr/>
            </p:nvCxnSpPr>
            <p:spPr>
              <a:xfrm>
                <a:off x="6557969" y="4749807"/>
                <a:ext cx="357185" cy="1588"/>
              </a:xfrm>
              <a:prstGeom prst="line">
                <a:avLst/>
              </a:prstGeom>
              <a:effectLst/>
            </p:spPr>
            <p:style>
              <a:lnRef idx="2">
                <a:schemeClr val="dk1"/>
              </a:lnRef>
              <a:fillRef idx="0">
                <a:schemeClr val="dk1"/>
              </a:fillRef>
              <a:effectRef idx="1">
                <a:schemeClr val="dk1"/>
              </a:effectRef>
              <a:fontRef idx="minor">
                <a:schemeClr val="tx1"/>
              </a:fontRef>
            </p:style>
          </p:cxnSp>
          <p:cxnSp>
            <p:nvCxnSpPr>
              <p:cNvPr id="20" name="Connettore 1 19">
                <a:extLst>
                  <a:ext uri="{FF2B5EF4-FFF2-40B4-BE49-F238E27FC236}">
                    <a16:creationId xmlns:a16="http://schemas.microsoft.com/office/drawing/2014/main" id="{F261EC9C-2C17-47E8-AC51-47669029FB7E}"/>
                  </a:ext>
                </a:extLst>
              </p:cNvPr>
              <p:cNvCxnSpPr/>
              <p:nvPr/>
            </p:nvCxnSpPr>
            <p:spPr>
              <a:xfrm>
                <a:off x="6557969" y="5897570"/>
                <a:ext cx="357185" cy="1587"/>
              </a:xfrm>
              <a:prstGeom prst="line">
                <a:avLst/>
              </a:prstGeom>
              <a:effectLst/>
            </p:spPr>
            <p:style>
              <a:lnRef idx="2">
                <a:schemeClr val="dk1"/>
              </a:lnRef>
              <a:fillRef idx="0">
                <a:schemeClr val="dk1"/>
              </a:fillRef>
              <a:effectRef idx="1">
                <a:schemeClr val="dk1"/>
              </a:effectRef>
              <a:fontRef idx="minor">
                <a:schemeClr val="tx1"/>
              </a:fontRef>
            </p:style>
          </p:cxnSp>
          <p:cxnSp>
            <p:nvCxnSpPr>
              <p:cNvPr id="21" name="Connettore 1 20">
                <a:extLst>
                  <a:ext uri="{FF2B5EF4-FFF2-40B4-BE49-F238E27FC236}">
                    <a16:creationId xmlns:a16="http://schemas.microsoft.com/office/drawing/2014/main" id="{2E6A43F1-96E4-4B07-A1F3-2EAC157BF287}"/>
                  </a:ext>
                </a:extLst>
              </p:cNvPr>
              <p:cNvCxnSpPr/>
              <p:nvPr/>
            </p:nvCxnSpPr>
            <p:spPr>
              <a:xfrm rot="5400000" flipH="1" flipV="1">
                <a:off x="6334926" y="5679289"/>
                <a:ext cx="428625" cy="1588"/>
              </a:xfrm>
              <a:prstGeom prst="line">
                <a:avLst/>
              </a:prstGeom>
            </p:spPr>
            <p:style>
              <a:lnRef idx="2">
                <a:schemeClr val="dk1"/>
              </a:lnRef>
              <a:fillRef idx="0">
                <a:schemeClr val="dk1"/>
              </a:fillRef>
              <a:effectRef idx="1">
                <a:schemeClr val="dk1"/>
              </a:effectRef>
              <a:fontRef idx="minor">
                <a:schemeClr val="tx1"/>
              </a:fontRef>
            </p:style>
          </p:cxnSp>
        </p:grpSp>
        <p:sp>
          <p:nvSpPr>
            <p:cNvPr id="13330" name="Rettangolo 22">
              <a:extLst>
                <a:ext uri="{FF2B5EF4-FFF2-40B4-BE49-F238E27FC236}">
                  <a16:creationId xmlns:a16="http://schemas.microsoft.com/office/drawing/2014/main" id="{1F05F988-FED5-4DC7-BF03-4FC1FB801687}"/>
                </a:ext>
              </a:extLst>
            </p:cNvPr>
            <p:cNvSpPr>
              <a:spLocks noChangeArrowheads="1"/>
            </p:cNvSpPr>
            <p:nvPr/>
          </p:nvSpPr>
          <p:spPr bwMode="auto">
            <a:xfrm>
              <a:off x="6143636" y="5143512"/>
              <a:ext cx="242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t>I</a:t>
              </a:r>
              <a:endParaRPr lang="en-US" altLang="it-IT" sz="1800">
                <a:latin typeface="Arial" panose="020B0604020202020204" pitchFamily="34" charset="0"/>
              </a:endParaRPr>
            </a:p>
          </p:txBody>
        </p:sp>
        <p:sp>
          <p:nvSpPr>
            <p:cNvPr id="13331" name="Rettangolo 23">
              <a:extLst>
                <a:ext uri="{FF2B5EF4-FFF2-40B4-BE49-F238E27FC236}">
                  <a16:creationId xmlns:a16="http://schemas.microsoft.com/office/drawing/2014/main" id="{2DCC50CE-2FB1-4E90-A467-A5B6AB83CAF1}"/>
                </a:ext>
              </a:extLst>
            </p:cNvPr>
            <p:cNvSpPr>
              <a:spLocks noChangeArrowheads="1"/>
            </p:cNvSpPr>
            <p:nvPr/>
          </p:nvSpPr>
          <p:spPr bwMode="auto">
            <a:xfrm>
              <a:off x="6786578" y="5131370"/>
              <a:ext cx="316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dirty="0"/>
                <a:t>V</a:t>
              </a:r>
              <a:endParaRPr lang="en-US" altLang="it-IT" sz="1800" dirty="0">
                <a:latin typeface="Arial" panose="020B0604020202020204" pitchFamily="34" charset="0"/>
              </a:endParaRPr>
            </a:p>
          </p:txBody>
        </p:sp>
        <p:cxnSp>
          <p:nvCxnSpPr>
            <p:cNvPr id="26" name="Connettore 2 25">
              <a:extLst>
                <a:ext uri="{FF2B5EF4-FFF2-40B4-BE49-F238E27FC236}">
                  <a16:creationId xmlns:a16="http://schemas.microsoft.com/office/drawing/2014/main" id="{37CA8B6C-B1BE-4F33-BF4D-4E81515CFA34}"/>
                </a:ext>
              </a:extLst>
            </p:cNvPr>
            <p:cNvCxnSpPr/>
            <p:nvPr/>
          </p:nvCxnSpPr>
          <p:spPr>
            <a:xfrm rot="5400000" flipH="1" flipV="1">
              <a:off x="6716716" y="5000632"/>
              <a:ext cx="42703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Connettore 1 28">
              <a:extLst>
                <a:ext uri="{FF2B5EF4-FFF2-40B4-BE49-F238E27FC236}">
                  <a16:creationId xmlns:a16="http://schemas.microsoft.com/office/drawing/2014/main" id="{21C15491-30AA-4F0A-881F-E6BCF69DD58A}"/>
                </a:ext>
              </a:extLst>
            </p:cNvPr>
            <p:cNvCxnSpPr/>
            <p:nvPr/>
          </p:nvCxnSpPr>
          <p:spPr>
            <a:xfrm rot="5400000">
              <a:off x="6793710" y="5638013"/>
              <a:ext cx="273050" cy="1588"/>
            </a:xfrm>
            <a:prstGeom prst="line">
              <a:avLst/>
            </a:prstGeom>
          </p:spPr>
          <p:style>
            <a:lnRef idx="2">
              <a:schemeClr val="dk1"/>
            </a:lnRef>
            <a:fillRef idx="0">
              <a:schemeClr val="dk1"/>
            </a:fillRef>
            <a:effectRef idx="1">
              <a:schemeClr val="dk1"/>
            </a:effectRef>
            <a:fontRef idx="minor">
              <a:schemeClr val="tx1"/>
            </a:fontRef>
          </p:style>
        </p:cxnSp>
      </p:grpSp>
      <p:pic>
        <p:nvPicPr>
          <p:cNvPr id="13322" name="Picture 10">
            <a:extLst>
              <a:ext uri="{FF2B5EF4-FFF2-40B4-BE49-F238E27FC236}">
                <a16:creationId xmlns:a16="http://schemas.microsoft.com/office/drawing/2014/main" id="{3997CE0F-EFAA-4BC0-B618-6969ACE6D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498" t="6413" r="6461"/>
          <a:stretch>
            <a:fillRect/>
          </a:stretch>
        </p:blipFill>
        <p:spPr bwMode="auto">
          <a:xfrm>
            <a:off x="81005" y="4555817"/>
            <a:ext cx="3277884" cy="148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5">
            <a:extLst>
              <a:ext uri="{FF2B5EF4-FFF2-40B4-BE49-F238E27FC236}">
                <a16:creationId xmlns:a16="http://schemas.microsoft.com/office/drawing/2014/main" id="{D7CBC7BE-F688-47DC-9C54-9AD87C746B6C}"/>
              </a:ext>
            </a:extLst>
          </p:cNvPr>
          <p:cNvSpPr txBox="1"/>
          <p:nvPr/>
        </p:nvSpPr>
        <p:spPr>
          <a:xfrm>
            <a:off x="3791048" y="4099296"/>
            <a:ext cx="3643312" cy="369887"/>
          </a:xfrm>
          <a:prstGeom prst="rect">
            <a:avLst/>
          </a:prstGeom>
          <a:noFill/>
        </p:spPr>
        <p:txBody>
          <a:bodyPr>
            <a:spAutoFit/>
          </a:bodyPr>
          <a:lstStyle/>
          <a:p>
            <a:pPr lvl="1">
              <a:defRPr/>
            </a:pPr>
            <a:r>
              <a:rPr lang="it-IT" b="1" dirty="0">
                <a:effectLst>
                  <a:outerShdw blurRad="38100" dist="38100" dir="2700000" algn="tl">
                    <a:srgbClr val="000000">
                      <a:alpha val="43137"/>
                    </a:srgbClr>
                  </a:outerShdw>
                </a:effectLst>
              </a:rPr>
              <a:t>Una soluzione: Il circuito RLC</a:t>
            </a:r>
          </a:p>
        </p:txBody>
      </p:sp>
      <p:grpSp>
        <p:nvGrpSpPr>
          <p:cNvPr id="13324" name="Group 46">
            <a:extLst>
              <a:ext uri="{FF2B5EF4-FFF2-40B4-BE49-F238E27FC236}">
                <a16:creationId xmlns:a16="http://schemas.microsoft.com/office/drawing/2014/main" id="{DE1439DA-16C3-407F-953D-E1AF421AD156}"/>
              </a:ext>
            </a:extLst>
          </p:cNvPr>
          <p:cNvGrpSpPr>
            <a:grpSpLocks/>
          </p:cNvGrpSpPr>
          <p:nvPr/>
        </p:nvGrpSpPr>
        <p:grpSpPr bwMode="auto">
          <a:xfrm>
            <a:off x="3752170" y="4738701"/>
            <a:ext cx="8088126" cy="1461469"/>
            <a:chOff x="3439455" y="960364"/>
            <a:chExt cx="6198600" cy="1460787"/>
          </a:xfrm>
        </p:grpSpPr>
        <p:sp>
          <p:nvSpPr>
            <p:cNvPr id="13325" name="TextBox 13">
              <a:extLst>
                <a:ext uri="{FF2B5EF4-FFF2-40B4-BE49-F238E27FC236}">
                  <a16:creationId xmlns:a16="http://schemas.microsoft.com/office/drawing/2014/main" id="{18987E5D-102B-4D84-8D05-A63E141F11CB}"/>
                </a:ext>
              </a:extLst>
            </p:cNvPr>
            <p:cNvSpPr txBox="1">
              <a:spLocks noChangeArrowheads="1"/>
            </p:cNvSpPr>
            <p:nvPr/>
          </p:nvSpPr>
          <p:spPr bwMode="auto">
            <a:xfrm>
              <a:off x="3471855" y="960364"/>
              <a:ext cx="5429288" cy="70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000" dirty="0"/>
                <a:t>Consideriamo questo circuito con C e V uguali al caso precedente e L scelta in modo tale che </a:t>
              </a:r>
            </a:p>
          </p:txBody>
        </p:sp>
        <p:graphicFrame>
          <p:nvGraphicFramePr>
            <p:cNvPr id="13326" name="Object 3">
              <a:extLst>
                <a:ext uri="{FF2B5EF4-FFF2-40B4-BE49-F238E27FC236}">
                  <a16:creationId xmlns:a16="http://schemas.microsoft.com/office/drawing/2014/main" id="{77BA93ED-CFF4-453C-B455-684309283CDF}"/>
                </a:ext>
              </a:extLst>
            </p:cNvPr>
            <p:cNvGraphicFramePr>
              <a:graphicFrameLocks noChangeAspect="1"/>
            </p:cNvGraphicFramePr>
            <p:nvPr/>
          </p:nvGraphicFramePr>
          <p:xfrm>
            <a:off x="6921529" y="1282140"/>
            <a:ext cx="1316146" cy="411294"/>
          </p:xfrm>
          <a:graphic>
            <a:graphicData uri="http://schemas.openxmlformats.org/presentationml/2006/ole">
              <mc:AlternateContent xmlns:mc="http://schemas.openxmlformats.org/markup-compatibility/2006">
                <mc:Choice xmlns:v="urn:schemas-microsoft-com:vml" Requires="v">
                  <p:oleObj name="Equazione" r:id="rId5" imgW="812447" imgH="253890" progId="Equation.3">
                    <p:embed/>
                  </p:oleObj>
                </mc:Choice>
                <mc:Fallback>
                  <p:oleObj name="Equazione" r:id="rId5" imgW="812447" imgH="253890" progId="Equation.3">
                    <p:embed/>
                    <p:pic>
                      <p:nvPicPr>
                        <p:cNvPr id="13326" name="Object 3">
                          <a:extLst>
                            <a:ext uri="{FF2B5EF4-FFF2-40B4-BE49-F238E27FC236}">
                              <a16:creationId xmlns:a16="http://schemas.microsoft.com/office/drawing/2014/main" id="{77BA93ED-CFF4-453C-B455-684309283C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1529" y="1282140"/>
                          <a:ext cx="1316146" cy="411294"/>
                        </a:xfrm>
                        <a:prstGeom prst="rect">
                          <a:avLst/>
                        </a:prstGeom>
                        <a:noFill/>
                        <a:ln>
                          <a:noFill/>
                        </a:ln>
                      </p:spPr>
                    </p:pic>
                  </p:oleObj>
                </mc:Fallback>
              </mc:AlternateContent>
            </a:graphicData>
          </a:graphic>
        </p:graphicFrame>
        <p:sp>
          <p:nvSpPr>
            <p:cNvPr id="13327" name="TextBox 13">
              <a:extLst>
                <a:ext uri="{FF2B5EF4-FFF2-40B4-BE49-F238E27FC236}">
                  <a16:creationId xmlns:a16="http://schemas.microsoft.com/office/drawing/2014/main" id="{2A244050-54D7-46DF-AF25-CFA2216153FF}"/>
                </a:ext>
              </a:extLst>
            </p:cNvPr>
            <p:cNvSpPr txBox="1">
              <a:spLocks noChangeArrowheads="1"/>
            </p:cNvSpPr>
            <p:nvPr/>
          </p:nvSpPr>
          <p:spPr bwMode="auto">
            <a:xfrm>
              <a:off x="3439455" y="1713596"/>
              <a:ext cx="3286125" cy="70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2000" dirty="0"/>
                <a:t>L’ammettenza di tale circuito vale</a:t>
              </a:r>
            </a:p>
          </p:txBody>
        </p:sp>
        <p:graphicFrame>
          <p:nvGraphicFramePr>
            <p:cNvPr id="13328" name="Object 4">
              <a:extLst>
                <a:ext uri="{FF2B5EF4-FFF2-40B4-BE49-F238E27FC236}">
                  <a16:creationId xmlns:a16="http://schemas.microsoft.com/office/drawing/2014/main" id="{037CA0F5-6026-45E9-9033-799D3380FCD8}"/>
                </a:ext>
              </a:extLst>
            </p:cNvPr>
            <p:cNvGraphicFramePr>
              <a:graphicFrameLocks noChangeAspect="1"/>
            </p:cNvGraphicFramePr>
            <p:nvPr/>
          </p:nvGraphicFramePr>
          <p:xfrm>
            <a:off x="6261422" y="1616087"/>
            <a:ext cx="3376633" cy="650572"/>
          </p:xfrm>
          <a:graphic>
            <a:graphicData uri="http://schemas.openxmlformats.org/presentationml/2006/ole">
              <mc:AlternateContent xmlns:mc="http://schemas.openxmlformats.org/markup-compatibility/2006">
                <mc:Choice xmlns:v="urn:schemas-microsoft-com:vml" Requires="v">
                  <p:oleObj name="Equazione" r:id="rId7" imgW="2501640" imgH="482400" progId="Equation.3">
                    <p:embed/>
                  </p:oleObj>
                </mc:Choice>
                <mc:Fallback>
                  <p:oleObj name="Equazione" r:id="rId7" imgW="2501640" imgH="482400" progId="Equation.3">
                    <p:embed/>
                    <p:pic>
                      <p:nvPicPr>
                        <p:cNvPr id="13328" name="Object 4">
                          <a:extLst>
                            <a:ext uri="{FF2B5EF4-FFF2-40B4-BE49-F238E27FC236}">
                              <a16:creationId xmlns:a16="http://schemas.microsoft.com/office/drawing/2014/main" id="{037CA0F5-6026-45E9-9033-799D3380FCD8}"/>
                            </a:ext>
                          </a:extLst>
                        </p:cNvPr>
                        <p:cNvPicPr>
                          <a:picLocks noChangeAspect="1" noChangeArrowheads="1"/>
                        </p:cNvPicPr>
                        <p:nvPr/>
                      </p:nvPicPr>
                      <p:blipFill>
                        <a:blip r:embed="rId8"/>
                        <a:srcRect/>
                        <a:stretch>
                          <a:fillRect/>
                        </a:stretch>
                      </p:blipFill>
                      <p:spPr bwMode="auto">
                        <a:xfrm>
                          <a:off x="6261422" y="1616087"/>
                          <a:ext cx="3376633" cy="650572"/>
                        </a:xfrm>
                        <a:prstGeom prst="rect">
                          <a:avLst/>
                        </a:prstGeom>
                        <a:noFill/>
                        <a:ln>
                          <a:noFill/>
                        </a:ln>
                      </p:spPr>
                    </p:pic>
                  </p:oleObj>
                </mc:Fallback>
              </mc:AlternateContent>
            </a:graphicData>
          </a:graphic>
        </p:graphicFrame>
      </p:grpSp>
      <p:pic>
        <p:nvPicPr>
          <p:cNvPr id="30" name="Picture 5">
            <a:extLst>
              <a:ext uri="{FF2B5EF4-FFF2-40B4-BE49-F238E27FC236}">
                <a16:creationId xmlns:a16="http://schemas.microsoft.com/office/drawing/2014/main" id="{C0B1D01A-4C06-4E2B-9E38-048327D0C1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242" y="834525"/>
            <a:ext cx="24574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873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1657" y="874981"/>
            <a:ext cx="11870028" cy="4832092"/>
          </a:xfrm>
          <a:prstGeom prst="rect">
            <a:avLst/>
          </a:prstGeom>
        </p:spPr>
        <p:txBody>
          <a:bodyPr wrap="square">
            <a:spAutoFit/>
          </a:bodyPr>
          <a:lstStyle/>
          <a:p>
            <a:pPr algn="just"/>
            <a:r>
              <a:rPr lang="it-IT" sz="2800" b="0" i="0" u="none" strike="noStrike" baseline="0" dirty="0">
                <a:solidFill>
                  <a:srgbClr val="000000"/>
                </a:solidFill>
                <a:latin typeface="Calibri" panose="020F0502020204030204" pitchFamily="34" charset="0"/>
              </a:rPr>
              <a:t>L’unità di misura per l’energia nel sistema MKS è il joule (J). Tuttavia, nella Fisica delle particelle si usa normalmente l’</a:t>
            </a:r>
            <a:r>
              <a:rPr lang="it-IT" sz="2800" b="1" i="0" u="none" strike="noStrike" baseline="0" dirty="0">
                <a:solidFill>
                  <a:srgbClr val="000000"/>
                </a:solidFill>
                <a:latin typeface="Calibri" panose="020F0502020204030204" pitchFamily="34" charset="0"/>
              </a:rPr>
              <a:t>elettronvolt</a:t>
            </a:r>
            <a:r>
              <a:rPr lang="it-IT" sz="2800" b="0" i="0" u="none" strike="noStrike" baseline="0" dirty="0">
                <a:solidFill>
                  <a:srgbClr val="000000"/>
                </a:solidFill>
                <a:latin typeface="Calibri" panose="020F0502020204030204" pitchFamily="34" charset="0"/>
              </a:rPr>
              <a:t> e i suoi multipli </a:t>
            </a:r>
            <a:r>
              <a:rPr lang="it-IT" sz="2800" dirty="0">
                <a:solidFill>
                  <a:srgbClr val="000000"/>
                </a:solidFill>
                <a:latin typeface="Calibri" panose="020F0502020204030204" pitchFamily="34" charset="0"/>
              </a:rPr>
              <a:t>k</a:t>
            </a:r>
            <a:r>
              <a:rPr lang="it-IT" sz="2800" b="0" i="0" u="none" strike="noStrike" baseline="0" dirty="0">
                <a:solidFill>
                  <a:srgbClr val="000000"/>
                </a:solidFill>
                <a:latin typeface="Calibri" panose="020F0502020204030204" pitchFamily="34" charset="0"/>
              </a:rPr>
              <a:t>ilo electron </a:t>
            </a:r>
            <a:r>
              <a:rPr lang="it-IT" sz="2800" b="0" i="0" u="none" strike="noStrike" baseline="0" dirty="0" err="1">
                <a:solidFill>
                  <a:srgbClr val="000000"/>
                </a:solidFill>
                <a:latin typeface="Calibri" panose="020F0502020204030204" pitchFamily="34" charset="0"/>
              </a:rPr>
              <a:t>volts</a:t>
            </a:r>
            <a:r>
              <a:rPr lang="it-IT" sz="2800" b="0" i="0" u="none" strike="noStrike" baseline="0" dirty="0">
                <a:solidFill>
                  <a:srgbClr val="000000"/>
                </a:solidFill>
                <a:latin typeface="Calibri" panose="020F0502020204030204" pitchFamily="34" charset="0"/>
              </a:rPr>
              <a:t> (1keV=10</a:t>
            </a:r>
            <a:r>
              <a:rPr lang="it-IT" sz="2800" b="0" i="0" u="none" strike="noStrike" baseline="30000" dirty="0">
                <a:solidFill>
                  <a:srgbClr val="000000"/>
                </a:solidFill>
                <a:latin typeface="Calibri" panose="020F0502020204030204" pitchFamily="34" charset="0"/>
              </a:rPr>
              <a:t>3</a:t>
            </a:r>
            <a:r>
              <a:rPr lang="it-IT" sz="2800" b="0" i="0" u="none" strike="noStrike" baseline="0" dirty="0">
                <a:solidFill>
                  <a:srgbClr val="000000"/>
                </a:solidFill>
                <a:latin typeface="Calibri" panose="020F0502020204030204" pitchFamily="34" charset="0"/>
              </a:rPr>
              <a:t>eV) Mega electron volt (1MeV=10</a:t>
            </a:r>
            <a:r>
              <a:rPr lang="it-IT" sz="2800" b="0" i="0" u="none" strike="noStrike" baseline="30000" dirty="0">
                <a:solidFill>
                  <a:srgbClr val="000000"/>
                </a:solidFill>
                <a:latin typeface="Calibri" panose="020F0502020204030204" pitchFamily="34" charset="0"/>
              </a:rPr>
              <a:t>6</a:t>
            </a:r>
            <a:r>
              <a:rPr lang="it-IT" sz="2800" b="0" i="0" u="none" strike="noStrike" baseline="0" dirty="0">
                <a:solidFill>
                  <a:srgbClr val="000000"/>
                </a:solidFill>
                <a:latin typeface="Calibri" panose="020F0502020204030204" pitchFamily="34" charset="0"/>
              </a:rPr>
              <a:t>eV), Giga electron volt (1GeV=10</a:t>
            </a:r>
            <a:r>
              <a:rPr lang="it-IT" sz="2800" b="0" i="0" u="none" strike="noStrike" baseline="30000" dirty="0">
                <a:solidFill>
                  <a:srgbClr val="000000"/>
                </a:solidFill>
                <a:latin typeface="Calibri" panose="020F0502020204030204" pitchFamily="34" charset="0"/>
              </a:rPr>
              <a:t>9</a:t>
            </a:r>
            <a:r>
              <a:rPr lang="it-IT" sz="2800" b="0" i="0" u="none" strike="noStrike" baseline="0" dirty="0">
                <a:solidFill>
                  <a:srgbClr val="000000"/>
                </a:solidFill>
                <a:latin typeface="Calibri" panose="020F0502020204030204" pitchFamily="34" charset="0"/>
              </a:rPr>
              <a:t>eV), </a:t>
            </a:r>
            <a:r>
              <a:rPr lang="it-IT" sz="2800" b="0" i="0" u="none" strike="noStrike" baseline="0" dirty="0" err="1">
                <a:solidFill>
                  <a:srgbClr val="000000"/>
                </a:solidFill>
                <a:latin typeface="Calibri" panose="020F0502020204030204" pitchFamily="34" charset="0"/>
              </a:rPr>
              <a:t>Tera</a:t>
            </a:r>
            <a:r>
              <a:rPr lang="it-IT" sz="2800" b="0" i="0" u="none" strike="noStrike" baseline="0" dirty="0">
                <a:solidFill>
                  <a:srgbClr val="000000"/>
                </a:solidFill>
                <a:latin typeface="Calibri" panose="020F0502020204030204" pitchFamily="34" charset="0"/>
              </a:rPr>
              <a:t> electron volt (1TeV=10</a:t>
            </a:r>
            <a:r>
              <a:rPr lang="it-IT" sz="2800" baseline="30000" dirty="0">
                <a:solidFill>
                  <a:srgbClr val="000000"/>
                </a:solidFill>
                <a:latin typeface="Calibri" panose="020F0502020204030204" pitchFamily="34" charset="0"/>
              </a:rPr>
              <a:t>12</a:t>
            </a:r>
            <a:r>
              <a:rPr lang="it-IT" sz="2800" b="0" i="0" u="none" strike="noStrike" baseline="0" dirty="0">
                <a:solidFill>
                  <a:srgbClr val="000000"/>
                </a:solidFill>
                <a:latin typeface="Calibri" panose="020F0502020204030204" pitchFamily="34" charset="0"/>
              </a:rPr>
              <a:t>eV) etc. </a:t>
            </a:r>
          </a:p>
          <a:p>
            <a:pPr algn="just"/>
            <a:r>
              <a:rPr lang="it-IT" sz="2800" dirty="0">
                <a:solidFill>
                  <a:srgbClr val="000000"/>
                </a:solidFill>
                <a:latin typeface="Calibri" panose="020F0502020204030204" pitchFamily="34" charset="0"/>
              </a:rPr>
              <a:t>L’elettronvolt è definito come l’energia cinetica acquisita da un elettrone sottoposto a una differenza di potenziale di 1 volt.</a:t>
            </a:r>
            <a:endParaRPr lang="it-IT" sz="2800" b="0" i="0" u="none" strike="noStrike" baseline="0" dirty="0">
              <a:solidFill>
                <a:srgbClr val="000000"/>
              </a:solidFill>
              <a:latin typeface="Calibri" panose="020F0502020204030204" pitchFamily="34" charset="0"/>
            </a:endParaRPr>
          </a:p>
          <a:p>
            <a:pPr algn="just"/>
            <a:r>
              <a:rPr lang="en-US" sz="2800" b="0" i="0" u="none" strike="noStrike" baseline="0" dirty="0" err="1">
                <a:solidFill>
                  <a:srgbClr val="000000"/>
                </a:solidFill>
                <a:latin typeface="Calibri" panose="020F0502020204030204" pitchFamily="34" charset="0"/>
              </a:rPr>
              <a:t>Poiché</a:t>
            </a:r>
            <a:r>
              <a:rPr lang="en-US" sz="2800" dirty="0">
                <a:solidFill>
                  <a:srgbClr val="000000"/>
                </a:solidFill>
                <a:latin typeface="Calibri" panose="020F0502020204030204" pitchFamily="34" charset="0"/>
              </a:rPr>
              <a:t> la </a:t>
            </a:r>
            <a:r>
              <a:rPr lang="en-US" sz="2800" dirty="0" err="1">
                <a:solidFill>
                  <a:srgbClr val="000000"/>
                </a:solidFill>
                <a:latin typeface="Calibri" panose="020F0502020204030204" pitchFamily="34" charset="0"/>
              </a:rPr>
              <a:t>carica</a:t>
            </a:r>
            <a:r>
              <a:rPr lang="en-US" sz="2800" dirty="0">
                <a:solidFill>
                  <a:srgbClr val="000000"/>
                </a:solidFill>
                <a:latin typeface="Calibri" panose="020F0502020204030204" pitchFamily="34" charset="0"/>
              </a:rPr>
              <a:t> di un </a:t>
            </a:r>
            <a:r>
              <a:rPr lang="en-US" sz="2800" dirty="0" err="1">
                <a:solidFill>
                  <a:srgbClr val="000000"/>
                </a:solidFill>
                <a:latin typeface="Calibri" panose="020F0502020204030204" pitchFamily="34" charset="0"/>
              </a:rPr>
              <a:t>elettrone</a:t>
            </a:r>
            <a:r>
              <a:rPr lang="en-US" sz="2800" dirty="0">
                <a:solidFill>
                  <a:srgbClr val="000000"/>
                </a:solidFill>
                <a:latin typeface="Calibri" panose="020F0502020204030204" pitchFamily="34" charset="0"/>
              </a:rPr>
              <a:t> è </a:t>
            </a:r>
            <a:r>
              <a:rPr lang="en-US" sz="2800" dirty="0" err="1">
                <a:solidFill>
                  <a:srgbClr val="000000"/>
                </a:solidFill>
                <a:latin typeface="Calibri" panose="020F0502020204030204" pitchFamily="34" charset="0"/>
              </a:rPr>
              <a:t>pari</a:t>
            </a:r>
            <a:r>
              <a:rPr lang="en-US" sz="2800" dirty="0">
                <a:solidFill>
                  <a:srgbClr val="000000"/>
                </a:solidFill>
                <a:latin typeface="Calibri" panose="020F0502020204030204" pitchFamily="34" charset="0"/>
              </a:rPr>
              <a:t> a </a:t>
            </a:r>
            <a:r>
              <a:rPr lang="en-US" sz="2800" b="0" i="0" u="none" strike="noStrike" baseline="0" dirty="0">
                <a:solidFill>
                  <a:srgbClr val="000000"/>
                </a:solidFill>
                <a:latin typeface="Calibri" panose="020F0502020204030204" pitchFamily="34" charset="0"/>
              </a:rPr>
              <a:t>is 1.602 × 10</a:t>
            </a:r>
            <a:r>
              <a:rPr lang="en-US" sz="2800" b="0" i="0" u="none" strike="noStrike" baseline="30000" dirty="0">
                <a:solidFill>
                  <a:srgbClr val="000000"/>
                </a:solidFill>
                <a:latin typeface="Calibri" panose="020F0502020204030204" pitchFamily="34" charset="0"/>
              </a:rPr>
              <a:t>-19</a:t>
            </a:r>
            <a:r>
              <a:rPr lang="en-US" sz="2800" b="0" i="0" u="none" strike="noStrike" baseline="0" dirty="0">
                <a:solidFill>
                  <a:srgbClr val="000000"/>
                </a:solidFill>
                <a:latin typeface="Calibri" panose="020F0502020204030204" pitchFamily="34" charset="0"/>
              </a:rPr>
              <a:t> C</a:t>
            </a:r>
            <a:r>
              <a:rPr lang="en-US" sz="2800" dirty="0">
                <a:solidFill>
                  <a:srgbClr val="000000"/>
                </a:solidFill>
                <a:latin typeface="Calibri" panose="020F0502020204030204" pitchFamily="34" charset="0"/>
              </a:rPr>
              <a:t>, </a:t>
            </a:r>
            <a:r>
              <a:rPr lang="en-US" sz="2800" b="0" i="0" u="none" strike="noStrike" baseline="0" dirty="0">
                <a:solidFill>
                  <a:srgbClr val="000000"/>
                </a:solidFill>
                <a:latin typeface="Calibri" panose="020F0502020204030204" pitchFamily="34" charset="0"/>
              </a:rPr>
              <a:t>1</a:t>
            </a:r>
            <a:r>
              <a:rPr lang="en-US" sz="2800" b="0" i="0" u="none" strike="noStrike" dirty="0">
                <a:solidFill>
                  <a:srgbClr val="000000"/>
                </a:solidFill>
                <a:latin typeface="Calibri" panose="020F0502020204030204" pitchFamily="34" charset="0"/>
              </a:rPr>
              <a:t> eV </a:t>
            </a:r>
            <a:r>
              <a:rPr lang="en-US" sz="2800" b="0" i="0" u="none" strike="noStrike" dirty="0" err="1">
                <a:solidFill>
                  <a:srgbClr val="000000"/>
                </a:solidFill>
                <a:latin typeface="Calibri" panose="020F0502020204030204" pitchFamily="34" charset="0"/>
              </a:rPr>
              <a:t>corrisponde</a:t>
            </a:r>
            <a:r>
              <a:rPr lang="en-US" sz="2800" b="0" i="0" u="none" strike="noStrike" dirty="0">
                <a:solidFill>
                  <a:srgbClr val="000000"/>
                </a:solidFill>
                <a:latin typeface="Calibri" panose="020F0502020204030204" pitchFamily="34" charset="0"/>
              </a:rPr>
              <a:t> a </a:t>
            </a:r>
            <a:r>
              <a:rPr lang="en-US" sz="2800" b="0" i="0" u="none" strike="noStrike" baseline="0" dirty="0">
                <a:solidFill>
                  <a:srgbClr val="000000"/>
                </a:solidFill>
                <a:latin typeface="Calibri" panose="020F0502020204030204" pitchFamily="34" charset="0"/>
              </a:rPr>
              <a:t>1.602 × 10</a:t>
            </a:r>
            <a:r>
              <a:rPr lang="en-US" sz="2800" b="0" i="0" u="none" strike="noStrike" baseline="30000" dirty="0">
                <a:solidFill>
                  <a:srgbClr val="000000"/>
                </a:solidFill>
                <a:latin typeface="Calibri" panose="020F0502020204030204" pitchFamily="34" charset="0"/>
              </a:rPr>
              <a:t>-19</a:t>
            </a:r>
            <a:r>
              <a:rPr lang="en-US" sz="2800" b="0" i="0" u="none" strike="noStrike" baseline="0" dirty="0">
                <a:solidFill>
                  <a:srgbClr val="000000"/>
                </a:solidFill>
                <a:latin typeface="Calibri" panose="020F0502020204030204" pitchFamily="34" charset="0"/>
              </a:rPr>
              <a:t> J.</a:t>
            </a:r>
            <a:r>
              <a:rPr lang="en-US" sz="2800" b="0" i="0" u="none" strike="noStrike" dirty="0">
                <a:solidFill>
                  <a:srgbClr val="000000"/>
                </a:solidFill>
                <a:latin typeface="Calibri" panose="020F0502020204030204" pitchFamily="34" charset="0"/>
              </a:rPr>
              <a:t> </a:t>
            </a:r>
          </a:p>
          <a:p>
            <a:pPr algn="just"/>
            <a:r>
              <a:rPr lang="en-US" sz="2800" b="0" i="0" u="none" strike="noStrike" baseline="0" dirty="0">
                <a:solidFill>
                  <a:srgbClr val="000000"/>
                </a:solidFill>
                <a:latin typeface="Calibri" panose="020F0502020204030204" pitchFamily="34" charset="0"/>
              </a:rPr>
              <a:t>Le </a:t>
            </a:r>
            <a:r>
              <a:rPr lang="en-US" sz="2800" b="0" i="0" u="none" strike="noStrike" baseline="0" dirty="0" err="1">
                <a:solidFill>
                  <a:srgbClr val="000000"/>
                </a:solidFill>
                <a:latin typeface="Calibri" panose="020F0502020204030204" pitchFamily="34" charset="0"/>
              </a:rPr>
              <a:t>energie</a:t>
            </a:r>
            <a:r>
              <a:rPr lang="en-US" sz="2800" b="0" i="0" u="none" strike="noStrike" baseline="0" dirty="0">
                <a:solidFill>
                  <a:srgbClr val="000000"/>
                </a:solidFill>
                <a:latin typeface="Calibri" panose="020F0502020204030204" pitchFamily="34" charset="0"/>
              </a:rPr>
              <a:t> di </a:t>
            </a:r>
            <a:r>
              <a:rPr lang="en-US" sz="2800" b="0" i="0" u="none" strike="noStrike" baseline="0" dirty="0" err="1">
                <a:solidFill>
                  <a:srgbClr val="000000"/>
                </a:solidFill>
                <a:latin typeface="Calibri" panose="020F0502020204030204" pitchFamily="34" charset="0"/>
              </a:rPr>
              <a:t>legame</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degli</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elettroni</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atomici</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sono</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nell’ordine</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degli</a:t>
            </a:r>
            <a:r>
              <a:rPr lang="en-US" sz="2800" b="0" i="0" u="none" strike="noStrike" baseline="0" dirty="0">
                <a:solidFill>
                  <a:srgbClr val="000000"/>
                </a:solidFill>
                <a:latin typeface="Calibri" panose="020F0502020204030204" pitchFamily="34" charset="0"/>
              </a:rPr>
              <a:t> eV, </a:t>
            </a:r>
            <a:r>
              <a:rPr lang="en-US" sz="2800" b="0" i="0" u="none" strike="noStrike" baseline="0" dirty="0" err="1">
                <a:solidFill>
                  <a:srgbClr val="000000"/>
                </a:solidFill>
                <a:latin typeface="Calibri" panose="020F0502020204030204" pitchFamily="34" charset="0"/>
              </a:rPr>
              <a:t>mentre</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quelle</a:t>
            </a:r>
            <a:r>
              <a:rPr lang="en-US" sz="2800" b="0" i="0" u="none" strike="noStrike" baseline="0" dirty="0">
                <a:solidFill>
                  <a:srgbClr val="000000"/>
                </a:solidFill>
                <a:latin typeface="Calibri" panose="020F0502020204030204" pitchFamily="34" charset="0"/>
              </a:rPr>
              <a:t> per </a:t>
            </a:r>
            <a:r>
              <a:rPr lang="en-US" sz="2800" b="0" i="0" u="none" strike="noStrike" baseline="0" dirty="0" err="1">
                <a:solidFill>
                  <a:srgbClr val="000000"/>
                </a:solidFill>
                <a:latin typeface="Calibri" panose="020F0502020204030204" pitchFamily="34" charset="0"/>
              </a:rPr>
              <a:t>rimuovere</a:t>
            </a:r>
            <a:r>
              <a:rPr lang="en-US" sz="2800" b="0" i="0" u="none" strike="noStrike" baseline="0" dirty="0">
                <a:solidFill>
                  <a:srgbClr val="000000"/>
                </a:solidFill>
                <a:latin typeface="Calibri" panose="020F0502020204030204" pitchFamily="34" charset="0"/>
              </a:rPr>
              <a:t> un </a:t>
            </a:r>
            <a:r>
              <a:rPr lang="en-US" sz="2800" b="0" i="0" u="none" strike="noStrike" baseline="0" dirty="0" err="1">
                <a:solidFill>
                  <a:srgbClr val="000000"/>
                </a:solidFill>
                <a:latin typeface="Calibri" panose="020F0502020204030204" pitchFamily="34" charset="0"/>
              </a:rPr>
              <a:t>protone</a:t>
            </a:r>
            <a:r>
              <a:rPr lang="en-US" sz="2800" b="0" i="0" u="none" strike="noStrike" baseline="0" dirty="0">
                <a:solidFill>
                  <a:srgbClr val="000000"/>
                </a:solidFill>
                <a:latin typeface="Calibri" panose="020F0502020204030204" pitchFamily="34" charset="0"/>
              </a:rPr>
              <a:t> o un </a:t>
            </a:r>
            <a:r>
              <a:rPr lang="en-US" sz="2800" b="0" i="0" u="none" strike="noStrike" baseline="0" dirty="0" err="1">
                <a:solidFill>
                  <a:srgbClr val="000000"/>
                </a:solidFill>
                <a:latin typeface="Calibri" panose="020F0502020204030204" pitchFamily="34" charset="0"/>
              </a:rPr>
              <a:t>neutrone</a:t>
            </a:r>
            <a:r>
              <a:rPr lang="en-US" sz="2800" b="0" i="0" u="none" strike="noStrike" baseline="0" dirty="0">
                <a:solidFill>
                  <a:srgbClr val="000000"/>
                </a:solidFill>
                <a:latin typeface="Calibri" panose="020F0502020204030204" pitchFamily="34" charset="0"/>
              </a:rPr>
              <a:t> da un </a:t>
            </a:r>
            <a:r>
              <a:rPr lang="en-US" sz="2800" b="0" i="0" u="none" strike="noStrike" baseline="0" dirty="0" err="1">
                <a:solidFill>
                  <a:srgbClr val="000000"/>
                </a:solidFill>
                <a:latin typeface="Calibri" panose="020F0502020204030204" pitchFamily="34" charset="0"/>
              </a:rPr>
              <a:t>nucleo</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sono</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nell’ordine</a:t>
            </a:r>
            <a:r>
              <a:rPr lang="en-US" sz="2800" b="0" i="0" u="none" strike="noStrike" baseline="0" dirty="0">
                <a:solidFill>
                  <a:srgbClr val="000000"/>
                </a:solidFill>
                <a:latin typeface="Calibri" panose="020F0502020204030204" pitchFamily="34" charset="0"/>
              </a:rPr>
              <a:t> </a:t>
            </a:r>
            <a:r>
              <a:rPr lang="en-US" sz="2800" b="0" i="0" u="none" strike="noStrike" baseline="0" dirty="0" err="1">
                <a:solidFill>
                  <a:srgbClr val="000000"/>
                </a:solidFill>
                <a:latin typeface="Calibri" panose="020F0502020204030204" pitchFamily="34" charset="0"/>
              </a:rPr>
              <a:t>dei</a:t>
            </a:r>
            <a:r>
              <a:rPr lang="en-US" sz="2800" b="0" i="0" u="none" strike="noStrike" baseline="0" dirty="0">
                <a:solidFill>
                  <a:srgbClr val="000000"/>
                </a:solidFill>
                <a:latin typeface="Calibri" panose="020F0502020204030204" pitchFamily="34" charset="0"/>
              </a:rPr>
              <a:t> MeV.</a:t>
            </a:r>
            <a:endParaRPr lang="it-IT" sz="2800" dirty="0"/>
          </a:p>
        </p:txBody>
      </p:sp>
      <p:sp>
        <p:nvSpPr>
          <p:cNvPr id="3" name="Rectangle 2"/>
          <p:cNvSpPr txBox="1">
            <a:spLocks noChangeArrowheads="1"/>
          </p:cNvSpPr>
          <p:nvPr/>
        </p:nvSpPr>
        <p:spPr>
          <a:xfrm>
            <a:off x="3548803" y="192822"/>
            <a:ext cx="4695825" cy="682159"/>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663549" indent="-2663549" algn="just"/>
            <a:r>
              <a:rPr lang="it-IT" b="1" dirty="0">
                <a:effectLst>
                  <a:outerShdw blurRad="38100" dist="38100" dir="2700000" algn="tl">
                    <a:srgbClr val="000000">
                      <a:alpha val="43137"/>
                    </a:srgbClr>
                  </a:outerShdw>
                </a:effectLst>
                <a:latin typeface="+mn-lt"/>
              </a:rPr>
              <a:t>L’ elettronvolt</a:t>
            </a:r>
          </a:p>
        </p:txBody>
      </p:sp>
      <p:sp>
        <p:nvSpPr>
          <p:cNvPr id="4" name="Segnaposto numero diapositiva 3"/>
          <p:cNvSpPr>
            <a:spLocks noGrp="1"/>
          </p:cNvSpPr>
          <p:nvPr>
            <p:ph type="sldNum" sz="quarter" idx="12"/>
          </p:nvPr>
        </p:nvSpPr>
        <p:spPr/>
        <p:txBody>
          <a:bodyPr/>
          <a:lstStyle/>
          <a:p>
            <a:fld id="{0AA4D6E6-13A6-4217-ABA7-E4004A4D1319}" type="slidenum">
              <a:rPr lang="it-IT" smtClean="0"/>
              <a:t>6</a:t>
            </a:fld>
            <a:endParaRPr lang="it-IT"/>
          </a:p>
        </p:txBody>
      </p:sp>
      <p:sp>
        <p:nvSpPr>
          <p:cNvPr id="6" name="Segnaposto piè di pagina 5">
            <a:extLst>
              <a:ext uri="{FF2B5EF4-FFF2-40B4-BE49-F238E27FC236}">
                <a16:creationId xmlns:a16="http://schemas.microsoft.com/office/drawing/2014/main" id="{F54EA608-AB65-4260-80E9-DC5378D76073}"/>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875895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1E25B58-DAAF-489B-902D-51459CD9FDD9}"/>
              </a:ext>
            </a:extLst>
          </p:cNvPr>
          <p:cNvSpPr>
            <a:spLocks noGrp="1"/>
          </p:cNvSpPr>
          <p:nvPr>
            <p:ph type="ftr" sz="quarter" idx="11"/>
          </p:nvPr>
        </p:nvSpPr>
        <p:spPr/>
        <p:txBody>
          <a:bodyPr/>
          <a:lstStyle/>
          <a:p>
            <a:pPr>
              <a:defRPr/>
            </a:pPr>
            <a:r>
              <a:rPr lang="it-IT"/>
              <a:t>Programma INFN Docenti - 21 ottobre 2024</a:t>
            </a:r>
            <a:endParaRPr lang="en-US" dirty="0"/>
          </a:p>
        </p:txBody>
      </p:sp>
      <p:sp>
        <p:nvSpPr>
          <p:cNvPr id="14339" name="Segnaposto numero diapositiva 2">
            <a:extLst>
              <a:ext uri="{FF2B5EF4-FFF2-40B4-BE49-F238E27FC236}">
                <a16:creationId xmlns:a16="http://schemas.microsoft.com/office/drawing/2014/main" id="{8A7A2C7C-38E1-4CD6-824A-9D1D7C4ADB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E174DA-9A17-4F6C-8417-7DDD4557E321}" type="slidenum">
              <a:rPr lang="en-US" altLang="it-IT" sz="1200">
                <a:solidFill>
                  <a:srgbClr val="898989"/>
                </a:solidFill>
              </a:rPr>
              <a:pPr>
                <a:spcBef>
                  <a:spcPct val="0"/>
                </a:spcBef>
                <a:buFontTx/>
                <a:buNone/>
              </a:pPr>
              <a:t>60</a:t>
            </a:fld>
            <a:endParaRPr lang="en-US" altLang="it-IT" sz="1200">
              <a:solidFill>
                <a:srgbClr val="898989"/>
              </a:solidFill>
            </a:endParaRPr>
          </a:p>
        </p:txBody>
      </p:sp>
      <p:sp>
        <p:nvSpPr>
          <p:cNvPr id="14340" name="TextBox 13">
            <a:extLst>
              <a:ext uri="{FF2B5EF4-FFF2-40B4-BE49-F238E27FC236}">
                <a16:creationId xmlns:a16="http://schemas.microsoft.com/office/drawing/2014/main" id="{EA50B2B6-25C4-4622-8C13-B76BA3AE504A}"/>
              </a:ext>
            </a:extLst>
          </p:cNvPr>
          <p:cNvSpPr txBox="1">
            <a:spLocks noChangeArrowheads="1"/>
          </p:cNvSpPr>
          <p:nvPr/>
        </p:nvSpPr>
        <p:spPr bwMode="auto">
          <a:xfrm>
            <a:off x="119743" y="994942"/>
            <a:ext cx="1195251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600" dirty="0"/>
              <a:t>Quanto a R, un valore tipico può essere 100 k</a:t>
            </a:r>
            <a:r>
              <a:rPr lang="el-GR" altLang="it-IT" sz="1600" dirty="0"/>
              <a:t>Ω</a:t>
            </a:r>
            <a:r>
              <a:rPr lang="it-IT" altLang="it-IT" sz="1600" dirty="0"/>
              <a:t>. Alla </a:t>
            </a:r>
            <a:r>
              <a:rPr lang="it-IT" altLang="it-IT" sz="1600" b="1" dirty="0"/>
              <a:t>frequenza di risonanza </a:t>
            </a:r>
            <a:r>
              <a:rPr lang="it-IT" altLang="it-IT" sz="1600" dirty="0"/>
              <a:t>f</a:t>
            </a:r>
            <a:r>
              <a:rPr lang="it-IT" altLang="it-IT" sz="1600" baseline="-25000" dirty="0"/>
              <a:t>0</a:t>
            </a:r>
            <a:r>
              <a:rPr lang="it-IT" altLang="it-IT" sz="1600" dirty="0"/>
              <a:t>, si ha che Y=1/R e quindi I=V/R= 0.188 A . Pertanto in questo caso potenza </a:t>
            </a:r>
            <a:r>
              <a:rPr lang="it-IT" altLang="it-IT" sz="1600" dirty="0" err="1"/>
              <a:t>rms</a:t>
            </a:r>
            <a:r>
              <a:rPr lang="it-IT" altLang="it-IT" sz="1600" dirty="0"/>
              <a:t> richiesta è pari a </a:t>
            </a:r>
            <a:r>
              <a:rPr lang="it-IT" altLang="it-IT" sz="1600" dirty="0" err="1"/>
              <a:t>Prms</a:t>
            </a:r>
            <a:r>
              <a:rPr lang="it-IT" altLang="it-IT" sz="1600" dirty="0"/>
              <a:t>= ½ VI= 44 kW e stavolta tensione e corrente sono in fase!</a:t>
            </a:r>
          </a:p>
          <a:p>
            <a:pPr algn="just" eaLnBrk="1" hangingPunct="1">
              <a:spcBef>
                <a:spcPct val="0"/>
              </a:spcBef>
              <a:buFontTx/>
              <a:buNone/>
            </a:pPr>
            <a:r>
              <a:rPr lang="it-IT" altLang="it-IT" sz="1600" b="1" dirty="0"/>
              <a:t>Pertanto le strutture risonanti sono molto più efficienti.</a:t>
            </a:r>
          </a:p>
          <a:p>
            <a:pPr algn="just" eaLnBrk="1" hangingPunct="1">
              <a:spcBef>
                <a:spcPct val="0"/>
              </a:spcBef>
              <a:buFontTx/>
              <a:buNone/>
            </a:pPr>
            <a:r>
              <a:rPr lang="it-IT" altLang="it-IT" sz="1600" dirty="0"/>
              <a:t>Per realizzare fisicamente tale circuito occorre connettere elettricamente i due piatti della gap ad esempio con un filo conduttore: in questo modo una corrente fluisce fra di essi, la quale genererà un campo magnetico e otteniamo una induttanza. La stessa corrente dissipa potenza nel filo e quindi otteniamo un termine di resistenza.</a:t>
            </a:r>
          </a:p>
        </p:txBody>
      </p:sp>
      <p:grpSp>
        <p:nvGrpSpPr>
          <p:cNvPr id="14341" name="Gruppo 25">
            <a:extLst>
              <a:ext uri="{FF2B5EF4-FFF2-40B4-BE49-F238E27FC236}">
                <a16:creationId xmlns:a16="http://schemas.microsoft.com/office/drawing/2014/main" id="{0CC21FB2-CAA6-4155-9409-11A05A50EFB0}"/>
              </a:ext>
            </a:extLst>
          </p:cNvPr>
          <p:cNvGrpSpPr>
            <a:grpSpLocks/>
          </p:cNvGrpSpPr>
          <p:nvPr/>
        </p:nvGrpSpPr>
        <p:grpSpPr bwMode="auto">
          <a:xfrm>
            <a:off x="561626" y="2697555"/>
            <a:ext cx="10792174" cy="2558832"/>
            <a:chOff x="167443" y="4186238"/>
            <a:chExt cx="8976557" cy="2558832"/>
          </a:xfrm>
        </p:grpSpPr>
        <p:pic>
          <p:nvPicPr>
            <p:cNvPr id="14343" name="Picture 11">
              <a:extLst>
                <a:ext uri="{FF2B5EF4-FFF2-40B4-BE49-F238E27FC236}">
                  <a16:creationId xmlns:a16="http://schemas.microsoft.com/office/drawing/2014/main" id="{FA9C72E5-293B-4736-A2A8-102A51AAC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4214813"/>
              <a:ext cx="87788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2">
              <a:extLst>
                <a:ext uri="{FF2B5EF4-FFF2-40B4-BE49-F238E27FC236}">
                  <a16:creationId xmlns:a16="http://schemas.microsoft.com/office/drawing/2014/main" id="{71244DC5-46BC-4194-914A-46884F5D3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286250"/>
              <a:ext cx="1571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3">
              <a:extLst>
                <a:ext uri="{FF2B5EF4-FFF2-40B4-BE49-F238E27FC236}">
                  <a16:creationId xmlns:a16="http://schemas.microsoft.com/office/drawing/2014/main" id="{87AC962B-9B11-4764-94FC-30F643F4A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333" b="26666"/>
            <a:stretch>
              <a:fillRect/>
            </a:stretch>
          </p:blipFill>
          <p:spPr bwMode="auto">
            <a:xfrm>
              <a:off x="3071813" y="4286250"/>
              <a:ext cx="186848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4">
              <a:extLst>
                <a:ext uri="{FF2B5EF4-FFF2-40B4-BE49-F238E27FC236}">
                  <a16:creationId xmlns:a16="http://schemas.microsoft.com/office/drawing/2014/main" id="{F7D76268-EE8B-4E60-9589-67E7924FF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126" b="17854"/>
            <a:stretch>
              <a:fillRect/>
            </a:stretch>
          </p:blipFill>
          <p:spPr bwMode="auto">
            <a:xfrm>
              <a:off x="5314950" y="4308475"/>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5">
              <a:extLst>
                <a:ext uri="{FF2B5EF4-FFF2-40B4-BE49-F238E27FC236}">
                  <a16:creationId xmlns:a16="http://schemas.microsoft.com/office/drawing/2014/main" id="{738A19D3-B564-48C0-BB68-27F624D0E2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4645"/>
            <a:stretch>
              <a:fillRect/>
            </a:stretch>
          </p:blipFill>
          <p:spPr bwMode="auto">
            <a:xfrm>
              <a:off x="8012113" y="4186238"/>
              <a:ext cx="7731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ight Arrow 52">
              <a:extLst>
                <a:ext uri="{FF2B5EF4-FFF2-40B4-BE49-F238E27FC236}">
                  <a16:creationId xmlns:a16="http://schemas.microsoft.com/office/drawing/2014/main" id="{F92860A3-3994-42D6-AD44-5DF0A2A92A03}"/>
                </a:ext>
              </a:extLst>
            </p:cNvPr>
            <p:cNvSpPr/>
            <p:nvPr/>
          </p:nvSpPr>
          <p:spPr>
            <a:xfrm>
              <a:off x="2714626" y="4429125"/>
              <a:ext cx="428625"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4" name="Right Arrow 53">
              <a:extLst>
                <a:ext uri="{FF2B5EF4-FFF2-40B4-BE49-F238E27FC236}">
                  <a16:creationId xmlns:a16="http://schemas.microsoft.com/office/drawing/2014/main" id="{464D14EC-6F9C-482E-82F4-A699B67011D2}"/>
                </a:ext>
              </a:extLst>
            </p:cNvPr>
            <p:cNvSpPr/>
            <p:nvPr/>
          </p:nvSpPr>
          <p:spPr>
            <a:xfrm>
              <a:off x="4929187" y="4429125"/>
              <a:ext cx="428625"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5" name="Right Arrow 54">
              <a:extLst>
                <a:ext uri="{FF2B5EF4-FFF2-40B4-BE49-F238E27FC236}">
                  <a16:creationId xmlns:a16="http://schemas.microsoft.com/office/drawing/2014/main" id="{07ECBFAB-EC25-4687-9949-1B82E7C65EE0}"/>
                </a:ext>
              </a:extLst>
            </p:cNvPr>
            <p:cNvSpPr/>
            <p:nvPr/>
          </p:nvSpPr>
          <p:spPr>
            <a:xfrm>
              <a:off x="7539037" y="4411663"/>
              <a:ext cx="428625"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6" name="Flowchart: Summing Junction 55">
              <a:extLst>
                <a:ext uri="{FF2B5EF4-FFF2-40B4-BE49-F238E27FC236}">
                  <a16:creationId xmlns:a16="http://schemas.microsoft.com/office/drawing/2014/main" id="{44AF79D9-BEEC-45D3-80CD-7EAB6EF5EB30}"/>
                </a:ext>
              </a:extLst>
            </p:cNvPr>
            <p:cNvSpPr/>
            <p:nvPr/>
          </p:nvSpPr>
          <p:spPr>
            <a:xfrm>
              <a:off x="4391026" y="4522788"/>
              <a:ext cx="142875" cy="142875"/>
            </a:xfrm>
            <a:prstGeom prst="flowChartSummingJunction">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dirty="0"/>
            </a:p>
          </p:txBody>
        </p:sp>
        <p:sp>
          <p:nvSpPr>
            <p:cNvPr id="14353" name="Rectangle 59">
              <a:extLst>
                <a:ext uri="{FF2B5EF4-FFF2-40B4-BE49-F238E27FC236}">
                  <a16:creationId xmlns:a16="http://schemas.microsoft.com/office/drawing/2014/main" id="{094DAE34-8DEB-4A8A-8E70-4F08972C9650}"/>
                </a:ext>
              </a:extLst>
            </p:cNvPr>
            <p:cNvSpPr>
              <a:spLocks noChangeArrowheads="1"/>
            </p:cNvSpPr>
            <p:nvPr/>
          </p:nvSpPr>
          <p:spPr bwMode="auto">
            <a:xfrm>
              <a:off x="167443" y="5173534"/>
              <a:ext cx="25471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dirty="0">
                  <a:solidFill>
                    <a:srgbClr val="000000"/>
                  </a:solidFill>
                </a:rPr>
                <a:t>La capacità e l’induttanza immagazzinano  energia</a:t>
              </a:r>
              <a:endParaRPr lang="en-US" altLang="it-IT" sz="2000" dirty="0">
                <a:latin typeface="Arial" panose="020B0604020202020204" pitchFamily="34" charset="0"/>
              </a:endParaRPr>
            </a:p>
          </p:txBody>
        </p:sp>
        <p:sp>
          <p:nvSpPr>
            <p:cNvPr id="14355" name="Rectangle 61">
              <a:extLst>
                <a:ext uri="{FF2B5EF4-FFF2-40B4-BE49-F238E27FC236}">
                  <a16:creationId xmlns:a16="http://schemas.microsoft.com/office/drawing/2014/main" id="{3275E405-0338-4B71-A925-6A66ADE559F6}"/>
                </a:ext>
              </a:extLst>
            </p:cNvPr>
            <p:cNvSpPr>
              <a:spLocks noChangeArrowheads="1"/>
            </p:cNvSpPr>
            <p:nvPr/>
          </p:nvSpPr>
          <p:spPr bwMode="auto">
            <a:xfrm>
              <a:off x="3143250" y="4929188"/>
              <a:ext cx="3429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600" dirty="0">
                  <a:solidFill>
                    <a:srgbClr val="000000"/>
                  </a:solidFill>
                </a:rPr>
                <a:t>Connettendole insieme si forma un circuito risonante con L in parallelo a C, ma con un solo filo l’induttanza sarebbe troppo alta e f</a:t>
              </a:r>
              <a:r>
                <a:rPr lang="it-IT" altLang="it-IT" sz="1600" baseline="-25000" dirty="0">
                  <a:solidFill>
                    <a:srgbClr val="000000"/>
                  </a:solidFill>
                </a:rPr>
                <a:t>0</a:t>
              </a:r>
              <a:r>
                <a:rPr lang="it-IT" altLang="it-IT" sz="1600" dirty="0">
                  <a:solidFill>
                    <a:srgbClr val="000000"/>
                  </a:solidFill>
                </a:rPr>
                <a:t> di conseguenza troppo bassa. Mettendo più induttanze in parallelo  la frequenza del circuito aumenterà</a:t>
              </a:r>
              <a:endParaRPr lang="en-US" altLang="it-IT" sz="2000" dirty="0">
                <a:latin typeface="Arial" panose="020B0604020202020204" pitchFamily="34" charset="0"/>
              </a:endParaRPr>
            </a:p>
          </p:txBody>
        </p:sp>
        <p:sp>
          <p:nvSpPr>
            <p:cNvPr id="14356" name="Rectangle 62">
              <a:extLst>
                <a:ext uri="{FF2B5EF4-FFF2-40B4-BE49-F238E27FC236}">
                  <a16:creationId xmlns:a16="http://schemas.microsoft.com/office/drawing/2014/main" id="{8021B8CF-19AF-4AD9-B843-9D8B7CF70FC9}"/>
                </a:ext>
              </a:extLst>
            </p:cNvPr>
            <p:cNvSpPr>
              <a:spLocks noChangeArrowheads="1"/>
            </p:cNvSpPr>
            <p:nvPr/>
          </p:nvSpPr>
          <p:spPr bwMode="auto">
            <a:xfrm>
              <a:off x="6786563" y="4929188"/>
              <a:ext cx="23574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600" dirty="0">
                  <a:solidFill>
                    <a:srgbClr val="000000"/>
                  </a:solidFill>
                </a:rPr>
                <a:t>Al limite le induttanze formeranno un </a:t>
              </a:r>
              <a:r>
                <a:rPr lang="it-IT" altLang="it-IT" sz="1600" i="1" dirty="0">
                  <a:solidFill>
                    <a:srgbClr val="000000"/>
                  </a:solidFill>
                </a:rPr>
                <a:t> continuum</a:t>
              </a:r>
              <a:r>
                <a:rPr lang="it-IT" altLang="it-IT" sz="1600" dirty="0">
                  <a:solidFill>
                    <a:srgbClr val="000000"/>
                  </a:solidFill>
                </a:rPr>
                <a:t> metallico e si otterrà un cilindro chiuso, che potremmo chiamare </a:t>
              </a:r>
              <a:r>
                <a:rPr lang="it-IT" altLang="it-IT" sz="1600" b="1" dirty="0">
                  <a:solidFill>
                    <a:srgbClr val="000000"/>
                  </a:solidFill>
                </a:rPr>
                <a:t>cavità risonante</a:t>
              </a:r>
              <a:r>
                <a:rPr lang="it-IT" altLang="it-IT" sz="1600" dirty="0">
                  <a:solidFill>
                    <a:srgbClr val="000000"/>
                  </a:solidFill>
                </a:rPr>
                <a:t>.</a:t>
              </a:r>
              <a:endParaRPr lang="en-US" altLang="it-IT" sz="2000" b="1" dirty="0">
                <a:latin typeface="Arial" panose="020B0604020202020204" pitchFamily="34" charset="0"/>
              </a:endParaRPr>
            </a:p>
          </p:txBody>
        </p:sp>
      </p:grpSp>
      <p:sp>
        <p:nvSpPr>
          <p:cNvPr id="14342" name="TextBox 13">
            <a:extLst>
              <a:ext uri="{FF2B5EF4-FFF2-40B4-BE49-F238E27FC236}">
                <a16:creationId xmlns:a16="http://schemas.microsoft.com/office/drawing/2014/main" id="{D89DCFFA-1076-4E59-B471-8FEB5332F4D9}"/>
              </a:ext>
            </a:extLst>
          </p:cNvPr>
          <p:cNvSpPr txBox="1">
            <a:spLocks noChangeArrowheads="1"/>
          </p:cNvSpPr>
          <p:nvPr/>
        </p:nvSpPr>
        <p:spPr bwMode="auto">
          <a:xfrm>
            <a:off x="119743" y="4951855"/>
            <a:ext cx="120831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600" dirty="0"/>
              <a:t>In una struttura come una cavità risonante non è immediato riconoscere una “tensione” e una “corrente”, per cui il modello circuitale è solo un’approssimazione. In realtà quello che accade è che in tali strutture si instaurano </a:t>
            </a:r>
            <a:r>
              <a:rPr lang="it-IT" altLang="it-IT" sz="1600" b="1" dirty="0"/>
              <a:t>configurazioni</a:t>
            </a:r>
            <a:r>
              <a:rPr lang="it-IT" altLang="it-IT" sz="1600" dirty="0"/>
              <a:t> di campo elettromagnetico (</a:t>
            </a:r>
            <a:r>
              <a:rPr lang="it-IT" altLang="it-IT" sz="1600" b="1" dirty="0"/>
              <a:t>modi</a:t>
            </a:r>
            <a:r>
              <a:rPr lang="it-IT" altLang="it-IT" sz="1600" dirty="0"/>
              <a:t>) che si autosostengono in corrispondenza delle frequenze di risonanza, sicché la potenza fornita dai generatori e accoppiata all’interno della cavità mediante un’antenna (loop) serve unicamente a compensare la potenza dissipata a causa delle perdite ohmiche sulle pareti conduttrici e la potenza necessaria per accelerare la corrente di fascio.</a:t>
            </a:r>
          </a:p>
        </p:txBody>
      </p:sp>
      <p:sp>
        <p:nvSpPr>
          <p:cNvPr id="21" name="TextBox 5">
            <a:extLst>
              <a:ext uri="{FF2B5EF4-FFF2-40B4-BE49-F238E27FC236}">
                <a16:creationId xmlns:a16="http://schemas.microsoft.com/office/drawing/2014/main" id="{8523D048-8AC1-4F69-B97A-EB673F85B0BB}"/>
              </a:ext>
            </a:extLst>
          </p:cNvPr>
          <p:cNvSpPr txBox="1"/>
          <p:nvPr/>
        </p:nvSpPr>
        <p:spPr>
          <a:xfrm>
            <a:off x="2301512" y="238757"/>
            <a:ext cx="8485276" cy="523220"/>
          </a:xfrm>
          <a:prstGeom prst="rect">
            <a:avLst/>
          </a:prstGeom>
          <a:noFill/>
        </p:spPr>
        <p:txBody>
          <a:bodyPr wrap="square">
            <a:spAutoFit/>
          </a:bodyPr>
          <a:lstStyle/>
          <a:p>
            <a:pPr lvl="1">
              <a:defRPr/>
            </a:pPr>
            <a:r>
              <a:rPr lang="it-IT" sz="2800" b="1" dirty="0">
                <a:effectLst>
                  <a:outerShdw blurRad="38100" dist="38100" dir="2700000" algn="tl">
                    <a:srgbClr val="000000">
                      <a:alpha val="43137"/>
                    </a:srgbClr>
                  </a:outerShdw>
                </a:effectLst>
              </a:rPr>
              <a:t>Dai circuiti alle cavità acceleratrici (e viceversa)</a:t>
            </a:r>
          </a:p>
        </p:txBody>
      </p:sp>
    </p:spTree>
    <p:extLst>
      <p:ext uri="{BB962C8B-B14F-4D97-AF65-F5344CB8AC3E}">
        <p14:creationId xmlns:p14="http://schemas.microsoft.com/office/powerpoint/2010/main" val="2332464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a:t>Programma INFN Docenti - 21 ottobre 2024</a:t>
            </a:r>
            <a:endParaRPr lang="en-US" dirty="0"/>
          </a:p>
        </p:txBody>
      </p:sp>
      <p:sp>
        <p:nvSpPr>
          <p:cNvPr id="26627" name="Segnaposto numero diapositiva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B7081A7-66EC-4CCF-89D9-CE3EB45C2659}" type="slidenum">
              <a:rPr lang="en-US" altLang="it-IT" sz="1200">
                <a:solidFill>
                  <a:srgbClr val="898989"/>
                </a:solidFill>
              </a:rPr>
              <a:pPr>
                <a:spcBef>
                  <a:spcPct val="0"/>
                </a:spcBef>
                <a:buFontTx/>
                <a:buNone/>
              </a:pPr>
              <a:t>61</a:t>
            </a:fld>
            <a:endParaRPr lang="en-US" altLang="it-IT" sz="1200">
              <a:solidFill>
                <a:srgbClr val="898989"/>
              </a:solidFill>
            </a:endParaRPr>
          </a:p>
        </p:txBody>
      </p:sp>
      <p:sp>
        <p:nvSpPr>
          <p:cNvPr id="4" name="TextBox 5"/>
          <p:cNvSpPr txBox="1"/>
          <p:nvPr/>
        </p:nvSpPr>
        <p:spPr>
          <a:xfrm>
            <a:off x="1666876" y="53975"/>
            <a:ext cx="10226704" cy="523220"/>
          </a:xfrm>
          <a:prstGeom prst="rect">
            <a:avLst/>
          </a:prstGeom>
          <a:noFill/>
        </p:spPr>
        <p:txBody>
          <a:bodyPr wrap="square">
            <a:spAutoFit/>
          </a:bodyPr>
          <a:lstStyle/>
          <a:p>
            <a:pPr lvl="1">
              <a:defRPr/>
            </a:pPr>
            <a:r>
              <a:rPr lang="it-IT" sz="2800" b="1" dirty="0">
                <a:effectLst>
                  <a:outerShdw blurRad="38100" dist="38100" dir="2700000" algn="tl">
                    <a:srgbClr val="000000">
                      <a:alpha val="43137"/>
                    </a:srgbClr>
                  </a:outerShdw>
                </a:effectLst>
              </a:rPr>
              <a:t>Parametri fisici  e figure di merito di una cavità accelerante</a:t>
            </a:r>
          </a:p>
        </p:txBody>
      </p:sp>
      <p:sp>
        <p:nvSpPr>
          <p:cNvPr id="26629" name="Rettangolo 4"/>
          <p:cNvSpPr>
            <a:spLocks noChangeArrowheads="1"/>
          </p:cNvSpPr>
          <p:nvPr/>
        </p:nvSpPr>
        <p:spPr bwMode="auto">
          <a:xfrm>
            <a:off x="170481" y="737120"/>
            <a:ext cx="120215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rgbClr val="000000"/>
                </a:solidFill>
              </a:rPr>
              <a:t>Il circuito equivalente che abbiamo introdotto può essere usato per determinare delle informazioni sintetiche sulla nostra cavità, a partire dalla conoscenza dei campi. </a:t>
            </a:r>
          </a:p>
        </p:txBody>
      </p:sp>
      <p:graphicFrame>
        <p:nvGraphicFramePr>
          <p:cNvPr id="26630" name="Object 8"/>
          <p:cNvGraphicFramePr>
            <a:graphicFrameLocks noChangeAspect="1"/>
          </p:cNvGraphicFramePr>
          <p:nvPr/>
        </p:nvGraphicFramePr>
        <p:xfrm>
          <a:off x="830739" y="1533423"/>
          <a:ext cx="3170038" cy="886339"/>
        </p:xfrm>
        <a:graphic>
          <a:graphicData uri="http://schemas.openxmlformats.org/presentationml/2006/ole">
            <mc:AlternateContent xmlns:mc="http://schemas.openxmlformats.org/markup-compatibility/2006">
              <mc:Choice xmlns:v="urn:schemas-microsoft-com:vml" Requires="v">
                <p:oleObj name="Equazione" r:id="rId2" imgW="1714500" imgH="444500" progId="Equation.3">
                  <p:embed/>
                </p:oleObj>
              </mc:Choice>
              <mc:Fallback>
                <p:oleObj name="Equazione" r:id="rId2" imgW="1714500" imgH="444500" progId="Equation.3">
                  <p:embed/>
                  <p:pic>
                    <p:nvPicPr>
                      <p:cNvPr id="2663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39" y="1533423"/>
                        <a:ext cx="3170038" cy="886339"/>
                      </a:xfrm>
                      <a:prstGeom prst="rect">
                        <a:avLst/>
                      </a:prstGeom>
                      <a:noFill/>
                      <a:ln>
                        <a:noFill/>
                      </a:ln>
                    </p:spPr>
                  </p:pic>
                </p:oleObj>
              </mc:Fallback>
            </mc:AlternateContent>
          </a:graphicData>
        </a:graphic>
      </p:graphicFrame>
      <p:sp>
        <p:nvSpPr>
          <p:cNvPr id="8" name="TextBox 12"/>
          <p:cNvSpPr txBox="1">
            <a:spLocks noChangeArrowheads="1"/>
          </p:cNvSpPr>
          <p:nvPr/>
        </p:nvSpPr>
        <p:spPr bwMode="auto">
          <a:xfrm>
            <a:off x="4147788" y="1523673"/>
            <a:ext cx="6354749" cy="646331"/>
          </a:xfrm>
          <a:prstGeom prst="rect">
            <a:avLst/>
          </a:prstGeom>
          <a:noFill/>
          <a:ln w="9525">
            <a:noFill/>
            <a:miter lim="800000"/>
            <a:headEnd/>
            <a:tailEnd/>
          </a:ln>
        </p:spPr>
        <p:txBody>
          <a:bodyPr wrap="square">
            <a:spAutoFit/>
          </a:bodyPr>
          <a:lstStyle/>
          <a:p>
            <a:pPr algn="just" eaLnBrk="1" hangingPunct="1">
              <a:defRPr/>
            </a:pPr>
            <a:r>
              <a:rPr lang="it-IT" b="1" dirty="0">
                <a:cs typeface="Arial" charset="0"/>
              </a:rPr>
              <a:t>Energia elettromagnetica media immagazzinata</a:t>
            </a:r>
          </a:p>
          <a:p>
            <a:pPr algn="just" eaLnBrk="1" hangingPunct="1">
              <a:defRPr/>
            </a:pPr>
            <a:r>
              <a:rPr lang="it-IT" dirty="0">
                <a:cs typeface="Arial" charset="0"/>
              </a:rPr>
              <a:t>nel volume V della cavità (in risonanza i due addendi sono uguali)</a:t>
            </a:r>
          </a:p>
        </p:txBody>
      </p:sp>
      <p:graphicFrame>
        <p:nvGraphicFramePr>
          <p:cNvPr id="26632" name="Object 9"/>
          <p:cNvGraphicFramePr>
            <a:graphicFrameLocks noChangeAspect="1"/>
          </p:cNvGraphicFramePr>
          <p:nvPr/>
        </p:nvGraphicFramePr>
        <p:xfrm>
          <a:off x="363787" y="2398951"/>
          <a:ext cx="2172496" cy="834960"/>
        </p:xfrm>
        <a:graphic>
          <a:graphicData uri="http://schemas.openxmlformats.org/presentationml/2006/ole">
            <mc:AlternateContent xmlns:mc="http://schemas.openxmlformats.org/markup-compatibility/2006">
              <mc:Choice xmlns:v="urn:schemas-microsoft-com:vml" Requires="v">
                <p:oleObj name="Equazione" r:id="rId4" imgW="1244600" imgH="444500" progId="Equation.3">
                  <p:embed/>
                </p:oleObj>
              </mc:Choice>
              <mc:Fallback>
                <p:oleObj name="Equazione" r:id="rId4" imgW="1244600" imgH="444500" progId="Equation.3">
                  <p:embed/>
                  <p:pic>
                    <p:nvPicPr>
                      <p:cNvPr id="26632"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787" y="2398951"/>
                        <a:ext cx="2172496" cy="834960"/>
                      </a:xfrm>
                      <a:prstGeom prst="rect">
                        <a:avLst/>
                      </a:prstGeom>
                      <a:noFill/>
                      <a:ln>
                        <a:noFill/>
                      </a:ln>
                    </p:spPr>
                  </p:pic>
                </p:oleObj>
              </mc:Fallback>
            </mc:AlternateContent>
          </a:graphicData>
        </a:graphic>
      </p:graphicFrame>
      <p:sp>
        <p:nvSpPr>
          <p:cNvPr id="10" name="Rectangle 15"/>
          <p:cNvSpPr>
            <a:spLocks noChangeArrowheads="1"/>
          </p:cNvSpPr>
          <p:nvPr/>
        </p:nvSpPr>
        <p:spPr bwMode="auto">
          <a:xfrm>
            <a:off x="2674005" y="2263640"/>
            <a:ext cx="3583265" cy="923330"/>
          </a:xfrm>
          <a:prstGeom prst="rect">
            <a:avLst/>
          </a:prstGeom>
          <a:noFill/>
          <a:ln w="9525">
            <a:noFill/>
            <a:miter lim="800000"/>
            <a:headEnd/>
            <a:tailEnd/>
          </a:ln>
        </p:spPr>
        <p:txBody>
          <a:bodyPr wrap="square">
            <a:spAutoFit/>
          </a:bodyPr>
          <a:lstStyle/>
          <a:p>
            <a:pPr algn="just" eaLnBrk="1" hangingPunct="1">
              <a:defRPr/>
            </a:pPr>
            <a:r>
              <a:rPr lang="it-IT" b="1" dirty="0">
                <a:cs typeface="Arial" charset="0"/>
              </a:rPr>
              <a:t>Potenza dissipata </a:t>
            </a:r>
            <a:r>
              <a:rPr lang="it-IT" dirty="0">
                <a:cs typeface="Arial" charset="0"/>
              </a:rPr>
              <a:t>sulla superficie metallica S (di conducibilità </a:t>
            </a:r>
            <a:r>
              <a:rPr lang="it-IT" dirty="0">
                <a:latin typeface="Symbol" panose="05050102010706020507" pitchFamily="18" charset="2"/>
                <a:cs typeface="Arial" charset="0"/>
              </a:rPr>
              <a:t>s</a:t>
            </a:r>
            <a:r>
              <a:rPr lang="it-IT" dirty="0">
                <a:cs typeface="Arial" charset="0"/>
              </a:rPr>
              <a:t> )della cavità (</a:t>
            </a:r>
            <a:r>
              <a:rPr lang="it-IT" dirty="0" err="1">
                <a:cs typeface="Arial" charset="0"/>
              </a:rPr>
              <a:t>Rs</a:t>
            </a:r>
            <a:r>
              <a:rPr lang="it-IT" dirty="0">
                <a:cs typeface="Arial" charset="0"/>
              </a:rPr>
              <a:t> resistenza superficiale)</a:t>
            </a:r>
          </a:p>
        </p:txBody>
      </p:sp>
      <p:graphicFrame>
        <p:nvGraphicFramePr>
          <p:cNvPr id="26634" name="Object 4"/>
          <p:cNvGraphicFramePr>
            <a:graphicFrameLocks noChangeAspect="1"/>
          </p:cNvGraphicFramePr>
          <p:nvPr/>
        </p:nvGraphicFramePr>
        <p:xfrm>
          <a:off x="651376" y="3231501"/>
          <a:ext cx="1351055" cy="815844"/>
        </p:xfrm>
        <a:graphic>
          <a:graphicData uri="http://schemas.openxmlformats.org/presentationml/2006/ole">
            <mc:AlternateContent xmlns:mc="http://schemas.openxmlformats.org/markup-compatibility/2006">
              <mc:Choice xmlns:v="urn:schemas-microsoft-com:vml" Requires="v">
                <p:oleObj name="Equation" r:id="rId6" imgW="774364" imgH="431613" progId="Equation.3">
                  <p:embed/>
                </p:oleObj>
              </mc:Choice>
              <mc:Fallback>
                <p:oleObj name="Equation" r:id="rId6" imgW="774364" imgH="431613" progId="Equation.3">
                  <p:embed/>
                  <p:pic>
                    <p:nvPicPr>
                      <p:cNvPr id="2663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76" y="3231501"/>
                        <a:ext cx="1351055" cy="815844"/>
                      </a:xfrm>
                      <a:prstGeom prst="rect">
                        <a:avLst/>
                      </a:prstGeom>
                      <a:noFill/>
                      <a:ln>
                        <a:noFill/>
                      </a:ln>
                    </p:spPr>
                  </p:pic>
                </p:oleObj>
              </mc:Fallback>
            </mc:AlternateContent>
          </a:graphicData>
        </a:graphic>
      </p:graphicFrame>
      <p:sp>
        <p:nvSpPr>
          <p:cNvPr id="12" name="Rectangle 16"/>
          <p:cNvSpPr/>
          <p:nvPr/>
        </p:nvSpPr>
        <p:spPr>
          <a:xfrm>
            <a:off x="2489201" y="3213100"/>
            <a:ext cx="9702800" cy="923330"/>
          </a:xfrm>
          <a:prstGeom prst="rect">
            <a:avLst/>
          </a:prstGeom>
          <a:noFill/>
          <a:ln w="9525">
            <a:noFill/>
            <a:miter lim="800000"/>
            <a:headEnd/>
            <a:tailEnd/>
          </a:ln>
        </p:spPr>
        <p:txBody>
          <a:bodyPr>
            <a:spAutoFit/>
          </a:bodyPr>
          <a:lstStyle/>
          <a:p>
            <a:pPr algn="just"/>
            <a:r>
              <a:rPr lang="it-IT" b="1" dirty="0">
                <a:cs typeface="Arial" charset="0"/>
              </a:rPr>
              <a:t>Fattore di merito della cavità</a:t>
            </a:r>
            <a:r>
              <a:rPr lang="it-IT" dirty="0">
                <a:cs typeface="Arial" charset="0"/>
              </a:rPr>
              <a:t>: è un parametro globale che indica quanto efficientemente la cavità immagazzina energia a scapito della potenza dissipata. Per cavità in Rame (s=5.8·10</a:t>
            </a:r>
            <a:r>
              <a:rPr lang="it-IT" baseline="30000" dirty="0">
                <a:cs typeface="Arial" charset="0"/>
              </a:rPr>
              <a:t>7</a:t>
            </a:r>
            <a:r>
              <a:rPr lang="it-IT" dirty="0">
                <a:cs typeface="Arial" charset="0"/>
              </a:rPr>
              <a:t> S/m) valori tipici di Q sono nell’intervallo 5000-50000.</a:t>
            </a:r>
          </a:p>
        </p:txBody>
      </p:sp>
      <p:graphicFrame>
        <p:nvGraphicFramePr>
          <p:cNvPr id="26636" name="Object 12"/>
          <p:cNvGraphicFramePr>
            <a:graphicFrameLocks noChangeAspect="1"/>
          </p:cNvGraphicFramePr>
          <p:nvPr/>
        </p:nvGraphicFramePr>
        <p:xfrm>
          <a:off x="529203" y="4068173"/>
          <a:ext cx="1801249" cy="949787"/>
        </p:xfrm>
        <a:graphic>
          <a:graphicData uri="http://schemas.openxmlformats.org/presentationml/2006/ole">
            <mc:AlternateContent xmlns:mc="http://schemas.openxmlformats.org/markup-compatibility/2006">
              <mc:Choice xmlns:v="urn:schemas-microsoft-com:vml" Requires="v">
                <p:oleObj name="Equazione" r:id="rId8" imgW="990170" imgH="482391" progId="Equation.3">
                  <p:embed/>
                </p:oleObj>
              </mc:Choice>
              <mc:Fallback>
                <p:oleObj name="Equazione" r:id="rId8" imgW="990170" imgH="482391" progId="Equation.3">
                  <p:embed/>
                  <p:pic>
                    <p:nvPicPr>
                      <p:cNvPr id="26636"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03" y="4068173"/>
                        <a:ext cx="1801249" cy="949787"/>
                      </a:xfrm>
                      <a:prstGeom prst="rect">
                        <a:avLst/>
                      </a:prstGeom>
                      <a:noFill/>
                      <a:ln>
                        <a:noFill/>
                      </a:ln>
                    </p:spPr>
                  </p:pic>
                </p:oleObj>
              </mc:Fallback>
            </mc:AlternateContent>
          </a:graphicData>
        </a:graphic>
      </p:graphicFrame>
      <p:graphicFrame>
        <p:nvGraphicFramePr>
          <p:cNvPr id="26637" name="Object 13"/>
          <p:cNvGraphicFramePr>
            <a:graphicFrameLocks noChangeAspect="1"/>
          </p:cNvGraphicFramePr>
          <p:nvPr/>
        </p:nvGraphicFramePr>
        <p:xfrm>
          <a:off x="6170613" y="3817939"/>
          <a:ext cx="2087562" cy="968375"/>
        </p:xfrm>
        <a:graphic>
          <a:graphicData uri="http://schemas.openxmlformats.org/presentationml/2006/ole">
            <mc:AlternateContent xmlns:mc="http://schemas.openxmlformats.org/markup-compatibility/2006">
              <mc:Choice xmlns:v="urn:schemas-microsoft-com:vml" Requires="v">
                <p:oleObj name="Equation" r:id="rId10" imgW="1511300" imgH="647700" progId="Equation.DSMT4">
                  <p:embed/>
                </p:oleObj>
              </mc:Choice>
              <mc:Fallback>
                <p:oleObj name="Equation" r:id="rId10" imgW="1511300" imgH="647700" progId="Equation.DSMT4">
                  <p:embed/>
                  <p:pic>
                    <p:nvPicPr>
                      <p:cNvPr id="26637"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0613" y="3817939"/>
                        <a:ext cx="20875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8" name="Rettangolo 14"/>
          <p:cNvSpPr>
            <a:spLocks noChangeArrowheads="1"/>
          </p:cNvSpPr>
          <p:nvPr/>
        </p:nvSpPr>
        <p:spPr bwMode="auto">
          <a:xfrm>
            <a:off x="2949744" y="4232767"/>
            <a:ext cx="2177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solidFill>
                  <a:srgbClr val="000000"/>
                </a:solidFill>
              </a:rPr>
              <a:t>Tensione accelerante</a:t>
            </a:r>
            <a:endParaRPr lang="en-US" altLang="it-IT" sz="1800" b="1" dirty="0">
              <a:latin typeface="Arial" panose="020B0604020202020204" pitchFamily="34" charset="0"/>
            </a:endParaRPr>
          </a:p>
        </p:txBody>
      </p:sp>
      <p:sp>
        <p:nvSpPr>
          <p:cNvPr id="26639" name="Rettangolo 15"/>
          <p:cNvSpPr>
            <a:spLocks noChangeArrowheads="1"/>
          </p:cNvSpPr>
          <p:nvPr/>
        </p:nvSpPr>
        <p:spPr bwMode="auto">
          <a:xfrm>
            <a:off x="8601955" y="4173734"/>
            <a:ext cx="2005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b="1" dirty="0">
                <a:solidFill>
                  <a:srgbClr val="000000"/>
                </a:solidFill>
              </a:rPr>
              <a:t>Campo accelerante</a:t>
            </a:r>
            <a:endParaRPr lang="en-US" altLang="it-IT" sz="1800" b="1" dirty="0">
              <a:latin typeface="Arial" panose="020B0604020202020204" pitchFamily="34" charset="0"/>
            </a:endParaRPr>
          </a:p>
        </p:txBody>
      </p:sp>
      <p:graphicFrame>
        <p:nvGraphicFramePr>
          <p:cNvPr id="26640" name="Object 14"/>
          <p:cNvGraphicFramePr>
            <a:graphicFrameLocks noChangeAspect="1"/>
          </p:cNvGraphicFramePr>
          <p:nvPr/>
        </p:nvGraphicFramePr>
        <p:xfrm>
          <a:off x="657307" y="4957656"/>
          <a:ext cx="1400121" cy="1133029"/>
        </p:xfrm>
        <a:graphic>
          <a:graphicData uri="http://schemas.openxmlformats.org/presentationml/2006/ole">
            <mc:AlternateContent xmlns:mc="http://schemas.openxmlformats.org/markup-compatibility/2006">
              <mc:Choice xmlns:v="urn:schemas-microsoft-com:vml" Requires="v">
                <p:oleObj name="Equation" r:id="rId12" imgW="571252" imgH="431613" progId="Equation.DSMT4">
                  <p:embed/>
                </p:oleObj>
              </mc:Choice>
              <mc:Fallback>
                <p:oleObj name="Equation" r:id="rId12" imgW="571252" imgH="431613" progId="Equation.DSMT4">
                  <p:embed/>
                  <p:pic>
                    <p:nvPicPr>
                      <p:cNvPr id="2664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307" y="4957656"/>
                        <a:ext cx="1400121" cy="1133029"/>
                      </a:xfrm>
                      <a:prstGeom prst="rect">
                        <a:avLst/>
                      </a:prstGeom>
                      <a:noFill/>
                      <a:ln>
                        <a:noFill/>
                      </a:ln>
                    </p:spPr>
                  </p:pic>
                </p:oleObj>
              </mc:Fallback>
            </mc:AlternateContent>
          </a:graphicData>
        </a:graphic>
      </p:graphicFrame>
      <p:sp>
        <p:nvSpPr>
          <p:cNvPr id="18" name="Rettangolo 37"/>
          <p:cNvSpPr>
            <a:spLocks noChangeArrowheads="1"/>
          </p:cNvSpPr>
          <p:nvPr/>
        </p:nvSpPr>
        <p:spPr bwMode="auto">
          <a:xfrm>
            <a:off x="2469370" y="4762024"/>
            <a:ext cx="3571875" cy="1477328"/>
          </a:xfrm>
          <a:prstGeom prst="rect">
            <a:avLst/>
          </a:prstGeom>
          <a:noFill/>
          <a:ln w="9525">
            <a:noFill/>
            <a:miter lim="800000"/>
            <a:headEnd/>
            <a:tailEnd/>
          </a:ln>
        </p:spPr>
        <p:txBody>
          <a:bodyPr>
            <a:spAutoFit/>
          </a:bodyPr>
          <a:lstStyle/>
          <a:p>
            <a:pPr algn="just" eaLnBrk="1" hangingPunct="1">
              <a:defRPr/>
            </a:pPr>
            <a:r>
              <a:rPr lang="it-IT" b="1" dirty="0">
                <a:cs typeface="Arial" charset="0"/>
              </a:rPr>
              <a:t>Shunt </a:t>
            </a:r>
            <a:r>
              <a:rPr lang="it-IT" b="1" dirty="0" err="1">
                <a:cs typeface="Arial" charset="0"/>
              </a:rPr>
              <a:t>Impedance</a:t>
            </a:r>
            <a:r>
              <a:rPr lang="it-IT" dirty="0">
                <a:cs typeface="Arial" charset="0"/>
              </a:rPr>
              <a:t>: è una figura di merito che indica quanto efficacemente la cavità è in grado di accelerare a scapito della potenza dissipata. </a:t>
            </a:r>
          </a:p>
        </p:txBody>
      </p:sp>
      <p:graphicFrame>
        <p:nvGraphicFramePr>
          <p:cNvPr id="26642" name="Object 8"/>
          <p:cNvGraphicFramePr>
            <a:graphicFrameLocks noChangeAspect="1"/>
          </p:cNvGraphicFramePr>
          <p:nvPr/>
        </p:nvGraphicFramePr>
        <p:xfrm>
          <a:off x="6217620" y="4910405"/>
          <a:ext cx="2245961" cy="984432"/>
        </p:xfrm>
        <a:graphic>
          <a:graphicData uri="http://schemas.openxmlformats.org/presentationml/2006/ole">
            <mc:AlternateContent xmlns:mc="http://schemas.openxmlformats.org/markup-compatibility/2006">
              <mc:Choice xmlns:v="urn:schemas-microsoft-com:vml" Requires="v">
                <p:oleObj name="Equazione" r:id="rId14" imgW="1129810" imgH="495085" progId="Equation.3">
                  <p:embed/>
                </p:oleObj>
              </mc:Choice>
              <mc:Fallback>
                <p:oleObj name="Equazione" r:id="rId14" imgW="1129810" imgH="495085" progId="Equation.3">
                  <p:embed/>
                  <p:pic>
                    <p:nvPicPr>
                      <p:cNvPr id="26642"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17620" y="4910405"/>
                        <a:ext cx="2245961" cy="984432"/>
                      </a:xfrm>
                      <a:prstGeom prst="rect">
                        <a:avLst/>
                      </a:prstGeom>
                      <a:noFill/>
                      <a:ln>
                        <a:noFill/>
                      </a:ln>
                      <a:effectLst/>
                    </p:spPr>
                  </p:pic>
                </p:oleObj>
              </mc:Fallback>
            </mc:AlternateContent>
          </a:graphicData>
        </a:graphic>
      </p:graphicFrame>
      <p:sp>
        <p:nvSpPr>
          <p:cNvPr id="20" name="Rettangolo 39"/>
          <p:cNvSpPr>
            <a:spLocks noChangeArrowheads="1"/>
          </p:cNvSpPr>
          <p:nvPr/>
        </p:nvSpPr>
        <p:spPr bwMode="auto">
          <a:xfrm>
            <a:off x="8610600" y="4894199"/>
            <a:ext cx="3433915" cy="923330"/>
          </a:xfrm>
          <a:prstGeom prst="rect">
            <a:avLst/>
          </a:prstGeom>
          <a:noFill/>
          <a:ln w="9525">
            <a:noFill/>
            <a:miter lim="800000"/>
            <a:headEnd/>
            <a:tailEnd/>
          </a:ln>
        </p:spPr>
        <p:txBody>
          <a:bodyPr wrap="square">
            <a:spAutoFit/>
          </a:bodyPr>
          <a:lstStyle/>
          <a:p>
            <a:pPr algn="just" eaLnBrk="1" hangingPunct="1">
              <a:defRPr/>
            </a:pPr>
            <a:r>
              <a:rPr lang="it-IT" b="1" dirty="0">
                <a:solidFill>
                  <a:srgbClr val="000000"/>
                </a:solidFill>
                <a:latin typeface="Calibri" panose="020F0502020204030204" pitchFamily="34" charset="0"/>
              </a:rPr>
              <a:t>R/Q </a:t>
            </a:r>
            <a:r>
              <a:rPr lang="it-IT" dirty="0">
                <a:latin typeface="+mj-lt"/>
                <a:cs typeface="Arial" charset="0"/>
              </a:rPr>
              <a:t>: </a:t>
            </a:r>
            <a:r>
              <a:rPr lang="it-IT" dirty="0">
                <a:cs typeface="Arial" charset="0"/>
              </a:rPr>
              <a:t>parametro puramente geometrico (indipendente dalla resistenza superficiale)</a:t>
            </a:r>
          </a:p>
        </p:txBody>
      </p:sp>
      <p:graphicFrame>
        <p:nvGraphicFramePr>
          <p:cNvPr id="26646" name="Oggetto 4"/>
          <p:cNvGraphicFramePr>
            <a:graphicFrameLocks noChangeAspect="1"/>
          </p:cNvGraphicFramePr>
          <p:nvPr/>
        </p:nvGraphicFramePr>
        <p:xfrm>
          <a:off x="6260307" y="2252111"/>
          <a:ext cx="1462087" cy="908728"/>
        </p:xfrm>
        <a:graphic>
          <a:graphicData uri="http://schemas.openxmlformats.org/presentationml/2006/ole">
            <mc:AlternateContent xmlns:mc="http://schemas.openxmlformats.org/markup-compatibility/2006">
              <mc:Choice xmlns:v="urn:schemas-microsoft-com:vml" Requires="v">
                <p:oleObj name="Equation" r:id="rId16" imgW="660113" imgH="380835" progId="Equation.DSMT4">
                  <p:embed/>
                </p:oleObj>
              </mc:Choice>
              <mc:Fallback>
                <p:oleObj name="Equation" r:id="rId16" imgW="660113" imgH="380835" progId="Equation.DSMT4">
                  <p:embed/>
                  <p:pic>
                    <p:nvPicPr>
                      <p:cNvPr id="26646" name="Oggetto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60307" y="2252111"/>
                        <a:ext cx="1462087" cy="908728"/>
                      </a:xfrm>
                      <a:prstGeom prst="rect">
                        <a:avLst/>
                      </a:prstGeom>
                      <a:noFill/>
                      <a:ln>
                        <a:noFill/>
                      </a:ln>
                    </p:spPr>
                  </p:pic>
                </p:oleObj>
              </mc:Fallback>
            </mc:AlternateContent>
          </a:graphicData>
        </a:graphic>
      </p:graphicFrame>
      <p:sp>
        <p:nvSpPr>
          <p:cNvPr id="23" name="Rectangle 15"/>
          <p:cNvSpPr>
            <a:spLocks noChangeArrowheads="1"/>
          </p:cNvSpPr>
          <p:nvPr/>
        </p:nvSpPr>
        <p:spPr bwMode="auto">
          <a:xfrm>
            <a:off x="7726363" y="2264223"/>
            <a:ext cx="4167217" cy="923330"/>
          </a:xfrm>
          <a:prstGeom prst="rect">
            <a:avLst/>
          </a:prstGeom>
          <a:noFill/>
          <a:ln w="9525">
            <a:noFill/>
            <a:miter lim="800000"/>
            <a:headEnd/>
            <a:tailEnd/>
          </a:ln>
        </p:spPr>
        <p:txBody>
          <a:bodyPr wrap="square">
            <a:spAutoFit/>
          </a:bodyPr>
          <a:lstStyle/>
          <a:p>
            <a:pPr algn="just" eaLnBrk="1" hangingPunct="1">
              <a:defRPr/>
            </a:pPr>
            <a:r>
              <a:rPr lang="it-IT" b="1" dirty="0">
                <a:latin typeface="+mj-lt"/>
                <a:cs typeface="Arial" charset="0"/>
              </a:rPr>
              <a:t>Potenza di fascio: </a:t>
            </a:r>
            <a:r>
              <a:rPr lang="it-IT" dirty="0">
                <a:latin typeface="+mj-lt"/>
                <a:cs typeface="Arial" charset="0"/>
              </a:rPr>
              <a:t>potenza necessaria per accelerare un fascio di corrente </a:t>
            </a:r>
            <a:r>
              <a:rPr lang="it-IT" dirty="0" err="1">
                <a:latin typeface="+mj-lt"/>
                <a:cs typeface="Arial" charset="0"/>
              </a:rPr>
              <a:t>Ib</a:t>
            </a:r>
            <a:r>
              <a:rPr lang="it-IT" dirty="0">
                <a:latin typeface="+mj-lt"/>
                <a:cs typeface="Arial" charset="0"/>
              </a:rPr>
              <a:t>, facendogli guadagnare un’energia </a:t>
            </a:r>
            <a:r>
              <a:rPr lang="it-IT" dirty="0">
                <a:latin typeface="Symbol" panose="05050102010706020507" pitchFamily="18" charset="2"/>
                <a:cs typeface="Arial" charset="0"/>
              </a:rPr>
              <a:t>D</a:t>
            </a:r>
            <a:r>
              <a:rPr lang="it-IT" dirty="0">
                <a:latin typeface="+mj-lt"/>
                <a:cs typeface="Arial" charset="0"/>
              </a:rPr>
              <a:t>W </a:t>
            </a:r>
          </a:p>
        </p:txBody>
      </p:sp>
    </p:spTree>
    <p:extLst>
      <p:ext uri="{BB962C8B-B14F-4D97-AF65-F5344CB8AC3E}">
        <p14:creationId xmlns:p14="http://schemas.microsoft.com/office/powerpoint/2010/main" val="2254024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a:t>Programma INFN Docenti - 21 ottobre 2024</a:t>
            </a:r>
            <a:endParaRPr lang="en-US" dirty="0"/>
          </a:p>
        </p:txBody>
      </p:sp>
      <p:sp>
        <p:nvSpPr>
          <p:cNvPr id="29699" name="Segnaposto numero diapositiva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F8C17C-4662-454A-ACA1-3221EEA9F2D2}" type="slidenum">
              <a:rPr lang="en-US" altLang="it-IT" sz="1200">
                <a:solidFill>
                  <a:srgbClr val="898989"/>
                </a:solidFill>
              </a:rPr>
              <a:pPr>
                <a:spcBef>
                  <a:spcPct val="0"/>
                </a:spcBef>
                <a:buFontTx/>
                <a:buNone/>
              </a:pPr>
              <a:t>62</a:t>
            </a:fld>
            <a:endParaRPr lang="en-US" altLang="it-IT" sz="1200" dirty="0">
              <a:solidFill>
                <a:srgbClr val="898989"/>
              </a:solidFill>
            </a:endParaRPr>
          </a:p>
        </p:txBody>
      </p:sp>
      <p:sp>
        <p:nvSpPr>
          <p:cNvPr id="4" name="TextBox 5"/>
          <p:cNvSpPr txBox="1"/>
          <p:nvPr/>
        </p:nvSpPr>
        <p:spPr>
          <a:xfrm>
            <a:off x="3745280" y="10648"/>
            <a:ext cx="5569802" cy="523220"/>
          </a:xfrm>
          <a:prstGeom prst="rect">
            <a:avLst/>
          </a:prstGeom>
          <a:noFill/>
        </p:spPr>
        <p:txBody>
          <a:bodyPr wrap="square">
            <a:spAutoFit/>
          </a:bodyPr>
          <a:lstStyle/>
          <a:p>
            <a:pPr lvl="1">
              <a:defRPr/>
            </a:pPr>
            <a:r>
              <a:rPr lang="it-IT" sz="2800" b="1" dirty="0">
                <a:effectLst>
                  <a:outerShdw blurRad="38100" dist="38100" dir="2700000" algn="tl">
                    <a:srgbClr val="000000">
                      <a:alpha val="43137"/>
                    </a:srgbClr>
                  </a:outerShdw>
                </a:effectLst>
              </a:rPr>
              <a:t>Ottimizzazione dei parametri</a:t>
            </a:r>
          </a:p>
        </p:txBody>
      </p:sp>
      <p:sp>
        <p:nvSpPr>
          <p:cNvPr id="29704" name="Rettangolo 13"/>
          <p:cNvSpPr>
            <a:spLocks noChangeArrowheads="1"/>
          </p:cNvSpPr>
          <p:nvPr/>
        </p:nvSpPr>
        <p:spPr bwMode="auto">
          <a:xfrm>
            <a:off x="232475" y="3000376"/>
            <a:ext cx="3720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rgbClr val="000000"/>
                </a:solidFill>
              </a:rPr>
              <a:t>Passo 1:Cavità </a:t>
            </a:r>
            <a:r>
              <a:rPr lang="it-IT" altLang="it-IT" sz="1800" dirty="0" err="1">
                <a:solidFill>
                  <a:srgbClr val="000000"/>
                </a:solidFill>
              </a:rPr>
              <a:t>pillbox</a:t>
            </a:r>
            <a:endParaRPr lang="en-US" altLang="it-IT" sz="1800" dirty="0">
              <a:solidFill>
                <a:srgbClr val="000000"/>
              </a:solidFill>
            </a:endParaRPr>
          </a:p>
        </p:txBody>
      </p:sp>
      <p:sp>
        <p:nvSpPr>
          <p:cNvPr id="29705" name="Rettangolo 13"/>
          <p:cNvSpPr>
            <a:spLocks noChangeArrowheads="1"/>
          </p:cNvSpPr>
          <p:nvPr/>
        </p:nvSpPr>
        <p:spPr bwMode="auto">
          <a:xfrm>
            <a:off x="2526224" y="2952012"/>
            <a:ext cx="521283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rgbClr val="000000"/>
                </a:solidFill>
              </a:rPr>
              <a:t>Passo 2: </a:t>
            </a:r>
            <a:r>
              <a:rPr lang="it-IT" altLang="it-IT" sz="1800" b="1" dirty="0">
                <a:solidFill>
                  <a:srgbClr val="000000"/>
                </a:solidFill>
              </a:rPr>
              <a:t>cavità rientrante</a:t>
            </a:r>
            <a:r>
              <a:rPr lang="it-IT" altLang="it-IT" sz="1800" dirty="0">
                <a:solidFill>
                  <a:srgbClr val="000000"/>
                </a:solidFill>
              </a:rPr>
              <a:t>: </a:t>
            </a:r>
          </a:p>
          <a:p>
            <a:pPr algn="just" eaLnBrk="1" hangingPunct="1">
              <a:spcBef>
                <a:spcPct val="0"/>
              </a:spcBef>
              <a:buFontTx/>
              <a:buNone/>
            </a:pPr>
            <a:r>
              <a:rPr lang="it-IT" altLang="it-IT" sz="1800" dirty="0">
                <a:solidFill>
                  <a:srgbClr val="000000"/>
                </a:solidFill>
              </a:rPr>
              <a:t>il campo elettrico è concentrato vicino all’asse e la gap viene ridotta: aumenta il TTF e la capacità. Quest’ultima dipenderà essenzialmente da L1 e R1 </a:t>
            </a:r>
          </a:p>
          <a:p>
            <a:pPr algn="just" eaLnBrk="1" hangingPunct="1">
              <a:spcBef>
                <a:spcPct val="0"/>
              </a:spcBef>
              <a:buFontTx/>
              <a:buNone/>
            </a:pPr>
            <a:r>
              <a:rPr lang="it-IT" altLang="it-IT" sz="1800" dirty="0">
                <a:solidFill>
                  <a:srgbClr val="000000"/>
                </a:solidFill>
              </a:rPr>
              <a:t>Il campo magnetico è concentrato sulle pareti esterne e l’induttanza dipenderà essenzialmente da L2 e R2-R1 . </a:t>
            </a:r>
          </a:p>
          <a:p>
            <a:pPr algn="just" eaLnBrk="1" hangingPunct="1">
              <a:spcBef>
                <a:spcPct val="0"/>
              </a:spcBef>
              <a:buFontTx/>
              <a:buNone/>
            </a:pPr>
            <a:r>
              <a:rPr lang="it-IT" altLang="it-IT" sz="1800" dirty="0">
                <a:solidFill>
                  <a:srgbClr val="000000"/>
                </a:solidFill>
              </a:rPr>
              <a:t>Quindi, a parità di frequenza è possibile ridurre il raggio e ottimizzare il Q e la </a:t>
            </a:r>
            <a:r>
              <a:rPr lang="it-IT" altLang="it-IT" sz="1800" dirty="0" err="1">
                <a:solidFill>
                  <a:srgbClr val="000000"/>
                </a:solidFill>
              </a:rPr>
              <a:t>Rsh</a:t>
            </a:r>
            <a:r>
              <a:rPr lang="it-IT" altLang="it-IT" sz="1800" dirty="0">
                <a:solidFill>
                  <a:srgbClr val="000000"/>
                </a:solidFill>
              </a:rPr>
              <a:t>.</a:t>
            </a:r>
          </a:p>
        </p:txBody>
      </p:sp>
      <p:sp>
        <p:nvSpPr>
          <p:cNvPr id="29706" name="Rettangolo 13"/>
          <p:cNvSpPr>
            <a:spLocks noChangeArrowheads="1"/>
          </p:cNvSpPr>
          <p:nvPr/>
        </p:nvSpPr>
        <p:spPr bwMode="auto">
          <a:xfrm>
            <a:off x="7739063" y="2934033"/>
            <a:ext cx="44956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rgbClr val="000000"/>
                </a:solidFill>
              </a:rPr>
              <a:t>Passo 3: </a:t>
            </a:r>
            <a:r>
              <a:rPr lang="it-IT" altLang="it-IT" sz="1800" b="1" dirty="0">
                <a:solidFill>
                  <a:srgbClr val="000000"/>
                </a:solidFill>
              </a:rPr>
              <a:t>ulteriore ottimizzazione</a:t>
            </a:r>
            <a:r>
              <a:rPr lang="it-IT" altLang="it-IT" sz="1800" dirty="0">
                <a:solidFill>
                  <a:srgbClr val="000000"/>
                </a:solidFill>
              </a:rPr>
              <a:t>: </a:t>
            </a:r>
          </a:p>
          <a:p>
            <a:pPr algn="just" eaLnBrk="1" hangingPunct="1">
              <a:spcBef>
                <a:spcPct val="0"/>
              </a:spcBef>
              <a:buFontTx/>
              <a:buNone/>
            </a:pPr>
            <a:r>
              <a:rPr lang="it-IT" altLang="it-IT" sz="1800" dirty="0">
                <a:solidFill>
                  <a:srgbClr val="000000"/>
                </a:solidFill>
              </a:rPr>
              <a:t>Si smussano gli spigoli verso l’asse di fascio per aumentare il massimo campo elettrico , si crea una protrusione all’interno della cavità  (</a:t>
            </a:r>
            <a:r>
              <a:rPr lang="it-IT" altLang="it-IT" sz="1800" dirty="0" err="1">
                <a:solidFill>
                  <a:srgbClr val="000000"/>
                </a:solidFill>
              </a:rPr>
              <a:t>nose</a:t>
            </a:r>
            <a:r>
              <a:rPr lang="it-IT" altLang="it-IT" sz="1800" dirty="0">
                <a:solidFill>
                  <a:srgbClr val="000000"/>
                </a:solidFill>
              </a:rPr>
              <a:t> </a:t>
            </a:r>
            <a:r>
              <a:rPr lang="it-IT" altLang="it-IT" sz="1800" dirty="0" err="1">
                <a:solidFill>
                  <a:srgbClr val="000000"/>
                </a:solidFill>
              </a:rPr>
              <a:t>cone</a:t>
            </a:r>
            <a:r>
              <a:rPr lang="it-IT" altLang="it-IT" sz="1800" dirty="0">
                <a:solidFill>
                  <a:srgbClr val="000000"/>
                </a:solidFill>
              </a:rPr>
              <a:t>) per aumentare il TTF e </a:t>
            </a:r>
            <a:r>
              <a:rPr lang="it-IT" altLang="it-IT" sz="1800" dirty="0" err="1">
                <a:solidFill>
                  <a:srgbClr val="000000"/>
                </a:solidFill>
              </a:rPr>
              <a:t>RSh</a:t>
            </a:r>
            <a:r>
              <a:rPr lang="it-IT" altLang="it-IT" sz="1800" dirty="0">
                <a:solidFill>
                  <a:srgbClr val="000000"/>
                </a:solidFill>
              </a:rPr>
              <a:t>*T</a:t>
            </a:r>
            <a:r>
              <a:rPr lang="it-IT" altLang="it-IT" sz="1800" baseline="30000" dirty="0">
                <a:solidFill>
                  <a:srgbClr val="000000"/>
                </a:solidFill>
              </a:rPr>
              <a:t>2</a:t>
            </a:r>
            <a:r>
              <a:rPr lang="it-IT" altLang="it-IT" sz="1800" dirty="0">
                <a:solidFill>
                  <a:srgbClr val="000000"/>
                </a:solidFill>
              </a:rPr>
              <a:t> , e si dà una forma sferica alla parte induttiva per migliorare il Q (miglior rapporto volume/ superficie)</a:t>
            </a:r>
          </a:p>
        </p:txBody>
      </p:sp>
      <p:sp>
        <p:nvSpPr>
          <p:cNvPr id="29707" name="Rettangolo 141"/>
          <p:cNvSpPr>
            <a:spLocks noChangeArrowheads="1"/>
          </p:cNvSpPr>
          <p:nvPr/>
        </p:nvSpPr>
        <p:spPr bwMode="auto">
          <a:xfrm>
            <a:off x="0" y="5433020"/>
            <a:ext cx="120576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800" dirty="0">
                <a:solidFill>
                  <a:srgbClr val="000000"/>
                </a:solidFill>
              </a:rPr>
              <a:t>Sfortunatamente per le cavità 2 e 3 non ci sono soluzioni in forma chiusa e l’ottimizzazione delle dimensioni viene effettuata mediante appositi codici di simulazione numerici (SUPERFISH, CST </a:t>
            </a:r>
            <a:r>
              <a:rPr lang="it-IT" altLang="it-IT" sz="1800" dirty="0" err="1">
                <a:solidFill>
                  <a:srgbClr val="000000"/>
                </a:solidFill>
              </a:rPr>
              <a:t>Microwave</a:t>
            </a:r>
            <a:r>
              <a:rPr lang="it-IT" altLang="it-IT" sz="1800" dirty="0">
                <a:solidFill>
                  <a:srgbClr val="000000"/>
                </a:solidFill>
              </a:rPr>
              <a:t> Studio, HFSS, COMSOL ecc.).  Valori di Q nell’ordine delle decine di migliaia e di </a:t>
            </a:r>
            <a:r>
              <a:rPr lang="it-IT" altLang="it-IT" sz="1800" dirty="0" err="1">
                <a:solidFill>
                  <a:srgbClr val="000000"/>
                </a:solidFill>
              </a:rPr>
              <a:t>Rsh</a:t>
            </a:r>
            <a:r>
              <a:rPr lang="it-IT" altLang="it-IT" sz="1800" dirty="0">
                <a:solidFill>
                  <a:srgbClr val="000000"/>
                </a:solidFill>
              </a:rPr>
              <a:t> nell’ordine delle centinaia di migliaia di Ohm sono ottenibili.</a:t>
            </a:r>
          </a:p>
        </p:txBody>
      </p:sp>
      <p:pic>
        <p:nvPicPr>
          <p:cNvPr id="3" name="Immagine 2"/>
          <p:cNvPicPr>
            <a:picLocks noChangeAspect="1"/>
          </p:cNvPicPr>
          <p:nvPr/>
        </p:nvPicPr>
        <p:blipFill>
          <a:blip r:embed="rId2"/>
          <a:stretch>
            <a:fillRect/>
          </a:stretch>
        </p:blipFill>
        <p:spPr>
          <a:xfrm>
            <a:off x="308736" y="863619"/>
            <a:ext cx="2400000" cy="1847619"/>
          </a:xfrm>
          <a:prstGeom prst="rect">
            <a:avLst/>
          </a:prstGeom>
        </p:spPr>
      </p:pic>
      <p:pic>
        <p:nvPicPr>
          <p:cNvPr id="5" name="Immagine 4"/>
          <p:cNvPicPr>
            <a:picLocks noChangeAspect="1"/>
          </p:cNvPicPr>
          <p:nvPr/>
        </p:nvPicPr>
        <p:blipFill rotWithShape="1">
          <a:blip r:embed="rId3"/>
          <a:srcRect t="3022" b="1142"/>
          <a:stretch/>
        </p:blipFill>
        <p:spPr>
          <a:xfrm>
            <a:off x="3562760" y="432908"/>
            <a:ext cx="4358815" cy="2602086"/>
          </a:xfrm>
          <a:prstGeom prst="rect">
            <a:avLst/>
          </a:prstGeom>
        </p:spPr>
      </p:pic>
      <p:pic>
        <p:nvPicPr>
          <p:cNvPr id="6" name="Immagine 5"/>
          <p:cNvPicPr>
            <a:picLocks noChangeAspect="1"/>
          </p:cNvPicPr>
          <p:nvPr/>
        </p:nvPicPr>
        <p:blipFill>
          <a:blip r:embed="rId4"/>
          <a:stretch>
            <a:fillRect/>
          </a:stretch>
        </p:blipFill>
        <p:spPr>
          <a:xfrm>
            <a:off x="8153400" y="548439"/>
            <a:ext cx="3019048" cy="2323809"/>
          </a:xfrm>
          <a:prstGeom prst="rect">
            <a:avLst/>
          </a:prstGeom>
        </p:spPr>
      </p:pic>
    </p:spTree>
    <p:extLst>
      <p:ext uri="{BB962C8B-B14F-4D97-AF65-F5344CB8AC3E}">
        <p14:creationId xmlns:p14="http://schemas.microsoft.com/office/powerpoint/2010/main" val="2093446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63700" y="247945"/>
            <a:ext cx="7772401" cy="769441"/>
          </a:xfrm>
          <a:prstGeom prst="rect">
            <a:avLst/>
          </a:prstGeom>
          <a:noFill/>
        </p:spPr>
        <p:txBody>
          <a:bodyPr wrap="square" rtlCol="0">
            <a:spAutoFit/>
          </a:bodyPr>
          <a:lstStyle/>
          <a:p>
            <a:pPr algn="ctr"/>
            <a:r>
              <a:rPr lang="it-IT" sz="4400" b="1" dirty="0">
                <a:effectLst>
                  <a:outerShdw blurRad="38100" dist="38100" dir="2700000" algn="tl">
                    <a:srgbClr val="000000">
                      <a:alpha val="43137"/>
                    </a:srgbClr>
                  </a:outerShdw>
                </a:effectLst>
                <a:ea typeface="+mj-ea"/>
                <a:cs typeface="+mj-cs"/>
              </a:rPr>
              <a:t>Acceleratori vs COVID-19</a:t>
            </a:r>
          </a:p>
        </p:txBody>
      </p:sp>
      <p:pic>
        <p:nvPicPr>
          <p:cNvPr id="9" name="Immagine 8">
            <a:extLst>
              <a:ext uri="{FF2B5EF4-FFF2-40B4-BE49-F238E27FC236}">
                <a16:creationId xmlns:a16="http://schemas.microsoft.com/office/drawing/2014/main" id="{B2C7BA6F-9886-4C3D-9829-42F285F38AE3}"/>
              </a:ext>
            </a:extLst>
          </p:cNvPr>
          <p:cNvPicPr>
            <a:picLocks noChangeAspect="1"/>
          </p:cNvPicPr>
          <p:nvPr/>
        </p:nvPicPr>
        <p:blipFill rotWithShape="1">
          <a:blip r:embed="rId2"/>
          <a:srcRect l="56572" t="14146" r="759" b="3076"/>
          <a:stretch/>
        </p:blipFill>
        <p:spPr>
          <a:xfrm>
            <a:off x="6493805" y="947852"/>
            <a:ext cx="5202226" cy="5676901"/>
          </a:xfrm>
          <a:prstGeom prst="rect">
            <a:avLst/>
          </a:prstGeom>
        </p:spPr>
      </p:pic>
      <p:sp>
        <p:nvSpPr>
          <p:cNvPr id="11" name="Rettangolo 10">
            <a:extLst>
              <a:ext uri="{FF2B5EF4-FFF2-40B4-BE49-F238E27FC236}">
                <a16:creationId xmlns:a16="http://schemas.microsoft.com/office/drawing/2014/main" id="{A3731882-929F-410C-853A-A261DC3E1638}"/>
              </a:ext>
            </a:extLst>
          </p:cNvPr>
          <p:cNvSpPr/>
          <p:nvPr/>
        </p:nvSpPr>
        <p:spPr>
          <a:xfrm>
            <a:off x="214315" y="1464774"/>
            <a:ext cx="5600559" cy="3785652"/>
          </a:xfrm>
          <a:prstGeom prst="rect">
            <a:avLst/>
          </a:prstGeom>
        </p:spPr>
        <p:txBody>
          <a:bodyPr wrap="square">
            <a:spAutoFit/>
          </a:bodyPr>
          <a:lstStyle/>
          <a:p>
            <a:pPr algn="just"/>
            <a:r>
              <a:rPr lang="it-IT" sz="2000" dirty="0"/>
              <a:t>Almeno 10 acceleratori (luce di sincrotrone e sorgenti di neutroni) sono stati coinvolti in studi sul COVID, in particolare:</a:t>
            </a:r>
          </a:p>
          <a:p>
            <a:pPr marL="342900" indent="-342900" algn="just">
              <a:buFont typeface="Arial" panose="020B0604020202020204" pitchFamily="34" charset="0"/>
              <a:buChar char="•"/>
            </a:pPr>
            <a:r>
              <a:rPr lang="it-IT" sz="2000" dirty="0"/>
              <a:t>Determinazione della struttura 3D del virus</a:t>
            </a:r>
          </a:p>
          <a:p>
            <a:pPr marL="342900" indent="-342900" algn="just">
              <a:buFont typeface="Arial" panose="020B0604020202020204" pitchFamily="34" charset="0"/>
              <a:buChar char="•"/>
            </a:pPr>
            <a:r>
              <a:rPr lang="it-IT" sz="2000" dirty="0"/>
              <a:t>Caratterizzazione rapida di proteine virali in differenti condizioni</a:t>
            </a:r>
          </a:p>
          <a:p>
            <a:pPr marL="342900" indent="-342900" algn="just">
              <a:buFont typeface="Arial" panose="020B0604020202020204" pitchFamily="34" charset="0"/>
              <a:buChar char="•"/>
            </a:pPr>
            <a:r>
              <a:rPr lang="it-IT" sz="2000" dirty="0"/>
              <a:t>Dinamica enzimatica e strutturale su scale di tempo veloci</a:t>
            </a:r>
          </a:p>
          <a:p>
            <a:pPr marL="342900" indent="-342900" algn="just">
              <a:buFont typeface="Arial" panose="020B0604020202020204" pitchFamily="34" charset="0"/>
              <a:buChar char="•"/>
            </a:pPr>
            <a:r>
              <a:rPr lang="it-IT" sz="2000" dirty="0"/>
              <a:t>Assemblaggio di proteine non-strutturali che possono essere sfruttate a scopi terapeutici</a:t>
            </a:r>
          </a:p>
          <a:p>
            <a:pPr marL="342900" indent="-342900" algn="just">
              <a:buFont typeface="Arial" panose="020B0604020202020204" pitchFamily="34" charset="0"/>
              <a:buChar char="•"/>
            </a:pPr>
            <a:r>
              <a:rPr lang="it-IT" sz="2000" dirty="0"/>
              <a:t>Posizioni degli atomi di idrogeno nella proteasi principale per la progettazione dei farmaci</a:t>
            </a:r>
          </a:p>
        </p:txBody>
      </p:sp>
      <p:sp>
        <p:nvSpPr>
          <p:cNvPr id="5" name="CasellaDiTesto 4">
            <a:extLst>
              <a:ext uri="{FF2B5EF4-FFF2-40B4-BE49-F238E27FC236}">
                <a16:creationId xmlns:a16="http://schemas.microsoft.com/office/drawing/2014/main" id="{DE52CA0E-09B3-45C6-BA75-BFCD483036B9}"/>
              </a:ext>
            </a:extLst>
          </p:cNvPr>
          <p:cNvSpPr txBox="1"/>
          <p:nvPr/>
        </p:nvSpPr>
        <p:spPr>
          <a:xfrm>
            <a:off x="495969" y="5894685"/>
            <a:ext cx="5425437" cy="461665"/>
          </a:xfrm>
          <a:prstGeom prst="rect">
            <a:avLst/>
          </a:prstGeom>
          <a:noFill/>
        </p:spPr>
        <p:txBody>
          <a:bodyPr wrap="square" rtlCol="0">
            <a:spAutoFit/>
          </a:bodyPr>
          <a:lstStyle/>
          <a:p>
            <a:pPr algn="just"/>
            <a:r>
              <a:rPr lang="it-IT" sz="1200" i="1" dirty="0"/>
              <a:t>Dalla presentazione di Sarah </a:t>
            </a:r>
            <a:r>
              <a:rPr lang="it-IT" sz="1200" i="1" dirty="0" err="1"/>
              <a:t>Cousineau</a:t>
            </a:r>
            <a:r>
              <a:rPr lang="it-IT" sz="1200" i="1" dirty="0"/>
              <a:t> alla Conferenza Internazionale degli Acceleratori di Particelle IPAC 2020</a:t>
            </a:r>
          </a:p>
        </p:txBody>
      </p:sp>
      <p:sp>
        <p:nvSpPr>
          <p:cNvPr id="12" name="Segnaposto numero diapositiva 11">
            <a:extLst>
              <a:ext uri="{FF2B5EF4-FFF2-40B4-BE49-F238E27FC236}">
                <a16:creationId xmlns:a16="http://schemas.microsoft.com/office/drawing/2014/main" id="{D61ACCCC-BB48-4AB7-BF35-7B6616017E47}"/>
              </a:ext>
            </a:extLst>
          </p:cNvPr>
          <p:cNvSpPr>
            <a:spLocks noGrp="1"/>
          </p:cNvSpPr>
          <p:nvPr>
            <p:ph type="sldNum" sz="quarter" idx="12"/>
          </p:nvPr>
        </p:nvSpPr>
        <p:spPr/>
        <p:txBody>
          <a:bodyPr/>
          <a:lstStyle/>
          <a:p>
            <a:fld id="{0AA4D6E6-13A6-4217-ABA7-E4004A4D1319}" type="slidenum">
              <a:rPr lang="it-IT" smtClean="0"/>
              <a:t>63</a:t>
            </a:fld>
            <a:endParaRPr lang="it-IT"/>
          </a:p>
        </p:txBody>
      </p:sp>
      <p:sp>
        <p:nvSpPr>
          <p:cNvPr id="3" name="Footer Placeholder 2">
            <a:extLst>
              <a:ext uri="{FF2B5EF4-FFF2-40B4-BE49-F238E27FC236}">
                <a16:creationId xmlns:a16="http://schemas.microsoft.com/office/drawing/2014/main" id="{A53BF36A-7BEE-4780-B037-337F08332B3D}"/>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112907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EDF782-8727-4E86-9230-DA6F62720A45}"/>
              </a:ext>
            </a:extLst>
          </p:cNvPr>
          <p:cNvSpPr txBox="1"/>
          <p:nvPr/>
        </p:nvSpPr>
        <p:spPr>
          <a:xfrm>
            <a:off x="3449167" y="314370"/>
            <a:ext cx="5849815" cy="523220"/>
          </a:xfrm>
          <a:prstGeom prst="rect">
            <a:avLst/>
          </a:prstGeom>
        </p:spPr>
        <p:txBody>
          <a:bodyPr wrap="square">
            <a:spAutoFit/>
          </a:bodyPr>
          <a:lstStyle>
            <a:defPPr>
              <a:defRPr lang="en-US"/>
            </a:defPPr>
            <a:lvl1pPr>
              <a:defRPr sz="2800" b="1"/>
            </a:lvl1pPr>
          </a:lstStyle>
          <a:p>
            <a:r>
              <a:rPr lang="it-IT" dirty="0"/>
              <a:t>Acceleratori per i Beni Culturali</a:t>
            </a:r>
            <a:endParaRPr lang="en-GB" dirty="0"/>
          </a:p>
        </p:txBody>
      </p:sp>
      <p:pic>
        <p:nvPicPr>
          <p:cNvPr id="4" name="Picture 3">
            <a:extLst>
              <a:ext uri="{FF2B5EF4-FFF2-40B4-BE49-F238E27FC236}">
                <a16:creationId xmlns:a16="http://schemas.microsoft.com/office/drawing/2014/main" id="{2411E534-9C31-8806-7D85-2527D829D17F}"/>
              </a:ext>
            </a:extLst>
          </p:cNvPr>
          <p:cNvPicPr>
            <a:picLocks noChangeAspect="1"/>
          </p:cNvPicPr>
          <p:nvPr/>
        </p:nvPicPr>
        <p:blipFill>
          <a:blip r:embed="rId2"/>
          <a:stretch>
            <a:fillRect/>
          </a:stretch>
        </p:blipFill>
        <p:spPr>
          <a:xfrm>
            <a:off x="84919" y="912828"/>
            <a:ext cx="7009169" cy="5162507"/>
          </a:xfrm>
          <a:prstGeom prst="rect">
            <a:avLst/>
          </a:prstGeom>
        </p:spPr>
      </p:pic>
      <p:sp>
        <p:nvSpPr>
          <p:cNvPr id="8" name="TextBox 7">
            <a:extLst>
              <a:ext uri="{FF2B5EF4-FFF2-40B4-BE49-F238E27FC236}">
                <a16:creationId xmlns:a16="http://schemas.microsoft.com/office/drawing/2014/main" id="{56871338-E5AA-9435-4827-3866ECC1DF72}"/>
              </a:ext>
            </a:extLst>
          </p:cNvPr>
          <p:cNvSpPr txBox="1"/>
          <p:nvPr/>
        </p:nvSpPr>
        <p:spPr>
          <a:xfrm>
            <a:off x="7159403" y="1305341"/>
            <a:ext cx="4711480" cy="4247317"/>
          </a:xfrm>
          <a:prstGeom prst="rect">
            <a:avLst/>
          </a:prstGeom>
          <a:noFill/>
        </p:spPr>
        <p:txBody>
          <a:bodyPr wrap="square">
            <a:spAutoFit/>
          </a:bodyPr>
          <a:lstStyle/>
          <a:p>
            <a:pPr algn="just"/>
            <a:r>
              <a:rPr lang="it-IT" b="1" i="0" dirty="0">
                <a:solidFill>
                  <a:srgbClr val="333333"/>
                </a:solidFill>
                <a:effectLst/>
              </a:rPr>
              <a:t>Ion </a:t>
            </a:r>
            <a:r>
              <a:rPr lang="it-IT" b="1" i="0" dirty="0" err="1">
                <a:solidFill>
                  <a:srgbClr val="333333"/>
                </a:solidFill>
                <a:effectLst/>
              </a:rPr>
              <a:t>Beam</a:t>
            </a:r>
            <a:r>
              <a:rPr lang="it-IT" b="1" i="0" dirty="0">
                <a:solidFill>
                  <a:srgbClr val="333333"/>
                </a:solidFill>
                <a:effectLst/>
              </a:rPr>
              <a:t> Analysis</a:t>
            </a:r>
            <a:r>
              <a:rPr lang="it-IT" b="0" i="0" dirty="0">
                <a:solidFill>
                  <a:srgbClr val="333333"/>
                </a:solidFill>
                <a:effectLst/>
              </a:rPr>
              <a:t> (IBA) utilizza un fascio di ioni per rivelare la composizione di materiali inorganici (analisi elementale). È lo strumento ideale per l'analisi di inchiostri, pigmenti, vetro, ceramica, gemme, pietre o leghe metalliche di inestimabili opere d'arte o reperti archeologici. Tecniche come IBA, che non danneggiano i campioni, sono collettivamente note come Non </a:t>
            </a:r>
            <a:r>
              <a:rPr lang="it-IT" b="0" i="0" dirty="0" err="1">
                <a:solidFill>
                  <a:srgbClr val="333333"/>
                </a:solidFill>
                <a:effectLst/>
              </a:rPr>
              <a:t>Destructive</a:t>
            </a:r>
            <a:r>
              <a:rPr lang="it-IT" b="0" i="0" dirty="0">
                <a:solidFill>
                  <a:srgbClr val="333333"/>
                </a:solidFill>
                <a:effectLst/>
              </a:rPr>
              <a:t> Testing (NDT).</a:t>
            </a:r>
          </a:p>
          <a:p>
            <a:pPr algn="just"/>
            <a:r>
              <a:rPr lang="it-IT" dirty="0">
                <a:solidFill>
                  <a:srgbClr val="333333"/>
                </a:solidFill>
              </a:rPr>
              <a:t>Inoltre, attraverso l’analisi del contenuto di </a:t>
            </a:r>
            <a:r>
              <a:rPr lang="it-IT" baseline="30000" dirty="0">
                <a:solidFill>
                  <a:srgbClr val="333333"/>
                </a:solidFill>
              </a:rPr>
              <a:t>14</a:t>
            </a:r>
            <a:r>
              <a:rPr lang="it-IT" dirty="0">
                <a:solidFill>
                  <a:srgbClr val="333333"/>
                </a:solidFill>
              </a:rPr>
              <a:t>C (isotopo radioattivo del carbonio con tempo di dimezzamento di circa 5600 anni) è possibile risalire, per campioni organici (l</a:t>
            </a:r>
            <a:r>
              <a:rPr lang="it-IT" dirty="0"/>
              <a:t>egno, osso, carta, torba, polline, tessuti, denti ecc.)</a:t>
            </a:r>
            <a:r>
              <a:rPr lang="it-IT" dirty="0">
                <a:solidFill>
                  <a:srgbClr val="333333"/>
                </a:solidFill>
              </a:rPr>
              <a:t>, ad </a:t>
            </a:r>
            <a:r>
              <a:rPr lang="it-IT" dirty="0"/>
              <a:t>una datazione del campione stesso. </a:t>
            </a:r>
          </a:p>
        </p:txBody>
      </p:sp>
      <p:sp>
        <p:nvSpPr>
          <p:cNvPr id="3" name="Footer Placeholder 2">
            <a:extLst>
              <a:ext uri="{FF2B5EF4-FFF2-40B4-BE49-F238E27FC236}">
                <a16:creationId xmlns:a16="http://schemas.microsoft.com/office/drawing/2014/main" id="{40823BF3-2D2D-49E8-937D-EEC96E59C2D3}"/>
              </a:ext>
            </a:extLst>
          </p:cNvPr>
          <p:cNvSpPr>
            <a:spLocks noGrp="1"/>
          </p:cNvSpPr>
          <p:nvPr>
            <p:ph type="ftr" sz="quarter" idx="11"/>
          </p:nvPr>
        </p:nvSpPr>
        <p:spPr/>
        <p:txBody>
          <a:bodyPr/>
          <a:lstStyle/>
          <a:p>
            <a:r>
              <a:rPr lang="it-IT"/>
              <a:t>Programma INFN Docenti - 21 ottobre 2024</a:t>
            </a:r>
          </a:p>
        </p:txBody>
      </p:sp>
      <p:sp>
        <p:nvSpPr>
          <p:cNvPr id="5" name="Slide Number Placeholder 4">
            <a:extLst>
              <a:ext uri="{FF2B5EF4-FFF2-40B4-BE49-F238E27FC236}">
                <a16:creationId xmlns:a16="http://schemas.microsoft.com/office/drawing/2014/main" id="{8F220BFC-B1BA-415C-8A54-CA8F268D0820}"/>
              </a:ext>
            </a:extLst>
          </p:cNvPr>
          <p:cNvSpPr>
            <a:spLocks noGrp="1"/>
          </p:cNvSpPr>
          <p:nvPr>
            <p:ph type="sldNum" sz="quarter" idx="12"/>
          </p:nvPr>
        </p:nvSpPr>
        <p:spPr/>
        <p:txBody>
          <a:bodyPr/>
          <a:lstStyle/>
          <a:p>
            <a:fld id="{0AA4D6E6-13A6-4217-ABA7-E4004A4D1319}" type="slidenum">
              <a:rPr lang="it-IT" smtClean="0"/>
              <a:t>64</a:t>
            </a:fld>
            <a:endParaRPr lang="it-IT"/>
          </a:p>
        </p:txBody>
      </p:sp>
    </p:spTree>
    <p:extLst>
      <p:ext uri="{BB962C8B-B14F-4D97-AF65-F5344CB8AC3E}">
        <p14:creationId xmlns:p14="http://schemas.microsoft.com/office/powerpoint/2010/main" val="2118756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38443" y="861773"/>
            <a:ext cx="11315114" cy="1754326"/>
          </a:xfrm>
          <a:prstGeom prst="rect">
            <a:avLst/>
          </a:prstGeom>
        </p:spPr>
        <p:txBody>
          <a:bodyPr wrap="square">
            <a:spAutoFit/>
          </a:bodyPr>
          <a:lstStyle/>
          <a:p>
            <a:pPr algn="just"/>
            <a:r>
              <a:rPr lang="en-US" b="1" dirty="0" err="1"/>
              <a:t>Ciclotrone</a:t>
            </a:r>
            <a:r>
              <a:rPr lang="en-US" b="1" dirty="0"/>
              <a:t>: </a:t>
            </a:r>
            <a:r>
              <a:rPr lang="en-US" dirty="0"/>
              <a:t>la </a:t>
            </a:r>
            <a:r>
              <a:rPr lang="en-US" dirty="0" err="1"/>
              <a:t>pallina</a:t>
            </a:r>
            <a:r>
              <a:rPr lang="en-US" dirty="0"/>
              <a:t> (</a:t>
            </a:r>
            <a:r>
              <a:rPr lang="en-US" dirty="0" err="1"/>
              <a:t>particella</a:t>
            </a:r>
            <a:r>
              <a:rPr lang="en-US" dirty="0"/>
              <a:t>) è </a:t>
            </a:r>
            <a:r>
              <a:rPr lang="en-US" dirty="0" err="1"/>
              <a:t>tenuta</a:t>
            </a:r>
            <a:r>
              <a:rPr lang="en-US" dirty="0"/>
              <a:t> da un filo (campo </a:t>
            </a:r>
            <a:r>
              <a:rPr lang="en-US" dirty="0" err="1"/>
              <a:t>magnetico</a:t>
            </a:r>
            <a:r>
              <a:rPr lang="en-US" dirty="0"/>
              <a:t>) </a:t>
            </a:r>
            <a:r>
              <a:rPr lang="en-US" dirty="0" err="1"/>
              <a:t>attaccato</a:t>
            </a:r>
            <a:r>
              <a:rPr lang="en-US" dirty="0"/>
              <a:t> </a:t>
            </a:r>
            <a:r>
              <a:rPr lang="en-US" dirty="0" err="1"/>
              <a:t>all’estremità</a:t>
            </a:r>
            <a:r>
              <a:rPr lang="en-US" dirty="0"/>
              <a:t> del </a:t>
            </a:r>
            <a:r>
              <a:rPr lang="en-US" dirty="0" err="1"/>
              <a:t>bastone</a:t>
            </a:r>
            <a:r>
              <a:rPr lang="en-US" dirty="0"/>
              <a:t>: se la </a:t>
            </a:r>
            <a:r>
              <a:rPr lang="en-US" dirty="0" err="1"/>
              <a:t>pallina</a:t>
            </a:r>
            <a:r>
              <a:rPr lang="en-US" dirty="0"/>
              <a:t> </a:t>
            </a:r>
            <a:r>
              <a:rPr lang="en-US" dirty="0" err="1"/>
              <a:t>viene</a:t>
            </a:r>
            <a:r>
              <a:rPr lang="en-US" dirty="0"/>
              <a:t> </a:t>
            </a:r>
            <a:r>
              <a:rPr lang="en-US" dirty="0" err="1"/>
              <a:t>colpita</a:t>
            </a:r>
            <a:r>
              <a:rPr lang="en-US" dirty="0"/>
              <a:t> in </a:t>
            </a:r>
            <a:r>
              <a:rPr lang="en-US" dirty="0" err="1"/>
              <a:t>avanti</a:t>
            </a:r>
            <a:r>
              <a:rPr lang="en-US" dirty="0"/>
              <a:t> con </a:t>
            </a:r>
            <a:r>
              <a:rPr lang="en-US" dirty="0" err="1"/>
              <a:t>regolarità</a:t>
            </a:r>
            <a:r>
              <a:rPr lang="en-US" dirty="0"/>
              <a:t> (campo </a:t>
            </a:r>
            <a:r>
              <a:rPr lang="en-US" dirty="0" err="1"/>
              <a:t>accelerante</a:t>
            </a:r>
            <a:r>
              <a:rPr lang="en-US" dirty="0"/>
              <a:t>) </a:t>
            </a:r>
            <a:r>
              <a:rPr lang="en-US" dirty="0" err="1"/>
              <a:t>ogni</a:t>
            </a:r>
            <a:r>
              <a:rPr lang="en-US" dirty="0"/>
              <a:t> </a:t>
            </a:r>
            <a:r>
              <a:rPr lang="en-US" dirty="0" err="1"/>
              <a:t>volta</a:t>
            </a:r>
            <a:r>
              <a:rPr lang="en-US" dirty="0"/>
              <a:t> </a:t>
            </a:r>
            <a:r>
              <a:rPr lang="en-US" dirty="0" err="1"/>
              <a:t>che</a:t>
            </a:r>
            <a:r>
              <a:rPr lang="en-US" dirty="0"/>
              <a:t> </a:t>
            </a:r>
            <a:r>
              <a:rPr lang="en-US" dirty="0" err="1"/>
              <a:t>passa</a:t>
            </a:r>
            <a:r>
              <a:rPr lang="en-US" dirty="0"/>
              <a:t> per la </a:t>
            </a:r>
            <a:r>
              <a:rPr lang="en-US" dirty="0" err="1"/>
              <a:t>stessa</a:t>
            </a:r>
            <a:r>
              <a:rPr lang="en-US" dirty="0"/>
              <a:t> </a:t>
            </a:r>
            <a:r>
              <a:rPr lang="en-US" dirty="0" err="1"/>
              <a:t>posizione</a:t>
            </a:r>
            <a:r>
              <a:rPr lang="en-US" dirty="0"/>
              <a:t>, </a:t>
            </a:r>
            <a:r>
              <a:rPr lang="en-US" dirty="0" err="1"/>
              <a:t>essa</a:t>
            </a:r>
            <a:r>
              <a:rPr lang="en-US" dirty="0"/>
              <a:t> </a:t>
            </a:r>
            <a:r>
              <a:rPr lang="en-US" dirty="0" err="1"/>
              <a:t>tenderà</a:t>
            </a:r>
            <a:r>
              <a:rPr lang="en-US" dirty="0"/>
              <a:t> a </a:t>
            </a:r>
            <a:r>
              <a:rPr lang="en-US" dirty="0" err="1"/>
              <a:t>portarsi</a:t>
            </a:r>
            <a:r>
              <a:rPr lang="en-US" dirty="0"/>
              <a:t> </a:t>
            </a:r>
            <a:r>
              <a:rPr lang="en-US" dirty="0" err="1"/>
              <a:t>più</a:t>
            </a:r>
            <a:r>
              <a:rPr lang="en-US" dirty="0"/>
              <a:t> </a:t>
            </a:r>
            <a:r>
              <a:rPr lang="it-IT" dirty="0"/>
              <a:t>lontano</a:t>
            </a:r>
            <a:r>
              <a:rPr lang="en-US" dirty="0"/>
              <a:t> dal </a:t>
            </a:r>
            <a:r>
              <a:rPr lang="en-US" dirty="0" err="1"/>
              <a:t>bastone</a:t>
            </a:r>
            <a:r>
              <a:rPr lang="en-US" dirty="0"/>
              <a:t>, </a:t>
            </a:r>
            <a:r>
              <a:rPr lang="en-US" dirty="0" err="1"/>
              <a:t>quindi</a:t>
            </a:r>
            <a:r>
              <a:rPr lang="en-US" dirty="0"/>
              <a:t> </a:t>
            </a:r>
            <a:r>
              <a:rPr lang="en-US" dirty="0" err="1"/>
              <a:t>percorrerà</a:t>
            </a:r>
            <a:r>
              <a:rPr lang="en-US" dirty="0"/>
              <a:t> un </a:t>
            </a:r>
            <a:r>
              <a:rPr lang="en-US" dirty="0" err="1"/>
              <a:t>cerchio</a:t>
            </a:r>
            <a:r>
              <a:rPr lang="en-US" dirty="0"/>
              <a:t> di </a:t>
            </a:r>
            <a:r>
              <a:rPr lang="en-US" dirty="0" err="1"/>
              <a:t>raggio</a:t>
            </a:r>
            <a:r>
              <a:rPr lang="en-US" dirty="0"/>
              <a:t> </a:t>
            </a:r>
            <a:r>
              <a:rPr lang="en-US" dirty="0" err="1"/>
              <a:t>maggiore</a:t>
            </a:r>
            <a:r>
              <a:rPr lang="en-US" dirty="0"/>
              <a:t>. </a:t>
            </a:r>
          </a:p>
          <a:p>
            <a:pPr algn="just"/>
            <a:r>
              <a:rPr lang="en-US" b="1" dirty="0" err="1"/>
              <a:t>Sincrotrone</a:t>
            </a:r>
            <a:r>
              <a:rPr lang="en-US" b="1" dirty="0"/>
              <a:t>: </a:t>
            </a:r>
            <a:r>
              <a:rPr lang="en-US" dirty="0" err="1"/>
              <a:t>stavolta</a:t>
            </a:r>
            <a:r>
              <a:rPr lang="en-US" dirty="0"/>
              <a:t> la </a:t>
            </a:r>
            <a:r>
              <a:rPr lang="en-US" dirty="0" err="1"/>
              <a:t>pallina</a:t>
            </a:r>
            <a:r>
              <a:rPr lang="en-US" dirty="0"/>
              <a:t> è </a:t>
            </a:r>
            <a:r>
              <a:rPr lang="en-US" dirty="0" err="1"/>
              <a:t>fissata</a:t>
            </a:r>
            <a:r>
              <a:rPr lang="en-US" dirty="0"/>
              <a:t> </a:t>
            </a:r>
            <a:r>
              <a:rPr lang="en-US" dirty="0" err="1"/>
              <a:t>rigidamente</a:t>
            </a:r>
            <a:r>
              <a:rPr lang="en-US" dirty="0"/>
              <a:t> in </a:t>
            </a:r>
            <a:r>
              <a:rPr lang="en-US" dirty="0" err="1"/>
              <a:t>veritcale</a:t>
            </a:r>
            <a:r>
              <a:rPr lang="en-US" dirty="0"/>
              <a:t> da una corda, in modo tale </a:t>
            </a:r>
            <a:r>
              <a:rPr lang="en-US" dirty="0" err="1"/>
              <a:t>che</a:t>
            </a:r>
            <a:r>
              <a:rPr lang="en-US" dirty="0"/>
              <a:t> </a:t>
            </a:r>
            <a:r>
              <a:rPr lang="en-US" dirty="0" err="1"/>
              <a:t>il</a:t>
            </a:r>
            <a:r>
              <a:rPr lang="en-US" dirty="0"/>
              <a:t> </a:t>
            </a:r>
            <a:r>
              <a:rPr lang="en-US" dirty="0" err="1"/>
              <a:t>raggio</a:t>
            </a:r>
            <a:r>
              <a:rPr lang="en-US" dirty="0"/>
              <a:t> </a:t>
            </a:r>
            <a:r>
              <a:rPr lang="en-US" dirty="0" err="1"/>
              <a:t>che</a:t>
            </a:r>
            <a:r>
              <a:rPr lang="en-US" dirty="0"/>
              <a:t> </a:t>
            </a:r>
            <a:r>
              <a:rPr lang="en-US" dirty="0" err="1"/>
              <a:t>essa</a:t>
            </a:r>
            <a:r>
              <a:rPr lang="en-US" dirty="0"/>
              <a:t> </a:t>
            </a:r>
            <a:r>
              <a:rPr lang="en-US" dirty="0" err="1"/>
              <a:t>descrive</a:t>
            </a:r>
            <a:r>
              <a:rPr lang="en-US" dirty="0"/>
              <a:t> </a:t>
            </a:r>
            <a:r>
              <a:rPr lang="en-US" dirty="0" err="1"/>
              <a:t>sia</a:t>
            </a:r>
            <a:r>
              <a:rPr lang="en-US" dirty="0"/>
              <a:t> </a:t>
            </a:r>
            <a:r>
              <a:rPr lang="en-US" dirty="0" err="1"/>
              <a:t>sempre</a:t>
            </a:r>
            <a:r>
              <a:rPr lang="en-US" dirty="0"/>
              <a:t> </a:t>
            </a:r>
            <a:r>
              <a:rPr lang="en-US" dirty="0" err="1"/>
              <a:t>costante</a:t>
            </a:r>
            <a:r>
              <a:rPr lang="en-US" dirty="0"/>
              <a:t>. In </a:t>
            </a:r>
            <a:r>
              <a:rPr lang="en-US" dirty="0" err="1"/>
              <a:t>questo</a:t>
            </a:r>
            <a:r>
              <a:rPr lang="en-US" dirty="0"/>
              <a:t> </a:t>
            </a:r>
            <a:r>
              <a:rPr lang="en-US" dirty="0" err="1"/>
              <a:t>caso</a:t>
            </a:r>
            <a:r>
              <a:rPr lang="en-US" dirty="0"/>
              <a:t>, man mano </a:t>
            </a:r>
            <a:r>
              <a:rPr lang="en-US" dirty="0" err="1"/>
              <a:t>che</a:t>
            </a:r>
            <a:r>
              <a:rPr lang="en-US" dirty="0"/>
              <a:t> la </a:t>
            </a:r>
            <a:r>
              <a:rPr lang="en-US" dirty="0" err="1"/>
              <a:t>pallina</a:t>
            </a:r>
            <a:r>
              <a:rPr lang="en-US" dirty="0"/>
              <a:t> </a:t>
            </a:r>
            <a:r>
              <a:rPr lang="en-US" dirty="0" err="1"/>
              <a:t>viene</a:t>
            </a:r>
            <a:r>
              <a:rPr lang="en-US" dirty="0"/>
              <a:t> </a:t>
            </a:r>
            <a:r>
              <a:rPr lang="en-US" dirty="0" err="1"/>
              <a:t>fatta</a:t>
            </a:r>
            <a:r>
              <a:rPr lang="en-US" dirty="0"/>
              <a:t> </a:t>
            </a:r>
            <a:r>
              <a:rPr lang="en-US" dirty="0" err="1"/>
              <a:t>accelerare</a:t>
            </a:r>
            <a:r>
              <a:rPr lang="en-US" dirty="0"/>
              <a:t>, </a:t>
            </a:r>
            <a:r>
              <a:rPr lang="en-US" dirty="0" err="1"/>
              <a:t>ciò</a:t>
            </a:r>
            <a:r>
              <a:rPr lang="en-US" dirty="0"/>
              <a:t> </a:t>
            </a:r>
            <a:r>
              <a:rPr lang="en-US" dirty="0" err="1"/>
              <a:t>che</a:t>
            </a:r>
            <a:r>
              <a:rPr lang="en-US" dirty="0"/>
              <a:t> </a:t>
            </a:r>
            <a:r>
              <a:rPr lang="en-US" dirty="0" err="1"/>
              <a:t>varierà</a:t>
            </a:r>
            <a:r>
              <a:rPr lang="en-US" dirty="0"/>
              <a:t> </a:t>
            </a:r>
            <a:r>
              <a:rPr lang="en-US" dirty="0" err="1"/>
              <a:t>sarà</a:t>
            </a:r>
            <a:r>
              <a:rPr lang="en-US" dirty="0"/>
              <a:t> la </a:t>
            </a:r>
            <a:r>
              <a:rPr lang="en-US" dirty="0" err="1"/>
              <a:t>tesione</a:t>
            </a:r>
            <a:r>
              <a:rPr lang="en-US" dirty="0"/>
              <a:t> di tale corda (</a:t>
            </a:r>
            <a:r>
              <a:rPr lang="en-US" dirty="0" err="1"/>
              <a:t>equivalente</a:t>
            </a:r>
            <a:r>
              <a:rPr lang="en-US" dirty="0"/>
              <a:t> del campo </a:t>
            </a:r>
            <a:r>
              <a:rPr lang="en-US" dirty="0" err="1"/>
              <a:t>magnetico</a:t>
            </a:r>
            <a:r>
              <a:rPr lang="en-US" dirty="0"/>
              <a:t>)</a:t>
            </a:r>
            <a:r>
              <a:rPr lang="it-IT" dirty="0"/>
              <a:t>.</a:t>
            </a:r>
            <a:endParaRPr lang="en-US" dirty="0"/>
          </a:p>
        </p:txBody>
      </p:sp>
      <p:sp>
        <p:nvSpPr>
          <p:cNvPr id="8" name="Text Box 11"/>
          <p:cNvSpPr txBox="1">
            <a:spLocks noChangeArrowheads="1"/>
          </p:cNvSpPr>
          <p:nvPr/>
        </p:nvSpPr>
        <p:spPr bwMode="auto">
          <a:xfrm>
            <a:off x="3691512" y="112176"/>
            <a:ext cx="591754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5000" b="1" dirty="0">
                <a:effectLst>
                  <a:outerShdw blurRad="38100" dist="38100" dir="2700000" algn="tl">
                    <a:srgbClr val="000000">
                      <a:alpha val="43137"/>
                    </a:srgbClr>
                  </a:outerShdw>
                </a:effectLst>
                <a:ea typeface="+mj-ea"/>
                <a:cs typeface="+mj-cs"/>
              </a:rPr>
              <a:t>Analogie meccaniche</a:t>
            </a:r>
          </a:p>
        </p:txBody>
      </p:sp>
      <p:sp>
        <p:nvSpPr>
          <p:cNvPr id="9" name="Segnaposto numero diapositiva 8"/>
          <p:cNvSpPr>
            <a:spLocks noGrp="1"/>
          </p:cNvSpPr>
          <p:nvPr>
            <p:ph type="sldNum" sz="quarter" idx="12"/>
          </p:nvPr>
        </p:nvSpPr>
        <p:spPr/>
        <p:txBody>
          <a:bodyPr/>
          <a:lstStyle/>
          <a:p>
            <a:fld id="{0AA4D6E6-13A6-4217-ABA7-E4004A4D1319}" type="slidenum">
              <a:rPr lang="it-IT" smtClean="0"/>
              <a:t>65</a:t>
            </a:fld>
            <a:endParaRPr lang="it-IT"/>
          </a:p>
        </p:txBody>
      </p:sp>
      <p:pic>
        <p:nvPicPr>
          <p:cNvPr id="3" name="Immagine 2">
            <a:extLst>
              <a:ext uri="{FF2B5EF4-FFF2-40B4-BE49-F238E27FC236}">
                <a16:creationId xmlns:a16="http://schemas.microsoft.com/office/drawing/2014/main" id="{98EF06BE-2070-40F4-8664-EC944750F2E4}"/>
              </a:ext>
            </a:extLst>
          </p:cNvPr>
          <p:cNvPicPr>
            <a:picLocks noChangeAspect="1"/>
          </p:cNvPicPr>
          <p:nvPr/>
        </p:nvPicPr>
        <p:blipFill>
          <a:blip r:embed="rId2"/>
          <a:stretch>
            <a:fillRect/>
          </a:stretch>
        </p:blipFill>
        <p:spPr>
          <a:xfrm>
            <a:off x="2849640" y="2726619"/>
            <a:ext cx="6835620" cy="3519211"/>
          </a:xfrm>
          <a:prstGeom prst="rect">
            <a:avLst/>
          </a:prstGeom>
        </p:spPr>
      </p:pic>
      <p:sp>
        <p:nvSpPr>
          <p:cNvPr id="2" name="Footer Placeholder 1">
            <a:extLst>
              <a:ext uri="{FF2B5EF4-FFF2-40B4-BE49-F238E27FC236}">
                <a16:creationId xmlns:a16="http://schemas.microsoft.com/office/drawing/2014/main" id="{02E8359E-E432-4509-BB2F-86F40E05457A}"/>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93178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2"/>
          </p:nvPr>
        </p:nvSpPr>
        <p:spPr/>
        <p:txBody>
          <a:bodyPr/>
          <a:lstStyle/>
          <a:p>
            <a:fld id="{0AA4D6E6-13A6-4217-ABA7-E4004A4D1319}" type="slidenum">
              <a:rPr lang="it-IT" smtClean="0"/>
              <a:t>7</a:t>
            </a:fld>
            <a:endParaRPr lang="it-IT"/>
          </a:p>
        </p:txBody>
      </p:sp>
      <p:sp>
        <p:nvSpPr>
          <p:cNvPr id="10" name="Rectangle 2">
            <a:extLst>
              <a:ext uri="{FF2B5EF4-FFF2-40B4-BE49-F238E27FC236}">
                <a16:creationId xmlns:a16="http://schemas.microsoft.com/office/drawing/2014/main" id="{69CE22E5-9B3A-49A5-ABF3-5AB0BA40B8B9}"/>
              </a:ext>
            </a:extLst>
          </p:cNvPr>
          <p:cNvSpPr txBox="1">
            <a:spLocks noChangeArrowheads="1"/>
          </p:cNvSpPr>
          <p:nvPr/>
        </p:nvSpPr>
        <p:spPr>
          <a:xfrm>
            <a:off x="4115809" y="64604"/>
            <a:ext cx="4695825" cy="682159"/>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663549" indent="-2663549" algn="just"/>
            <a:r>
              <a:rPr lang="it-IT" b="1" dirty="0">
                <a:effectLst>
                  <a:outerShdw blurRad="38100" dist="38100" dir="2700000" algn="tl">
                    <a:srgbClr val="000000">
                      <a:alpha val="43137"/>
                    </a:srgbClr>
                  </a:outerShdw>
                </a:effectLst>
                <a:latin typeface="+mn-lt"/>
              </a:rPr>
              <a:t>Ordini di grandezza</a:t>
            </a:r>
          </a:p>
        </p:txBody>
      </p:sp>
      <p:pic>
        <p:nvPicPr>
          <p:cNvPr id="15362" name="Picture 2" descr="http://www.deumidificazione-muri.it/images/barriera-chimica/DM%20SI%204-12%20Spettro%20elettromagnetico%20%5bBR%5d.jpg">
            <a:extLst>
              <a:ext uri="{FF2B5EF4-FFF2-40B4-BE49-F238E27FC236}">
                <a16:creationId xmlns:a16="http://schemas.microsoft.com/office/drawing/2014/main" id="{E1767C72-5225-4B53-91AB-A326E05ED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9" t="3524" r="1781" b="3042"/>
          <a:stretch/>
        </p:blipFill>
        <p:spPr bwMode="auto">
          <a:xfrm>
            <a:off x="4078362" y="1204796"/>
            <a:ext cx="8113638" cy="4693521"/>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
            <a:extLst>
              <a:ext uri="{FF2B5EF4-FFF2-40B4-BE49-F238E27FC236}">
                <a16:creationId xmlns:a16="http://schemas.microsoft.com/office/drawing/2014/main" id="{8F8D567A-EB52-473D-92A4-5305FFB2CA6D}"/>
              </a:ext>
            </a:extLst>
          </p:cNvPr>
          <p:cNvSpPr/>
          <p:nvPr/>
        </p:nvSpPr>
        <p:spPr>
          <a:xfrm>
            <a:off x="53984" y="989357"/>
            <a:ext cx="3691184" cy="4770537"/>
          </a:xfrm>
          <a:prstGeom prst="rect">
            <a:avLst/>
          </a:prstGeom>
        </p:spPr>
        <p:txBody>
          <a:bodyPr wrap="square">
            <a:spAutoFit/>
          </a:bodyPr>
          <a:lstStyle/>
          <a:p>
            <a:pPr algn="just"/>
            <a:r>
              <a:rPr lang="it-IT" sz="1400" dirty="0">
                <a:solidFill>
                  <a:srgbClr val="000000"/>
                </a:solidFill>
                <a:latin typeface="Calibri" panose="020F0502020204030204" pitchFamily="34" charset="0"/>
              </a:rPr>
              <a:t>La meccanica quantistica prevede che l’energia E associata alla radiazione elettromagnetica venga trasmessa attraverso quantità discrete (fotoni), ognuno dei quali ha un’energia pari a  </a:t>
            </a:r>
          </a:p>
          <a:p>
            <a:pPr algn="just"/>
            <a:r>
              <a:rPr lang="it-IT" sz="2400" b="1" dirty="0">
                <a:solidFill>
                  <a:srgbClr val="000000"/>
                </a:solidFill>
                <a:latin typeface="Calibri" panose="020F0502020204030204" pitchFamily="34" charset="0"/>
              </a:rPr>
              <a:t>E = </a:t>
            </a:r>
            <a:r>
              <a:rPr lang="it-IT" sz="2400" b="1" dirty="0" err="1">
                <a:solidFill>
                  <a:srgbClr val="000000"/>
                </a:solidFill>
                <a:latin typeface="Calibri" panose="020F0502020204030204" pitchFamily="34" charset="0"/>
              </a:rPr>
              <a:t>hc</a:t>
            </a:r>
            <a:r>
              <a:rPr lang="it-IT" sz="2400" b="1" dirty="0">
                <a:solidFill>
                  <a:srgbClr val="000000"/>
                </a:solidFill>
                <a:latin typeface="Calibri" panose="020F0502020204030204" pitchFamily="34" charset="0"/>
              </a:rPr>
              <a:t>/</a:t>
            </a:r>
            <a:r>
              <a:rPr lang="el-GR" sz="2400" b="1" dirty="0">
                <a:solidFill>
                  <a:srgbClr val="000000"/>
                </a:solidFill>
                <a:latin typeface="Calibri" panose="020F0502020204030204" pitchFamily="34" charset="0"/>
              </a:rPr>
              <a:t>λ</a:t>
            </a:r>
            <a:r>
              <a:rPr lang="it-IT" sz="2400" b="1" dirty="0">
                <a:solidFill>
                  <a:srgbClr val="000000"/>
                </a:solidFill>
                <a:latin typeface="Calibri" panose="020F0502020204030204" pitchFamily="34" charset="0"/>
              </a:rPr>
              <a:t> </a:t>
            </a:r>
          </a:p>
          <a:p>
            <a:pPr algn="just"/>
            <a:r>
              <a:rPr lang="it-IT" sz="1400" dirty="0">
                <a:solidFill>
                  <a:srgbClr val="000000"/>
                </a:solidFill>
                <a:latin typeface="Calibri" panose="020F0502020204030204" pitchFamily="34" charset="0"/>
              </a:rPr>
              <a:t>h (costante di Planck)= </a:t>
            </a:r>
            <a:r>
              <a:rPr lang="en-GB" sz="1400" dirty="0"/>
              <a:t>= 4.1 × 10</a:t>
            </a:r>
            <a:r>
              <a:rPr lang="en-GB" sz="1400" baseline="30000" dirty="0"/>
              <a:t>−15 </a:t>
            </a:r>
            <a:r>
              <a:rPr lang="en-GB" sz="1400" dirty="0"/>
              <a:t>eV* s</a:t>
            </a:r>
          </a:p>
          <a:p>
            <a:pPr algn="just"/>
            <a:r>
              <a:rPr lang="it-IT" sz="1400" dirty="0"/>
              <a:t>Nell'interazione fra una particella ed un bersaglio da studiare (atomo, altra particella, etc.) quando la lunghezza d'onda associata alla particella "sonda" è più grande della dimensione del bersaglio in studio, è come se lo "scavalcasse", o meglio lo "aggirasse". Il risultato è che non si riescono a "vedere" i dettagli a cui siamo interessati. Se invece la lunghezza d’onda è più piccola delle dimensioni del bersaglio essa potrà penetrare al suo interno e sarà riflessa ricordando tutte le particolarità geometriche di esso .</a:t>
            </a:r>
          </a:p>
          <a:p>
            <a:pPr algn="just"/>
            <a:r>
              <a:rPr lang="it-IT" sz="1400" dirty="0"/>
              <a:t>Q</a:t>
            </a:r>
            <a:r>
              <a:rPr lang="en-GB" sz="1400" dirty="0" err="1"/>
              <a:t>uindi</a:t>
            </a:r>
            <a:r>
              <a:rPr lang="en-GB" sz="1400" dirty="0"/>
              <a:t>, </a:t>
            </a:r>
            <a:r>
              <a:rPr lang="en-GB" sz="1400" b="1" dirty="0"/>
              <a:t>per “</a:t>
            </a:r>
            <a:r>
              <a:rPr lang="en-GB" sz="1400" b="1" dirty="0" err="1"/>
              <a:t>vedere</a:t>
            </a:r>
            <a:r>
              <a:rPr lang="en-GB" sz="1400" b="1" dirty="0"/>
              <a:t>” </a:t>
            </a:r>
            <a:r>
              <a:rPr lang="en-GB" sz="1400" b="1" dirty="0" err="1"/>
              <a:t>fenomeni</a:t>
            </a:r>
            <a:r>
              <a:rPr lang="en-GB" sz="1400" b="1" dirty="0"/>
              <a:t> </a:t>
            </a:r>
            <a:r>
              <a:rPr lang="en-GB" sz="1400" b="1" dirty="0" err="1"/>
              <a:t>fisici</a:t>
            </a:r>
            <a:r>
              <a:rPr lang="en-GB" sz="1400" b="1" dirty="0"/>
              <a:t> in scale di </a:t>
            </a:r>
            <a:r>
              <a:rPr lang="en-GB" sz="1400" b="1" dirty="0" err="1"/>
              <a:t>lunghezza</a:t>
            </a:r>
            <a:r>
              <a:rPr lang="en-GB" sz="1400" b="1" dirty="0"/>
              <a:t> </a:t>
            </a:r>
            <a:r>
              <a:rPr lang="en-GB" sz="1400" b="1" dirty="0" err="1"/>
              <a:t>sempre</a:t>
            </a:r>
            <a:r>
              <a:rPr lang="en-GB" sz="1400" b="1" dirty="0"/>
              <a:t> </a:t>
            </a:r>
            <a:r>
              <a:rPr lang="en-GB" sz="1400" b="1" dirty="0" err="1"/>
              <a:t>più</a:t>
            </a:r>
            <a:r>
              <a:rPr lang="en-GB" sz="1400" b="1" dirty="0"/>
              <a:t> </a:t>
            </a:r>
            <a:r>
              <a:rPr lang="en-GB" sz="1400" b="1" dirty="0" err="1"/>
              <a:t>piccole</a:t>
            </a:r>
            <a:r>
              <a:rPr lang="en-GB" sz="1400" b="1" dirty="0"/>
              <a:t>, </a:t>
            </a:r>
            <a:r>
              <a:rPr lang="en-GB" sz="1400" b="1" dirty="0" err="1"/>
              <a:t>occorre</a:t>
            </a:r>
            <a:r>
              <a:rPr lang="en-GB" sz="1400" b="1" dirty="0"/>
              <a:t> </a:t>
            </a:r>
            <a:r>
              <a:rPr lang="en-GB" sz="1400" b="1" dirty="0" err="1"/>
              <a:t>adoperare</a:t>
            </a:r>
            <a:r>
              <a:rPr lang="en-GB" sz="1400" b="1" dirty="0"/>
              <a:t> </a:t>
            </a:r>
            <a:r>
              <a:rPr lang="en-GB" sz="1400" b="1" dirty="0" err="1"/>
              <a:t>energie</a:t>
            </a:r>
            <a:r>
              <a:rPr lang="en-GB" sz="1400" b="1" dirty="0"/>
              <a:t> </a:t>
            </a:r>
            <a:r>
              <a:rPr lang="en-GB" sz="1400" b="1" dirty="0" err="1"/>
              <a:t>sempre</a:t>
            </a:r>
            <a:r>
              <a:rPr lang="en-GB" sz="1400" b="1" dirty="0"/>
              <a:t> </a:t>
            </a:r>
            <a:r>
              <a:rPr lang="en-GB" sz="1400" b="1" dirty="0" err="1"/>
              <a:t>più</a:t>
            </a:r>
            <a:r>
              <a:rPr lang="en-GB" sz="1400" b="1" dirty="0"/>
              <a:t> </a:t>
            </a:r>
            <a:r>
              <a:rPr lang="en-GB" sz="1400" b="1" dirty="0" err="1"/>
              <a:t>grandi</a:t>
            </a:r>
            <a:r>
              <a:rPr lang="en-GB" sz="1400" b="1" dirty="0"/>
              <a:t>.</a:t>
            </a:r>
            <a:endParaRPr lang="it-IT" sz="2400" b="1" dirty="0"/>
          </a:p>
        </p:txBody>
      </p:sp>
      <p:sp>
        <p:nvSpPr>
          <p:cNvPr id="2" name="Footer Placeholder 1">
            <a:extLst>
              <a:ext uri="{FF2B5EF4-FFF2-40B4-BE49-F238E27FC236}">
                <a16:creationId xmlns:a16="http://schemas.microsoft.com/office/drawing/2014/main" id="{7A36E175-9B6F-46EE-8AB4-81672CEA7D34}"/>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188118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1/1a/Scatteringrutherford.jpg">
            <a:extLst>
              <a:ext uri="{FF2B5EF4-FFF2-40B4-BE49-F238E27FC236}">
                <a16:creationId xmlns:a16="http://schemas.microsoft.com/office/drawing/2014/main" id="{C62339FB-2C13-43AB-878A-C7757C439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923" y="2374335"/>
            <a:ext cx="4895850" cy="313372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49691" y="834549"/>
            <a:ext cx="11997267" cy="1754326"/>
          </a:xfrm>
          <a:prstGeom prst="rect">
            <a:avLst/>
          </a:prstGeom>
        </p:spPr>
        <p:txBody>
          <a:bodyPr wrap="square">
            <a:spAutoFit/>
          </a:bodyPr>
          <a:lstStyle/>
          <a:p>
            <a:pPr algn="just"/>
            <a:r>
              <a:rPr lang="it-IT" dirty="0"/>
              <a:t>Ernest Rutherford scopre nel 1910 che ogni atomo ha un nucleo, dove è concentrata la carica positiva e la maggior parte della sua massa.  L’esperimento consisteva nel bombardare un sottilissimo foglio d’oro con raggi alfa (che oggi sappiamo essere i nuclei dell’elio, cioè due protoni legati a due neutroni) emessi da sorgenti radioattive naturali. Dopo numerosissimi colpi sparati sugli strati di atomi del foglietto d’oro, accuratamente rilevati uno per uno su di uno schermo, Rutherford era riuscito a osservare un numero significativo di deviazioni, tante da giustificare l’ipotesi che l’atomo avesse una struttura planetaria: al suo centro c’era un nucleo positivo circondato da elettroni orbitanti intorno ad esso.</a:t>
            </a:r>
          </a:p>
        </p:txBody>
      </p:sp>
      <p:sp>
        <p:nvSpPr>
          <p:cNvPr id="7" name="Rectangle 2"/>
          <p:cNvSpPr txBox="1">
            <a:spLocks noChangeArrowheads="1"/>
          </p:cNvSpPr>
          <p:nvPr/>
        </p:nvSpPr>
        <p:spPr>
          <a:xfrm>
            <a:off x="3914775" y="123200"/>
            <a:ext cx="4695825" cy="682159"/>
          </a:xfrm>
          <a:prstGeom prst="rect">
            <a:avLst/>
          </a:prstGeom>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663549" indent="-2663549" algn="just"/>
            <a:r>
              <a:rPr lang="it-IT" b="1" dirty="0">
                <a:effectLst>
                  <a:outerShdw blurRad="38100" dist="38100" dir="2700000" algn="tl">
                    <a:srgbClr val="000000">
                      <a:alpha val="43137"/>
                    </a:srgbClr>
                  </a:outerShdw>
                </a:effectLst>
                <a:latin typeface="+mn-lt"/>
              </a:rPr>
              <a:t>Come tutto ebbe inizio…</a:t>
            </a:r>
          </a:p>
        </p:txBody>
      </p:sp>
      <p:sp>
        <p:nvSpPr>
          <p:cNvPr id="8" name="Segnaposto numero diapositiva 7"/>
          <p:cNvSpPr>
            <a:spLocks noGrp="1"/>
          </p:cNvSpPr>
          <p:nvPr>
            <p:ph type="sldNum" sz="quarter" idx="12"/>
          </p:nvPr>
        </p:nvSpPr>
        <p:spPr/>
        <p:txBody>
          <a:bodyPr/>
          <a:lstStyle/>
          <a:p>
            <a:fld id="{0AA4D6E6-13A6-4217-ABA7-E4004A4D1319}" type="slidenum">
              <a:rPr lang="it-IT" smtClean="0"/>
              <a:t>8</a:t>
            </a:fld>
            <a:endParaRPr lang="it-IT"/>
          </a:p>
        </p:txBody>
      </p:sp>
      <p:pic>
        <p:nvPicPr>
          <p:cNvPr id="9" name="Picture 8">
            <a:extLst>
              <a:ext uri="{FF2B5EF4-FFF2-40B4-BE49-F238E27FC236}">
                <a16:creationId xmlns:a16="http://schemas.microsoft.com/office/drawing/2014/main" id="{1F46B6B5-7056-4555-B3A5-DF006B748E62}"/>
              </a:ext>
            </a:extLst>
          </p:cNvPr>
          <p:cNvPicPr>
            <a:picLocks noChangeAspect="1"/>
          </p:cNvPicPr>
          <p:nvPr/>
        </p:nvPicPr>
        <p:blipFill>
          <a:blip r:embed="rId3"/>
          <a:stretch>
            <a:fillRect/>
          </a:stretch>
        </p:blipFill>
        <p:spPr>
          <a:xfrm>
            <a:off x="1002450" y="2474787"/>
            <a:ext cx="5093550" cy="3141023"/>
          </a:xfrm>
          <a:prstGeom prst="rect">
            <a:avLst/>
          </a:prstGeom>
        </p:spPr>
      </p:pic>
      <p:sp>
        <p:nvSpPr>
          <p:cNvPr id="10" name="Rettangolo 1">
            <a:extLst>
              <a:ext uri="{FF2B5EF4-FFF2-40B4-BE49-F238E27FC236}">
                <a16:creationId xmlns:a16="http://schemas.microsoft.com/office/drawing/2014/main" id="{351F3D6A-5FAB-483D-B18C-5A9F14D320C7}"/>
              </a:ext>
            </a:extLst>
          </p:cNvPr>
          <p:cNvSpPr/>
          <p:nvPr/>
        </p:nvSpPr>
        <p:spPr>
          <a:xfrm>
            <a:off x="146847" y="5615810"/>
            <a:ext cx="11997267" cy="923330"/>
          </a:xfrm>
          <a:prstGeom prst="rect">
            <a:avLst/>
          </a:prstGeom>
        </p:spPr>
        <p:txBody>
          <a:bodyPr wrap="square">
            <a:spAutoFit/>
          </a:bodyPr>
          <a:lstStyle/>
          <a:p>
            <a:pPr algn="just"/>
            <a:r>
              <a:rPr lang="it-IT" dirty="0"/>
              <a:t>Successivamente chiese "una fornitura abbondante" di particelle più energetiche di quelle provenienti da fonti naturali. Quindi i primi acceleratori di particelle (anni ‘20-’30) furono realizzati per studiare i costituenti più piccoli della materia, e questa esigenza ha determinato lo sviluppo degli acceleratori anche nei decenni successivi. </a:t>
            </a:r>
          </a:p>
        </p:txBody>
      </p:sp>
      <p:sp>
        <p:nvSpPr>
          <p:cNvPr id="3" name="Footer Placeholder 2">
            <a:extLst>
              <a:ext uri="{FF2B5EF4-FFF2-40B4-BE49-F238E27FC236}">
                <a16:creationId xmlns:a16="http://schemas.microsoft.com/office/drawing/2014/main" id="{A67710DB-86D8-48BE-85EB-167DAD715EF2}"/>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2971011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2930066" y="102159"/>
            <a:ext cx="690310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000" b="1" dirty="0">
                <a:effectLst>
                  <a:outerShdw blurRad="38100" dist="38100" dir="2700000" algn="tl">
                    <a:srgbClr val="000000">
                      <a:alpha val="43137"/>
                    </a:srgbClr>
                  </a:outerShdw>
                </a:effectLst>
                <a:ea typeface="+mj-ea"/>
                <a:cs typeface="+mj-cs"/>
              </a:rPr>
              <a:t>Acceleratori elettrostatici</a:t>
            </a:r>
          </a:p>
        </p:txBody>
      </p:sp>
      <p:sp>
        <p:nvSpPr>
          <p:cNvPr id="9222" name="Text Box 6"/>
          <p:cNvSpPr txBox="1">
            <a:spLocks noChangeArrowheads="1"/>
          </p:cNvSpPr>
          <p:nvPr/>
        </p:nvSpPr>
        <p:spPr bwMode="auto">
          <a:xfrm>
            <a:off x="1350965" y="1036525"/>
            <a:ext cx="10304879" cy="1323439"/>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altLang="it-IT" sz="2000" b="1" u="sng" dirty="0"/>
              <a:t>Principio di funzionamento</a:t>
            </a:r>
            <a:r>
              <a:rPr lang="it-IT" altLang="it-IT" sz="2000" b="1" dirty="0"/>
              <a:t>: </a:t>
            </a:r>
          </a:p>
          <a:p>
            <a:pPr algn="just"/>
            <a:r>
              <a:rPr lang="it-IT" altLang="it-IT" sz="2000" b="1" dirty="0"/>
              <a:t>una d.d.p. applicata fra due elettrodi accelera di moto uniformemente accelerato ioni inizialmente a riposo. L’energia conferita dipende dalla d.d.p. del campo elettrico e dalla quantità di carica elettrica della particella da accelerare.</a:t>
            </a:r>
          </a:p>
        </p:txBody>
      </p:sp>
      <p:sp>
        <p:nvSpPr>
          <p:cNvPr id="9223" name="Text Box 7"/>
          <p:cNvSpPr txBox="1">
            <a:spLocks noChangeArrowheads="1"/>
          </p:cNvSpPr>
          <p:nvPr/>
        </p:nvSpPr>
        <p:spPr bwMode="auto">
          <a:xfrm>
            <a:off x="5122028" y="2605788"/>
            <a:ext cx="3604877" cy="523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it-IT" altLang="it-IT" sz="2800" b="1"/>
              <a:t>E</a:t>
            </a:r>
            <a:r>
              <a:rPr lang="it-IT" altLang="it-IT" sz="2800" b="1" baseline="-25000"/>
              <a:t>cin</a:t>
            </a:r>
            <a:r>
              <a:rPr lang="it-IT" altLang="it-IT" sz="2800" b="1"/>
              <a:t> =  </a:t>
            </a:r>
            <a:r>
              <a:rPr lang="el-GR" altLang="it-IT" sz="2800" b="1">
                <a:cs typeface="Arial" panose="020B0604020202020204" pitchFamily="34" charset="0"/>
              </a:rPr>
              <a:t>Δ</a:t>
            </a:r>
            <a:r>
              <a:rPr lang="it-IT" altLang="it-IT" sz="2800" b="1">
                <a:cs typeface="Arial" panose="020B0604020202020204" pitchFamily="34" charset="0"/>
              </a:rPr>
              <a:t>V ∙ Q</a:t>
            </a:r>
            <a:endParaRPr lang="el-GR" altLang="it-IT" sz="2800" b="1">
              <a:cs typeface="Arial" panose="020B0604020202020204" pitchFamily="34" charset="0"/>
            </a:endParaRPr>
          </a:p>
        </p:txBody>
      </p:sp>
      <p:sp>
        <p:nvSpPr>
          <p:cNvPr id="9225" name="Line 9"/>
          <p:cNvSpPr>
            <a:spLocks noChangeShapeType="1"/>
          </p:cNvSpPr>
          <p:nvPr/>
        </p:nvSpPr>
        <p:spPr bwMode="auto">
          <a:xfrm>
            <a:off x="1759036" y="3621989"/>
            <a:ext cx="0" cy="1152525"/>
          </a:xfrm>
          <a:prstGeom prst="line">
            <a:avLst/>
          </a:prstGeom>
          <a:noFill/>
          <a:ln w="889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26" name="Line 10"/>
          <p:cNvSpPr>
            <a:spLocks noChangeShapeType="1"/>
          </p:cNvSpPr>
          <p:nvPr/>
        </p:nvSpPr>
        <p:spPr bwMode="auto">
          <a:xfrm>
            <a:off x="4133936" y="3525733"/>
            <a:ext cx="0" cy="503237"/>
          </a:xfrm>
          <a:prstGeom prst="line">
            <a:avLst/>
          </a:prstGeom>
          <a:noFill/>
          <a:ln w="889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27" name="Oval 11"/>
          <p:cNvSpPr>
            <a:spLocks noChangeArrowheads="1"/>
          </p:cNvSpPr>
          <p:nvPr/>
        </p:nvSpPr>
        <p:spPr bwMode="auto">
          <a:xfrm>
            <a:off x="1830472" y="4065058"/>
            <a:ext cx="214895" cy="25449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8" name="Line 12"/>
          <p:cNvSpPr>
            <a:spLocks noChangeShapeType="1"/>
          </p:cNvSpPr>
          <p:nvPr/>
        </p:nvSpPr>
        <p:spPr bwMode="auto">
          <a:xfrm>
            <a:off x="4141042" y="4402039"/>
            <a:ext cx="0" cy="504825"/>
          </a:xfrm>
          <a:prstGeom prst="line">
            <a:avLst/>
          </a:prstGeom>
          <a:noFill/>
          <a:ln w="889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29" name="Text Box 13"/>
          <p:cNvSpPr txBox="1">
            <a:spLocks noChangeArrowheads="1"/>
          </p:cNvSpPr>
          <p:nvPr/>
        </p:nvSpPr>
        <p:spPr bwMode="auto">
          <a:xfrm>
            <a:off x="1350965" y="5456405"/>
            <a:ext cx="9585741" cy="1015663"/>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it-IT" altLang="it-IT" sz="2000" u="sng" dirty="0"/>
              <a:t>Limitazione principale</a:t>
            </a:r>
            <a:r>
              <a:rPr lang="it-IT" altLang="it-IT" sz="2000" dirty="0"/>
              <a:t>:</a:t>
            </a:r>
          </a:p>
          <a:p>
            <a:pPr algn="just"/>
            <a:r>
              <a:rPr lang="it-IT" altLang="it-IT" sz="2000" dirty="0"/>
              <a:t>già a pochi MV si verificano scariche premature (anche nel tubo a  vuoto in cui viaggiano le particelle) che abbassano la tensione e  ne rendono impossibile il funzionamento.</a:t>
            </a:r>
          </a:p>
        </p:txBody>
      </p:sp>
      <p:sp>
        <p:nvSpPr>
          <p:cNvPr id="9231" name="Text Box 15"/>
          <p:cNvSpPr txBox="1">
            <a:spLocks noChangeArrowheads="1"/>
          </p:cNvSpPr>
          <p:nvPr/>
        </p:nvSpPr>
        <p:spPr bwMode="auto">
          <a:xfrm>
            <a:off x="2361431" y="2530106"/>
            <a:ext cx="13532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it-IT" sz="3200" b="1" dirty="0">
                <a:cs typeface="Arial" panose="020B0604020202020204" pitchFamily="34" charset="0"/>
              </a:rPr>
              <a:t>Δ</a:t>
            </a:r>
            <a:r>
              <a:rPr lang="it-IT" altLang="it-IT" sz="3200" b="1" dirty="0">
                <a:cs typeface="Arial" panose="020B0604020202020204" pitchFamily="34" charset="0"/>
              </a:rPr>
              <a:t>V=E∙L</a:t>
            </a:r>
          </a:p>
        </p:txBody>
      </p:sp>
      <p:sp>
        <p:nvSpPr>
          <p:cNvPr id="9232" name="Text Box 16"/>
          <p:cNvSpPr txBox="1">
            <a:spLocks noChangeArrowheads="1"/>
          </p:cNvSpPr>
          <p:nvPr/>
        </p:nvSpPr>
        <p:spPr bwMode="auto">
          <a:xfrm>
            <a:off x="1544725" y="3037215"/>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3200" dirty="0">
                <a:cs typeface="Arial" panose="020B0604020202020204" pitchFamily="34" charset="0"/>
              </a:rPr>
              <a:t>+</a:t>
            </a:r>
          </a:p>
        </p:txBody>
      </p:sp>
      <p:sp>
        <p:nvSpPr>
          <p:cNvPr id="9233" name="Text Box 17"/>
          <p:cNvSpPr txBox="1">
            <a:spLocks noChangeArrowheads="1"/>
          </p:cNvSpPr>
          <p:nvPr/>
        </p:nvSpPr>
        <p:spPr bwMode="auto">
          <a:xfrm>
            <a:off x="3967073" y="2920736"/>
            <a:ext cx="35779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4400" dirty="0">
                <a:cs typeface="Arial" panose="020B0604020202020204" pitchFamily="34" charset="0"/>
              </a:rPr>
              <a:t>-</a:t>
            </a:r>
          </a:p>
        </p:txBody>
      </p:sp>
      <p:sp>
        <p:nvSpPr>
          <p:cNvPr id="9237" name="Text Box 21"/>
          <p:cNvSpPr txBox="1">
            <a:spLocks noChangeArrowheads="1"/>
          </p:cNvSpPr>
          <p:nvPr/>
        </p:nvSpPr>
        <p:spPr bwMode="auto">
          <a:xfrm>
            <a:off x="3991061" y="4701488"/>
            <a:ext cx="35779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4400">
                <a:cs typeface="Arial" panose="020B0604020202020204" pitchFamily="34" charset="0"/>
              </a:rPr>
              <a:t>-</a:t>
            </a:r>
          </a:p>
        </p:txBody>
      </p:sp>
      <p:sp>
        <p:nvSpPr>
          <p:cNvPr id="9238" name="Text Box 22"/>
          <p:cNvSpPr txBox="1">
            <a:spLocks noChangeArrowheads="1"/>
          </p:cNvSpPr>
          <p:nvPr/>
        </p:nvSpPr>
        <p:spPr bwMode="auto">
          <a:xfrm>
            <a:off x="1614573" y="4774513"/>
            <a:ext cx="389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3200">
                <a:cs typeface="Arial" panose="020B0604020202020204" pitchFamily="34" charset="0"/>
              </a:rPr>
              <a:t>+</a:t>
            </a:r>
          </a:p>
        </p:txBody>
      </p:sp>
      <p:sp>
        <p:nvSpPr>
          <p:cNvPr id="2" name="Segnaposto numero diapositiva 1"/>
          <p:cNvSpPr>
            <a:spLocks noGrp="1"/>
          </p:cNvSpPr>
          <p:nvPr>
            <p:ph type="sldNum" sz="quarter" idx="12"/>
          </p:nvPr>
        </p:nvSpPr>
        <p:spPr/>
        <p:txBody>
          <a:bodyPr/>
          <a:lstStyle/>
          <a:p>
            <a:fld id="{0AA4D6E6-13A6-4217-ABA7-E4004A4D1319}" type="slidenum">
              <a:rPr lang="it-IT" smtClean="0"/>
              <a:t>9</a:t>
            </a:fld>
            <a:endParaRPr lang="it-IT"/>
          </a:p>
        </p:txBody>
      </p:sp>
      <p:cxnSp>
        <p:nvCxnSpPr>
          <p:cNvPr id="4" name="Connettore 2 3"/>
          <p:cNvCxnSpPr/>
          <p:nvPr/>
        </p:nvCxnSpPr>
        <p:spPr>
          <a:xfrm>
            <a:off x="2316880" y="5249732"/>
            <a:ext cx="1290917"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8" name="Text Box 15"/>
          <p:cNvSpPr txBox="1">
            <a:spLocks noChangeArrowheads="1"/>
          </p:cNvSpPr>
          <p:nvPr/>
        </p:nvSpPr>
        <p:spPr bwMode="auto">
          <a:xfrm>
            <a:off x="2670534" y="4664957"/>
            <a:ext cx="3850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3200" b="1" dirty="0">
                <a:solidFill>
                  <a:schemeClr val="accent1">
                    <a:lumMod val="75000"/>
                  </a:schemeClr>
                </a:solidFill>
                <a:cs typeface="Arial" panose="020B0604020202020204" pitchFamily="34" charset="0"/>
              </a:rPr>
              <a:t>E</a:t>
            </a:r>
          </a:p>
        </p:txBody>
      </p:sp>
      <p:cxnSp>
        <p:nvCxnSpPr>
          <p:cNvPr id="21" name="Connettore 2 20"/>
          <p:cNvCxnSpPr/>
          <p:nvPr/>
        </p:nvCxnSpPr>
        <p:spPr>
          <a:xfrm>
            <a:off x="1912080" y="3611572"/>
            <a:ext cx="2160589" cy="8964"/>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2859164" y="3128334"/>
            <a:ext cx="357790" cy="584775"/>
          </a:xfrm>
          <a:prstGeom prst="rect">
            <a:avLst/>
          </a:prstGeom>
        </p:spPr>
        <p:txBody>
          <a:bodyPr wrap="none">
            <a:spAutoFit/>
          </a:bodyPr>
          <a:lstStyle/>
          <a:p>
            <a:r>
              <a:rPr lang="en-GB" sz="3200" b="1" dirty="0">
                <a:solidFill>
                  <a:schemeClr val="accent1">
                    <a:lumMod val="75000"/>
                  </a:schemeClr>
                </a:solidFill>
              </a:rPr>
              <a:t>L</a:t>
            </a:r>
          </a:p>
        </p:txBody>
      </p:sp>
      <p:sp>
        <p:nvSpPr>
          <p:cNvPr id="5" name="Segnaposto piè di pagina 4">
            <a:extLst>
              <a:ext uri="{FF2B5EF4-FFF2-40B4-BE49-F238E27FC236}">
                <a16:creationId xmlns:a16="http://schemas.microsoft.com/office/drawing/2014/main" id="{B166BD44-503A-44F9-B0A2-563EDB0BB5F1}"/>
              </a:ext>
            </a:extLst>
          </p:cNvPr>
          <p:cNvSpPr>
            <a:spLocks noGrp="1"/>
          </p:cNvSpPr>
          <p:nvPr>
            <p:ph type="ftr" sz="quarter" idx="11"/>
          </p:nvPr>
        </p:nvSpPr>
        <p:spPr/>
        <p:txBody>
          <a:bodyPr/>
          <a:lstStyle/>
          <a:p>
            <a:r>
              <a:rPr lang="it-IT"/>
              <a:t>Programma INFN Docenti - 21 ottobre 2024</a:t>
            </a:r>
          </a:p>
        </p:txBody>
      </p:sp>
    </p:spTree>
    <p:extLst>
      <p:ext uri="{BB962C8B-B14F-4D97-AF65-F5344CB8AC3E}">
        <p14:creationId xmlns:p14="http://schemas.microsoft.com/office/powerpoint/2010/main" val="3475228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0.0158 0.00532 L 0.45677 0.00023 " pathEditMode="relative" rAng="0" ptsTypes="AA">
                                      <p:cBhvr>
                                        <p:cTn id="6" dur="1000" fill="hold"/>
                                        <p:tgtEl>
                                          <p:spTgt spid="9227"/>
                                        </p:tgtEl>
                                        <p:attrNameLst>
                                          <p:attrName>ppt_x</p:attrName>
                                          <p:attrName>ppt_y</p:attrName>
                                        </p:attrNameLst>
                                      </p:cBhvr>
                                      <p:rCtr x="22049" y="-255"/>
                                    </p:animMotion>
                                  </p:childTnLst>
                                </p:cTn>
                              </p:par>
                            </p:childTnLst>
                          </p:cTn>
                        </p:par>
                        <p:par>
                          <p:cTn id="7" fill="hold" nodeType="afterGroup">
                            <p:stCondLst>
                              <p:cond delay="1000"/>
                            </p:stCondLst>
                            <p:childTnLst>
                              <p:par>
                                <p:cTn id="8" presetID="49" presetClass="entr" presetSubtype="0" decel="100000" fill="hold" grpId="0" nodeType="afterEffect">
                                  <p:stCondLst>
                                    <p:cond delay="5000"/>
                                  </p:stCondLst>
                                  <p:childTnLst>
                                    <p:set>
                                      <p:cBhvr>
                                        <p:cTn id="9" dur="1" fill="hold">
                                          <p:stCondLst>
                                            <p:cond delay="0"/>
                                          </p:stCondLst>
                                        </p:cTn>
                                        <p:tgtEl>
                                          <p:spTgt spid="9229"/>
                                        </p:tgtEl>
                                        <p:attrNameLst>
                                          <p:attrName>style.visibility</p:attrName>
                                        </p:attrNameLst>
                                      </p:cBhvr>
                                      <p:to>
                                        <p:strVal val="visible"/>
                                      </p:to>
                                    </p:set>
                                    <p:anim calcmode="lin" valueType="num">
                                      <p:cBhvr>
                                        <p:cTn id="10" dur="500" fill="hold"/>
                                        <p:tgtEl>
                                          <p:spTgt spid="9229"/>
                                        </p:tgtEl>
                                        <p:attrNameLst>
                                          <p:attrName>ppt_w</p:attrName>
                                        </p:attrNameLst>
                                      </p:cBhvr>
                                      <p:tavLst>
                                        <p:tav tm="0">
                                          <p:val>
                                            <p:fltVal val="0"/>
                                          </p:val>
                                        </p:tav>
                                        <p:tav tm="100000">
                                          <p:val>
                                            <p:strVal val="#ppt_w"/>
                                          </p:val>
                                        </p:tav>
                                      </p:tavLst>
                                    </p:anim>
                                    <p:anim calcmode="lin" valueType="num">
                                      <p:cBhvr>
                                        <p:cTn id="11" dur="500" fill="hold"/>
                                        <p:tgtEl>
                                          <p:spTgt spid="9229"/>
                                        </p:tgtEl>
                                        <p:attrNameLst>
                                          <p:attrName>ppt_h</p:attrName>
                                        </p:attrNameLst>
                                      </p:cBhvr>
                                      <p:tavLst>
                                        <p:tav tm="0">
                                          <p:val>
                                            <p:fltVal val="0"/>
                                          </p:val>
                                        </p:tav>
                                        <p:tav tm="100000">
                                          <p:val>
                                            <p:strVal val="#ppt_h"/>
                                          </p:val>
                                        </p:tav>
                                      </p:tavLst>
                                    </p:anim>
                                    <p:anim calcmode="lin" valueType="num">
                                      <p:cBhvr>
                                        <p:cTn id="12" dur="500" fill="hold"/>
                                        <p:tgtEl>
                                          <p:spTgt spid="9229"/>
                                        </p:tgtEl>
                                        <p:attrNameLst>
                                          <p:attrName>style.rotation</p:attrName>
                                        </p:attrNameLst>
                                      </p:cBhvr>
                                      <p:tavLst>
                                        <p:tav tm="0">
                                          <p:val>
                                            <p:fltVal val="360"/>
                                          </p:val>
                                        </p:tav>
                                        <p:tav tm="100000">
                                          <p:val>
                                            <p:fltVal val="0"/>
                                          </p:val>
                                        </p:tav>
                                      </p:tavLst>
                                    </p:anim>
                                    <p:animEffect transition="in" filter="fade">
                                      <p:cBhvr>
                                        <p:cTn id="13" dur="5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P spid="9229"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8808</TotalTime>
  <Words>8896</Words>
  <Application>Microsoft Office PowerPoint</Application>
  <PresentationFormat>Widescreen</PresentationFormat>
  <Paragraphs>572</Paragraphs>
  <Slides>65</Slides>
  <Notes>9</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2</vt:i4>
      </vt:variant>
      <vt:variant>
        <vt:lpstr>Titoli diapositive</vt:lpstr>
      </vt:variant>
      <vt:variant>
        <vt:i4>65</vt:i4>
      </vt:variant>
    </vt:vector>
  </HeadingPairs>
  <TitlesOfParts>
    <vt:vector size="75" baseType="lpstr">
      <vt:lpstr>Arial</vt:lpstr>
      <vt:lpstr>Calibri</vt:lpstr>
      <vt:lpstr>Calibri Light</vt:lpstr>
      <vt:lpstr>Cambria</vt:lpstr>
      <vt:lpstr>Cambria Math</vt:lpstr>
      <vt:lpstr>inherit</vt:lpstr>
      <vt:lpstr>Symbol</vt:lpstr>
      <vt:lpstr>Tema di Office</vt:lpstr>
      <vt:lpstr>Equation</vt:lpstr>
      <vt:lpstr>Equazione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Antonio Palmieri</dc:creator>
  <cp:lastModifiedBy>Andrea Gozzelino</cp:lastModifiedBy>
  <cp:revision>242</cp:revision>
  <dcterms:created xsi:type="dcterms:W3CDTF">2017-06-17T16:23:42Z</dcterms:created>
  <dcterms:modified xsi:type="dcterms:W3CDTF">2024-10-14T08:33:29Z</dcterms:modified>
</cp:coreProperties>
</file>