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308" r:id="rId2"/>
    <p:sldId id="279" r:id="rId3"/>
    <p:sldId id="277" r:id="rId4"/>
    <p:sldId id="295" r:id="rId5"/>
    <p:sldId id="259" r:id="rId6"/>
    <p:sldId id="260" r:id="rId7"/>
    <p:sldId id="261" r:id="rId8"/>
    <p:sldId id="262" r:id="rId9"/>
    <p:sldId id="296" r:id="rId10"/>
    <p:sldId id="263" r:id="rId11"/>
    <p:sldId id="264" r:id="rId12"/>
    <p:sldId id="265" r:id="rId13"/>
    <p:sldId id="266" r:id="rId14"/>
    <p:sldId id="297" r:id="rId15"/>
    <p:sldId id="268" r:id="rId16"/>
    <p:sldId id="269" r:id="rId17"/>
    <p:sldId id="270" r:id="rId18"/>
    <p:sldId id="271" r:id="rId19"/>
    <p:sldId id="298" r:id="rId20"/>
    <p:sldId id="301" r:id="rId21"/>
    <p:sldId id="302" r:id="rId22"/>
    <p:sldId id="303" r:id="rId23"/>
    <p:sldId id="304" r:id="rId24"/>
    <p:sldId id="299" r:id="rId25"/>
    <p:sldId id="278" r:id="rId26"/>
    <p:sldId id="272" r:id="rId27"/>
    <p:sldId id="273" r:id="rId28"/>
    <p:sldId id="274" r:id="rId29"/>
    <p:sldId id="267" r:id="rId30"/>
    <p:sldId id="293" r:id="rId31"/>
    <p:sldId id="275" r:id="rId32"/>
    <p:sldId id="281" r:id="rId33"/>
    <p:sldId id="280" r:id="rId34"/>
    <p:sldId id="276" r:id="rId35"/>
    <p:sldId id="294" r:id="rId36"/>
    <p:sldId id="300" r:id="rId37"/>
    <p:sldId id="305" r:id="rId38"/>
    <p:sldId id="306" r:id="rId39"/>
  </p:sldIdLst>
  <p:sldSz cx="9144000" cy="5143500" type="screen16x9"/>
  <p:notesSz cx="6858000" cy="9144000"/>
  <p:embeddedFontLst>
    <p:embeddedFont>
      <p:font typeface="Cambria Math" panose="02040503050406030204" pitchFamily="18" charset="0"/>
      <p:regular r:id="rId41"/>
    </p:embeddedFont>
    <p:embeddedFont>
      <p:font typeface="Gill Sans MT" panose="020B0502020104020203" pitchFamily="34" charset="77"/>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2"/>
  </p:normalViewPr>
  <p:slideViewPr>
    <p:cSldViewPr snapToGrid="0">
      <p:cViewPr varScale="1">
        <p:scale>
          <a:sx n="160" d="100"/>
          <a:sy n="160" d="100"/>
        </p:scale>
        <p:origin x="24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9" name="pasted-image.png" descr="pasted-image.png"/>
          <p:cNvPicPr>
            <a:picLocks noChangeAspect="1"/>
          </p:cNvPicPr>
          <p:nvPr/>
        </p:nvPicPr>
        <p:blipFill>
          <a:blip r:embed="rId3"/>
          <a:stretch>
            <a:fillRect/>
          </a:stretch>
        </p:blipFill>
        <p:spPr>
          <a:xfrm>
            <a:off x="115860" y="4883513"/>
            <a:ext cx="1436460" cy="228360"/>
          </a:xfrm>
          <a:prstGeom prst="rect">
            <a:avLst/>
          </a:prstGeom>
          <a:ln w="12700">
            <a:miter lim="400000"/>
          </a:ln>
        </p:spPr>
      </p:pic>
      <p:pic>
        <p:nvPicPr>
          <p:cNvPr id="150" name="pasted-image.png" descr="pasted-image.png"/>
          <p:cNvPicPr>
            <a:picLocks noChangeAspect="1"/>
          </p:cNvPicPr>
          <p:nvPr/>
        </p:nvPicPr>
        <p:blipFill>
          <a:blip r:embed="rId3"/>
          <a:stretch>
            <a:fillRect/>
          </a:stretch>
        </p:blipFill>
        <p:spPr>
          <a:xfrm>
            <a:off x="1552880" y="4878463"/>
            <a:ext cx="1499990" cy="238460"/>
          </a:xfrm>
          <a:prstGeom prst="rect">
            <a:avLst/>
          </a:prstGeom>
          <a:ln w="12700">
            <a:miter lim="400000"/>
          </a:ln>
        </p:spPr>
      </p:pic>
      <p:pic>
        <p:nvPicPr>
          <p:cNvPr id="151" name="pasted-image.png" descr="pasted-image.png"/>
          <p:cNvPicPr>
            <a:picLocks noChangeAspect="1"/>
          </p:cNvPicPr>
          <p:nvPr/>
        </p:nvPicPr>
        <p:blipFill>
          <a:blip r:embed="rId3"/>
          <a:stretch>
            <a:fillRect/>
          </a:stretch>
        </p:blipFill>
        <p:spPr>
          <a:xfrm>
            <a:off x="7741146" y="4893885"/>
            <a:ext cx="1305967" cy="207616"/>
          </a:xfrm>
          <a:prstGeom prst="rect">
            <a:avLst/>
          </a:prstGeom>
          <a:ln w="12700">
            <a:miter lim="400000"/>
          </a:ln>
        </p:spPr>
      </p:pic>
      <p:sp>
        <p:nvSpPr>
          <p:cNvPr id="152" name="01"/>
          <p:cNvSpPr txBox="1">
            <a:spLocks noGrp="1"/>
          </p:cNvSpPr>
          <p:nvPr>
            <p:ph type="sldNum" sz="quarter" idx="2"/>
          </p:nvPr>
        </p:nvSpPr>
        <p:spPr>
          <a:xfrm>
            <a:off x="2141293" y="4906418"/>
            <a:ext cx="180938" cy="174650"/>
          </a:xfrm>
          <a:prstGeom prst="rect">
            <a:avLst/>
          </a:prstGeom>
        </p:spPr>
        <p:txBody>
          <a:bodyPr lIns="121890" tIns="121890" rIns="121890" bIns="121890" anchor="t"/>
          <a:lstStyle>
            <a:lvl1pPr algn="l" defTabSz="685783">
              <a:defRPr sz="600">
                <a:solidFill>
                  <a:srgbClr val="FFFFFF"/>
                </a:solidFill>
                <a:latin typeface="Arial"/>
                <a:ea typeface="Arial"/>
                <a:cs typeface="Arial"/>
                <a:sym typeface="Arial"/>
              </a:defRPr>
            </a:lvl1pPr>
          </a:lstStyle>
          <a:p>
            <a:fld id="{86CB4B4D-7CA3-9044-876B-883B54F8677D}" type="slidenum">
              <a:t>‹#›</a:t>
            </a:fld>
            <a:endParaRPr/>
          </a:p>
        </p:txBody>
      </p:sp>
      <p:pic>
        <p:nvPicPr>
          <p:cNvPr id="153" name="bar1.png" descr="bar1.png"/>
          <p:cNvPicPr>
            <a:picLocks noChangeAspect="1"/>
          </p:cNvPicPr>
          <p:nvPr/>
        </p:nvPicPr>
        <p:blipFill>
          <a:blip r:embed="rId4"/>
          <a:stretch>
            <a:fillRect/>
          </a:stretch>
        </p:blipFill>
        <p:spPr>
          <a:xfrm>
            <a:off x="52394" y="4863209"/>
            <a:ext cx="449265" cy="268968"/>
          </a:xfrm>
          <a:prstGeom prst="rect">
            <a:avLst/>
          </a:prstGeom>
          <a:ln w="12700">
            <a:miter lim="400000"/>
          </a:ln>
        </p:spPr>
      </p:pic>
      <p:pic>
        <p:nvPicPr>
          <p:cNvPr id="154" name="pasted-image.png" descr="pasted-image.png"/>
          <p:cNvPicPr>
            <a:picLocks noChangeAspect="1"/>
          </p:cNvPicPr>
          <p:nvPr/>
        </p:nvPicPr>
        <p:blipFill>
          <a:blip r:embed="rId5"/>
          <a:stretch>
            <a:fillRect/>
          </a:stretch>
        </p:blipFill>
        <p:spPr>
          <a:xfrm>
            <a:off x="519760" y="4883573"/>
            <a:ext cx="628660" cy="228240"/>
          </a:xfrm>
          <a:prstGeom prst="rect">
            <a:avLst/>
          </a:prstGeom>
          <a:ln w="12700">
            <a:miter lim="400000"/>
          </a:ln>
        </p:spPr>
      </p:pic>
      <p:sp>
        <p:nvSpPr>
          <p:cNvPr id="155" name="M.Battaglieri - INFN"/>
          <p:cNvSpPr txBox="1"/>
          <p:nvPr/>
        </p:nvSpPr>
        <p:spPr>
          <a:xfrm>
            <a:off x="8263098" y="4918705"/>
            <a:ext cx="894864" cy="157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defTabSz="821531">
              <a:defRPr sz="1800">
                <a:solidFill>
                  <a:srgbClr val="F8FADB"/>
                </a:solidFill>
                <a:latin typeface="Gill Sans"/>
                <a:ea typeface="Gill Sans"/>
                <a:cs typeface="Gill Sans"/>
                <a:sym typeface="Gill Sans"/>
              </a:defRPr>
            </a:lvl1pPr>
          </a:lstStyle>
          <a:p>
            <a:r>
              <a:rPr sz="675"/>
              <a:t>M.Battaglieri - INFN</a:t>
            </a:r>
          </a:p>
        </p:txBody>
      </p:sp>
      <p:sp>
        <p:nvSpPr>
          <p:cNvPr id="156" name="AI-supported methods for Real-time data analysis"/>
          <p:cNvSpPr txBox="1"/>
          <p:nvPr/>
        </p:nvSpPr>
        <p:spPr>
          <a:xfrm>
            <a:off x="3557392" y="4918705"/>
            <a:ext cx="2868643" cy="157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defTabSz="821531">
              <a:defRPr sz="1800" b="1">
                <a:solidFill>
                  <a:srgbClr val="F8FADB"/>
                </a:solidFill>
                <a:latin typeface="Gill Sans"/>
                <a:ea typeface="Gill Sans"/>
                <a:cs typeface="Gill Sans"/>
                <a:sym typeface="Gill Sans"/>
              </a:defRPr>
            </a:lvl1pPr>
          </a:lstStyle>
          <a:p>
            <a:r>
              <a:rPr sz="675"/>
              <a:t>AI-supported methods for Real-time data analysis</a:t>
            </a:r>
          </a:p>
        </p:txBody>
      </p:sp>
    </p:spTree>
    <p:extLst>
      <p:ext uri="{BB962C8B-B14F-4D97-AF65-F5344CB8AC3E}">
        <p14:creationId xmlns:p14="http://schemas.microsoft.com/office/powerpoint/2010/main" val="24655625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34.tif"/></Relationships>
</file>

<file path=ppt/slides/_rels/slide16.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0.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16F3-BFF6-46CA-ACD5-0D240B7C7C8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E31AB2-7671-EB28-1427-F79027908E24}"/>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48F9805C-820E-BFA5-B35C-57541566838B}"/>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1 -</a:t>
            </a:r>
          </a:p>
        </p:txBody>
      </p:sp>
      <p:pic>
        <p:nvPicPr>
          <p:cNvPr id="3" name="pasted-image.png" descr="pasted-image.png">
            <a:extLst>
              <a:ext uri="{FF2B5EF4-FFF2-40B4-BE49-F238E27FC236}">
                <a16:creationId xmlns:a16="http://schemas.microsoft.com/office/drawing/2014/main" id="{E273CF2B-3DDF-8452-AAAF-A93305502689}"/>
              </a:ext>
            </a:extLst>
          </p:cNvPr>
          <p:cNvPicPr>
            <a:picLocks noChangeAspect="1"/>
          </p:cNvPicPr>
          <p:nvPr/>
        </p:nvPicPr>
        <p:blipFill>
          <a:blip r:embed="rId3"/>
          <a:stretch>
            <a:fillRect/>
          </a:stretch>
        </p:blipFill>
        <p:spPr>
          <a:xfrm>
            <a:off x="539147" y="659176"/>
            <a:ext cx="1750300" cy="1875322"/>
          </a:xfrm>
          <a:prstGeom prst="rect">
            <a:avLst/>
          </a:prstGeom>
          <a:ln w="12700">
            <a:miter lim="400000"/>
          </a:ln>
        </p:spPr>
      </p:pic>
      <p:pic>
        <p:nvPicPr>
          <p:cNvPr id="4" name="pasted-image.pdf" descr="pasted-image.pdf">
            <a:extLst>
              <a:ext uri="{FF2B5EF4-FFF2-40B4-BE49-F238E27FC236}">
                <a16:creationId xmlns:a16="http://schemas.microsoft.com/office/drawing/2014/main" id="{0AAF7F4C-0B0A-0B53-8645-E7AD4D099A2B}"/>
              </a:ext>
            </a:extLst>
          </p:cNvPr>
          <p:cNvPicPr>
            <a:picLocks noChangeAspect="1"/>
          </p:cNvPicPr>
          <p:nvPr/>
        </p:nvPicPr>
        <p:blipFill>
          <a:blip r:embed="rId4"/>
          <a:stretch>
            <a:fillRect/>
          </a:stretch>
        </p:blipFill>
        <p:spPr>
          <a:xfrm>
            <a:off x="143372" y="2679219"/>
            <a:ext cx="3498399" cy="2149376"/>
          </a:xfrm>
          <a:prstGeom prst="rect">
            <a:avLst/>
          </a:prstGeom>
          <a:ln w="12700">
            <a:miter lim="400000"/>
          </a:ln>
        </p:spPr>
      </p:pic>
      <p:sp>
        <p:nvSpPr>
          <p:cNvPr id="5" name="TextBox 4">
            <a:extLst>
              <a:ext uri="{FF2B5EF4-FFF2-40B4-BE49-F238E27FC236}">
                <a16:creationId xmlns:a16="http://schemas.microsoft.com/office/drawing/2014/main" id="{F6F0433A-7160-7DD7-5ECD-6FDF46D5A2C6}"/>
              </a:ext>
            </a:extLst>
          </p:cNvPr>
          <p:cNvSpPr txBox="1"/>
          <p:nvPr/>
        </p:nvSpPr>
        <p:spPr>
          <a:xfrm>
            <a:off x="6400800" y="2197668"/>
            <a:ext cx="2417195" cy="646331"/>
          </a:xfrm>
          <a:prstGeom prst="rect">
            <a:avLst/>
          </a:prstGeom>
          <a:noFill/>
        </p:spPr>
        <p:txBody>
          <a:bodyPr wrap="square" rtlCol="0">
            <a:spAutoFit/>
          </a:bodyPr>
          <a:lstStyle/>
          <a:p>
            <a:pPr algn="ctr"/>
            <a:r>
              <a:rPr lang="en-GB" sz="1800" b="1" dirty="0">
                <a:latin typeface="Gill Sans MT" panose="020B0502020104020203" pitchFamily="34" charset="77"/>
              </a:rPr>
              <a:t>GANs for detector unfolding</a:t>
            </a:r>
          </a:p>
        </p:txBody>
      </p:sp>
      <p:pic>
        <p:nvPicPr>
          <p:cNvPr id="7" name="Picture 6">
            <a:extLst>
              <a:ext uri="{FF2B5EF4-FFF2-40B4-BE49-F238E27FC236}">
                <a16:creationId xmlns:a16="http://schemas.microsoft.com/office/drawing/2014/main" id="{E06F56FE-0D9B-305A-8A63-BEEFA9EEDF00}"/>
              </a:ext>
            </a:extLst>
          </p:cNvPr>
          <p:cNvPicPr>
            <a:picLocks noChangeAspect="1"/>
          </p:cNvPicPr>
          <p:nvPr/>
        </p:nvPicPr>
        <p:blipFill>
          <a:blip r:embed="rId5"/>
          <a:stretch>
            <a:fillRect/>
          </a:stretch>
        </p:blipFill>
        <p:spPr>
          <a:xfrm>
            <a:off x="2699530" y="659176"/>
            <a:ext cx="3336872" cy="1875322"/>
          </a:xfrm>
          <a:prstGeom prst="rect">
            <a:avLst/>
          </a:prstGeom>
        </p:spPr>
      </p:pic>
      <p:sp>
        <p:nvSpPr>
          <p:cNvPr id="8" name="TextBox 7">
            <a:extLst>
              <a:ext uri="{FF2B5EF4-FFF2-40B4-BE49-F238E27FC236}">
                <a16:creationId xmlns:a16="http://schemas.microsoft.com/office/drawing/2014/main" id="{D1D8AEBA-886D-58EB-780F-29291ECBDD36}"/>
              </a:ext>
            </a:extLst>
          </p:cNvPr>
          <p:cNvSpPr txBox="1"/>
          <p:nvPr/>
        </p:nvSpPr>
        <p:spPr>
          <a:xfrm>
            <a:off x="6400801" y="2973788"/>
            <a:ext cx="2417194" cy="246221"/>
          </a:xfrm>
          <a:prstGeom prst="rect">
            <a:avLst/>
          </a:prstGeom>
          <a:noFill/>
        </p:spPr>
        <p:txBody>
          <a:bodyPr wrap="square" rtlCol="0">
            <a:spAutoFit/>
          </a:bodyPr>
          <a:lstStyle/>
          <a:p>
            <a:pPr algn="ctr"/>
            <a:r>
              <a:rPr lang="en-IT" sz="1000" dirty="0">
                <a:latin typeface="Gill Sans MT" panose="020B0502020104020203" pitchFamily="34" charset="77"/>
              </a:rPr>
              <a:t>Tommaso Vittorini</a:t>
            </a:r>
          </a:p>
        </p:txBody>
      </p:sp>
      <p:pic>
        <p:nvPicPr>
          <p:cNvPr id="9" name="pasted-image.png" descr="pasted-image.png">
            <a:extLst>
              <a:ext uri="{FF2B5EF4-FFF2-40B4-BE49-F238E27FC236}">
                <a16:creationId xmlns:a16="http://schemas.microsoft.com/office/drawing/2014/main" id="{5B4848DD-C55F-1557-7125-FD3A2AB9DCBB}"/>
              </a:ext>
            </a:extLst>
          </p:cNvPr>
          <p:cNvPicPr>
            <a:picLocks noChangeAspect="1"/>
          </p:cNvPicPr>
          <p:nvPr/>
        </p:nvPicPr>
        <p:blipFill>
          <a:blip r:embed="rId6"/>
          <a:stretch>
            <a:fillRect/>
          </a:stretch>
        </p:blipFill>
        <p:spPr>
          <a:xfrm>
            <a:off x="3551474" y="2903353"/>
            <a:ext cx="3182836" cy="1620726"/>
          </a:xfrm>
          <a:prstGeom prst="rect">
            <a:avLst/>
          </a:prstGeom>
          <a:ln w="12700">
            <a:miter lim="400000"/>
          </a:ln>
        </p:spPr>
      </p:pic>
    </p:spTree>
    <p:extLst>
      <p:ext uri="{BB962C8B-B14F-4D97-AF65-F5344CB8AC3E}">
        <p14:creationId xmlns:p14="http://schemas.microsoft.com/office/powerpoint/2010/main" val="397822107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10</a:t>
            </a:fld>
            <a:endParaRPr>
              <a:latin typeface="Gill Sans MT" panose="020B0502020104020203" pitchFamily="34" charset="77"/>
            </a:endParaRPr>
          </a:p>
        </p:txBody>
      </p:sp>
      <p:sp>
        <p:nvSpPr>
          <p:cNvPr id="245" name="We would like the ML algorithm learns the underlying law from (training) data and not simply reproduces the (training) data set features (otherwise it will not be able to say anything about the test data set outside the training range)"/>
          <p:cNvSpPr txBox="1"/>
          <p:nvPr/>
        </p:nvSpPr>
        <p:spPr>
          <a:xfrm>
            <a:off x="109109" y="676660"/>
            <a:ext cx="8925783" cy="746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375"/>
              </a:spcBef>
              <a:defRPr sz="4000">
                <a:solidFill>
                  <a:srgbClr val="000000"/>
                </a:solidFill>
                <a:latin typeface="Gill Sans"/>
                <a:ea typeface="Gill Sans"/>
                <a:cs typeface="Gill Sans"/>
                <a:sym typeface="Gill Sans"/>
              </a:defRPr>
            </a:pPr>
            <a:r>
              <a:rPr sz="1500" dirty="0">
                <a:latin typeface="Gill Sans MT" panose="020B0502020104020203" pitchFamily="34" charset="77"/>
              </a:rPr>
              <a:t>We would like the ML algorithm </a:t>
            </a:r>
            <a:r>
              <a:rPr sz="1500" i="1" dirty="0">
                <a:latin typeface="Gill Sans MT" panose="020B0502020104020203" pitchFamily="34" charset="77"/>
              </a:rPr>
              <a:t>learns</a:t>
            </a:r>
            <a:r>
              <a:rPr sz="1500" dirty="0">
                <a:latin typeface="Gill Sans MT" panose="020B0502020104020203" pitchFamily="34" charset="77"/>
              </a:rPr>
              <a:t> the underlying law from (training) data and not simply reproduces the (training) data set features (otherwise it will not be able to say anything about the test data set outside the training range)</a:t>
            </a:r>
          </a:p>
        </p:txBody>
      </p:sp>
      <p:pic>
        <p:nvPicPr>
          <p:cNvPr id="246" name="pasted-movie.png" descr="pasted-movie.png"/>
          <p:cNvPicPr>
            <a:picLocks noChangeAspect="1"/>
          </p:cNvPicPr>
          <p:nvPr/>
        </p:nvPicPr>
        <p:blipFill>
          <a:blip r:embed="rId2"/>
          <a:srcRect l="4720" b="2848"/>
          <a:stretch>
            <a:fillRect/>
          </a:stretch>
        </p:blipFill>
        <p:spPr>
          <a:xfrm>
            <a:off x="6729527" y="1389752"/>
            <a:ext cx="2222031" cy="2053065"/>
          </a:xfrm>
          <a:prstGeom prst="rect">
            <a:avLst/>
          </a:prstGeom>
          <a:ln w="12700">
            <a:miter lim="400000"/>
          </a:ln>
        </p:spPr>
      </p:pic>
      <p:sp>
        <p:nvSpPr>
          <p:cNvPr id="247" name="In-sample error vs. out-of-sample error  (aka: How could ML possibly work???)…"/>
          <p:cNvSpPr txBox="1"/>
          <p:nvPr/>
        </p:nvSpPr>
        <p:spPr>
          <a:xfrm>
            <a:off x="116137" y="1659716"/>
            <a:ext cx="7157617" cy="1608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413"/>
              </a:spcBef>
              <a:defRPr sz="3200" b="1">
                <a:solidFill>
                  <a:srgbClr val="000000"/>
                </a:solidFill>
                <a:latin typeface="Gill Sans"/>
                <a:ea typeface="Gill Sans"/>
                <a:cs typeface="Gill Sans"/>
                <a:sym typeface="Gill Sans"/>
              </a:defRPr>
            </a:pPr>
            <a:r>
              <a:rPr sz="1200" dirty="0">
                <a:latin typeface="Gill Sans MT" panose="020B0502020104020203" pitchFamily="34" charset="77"/>
              </a:rPr>
              <a:t>In-sample error vs. out-of-sample error  (aka: How could ML possibly work???)</a:t>
            </a:r>
          </a:p>
          <a:p>
            <a:pPr marL="85725" lvl="2" indent="-85725" algn="just" defTabSz="308074">
              <a:spcBef>
                <a:spcPts val="413"/>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We minimized the error in the training sample: what about the test?</a:t>
            </a:r>
          </a:p>
          <a:p>
            <a:pPr lvl="8" indent="171450" algn="just" defTabSz="308074">
              <a:spcBef>
                <a:spcPts val="413"/>
              </a:spcBef>
              <a:defRPr sz="3200">
                <a:solidFill>
                  <a:srgbClr val="000000"/>
                </a:solidFill>
                <a:latin typeface="Gill Sans"/>
                <a:ea typeface="Gill Sans"/>
                <a:cs typeface="Gill Sans"/>
                <a:sym typeface="Gill Sans"/>
              </a:defRPr>
            </a:pPr>
            <a:r>
              <a:rPr sz="1200" b="1" dirty="0">
                <a:latin typeface="Gill Sans MT" panose="020B0502020104020203" pitchFamily="34" charset="77"/>
              </a:rPr>
              <a:t>Bias</a:t>
            </a:r>
            <a:r>
              <a:rPr sz="1200" dirty="0">
                <a:latin typeface="Gill Sans MT" panose="020B0502020104020203" pitchFamily="34" charset="77"/>
              </a:rPr>
              <a:t> = difference between model and true</a:t>
            </a:r>
          </a:p>
          <a:p>
            <a:pPr lvl="8" indent="171450" algn="just" defTabSz="308074">
              <a:spcBef>
                <a:spcPts val="413"/>
              </a:spcBef>
              <a:defRPr sz="3200">
                <a:solidFill>
                  <a:srgbClr val="000000"/>
                </a:solidFill>
                <a:latin typeface="Gill Sans"/>
                <a:ea typeface="Gill Sans"/>
                <a:cs typeface="Gill Sans"/>
                <a:sym typeface="Gill Sans"/>
              </a:defRPr>
            </a:pPr>
            <a:r>
              <a:rPr sz="1200" b="1" dirty="0">
                <a:latin typeface="Gill Sans MT" panose="020B0502020104020203" pitchFamily="34" charset="77"/>
              </a:rPr>
              <a:t>Variance</a:t>
            </a:r>
            <a:r>
              <a:rPr sz="1200" dirty="0">
                <a:latin typeface="Gill Sans MT" panose="020B0502020104020203" pitchFamily="34" charset="77"/>
              </a:rPr>
              <a:t> = difference between in/out errors</a:t>
            </a:r>
          </a:p>
          <a:p>
            <a:pPr marL="85725" lvl="2" indent="-85725" algn="just" defTabSz="308074">
              <a:spcBef>
                <a:spcPts val="413"/>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Assuming that training and test samples are identically distributed</a:t>
            </a:r>
          </a:p>
          <a:p>
            <a:pPr marL="200025" lvl="2" indent="-85725" algn="just" defTabSz="308074">
              <a:spcBef>
                <a:spcPts val="413"/>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A more sophisticated (</a:t>
            </a:r>
            <a:r>
              <a:rPr sz="1050" b="1" dirty="0">
                <a:latin typeface="Gill Sans MT" panose="020B0502020104020203" pitchFamily="34" charset="77"/>
              </a:rPr>
              <a:t>expressive</a:t>
            </a:r>
            <a:r>
              <a:rPr sz="1050" dirty="0">
                <a:latin typeface="Gill Sans MT" panose="020B0502020104020203" pitchFamily="34" charset="77"/>
              </a:rPr>
              <a:t>) model can minimize the bias</a:t>
            </a:r>
          </a:p>
          <a:p>
            <a:pPr marL="200025" lvl="2" indent="-85725" algn="just" defTabSz="308074">
              <a:spcBef>
                <a:spcPts val="413"/>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Variance can be reduced by increasing statistics (train/test sample)</a:t>
            </a:r>
          </a:p>
        </p:txBody>
      </p:sp>
      <mc:AlternateContent xmlns:mc="http://schemas.openxmlformats.org/markup-compatibility/2006">
        <mc:Choice xmlns:a14="http://schemas.microsoft.com/office/drawing/2010/main" Requires="a14">
          <p:sp>
            <p:nvSpPr>
              <p:cNvPr id="248" name="The model that provides the best explanation for the current dataset will probably not provide the best explanation for future datasets…"/>
              <p:cNvSpPr txBox="1"/>
              <p:nvPr/>
            </p:nvSpPr>
            <p:spPr>
              <a:xfrm>
                <a:off x="1195" y="3552771"/>
                <a:ext cx="9021568" cy="123110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19050" tIns="19050" rIns="19050" bIns="19050" anchor="ctr">
                <a:spAutoFit/>
              </a:bodyPr>
              <a:lstStyle/>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The model that provides the best explanation for the current dataset will probably not provide the best explanation for future datasets</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The discrepancy between </a:t>
                </a:r>
                <a14:m>
                  <m:oMath xmlns:m="http://schemas.openxmlformats.org/officeDocument/2006/math">
                    <m:sSub>
                      <m:sSubPr>
                        <m:ctrlPr>
                          <a:rPr lang="en-US" sz="1125" b="0" i="1" smtClean="0">
                            <a:latin typeface="Cambria Math" panose="02040503050406030204" pitchFamily="18" charset="0"/>
                          </a:rPr>
                        </m:ctrlPr>
                      </m:sSubPr>
                      <m:e>
                        <m:r>
                          <a:rPr lang="en-GB" sz="1125" b="0" i="1" smtClean="0">
                            <a:latin typeface="Cambria Math" panose="02040503050406030204" pitchFamily="18" charset="0"/>
                          </a:rPr>
                          <m:t>𝐸</m:t>
                        </m:r>
                      </m:e>
                      <m:sub>
                        <m:r>
                          <a:rPr lang="en-US" sz="1125" b="0" i="1" smtClean="0">
                            <a:latin typeface="Cambria Math" panose="02040503050406030204" pitchFamily="18" charset="0"/>
                          </a:rPr>
                          <m:t>𝑖𝑛</m:t>
                        </m:r>
                      </m:sub>
                    </m:sSub>
                  </m:oMath>
                </a14:m>
                <a:r>
                  <a:rPr lang="en-GB" sz="1125" dirty="0">
                    <a:latin typeface="Gill Sans MT" panose="020B0502020104020203" pitchFamily="34" charset="77"/>
                  </a:rPr>
                  <a:t>, </a:t>
                </a:r>
                <a14:m>
                  <m:oMath xmlns:m="http://schemas.openxmlformats.org/officeDocument/2006/math">
                    <m:sSub>
                      <m:sSubPr>
                        <m:ctrlPr>
                          <a:rPr lang="en-US" sz="1125" i="1">
                            <a:latin typeface="Cambria Math" panose="02040503050406030204" pitchFamily="18" charset="0"/>
                          </a:rPr>
                        </m:ctrlPr>
                      </m:sSubPr>
                      <m:e>
                        <m:r>
                          <a:rPr lang="en-GB" sz="1125" i="1">
                            <a:latin typeface="Cambria Math" panose="02040503050406030204" pitchFamily="18" charset="0"/>
                          </a:rPr>
                          <m:t>𝐸</m:t>
                        </m:r>
                      </m:e>
                      <m:sub>
                        <m:r>
                          <a:rPr lang="en-US" sz="1125" b="0" i="1" smtClean="0">
                            <a:latin typeface="Cambria Math" panose="02040503050406030204" pitchFamily="18" charset="0"/>
                          </a:rPr>
                          <m:t>𝑜𝑢𝑡</m:t>
                        </m:r>
                      </m:sub>
                    </m:sSub>
                  </m:oMath>
                </a14:m>
                <a:r>
                  <a:rPr lang="en-GB" sz="1125" dirty="0">
                    <a:latin typeface="Gill Sans MT" panose="020B0502020104020203" pitchFamily="34" charset="77"/>
                  </a:rPr>
                  <a:t> grows with the complexity of our data and of our model (increased model parameters, high dimensional space, </a:t>
                </a:r>
                <a:r>
                  <a:rPr lang="en-GB" sz="1125" b="1" dirty="0">
                    <a:latin typeface="Gill Sans MT" panose="020B0502020104020203" pitchFamily="34" charset="77"/>
                  </a:rPr>
                  <a:t>curse of dimensionality</a:t>
                </a:r>
                <a:r>
                  <a:rPr lang="en-GB" sz="1125" dirty="0">
                    <a:latin typeface="Gill Sans MT" panose="020B0502020104020203" pitchFamily="34" charset="77"/>
                  </a:rPr>
                  <a:t>)</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For these reasons (and for complicated models), predicting and fitting can be different things. One needs to pay attention to out-of-sample performance.</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Fitting existing data well is fundamentally different from making predictions about new data.</a:t>
                </a:r>
                <a:endParaRPr sz="1125" dirty="0">
                  <a:latin typeface="Gill Sans MT" panose="020B0502020104020203" pitchFamily="34" charset="77"/>
                </a:endParaRPr>
              </a:p>
            </p:txBody>
          </p:sp>
        </mc:Choice>
        <mc:Fallback>
          <p:sp>
            <p:nvSpPr>
              <p:cNvPr id="248" name="The model that provides the best explanation for the current dataset will probably not provide the best explanation for future datasets…"/>
              <p:cNvSpPr txBox="1">
                <a:spLocks noRot="1" noChangeAspect="1" noMove="1" noResize="1" noEditPoints="1" noAdjustHandles="1" noChangeArrowheads="1" noChangeShapeType="1" noTextEdit="1"/>
              </p:cNvSpPr>
              <p:nvPr/>
            </p:nvSpPr>
            <p:spPr>
              <a:xfrm>
                <a:off x="1195" y="3552771"/>
                <a:ext cx="9021568" cy="1231106"/>
              </a:xfrm>
              <a:prstGeom prst="rect">
                <a:avLst/>
              </a:prstGeom>
              <a:blipFill>
                <a:blip r:embed="rId3"/>
                <a:stretch>
                  <a:fillRect t="-2041" r="-844" b="-6122"/>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p:pic>
        <p:nvPicPr>
          <p:cNvPr id="2" name="Picture 1">
            <a:extLst>
              <a:ext uri="{FF2B5EF4-FFF2-40B4-BE49-F238E27FC236}">
                <a16:creationId xmlns:a16="http://schemas.microsoft.com/office/drawing/2014/main" id="{CB77FA21-0953-8F90-8FA6-029E0108035B}"/>
              </a:ext>
            </a:extLst>
          </p:cNvPr>
          <p:cNvPicPr>
            <a:picLocks noChangeAspect="1"/>
          </p:cNvPicPr>
          <p:nvPr/>
        </p:nvPicPr>
        <p:blipFill>
          <a:blip r:embed="rId4"/>
          <a:stretch>
            <a:fillRect/>
          </a:stretch>
        </p:blipFill>
        <p:spPr>
          <a:xfrm>
            <a:off x="-17238" y="4810539"/>
            <a:ext cx="9169189" cy="333581"/>
          </a:xfrm>
          <a:prstGeom prst="rect">
            <a:avLst/>
          </a:prstGeom>
        </p:spPr>
      </p:pic>
      <p:sp>
        <p:nvSpPr>
          <p:cNvPr id="4" name="Fitting vs. predicting">
            <a:extLst>
              <a:ext uri="{FF2B5EF4-FFF2-40B4-BE49-F238E27FC236}">
                <a16:creationId xmlns:a16="http://schemas.microsoft.com/office/drawing/2014/main" id="{51B650F6-C854-E7DD-A616-ACE0B6F0C5D0}"/>
              </a:ext>
            </a:extLst>
          </p:cNvPr>
          <p:cNvSpPr txBox="1"/>
          <p:nvPr/>
        </p:nvSpPr>
        <p:spPr>
          <a:xfrm>
            <a:off x="37723" y="215946"/>
            <a:ext cx="6386931"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Fitting vs. predicting</a:t>
            </a:r>
            <a:r>
              <a:rPr lang="en-US" sz="1725" dirty="0">
                <a:latin typeface="Gill Sans MT" panose="020B0502020104020203" pitchFamily="34" charset="77"/>
              </a:rPr>
              <a:t> (interpolating vs extrapolating)</a:t>
            </a:r>
            <a:endParaRPr sz="1725" dirty="0">
              <a:latin typeface="Gill Sans MT" panose="020B0502020104020203" pitchFamily="34" charset="77"/>
            </a:endParaRPr>
          </a:p>
        </p:txBody>
      </p:sp>
      <p:sp>
        <p:nvSpPr>
          <p:cNvPr id="5" name="TextBox 4">
            <a:extLst>
              <a:ext uri="{FF2B5EF4-FFF2-40B4-BE49-F238E27FC236}">
                <a16:creationId xmlns:a16="http://schemas.microsoft.com/office/drawing/2014/main" id="{25AFA914-7935-B587-E8B3-2A3CCE27D891}"/>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8 -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11</a:t>
            </a:fld>
            <a:endParaRPr>
              <a:latin typeface="Gill Sans MT" panose="020B0502020104020203" pitchFamily="34" charset="77"/>
            </a:endParaRPr>
          </a:p>
        </p:txBody>
      </p:sp>
      <p:pic>
        <p:nvPicPr>
          <p:cNvPr id="252" name="pasted-movie.png" descr="pasted-movie.png"/>
          <p:cNvPicPr>
            <a:picLocks noChangeAspect="1"/>
          </p:cNvPicPr>
          <p:nvPr/>
        </p:nvPicPr>
        <p:blipFill>
          <a:blip r:embed="rId2"/>
          <a:srcRect t="1006"/>
          <a:stretch>
            <a:fillRect/>
          </a:stretch>
        </p:blipFill>
        <p:spPr>
          <a:xfrm>
            <a:off x="3990478" y="633135"/>
            <a:ext cx="5143811" cy="4153585"/>
          </a:xfrm>
          <a:prstGeom prst="rect">
            <a:avLst/>
          </a:prstGeom>
          <a:ln w="12700">
            <a:miter lim="400000"/>
          </a:ln>
        </p:spPr>
      </p:pic>
      <p:sp>
        <p:nvSpPr>
          <p:cNvPr id="253" name="Traing interval [0,1.0]…"/>
          <p:cNvSpPr txBox="1"/>
          <p:nvPr/>
        </p:nvSpPr>
        <p:spPr>
          <a:xfrm>
            <a:off x="110989" y="1523864"/>
            <a:ext cx="3485162" cy="2315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Traing interval [0,1.0]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Test interval [0,1.2] (larger than the training interval)</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 Data sampled from</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 -10 x</a:t>
            </a:r>
            <a:r>
              <a:rPr sz="1313" baseline="31999">
                <a:latin typeface="Gill Sans MT" panose="020B0502020104020203" pitchFamily="34" charset="77"/>
              </a:rPr>
              <a:t>5</a:t>
            </a:r>
            <a:r>
              <a:rPr sz="1313">
                <a:latin typeface="Gill Sans MT" panose="020B0502020104020203" pitchFamily="34" charset="77"/>
              </a:rPr>
              <a:t> + 15 x</a:t>
            </a:r>
            <a:r>
              <a:rPr sz="1313" baseline="31999">
                <a:latin typeface="Gill Sans MT" panose="020B0502020104020203" pitchFamily="34" charset="77"/>
              </a:rPr>
              <a:t>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If no noise, even with a small training set (N</a:t>
            </a:r>
            <a:r>
              <a:rPr sz="1313" baseline="-5999">
                <a:latin typeface="Gill Sans MT" panose="020B0502020104020203" pitchFamily="34" charset="77"/>
              </a:rPr>
              <a:t>train </a:t>
            </a:r>
            <a:r>
              <a:rPr sz="1313">
                <a:latin typeface="Gill Sans MT" panose="020B0502020104020203" pitchFamily="34" charset="77"/>
              </a:rPr>
              <a:t>= 10 &lt; N</a:t>
            </a:r>
            <a:r>
              <a:rPr sz="1313" baseline="-5999">
                <a:latin typeface="Gill Sans MT" panose="020B0502020104020203" pitchFamily="34" charset="77"/>
              </a:rPr>
              <a:t>test </a:t>
            </a:r>
            <a:r>
              <a:rPr sz="1313">
                <a:latin typeface="Gill Sans MT" panose="020B0502020104020203" pitchFamily="34" charset="77"/>
              </a:rPr>
              <a:t>= 20) the model class that generated the data provides the best fit and also the best out-of-the sample prediction.</a:t>
            </a:r>
          </a:p>
        </p:txBody>
      </p:sp>
      <p:sp>
        <p:nvSpPr>
          <p:cNvPr id="254" name="Signal only"/>
          <p:cNvSpPr txBox="1"/>
          <p:nvPr/>
        </p:nvSpPr>
        <p:spPr>
          <a:xfrm>
            <a:off x="202563" y="1183945"/>
            <a:ext cx="814325"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2" algn="just" defTabSz="308074">
              <a:spcBef>
                <a:spcPts val="413"/>
              </a:spcBef>
              <a:defRPr sz="3200" b="1">
                <a:solidFill>
                  <a:srgbClr val="000000"/>
                </a:solidFill>
                <a:latin typeface="Gill Sans"/>
                <a:ea typeface="Gill Sans"/>
                <a:cs typeface="Gill Sans"/>
                <a:sym typeface="Gill Sans"/>
              </a:defRPr>
            </a:pPr>
            <a:r>
              <a:rPr sz="1200">
                <a:latin typeface="Gill Sans MT" panose="020B0502020104020203" pitchFamily="34" charset="77"/>
              </a:rPr>
              <a:t>Signal only</a:t>
            </a:r>
          </a:p>
        </p:txBody>
      </p:sp>
      <p:pic>
        <p:nvPicPr>
          <p:cNvPr id="2" name="Picture 1">
            <a:extLst>
              <a:ext uri="{FF2B5EF4-FFF2-40B4-BE49-F238E27FC236}">
                <a16:creationId xmlns:a16="http://schemas.microsoft.com/office/drawing/2014/main" id="{3C8367CC-6186-17E9-B9B9-B7B589CC8E69}"/>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Fitting vs. predicting">
            <a:extLst>
              <a:ext uri="{FF2B5EF4-FFF2-40B4-BE49-F238E27FC236}">
                <a16:creationId xmlns:a16="http://schemas.microsoft.com/office/drawing/2014/main" id="{EB8B9B1F-5789-C985-8FB5-85018B39400E}"/>
              </a:ext>
            </a:extLst>
          </p:cNvPr>
          <p:cNvSpPr txBox="1"/>
          <p:nvPr/>
        </p:nvSpPr>
        <p:spPr>
          <a:xfrm>
            <a:off x="37724" y="215946"/>
            <a:ext cx="2151230"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Fitting vs. predicting</a:t>
            </a:r>
          </a:p>
        </p:txBody>
      </p:sp>
      <p:sp>
        <p:nvSpPr>
          <p:cNvPr id="4" name="TextBox 3">
            <a:extLst>
              <a:ext uri="{FF2B5EF4-FFF2-40B4-BE49-F238E27FC236}">
                <a16:creationId xmlns:a16="http://schemas.microsoft.com/office/drawing/2014/main" id="{ED56111D-7FE8-88E6-7E77-F794F02BBFAA}"/>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9 -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12</a:t>
            </a:fld>
            <a:endParaRPr>
              <a:latin typeface="Gill Sans MT" panose="020B0502020104020203" pitchFamily="34" charset="77"/>
            </a:endParaRPr>
          </a:p>
        </p:txBody>
      </p:sp>
      <p:sp>
        <p:nvSpPr>
          <p:cNvPr id="257" name="Fitting vs. predicting"/>
          <p:cNvSpPr txBox="1"/>
          <p:nvPr/>
        </p:nvSpPr>
        <p:spPr>
          <a:xfrm>
            <a:off x="37724" y="215946"/>
            <a:ext cx="2151230"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Fitting vs. predicting</a:t>
            </a:r>
          </a:p>
        </p:txBody>
      </p:sp>
      <p:sp>
        <p:nvSpPr>
          <p:cNvPr id="258" name="Traing interval [0,1.0]…"/>
          <p:cNvSpPr txBox="1"/>
          <p:nvPr/>
        </p:nvSpPr>
        <p:spPr>
          <a:xfrm>
            <a:off x="110989" y="1498215"/>
            <a:ext cx="3485162" cy="2366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Traing interval [0,1.0]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Test interval [0,1.2] (larger than the training interval)</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 Data sampled from</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 -10 x</a:t>
            </a:r>
            <a:r>
              <a:rPr sz="1313" baseline="31999">
                <a:latin typeface="Gill Sans MT" panose="020B0502020104020203" pitchFamily="34" charset="77"/>
              </a:rPr>
              <a:t>5</a:t>
            </a:r>
            <a:r>
              <a:rPr sz="1313">
                <a:latin typeface="Gill Sans MT" panose="020B0502020104020203" pitchFamily="34" charset="77"/>
              </a:rPr>
              <a:t> + 15 x</a:t>
            </a:r>
            <a:r>
              <a:rPr sz="1313" baseline="31999">
                <a:latin typeface="Gill Sans MT" panose="020B0502020104020203" pitchFamily="34" charset="77"/>
              </a:rPr>
              <a:t>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Noise=1, larger training set (N</a:t>
            </a:r>
            <a:r>
              <a:rPr sz="1313" baseline="-5999">
                <a:latin typeface="Gill Sans MT" panose="020B0502020104020203" pitchFamily="34" charset="77"/>
              </a:rPr>
              <a:t>train </a:t>
            </a:r>
            <a:r>
              <a:rPr sz="1313">
                <a:latin typeface="Gill Sans MT" panose="020B0502020104020203" pitchFamily="34" charset="77"/>
              </a:rPr>
              <a:t>= 100, N</a:t>
            </a:r>
            <a:r>
              <a:rPr sz="1313" baseline="-5999">
                <a:latin typeface="Gill Sans MT" panose="020B0502020104020203" pitchFamily="34" charset="77"/>
              </a:rPr>
              <a:t>test </a:t>
            </a:r>
            <a:r>
              <a:rPr sz="1313">
                <a:latin typeface="Gill Sans MT" panose="020B0502020104020203" pitchFamily="34" charset="77"/>
              </a:rPr>
              <a:t>= 20)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LINEAR provides better out-of-sample prediction for POLY10 too</a:t>
            </a:r>
          </a:p>
        </p:txBody>
      </p:sp>
      <p:pic>
        <p:nvPicPr>
          <p:cNvPr id="259" name="pasted-movie.png" descr="pasted-movie.png"/>
          <p:cNvPicPr>
            <a:picLocks noChangeAspect="1"/>
          </p:cNvPicPr>
          <p:nvPr/>
        </p:nvPicPr>
        <p:blipFill>
          <a:blip r:embed="rId2"/>
          <a:stretch>
            <a:fillRect/>
          </a:stretch>
        </p:blipFill>
        <p:spPr>
          <a:xfrm>
            <a:off x="4040126" y="752929"/>
            <a:ext cx="4997307" cy="3981594"/>
          </a:xfrm>
          <a:prstGeom prst="rect">
            <a:avLst/>
          </a:prstGeom>
          <a:ln w="12700">
            <a:miter lim="400000"/>
          </a:ln>
        </p:spPr>
      </p:pic>
      <p:sp>
        <p:nvSpPr>
          <p:cNvPr id="260" name="Signal + noise"/>
          <p:cNvSpPr txBox="1"/>
          <p:nvPr/>
        </p:nvSpPr>
        <p:spPr>
          <a:xfrm>
            <a:off x="211294" y="1183945"/>
            <a:ext cx="1019510"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2" algn="just" defTabSz="308074">
              <a:spcBef>
                <a:spcPts val="413"/>
              </a:spcBef>
              <a:defRPr sz="3200" b="1">
                <a:solidFill>
                  <a:srgbClr val="000000"/>
                </a:solidFill>
                <a:latin typeface="Gill Sans"/>
                <a:ea typeface="Gill Sans"/>
                <a:cs typeface="Gill Sans"/>
                <a:sym typeface="Gill Sans"/>
              </a:defRPr>
            </a:pPr>
            <a:r>
              <a:rPr sz="1200">
                <a:latin typeface="Gill Sans MT" panose="020B0502020104020203" pitchFamily="34" charset="77"/>
              </a:rPr>
              <a:t>Signal + noise</a:t>
            </a:r>
          </a:p>
        </p:txBody>
      </p:sp>
      <p:pic>
        <p:nvPicPr>
          <p:cNvPr id="2" name="Picture 1">
            <a:extLst>
              <a:ext uri="{FF2B5EF4-FFF2-40B4-BE49-F238E27FC236}">
                <a16:creationId xmlns:a16="http://schemas.microsoft.com/office/drawing/2014/main" id="{840FA139-6453-8A78-75CA-B90EBA713BB0}"/>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3E177CCA-81F5-8BE3-6CAB-084A497C6A14}"/>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10 -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13</a:t>
            </a:fld>
            <a:endParaRPr>
              <a:latin typeface="Gill Sans MT" panose="020B0502020104020203" pitchFamily="34" charset="77"/>
            </a:endParaRPr>
          </a:p>
        </p:txBody>
      </p:sp>
      <p:sp>
        <p:nvSpPr>
          <p:cNvPr id="263" name="Fitting vs. predicting"/>
          <p:cNvSpPr txBox="1"/>
          <p:nvPr/>
        </p:nvSpPr>
        <p:spPr>
          <a:xfrm>
            <a:off x="37724" y="215946"/>
            <a:ext cx="2151230"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Fitting vs. predicting</a:t>
            </a:r>
          </a:p>
        </p:txBody>
      </p:sp>
      <p:sp>
        <p:nvSpPr>
          <p:cNvPr id="264" name="Traing interval [0,1.0]…"/>
          <p:cNvSpPr txBox="1"/>
          <p:nvPr/>
        </p:nvSpPr>
        <p:spPr>
          <a:xfrm>
            <a:off x="48356" y="1418798"/>
            <a:ext cx="3485162" cy="256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Traing interval [0,1.0]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Test interval [0,1.2] (larger than the training interval)</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 Data sampled from</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a:t>
            </a:r>
          </a:p>
          <a:p>
            <a:pPr marL="600075" lvl="3"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f(x) = 2 x -10 x</a:t>
            </a:r>
            <a:r>
              <a:rPr sz="1313" baseline="31999">
                <a:latin typeface="Gill Sans MT" panose="020B0502020104020203" pitchFamily="34" charset="77"/>
              </a:rPr>
              <a:t>5</a:t>
            </a:r>
            <a:r>
              <a:rPr sz="1313">
                <a:latin typeface="Gill Sans MT" panose="020B0502020104020203" pitchFamily="34" charset="77"/>
              </a:rPr>
              <a:t> + 15 x</a:t>
            </a:r>
            <a:r>
              <a:rPr sz="1313" baseline="31999">
                <a:latin typeface="Gill Sans MT" panose="020B0502020104020203" pitchFamily="34" charset="77"/>
              </a:rPr>
              <a:t>10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Noise=1, larger training set (N</a:t>
            </a:r>
            <a:r>
              <a:rPr sz="1313" baseline="-5999">
                <a:latin typeface="Gill Sans MT" panose="020B0502020104020203" pitchFamily="34" charset="77"/>
              </a:rPr>
              <a:t>train </a:t>
            </a:r>
            <a:r>
              <a:rPr sz="1313">
                <a:latin typeface="Gill Sans MT" panose="020B0502020104020203" pitchFamily="34" charset="77"/>
              </a:rPr>
              <a:t>= 10000, N</a:t>
            </a:r>
            <a:r>
              <a:rPr sz="1313" baseline="-5999">
                <a:latin typeface="Gill Sans MT" panose="020B0502020104020203" pitchFamily="34" charset="77"/>
              </a:rPr>
              <a:t>test </a:t>
            </a:r>
            <a:r>
              <a:rPr sz="1313">
                <a:latin typeface="Gill Sans MT" panose="020B0502020104020203" pitchFamily="34" charset="77"/>
              </a:rPr>
              <a:t>= 100)</a:t>
            </a:r>
          </a:p>
          <a:p>
            <a:pPr marL="200025" lvl="2" indent="-85725" algn="just" defTabSz="308074">
              <a:spcBef>
                <a:spcPts val="413"/>
              </a:spcBef>
              <a:buSzPct val="100000"/>
              <a:buChar char="•"/>
              <a:defRPr sz="3500">
                <a:solidFill>
                  <a:srgbClr val="000000"/>
                </a:solidFill>
                <a:latin typeface="Gill Sans"/>
                <a:ea typeface="Gill Sans"/>
                <a:cs typeface="Gill Sans"/>
                <a:sym typeface="Gill Sans"/>
              </a:defRPr>
            </a:pPr>
            <a:r>
              <a:rPr sz="1313">
                <a:latin typeface="Gill Sans MT" panose="020B0502020104020203" pitchFamily="34" charset="77"/>
              </a:rPr>
              <a:t>POLY10 provides the best fit and extrapolation close to the training interval but degrades quickly outside</a:t>
            </a:r>
          </a:p>
        </p:txBody>
      </p:sp>
      <p:sp>
        <p:nvSpPr>
          <p:cNvPr id="265" name="Signal + noise with a larger training sample"/>
          <p:cNvSpPr txBox="1"/>
          <p:nvPr/>
        </p:nvSpPr>
        <p:spPr>
          <a:xfrm>
            <a:off x="290920" y="1183945"/>
            <a:ext cx="313226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2" algn="just" defTabSz="308074">
              <a:spcBef>
                <a:spcPts val="413"/>
              </a:spcBef>
              <a:defRPr sz="3200" b="1">
                <a:solidFill>
                  <a:srgbClr val="000000"/>
                </a:solidFill>
                <a:latin typeface="Gill Sans"/>
                <a:ea typeface="Gill Sans"/>
                <a:cs typeface="Gill Sans"/>
                <a:sym typeface="Gill Sans"/>
              </a:defRPr>
            </a:pPr>
            <a:r>
              <a:rPr sz="1200" dirty="0">
                <a:latin typeface="Gill Sans MT" panose="020B0502020104020203" pitchFamily="34" charset="77"/>
              </a:rPr>
              <a:t>Signal + noise with a larger training sample</a:t>
            </a:r>
          </a:p>
        </p:txBody>
      </p:sp>
      <p:pic>
        <p:nvPicPr>
          <p:cNvPr id="266" name="pasted-movie.png" descr="pasted-movie.png"/>
          <p:cNvPicPr>
            <a:picLocks noChangeAspect="1"/>
          </p:cNvPicPr>
          <p:nvPr/>
        </p:nvPicPr>
        <p:blipFill>
          <a:blip r:embed="rId2"/>
          <a:stretch>
            <a:fillRect/>
          </a:stretch>
        </p:blipFill>
        <p:spPr>
          <a:xfrm>
            <a:off x="3610653" y="1099449"/>
            <a:ext cx="5395860" cy="2110684"/>
          </a:xfrm>
          <a:prstGeom prst="rect">
            <a:avLst/>
          </a:prstGeom>
          <a:ln w="12700">
            <a:miter lim="400000"/>
          </a:ln>
        </p:spPr>
      </p:pic>
      <p:sp>
        <p:nvSpPr>
          <p:cNvPr id="267" name="Bias-variance tradeoff: with limited statistics, it is better to use less expressive (simpler) models (larger bias smaller variance)"/>
          <p:cNvSpPr txBox="1"/>
          <p:nvPr/>
        </p:nvSpPr>
        <p:spPr>
          <a:xfrm>
            <a:off x="3688578" y="3683301"/>
            <a:ext cx="5240010" cy="511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spcBef>
                <a:spcPts val="413"/>
              </a:spcBef>
              <a:defRPr sz="4100">
                <a:solidFill>
                  <a:srgbClr val="000000"/>
                </a:solidFill>
                <a:latin typeface="Gill Sans SemiBold"/>
                <a:ea typeface="Gill Sans SemiBold"/>
                <a:cs typeface="Gill Sans SemiBold"/>
                <a:sym typeface="Gill Sans SemiBold"/>
              </a:defRPr>
            </a:pPr>
            <a:r>
              <a:rPr sz="1538">
                <a:latin typeface="Gill Sans MT" panose="020B0502020104020203" pitchFamily="34" charset="77"/>
              </a:rPr>
              <a:t>Bias-variance tradeoff: </a:t>
            </a:r>
            <a:r>
              <a:rPr sz="1538">
                <a:latin typeface="Gill Sans MT" panose="020B0502020104020203" pitchFamily="34" charset="77"/>
                <a:ea typeface="Gill Sans"/>
                <a:cs typeface="Gill Sans"/>
                <a:sym typeface="Gill Sans"/>
              </a:rPr>
              <a:t>with limited statistics, it is better to use less expressive (simpler) models (larger bias smaller variance)</a:t>
            </a:r>
          </a:p>
        </p:txBody>
      </p:sp>
      <p:pic>
        <p:nvPicPr>
          <p:cNvPr id="2" name="Picture 1">
            <a:extLst>
              <a:ext uri="{FF2B5EF4-FFF2-40B4-BE49-F238E27FC236}">
                <a16:creationId xmlns:a16="http://schemas.microsoft.com/office/drawing/2014/main" id="{3056F475-6DF1-263F-9FAF-72B74A61849D}"/>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67ED20B0-45F3-A342-06D7-158B533F6E89}"/>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11 -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26340-D6C1-362C-EC20-BA035F9BD09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356220F-346B-3639-9641-AABF0DB045FD}"/>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347A8432-1320-4403-490A-22A7C3A59F6D}"/>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CDA35BD8-2B2C-83A2-B2BD-AEF5FF1D5BA9}"/>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Neural Networks</a:t>
            </a:r>
          </a:p>
        </p:txBody>
      </p:sp>
    </p:spTree>
    <p:extLst>
      <p:ext uri="{BB962C8B-B14F-4D97-AF65-F5344CB8AC3E}">
        <p14:creationId xmlns:p14="http://schemas.microsoft.com/office/powerpoint/2010/main" val="30596193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15</a:t>
            </a:fld>
            <a:endParaRPr>
              <a:latin typeface="Gill Sans MT" panose="020B0502020104020203" pitchFamily="34" charset="77"/>
            </a:endParaRPr>
          </a:p>
        </p:txBody>
      </p:sp>
      <p:sp>
        <p:nvSpPr>
          <p:cNvPr id="281" name="Neural networks"/>
          <p:cNvSpPr txBox="1"/>
          <p:nvPr/>
        </p:nvSpPr>
        <p:spPr>
          <a:xfrm>
            <a:off x="78437" y="198749"/>
            <a:ext cx="1772921"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Neural networks</a:t>
            </a:r>
          </a:p>
        </p:txBody>
      </p:sp>
      <p:sp>
        <p:nvSpPr>
          <p:cNvPr id="282" name="NNs are powerful supervised learning techniques…"/>
          <p:cNvSpPr txBox="1"/>
          <p:nvPr/>
        </p:nvSpPr>
        <p:spPr>
          <a:xfrm>
            <a:off x="137915" y="593118"/>
            <a:ext cx="7354094" cy="67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NNs are powerful supervised learning techniques</a:t>
            </a:r>
          </a:p>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Since</a:t>
            </a:r>
            <a:r>
              <a:rPr sz="1238" dirty="0">
                <a:latin typeface="Gill Sans MT" panose="020B0502020104020203" pitchFamily="34" charset="77"/>
              </a:rPr>
              <a:t> the ’80s, it became widely used today thanks to the progress in hardware (CPU, GPU, and now FPGA)</a:t>
            </a:r>
          </a:p>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Several libraries are available to simplify custom implementation (</a:t>
            </a:r>
            <a:r>
              <a:rPr sz="1238" dirty="0" err="1">
                <a:latin typeface="Gill Sans MT" panose="020B0502020104020203" pitchFamily="34" charset="77"/>
              </a:rPr>
              <a:t>PyTorch</a:t>
            </a:r>
            <a:r>
              <a:rPr sz="1238" dirty="0">
                <a:latin typeface="Gill Sans MT" panose="020B0502020104020203" pitchFamily="34" charset="77"/>
              </a:rPr>
              <a:t>, Kera, TensorFlow,  …)</a:t>
            </a:r>
          </a:p>
        </p:txBody>
      </p:sp>
      <p:pic>
        <p:nvPicPr>
          <p:cNvPr id="283" name="pasted-image.tiff" descr="pasted-image.tiff"/>
          <p:cNvPicPr>
            <a:picLocks noChangeAspect="1"/>
          </p:cNvPicPr>
          <p:nvPr/>
        </p:nvPicPr>
        <p:blipFill>
          <a:blip r:embed="rId2"/>
          <a:stretch>
            <a:fillRect/>
          </a:stretch>
        </p:blipFill>
        <p:spPr>
          <a:xfrm>
            <a:off x="64476" y="1370352"/>
            <a:ext cx="3298084" cy="3371375"/>
          </a:xfrm>
          <a:prstGeom prst="rect">
            <a:avLst/>
          </a:prstGeom>
          <a:ln w="12700">
            <a:miter lim="400000"/>
          </a:ln>
          <a:effectLst>
            <a:outerShdw blurRad="63500" dist="25400" dir="5400000" rotWithShape="0">
              <a:srgbClr val="000000">
                <a:alpha val="50000"/>
              </a:srgbClr>
            </a:outerShdw>
          </a:effectLst>
        </p:spPr>
      </p:pic>
      <p:sp>
        <p:nvSpPr>
          <p:cNvPr id="284" name="The basic unit of a neural network is a stylized neuron i that takes d input features x = ( x1, x2, …, xd) and produces a scalar output ai(x)…"/>
          <p:cNvSpPr txBox="1"/>
          <p:nvPr/>
        </p:nvSpPr>
        <p:spPr>
          <a:xfrm>
            <a:off x="3423246" y="1435853"/>
            <a:ext cx="2402884" cy="3240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basic unit of a neural network is a stylized </a:t>
            </a:r>
            <a:r>
              <a:rPr sz="1238" b="1">
                <a:latin typeface="Gill Sans MT" panose="020B0502020104020203" pitchFamily="34" charset="77"/>
              </a:rPr>
              <a:t>neuron</a:t>
            </a:r>
            <a:r>
              <a:rPr sz="1238">
                <a:latin typeface="Gill Sans MT" panose="020B0502020104020203" pitchFamily="34" charset="77"/>
              </a:rPr>
              <a:t> </a:t>
            </a:r>
            <a:r>
              <a:rPr sz="1238" i="1">
                <a:latin typeface="Gill Sans MT" panose="020B0502020104020203" pitchFamily="34" charset="77"/>
              </a:rPr>
              <a:t>i</a:t>
            </a:r>
            <a:r>
              <a:rPr sz="1238">
                <a:latin typeface="Gill Sans MT" panose="020B0502020104020203" pitchFamily="34" charset="77"/>
              </a:rPr>
              <a:t> that takes </a:t>
            </a:r>
            <a:r>
              <a:rPr sz="1238" i="1">
                <a:latin typeface="Gill Sans MT" panose="020B0502020104020203" pitchFamily="34" charset="77"/>
              </a:rPr>
              <a:t>d</a:t>
            </a:r>
            <a:r>
              <a:rPr sz="1238">
                <a:latin typeface="Gill Sans MT" panose="020B0502020104020203" pitchFamily="34" charset="77"/>
              </a:rPr>
              <a:t> input features </a:t>
            </a:r>
            <a:r>
              <a:rPr sz="1238" i="1">
                <a:latin typeface="Gill Sans MT" panose="020B0502020104020203" pitchFamily="34" charset="77"/>
              </a:rPr>
              <a:t>x = ( x1, x2, …, xd) </a:t>
            </a:r>
            <a:r>
              <a:rPr sz="1238">
                <a:latin typeface="Gill Sans MT" panose="020B0502020104020203" pitchFamily="34" charset="77"/>
              </a:rPr>
              <a:t>and produces a scalar output </a:t>
            </a:r>
            <a:r>
              <a:rPr sz="1238" i="1">
                <a:latin typeface="Gill Sans MT" panose="020B0502020104020203" pitchFamily="34" charset="77"/>
              </a:rPr>
              <a:t>a</a:t>
            </a:r>
            <a:r>
              <a:rPr sz="1238" i="1" baseline="-5999">
                <a:latin typeface="Gill Sans MT" panose="020B0502020104020203" pitchFamily="34" charset="77"/>
              </a:rPr>
              <a:t>i</a:t>
            </a:r>
            <a:r>
              <a:rPr sz="1238" i="1">
                <a:latin typeface="Gill Sans MT" panose="020B0502020104020203" pitchFamily="34" charset="77"/>
              </a:rPr>
              <a:t>(x)</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first </a:t>
            </a:r>
            <a:r>
              <a:rPr sz="1238" b="1">
                <a:latin typeface="Gill Sans MT" panose="020B0502020104020203" pitchFamily="34" charset="77"/>
              </a:rPr>
              <a:t>layer</a:t>
            </a:r>
            <a:r>
              <a:rPr sz="1238">
                <a:latin typeface="Gill Sans MT" panose="020B0502020104020203" pitchFamily="34" charset="77"/>
              </a:rPr>
              <a:t> is called the </a:t>
            </a:r>
            <a:r>
              <a:rPr sz="1238" b="1">
                <a:latin typeface="Gill Sans MT" panose="020B0502020104020203" pitchFamily="34" charset="77"/>
              </a:rPr>
              <a:t>input layer</a:t>
            </a:r>
            <a:r>
              <a:rPr sz="1238">
                <a:latin typeface="Gill Sans MT" panose="020B0502020104020203" pitchFamily="34" charset="77"/>
              </a:rPr>
              <a:t>, the middle layers are called the </a:t>
            </a:r>
            <a:r>
              <a:rPr sz="1238" b="1">
                <a:latin typeface="Gill Sans MT" panose="020B0502020104020203" pitchFamily="34" charset="77"/>
              </a:rPr>
              <a:t>hidden layers</a:t>
            </a:r>
            <a:r>
              <a:rPr sz="1238">
                <a:latin typeface="Gill Sans MT" panose="020B0502020104020203" pitchFamily="34" charset="77"/>
              </a:rPr>
              <a:t>, the final layer is the </a:t>
            </a:r>
            <a:r>
              <a:rPr sz="1238" b="1">
                <a:latin typeface="Gill Sans MT" panose="020B0502020104020203" pitchFamily="34" charset="77"/>
              </a:rPr>
              <a:t>output layer</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exact function </a:t>
            </a:r>
            <a:r>
              <a:rPr sz="1238" i="1">
                <a:latin typeface="Gill Sans MT" panose="020B0502020104020203" pitchFamily="34" charset="77"/>
              </a:rPr>
              <a:t>a</a:t>
            </a:r>
            <a:r>
              <a:rPr sz="1238" i="1" baseline="-5999">
                <a:latin typeface="Gill Sans MT" panose="020B0502020104020203" pitchFamily="34" charset="77"/>
              </a:rPr>
              <a:t>i</a:t>
            </a:r>
            <a:r>
              <a:rPr sz="1238" i="1">
                <a:latin typeface="Gill Sans MT" panose="020B0502020104020203" pitchFamily="34" charset="77"/>
              </a:rPr>
              <a:t> </a:t>
            </a:r>
            <a:r>
              <a:rPr sz="1238">
                <a:latin typeface="Gill Sans MT" panose="020B0502020104020203" pitchFamily="34" charset="77"/>
              </a:rPr>
              <a:t>depends on the type of non-linearity used in the NN</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It can be decomposed into a linear operation that weights the relative importance of the various inputs and a non-linear transformation </a:t>
            </a:r>
            <a:r>
              <a:rPr sz="1238" i="1">
                <a:latin typeface="Gill Sans MT" panose="020B0502020104020203" pitchFamily="34" charset="77"/>
              </a:rPr>
              <a:t>σ</a:t>
            </a:r>
            <a:r>
              <a:rPr sz="1238" i="1" baseline="-5999">
                <a:latin typeface="Gill Sans MT" panose="020B0502020104020203" pitchFamily="34" charset="77"/>
              </a:rPr>
              <a:t>i</a:t>
            </a:r>
            <a:r>
              <a:rPr sz="1238" i="1">
                <a:latin typeface="Gill Sans MT" panose="020B0502020104020203" pitchFamily="34" charset="77"/>
              </a:rPr>
              <a:t>(z) </a:t>
            </a:r>
            <a:r>
              <a:rPr sz="1238" b="1">
                <a:latin typeface="Gill Sans MT" panose="020B0502020104020203" pitchFamily="34" charset="77"/>
              </a:rPr>
              <a:t>activation function</a:t>
            </a:r>
          </a:p>
        </p:txBody>
      </p:sp>
      <p:pic>
        <p:nvPicPr>
          <p:cNvPr id="285" name="pasted-movie.png" descr="pasted-movie.png"/>
          <p:cNvPicPr>
            <a:picLocks noChangeAspect="1"/>
          </p:cNvPicPr>
          <p:nvPr/>
        </p:nvPicPr>
        <p:blipFill>
          <a:blip r:embed="rId3"/>
          <a:srcRect r="3593"/>
          <a:stretch>
            <a:fillRect/>
          </a:stretch>
        </p:blipFill>
        <p:spPr>
          <a:xfrm>
            <a:off x="5901975" y="1581477"/>
            <a:ext cx="3124357" cy="986728"/>
          </a:xfrm>
          <a:prstGeom prst="rect">
            <a:avLst/>
          </a:prstGeom>
          <a:ln w="12700">
            <a:miter lim="400000"/>
          </a:ln>
        </p:spPr>
      </p:pic>
      <p:pic>
        <p:nvPicPr>
          <p:cNvPr id="286" name="pasted-image.tiff" descr="pasted-image.tiff"/>
          <p:cNvPicPr>
            <a:picLocks noChangeAspect="1"/>
          </p:cNvPicPr>
          <p:nvPr/>
        </p:nvPicPr>
        <p:blipFill>
          <a:blip r:embed="rId4"/>
          <a:srcRect l="1313" r="3159"/>
          <a:stretch>
            <a:fillRect/>
          </a:stretch>
        </p:blipFill>
        <p:spPr>
          <a:xfrm>
            <a:off x="5886816" y="2784288"/>
            <a:ext cx="3054526" cy="1448619"/>
          </a:xfrm>
          <a:prstGeom prst="rect">
            <a:avLst/>
          </a:prstGeom>
          <a:ln w="12700">
            <a:miter lim="400000"/>
          </a:ln>
        </p:spPr>
      </p:pic>
      <p:pic>
        <p:nvPicPr>
          <p:cNvPr id="2" name="Picture 1">
            <a:extLst>
              <a:ext uri="{FF2B5EF4-FFF2-40B4-BE49-F238E27FC236}">
                <a16:creationId xmlns:a16="http://schemas.microsoft.com/office/drawing/2014/main" id="{F851AA2C-EDEE-8A26-EB97-0599E4023EA6}"/>
              </a:ext>
            </a:extLst>
          </p:cNvPr>
          <p:cNvPicPr>
            <a:picLocks noChangeAspect="1"/>
          </p:cNvPicPr>
          <p:nvPr/>
        </p:nvPicPr>
        <p:blipFill>
          <a:blip r:embed="rId5"/>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80C33052-EA63-AB17-7D01-0360A49CC70B}"/>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12 -</a:t>
            </a:r>
          </a:p>
        </p:txBody>
      </p:sp>
    </p:spTree>
    <p:extLst>
      <p:ext uri="{BB962C8B-B14F-4D97-AF65-F5344CB8AC3E}">
        <p14:creationId xmlns:p14="http://schemas.microsoft.com/office/powerpoint/2010/main" val="37376287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p:cNvSpPr/>
          <p:nvPr/>
        </p:nvSpPr>
        <p:spPr>
          <a:xfrm>
            <a:off x="111458" y="1476558"/>
            <a:ext cx="3231181" cy="3202170"/>
          </a:xfrm>
          <a:prstGeom prst="rect">
            <a:avLst/>
          </a:prstGeom>
          <a:ln w="25400">
            <a:solidFill>
              <a:srgbClr val="91B2D5"/>
            </a:solidFill>
            <a:miter lim="400000"/>
          </a:ln>
          <a:effectLst>
            <a:outerShdw blurRad="63500" dist="25400" dir="5400000" rotWithShape="0">
              <a:srgbClr val="000000">
                <a:alpha val="50000"/>
              </a:srgbClr>
            </a:outerShdw>
          </a:effectLst>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latin typeface="Gill Sans MT" panose="020B0502020104020203" pitchFamily="34" charset="77"/>
            </a:endParaRPr>
          </a:p>
        </p:txBody>
      </p:sp>
      <p:sp>
        <p:nvSpPr>
          <p:cNvPr id="289"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16</a:t>
            </a:fld>
            <a:endParaRPr>
              <a:latin typeface="Gill Sans MT" panose="020B0502020104020203" pitchFamily="34" charset="77"/>
            </a:endParaRPr>
          </a:p>
        </p:txBody>
      </p:sp>
      <p:sp>
        <p:nvSpPr>
          <p:cNvPr id="290" name="Neural networks"/>
          <p:cNvSpPr txBox="1"/>
          <p:nvPr/>
        </p:nvSpPr>
        <p:spPr>
          <a:xfrm>
            <a:off x="78437" y="198749"/>
            <a:ext cx="1772921"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Neural networks</a:t>
            </a:r>
          </a:p>
        </p:txBody>
      </p:sp>
      <p:sp>
        <p:nvSpPr>
          <p:cNvPr id="291" name="NNs are powerful supervised learning techniques…"/>
          <p:cNvSpPr txBox="1"/>
          <p:nvPr/>
        </p:nvSpPr>
        <p:spPr>
          <a:xfrm>
            <a:off x="137915" y="593118"/>
            <a:ext cx="7354094" cy="67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NNs are powerful supervised learning techniques</a:t>
            </a:r>
          </a:p>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Since the</a:t>
            </a:r>
            <a:r>
              <a:rPr sz="1238" dirty="0">
                <a:latin typeface="Gill Sans MT" panose="020B0502020104020203" pitchFamily="34" charset="77"/>
              </a:rPr>
              <a:t> ’80s, it became widely used today thanks to the progress in hardware (CPU, GPU, and now FPGA)</a:t>
            </a:r>
          </a:p>
          <a:p>
            <a:pPr marL="85725" indent="-85725" algn="just" defTabSz="308074">
              <a:spcBef>
                <a:spcPts val="15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Several libraries are available to simplify custom implementation (</a:t>
            </a:r>
            <a:r>
              <a:rPr sz="1238" dirty="0" err="1">
                <a:latin typeface="Gill Sans MT" panose="020B0502020104020203" pitchFamily="34" charset="77"/>
              </a:rPr>
              <a:t>PyTorch</a:t>
            </a:r>
            <a:r>
              <a:rPr sz="1238" dirty="0">
                <a:latin typeface="Gill Sans MT" panose="020B0502020104020203" pitchFamily="34" charset="77"/>
              </a:rPr>
              <a:t>, Kerr, TensorFlow,  …)</a:t>
            </a:r>
          </a:p>
        </p:txBody>
      </p:sp>
      <p:pic>
        <p:nvPicPr>
          <p:cNvPr id="292" name="pasted-movie.png" descr="pasted-movie.png"/>
          <p:cNvPicPr>
            <a:picLocks noChangeAspect="1"/>
          </p:cNvPicPr>
          <p:nvPr/>
        </p:nvPicPr>
        <p:blipFill>
          <a:blip r:embed="rId2"/>
          <a:srcRect r="3593"/>
          <a:stretch>
            <a:fillRect/>
          </a:stretch>
        </p:blipFill>
        <p:spPr>
          <a:xfrm>
            <a:off x="5901975" y="1581477"/>
            <a:ext cx="3124357" cy="986728"/>
          </a:xfrm>
          <a:prstGeom prst="rect">
            <a:avLst/>
          </a:prstGeom>
          <a:ln w="12700">
            <a:miter lim="400000"/>
          </a:ln>
        </p:spPr>
      </p:pic>
      <p:pic>
        <p:nvPicPr>
          <p:cNvPr id="293" name="pasted-image.tiff" descr="pasted-image.tiff"/>
          <p:cNvPicPr>
            <a:picLocks noChangeAspect="1"/>
          </p:cNvPicPr>
          <p:nvPr/>
        </p:nvPicPr>
        <p:blipFill>
          <a:blip r:embed="rId3"/>
          <a:srcRect l="1313" r="3159"/>
          <a:stretch>
            <a:fillRect/>
          </a:stretch>
        </p:blipFill>
        <p:spPr>
          <a:xfrm>
            <a:off x="5886816" y="2784288"/>
            <a:ext cx="3054526" cy="1448619"/>
          </a:xfrm>
          <a:prstGeom prst="rect">
            <a:avLst/>
          </a:prstGeom>
          <a:ln w="12700">
            <a:miter lim="400000"/>
          </a:ln>
        </p:spPr>
      </p:pic>
      <p:sp>
        <p:nvSpPr>
          <p:cNvPr id="294" name="The choice of the activation function is critical…"/>
          <p:cNvSpPr txBox="1"/>
          <p:nvPr/>
        </p:nvSpPr>
        <p:spPr>
          <a:xfrm>
            <a:off x="245955" y="1619011"/>
            <a:ext cx="2962188" cy="2874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85725" indent="-85725" algn="just" defTabSz="308074">
              <a:spcBef>
                <a:spcPts val="713"/>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choice of the activation function is critical</a:t>
            </a:r>
          </a:p>
          <a:p>
            <a:pPr marL="85725" indent="-85725" algn="just" defTabSz="308074">
              <a:spcBef>
                <a:spcPts val="713"/>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NN is trained using a gradient descent method (a derivative of neural function as a function of weights </a:t>
            </a:r>
            <a:r>
              <a:rPr sz="1238" i="1">
                <a:latin typeface="Gill Sans MT" panose="020B0502020104020203" pitchFamily="34" charset="77"/>
              </a:rPr>
              <a:t>w</a:t>
            </a:r>
            <a:r>
              <a:rPr sz="1238">
                <a:latin typeface="Gill Sans MT" panose="020B0502020104020203" pitchFamily="34" charset="77"/>
              </a:rPr>
              <a:t> and bias </a:t>
            </a:r>
            <a:r>
              <a:rPr sz="1238" i="1">
                <a:latin typeface="Gill Sans MT" panose="020B0502020104020203" pitchFamily="34" charset="77"/>
              </a:rPr>
              <a:t>b</a:t>
            </a:r>
            <a:r>
              <a:rPr sz="1238">
                <a:latin typeface="Gill Sans MT" panose="020B0502020104020203" pitchFamily="34" charset="77"/>
              </a:rPr>
              <a:t>)</a:t>
            </a:r>
          </a:p>
          <a:p>
            <a:pPr marL="85725" indent="-85725" algn="just" defTabSz="308074">
              <a:spcBef>
                <a:spcPts val="713"/>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Derivative of step-function can be an issue (tanh and sigmoid were widely used in the past)</a:t>
            </a:r>
          </a:p>
          <a:p>
            <a:pPr marL="85725" indent="-85725" algn="just" defTabSz="308074">
              <a:spcBef>
                <a:spcPts val="713"/>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When w’s become large, some activation functions saturate and the derivative tends to zero (vanishing gradient).</a:t>
            </a:r>
          </a:p>
          <a:p>
            <a:pPr marL="85725" indent="-85725" algn="just" defTabSz="308074">
              <a:spcBef>
                <a:spcPts val="713"/>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ReLU and ELU are not vanishing even for large w’s (widely used today)</a:t>
            </a:r>
          </a:p>
        </p:txBody>
      </p:sp>
      <p:sp>
        <p:nvSpPr>
          <p:cNvPr id="295" name="The basic unit of a neural network is a stylized neuron i that takes d input features x = ( x1, x2, …, xd) and produces a scalar output ai(x)…"/>
          <p:cNvSpPr txBox="1"/>
          <p:nvPr/>
        </p:nvSpPr>
        <p:spPr>
          <a:xfrm>
            <a:off x="3423246" y="1435853"/>
            <a:ext cx="2402884" cy="3240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basic unit of a neural network is a stylized </a:t>
            </a:r>
            <a:r>
              <a:rPr sz="1238" b="1">
                <a:latin typeface="Gill Sans MT" panose="020B0502020104020203" pitchFamily="34" charset="77"/>
              </a:rPr>
              <a:t>neuron</a:t>
            </a:r>
            <a:r>
              <a:rPr sz="1238">
                <a:latin typeface="Gill Sans MT" panose="020B0502020104020203" pitchFamily="34" charset="77"/>
              </a:rPr>
              <a:t> </a:t>
            </a:r>
            <a:r>
              <a:rPr sz="1238" i="1">
                <a:latin typeface="Gill Sans MT" panose="020B0502020104020203" pitchFamily="34" charset="77"/>
              </a:rPr>
              <a:t>i</a:t>
            </a:r>
            <a:r>
              <a:rPr sz="1238">
                <a:latin typeface="Gill Sans MT" panose="020B0502020104020203" pitchFamily="34" charset="77"/>
              </a:rPr>
              <a:t> that takes </a:t>
            </a:r>
            <a:r>
              <a:rPr sz="1238" i="1">
                <a:latin typeface="Gill Sans MT" panose="020B0502020104020203" pitchFamily="34" charset="77"/>
              </a:rPr>
              <a:t>d</a:t>
            </a:r>
            <a:r>
              <a:rPr sz="1238">
                <a:latin typeface="Gill Sans MT" panose="020B0502020104020203" pitchFamily="34" charset="77"/>
              </a:rPr>
              <a:t> input features </a:t>
            </a:r>
            <a:r>
              <a:rPr sz="1238" i="1">
                <a:latin typeface="Gill Sans MT" panose="020B0502020104020203" pitchFamily="34" charset="77"/>
              </a:rPr>
              <a:t>x = ( x1, x2, …, xd) </a:t>
            </a:r>
            <a:r>
              <a:rPr sz="1238">
                <a:latin typeface="Gill Sans MT" panose="020B0502020104020203" pitchFamily="34" charset="77"/>
              </a:rPr>
              <a:t>and produces a scalar output </a:t>
            </a:r>
            <a:r>
              <a:rPr sz="1238" i="1">
                <a:latin typeface="Gill Sans MT" panose="020B0502020104020203" pitchFamily="34" charset="77"/>
              </a:rPr>
              <a:t>a</a:t>
            </a:r>
            <a:r>
              <a:rPr sz="1238" i="1" baseline="-5999">
                <a:latin typeface="Gill Sans MT" panose="020B0502020104020203" pitchFamily="34" charset="77"/>
              </a:rPr>
              <a:t>i</a:t>
            </a:r>
            <a:r>
              <a:rPr sz="1238" i="1">
                <a:latin typeface="Gill Sans MT" panose="020B0502020104020203" pitchFamily="34" charset="77"/>
              </a:rPr>
              <a:t>(x)</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first </a:t>
            </a:r>
            <a:r>
              <a:rPr sz="1238" b="1">
                <a:latin typeface="Gill Sans MT" panose="020B0502020104020203" pitchFamily="34" charset="77"/>
              </a:rPr>
              <a:t>layer</a:t>
            </a:r>
            <a:r>
              <a:rPr sz="1238">
                <a:latin typeface="Gill Sans MT" panose="020B0502020104020203" pitchFamily="34" charset="77"/>
              </a:rPr>
              <a:t> is called the </a:t>
            </a:r>
            <a:r>
              <a:rPr sz="1238" b="1">
                <a:latin typeface="Gill Sans MT" panose="020B0502020104020203" pitchFamily="34" charset="77"/>
              </a:rPr>
              <a:t>input layer</a:t>
            </a:r>
            <a:r>
              <a:rPr sz="1238">
                <a:latin typeface="Gill Sans MT" panose="020B0502020104020203" pitchFamily="34" charset="77"/>
              </a:rPr>
              <a:t>, the middle layers are called the </a:t>
            </a:r>
            <a:r>
              <a:rPr sz="1238" b="1">
                <a:latin typeface="Gill Sans MT" panose="020B0502020104020203" pitchFamily="34" charset="77"/>
              </a:rPr>
              <a:t>hidden layers</a:t>
            </a:r>
            <a:r>
              <a:rPr sz="1238">
                <a:latin typeface="Gill Sans MT" panose="020B0502020104020203" pitchFamily="34" charset="77"/>
              </a:rPr>
              <a:t>, the final layer is the </a:t>
            </a:r>
            <a:r>
              <a:rPr sz="1238" b="1">
                <a:latin typeface="Gill Sans MT" panose="020B0502020104020203" pitchFamily="34" charset="77"/>
              </a:rPr>
              <a:t>output layer</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The exact function </a:t>
            </a:r>
            <a:r>
              <a:rPr sz="1238" i="1">
                <a:latin typeface="Gill Sans MT" panose="020B0502020104020203" pitchFamily="34" charset="77"/>
              </a:rPr>
              <a:t>a</a:t>
            </a:r>
            <a:r>
              <a:rPr sz="1238" i="1" baseline="-5999">
                <a:latin typeface="Gill Sans MT" panose="020B0502020104020203" pitchFamily="34" charset="77"/>
              </a:rPr>
              <a:t>i</a:t>
            </a:r>
            <a:r>
              <a:rPr sz="1238" i="1">
                <a:latin typeface="Gill Sans MT" panose="020B0502020104020203" pitchFamily="34" charset="77"/>
              </a:rPr>
              <a:t> </a:t>
            </a:r>
            <a:r>
              <a:rPr sz="1238">
                <a:latin typeface="Gill Sans MT" panose="020B0502020104020203" pitchFamily="34" charset="77"/>
              </a:rPr>
              <a:t>depends on the type of non-linearity used in the NN</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a:latin typeface="Gill Sans MT" panose="020B0502020104020203" pitchFamily="34" charset="77"/>
              </a:rPr>
              <a:t>It can be decomposed into a linear operation that weights the relative importance of the various inputs and a non-linear transformation </a:t>
            </a:r>
            <a:r>
              <a:rPr sz="1238" i="1">
                <a:latin typeface="Gill Sans MT" panose="020B0502020104020203" pitchFamily="34" charset="77"/>
              </a:rPr>
              <a:t>σ</a:t>
            </a:r>
            <a:r>
              <a:rPr sz="1238" i="1" baseline="-5999">
                <a:latin typeface="Gill Sans MT" panose="020B0502020104020203" pitchFamily="34" charset="77"/>
              </a:rPr>
              <a:t>i</a:t>
            </a:r>
            <a:r>
              <a:rPr sz="1238" i="1">
                <a:latin typeface="Gill Sans MT" panose="020B0502020104020203" pitchFamily="34" charset="77"/>
              </a:rPr>
              <a:t>(z) </a:t>
            </a:r>
            <a:r>
              <a:rPr sz="1238" b="1">
                <a:latin typeface="Gill Sans MT" panose="020B0502020104020203" pitchFamily="34" charset="77"/>
              </a:rPr>
              <a:t>activation function</a:t>
            </a:r>
          </a:p>
        </p:txBody>
      </p:sp>
      <p:pic>
        <p:nvPicPr>
          <p:cNvPr id="2" name="Picture 1">
            <a:extLst>
              <a:ext uri="{FF2B5EF4-FFF2-40B4-BE49-F238E27FC236}">
                <a16:creationId xmlns:a16="http://schemas.microsoft.com/office/drawing/2014/main" id="{DADA2577-153C-82D3-D5F0-14E0AE3466FE}"/>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B0F0D174-2BA5-840A-B6D1-120884DA4B6F}"/>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13 -</a:t>
            </a:r>
          </a:p>
        </p:txBody>
      </p:sp>
    </p:spTree>
    <p:extLst>
      <p:ext uri="{BB962C8B-B14F-4D97-AF65-F5344CB8AC3E}">
        <p14:creationId xmlns:p14="http://schemas.microsoft.com/office/powerpoint/2010/main" val="144850456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17</a:t>
            </a:fld>
            <a:endParaRPr>
              <a:latin typeface="Gill Sans MT" panose="020B0502020104020203" pitchFamily="34" charset="77"/>
            </a:endParaRPr>
          </a:p>
        </p:txBody>
      </p:sp>
      <p:sp>
        <p:nvSpPr>
          <p:cNvPr id="298" name="Neural networks in practice"/>
          <p:cNvSpPr txBox="1"/>
          <p:nvPr/>
        </p:nvSpPr>
        <p:spPr>
          <a:xfrm>
            <a:off x="80055" y="191895"/>
            <a:ext cx="2919069"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Neural networks in practice</a:t>
            </a:r>
          </a:p>
        </p:txBody>
      </p:sp>
      <p:sp>
        <p:nvSpPr>
          <p:cNvPr id="299" name="Chose the NN architecture…"/>
          <p:cNvSpPr txBox="1"/>
          <p:nvPr/>
        </p:nvSpPr>
        <p:spPr>
          <a:xfrm>
            <a:off x="487776" y="674370"/>
            <a:ext cx="2462539" cy="71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Chose the NN architecture</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Define your loss function</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Regularize it</a:t>
            </a:r>
          </a:p>
        </p:txBody>
      </p:sp>
      <p:sp>
        <p:nvSpPr>
          <p:cNvPr id="300" name="NN is more powerful than a simpler linear regression thanks to the inter-connections of weights and non-linearity introduced by the activation function…"/>
          <p:cNvSpPr txBox="1"/>
          <p:nvPr/>
        </p:nvSpPr>
        <p:spPr>
          <a:xfrm>
            <a:off x="124207" y="1439257"/>
            <a:ext cx="8895587" cy="1960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NN is more powerful than a simpler linear regression thanks to the inter-connections of weights and non-linearity introduced by the activation function</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Universal approximation theorem: a neural network with a single hidden layer can approximate any continuous, multi-input/multi-output function with arbitrary accuracy</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The more complicated a function, the more hidden units (and free parameters) are needed to approximate it</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Adding hidden layers also allows neural nets to learn more complex features from the data.</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Choosing the exact network architecture for a neural network remains an art</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Define the NN type (Perceptron, Feed Forward NN, Multilayer perceptron, Convolutional NN, Encoders, …) and details of the network (how many nodes, how many layers, the activation function, …)</a:t>
            </a:r>
          </a:p>
        </p:txBody>
      </p:sp>
      <p:sp>
        <p:nvSpPr>
          <p:cNvPr id="301" name="have fun!"/>
          <p:cNvSpPr txBox="1"/>
          <p:nvPr/>
        </p:nvSpPr>
        <p:spPr>
          <a:xfrm>
            <a:off x="5788543" y="892563"/>
            <a:ext cx="865622"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just" defTabSz="821531">
              <a:spcBef>
                <a:spcPts val="600"/>
              </a:spcBef>
              <a:defRPr sz="4100" b="1">
                <a:solidFill>
                  <a:srgbClr val="000000"/>
                </a:solidFill>
                <a:latin typeface="Gill Sans"/>
                <a:ea typeface="Gill Sans"/>
                <a:cs typeface="Gill Sans"/>
                <a:sym typeface="Gill Sans"/>
              </a:defRPr>
            </a:lvl1pPr>
          </a:lstStyle>
          <a:p>
            <a:r>
              <a:rPr sz="1538" dirty="0">
                <a:latin typeface="Gill Sans MT" panose="020B0502020104020203" pitchFamily="34" charset="77"/>
              </a:rPr>
              <a:t>have fun!</a:t>
            </a:r>
          </a:p>
        </p:txBody>
      </p:sp>
      <p:sp>
        <p:nvSpPr>
          <p:cNvPr id="302" name="Prepare the data set…"/>
          <p:cNvSpPr txBox="1"/>
          <p:nvPr/>
        </p:nvSpPr>
        <p:spPr>
          <a:xfrm>
            <a:off x="3362913" y="667226"/>
            <a:ext cx="1916553" cy="71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Prepare the data set</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Train the network</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Check results</a:t>
            </a:r>
          </a:p>
        </p:txBody>
      </p:sp>
      <p:pic>
        <p:nvPicPr>
          <p:cNvPr id="303" name="pasted-movie.png" descr="pasted-movie.png"/>
          <p:cNvPicPr>
            <a:picLocks noChangeAspect="1"/>
          </p:cNvPicPr>
          <p:nvPr/>
        </p:nvPicPr>
        <p:blipFill>
          <a:blip r:embed="rId2"/>
          <a:stretch>
            <a:fillRect/>
          </a:stretch>
        </p:blipFill>
        <p:spPr>
          <a:xfrm>
            <a:off x="672750" y="3482523"/>
            <a:ext cx="1148592" cy="1204169"/>
          </a:xfrm>
          <a:prstGeom prst="rect">
            <a:avLst/>
          </a:prstGeom>
          <a:ln w="12700">
            <a:miter lim="400000"/>
          </a:ln>
        </p:spPr>
      </p:pic>
      <p:pic>
        <p:nvPicPr>
          <p:cNvPr id="304" name="pasted-movie.png" descr="pasted-movie.png"/>
          <p:cNvPicPr>
            <a:picLocks noChangeAspect="1"/>
          </p:cNvPicPr>
          <p:nvPr/>
        </p:nvPicPr>
        <p:blipFill>
          <a:blip r:embed="rId3"/>
          <a:stretch>
            <a:fillRect/>
          </a:stretch>
        </p:blipFill>
        <p:spPr>
          <a:xfrm>
            <a:off x="2261537" y="3482523"/>
            <a:ext cx="1882467" cy="1204226"/>
          </a:xfrm>
          <a:prstGeom prst="rect">
            <a:avLst/>
          </a:prstGeom>
          <a:ln w="12700">
            <a:miter lim="400000"/>
          </a:ln>
        </p:spPr>
      </p:pic>
      <p:pic>
        <p:nvPicPr>
          <p:cNvPr id="305" name="pasted-movie.png" descr="pasted-movie.png"/>
          <p:cNvPicPr>
            <a:picLocks noChangeAspect="1"/>
          </p:cNvPicPr>
          <p:nvPr/>
        </p:nvPicPr>
        <p:blipFill>
          <a:blip r:embed="rId4"/>
          <a:stretch>
            <a:fillRect/>
          </a:stretch>
        </p:blipFill>
        <p:spPr>
          <a:xfrm>
            <a:off x="6794529" y="3366504"/>
            <a:ext cx="1546683" cy="1436206"/>
          </a:xfrm>
          <a:prstGeom prst="rect">
            <a:avLst/>
          </a:prstGeom>
          <a:ln w="12700">
            <a:miter lim="400000"/>
          </a:ln>
        </p:spPr>
      </p:pic>
      <p:pic>
        <p:nvPicPr>
          <p:cNvPr id="306" name="pasted-movie.png" descr="pasted-movie.png"/>
          <p:cNvPicPr>
            <a:picLocks noChangeAspect="1"/>
          </p:cNvPicPr>
          <p:nvPr/>
        </p:nvPicPr>
        <p:blipFill>
          <a:blip r:embed="rId5"/>
          <a:stretch>
            <a:fillRect/>
          </a:stretch>
        </p:blipFill>
        <p:spPr>
          <a:xfrm>
            <a:off x="4584259" y="3366504"/>
            <a:ext cx="1645295" cy="1436206"/>
          </a:xfrm>
          <a:prstGeom prst="rect">
            <a:avLst/>
          </a:prstGeom>
          <a:ln w="12700">
            <a:miter lim="400000"/>
          </a:ln>
        </p:spPr>
      </p:pic>
      <p:pic>
        <p:nvPicPr>
          <p:cNvPr id="2" name="Picture 1">
            <a:extLst>
              <a:ext uri="{FF2B5EF4-FFF2-40B4-BE49-F238E27FC236}">
                <a16:creationId xmlns:a16="http://schemas.microsoft.com/office/drawing/2014/main" id="{4CC9D97C-43A9-013F-E6D7-141A60898556}"/>
              </a:ext>
            </a:extLst>
          </p:cNvPr>
          <p:cNvPicPr>
            <a:picLocks noChangeAspect="1"/>
          </p:cNvPicPr>
          <p:nvPr/>
        </p:nvPicPr>
        <p:blipFill>
          <a:blip r:embed="rId6"/>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C80A924E-B4C4-8A35-A8E1-2F662FA3D30E}"/>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14 -</a:t>
            </a:r>
          </a:p>
        </p:txBody>
      </p:sp>
    </p:spTree>
    <p:extLst>
      <p:ext uri="{BB962C8B-B14F-4D97-AF65-F5344CB8AC3E}">
        <p14:creationId xmlns:p14="http://schemas.microsoft.com/office/powerpoint/2010/main" val="386126046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asted-movie.png" descr="pasted-movie.png"/>
          <p:cNvPicPr>
            <a:picLocks noChangeAspect="1"/>
          </p:cNvPicPr>
          <p:nvPr/>
        </p:nvPicPr>
        <p:blipFill>
          <a:blip r:embed="rId2"/>
          <a:srcRect r="3845" b="1717"/>
          <a:stretch>
            <a:fillRect/>
          </a:stretch>
        </p:blipFill>
        <p:spPr>
          <a:xfrm>
            <a:off x="6676317" y="2804499"/>
            <a:ext cx="2356133" cy="1974129"/>
          </a:xfrm>
          <a:prstGeom prst="rect">
            <a:avLst/>
          </a:prstGeom>
          <a:ln w="12700">
            <a:miter lim="400000"/>
          </a:ln>
        </p:spPr>
      </p:pic>
      <p:sp>
        <p:nvSpPr>
          <p:cNvPr id="309"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18</a:t>
            </a:fld>
            <a:endParaRPr>
              <a:latin typeface="Gill Sans MT" panose="020B0502020104020203" pitchFamily="34" charset="77"/>
            </a:endParaRPr>
          </a:p>
        </p:txBody>
      </p:sp>
      <p:sp>
        <p:nvSpPr>
          <p:cNvPr id="310" name="Neural networks in practice"/>
          <p:cNvSpPr txBox="1"/>
          <p:nvPr/>
        </p:nvSpPr>
        <p:spPr>
          <a:xfrm>
            <a:off x="80055" y="191895"/>
            <a:ext cx="2919069"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Neural networks in practice</a:t>
            </a:r>
          </a:p>
        </p:txBody>
      </p:sp>
      <p:pic>
        <p:nvPicPr>
          <p:cNvPr id="311" name="pasted-movie.png" descr="pasted-movie.png"/>
          <p:cNvPicPr>
            <a:picLocks noChangeAspect="1"/>
          </p:cNvPicPr>
          <p:nvPr/>
        </p:nvPicPr>
        <p:blipFill>
          <a:blip r:embed="rId3"/>
          <a:stretch>
            <a:fillRect/>
          </a:stretch>
        </p:blipFill>
        <p:spPr>
          <a:xfrm>
            <a:off x="107036" y="1498622"/>
            <a:ext cx="3831571" cy="3222925"/>
          </a:xfrm>
          <a:prstGeom prst="rect">
            <a:avLst/>
          </a:prstGeom>
          <a:ln w="12700">
            <a:miter lim="400000"/>
          </a:ln>
        </p:spPr>
      </p:pic>
      <p:sp>
        <p:nvSpPr>
          <p:cNvPr id="312" name="Deep Learning (adding more hidden layers) nets are good for learning non-linear functions (heavy processing tasks)…"/>
          <p:cNvSpPr txBox="1"/>
          <p:nvPr/>
        </p:nvSpPr>
        <p:spPr>
          <a:xfrm>
            <a:off x="4076750" y="1588470"/>
            <a:ext cx="4851359" cy="1284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Deep Learning (adding more hidden layers) nets are good for learning non-linear functions (heavy processing tasks)</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Backpropagation is the key in the training procedure (how the NN improves over time)</a:t>
            </a:r>
          </a:p>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sz="1238" dirty="0" err="1">
                <a:latin typeface="Gill Sans MT" panose="020B0502020104020203" pitchFamily="34" charset="77"/>
              </a:rPr>
              <a:t>Regularisation</a:t>
            </a:r>
            <a:r>
              <a:rPr sz="1238" dirty="0">
                <a:latin typeface="Gill Sans MT" panose="020B0502020104020203" pitchFamily="34" charset="77"/>
              </a:rPr>
              <a:t> (e.g. dropout)  contributes to outperforming on new data (besides the training set)</a:t>
            </a:r>
          </a:p>
        </p:txBody>
      </p:sp>
      <p:sp>
        <p:nvSpPr>
          <p:cNvPr id="313" name="Implicit regularization using Stochastic Gradient Descent: initialization, hyperparameter tuning, early stopping, .,..,"/>
          <p:cNvSpPr txBox="1"/>
          <p:nvPr/>
        </p:nvSpPr>
        <p:spPr>
          <a:xfrm>
            <a:off x="4102399" y="3280668"/>
            <a:ext cx="2130613" cy="800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marL="228600" indent="-228600" algn="just" defTabSz="821531">
              <a:spcBef>
                <a:spcPts val="1000"/>
              </a:spcBef>
              <a:buSzPct val="100000"/>
              <a:buChar char="•"/>
              <a:defRPr sz="3300">
                <a:solidFill>
                  <a:srgbClr val="000000"/>
                </a:solidFill>
                <a:latin typeface="Gill Sans"/>
                <a:ea typeface="Gill Sans"/>
                <a:cs typeface="Gill Sans"/>
                <a:sym typeface="Gill Sans"/>
              </a:defRPr>
            </a:lvl1pPr>
          </a:lstStyle>
          <a:p>
            <a:r>
              <a:rPr sz="1238">
                <a:latin typeface="Gill Sans MT" panose="020B0502020104020203" pitchFamily="34" charset="77"/>
              </a:rPr>
              <a:t>Implicit regularization using Stochastic Gradient Descent: initialization, hyperparameter tuning, early stopping, .,..,</a:t>
            </a:r>
          </a:p>
        </p:txBody>
      </p:sp>
      <p:sp>
        <p:nvSpPr>
          <p:cNvPr id="314" name="Chose the NN architecture…"/>
          <p:cNvSpPr txBox="1"/>
          <p:nvPr/>
        </p:nvSpPr>
        <p:spPr>
          <a:xfrm>
            <a:off x="487776" y="674370"/>
            <a:ext cx="2462539" cy="71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Chose the NN architecture</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Define your loss function</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Regularize it</a:t>
            </a:r>
          </a:p>
        </p:txBody>
      </p:sp>
      <p:sp>
        <p:nvSpPr>
          <p:cNvPr id="315" name="have fun!"/>
          <p:cNvSpPr txBox="1"/>
          <p:nvPr/>
        </p:nvSpPr>
        <p:spPr>
          <a:xfrm>
            <a:off x="5788543" y="892563"/>
            <a:ext cx="865622"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just" defTabSz="821531">
              <a:spcBef>
                <a:spcPts val="600"/>
              </a:spcBef>
              <a:defRPr sz="4100" b="1">
                <a:solidFill>
                  <a:srgbClr val="000000"/>
                </a:solidFill>
                <a:latin typeface="Gill Sans"/>
                <a:ea typeface="Gill Sans"/>
                <a:cs typeface="Gill Sans"/>
                <a:sym typeface="Gill Sans"/>
              </a:defRPr>
            </a:lvl1pPr>
          </a:lstStyle>
          <a:p>
            <a:r>
              <a:rPr sz="1538">
                <a:latin typeface="Gill Sans MT" panose="020B0502020104020203" pitchFamily="34" charset="77"/>
              </a:rPr>
              <a:t>have fun!</a:t>
            </a:r>
          </a:p>
        </p:txBody>
      </p:sp>
      <p:sp>
        <p:nvSpPr>
          <p:cNvPr id="316" name="Prepare the data set…"/>
          <p:cNvSpPr txBox="1"/>
          <p:nvPr/>
        </p:nvSpPr>
        <p:spPr>
          <a:xfrm>
            <a:off x="3362913" y="667226"/>
            <a:ext cx="1916553" cy="71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Prepare the data set</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Train the network</a:t>
            </a:r>
          </a:p>
          <a:p>
            <a:pPr marL="85725" indent="-85725" algn="just" defTabSz="308074">
              <a:spcBef>
                <a:spcPts val="225"/>
              </a:spcBef>
              <a:buSzPct val="100000"/>
              <a:buChar char="•"/>
              <a:defRPr sz="3500">
                <a:solidFill>
                  <a:srgbClr val="000000"/>
                </a:solidFill>
                <a:latin typeface="Gill Sans SemiBold"/>
                <a:ea typeface="Gill Sans SemiBold"/>
                <a:cs typeface="Gill Sans SemiBold"/>
                <a:sym typeface="Gill Sans SemiBold"/>
              </a:defRPr>
            </a:pPr>
            <a:r>
              <a:rPr sz="1313">
                <a:latin typeface="Gill Sans MT" panose="020B0502020104020203" pitchFamily="34" charset="77"/>
              </a:rPr>
              <a:t>Check results</a:t>
            </a:r>
          </a:p>
        </p:txBody>
      </p:sp>
      <p:pic>
        <p:nvPicPr>
          <p:cNvPr id="2" name="Picture 1">
            <a:extLst>
              <a:ext uri="{FF2B5EF4-FFF2-40B4-BE49-F238E27FC236}">
                <a16:creationId xmlns:a16="http://schemas.microsoft.com/office/drawing/2014/main" id="{A43F96E1-FFFB-33C7-0D12-FF09E612C277}"/>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C03B53DA-97E2-B20F-6487-3762AF8F7680}"/>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15 -</a:t>
            </a:r>
          </a:p>
        </p:txBody>
      </p:sp>
    </p:spTree>
    <p:extLst>
      <p:ext uri="{BB962C8B-B14F-4D97-AF65-F5344CB8AC3E}">
        <p14:creationId xmlns:p14="http://schemas.microsoft.com/office/powerpoint/2010/main" val="37290396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6839-DCFF-0BCF-0A71-04AC85E7B7D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65F28F5-ECFA-8585-E0BB-9D940E241010}"/>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AB6B68A1-0FC0-BF3B-93E8-D8CE20BD73D7}"/>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B02104CA-1FC4-E72D-7F87-2964FF09F89A}"/>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Generative models</a:t>
            </a:r>
          </a:p>
        </p:txBody>
      </p:sp>
    </p:spTree>
    <p:extLst>
      <p:ext uri="{BB962C8B-B14F-4D97-AF65-F5344CB8AC3E}">
        <p14:creationId xmlns:p14="http://schemas.microsoft.com/office/powerpoint/2010/main" val="3193435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FB7BA-8661-2C2F-AD48-174297F80C1E}"/>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59227038-3B25-C9CD-F3EC-DF637FF4A91D}"/>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C52591A4-160A-A255-9BBA-0574D905AE81}"/>
              </a:ext>
            </a:extLst>
          </p:cNvPr>
          <p:cNvSpPr txBox="1"/>
          <p:nvPr/>
        </p:nvSpPr>
        <p:spPr>
          <a:xfrm>
            <a:off x="80055" y="191895"/>
            <a:ext cx="2943113"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Who am I and what do I do?</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FD474EC3-C8D8-2245-14F8-A15148306B87}"/>
              </a:ext>
            </a:extLst>
          </p:cNvPr>
          <p:cNvPicPr>
            <a:picLocks noChangeAspect="1"/>
          </p:cNvPicPr>
          <p:nvPr/>
        </p:nvPicPr>
        <p:blipFill>
          <a:blip r:embed="rId2"/>
          <a:stretch>
            <a:fillRect/>
          </a:stretch>
        </p:blipFill>
        <p:spPr>
          <a:xfrm>
            <a:off x="-17238" y="4810539"/>
            <a:ext cx="9169189" cy="333581"/>
          </a:xfrm>
          <a:prstGeom prst="rect">
            <a:avLst/>
          </a:prstGeom>
        </p:spPr>
      </p:pic>
      <p:sp>
        <p:nvSpPr>
          <p:cNvPr id="3" name="Explosion 1 2">
            <a:extLst>
              <a:ext uri="{FF2B5EF4-FFF2-40B4-BE49-F238E27FC236}">
                <a16:creationId xmlns:a16="http://schemas.microsoft.com/office/drawing/2014/main" id="{D8A0C794-E03C-FB30-21A3-E0F192F3D95C}"/>
              </a:ext>
            </a:extLst>
          </p:cNvPr>
          <p:cNvSpPr/>
          <p:nvPr/>
        </p:nvSpPr>
        <p:spPr>
          <a:xfrm>
            <a:off x="80055" y="683892"/>
            <a:ext cx="3609892" cy="1192696"/>
          </a:xfrm>
          <a:prstGeom prst="irregularSeal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T" dirty="0">
              <a:latin typeface="Gill Sans MT" panose="020B0502020104020203" pitchFamily="34" charset="77"/>
            </a:endParaRPr>
          </a:p>
        </p:txBody>
      </p:sp>
      <p:sp>
        <p:nvSpPr>
          <p:cNvPr id="12" name="Right Arrow 11">
            <a:extLst>
              <a:ext uri="{FF2B5EF4-FFF2-40B4-BE49-F238E27FC236}">
                <a16:creationId xmlns:a16="http://schemas.microsoft.com/office/drawing/2014/main" id="{931C658E-9E52-6F41-BA66-47F2F514CB8F}"/>
              </a:ext>
            </a:extLst>
          </p:cNvPr>
          <p:cNvSpPr/>
          <p:nvPr/>
        </p:nvSpPr>
        <p:spPr>
          <a:xfrm>
            <a:off x="4091523" y="1104760"/>
            <a:ext cx="1431234" cy="294198"/>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pic>
        <p:nvPicPr>
          <p:cNvPr id="14" name="Picture 13">
            <a:extLst>
              <a:ext uri="{FF2B5EF4-FFF2-40B4-BE49-F238E27FC236}">
                <a16:creationId xmlns:a16="http://schemas.microsoft.com/office/drawing/2014/main" id="{2E92B606-A842-86CA-5C35-BD4F79F6CDFF}"/>
              </a:ext>
            </a:extLst>
          </p:cNvPr>
          <p:cNvPicPr>
            <a:picLocks noChangeAspect="1"/>
          </p:cNvPicPr>
          <p:nvPr/>
        </p:nvPicPr>
        <p:blipFill>
          <a:blip r:embed="rId3"/>
          <a:stretch>
            <a:fillRect/>
          </a:stretch>
        </p:blipFill>
        <p:spPr>
          <a:xfrm>
            <a:off x="5931674" y="719172"/>
            <a:ext cx="2782955" cy="1161884"/>
          </a:xfrm>
          <a:prstGeom prst="rect">
            <a:avLst/>
          </a:prstGeom>
        </p:spPr>
      </p:pic>
      <p:sp>
        <p:nvSpPr>
          <p:cNvPr id="16" name="Bent Arrow 15">
            <a:extLst>
              <a:ext uri="{FF2B5EF4-FFF2-40B4-BE49-F238E27FC236}">
                <a16:creationId xmlns:a16="http://schemas.microsoft.com/office/drawing/2014/main" id="{2289947C-2677-2D59-39CC-4962B49F0BE2}"/>
              </a:ext>
            </a:extLst>
          </p:cNvPr>
          <p:cNvSpPr/>
          <p:nvPr/>
        </p:nvSpPr>
        <p:spPr>
          <a:xfrm rot="10800000" flipH="1">
            <a:off x="2314499" y="3837025"/>
            <a:ext cx="3222889" cy="669410"/>
          </a:xfrm>
          <a:prstGeom prst="bentArrow">
            <a:avLst>
              <a:gd name="adj1" fmla="val 25000"/>
              <a:gd name="adj2" fmla="val 23996"/>
              <a:gd name="adj3" fmla="val 25000"/>
              <a:gd name="adj4" fmla="val 37174"/>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latin typeface="Gill Sans MT" panose="020B0502020104020203" pitchFamily="34" charset="77"/>
            </a:endParaRPr>
          </a:p>
        </p:txBody>
      </p:sp>
      <p:pic>
        <p:nvPicPr>
          <p:cNvPr id="17" name="Picture 16">
            <a:extLst>
              <a:ext uri="{FF2B5EF4-FFF2-40B4-BE49-F238E27FC236}">
                <a16:creationId xmlns:a16="http://schemas.microsoft.com/office/drawing/2014/main" id="{A69D37EC-AD14-E782-8880-08FAFF990E38}"/>
              </a:ext>
            </a:extLst>
          </p:cNvPr>
          <p:cNvPicPr>
            <a:picLocks noChangeAspect="1"/>
          </p:cNvPicPr>
          <p:nvPr/>
        </p:nvPicPr>
        <p:blipFill>
          <a:blip r:embed="rId4"/>
          <a:stretch>
            <a:fillRect/>
          </a:stretch>
        </p:blipFill>
        <p:spPr>
          <a:xfrm>
            <a:off x="450" y="2071314"/>
            <a:ext cx="2049945" cy="1366630"/>
          </a:xfrm>
          <a:prstGeom prst="rect">
            <a:avLst/>
          </a:prstGeom>
        </p:spPr>
      </p:pic>
      <p:sp>
        <p:nvSpPr>
          <p:cNvPr id="18" name="Deep Learning (adding more hidden layers) nets are good for learning non-linear functions (heavy processing tasks)…">
            <a:extLst>
              <a:ext uri="{FF2B5EF4-FFF2-40B4-BE49-F238E27FC236}">
                <a16:creationId xmlns:a16="http://schemas.microsoft.com/office/drawing/2014/main" id="{9ED1CF71-8F59-E8B2-4FA2-A3B37A2EEE62}"/>
              </a:ext>
            </a:extLst>
          </p:cNvPr>
          <p:cNvSpPr txBox="1"/>
          <p:nvPr/>
        </p:nvSpPr>
        <p:spPr>
          <a:xfrm>
            <a:off x="5931674" y="1901334"/>
            <a:ext cx="2782955" cy="22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238" dirty="0">
                <a:latin typeface="Gill Sans MT" panose="020B0502020104020203" pitchFamily="34" charset="77"/>
              </a:rPr>
              <a:t>Master degree in Roma Tor </a:t>
            </a:r>
            <a:r>
              <a:rPr lang="en-US" sz="1238" dirty="0" err="1">
                <a:latin typeface="Gill Sans MT" panose="020B0502020104020203" pitchFamily="34" charset="77"/>
              </a:rPr>
              <a:t>Vergata</a:t>
            </a:r>
            <a:endParaRPr sz="1238" dirty="0">
              <a:latin typeface="Gill Sans MT" panose="020B0502020104020203" pitchFamily="34" charset="77"/>
            </a:endParaRPr>
          </a:p>
        </p:txBody>
      </p:sp>
      <p:sp>
        <p:nvSpPr>
          <p:cNvPr id="19" name="Plus 18">
            <a:extLst>
              <a:ext uri="{FF2B5EF4-FFF2-40B4-BE49-F238E27FC236}">
                <a16:creationId xmlns:a16="http://schemas.microsoft.com/office/drawing/2014/main" id="{2873D28D-1654-3C5E-2BCE-3931FD63BB53}"/>
              </a:ext>
            </a:extLst>
          </p:cNvPr>
          <p:cNvSpPr/>
          <p:nvPr/>
        </p:nvSpPr>
        <p:spPr>
          <a:xfrm>
            <a:off x="2168154" y="2587432"/>
            <a:ext cx="461718" cy="389189"/>
          </a:xfrm>
          <a:prstGeom prst="mathPlus">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pic>
        <p:nvPicPr>
          <p:cNvPr id="20" name="Picture 19">
            <a:extLst>
              <a:ext uri="{FF2B5EF4-FFF2-40B4-BE49-F238E27FC236}">
                <a16:creationId xmlns:a16="http://schemas.microsoft.com/office/drawing/2014/main" id="{C96D7D5C-115F-0FD3-D15F-0A161F978653}"/>
              </a:ext>
            </a:extLst>
          </p:cNvPr>
          <p:cNvPicPr>
            <a:picLocks noChangeAspect="1"/>
          </p:cNvPicPr>
          <p:nvPr/>
        </p:nvPicPr>
        <p:blipFill>
          <a:blip r:embed="rId5"/>
          <a:stretch>
            <a:fillRect/>
          </a:stretch>
        </p:blipFill>
        <p:spPr>
          <a:xfrm>
            <a:off x="2750840" y="1975467"/>
            <a:ext cx="1340683" cy="1613121"/>
          </a:xfrm>
          <a:prstGeom prst="rect">
            <a:avLst/>
          </a:prstGeom>
        </p:spPr>
      </p:pic>
      <p:sp>
        <p:nvSpPr>
          <p:cNvPr id="21" name="Deep Learning (adding more hidden layers) nets are good for learning non-linear functions (heavy processing tasks)…">
            <a:extLst>
              <a:ext uri="{FF2B5EF4-FFF2-40B4-BE49-F238E27FC236}">
                <a16:creationId xmlns:a16="http://schemas.microsoft.com/office/drawing/2014/main" id="{87C82E7D-1BBF-C10F-6F70-DA70A6E981A4}"/>
              </a:ext>
            </a:extLst>
          </p:cNvPr>
          <p:cNvSpPr txBox="1"/>
          <p:nvPr/>
        </p:nvSpPr>
        <p:spPr>
          <a:xfrm>
            <a:off x="-1" y="3424329"/>
            <a:ext cx="2141293" cy="22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238" dirty="0">
                <a:latin typeface="Gill Sans MT" panose="020B0502020104020203" pitchFamily="34" charset="77"/>
              </a:rPr>
              <a:t>Working on my PhD in Genova</a:t>
            </a:r>
            <a:endParaRPr sz="1238" dirty="0">
              <a:latin typeface="Gill Sans MT" panose="020B0502020104020203" pitchFamily="34" charset="77"/>
            </a:endParaRPr>
          </a:p>
        </p:txBody>
      </p:sp>
      <p:sp>
        <p:nvSpPr>
          <p:cNvPr id="22" name="Deep Learning (adding more hidden layers) nets are good for learning non-linear functions (heavy processing tasks)…">
            <a:extLst>
              <a:ext uri="{FF2B5EF4-FFF2-40B4-BE49-F238E27FC236}">
                <a16:creationId xmlns:a16="http://schemas.microsoft.com/office/drawing/2014/main" id="{C1D2F4FD-AC71-0651-EF7C-1E979F296A16}"/>
              </a:ext>
            </a:extLst>
          </p:cNvPr>
          <p:cNvSpPr txBox="1"/>
          <p:nvPr/>
        </p:nvSpPr>
        <p:spPr>
          <a:xfrm>
            <a:off x="3925944" y="3260045"/>
            <a:ext cx="1587763" cy="22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endParaRPr sz="1238" dirty="0">
              <a:latin typeface="Gill Sans MT" panose="020B0502020104020203" pitchFamily="34" charset="77"/>
            </a:endParaRPr>
          </a:p>
        </p:txBody>
      </p:sp>
      <p:sp>
        <p:nvSpPr>
          <p:cNvPr id="23" name="Deep Learning (adding more hidden layers) nets are good for learning non-linear functions (heavy processing tasks)…">
            <a:extLst>
              <a:ext uri="{FF2B5EF4-FFF2-40B4-BE49-F238E27FC236}">
                <a16:creationId xmlns:a16="http://schemas.microsoft.com/office/drawing/2014/main" id="{C25C622E-6F06-351F-D8BF-AC36C05FF95C}"/>
              </a:ext>
            </a:extLst>
          </p:cNvPr>
          <p:cNvSpPr txBox="1"/>
          <p:nvPr/>
        </p:nvSpPr>
        <p:spPr>
          <a:xfrm>
            <a:off x="2750840" y="3595488"/>
            <a:ext cx="1340683" cy="419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238" dirty="0">
                <a:latin typeface="Gill Sans MT" panose="020B0502020104020203" pitchFamily="34" charset="77"/>
              </a:rPr>
              <a:t>Collaboration with Jefferson Lab</a:t>
            </a:r>
            <a:endParaRPr sz="1238" dirty="0">
              <a:latin typeface="Gill Sans MT" panose="020B0502020104020203" pitchFamily="34" charset="77"/>
            </a:endParaRPr>
          </a:p>
        </p:txBody>
      </p:sp>
      <p:sp>
        <p:nvSpPr>
          <p:cNvPr id="26" name="Bent Arrow 25">
            <a:extLst>
              <a:ext uri="{FF2B5EF4-FFF2-40B4-BE49-F238E27FC236}">
                <a16:creationId xmlns:a16="http://schemas.microsoft.com/office/drawing/2014/main" id="{17824FA8-9BEF-FF0A-1F71-1F2F7BEA2063}"/>
              </a:ext>
            </a:extLst>
          </p:cNvPr>
          <p:cNvSpPr/>
          <p:nvPr/>
        </p:nvSpPr>
        <p:spPr>
          <a:xfrm rot="10800000">
            <a:off x="4441673" y="2349745"/>
            <a:ext cx="3113391" cy="725518"/>
          </a:xfrm>
          <a:prstGeom prst="bentArrow">
            <a:avLst>
              <a:gd name="adj1" fmla="val 25000"/>
              <a:gd name="adj2" fmla="val 22808"/>
              <a:gd name="adj3" fmla="val 25000"/>
              <a:gd name="adj4" fmla="val 37174"/>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latin typeface="Gill Sans MT" panose="020B0502020104020203" pitchFamily="34" charset="77"/>
            </a:endParaRPr>
          </a:p>
        </p:txBody>
      </p:sp>
      <p:pic>
        <p:nvPicPr>
          <p:cNvPr id="27" name="Immagine 18" descr="Immagine che contiene silhouette, mammifero, testo&#10;&#10;Descrizione generata automaticamente">
            <a:extLst>
              <a:ext uri="{FF2B5EF4-FFF2-40B4-BE49-F238E27FC236}">
                <a16:creationId xmlns:a16="http://schemas.microsoft.com/office/drawing/2014/main" id="{A6B7F08A-1D82-55F3-7958-F139E9A335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3730" y="3838251"/>
            <a:ext cx="2458234" cy="875884"/>
          </a:xfrm>
          <a:prstGeom prst="rect">
            <a:avLst/>
          </a:prstGeom>
        </p:spPr>
      </p:pic>
      <p:pic>
        <p:nvPicPr>
          <p:cNvPr id="30" name="Picture 29">
            <a:extLst>
              <a:ext uri="{FF2B5EF4-FFF2-40B4-BE49-F238E27FC236}">
                <a16:creationId xmlns:a16="http://schemas.microsoft.com/office/drawing/2014/main" id="{46517545-BA6C-E951-9789-EDE8006DC43D}"/>
              </a:ext>
            </a:extLst>
          </p:cNvPr>
          <p:cNvPicPr>
            <a:picLocks noChangeAspect="1"/>
          </p:cNvPicPr>
          <p:nvPr/>
        </p:nvPicPr>
        <p:blipFill>
          <a:blip r:embed="rId7"/>
          <a:stretch>
            <a:fillRect/>
          </a:stretch>
        </p:blipFill>
        <p:spPr>
          <a:xfrm>
            <a:off x="1430934" y="869051"/>
            <a:ext cx="876300" cy="736600"/>
          </a:xfrm>
          <a:prstGeom prst="rect">
            <a:avLst/>
          </a:prstGeom>
        </p:spPr>
      </p:pic>
      <p:sp>
        <p:nvSpPr>
          <p:cNvPr id="4" name="TextBox 3">
            <a:extLst>
              <a:ext uri="{FF2B5EF4-FFF2-40B4-BE49-F238E27FC236}">
                <a16:creationId xmlns:a16="http://schemas.microsoft.com/office/drawing/2014/main" id="{8D844F4F-5020-8008-9DDC-B4DD93EA764C}"/>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2 -</a:t>
            </a:r>
          </a:p>
        </p:txBody>
      </p:sp>
    </p:spTree>
    <p:extLst>
      <p:ext uri="{BB962C8B-B14F-4D97-AF65-F5344CB8AC3E}">
        <p14:creationId xmlns:p14="http://schemas.microsoft.com/office/powerpoint/2010/main" val="198198413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5F3A-51C8-A3A3-8707-17AFE0BC6969}"/>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8F63ED7B-9D40-C9F6-9002-B4E404C357C2}"/>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20</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D9D0E648-633E-6DE5-5138-B60DA81A3B7C}"/>
              </a:ext>
            </a:extLst>
          </p:cNvPr>
          <p:cNvSpPr txBox="1"/>
          <p:nvPr/>
        </p:nvSpPr>
        <p:spPr>
          <a:xfrm>
            <a:off x="80055" y="191895"/>
            <a:ext cx="1997342"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Generative models</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BD61FB02-7C68-7AF0-5454-3E22D51521C9}"/>
              </a:ext>
            </a:extLst>
          </p:cNvPr>
          <p:cNvPicPr>
            <a:picLocks noChangeAspect="1"/>
          </p:cNvPicPr>
          <p:nvPr/>
        </p:nvPicPr>
        <p:blipFill>
          <a:blip r:embed="rId2"/>
          <a:stretch>
            <a:fillRect/>
          </a:stretch>
        </p:blipFill>
        <p:spPr>
          <a:xfrm>
            <a:off x="-17238" y="4810539"/>
            <a:ext cx="9169189" cy="333581"/>
          </a:xfrm>
          <a:prstGeom prst="rect">
            <a:avLst/>
          </a:prstGeom>
        </p:spPr>
      </p:pic>
      <p:sp>
        <p:nvSpPr>
          <p:cNvPr id="11" name="TextBox 10">
            <a:extLst>
              <a:ext uri="{FF2B5EF4-FFF2-40B4-BE49-F238E27FC236}">
                <a16:creationId xmlns:a16="http://schemas.microsoft.com/office/drawing/2014/main" id="{29480BC8-4D42-B3E1-EFBA-7354B80B0F71}"/>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16 -</a:t>
            </a:r>
          </a:p>
        </p:txBody>
      </p:sp>
      <p:pic>
        <p:nvPicPr>
          <p:cNvPr id="4" name="Picture 3">
            <a:extLst>
              <a:ext uri="{FF2B5EF4-FFF2-40B4-BE49-F238E27FC236}">
                <a16:creationId xmlns:a16="http://schemas.microsoft.com/office/drawing/2014/main" id="{EC1BACE6-D162-1354-FCD1-DEC95E6CFCAB}"/>
              </a:ext>
            </a:extLst>
          </p:cNvPr>
          <p:cNvPicPr>
            <a:picLocks noChangeAspect="1"/>
          </p:cNvPicPr>
          <p:nvPr/>
        </p:nvPicPr>
        <p:blipFill>
          <a:blip r:embed="rId3"/>
          <a:stretch>
            <a:fillRect/>
          </a:stretch>
        </p:blipFill>
        <p:spPr>
          <a:xfrm>
            <a:off x="3760966" y="1167360"/>
            <a:ext cx="5239910" cy="2808780"/>
          </a:xfrm>
          <a:prstGeom prst="rect">
            <a:avLst/>
          </a:prstGeom>
        </p:spPr>
      </p:pic>
      <p:sp>
        <p:nvSpPr>
          <p:cNvPr id="5" name="Deep Learning (adding more hidden layers) nets are good for learning non-linear functions (heavy processing tasks)…">
            <a:extLst>
              <a:ext uri="{FF2B5EF4-FFF2-40B4-BE49-F238E27FC236}">
                <a16:creationId xmlns:a16="http://schemas.microsoft.com/office/drawing/2014/main" id="{F1C72F19-9EC2-BE32-8023-AFF0A4DD3604}"/>
              </a:ext>
            </a:extLst>
          </p:cNvPr>
          <p:cNvSpPr txBox="1"/>
          <p:nvPr/>
        </p:nvSpPr>
        <p:spPr>
          <a:xfrm>
            <a:off x="80054" y="834512"/>
            <a:ext cx="768836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Different generative model with different characteristics, structures, perks and disadvantages:</a:t>
            </a:r>
          </a:p>
        </p:txBody>
      </p:sp>
    </p:spTree>
    <p:extLst>
      <p:ext uri="{BB962C8B-B14F-4D97-AF65-F5344CB8AC3E}">
        <p14:creationId xmlns:p14="http://schemas.microsoft.com/office/powerpoint/2010/main" val="379590404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B5B6-6343-5492-F256-DF6B3AAC2727}"/>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D2E2D427-9E9C-B573-9EF0-3A7538D8B43B}"/>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21</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7224D1AA-3933-61A0-9B02-9088C3504CC2}"/>
              </a:ext>
            </a:extLst>
          </p:cNvPr>
          <p:cNvSpPr txBox="1"/>
          <p:nvPr/>
        </p:nvSpPr>
        <p:spPr>
          <a:xfrm>
            <a:off x="80055" y="191895"/>
            <a:ext cx="1997342"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Generative models</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C58913DE-0A71-3E3E-7934-451A832B81D9}"/>
              </a:ext>
            </a:extLst>
          </p:cNvPr>
          <p:cNvPicPr>
            <a:picLocks noChangeAspect="1"/>
          </p:cNvPicPr>
          <p:nvPr/>
        </p:nvPicPr>
        <p:blipFill>
          <a:blip r:embed="rId2"/>
          <a:stretch>
            <a:fillRect/>
          </a:stretch>
        </p:blipFill>
        <p:spPr>
          <a:xfrm>
            <a:off x="-17238" y="4810539"/>
            <a:ext cx="9169189" cy="333581"/>
          </a:xfrm>
          <a:prstGeom prst="rect">
            <a:avLst/>
          </a:prstGeom>
        </p:spPr>
      </p:pic>
      <p:sp>
        <p:nvSpPr>
          <p:cNvPr id="11" name="TextBox 10">
            <a:extLst>
              <a:ext uri="{FF2B5EF4-FFF2-40B4-BE49-F238E27FC236}">
                <a16:creationId xmlns:a16="http://schemas.microsoft.com/office/drawing/2014/main" id="{810B279E-76CC-F70E-7BED-6585B97CC74B}"/>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17 -</a:t>
            </a:r>
          </a:p>
        </p:txBody>
      </p:sp>
      <p:pic>
        <p:nvPicPr>
          <p:cNvPr id="4" name="Picture 3">
            <a:extLst>
              <a:ext uri="{FF2B5EF4-FFF2-40B4-BE49-F238E27FC236}">
                <a16:creationId xmlns:a16="http://schemas.microsoft.com/office/drawing/2014/main" id="{1F7A3F5C-553A-F906-491D-B54AE50F0F40}"/>
              </a:ext>
            </a:extLst>
          </p:cNvPr>
          <p:cNvPicPr>
            <a:picLocks noChangeAspect="1"/>
          </p:cNvPicPr>
          <p:nvPr/>
        </p:nvPicPr>
        <p:blipFill>
          <a:blip r:embed="rId3"/>
          <a:stretch>
            <a:fillRect/>
          </a:stretch>
        </p:blipFill>
        <p:spPr>
          <a:xfrm>
            <a:off x="3760966" y="1167360"/>
            <a:ext cx="5239910" cy="2808780"/>
          </a:xfrm>
          <a:prstGeom prst="rect">
            <a:avLst/>
          </a:prstGeom>
        </p:spPr>
      </p:pic>
      <p:sp>
        <p:nvSpPr>
          <p:cNvPr id="5" name="Deep Learning (adding more hidden layers) nets are good for learning non-linear functions (heavy processing tasks)…">
            <a:extLst>
              <a:ext uri="{FF2B5EF4-FFF2-40B4-BE49-F238E27FC236}">
                <a16:creationId xmlns:a16="http://schemas.microsoft.com/office/drawing/2014/main" id="{70AFC72C-CE78-7C31-27E9-10D5FB024411}"/>
              </a:ext>
            </a:extLst>
          </p:cNvPr>
          <p:cNvSpPr txBox="1"/>
          <p:nvPr/>
        </p:nvSpPr>
        <p:spPr>
          <a:xfrm>
            <a:off x="80054" y="834512"/>
            <a:ext cx="768836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Different generative model with different characteristics, structures, perks and disadvantages:</a:t>
            </a:r>
          </a:p>
        </p:txBody>
      </p:sp>
      <p:sp>
        <p:nvSpPr>
          <p:cNvPr id="3" name="Right Arrow 2">
            <a:extLst>
              <a:ext uri="{FF2B5EF4-FFF2-40B4-BE49-F238E27FC236}">
                <a16:creationId xmlns:a16="http://schemas.microsoft.com/office/drawing/2014/main" id="{FF1A3E98-FF71-AD51-B4E0-01318646223A}"/>
              </a:ext>
            </a:extLst>
          </p:cNvPr>
          <p:cNvSpPr/>
          <p:nvPr/>
        </p:nvSpPr>
        <p:spPr>
          <a:xfrm rot="11084440" flipV="1">
            <a:off x="2964574" y="1503192"/>
            <a:ext cx="811560" cy="200039"/>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sp>
        <p:nvSpPr>
          <p:cNvPr id="7" name="Deep Learning (adding more hidden layers) nets are good for learning non-linear functions (heavy processing tasks)…">
            <a:extLst>
              <a:ext uri="{FF2B5EF4-FFF2-40B4-BE49-F238E27FC236}">
                <a16:creationId xmlns:a16="http://schemas.microsoft.com/office/drawing/2014/main" id="{6D82EBB1-ED70-8FF3-95C0-6CF9D5559A16}"/>
              </a:ext>
            </a:extLst>
          </p:cNvPr>
          <p:cNvSpPr txBox="1"/>
          <p:nvPr/>
        </p:nvSpPr>
        <p:spPr>
          <a:xfrm>
            <a:off x="80053" y="1738767"/>
            <a:ext cx="3243591" cy="2993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Pros: </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Very high quality of the generated data</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Really fast in the inference procedure</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Flexible (applicable to different types of data)</a:t>
            </a:r>
          </a:p>
          <a:p>
            <a:pPr defTabSz="308074">
              <a:spcBef>
                <a:spcPts val="375"/>
              </a:spcBef>
              <a:buSzPct val="100000"/>
              <a:defRPr sz="33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Cons:</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Hard to train</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Convergence issues due to the need of a dynamical equilibrium</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No pdf estimate</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endParaRPr lang="en-US" sz="1350" dirty="0">
              <a:latin typeface="Gill Sans MT" panose="020B0502020104020203" pitchFamily="34" charset="77"/>
            </a:endParaRPr>
          </a:p>
        </p:txBody>
      </p:sp>
      <p:sp>
        <p:nvSpPr>
          <p:cNvPr id="8" name="Rectangle 7">
            <a:extLst>
              <a:ext uri="{FF2B5EF4-FFF2-40B4-BE49-F238E27FC236}">
                <a16:creationId xmlns:a16="http://schemas.microsoft.com/office/drawing/2014/main" id="{BEE6CF11-9649-F682-7A74-9E96FF2DBF14}"/>
              </a:ext>
            </a:extLst>
          </p:cNvPr>
          <p:cNvSpPr/>
          <p:nvPr/>
        </p:nvSpPr>
        <p:spPr>
          <a:xfrm>
            <a:off x="80054" y="1450571"/>
            <a:ext cx="2852978" cy="246221"/>
          </a:xfrm>
          <a:prstGeom prst="rect">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Deep Learning (adding more hidden layers) nets are good for learning non-linear functions (heavy processing tasks)…">
            <a:extLst>
              <a:ext uri="{FF2B5EF4-FFF2-40B4-BE49-F238E27FC236}">
                <a16:creationId xmlns:a16="http://schemas.microsoft.com/office/drawing/2014/main" id="{2711B7BA-442C-C600-021F-82100A0AC9B6}"/>
              </a:ext>
            </a:extLst>
          </p:cNvPr>
          <p:cNvSpPr txBox="1"/>
          <p:nvPr/>
        </p:nvSpPr>
        <p:spPr>
          <a:xfrm>
            <a:off x="80053" y="1458521"/>
            <a:ext cx="285297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GANs</a:t>
            </a:r>
          </a:p>
        </p:txBody>
      </p:sp>
    </p:spTree>
    <p:extLst>
      <p:ext uri="{BB962C8B-B14F-4D97-AF65-F5344CB8AC3E}">
        <p14:creationId xmlns:p14="http://schemas.microsoft.com/office/powerpoint/2010/main" val="2979598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4B9EF-DAF3-E6F5-A198-2A025B19987A}"/>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25E9BBEE-F2BE-C44E-3B33-C1E3EED17C43}"/>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22</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F2664296-F27E-E36F-E223-17188206D6BE}"/>
              </a:ext>
            </a:extLst>
          </p:cNvPr>
          <p:cNvSpPr txBox="1"/>
          <p:nvPr/>
        </p:nvSpPr>
        <p:spPr>
          <a:xfrm>
            <a:off x="80055" y="191895"/>
            <a:ext cx="1997342"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Generative models</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03AF9CAC-77D8-FFDA-4D3F-94FDA3C74683}"/>
              </a:ext>
            </a:extLst>
          </p:cNvPr>
          <p:cNvPicPr>
            <a:picLocks noChangeAspect="1"/>
          </p:cNvPicPr>
          <p:nvPr/>
        </p:nvPicPr>
        <p:blipFill>
          <a:blip r:embed="rId2"/>
          <a:stretch>
            <a:fillRect/>
          </a:stretch>
        </p:blipFill>
        <p:spPr>
          <a:xfrm>
            <a:off x="-17238" y="4810539"/>
            <a:ext cx="9169189" cy="333581"/>
          </a:xfrm>
          <a:prstGeom prst="rect">
            <a:avLst/>
          </a:prstGeom>
        </p:spPr>
      </p:pic>
      <p:sp>
        <p:nvSpPr>
          <p:cNvPr id="11" name="TextBox 10">
            <a:extLst>
              <a:ext uri="{FF2B5EF4-FFF2-40B4-BE49-F238E27FC236}">
                <a16:creationId xmlns:a16="http://schemas.microsoft.com/office/drawing/2014/main" id="{2FFEF10C-9B4A-DA30-6016-4416199A477E}"/>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18 -</a:t>
            </a:r>
          </a:p>
        </p:txBody>
      </p:sp>
      <p:pic>
        <p:nvPicPr>
          <p:cNvPr id="4" name="Picture 3">
            <a:extLst>
              <a:ext uri="{FF2B5EF4-FFF2-40B4-BE49-F238E27FC236}">
                <a16:creationId xmlns:a16="http://schemas.microsoft.com/office/drawing/2014/main" id="{0AE78F05-F8AB-32C7-7225-754E4CBD5CA9}"/>
              </a:ext>
            </a:extLst>
          </p:cNvPr>
          <p:cNvPicPr>
            <a:picLocks noChangeAspect="1"/>
          </p:cNvPicPr>
          <p:nvPr/>
        </p:nvPicPr>
        <p:blipFill>
          <a:blip r:embed="rId3"/>
          <a:stretch>
            <a:fillRect/>
          </a:stretch>
        </p:blipFill>
        <p:spPr>
          <a:xfrm>
            <a:off x="3760966" y="1167360"/>
            <a:ext cx="5239910" cy="2808780"/>
          </a:xfrm>
          <a:prstGeom prst="rect">
            <a:avLst/>
          </a:prstGeom>
        </p:spPr>
      </p:pic>
      <p:sp>
        <p:nvSpPr>
          <p:cNvPr id="5" name="Deep Learning (adding more hidden layers) nets are good for learning non-linear functions (heavy processing tasks)…">
            <a:extLst>
              <a:ext uri="{FF2B5EF4-FFF2-40B4-BE49-F238E27FC236}">
                <a16:creationId xmlns:a16="http://schemas.microsoft.com/office/drawing/2014/main" id="{6AD5D6EA-1B74-C0E5-D12A-CF97BC38CE70}"/>
              </a:ext>
            </a:extLst>
          </p:cNvPr>
          <p:cNvSpPr txBox="1"/>
          <p:nvPr/>
        </p:nvSpPr>
        <p:spPr>
          <a:xfrm>
            <a:off x="80054" y="834512"/>
            <a:ext cx="768836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Different generative model with different characteristics, structures, perks and disadvantages:</a:t>
            </a:r>
          </a:p>
        </p:txBody>
      </p:sp>
      <p:sp>
        <p:nvSpPr>
          <p:cNvPr id="3" name="Right Arrow 2">
            <a:extLst>
              <a:ext uri="{FF2B5EF4-FFF2-40B4-BE49-F238E27FC236}">
                <a16:creationId xmlns:a16="http://schemas.microsoft.com/office/drawing/2014/main" id="{35C3F728-F71C-1FC1-52D3-F8145AB2A118}"/>
              </a:ext>
            </a:extLst>
          </p:cNvPr>
          <p:cNvSpPr/>
          <p:nvPr/>
        </p:nvSpPr>
        <p:spPr>
          <a:xfrm rot="13765624" flipV="1">
            <a:off x="2802134" y="1916628"/>
            <a:ext cx="1183522" cy="200039"/>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sp>
        <p:nvSpPr>
          <p:cNvPr id="7" name="Deep Learning (adding more hidden layers) nets are good for learning non-linear functions (heavy processing tasks)…">
            <a:extLst>
              <a:ext uri="{FF2B5EF4-FFF2-40B4-BE49-F238E27FC236}">
                <a16:creationId xmlns:a16="http://schemas.microsoft.com/office/drawing/2014/main" id="{0D144C49-1FD5-05C0-9E1F-AA0A9664BA6A}"/>
              </a:ext>
            </a:extLst>
          </p:cNvPr>
          <p:cNvSpPr txBox="1"/>
          <p:nvPr/>
        </p:nvSpPr>
        <p:spPr>
          <a:xfrm>
            <a:off x="80053" y="1838276"/>
            <a:ext cx="3243591" cy="2682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Pros: </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Latent space continuous and interpretable</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Stable during training</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Control over the generated samples</a:t>
            </a:r>
          </a:p>
          <a:p>
            <a:pPr defTabSz="308074">
              <a:spcBef>
                <a:spcPts val="375"/>
              </a:spcBef>
              <a:buSzPct val="100000"/>
              <a:defRPr sz="33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Cons:</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Lower images quality </a:t>
            </a:r>
            <a:r>
              <a:rPr lang="en-US" sz="1350" dirty="0" err="1">
                <a:latin typeface="Gill Sans MT" panose="020B0502020104020203" pitchFamily="34" charset="77"/>
              </a:rPr>
              <a:t>wrt</a:t>
            </a:r>
            <a:r>
              <a:rPr lang="en-US" sz="1350" dirty="0">
                <a:latin typeface="Gill Sans MT" panose="020B0502020104020203" pitchFamily="34" charset="77"/>
              </a:rPr>
              <a:t> the GANs</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The model is highly dependent on the choice of the distribution of the latent space</a:t>
            </a:r>
          </a:p>
        </p:txBody>
      </p:sp>
      <p:sp>
        <p:nvSpPr>
          <p:cNvPr id="8" name="Rectangle 7">
            <a:extLst>
              <a:ext uri="{FF2B5EF4-FFF2-40B4-BE49-F238E27FC236}">
                <a16:creationId xmlns:a16="http://schemas.microsoft.com/office/drawing/2014/main" id="{DF06209E-485D-C527-C1C5-030C4E5A91A2}"/>
              </a:ext>
            </a:extLst>
          </p:cNvPr>
          <p:cNvSpPr/>
          <p:nvPr/>
        </p:nvSpPr>
        <p:spPr>
          <a:xfrm>
            <a:off x="80054" y="1450571"/>
            <a:ext cx="2852978" cy="246221"/>
          </a:xfrm>
          <a:prstGeom prst="rect">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Deep Learning (adding more hidden layers) nets are good for learning non-linear functions (heavy processing tasks)…">
            <a:extLst>
              <a:ext uri="{FF2B5EF4-FFF2-40B4-BE49-F238E27FC236}">
                <a16:creationId xmlns:a16="http://schemas.microsoft.com/office/drawing/2014/main" id="{6322E552-BD3C-EEEA-3390-1B5C5FA321B7}"/>
              </a:ext>
            </a:extLst>
          </p:cNvPr>
          <p:cNvSpPr txBox="1"/>
          <p:nvPr/>
        </p:nvSpPr>
        <p:spPr>
          <a:xfrm>
            <a:off x="80053" y="1458521"/>
            <a:ext cx="285297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VAEs</a:t>
            </a:r>
          </a:p>
        </p:txBody>
      </p:sp>
    </p:spTree>
    <p:extLst>
      <p:ext uri="{BB962C8B-B14F-4D97-AF65-F5344CB8AC3E}">
        <p14:creationId xmlns:p14="http://schemas.microsoft.com/office/powerpoint/2010/main" val="38890291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6876-D7F8-232B-3004-1F0FFDFE7893}"/>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2A6E3909-6F88-373D-3DA8-E62450F8A544}"/>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23</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09DDA5EC-FF99-14F7-CE14-A281F1DE48F7}"/>
              </a:ext>
            </a:extLst>
          </p:cNvPr>
          <p:cNvSpPr txBox="1"/>
          <p:nvPr/>
        </p:nvSpPr>
        <p:spPr>
          <a:xfrm>
            <a:off x="80055" y="191895"/>
            <a:ext cx="1997342"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Generative models</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D2617DF6-93BB-DB35-7218-6114A20D6CED}"/>
              </a:ext>
            </a:extLst>
          </p:cNvPr>
          <p:cNvPicPr>
            <a:picLocks noChangeAspect="1"/>
          </p:cNvPicPr>
          <p:nvPr/>
        </p:nvPicPr>
        <p:blipFill>
          <a:blip r:embed="rId2"/>
          <a:stretch>
            <a:fillRect/>
          </a:stretch>
        </p:blipFill>
        <p:spPr>
          <a:xfrm>
            <a:off x="-17238" y="4810539"/>
            <a:ext cx="9169189" cy="333581"/>
          </a:xfrm>
          <a:prstGeom prst="rect">
            <a:avLst/>
          </a:prstGeom>
        </p:spPr>
      </p:pic>
      <p:sp>
        <p:nvSpPr>
          <p:cNvPr id="11" name="TextBox 10">
            <a:extLst>
              <a:ext uri="{FF2B5EF4-FFF2-40B4-BE49-F238E27FC236}">
                <a16:creationId xmlns:a16="http://schemas.microsoft.com/office/drawing/2014/main" id="{DC6405C9-CA2D-9B18-84D9-E74080168FF3}"/>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19 -</a:t>
            </a:r>
          </a:p>
        </p:txBody>
      </p:sp>
      <p:pic>
        <p:nvPicPr>
          <p:cNvPr id="4" name="Picture 3">
            <a:extLst>
              <a:ext uri="{FF2B5EF4-FFF2-40B4-BE49-F238E27FC236}">
                <a16:creationId xmlns:a16="http://schemas.microsoft.com/office/drawing/2014/main" id="{6F12F603-7289-E8AC-D3C3-96046B992048}"/>
              </a:ext>
            </a:extLst>
          </p:cNvPr>
          <p:cNvPicPr>
            <a:picLocks noChangeAspect="1"/>
          </p:cNvPicPr>
          <p:nvPr/>
        </p:nvPicPr>
        <p:blipFill>
          <a:blip r:embed="rId3"/>
          <a:stretch>
            <a:fillRect/>
          </a:stretch>
        </p:blipFill>
        <p:spPr>
          <a:xfrm>
            <a:off x="3760966" y="1167360"/>
            <a:ext cx="5239910" cy="2808780"/>
          </a:xfrm>
          <a:prstGeom prst="rect">
            <a:avLst/>
          </a:prstGeom>
        </p:spPr>
      </p:pic>
      <p:sp>
        <p:nvSpPr>
          <p:cNvPr id="5" name="Deep Learning (adding more hidden layers) nets are good for learning non-linear functions (heavy processing tasks)…">
            <a:extLst>
              <a:ext uri="{FF2B5EF4-FFF2-40B4-BE49-F238E27FC236}">
                <a16:creationId xmlns:a16="http://schemas.microsoft.com/office/drawing/2014/main" id="{35A3A8BF-4CAE-F8C6-32FD-E6BE22003527}"/>
              </a:ext>
            </a:extLst>
          </p:cNvPr>
          <p:cNvSpPr txBox="1"/>
          <p:nvPr/>
        </p:nvSpPr>
        <p:spPr>
          <a:xfrm>
            <a:off x="80054" y="834512"/>
            <a:ext cx="768836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85725" indent="-85725" algn="just" defTabSz="308074">
              <a:spcBef>
                <a:spcPts val="375"/>
              </a:spcBef>
              <a:buSzPct val="10000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Different generative model with different characteristics, structures, perks and disadvantages:</a:t>
            </a:r>
          </a:p>
        </p:txBody>
      </p:sp>
      <p:sp>
        <p:nvSpPr>
          <p:cNvPr id="3" name="Right Arrow 2">
            <a:extLst>
              <a:ext uri="{FF2B5EF4-FFF2-40B4-BE49-F238E27FC236}">
                <a16:creationId xmlns:a16="http://schemas.microsoft.com/office/drawing/2014/main" id="{26CB8D34-71C3-EC47-DF3F-48DD84B775A8}"/>
              </a:ext>
            </a:extLst>
          </p:cNvPr>
          <p:cNvSpPr/>
          <p:nvPr/>
        </p:nvSpPr>
        <p:spPr>
          <a:xfrm rot="14067081" flipV="1">
            <a:off x="2598011" y="2282757"/>
            <a:ext cx="1989453" cy="200039"/>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sp>
        <p:nvSpPr>
          <p:cNvPr id="7" name="Deep Learning (adding more hidden layers) nets are good for learning non-linear functions (heavy processing tasks)…">
            <a:extLst>
              <a:ext uri="{FF2B5EF4-FFF2-40B4-BE49-F238E27FC236}">
                <a16:creationId xmlns:a16="http://schemas.microsoft.com/office/drawing/2014/main" id="{2343F031-513D-BB54-BAEE-2C372F84F646}"/>
              </a:ext>
            </a:extLst>
          </p:cNvPr>
          <p:cNvSpPr txBox="1"/>
          <p:nvPr/>
        </p:nvSpPr>
        <p:spPr>
          <a:xfrm>
            <a:off x="80053" y="1837770"/>
            <a:ext cx="3243591" cy="2890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Pros: </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Invertible transformation</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Explicit pdf estimate</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Flexible (applicable to different types of data)</a:t>
            </a:r>
          </a:p>
          <a:p>
            <a:pP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Cons:</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Invertible transformations may be computationally expensive</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Hard to train when dealing with high-dimensionality data</a:t>
            </a:r>
          </a:p>
          <a:p>
            <a:pPr marL="285750" indent="-285750" defTabSz="308074">
              <a:spcBef>
                <a:spcPts val="375"/>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350" dirty="0">
                <a:latin typeface="Gill Sans MT" panose="020B0502020104020203" pitchFamily="34" charset="77"/>
              </a:rPr>
              <a:t>The design of these invertible transformations can be very complex </a:t>
            </a:r>
          </a:p>
        </p:txBody>
      </p:sp>
      <p:sp>
        <p:nvSpPr>
          <p:cNvPr id="8" name="Rectangle 7">
            <a:extLst>
              <a:ext uri="{FF2B5EF4-FFF2-40B4-BE49-F238E27FC236}">
                <a16:creationId xmlns:a16="http://schemas.microsoft.com/office/drawing/2014/main" id="{11D6E03E-0A5A-06F6-A8F1-20AE6EB2D7F7}"/>
              </a:ext>
            </a:extLst>
          </p:cNvPr>
          <p:cNvSpPr/>
          <p:nvPr/>
        </p:nvSpPr>
        <p:spPr>
          <a:xfrm>
            <a:off x="80054" y="1450571"/>
            <a:ext cx="2852978" cy="246221"/>
          </a:xfrm>
          <a:prstGeom prst="rect">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Deep Learning (adding more hidden layers) nets are good for learning non-linear functions (heavy processing tasks)…">
            <a:extLst>
              <a:ext uri="{FF2B5EF4-FFF2-40B4-BE49-F238E27FC236}">
                <a16:creationId xmlns:a16="http://schemas.microsoft.com/office/drawing/2014/main" id="{079BEB9C-33CE-2833-CE76-FE11AC3DBAAF}"/>
              </a:ext>
            </a:extLst>
          </p:cNvPr>
          <p:cNvSpPr txBox="1"/>
          <p:nvPr/>
        </p:nvSpPr>
        <p:spPr>
          <a:xfrm>
            <a:off x="80053" y="1458521"/>
            <a:ext cx="285297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8074">
              <a:spcBef>
                <a:spcPts val="375"/>
              </a:spcBef>
              <a:buSzPct val="100000"/>
              <a:defRPr sz="3300">
                <a:solidFill>
                  <a:srgbClr val="000000"/>
                </a:solidFill>
                <a:latin typeface="Gill Sans"/>
                <a:ea typeface="Gill Sans"/>
                <a:cs typeface="Gill Sans"/>
                <a:sym typeface="Gill Sans"/>
              </a:defRPr>
            </a:pPr>
            <a:r>
              <a:rPr lang="en-US" sz="1350" dirty="0">
                <a:latin typeface="Gill Sans MT" panose="020B0502020104020203" pitchFamily="34" charset="77"/>
              </a:rPr>
              <a:t>Flow-based generative models</a:t>
            </a:r>
          </a:p>
        </p:txBody>
      </p:sp>
    </p:spTree>
    <p:extLst>
      <p:ext uri="{BB962C8B-B14F-4D97-AF65-F5344CB8AC3E}">
        <p14:creationId xmlns:p14="http://schemas.microsoft.com/office/powerpoint/2010/main" val="2596376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DCB87-6B51-352D-5088-00297F54B57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3D27BF1-33EC-4E7A-AC98-48EDF4C2D49A}"/>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2D4BB7E7-ED14-8158-D197-9933883D583B}"/>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A8900DDD-844F-5817-20F5-740CDE1265F4}"/>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An example: GAN to extract physics</a:t>
            </a:r>
          </a:p>
        </p:txBody>
      </p:sp>
    </p:spTree>
    <p:extLst>
      <p:ext uri="{BB962C8B-B14F-4D97-AF65-F5344CB8AC3E}">
        <p14:creationId xmlns:p14="http://schemas.microsoft.com/office/powerpoint/2010/main" val="15472638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3465E-0738-BA17-5FE1-4F4490D659DF}"/>
            </a:ext>
          </a:extLst>
        </p:cNvPr>
        <p:cNvGrpSpPr/>
        <p:nvPr/>
      </p:nvGrpSpPr>
      <p:grpSpPr>
        <a:xfrm>
          <a:off x="0" y="0"/>
          <a:ext cx="0" cy="0"/>
          <a:chOff x="0" y="0"/>
          <a:chExt cx="0" cy="0"/>
        </a:xfrm>
      </p:grpSpPr>
      <p:sp>
        <p:nvSpPr>
          <p:cNvPr id="309" name="01">
            <a:extLst>
              <a:ext uri="{FF2B5EF4-FFF2-40B4-BE49-F238E27FC236}">
                <a16:creationId xmlns:a16="http://schemas.microsoft.com/office/drawing/2014/main" id="{AE9054E3-57F7-9E72-FC73-C8F1226AAEB7}"/>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25</a:t>
            </a:fld>
            <a:endParaRPr>
              <a:latin typeface="Gill Sans MT" panose="020B0502020104020203" pitchFamily="34" charset="77"/>
            </a:endParaRPr>
          </a:p>
        </p:txBody>
      </p:sp>
      <p:sp>
        <p:nvSpPr>
          <p:cNvPr id="310" name="Neural networks in practice">
            <a:extLst>
              <a:ext uri="{FF2B5EF4-FFF2-40B4-BE49-F238E27FC236}">
                <a16:creationId xmlns:a16="http://schemas.microsoft.com/office/drawing/2014/main" id="{3DE24CD7-B5C9-D6C7-45A7-F1D2F31AE5F1}"/>
              </a:ext>
            </a:extLst>
          </p:cNvPr>
          <p:cNvSpPr txBox="1"/>
          <p:nvPr/>
        </p:nvSpPr>
        <p:spPr>
          <a:xfrm>
            <a:off x="80055" y="191895"/>
            <a:ext cx="2943113"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Who am I and what do I do?</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E37AA457-8D4A-3850-83E5-4C8E4D4B6D71}"/>
              </a:ext>
            </a:extLst>
          </p:cNvPr>
          <p:cNvPicPr>
            <a:picLocks noChangeAspect="1"/>
          </p:cNvPicPr>
          <p:nvPr/>
        </p:nvPicPr>
        <p:blipFill>
          <a:blip r:embed="rId2"/>
          <a:stretch>
            <a:fillRect/>
          </a:stretch>
        </p:blipFill>
        <p:spPr>
          <a:xfrm>
            <a:off x="-17238" y="4810539"/>
            <a:ext cx="9169189" cy="333581"/>
          </a:xfrm>
          <a:prstGeom prst="rect">
            <a:avLst/>
          </a:prstGeom>
        </p:spPr>
      </p:pic>
      <p:sp>
        <p:nvSpPr>
          <p:cNvPr id="5" name="NN is more powerful than a simpler linear regression thanks to the inter-connections of weights and non-linearity introduced by the activation function…">
            <a:extLst>
              <a:ext uri="{FF2B5EF4-FFF2-40B4-BE49-F238E27FC236}">
                <a16:creationId xmlns:a16="http://schemas.microsoft.com/office/drawing/2014/main" id="{37CFDD32-E5D2-6FD2-C5D8-AFAEB986DA0C}"/>
              </a:ext>
            </a:extLst>
          </p:cNvPr>
          <p:cNvSpPr txBox="1"/>
          <p:nvPr/>
        </p:nvSpPr>
        <p:spPr>
          <a:xfrm>
            <a:off x="0" y="1113938"/>
            <a:ext cx="8895587" cy="931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Data collected by NP/HEP experiments are (always) affected by the detector’s effects</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Before starting any </a:t>
            </a:r>
            <a:r>
              <a:rPr lang="en-US" sz="1238" dirty="0" err="1">
                <a:latin typeface="Gill Sans MT" panose="020B0502020104020203" pitchFamily="34" charset="77"/>
              </a:rPr>
              <a:t>phisics</a:t>
            </a:r>
            <a:r>
              <a:rPr lang="en-US" sz="1238" dirty="0">
                <a:latin typeface="Gill Sans MT" panose="020B0502020104020203" pitchFamily="34" charset="77"/>
              </a:rPr>
              <a:t> analysis the detector’s effect </a:t>
            </a:r>
            <a:r>
              <a:rPr lang="en-US" sz="1238" b="1" dirty="0">
                <a:latin typeface="Gill Sans MT" panose="020B0502020104020203" pitchFamily="34" charset="77"/>
              </a:rPr>
              <a:t>unfolding </a:t>
            </a:r>
            <a:r>
              <a:rPr lang="en-US" sz="1238" dirty="0">
                <a:latin typeface="Gill Sans MT" panose="020B0502020104020203" pitchFamily="34" charset="77"/>
              </a:rPr>
              <a:t>is required</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Traditional observables may not be adequate to extract physics in a multi-dimensional space (multi-particles in the final state)</a:t>
            </a:r>
          </a:p>
          <a:p>
            <a:pPr marL="85725" indent="-85725" algn="just" defTabSz="308074">
              <a:spcBef>
                <a:spcPts val="300"/>
              </a:spcBef>
              <a:buSzPct val="10000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At High-</a:t>
            </a:r>
            <a:r>
              <a:rPr lang="en-US" sz="1238" dirty="0" err="1">
                <a:latin typeface="Gill Sans MT" panose="020B0502020104020203" pitchFamily="34" charset="77"/>
              </a:rPr>
              <a:t>inteisity</a:t>
            </a:r>
            <a:r>
              <a:rPr lang="en-US" sz="1238" dirty="0">
                <a:latin typeface="Gill Sans MT" panose="020B0502020104020203" pitchFamily="34" charset="77"/>
              </a:rPr>
              <a:t> frontiers, datasets are large and difficult to preserve/manipulate </a:t>
            </a:r>
            <a:endParaRPr sz="1238" dirty="0">
              <a:latin typeface="Gill Sans MT" panose="020B0502020104020203" pitchFamily="34" charset="77"/>
            </a:endParaRPr>
          </a:p>
        </p:txBody>
      </p:sp>
      <p:sp>
        <p:nvSpPr>
          <p:cNvPr id="6" name="NN is more powerful than a simpler linear regression thanks to the inter-connections of weights and non-linearity introduced by the activation function…">
            <a:extLst>
              <a:ext uri="{FF2B5EF4-FFF2-40B4-BE49-F238E27FC236}">
                <a16:creationId xmlns:a16="http://schemas.microsoft.com/office/drawing/2014/main" id="{AB630255-1FF5-2A8E-E17B-454E1DABFAC4}"/>
              </a:ext>
            </a:extLst>
          </p:cNvPr>
          <p:cNvSpPr txBox="1"/>
          <p:nvPr/>
        </p:nvSpPr>
        <p:spPr>
          <a:xfrm>
            <a:off x="91019" y="3098151"/>
            <a:ext cx="3569594" cy="765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4">
              <a:spcBef>
                <a:spcPts val="300"/>
              </a:spcBef>
              <a:buSzPct val="100000"/>
              <a:defRPr sz="3300">
                <a:solidFill>
                  <a:srgbClr val="000000"/>
                </a:solidFill>
                <a:latin typeface="Gill Sans"/>
                <a:ea typeface="Gill Sans"/>
                <a:cs typeface="Gill Sans"/>
                <a:sym typeface="Gill Sans"/>
              </a:defRPr>
            </a:pPr>
            <a:r>
              <a:rPr lang="en-US" sz="1540" b="1" dirty="0">
                <a:latin typeface="Gill Sans MT" panose="020B0502020104020203" pitchFamily="34" charset="77"/>
              </a:rPr>
              <a:t>How can AI support NP/HEP extract physics from data in the most efficient way possible?</a:t>
            </a:r>
            <a:endParaRPr sz="1540" b="1" dirty="0">
              <a:latin typeface="Gill Sans MT" panose="020B0502020104020203" pitchFamily="34" charset="77"/>
            </a:endParaRPr>
          </a:p>
        </p:txBody>
      </p:sp>
      <p:sp>
        <p:nvSpPr>
          <p:cNvPr id="7" name="Freccia a destra 17">
            <a:extLst>
              <a:ext uri="{FF2B5EF4-FFF2-40B4-BE49-F238E27FC236}">
                <a16:creationId xmlns:a16="http://schemas.microsoft.com/office/drawing/2014/main" id="{E559A398-D90D-FDA7-62B0-0C5AC332BE8D}"/>
              </a:ext>
            </a:extLst>
          </p:cNvPr>
          <p:cNvSpPr/>
          <p:nvPr/>
        </p:nvSpPr>
        <p:spPr>
          <a:xfrm>
            <a:off x="3795781" y="2843377"/>
            <a:ext cx="1026059" cy="1281603"/>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w="0">
                <a:solidFill>
                  <a:schemeClr val="tx1"/>
                </a:solidFill>
              </a:ln>
              <a:solidFill>
                <a:schemeClr val="tx1"/>
              </a:solidFill>
              <a:effectLst>
                <a:outerShdw blurRad="38100" dist="19050" dir="2700000" algn="tl" rotWithShape="0">
                  <a:schemeClr val="dk1">
                    <a:alpha val="40000"/>
                  </a:schemeClr>
                </a:outerShdw>
              </a:effectLst>
              <a:latin typeface="Gill Sans MT" panose="020B0502020104020203" pitchFamily="34" charset="77"/>
            </a:endParaRPr>
          </a:p>
        </p:txBody>
      </p:sp>
      <p:sp>
        <p:nvSpPr>
          <p:cNvPr id="10" name="NN is more powerful than a simpler linear regression thanks to the inter-connections of weights and non-linearity introduced by the activation function…">
            <a:extLst>
              <a:ext uri="{FF2B5EF4-FFF2-40B4-BE49-F238E27FC236}">
                <a16:creationId xmlns:a16="http://schemas.microsoft.com/office/drawing/2014/main" id="{E58CC0BA-DF03-86AA-D697-1427D0B55543}"/>
              </a:ext>
            </a:extLst>
          </p:cNvPr>
          <p:cNvSpPr txBox="1"/>
          <p:nvPr/>
        </p:nvSpPr>
        <p:spPr>
          <a:xfrm>
            <a:off x="4905669" y="2900436"/>
            <a:ext cx="4148714" cy="1160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just" defTabSz="308074">
              <a:spcBef>
                <a:spcPts val="300"/>
              </a:spcBef>
              <a:buSzPct val="100000"/>
              <a:defRPr sz="3300">
                <a:solidFill>
                  <a:srgbClr val="000000"/>
                </a:solidFill>
                <a:latin typeface="Gill Sans"/>
                <a:ea typeface="Gill Sans"/>
                <a:cs typeface="Gill Sans"/>
                <a:sym typeface="Gill Sans"/>
              </a:defRPr>
            </a:pPr>
            <a:r>
              <a:rPr lang="en-US" sz="1238" b="1" dirty="0">
                <a:latin typeface="Gill Sans MT" panose="020B0502020104020203" pitchFamily="34" charset="77"/>
              </a:rPr>
              <a:t>Develop AI – supported procedures to:</a:t>
            </a:r>
          </a:p>
          <a:p>
            <a:pPr marL="285750" indent="-285750" algn="just" defTabSz="308074">
              <a:spcBef>
                <a:spcPts val="300"/>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Accurately fit data in a multi-D space</a:t>
            </a:r>
          </a:p>
          <a:p>
            <a:pPr marL="285750" indent="-285750" algn="just" defTabSz="308074">
              <a:spcBef>
                <a:spcPts val="300"/>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Unfold detector effects</a:t>
            </a:r>
          </a:p>
          <a:p>
            <a:pPr marL="285750" indent="-285750" algn="just" defTabSz="308074">
              <a:spcBef>
                <a:spcPts val="300"/>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Compare synthetic (AI-generated) to experimental data</a:t>
            </a:r>
          </a:p>
          <a:p>
            <a:pPr marL="285750" indent="-285750" algn="just" defTabSz="308074">
              <a:spcBef>
                <a:spcPts val="300"/>
              </a:spcBef>
              <a:buSzPct val="100000"/>
              <a:buFont typeface="Arial" panose="020B0604020202020204" pitchFamily="34" charset="0"/>
              <a:buChar char="•"/>
              <a:defRPr sz="3300">
                <a:solidFill>
                  <a:srgbClr val="000000"/>
                </a:solidFill>
                <a:latin typeface="Gill Sans"/>
                <a:ea typeface="Gill Sans"/>
                <a:cs typeface="Gill Sans"/>
                <a:sym typeface="Gill Sans"/>
              </a:defRPr>
            </a:pPr>
            <a:r>
              <a:rPr lang="en-US" sz="1238" dirty="0">
                <a:latin typeface="Gill Sans MT" panose="020B0502020104020203" pitchFamily="34" charset="77"/>
              </a:rPr>
              <a:t>Quantify the uncertainty</a:t>
            </a:r>
            <a:endParaRPr sz="1238" dirty="0">
              <a:latin typeface="Gill Sans MT" panose="020B0502020104020203" pitchFamily="34" charset="77"/>
            </a:endParaRPr>
          </a:p>
        </p:txBody>
      </p:sp>
      <p:sp>
        <p:nvSpPr>
          <p:cNvPr id="11" name="TextBox 10">
            <a:extLst>
              <a:ext uri="{FF2B5EF4-FFF2-40B4-BE49-F238E27FC236}">
                <a16:creationId xmlns:a16="http://schemas.microsoft.com/office/drawing/2014/main" id="{D3910787-9461-6A2B-8E6B-0E88AECCAF3A}"/>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20 -</a:t>
            </a:r>
          </a:p>
        </p:txBody>
      </p:sp>
    </p:spTree>
    <p:extLst>
      <p:ext uri="{BB962C8B-B14F-4D97-AF65-F5344CB8AC3E}">
        <p14:creationId xmlns:p14="http://schemas.microsoft.com/office/powerpoint/2010/main" val="842870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01"/>
          <p:cNvSpPr txBox="1">
            <a:spLocks noGrp="1"/>
          </p:cNvSpPr>
          <p:nvPr>
            <p:ph type="sldNum" sz="quarter" idx="2"/>
          </p:nvPr>
        </p:nvSpPr>
        <p:spPr>
          <a:xfrm>
            <a:off x="2141294" y="4906418"/>
            <a:ext cx="244506" cy="2394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lvl1pPr>
              <a:defRPr sz="1050">
                <a:solidFill>
                  <a:srgbClr val="000000"/>
                </a:solidFill>
              </a:defRPr>
            </a:lvl1pPr>
          </a:lstStyle>
          <a:p>
            <a:fld id="{86CB4B4D-7CA3-9044-876B-883B54F8677D}" type="slidenum">
              <a:rPr>
                <a:latin typeface="Gill Sans MT" panose="020B0502020104020203" pitchFamily="34" charset="77"/>
              </a:rPr>
              <a:t>26</a:t>
            </a:fld>
            <a:endParaRPr>
              <a:latin typeface="Gill Sans MT" panose="020B0502020104020203" pitchFamily="34" charset="77"/>
            </a:endParaRPr>
          </a:p>
        </p:txBody>
      </p:sp>
      <p:pic>
        <p:nvPicPr>
          <p:cNvPr id="319" name="pasted-image.png" descr="pasted-image.png"/>
          <p:cNvPicPr>
            <a:picLocks noChangeAspect="1"/>
          </p:cNvPicPr>
          <p:nvPr/>
        </p:nvPicPr>
        <p:blipFill>
          <a:blip r:embed="rId2"/>
          <a:stretch>
            <a:fillRect/>
          </a:stretch>
        </p:blipFill>
        <p:spPr>
          <a:xfrm>
            <a:off x="372396" y="1331550"/>
            <a:ext cx="2266269" cy="598160"/>
          </a:xfrm>
          <a:prstGeom prst="rect">
            <a:avLst/>
          </a:prstGeom>
          <a:ln w="12700">
            <a:miter lim="400000"/>
          </a:ln>
        </p:spPr>
      </p:pic>
      <p:pic>
        <p:nvPicPr>
          <p:cNvPr id="320" name="pasted-image.png" descr="pasted-image.png"/>
          <p:cNvPicPr>
            <a:picLocks noChangeAspect="1"/>
          </p:cNvPicPr>
          <p:nvPr/>
        </p:nvPicPr>
        <p:blipFill>
          <a:blip r:embed="rId3"/>
          <a:srcRect l="5359" t="6484" r="2661" b="6484"/>
          <a:stretch>
            <a:fillRect/>
          </a:stretch>
        </p:blipFill>
        <p:spPr>
          <a:xfrm>
            <a:off x="61934" y="2645187"/>
            <a:ext cx="4950967" cy="2015706"/>
          </a:xfrm>
          <a:prstGeom prst="rect">
            <a:avLst/>
          </a:prstGeom>
          <a:ln w="12700">
            <a:miter lim="400000"/>
          </a:ln>
        </p:spPr>
      </p:pic>
      <p:sp>
        <p:nvSpPr>
          <p:cNvPr id="321" name="The cross section in particle physics"/>
          <p:cNvSpPr txBox="1"/>
          <p:nvPr/>
        </p:nvSpPr>
        <p:spPr>
          <a:xfrm>
            <a:off x="70392" y="221444"/>
            <a:ext cx="4030362" cy="280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lvl1pPr algn="l" defTabSz="642937">
              <a:defRPr sz="4400" b="1">
                <a:solidFill>
                  <a:srgbClr val="000000"/>
                </a:solidFill>
                <a:latin typeface="Gill Sans"/>
                <a:ea typeface="Gill Sans"/>
                <a:cs typeface="Gill Sans"/>
                <a:sym typeface="Gill Sans"/>
              </a:defRPr>
            </a:lvl1pPr>
          </a:lstStyle>
          <a:p>
            <a:r>
              <a:rPr sz="1650">
                <a:latin typeface="Gill Sans MT" panose="020B0502020104020203" pitchFamily="34" charset="77"/>
              </a:rPr>
              <a:t>The cross section in particle physics</a:t>
            </a:r>
          </a:p>
        </p:txBody>
      </p:sp>
      <p:sp>
        <p:nvSpPr>
          <p:cNvPr id="322" name="Traditional approach: particles (4-momenta) measured into the detector, extract the relevant observables, extract physics mechanisms…"/>
          <p:cNvSpPr txBox="1"/>
          <p:nvPr/>
        </p:nvSpPr>
        <p:spPr>
          <a:xfrm>
            <a:off x="5346057" y="3380725"/>
            <a:ext cx="3548047" cy="1186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Traditional approach: particles (4-momenta) measured into the detector, extract the relevant observables, extract physics mechanisms</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Cross section </a:t>
            </a:r>
            <a:r>
              <a:rPr sz="1200" b="1">
                <a:latin typeface="Gill Sans MT" panose="020B0502020104020203" pitchFamily="34" charset="77"/>
              </a:rPr>
              <a:t>preserves</a:t>
            </a:r>
            <a:r>
              <a:rPr sz="1200">
                <a:latin typeface="Gill Sans MT" panose="020B0502020104020203" pitchFamily="34" charset="77"/>
              </a:rPr>
              <a:t> this information as replacement for the original particle-by-particle scattering information</a:t>
            </a:r>
          </a:p>
        </p:txBody>
      </p:sp>
      <p:sp>
        <p:nvSpPr>
          <p:cNvPr id="323" name="The cross section is related to the transition probability between an initial to a final state…"/>
          <p:cNvSpPr txBox="1"/>
          <p:nvPr/>
        </p:nvSpPr>
        <p:spPr>
          <a:xfrm>
            <a:off x="2938454" y="721295"/>
            <a:ext cx="6141704" cy="2208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The </a:t>
            </a:r>
            <a:r>
              <a:rPr sz="1200" i="1">
                <a:latin typeface="Gill Sans MT" panose="020B0502020104020203" pitchFamily="34" charset="77"/>
              </a:rPr>
              <a:t>cross section</a:t>
            </a:r>
            <a:r>
              <a:rPr sz="1200">
                <a:latin typeface="Gill Sans MT" panose="020B0502020104020203" pitchFamily="34" charset="77"/>
              </a:rPr>
              <a:t> is related to the transition probability between an initial to a final state</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In case of scattering, cross sections provides information about the elementary interaction </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Cross section is expressed as squared sum of scattering amplitudes (complex functions) depending on the kinematic Lorentz-invariant of the problem and embedding the interaction properties</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It is derived by measuring the momentum distributions of reaction particle (at different CM energy)</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Correlations between particles in the final state reflects the underlying dynamics </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Cross sections fully replaces the 4-mom data sample in a compact and efficient way</a:t>
            </a:r>
          </a:p>
          <a:p>
            <a:pPr marL="114300" indent="-114300" algn="just" defTabSz="308074">
              <a:spcBef>
                <a:spcPts val="413"/>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Cross section is the starting point for any higher level physics analysis </a:t>
            </a:r>
          </a:p>
        </p:txBody>
      </p:sp>
      <p:pic>
        <p:nvPicPr>
          <p:cNvPr id="2" name="Picture 1">
            <a:extLst>
              <a:ext uri="{FF2B5EF4-FFF2-40B4-BE49-F238E27FC236}">
                <a16:creationId xmlns:a16="http://schemas.microsoft.com/office/drawing/2014/main" id="{9351964E-D7D5-A09C-1FC9-2D9A91C2D6DD}"/>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C779874C-8E23-9210-BFC7-D3547E41B1C9}"/>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21 -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27</a:t>
            </a:fld>
            <a:endParaRPr>
              <a:latin typeface="Gill Sans MT" panose="020B0502020104020203" pitchFamily="34" charset="77"/>
            </a:endParaRPr>
          </a:p>
        </p:txBody>
      </p:sp>
      <p:sp>
        <p:nvSpPr>
          <p:cNvPr id="326" name="Exclusive reactions: 2 → 2"/>
          <p:cNvSpPr txBox="1"/>
          <p:nvPr/>
        </p:nvSpPr>
        <p:spPr>
          <a:xfrm>
            <a:off x="41092" y="191903"/>
            <a:ext cx="2918112" cy="280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lvl1pPr algn="l" defTabSz="642937">
              <a:defRPr sz="4400" b="1">
                <a:solidFill>
                  <a:srgbClr val="000000"/>
                </a:solidFill>
                <a:latin typeface="Gill Sans"/>
                <a:ea typeface="Gill Sans"/>
                <a:cs typeface="Gill Sans"/>
                <a:sym typeface="Gill Sans"/>
              </a:defRPr>
            </a:lvl1pPr>
          </a:lstStyle>
          <a:p>
            <a:r>
              <a:rPr sz="1650">
                <a:latin typeface="Gill Sans MT" panose="020B0502020104020203" pitchFamily="34" charset="77"/>
              </a:rPr>
              <a:t>Exclusive reactions: 2 → 2</a:t>
            </a:r>
          </a:p>
        </p:txBody>
      </p:sp>
      <p:pic>
        <p:nvPicPr>
          <p:cNvPr id="327" name="pasted-image.png" descr="pasted-image.png"/>
          <p:cNvPicPr>
            <a:picLocks noChangeAspect="1"/>
          </p:cNvPicPr>
          <p:nvPr/>
        </p:nvPicPr>
        <p:blipFill>
          <a:blip r:embed="rId2"/>
          <a:stretch>
            <a:fillRect/>
          </a:stretch>
        </p:blipFill>
        <p:spPr>
          <a:xfrm>
            <a:off x="-5672" y="782268"/>
            <a:ext cx="3058885" cy="3578964"/>
          </a:xfrm>
          <a:prstGeom prst="rect">
            <a:avLst/>
          </a:prstGeom>
          <a:ln w="12700">
            <a:miter lim="400000"/>
          </a:ln>
        </p:spPr>
      </p:pic>
      <p:sp>
        <p:nvSpPr>
          <p:cNvPr id="328" name="JLab-CLAS g6 ω photo production at large momentum transfer"/>
          <p:cNvSpPr txBox="1"/>
          <p:nvPr/>
        </p:nvSpPr>
        <p:spPr>
          <a:xfrm>
            <a:off x="3760965" y="919466"/>
            <a:ext cx="1832633" cy="538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lgn="just" defTabSz="821531">
              <a:defRPr sz="2800">
                <a:solidFill>
                  <a:srgbClr val="000000"/>
                </a:solidFill>
                <a:latin typeface="Gill Sans"/>
                <a:ea typeface="Gill Sans"/>
                <a:cs typeface="Gill Sans"/>
                <a:sym typeface="Gill Sans"/>
              </a:defRPr>
            </a:lvl1pPr>
          </a:lstStyle>
          <a:p>
            <a:r>
              <a:rPr sz="1050" dirty="0" err="1">
                <a:latin typeface="Gill Sans MT" panose="020B0502020104020203" pitchFamily="34" charset="77"/>
              </a:rPr>
              <a:t>JLab</a:t>
            </a:r>
            <a:r>
              <a:rPr sz="1050" dirty="0">
                <a:latin typeface="Gill Sans MT" panose="020B0502020104020203" pitchFamily="34" charset="77"/>
              </a:rPr>
              <a:t>-CLAS g6 </a:t>
            </a:r>
            <a:r>
              <a:rPr sz="1050" dirty="0" err="1">
                <a:latin typeface="Gill Sans MT" panose="020B0502020104020203" pitchFamily="34" charset="77"/>
              </a:rPr>
              <a:t>ω</a:t>
            </a:r>
            <a:r>
              <a:rPr sz="1050" dirty="0">
                <a:latin typeface="Gill Sans MT" panose="020B0502020104020203" pitchFamily="34" charset="77"/>
              </a:rPr>
              <a:t> photo production at large momentum transfer  </a:t>
            </a:r>
          </a:p>
        </p:txBody>
      </p:sp>
      <p:pic>
        <p:nvPicPr>
          <p:cNvPr id="329" name="pasted-image.png" descr="pasted-image.png"/>
          <p:cNvPicPr>
            <a:picLocks noChangeAspect="1"/>
          </p:cNvPicPr>
          <p:nvPr/>
        </p:nvPicPr>
        <p:blipFill>
          <a:blip r:embed="rId3"/>
          <a:stretch>
            <a:fillRect/>
          </a:stretch>
        </p:blipFill>
        <p:spPr>
          <a:xfrm>
            <a:off x="3265989" y="1950602"/>
            <a:ext cx="2822584" cy="2017873"/>
          </a:xfrm>
          <a:prstGeom prst="rect">
            <a:avLst/>
          </a:prstGeom>
          <a:ln w="12700">
            <a:miter lim="400000"/>
          </a:ln>
        </p:spPr>
      </p:pic>
      <p:sp>
        <p:nvSpPr>
          <p:cNvPr id="330" name="2-gluon exchange"/>
          <p:cNvSpPr txBox="1"/>
          <p:nvPr/>
        </p:nvSpPr>
        <p:spPr>
          <a:xfrm>
            <a:off x="4228195" y="2461955"/>
            <a:ext cx="898172" cy="18105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lgn="just" defTabSz="821531">
              <a:defRPr sz="2200">
                <a:solidFill>
                  <a:srgbClr val="000000"/>
                </a:solidFill>
                <a:latin typeface="Gill Sans"/>
                <a:ea typeface="Gill Sans"/>
                <a:cs typeface="Gill Sans"/>
                <a:sym typeface="Gill Sans"/>
              </a:defRPr>
            </a:lvl1pPr>
          </a:lstStyle>
          <a:p>
            <a:r>
              <a:rPr sz="825">
                <a:latin typeface="Gill Sans MT" panose="020B0502020104020203" pitchFamily="34" charset="77"/>
              </a:rPr>
              <a:t> 2-gluon exchange</a:t>
            </a:r>
          </a:p>
        </p:txBody>
      </p:sp>
      <p:sp>
        <p:nvSpPr>
          <p:cNvPr id="331" name="Correlations"/>
          <p:cNvSpPr txBox="1"/>
          <p:nvPr/>
        </p:nvSpPr>
        <p:spPr>
          <a:xfrm>
            <a:off x="4292481" y="3178742"/>
            <a:ext cx="898172" cy="18105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lgn="just" defTabSz="821531">
              <a:defRPr sz="2200">
                <a:solidFill>
                  <a:srgbClr val="000000"/>
                </a:solidFill>
                <a:latin typeface="Gill Sans"/>
                <a:ea typeface="Gill Sans"/>
                <a:cs typeface="Gill Sans"/>
                <a:sym typeface="Gill Sans"/>
              </a:defRPr>
            </a:lvl1pPr>
          </a:lstStyle>
          <a:p>
            <a:r>
              <a:rPr sz="825">
                <a:latin typeface="Gill Sans MT" panose="020B0502020104020203" pitchFamily="34" charset="77"/>
              </a:rPr>
              <a:t> Correlations</a:t>
            </a:r>
          </a:p>
        </p:txBody>
      </p:sp>
      <p:sp>
        <p:nvSpPr>
          <p:cNvPr id="332" name="quark exchange"/>
          <p:cNvSpPr txBox="1"/>
          <p:nvPr/>
        </p:nvSpPr>
        <p:spPr>
          <a:xfrm>
            <a:off x="4228195" y="3847405"/>
            <a:ext cx="898172" cy="18105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lgn="just" defTabSz="821531">
              <a:defRPr sz="2200">
                <a:solidFill>
                  <a:srgbClr val="000000"/>
                </a:solidFill>
                <a:latin typeface="Gill Sans"/>
                <a:ea typeface="Gill Sans"/>
                <a:cs typeface="Gill Sans"/>
                <a:sym typeface="Gill Sans"/>
              </a:defRPr>
            </a:lvl1pPr>
          </a:lstStyle>
          <a:p>
            <a:r>
              <a:rPr sz="825">
                <a:latin typeface="Gill Sans MT" panose="020B0502020104020203" pitchFamily="34" charset="77"/>
              </a:rPr>
              <a:t>quark exchange</a:t>
            </a:r>
          </a:p>
        </p:txBody>
      </p:sp>
      <p:sp>
        <p:nvSpPr>
          <p:cNvPr id="333" name="It worked (and still works!) well if limited to channels with a single variable…"/>
          <p:cNvSpPr txBox="1"/>
          <p:nvPr/>
        </p:nvSpPr>
        <p:spPr>
          <a:xfrm>
            <a:off x="6189774" y="2986246"/>
            <a:ext cx="2822583" cy="11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118696" indent="-118696" algn="just" defTabSz="308074">
              <a:spcBef>
                <a:spcPts val="33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It worked (and still works!) well if limited to channels with a single variable</a:t>
            </a:r>
          </a:p>
          <a:p>
            <a:pPr marL="118696" indent="-118696" algn="just" defTabSz="308074">
              <a:spcBef>
                <a:spcPts val="33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Xsec, Polarization observables, angular distribution, decay matrix,  …</a:t>
            </a:r>
          </a:p>
        </p:txBody>
      </p:sp>
      <p:sp>
        <p:nvSpPr>
          <p:cNvPr id="334" name="γ p → p ω"/>
          <p:cNvSpPr txBox="1"/>
          <p:nvPr/>
        </p:nvSpPr>
        <p:spPr>
          <a:xfrm>
            <a:off x="4335398" y="1561766"/>
            <a:ext cx="640994" cy="200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algn="just" defTabSz="1643062">
              <a:defRPr sz="3000">
                <a:solidFill>
                  <a:srgbClr val="000000"/>
                </a:solidFill>
                <a:latin typeface="Gill Sans"/>
                <a:ea typeface="Gill Sans"/>
                <a:cs typeface="Gill Sans"/>
                <a:sym typeface="Gill Sans"/>
              </a:defRPr>
            </a:lvl1pPr>
          </a:lstStyle>
          <a:p>
            <a:r>
              <a:rPr sz="1125">
                <a:latin typeface="Gill Sans MT" panose="020B0502020104020203" pitchFamily="34" charset="77"/>
              </a:rPr>
              <a:t>γ p → p ω</a:t>
            </a:r>
          </a:p>
        </p:txBody>
      </p:sp>
      <p:sp>
        <p:nvSpPr>
          <p:cNvPr id="335" name="2 → 2 scattering (no polarisation)…"/>
          <p:cNvSpPr txBox="1"/>
          <p:nvPr/>
        </p:nvSpPr>
        <p:spPr>
          <a:xfrm>
            <a:off x="6221840" y="1144637"/>
            <a:ext cx="2758451" cy="1481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defTabSz="616148">
              <a:defRPr sz="3600">
                <a:solidFill>
                  <a:srgbClr val="000000"/>
                </a:solidFill>
                <a:latin typeface="Gill Sans"/>
                <a:ea typeface="Gill Sans"/>
                <a:cs typeface="Gill Sans"/>
                <a:sym typeface="Gill Sans"/>
              </a:defRPr>
            </a:pPr>
            <a:r>
              <a:rPr sz="1350" dirty="0">
                <a:latin typeface="Gill Sans MT" panose="020B0502020104020203" pitchFamily="34" charset="77"/>
              </a:rPr>
              <a:t>2 → 2 scattering (no </a:t>
            </a:r>
            <a:r>
              <a:rPr sz="1350" dirty="0" err="1">
                <a:latin typeface="Gill Sans MT" panose="020B0502020104020203" pitchFamily="34" charset="77"/>
              </a:rPr>
              <a:t>polarisation</a:t>
            </a:r>
            <a:r>
              <a:rPr sz="1350" dirty="0">
                <a:latin typeface="Gill Sans MT" panose="020B0502020104020203" pitchFamily="34" charset="77"/>
              </a:rPr>
              <a:t>)</a:t>
            </a:r>
          </a:p>
          <a:p>
            <a:pPr marL="118696" lvl="1" indent="-118696" algn="just" defTabSz="616148">
              <a:buSzPct val="100000"/>
              <a:buChar char="-"/>
              <a:defRPr sz="3600">
                <a:solidFill>
                  <a:srgbClr val="000000"/>
                </a:solidFill>
                <a:latin typeface="Gill Sans"/>
                <a:ea typeface="Gill Sans"/>
                <a:cs typeface="Gill Sans"/>
                <a:sym typeface="Gill Sans"/>
              </a:defRPr>
            </a:pPr>
            <a:r>
              <a:rPr sz="1350" dirty="0">
                <a:latin typeface="Gill Sans MT" panose="020B0502020104020203" pitchFamily="34" charset="77"/>
              </a:rPr>
              <a:t>Initial state: known</a:t>
            </a:r>
          </a:p>
          <a:p>
            <a:pPr marL="118696" lvl="1" indent="-118696" algn="just" defTabSz="616148">
              <a:buSzPct val="100000"/>
              <a:buChar char="-"/>
              <a:defRPr sz="3600">
                <a:solidFill>
                  <a:srgbClr val="000000"/>
                </a:solidFill>
                <a:latin typeface="Gill Sans"/>
                <a:ea typeface="Gill Sans"/>
                <a:cs typeface="Gill Sans"/>
                <a:sym typeface="Gill Sans"/>
              </a:defRPr>
            </a:pPr>
            <a:r>
              <a:rPr sz="1350" dirty="0">
                <a:latin typeface="Gill Sans MT" panose="020B0502020104020203" pitchFamily="34" charset="77"/>
              </a:rPr>
              <a:t>Final state: 2 x 3</a:t>
            </a:r>
          </a:p>
          <a:p>
            <a:pPr marL="118696" lvl="1" indent="-118696" algn="just" defTabSz="616148">
              <a:buSzPct val="100000"/>
              <a:buChar char="-"/>
              <a:defRPr sz="3600">
                <a:solidFill>
                  <a:srgbClr val="000000"/>
                </a:solidFill>
                <a:latin typeface="Gill Sans"/>
                <a:ea typeface="Gill Sans"/>
                <a:cs typeface="Gill Sans"/>
                <a:sym typeface="Gill Sans"/>
              </a:defRPr>
            </a:pPr>
            <a:r>
              <a:rPr sz="1350" dirty="0">
                <a:latin typeface="Gill Sans MT" panose="020B0502020104020203" pitchFamily="34" charset="77"/>
              </a:rPr>
              <a:t>Parameters: (2 x 3) - 4 = 2</a:t>
            </a:r>
          </a:p>
          <a:p>
            <a:pPr marL="118696" lvl="1" indent="-118696" algn="just" defTabSz="616148">
              <a:buSzPct val="100000"/>
              <a:buChar char="-"/>
              <a:defRPr sz="3600">
                <a:solidFill>
                  <a:srgbClr val="000000"/>
                </a:solidFill>
                <a:latin typeface="Gill Sans"/>
                <a:ea typeface="Gill Sans"/>
                <a:cs typeface="Gill Sans"/>
                <a:sym typeface="Gill Sans"/>
              </a:defRPr>
            </a:pPr>
            <a:r>
              <a:rPr sz="1350" dirty="0">
                <a:latin typeface="Gill Sans MT" panose="020B0502020104020203" pitchFamily="34" charset="77"/>
              </a:rPr>
              <a:t>Possible choice:</a:t>
            </a:r>
            <a:r>
              <a:rPr sz="1350" i="1" dirty="0">
                <a:latin typeface="Gill Sans MT" panose="020B0502020104020203" pitchFamily="34" charset="77"/>
              </a:rPr>
              <a:t> -t</a:t>
            </a:r>
            <a:r>
              <a:rPr sz="1350" dirty="0">
                <a:latin typeface="Gill Sans MT" panose="020B0502020104020203" pitchFamily="34" charset="77"/>
              </a:rPr>
              <a:t> and </a:t>
            </a:r>
            <a:r>
              <a:rPr sz="1350" i="1" dirty="0" err="1">
                <a:latin typeface="Gill Sans MT" panose="020B0502020104020203" pitchFamily="34" charset="77"/>
              </a:rPr>
              <a:t>φ</a:t>
            </a:r>
            <a:endParaRPr sz="1350" i="1" dirty="0">
              <a:latin typeface="Gill Sans MT" panose="020B0502020104020203" pitchFamily="34" charset="77"/>
            </a:endParaRPr>
          </a:p>
          <a:p>
            <a:pPr marL="118696" lvl="1" indent="-118696" algn="just" defTabSz="616148">
              <a:buSzPct val="100000"/>
              <a:buChar char="-"/>
              <a:defRPr sz="3600">
                <a:solidFill>
                  <a:srgbClr val="000000"/>
                </a:solidFill>
                <a:latin typeface="Gill Sans"/>
                <a:ea typeface="Gill Sans"/>
                <a:cs typeface="Gill Sans"/>
                <a:sym typeface="Gill Sans"/>
              </a:defRPr>
            </a:pPr>
            <a:r>
              <a:rPr sz="1350" i="1" dirty="0">
                <a:latin typeface="Gill Sans MT" panose="020B0502020104020203" pitchFamily="34" charset="77"/>
              </a:rPr>
              <a:t>t</a:t>
            </a:r>
            <a:r>
              <a:rPr sz="1350" dirty="0">
                <a:latin typeface="Gill Sans MT" panose="020B0502020104020203" pitchFamily="34" charset="77"/>
              </a:rPr>
              <a:t>he physics depends only on one variable (-t)</a:t>
            </a:r>
          </a:p>
        </p:txBody>
      </p:sp>
      <p:sp>
        <p:nvSpPr>
          <p:cNvPr id="336" name="M. Battaglieri et al. (CLAS Collaboration) Phys. Rev. Lett. 90, 022002"/>
          <p:cNvSpPr txBox="1"/>
          <p:nvPr/>
        </p:nvSpPr>
        <p:spPr>
          <a:xfrm>
            <a:off x="6538736" y="376800"/>
            <a:ext cx="2632861" cy="130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defTabSz="241101">
              <a:spcBef>
                <a:spcPts val="863"/>
              </a:spcBef>
              <a:defRPr sz="1800">
                <a:solidFill>
                  <a:srgbClr val="000000"/>
                </a:solidFill>
                <a:latin typeface="Gill Sans"/>
                <a:ea typeface="Gill Sans"/>
                <a:cs typeface="Gill Sans"/>
                <a:sym typeface="Gill Sans"/>
              </a:defRPr>
            </a:pPr>
            <a:r>
              <a:rPr sz="675">
                <a:latin typeface="Gill Sans MT" panose="020B0502020104020203" pitchFamily="34" charset="77"/>
              </a:rPr>
              <a:t>M. Battaglieri </a:t>
            </a:r>
            <a:r>
              <a:rPr sz="675" i="1">
                <a:latin typeface="Gill Sans MT" panose="020B0502020104020203" pitchFamily="34" charset="77"/>
              </a:rPr>
              <a:t>et al.</a:t>
            </a:r>
            <a:r>
              <a:rPr sz="675">
                <a:latin typeface="Gill Sans MT" panose="020B0502020104020203" pitchFamily="34" charset="77"/>
              </a:rPr>
              <a:t> (CLAS Collaboration) Phys. Rev. Lett. 90, 022002</a:t>
            </a:r>
          </a:p>
        </p:txBody>
      </p:sp>
      <p:pic>
        <p:nvPicPr>
          <p:cNvPr id="2" name="Picture 1">
            <a:extLst>
              <a:ext uri="{FF2B5EF4-FFF2-40B4-BE49-F238E27FC236}">
                <a16:creationId xmlns:a16="http://schemas.microsoft.com/office/drawing/2014/main" id="{98D5A878-E5A3-B861-63A8-AD7FCC4A3936}"/>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CA9FF059-F410-3901-14D2-44636AA59D26}"/>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22 -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28</a:t>
            </a:fld>
            <a:endParaRPr>
              <a:latin typeface="Gill Sans MT" panose="020B0502020104020203" pitchFamily="34" charset="77"/>
            </a:endParaRPr>
          </a:p>
        </p:txBody>
      </p:sp>
      <p:sp>
        <p:nvSpPr>
          <p:cNvPr id="339" name="Exclusive reactions: 2 → 3"/>
          <p:cNvSpPr txBox="1"/>
          <p:nvPr/>
        </p:nvSpPr>
        <p:spPr>
          <a:xfrm>
            <a:off x="41092" y="191903"/>
            <a:ext cx="2859196" cy="280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lvl1pPr algn="l" defTabSz="642937">
              <a:defRPr sz="4400" b="1">
                <a:solidFill>
                  <a:srgbClr val="000000"/>
                </a:solidFill>
                <a:latin typeface="Gill Sans"/>
                <a:ea typeface="Gill Sans"/>
                <a:cs typeface="Gill Sans"/>
                <a:sym typeface="Gill Sans"/>
              </a:defRPr>
            </a:lvl1pPr>
          </a:lstStyle>
          <a:p>
            <a:r>
              <a:rPr sz="1650">
                <a:latin typeface="Gill Sans MT" panose="020B0502020104020203" pitchFamily="34" charset="77"/>
              </a:rPr>
              <a:t>Exclusive reactions: 2 → 3</a:t>
            </a:r>
          </a:p>
        </p:txBody>
      </p:sp>
      <p:sp>
        <p:nvSpPr>
          <p:cNvPr id="340" name="It does not work (in practice) when you have several independent variables: multi-particle final states (spectroscopy) or multi-variable correlations (SIDIS)…"/>
          <p:cNvSpPr txBox="1"/>
          <p:nvPr/>
        </p:nvSpPr>
        <p:spPr>
          <a:xfrm>
            <a:off x="2997910" y="709435"/>
            <a:ext cx="3148181" cy="11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116898" indent="-116898" algn="just" defTabSz="308074">
              <a:spcBef>
                <a:spcPts val="338"/>
              </a:spcBef>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It does not work (in practice) when you have several independent variables: multi-particle final states (spectroscopy) or multi-variable correlations (SIDIS)</a:t>
            </a:r>
          </a:p>
          <a:p>
            <a:pPr marL="116898" indent="-116898" algn="just" defTabSz="308074">
              <a:spcBef>
                <a:spcPts val="338"/>
              </a:spcBef>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In the integration to reduce to 1-dim all correlations are lost</a:t>
            </a:r>
          </a:p>
        </p:txBody>
      </p:sp>
      <p:sp>
        <p:nvSpPr>
          <p:cNvPr id="341" name="2 → 3 scattering (no polarization)…"/>
          <p:cNvSpPr txBox="1"/>
          <p:nvPr/>
        </p:nvSpPr>
        <p:spPr>
          <a:xfrm>
            <a:off x="158065" y="799908"/>
            <a:ext cx="2777456" cy="950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defTabSz="616148">
              <a:defRPr sz="3200">
                <a:solidFill>
                  <a:srgbClr val="000000"/>
                </a:solidFill>
                <a:latin typeface="Gill Sans"/>
                <a:ea typeface="Gill Sans"/>
                <a:cs typeface="Gill Sans"/>
                <a:sym typeface="Gill Sans"/>
              </a:defRPr>
            </a:pPr>
            <a:r>
              <a:rPr sz="1200" dirty="0">
                <a:latin typeface="Gill Sans MT" panose="020B0502020104020203" pitchFamily="34" charset="77"/>
              </a:rPr>
              <a:t>2 → 3 scattering (no polarization)</a:t>
            </a:r>
          </a:p>
          <a:p>
            <a:pPr marL="114300" lvl="1" indent="-114300" algn="just" defTabSz="616148">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Initial state: known</a:t>
            </a:r>
          </a:p>
          <a:p>
            <a:pPr marL="114300" lvl="1" indent="-114300" algn="just" defTabSz="616148">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Final state: 3 x 3</a:t>
            </a:r>
          </a:p>
          <a:p>
            <a:pPr marL="114300" lvl="1" indent="-114300" algn="just" defTabSz="616148">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Parameters: (3 x 3) - 4 = 5 (</a:t>
            </a:r>
            <a:r>
              <a:rPr sz="1200" dirty="0" err="1">
                <a:latin typeface="Gill Sans MT" panose="020B0502020104020203" pitchFamily="34" charset="77"/>
              </a:rPr>
              <a:t>E</a:t>
            </a:r>
            <a:r>
              <a:rPr sz="1200" baseline="-5999" dirty="0" err="1">
                <a:latin typeface="Gill Sans MT" panose="020B0502020104020203" pitchFamily="34" charset="77"/>
              </a:rPr>
              <a:t>γ</a:t>
            </a:r>
            <a:r>
              <a:rPr sz="1200" dirty="0">
                <a:latin typeface="Gill Sans MT" panose="020B0502020104020203" pitchFamily="34" charset="77"/>
              </a:rPr>
              <a:t> fixed)</a:t>
            </a:r>
          </a:p>
          <a:p>
            <a:pPr marL="114300" lvl="1" indent="-114300" algn="just" defTabSz="616148">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Possible choice:</a:t>
            </a:r>
            <a:r>
              <a:rPr sz="1200" i="1" dirty="0">
                <a:latin typeface="Gill Sans MT" panose="020B0502020104020203" pitchFamily="34" charset="77"/>
              </a:rPr>
              <a:t> M</a:t>
            </a:r>
            <a:r>
              <a:rPr sz="1200" i="1" baseline="31999" dirty="0">
                <a:latin typeface="Gill Sans MT" panose="020B0502020104020203" pitchFamily="34" charset="77"/>
              </a:rPr>
              <a:t>2</a:t>
            </a:r>
            <a:r>
              <a:rPr sz="1200" i="1" baseline="-5999" dirty="0">
                <a:latin typeface="Gill Sans MT" panose="020B0502020104020203" pitchFamily="34" charset="77"/>
              </a:rPr>
              <a:t>ππ</a:t>
            </a:r>
            <a:r>
              <a:rPr sz="1200" i="1" dirty="0">
                <a:latin typeface="Gill Sans MT" panose="020B0502020104020203" pitchFamily="34" charset="77"/>
              </a:rPr>
              <a:t>, M</a:t>
            </a:r>
            <a:r>
              <a:rPr sz="1200" i="1" baseline="31999" dirty="0">
                <a:latin typeface="Gill Sans MT" panose="020B0502020104020203" pitchFamily="34" charset="77"/>
              </a:rPr>
              <a:t>2</a:t>
            </a:r>
            <a:r>
              <a:rPr sz="1200" i="1" baseline="-5999" dirty="0">
                <a:latin typeface="Gill Sans MT" panose="020B0502020104020203" pitchFamily="34" charset="77"/>
              </a:rPr>
              <a:t>pπ </a:t>
            </a:r>
            <a:r>
              <a:rPr sz="1200" i="1" dirty="0" err="1">
                <a:latin typeface="Gill Sans MT" panose="020B0502020104020203" pitchFamily="34" charset="77"/>
              </a:rPr>
              <a:t>θ</a:t>
            </a:r>
            <a:r>
              <a:rPr sz="1200" i="1" baseline="-5999" dirty="0">
                <a:latin typeface="Gill Sans MT" panose="020B0502020104020203" pitchFamily="34" charset="77"/>
              </a:rPr>
              <a:t>π</a:t>
            </a:r>
            <a:r>
              <a:rPr sz="1200" i="1" dirty="0">
                <a:latin typeface="Gill Sans MT" panose="020B0502020104020203" pitchFamily="34" charset="77"/>
              </a:rPr>
              <a:t>, α, </a:t>
            </a:r>
            <a:r>
              <a:rPr sz="1200" i="1" dirty="0" err="1">
                <a:latin typeface="Gill Sans MT" panose="020B0502020104020203" pitchFamily="34" charset="77"/>
              </a:rPr>
              <a:t>φ</a:t>
            </a:r>
            <a:endParaRPr sz="1200" i="1" dirty="0">
              <a:latin typeface="Gill Sans MT" panose="020B0502020104020203" pitchFamily="34" charset="77"/>
            </a:endParaRPr>
          </a:p>
        </p:txBody>
      </p:sp>
      <p:pic>
        <p:nvPicPr>
          <p:cNvPr id="342" name="pasted-image.png" descr="pasted-image.png"/>
          <p:cNvPicPr>
            <a:picLocks noChangeAspect="1"/>
          </p:cNvPicPr>
          <p:nvPr/>
        </p:nvPicPr>
        <p:blipFill>
          <a:blip r:embed="rId2"/>
          <a:stretch>
            <a:fillRect/>
          </a:stretch>
        </p:blipFill>
        <p:spPr>
          <a:xfrm>
            <a:off x="219011" y="4126177"/>
            <a:ext cx="2277024" cy="529541"/>
          </a:xfrm>
          <a:prstGeom prst="rect">
            <a:avLst/>
          </a:prstGeom>
          <a:ln w="12700">
            <a:miter lim="400000"/>
          </a:ln>
        </p:spPr>
      </p:pic>
      <p:sp>
        <p:nvSpPr>
          <p:cNvPr id="343" name="AI may provide a new way to look at data and extract observables and physics interpretation…"/>
          <p:cNvSpPr txBox="1"/>
          <p:nvPr/>
        </p:nvSpPr>
        <p:spPr>
          <a:xfrm>
            <a:off x="6509512" y="766012"/>
            <a:ext cx="2632861" cy="885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74">
              <a:defRPr sz="3600">
                <a:solidFill>
                  <a:srgbClr val="000000"/>
                </a:solidFill>
                <a:latin typeface="Gill Sans SemiBold"/>
                <a:ea typeface="Gill Sans SemiBold"/>
                <a:cs typeface="Gill Sans SemiBold"/>
                <a:sym typeface="Gill Sans SemiBold"/>
              </a:defRPr>
            </a:pPr>
            <a:r>
              <a:rPr sz="1350">
                <a:latin typeface="Gill Sans MT" panose="020B0502020104020203" pitchFamily="34" charset="77"/>
              </a:rPr>
              <a:t>AI may provide a new way to look at data and extract observables and physics interpretation</a:t>
            </a:r>
          </a:p>
          <a:p>
            <a:pPr defTabSz="308074">
              <a:defRPr sz="3600">
                <a:solidFill>
                  <a:srgbClr val="000000"/>
                </a:solidFill>
                <a:latin typeface="Gill Sans SemiBold"/>
                <a:ea typeface="Gill Sans SemiBold"/>
                <a:cs typeface="Gill Sans SemiBold"/>
                <a:sym typeface="Gill Sans SemiBold"/>
              </a:defRPr>
            </a:pPr>
            <a:r>
              <a:rPr sz="1350">
                <a:latin typeface="Gill Sans MT" panose="020B0502020104020203" pitchFamily="34" charset="77"/>
              </a:rPr>
              <a:t>(on event by event base)</a:t>
            </a:r>
          </a:p>
        </p:txBody>
      </p:sp>
      <p:sp>
        <p:nvSpPr>
          <p:cNvPr id="344" name="Eγ = (3.0 - 3.8) GeV γ p → p π+ π- exclusive reaction…"/>
          <p:cNvSpPr txBox="1"/>
          <p:nvPr/>
        </p:nvSpPr>
        <p:spPr>
          <a:xfrm>
            <a:off x="111019" y="2574676"/>
            <a:ext cx="2824501" cy="1489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174" tIns="40174" rIns="40174" bIns="40174" anchor="ctr">
            <a:spAutoFit/>
          </a:bodyPr>
          <a:lstStyle/>
          <a:p>
            <a:pPr marL="114300" indent="-114300" defTabSz="616148">
              <a:buSzPct val="100000"/>
              <a:buChar char="-"/>
              <a:defRPr sz="3200">
                <a:solidFill>
                  <a:srgbClr val="000000"/>
                </a:solidFill>
                <a:latin typeface="Gill Sans"/>
                <a:ea typeface="Gill Sans"/>
                <a:cs typeface="Gill Sans"/>
                <a:sym typeface="Gill Sans"/>
              </a:defRPr>
            </a:pPr>
            <a:r>
              <a:rPr sz="1200" dirty="0" err="1">
                <a:latin typeface="Gill Sans MT" panose="020B0502020104020203" pitchFamily="34" charset="77"/>
              </a:rPr>
              <a:t>E</a:t>
            </a:r>
            <a:r>
              <a:rPr sz="1200" baseline="-5999" dirty="0" err="1">
                <a:latin typeface="Gill Sans MT" panose="020B0502020104020203" pitchFamily="34" charset="77"/>
              </a:rPr>
              <a:t>γ</a:t>
            </a:r>
            <a:r>
              <a:rPr sz="1200" dirty="0">
                <a:latin typeface="Gill Sans MT" panose="020B0502020104020203" pitchFamily="34" charset="77"/>
              </a:rPr>
              <a:t> = (3.0 - 3.8) GeV</a:t>
            </a:r>
            <a:br>
              <a:rPr sz="1200" dirty="0">
                <a:latin typeface="Gill Sans MT" panose="020B0502020104020203" pitchFamily="34" charset="77"/>
              </a:rPr>
            </a:br>
            <a:r>
              <a:rPr sz="1200" dirty="0" err="1">
                <a:latin typeface="Gill Sans MT" panose="020B0502020104020203" pitchFamily="34" charset="77"/>
              </a:rPr>
              <a:t>γ</a:t>
            </a:r>
            <a:r>
              <a:rPr sz="1200" dirty="0">
                <a:latin typeface="Gill Sans MT" panose="020B0502020104020203" pitchFamily="34" charset="77"/>
              </a:rPr>
              <a:t> p → p π</a:t>
            </a:r>
            <a:r>
              <a:rPr sz="1200" baseline="31999" dirty="0">
                <a:latin typeface="Gill Sans MT" panose="020B0502020104020203" pitchFamily="34" charset="77"/>
              </a:rPr>
              <a:t>+</a:t>
            </a:r>
            <a:r>
              <a:rPr sz="1200" dirty="0">
                <a:latin typeface="Gill Sans MT" panose="020B0502020104020203" pitchFamily="34" charset="77"/>
              </a:rPr>
              <a:t> π</a:t>
            </a:r>
            <a:r>
              <a:rPr sz="1200" baseline="31999" dirty="0">
                <a:latin typeface="Gill Sans MT" panose="020B0502020104020203" pitchFamily="34" charset="77"/>
              </a:rPr>
              <a:t>- </a:t>
            </a:r>
            <a:r>
              <a:rPr sz="1200" dirty="0">
                <a:latin typeface="Gill Sans MT" panose="020B0502020104020203" pitchFamily="34" charset="77"/>
              </a:rPr>
              <a:t>exclusive reaction</a:t>
            </a:r>
          </a:p>
          <a:p>
            <a:pPr marL="201564" indent="-116898" defTabSz="616148">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data set analyses so far </a:t>
            </a:r>
            <a:r>
              <a:rPr sz="1125" dirty="0" err="1">
                <a:latin typeface="Gill Sans MT" panose="020B0502020104020203" pitchFamily="34" charset="77"/>
              </a:rPr>
              <a:t>γ</a:t>
            </a:r>
            <a:r>
              <a:rPr sz="1125" dirty="0">
                <a:latin typeface="Gill Sans MT" panose="020B0502020104020203" pitchFamily="34" charset="77"/>
              </a:rPr>
              <a:t> p → p π</a:t>
            </a:r>
            <a:r>
              <a:rPr sz="1125" baseline="31999" dirty="0">
                <a:latin typeface="Gill Sans MT" panose="020B0502020104020203" pitchFamily="34" charset="77"/>
              </a:rPr>
              <a:t>+</a:t>
            </a:r>
            <a:r>
              <a:rPr sz="1125" dirty="0">
                <a:latin typeface="Gill Sans MT" panose="020B0502020104020203" pitchFamily="34" charset="77"/>
              </a:rPr>
              <a:t> (π</a:t>
            </a:r>
            <a:r>
              <a:rPr sz="1125" baseline="31999" dirty="0">
                <a:latin typeface="Gill Sans MT" panose="020B0502020104020203" pitchFamily="34" charset="77"/>
              </a:rPr>
              <a:t>-</a:t>
            </a:r>
            <a:r>
              <a:rPr sz="1125" dirty="0">
                <a:latin typeface="Gill Sans MT" panose="020B0502020104020203" pitchFamily="34" charset="77"/>
              </a:rPr>
              <a:t>) + small contamination of </a:t>
            </a:r>
            <a:r>
              <a:rPr sz="1125" dirty="0" err="1">
                <a:latin typeface="Gill Sans MT" panose="020B0502020104020203" pitchFamily="34" charset="77"/>
              </a:rPr>
              <a:t>γ</a:t>
            </a:r>
            <a:r>
              <a:rPr sz="1125" dirty="0">
                <a:latin typeface="Gill Sans MT" panose="020B0502020104020203" pitchFamily="34" charset="77"/>
              </a:rPr>
              <a:t> p → p π</a:t>
            </a:r>
            <a:r>
              <a:rPr sz="1125" baseline="31999" dirty="0">
                <a:latin typeface="Gill Sans MT" panose="020B0502020104020203" pitchFamily="34" charset="77"/>
              </a:rPr>
              <a:t>+</a:t>
            </a:r>
            <a:r>
              <a:rPr sz="1125" dirty="0">
                <a:latin typeface="Gill Sans MT" panose="020B0502020104020203" pitchFamily="34" charset="77"/>
              </a:rPr>
              <a:t> (more than a missing  π</a:t>
            </a:r>
            <a:r>
              <a:rPr sz="1125" baseline="31999" dirty="0">
                <a:latin typeface="Gill Sans MT" panose="020B0502020104020203" pitchFamily="34" charset="77"/>
              </a:rPr>
              <a:t>-</a:t>
            </a:r>
            <a:r>
              <a:rPr sz="1125" dirty="0">
                <a:latin typeface="Gill Sans MT" panose="020B0502020104020203" pitchFamily="34" charset="77"/>
              </a:rPr>
              <a:t>)</a:t>
            </a:r>
          </a:p>
          <a:p>
            <a:pPr marL="201564" indent="-116898" defTabSz="616148">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complicated dynamic for the overlap of (pπ) to form </a:t>
            </a:r>
            <a:r>
              <a:rPr sz="1125" dirty="0" err="1">
                <a:latin typeface="Gill Sans MT" panose="020B0502020104020203" pitchFamily="34" charset="77"/>
              </a:rPr>
              <a:t>Δ</a:t>
            </a:r>
            <a:r>
              <a:rPr sz="1125" dirty="0">
                <a:latin typeface="Gill Sans MT" panose="020B0502020104020203" pitchFamily="34" charset="77"/>
              </a:rPr>
              <a:t> baryon resonances and (ππ) to form meson resonances</a:t>
            </a:r>
          </a:p>
        </p:txBody>
      </p:sp>
      <p:sp>
        <p:nvSpPr>
          <p:cNvPr id="345" name="CLAS g11 2π photo production"/>
          <p:cNvSpPr txBox="1"/>
          <p:nvPr/>
        </p:nvSpPr>
        <p:spPr>
          <a:xfrm>
            <a:off x="112457" y="2152398"/>
            <a:ext cx="2542156" cy="23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algn="just" defTabSz="1643062">
              <a:defRPr sz="3600" b="1">
                <a:solidFill>
                  <a:srgbClr val="000000"/>
                </a:solidFill>
                <a:latin typeface="Gill Sans"/>
                <a:ea typeface="Gill Sans"/>
                <a:cs typeface="Gill Sans"/>
                <a:sym typeface="Gill Sans"/>
              </a:defRPr>
            </a:lvl1pPr>
          </a:lstStyle>
          <a:p>
            <a:r>
              <a:rPr sz="1350">
                <a:latin typeface="Gill Sans MT" panose="020B0502020104020203" pitchFamily="34" charset="77"/>
              </a:rPr>
              <a:t>CLAS g11 2π photo production</a:t>
            </a:r>
          </a:p>
        </p:txBody>
      </p:sp>
      <p:pic>
        <p:nvPicPr>
          <p:cNvPr id="346" name="pasted-image.png" descr="pasted-image.png"/>
          <p:cNvPicPr>
            <a:picLocks noChangeAspect="1"/>
          </p:cNvPicPr>
          <p:nvPr/>
        </p:nvPicPr>
        <p:blipFill>
          <a:blip r:embed="rId3"/>
          <a:stretch>
            <a:fillRect/>
          </a:stretch>
        </p:blipFill>
        <p:spPr>
          <a:xfrm>
            <a:off x="3312934" y="1846087"/>
            <a:ext cx="5553603" cy="2827940"/>
          </a:xfrm>
          <a:prstGeom prst="rect">
            <a:avLst/>
          </a:prstGeom>
          <a:ln w="12700">
            <a:miter lim="400000"/>
          </a:ln>
        </p:spPr>
      </p:pic>
      <p:pic>
        <p:nvPicPr>
          <p:cNvPr id="347" name="pasted-image.png" descr="pasted-image.png"/>
          <p:cNvPicPr>
            <a:picLocks noChangeAspect="1"/>
          </p:cNvPicPr>
          <p:nvPr/>
        </p:nvPicPr>
        <p:blipFill>
          <a:blip r:embed="rId4"/>
          <a:srcRect b="9493"/>
          <a:stretch>
            <a:fillRect/>
          </a:stretch>
        </p:blipFill>
        <p:spPr>
          <a:xfrm>
            <a:off x="4758358" y="3925840"/>
            <a:ext cx="526449" cy="160670"/>
          </a:xfrm>
          <a:prstGeom prst="rect">
            <a:avLst/>
          </a:prstGeom>
          <a:ln w="12700">
            <a:miter lim="400000"/>
          </a:ln>
        </p:spPr>
      </p:pic>
      <p:pic>
        <p:nvPicPr>
          <p:cNvPr id="348" name="pasted-image.png" descr="pasted-image.png"/>
          <p:cNvPicPr>
            <a:picLocks noChangeAspect="1"/>
          </p:cNvPicPr>
          <p:nvPr/>
        </p:nvPicPr>
        <p:blipFill>
          <a:blip r:embed="rId5"/>
          <a:stretch>
            <a:fillRect/>
          </a:stretch>
        </p:blipFill>
        <p:spPr>
          <a:xfrm>
            <a:off x="3872217" y="3244050"/>
            <a:ext cx="1012727" cy="150462"/>
          </a:xfrm>
          <a:prstGeom prst="rect">
            <a:avLst/>
          </a:prstGeom>
          <a:ln w="12700">
            <a:miter lim="400000"/>
          </a:ln>
        </p:spPr>
      </p:pic>
      <p:pic>
        <p:nvPicPr>
          <p:cNvPr id="349" name="pasted-image.png" descr="pasted-image.png"/>
          <p:cNvPicPr>
            <a:picLocks noChangeAspect="1"/>
          </p:cNvPicPr>
          <p:nvPr/>
        </p:nvPicPr>
        <p:blipFill>
          <a:blip r:embed="rId5"/>
          <a:stretch>
            <a:fillRect/>
          </a:stretch>
        </p:blipFill>
        <p:spPr>
          <a:xfrm>
            <a:off x="6451711" y="4054501"/>
            <a:ext cx="1012727" cy="150463"/>
          </a:xfrm>
          <a:prstGeom prst="rect">
            <a:avLst/>
          </a:prstGeom>
          <a:ln w="12700">
            <a:miter lim="400000"/>
          </a:ln>
        </p:spPr>
      </p:pic>
      <p:pic>
        <p:nvPicPr>
          <p:cNvPr id="350" name="pasted-image.png" descr="pasted-image.png"/>
          <p:cNvPicPr>
            <a:picLocks noChangeAspect="1"/>
          </p:cNvPicPr>
          <p:nvPr/>
        </p:nvPicPr>
        <p:blipFill>
          <a:blip r:embed="rId4"/>
          <a:srcRect b="9493"/>
          <a:stretch>
            <a:fillRect/>
          </a:stretch>
        </p:blipFill>
        <p:spPr>
          <a:xfrm rot="2579498">
            <a:off x="6979264" y="3411069"/>
            <a:ext cx="519148" cy="158442"/>
          </a:xfrm>
          <a:prstGeom prst="rect">
            <a:avLst/>
          </a:prstGeom>
          <a:ln w="12700">
            <a:miter lim="400000"/>
          </a:ln>
        </p:spPr>
      </p:pic>
      <p:sp>
        <p:nvSpPr>
          <p:cNvPr id="351" name="M. Battaglieri et al. (CLAS Collaboration) Phys. Rev. Lett. 90, 022002"/>
          <p:cNvSpPr txBox="1"/>
          <p:nvPr/>
        </p:nvSpPr>
        <p:spPr>
          <a:xfrm>
            <a:off x="6538736" y="376800"/>
            <a:ext cx="2632861" cy="130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defTabSz="241101">
              <a:spcBef>
                <a:spcPts val="863"/>
              </a:spcBef>
              <a:defRPr sz="1800">
                <a:solidFill>
                  <a:srgbClr val="000000"/>
                </a:solidFill>
                <a:latin typeface="Gill Sans"/>
                <a:ea typeface="Gill Sans"/>
                <a:cs typeface="Gill Sans"/>
                <a:sym typeface="Gill Sans"/>
              </a:defRPr>
            </a:pPr>
            <a:r>
              <a:rPr sz="675">
                <a:latin typeface="Gill Sans MT" panose="020B0502020104020203" pitchFamily="34" charset="77"/>
              </a:rPr>
              <a:t>M. Battaglieri </a:t>
            </a:r>
            <a:r>
              <a:rPr sz="675" i="1">
                <a:latin typeface="Gill Sans MT" panose="020B0502020104020203" pitchFamily="34" charset="77"/>
              </a:rPr>
              <a:t>et al.</a:t>
            </a:r>
            <a:r>
              <a:rPr sz="675">
                <a:latin typeface="Gill Sans MT" panose="020B0502020104020203" pitchFamily="34" charset="77"/>
              </a:rPr>
              <a:t> (CLAS Collaboration) Phys. Rev. Lett. 90, 022002</a:t>
            </a:r>
          </a:p>
        </p:txBody>
      </p:sp>
      <p:sp>
        <p:nvSpPr>
          <p:cNvPr id="352" name="Credit: Y.Alanazi Awadh, , P..Ambrozewicz, G. Costantini A.Hiller Blin, E. Isupov, T. Jeske, Y.Li, L.Marsicano W. Menlnitchouk,  V.Mokeev, N.Sato, A.Szczepaniak, T.Viducic"/>
          <p:cNvSpPr txBox="1"/>
          <p:nvPr/>
        </p:nvSpPr>
        <p:spPr>
          <a:xfrm>
            <a:off x="57038" y="4694004"/>
            <a:ext cx="6260749" cy="130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lvl1pPr algn="l" defTabSz="642937">
              <a:spcBef>
                <a:spcPts val="2300"/>
              </a:spcBef>
              <a:defRPr sz="1800">
                <a:solidFill>
                  <a:srgbClr val="000000"/>
                </a:solidFill>
                <a:latin typeface="Gill Sans"/>
                <a:ea typeface="Gill Sans"/>
                <a:cs typeface="Gill Sans"/>
                <a:sym typeface="Gill Sans"/>
              </a:defRPr>
            </a:lvl1pPr>
          </a:lstStyle>
          <a:p>
            <a:r>
              <a:rPr sz="675">
                <a:latin typeface="Gill Sans MT" panose="020B0502020104020203" pitchFamily="34" charset="77"/>
              </a:rPr>
              <a:t>Credit: Y.Alanazi Awadh, , P..Ambrozewicz, G. Costantini A.Hiller Blin, E. Isupov, T. Jeske, Y.Li, L.Marsicano W. Menlnitchouk,  V.Mokeev, N.Sato, A.Szczepaniak, T.Viducic</a:t>
            </a:r>
          </a:p>
        </p:txBody>
      </p:sp>
      <p:pic>
        <p:nvPicPr>
          <p:cNvPr id="2" name="Picture 1">
            <a:extLst>
              <a:ext uri="{FF2B5EF4-FFF2-40B4-BE49-F238E27FC236}">
                <a16:creationId xmlns:a16="http://schemas.microsoft.com/office/drawing/2014/main" id="{2ADD8872-8CFD-9FBC-4BED-B664E15CE16E}"/>
              </a:ext>
            </a:extLst>
          </p:cNvPr>
          <p:cNvPicPr>
            <a:picLocks noChangeAspect="1"/>
          </p:cNvPicPr>
          <p:nvPr/>
        </p:nvPicPr>
        <p:blipFill>
          <a:blip r:embed="rId6"/>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ADF0D37F-907A-8972-041D-3C2DE8EF627F}"/>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23 -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01"/>
          <p:cNvSpPr txBox="1">
            <a:spLocks noGrp="1"/>
          </p:cNvSpPr>
          <p:nvPr>
            <p:ph type="sldNum" sz="quarter" idx="2"/>
          </p:nvPr>
        </p:nvSpPr>
        <p:spPr>
          <a:xfrm>
            <a:off x="2141293" y="4906418"/>
            <a:ext cx="175283"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29</a:t>
            </a:fld>
            <a:endParaRPr>
              <a:latin typeface="Gill Sans MT" panose="020B0502020104020203" pitchFamily="34" charset="77"/>
            </a:endParaRPr>
          </a:p>
        </p:txBody>
      </p:sp>
      <p:sp>
        <p:nvSpPr>
          <p:cNvPr id="270" name="A side note …"/>
          <p:cNvSpPr txBox="1"/>
          <p:nvPr/>
        </p:nvSpPr>
        <p:spPr>
          <a:xfrm>
            <a:off x="36162" y="195382"/>
            <a:ext cx="3981859"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AI for Data Analysis and Preservation </a:t>
            </a:r>
            <a:endParaRPr sz="1725" dirty="0">
              <a:latin typeface="Gill Sans MT" panose="020B0502020104020203" pitchFamily="34" charset="77"/>
            </a:endParaRPr>
          </a:p>
        </p:txBody>
      </p:sp>
      <p:sp>
        <p:nvSpPr>
          <p:cNvPr id="271" name="Can AI help in recovering detectors effects?"/>
          <p:cNvSpPr txBox="1"/>
          <p:nvPr/>
        </p:nvSpPr>
        <p:spPr>
          <a:xfrm>
            <a:off x="62509" y="662241"/>
            <a:ext cx="5240010"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spcBef>
                <a:spcPts val="413"/>
              </a:spcBef>
              <a:defRPr sz="4100">
                <a:solidFill>
                  <a:srgbClr val="000000"/>
                </a:solidFill>
                <a:latin typeface="Gill Sans SemiBold"/>
                <a:ea typeface="Gill Sans SemiBold"/>
                <a:cs typeface="Gill Sans SemiBold"/>
                <a:sym typeface="Gill Sans SemiBold"/>
              </a:defRPr>
            </a:pPr>
            <a:r>
              <a:rPr sz="1538">
                <a:latin typeface="Gill Sans MT" panose="020B0502020104020203" pitchFamily="34" charset="77"/>
              </a:rPr>
              <a:t>Can AI help in recovering detectors effects?</a:t>
            </a:r>
          </a:p>
        </p:txBody>
      </p:sp>
      <p:sp>
        <p:nvSpPr>
          <p:cNvPr id="272" name="All detectors introduce (at least) two effects in a measured data set:…"/>
          <p:cNvSpPr txBox="1"/>
          <p:nvPr/>
        </p:nvSpPr>
        <p:spPr>
          <a:xfrm>
            <a:off x="191453" y="1017335"/>
            <a:ext cx="5640308" cy="557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defRPr sz="3000">
                <a:solidFill>
                  <a:srgbClr val="000000"/>
                </a:solidFill>
                <a:latin typeface="Gill Sans SemiBold"/>
                <a:ea typeface="Gill Sans SemiBold"/>
                <a:cs typeface="Gill Sans SemiBold"/>
                <a:sym typeface="Gill Sans SemiBold"/>
              </a:defRPr>
            </a:pPr>
            <a:r>
              <a:rPr sz="1125">
                <a:latin typeface="Gill Sans MT" panose="020B0502020104020203" pitchFamily="34" charset="77"/>
              </a:rPr>
              <a:t>All detectors introduce (at least) two effects in a measured data set:</a:t>
            </a:r>
          </a:p>
          <a:p>
            <a:pPr marL="200025" lvl="2" indent="-85725" algn="just" defTabSz="308074">
              <a:buSzPct val="100000"/>
              <a:buChar char="•"/>
              <a:defRPr sz="3000">
                <a:solidFill>
                  <a:srgbClr val="000000"/>
                </a:solidFill>
                <a:latin typeface="Gill Sans"/>
                <a:ea typeface="Gill Sans"/>
                <a:cs typeface="Gill Sans"/>
                <a:sym typeface="Gill Sans"/>
              </a:defRPr>
            </a:pPr>
            <a:r>
              <a:rPr sz="1125" b="1">
                <a:latin typeface="Gill Sans MT" panose="020B0502020104020203" pitchFamily="34" charset="77"/>
              </a:rPr>
              <a:t>smearing:</a:t>
            </a:r>
            <a:r>
              <a:rPr sz="1125">
                <a:latin typeface="Gill Sans MT" panose="020B0502020104020203" pitchFamily="34" charset="77"/>
              </a:rPr>
              <a:t> the detector has a finite resolution making DETECTED </a:t>
            </a:r>
            <a:r>
              <a:rPr sz="1125">
                <a:latin typeface="Gill Sans MT" panose="020B0502020104020203" pitchFamily="34" charset="77"/>
                <a:ea typeface="Adelle Sans Devanagari Regular"/>
                <a:cs typeface="Adelle Sans Devanagari Regular"/>
                <a:sym typeface="Adelle Sans Devanagari Regular"/>
              </a:rPr>
              <a:t>≠</a:t>
            </a:r>
            <a:r>
              <a:rPr sz="1125">
                <a:latin typeface="Gill Sans MT" panose="020B0502020104020203" pitchFamily="34" charset="77"/>
              </a:rPr>
              <a:t> TRUE</a:t>
            </a:r>
          </a:p>
          <a:p>
            <a:pPr marL="200025" lvl="2" indent="-85725" algn="just" defTabSz="308074">
              <a:buSzPct val="100000"/>
              <a:buChar char="•"/>
              <a:defRPr sz="3000">
                <a:solidFill>
                  <a:srgbClr val="000000"/>
                </a:solidFill>
                <a:latin typeface="Gill Sans"/>
                <a:ea typeface="Gill Sans"/>
                <a:cs typeface="Gill Sans"/>
                <a:sym typeface="Gill Sans"/>
              </a:defRPr>
            </a:pPr>
            <a:r>
              <a:rPr sz="1125" b="1">
                <a:latin typeface="Gill Sans MT" panose="020B0502020104020203" pitchFamily="34" charset="77"/>
              </a:rPr>
              <a:t>acceptance</a:t>
            </a:r>
            <a:r>
              <a:rPr sz="1125">
                <a:latin typeface="Gill Sans MT" panose="020B0502020104020203" pitchFamily="34" charset="77"/>
              </a:rPr>
              <a:t>: every detector only covers a fraction (small/large) of the available phase space</a:t>
            </a:r>
          </a:p>
        </p:txBody>
      </p:sp>
      <p:sp>
        <p:nvSpPr>
          <p:cNvPr id="273" name="Smearing (unfolding)…"/>
          <p:cNvSpPr txBox="1"/>
          <p:nvPr/>
        </p:nvSpPr>
        <p:spPr>
          <a:xfrm>
            <a:off x="172536" y="1690817"/>
            <a:ext cx="5678143" cy="1057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spcBef>
                <a:spcPts val="413"/>
              </a:spcBef>
              <a:defRPr sz="3000">
                <a:solidFill>
                  <a:srgbClr val="000000"/>
                </a:solidFill>
                <a:latin typeface="Gill Sans SemiBold"/>
                <a:ea typeface="Gill Sans SemiBold"/>
                <a:cs typeface="Gill Sans SemiBold"/>
                <a:sym typeface="Gill Sans SemiBold"/>
              </a:defRPr>
            </a:pPr>
            <a:r>
              <a:rPr sz="1125" dirty="0">
                <a:latin typeface="Gill Sans MT" panose="020B0502020104020203" pitchFamily="34" charset="77"/>
              </a:rPr>
              <a:t>Smearing (unfolding)</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Fixable!</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Train the ML algorithm with data passed through a proxy of the detector (GEANT-like) to learn the distortions</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dirty="0">
                <a:latin typeface="Gill Sans MT" panose="020B0502020104020203" pitchFamily="34" charset="77"/>
              </a:rPr>
              <a:t>Use this knowledge to unfold detector distortion</a:t>
            </a:r>
          </a:p>
        </p:txBody>
      </p:sp>
      <p:sp>
        <p:nvSpPr>
          <p:cNvPr id="274" name="Acceptance…"/>
          <p:cNvSpPr txBox="1"/>
          <p:nvPr/>
        </p:nvSpPr>
        <p:spPr>
          <a:xfrm>
            <a:off x="183885" y="2848086"/>
            <a:ext cx="6109954" cy="190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spcBef>
                <a:spcPts val="413"/>
              </a:spcBef>
              <a:defRPr sz="3000">
                <a:solidFill>
                  <a:srgbClr val="000000"/>
                </a:solidFill>
                <a:latin typeface="Gill Sans SemiBold"/>
                <a:ea typeface="Gill Sans SemiBold"/>
                <a:cs typeface="Gill Sans SemiBold"/>
                <a:sym typeface="Gill Sans SemiBold"/>
              </a:defRPr>
            </a:pPr>
            <a:r>
              <a:rPr sz="1125">
                <a:latin typeface="Gill Sans MT" panose="020B0502020104020203" pitchFamily="34" charset="77"/>
              </a:rPr>
              <a:t>Acceptance</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More difficult to recover: the cross section (Probability Density Function) can not be constrained by general rules (other than being positive) since it reflects the underlying (a-priori unknown) physics</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No PDF extrapolation outside detector acceptance is possible (based on measured phase space)</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A possible approach is to impose conditions to the PDF via constraints on scattering aptitudes Ai (parity conservation, analiticity, unitarity, …)</a:t>
            </a:r>
          </a:p>
          <a:p>
            <a:pPr marL="200025" lvl="2" indent="-85725" algn="just" defTabSz="308074">
              <a:spcBef>
                <a:spcPts val="413"/>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Considering that:</a:t>
            </a:r>
          </a:p>
          <a:p>
            <a:pPr lvl="6" algn="just" defTabSz="308074">
              <a:spcBef>
                <a:spcPts val="413"/>
              </a:spcBef>
              <a:defRPr sz="3000">
                <a:solidFill>
                  <a:srgbClr val="000000"/>
                </a:solidFill>
                <a:latin typeface="Gill Sans"/>
                <a:ea typeface="Gill Sans"/>
                <a:cs typeface="Gill Sans"/>
                <a:sym typeface="Gill Sans"/>
              </a:defRPr>
            </a:pPr>
            <a:r>
              <a:rPr sz="1125">
                <a:latin typeface="Gill Sans MT" panose="020B0502020104020203" pitchFamily="34" charset="77"/>
              </a:rPr>
              <a:t>XSec = </a:t>
            </a:r>
            <a:r>
              <a:rPr sz="1125">
                <a:latin typeface="Gill Sans MT" panose="020B0502020104020203" pitchFamily="34" charset="77"/>
                <a:ea typeface="Adelle Sans Devanagari Regular"/>
                <a:cs typeface="Adelle Sans Devanagari Regular"/>
                <a:sym typeface="Adelle Sans Devanagari Regular"/>
              </a:rPr>
              <a:t>∑ |A</a:t>
            </a:r>
            <a:r>
              <a:rPr sz="1125" baseline="-5999">
                <a:latin typeface="Gill Sans MT" panose="020B0502020104020203" pitchFamily="34" charset="77"/>
                <a:ea typeface="Adelle Sans Devanagari Regular"/>
                <a:cs typeface="Adelle Sans Devanagari Regular"/>
                <a:sym typeface="Adelle Sans Devanagari Regular"/>
              </a:rPr>
              <a:t>i</a:t>
            </a:r>
            <a:r>
              <a:rPr sz="1125">
                <a:latin typeface="Gill Sans MT" panose="020B0502020104020203" pitchFamily="34" charset="77"/>
                <a:ea typeface="Adelle Sans Devanagari Regular"/>
                <a:cs typeface="Adelle Sans Devanagari Regular"/>
                <a:sym typeface="Adelle Sans Devanagari Regular"/>
              </a:rPr>
              <a:t>|</a:t>
            </a:r>
            <a:r>
              <a:rPr sz="1125" baseline="31999">
                <a:latin typeface="Gill Sans MT" panose="020B0502020104020203" pitchFamily="34" charset="77"/>
                <a:ea typeface="Adelle Sans Devanagari Regular"/>
                <a:cs typeface="Adelle Sans Devanagari Regular"/>
                <a:sym typeface="Adelle Sans Devanagari Regular"/>
              </a:rPr>
              <a:t>2                    </a:t>
            </a:r>
            <a:r>
              <a:rPr sz="1125">
                <a:latin typeface="Gill Sans MT" panose="020B0502020104020203" pitchFamily="34" charset="77"/>
                <a:ea typeface="Adelle Sans Devanagari Regular"/>
                <a:cs typeface="Adelle Sans Devanagari Regular"/>
                <a:sym typeface="Adelle Sans Devanagari Regular"/>
              </a:rPr>
              <a:t>A</a:t>
            </a:r>
            <a:r>
              <a:rPr sz="1125" baseline="-5999">
                <a:latin typeface="Gill Sans MT" panose="020B0502020104020203" pitchFamily="34" charset="77"/>
                <a:ea typeface="Adelle Sans Devanagari Regular"/>
                <a:cs typeface="Adelle Sans Devanagari Regular"/>
                <a:sym typeface="Adelle Sans Devanagari Regular"/>
              </a:rPr>
              <a:t>i</a:t>
            </a:r>
            <a:r>
              <a:rPr sz="1125">
                <a:latin typeface="Gill Sans MT" panose="020B0502020104020203" pitchFamily="34" charset="77"/>
                <a:ea typeface="Adelle Sans Devanagari Regular"/>
                <a:cs typeface="Adelle Sans Devanagari Regular"/>
                <a:sym typeface="Adelle Sans Devanagari Regular"/>
              </a:rPr>
              <a:t> = ∑ (</a:t>
            </a:r>
            <a:r>
              <a:rPr sz="1125">
                <a:latin typeface="Gill Sans MT" panose="020B0502020104020203" pitchFamily="34" charset="77"/>
              </a:rPr>
              <a:t>Scattering amplitude for each possible process) </a:t>
            </a:r>
          </a:p>
          <a:p>
            <a:pPr lvl="2" indent="114300" algn="just" defTabSz="308074">
              <a:spcBef>
                <a:spcPts val="413"/>
              </a:spcBef>
              <a:defRPr sz="3000">
                <a:solidFill>
                  <a:srgbClr val="000000"/>
                </a:solidFill>
                <a:latin typeface="Gill Sans"/>
                <a:ea typeface="Gill Sans"/>
                <a:cs typeface="Gill Sans"/>
                <a:sym typeface="Gill Sans"/>
              </a:defRPr>
            </a:pPr>
            <a:r>
              <a:rPr sz="1125">
                <a:latin typeface="Gill Sans MT" panose="020B0502020104020203" pitchFamily="34" charset="77"/>
              </a:rPr>
              <a:t>Ai are difficult to constrain supervising on XSec</a:t>
            </a:r>
          </a:p>
        </p:txBody>
      </p:sp>
      <p:pic>
        <p:nvPicPr>
          <p:cNvPr id="275" name="pasted-movie.png" descr="pasted-movie.png"/>
          <p:cNvPicPr>
            <a:picLocks noChangeAspect="1"/>
          </p:cNvPicPr>
          <p:nvPr/>
        </p:nvPicPr>
        <p:blipFill>
          <a:blip r:embed="rId2"/>
          <a:stretch>
            <a:fillRect/>
          </a:stretch>
        </p:blipFill>
        <p:spPr>
          <a:xfrm>
            <a:off x="7101648" y="2658286"/>
            <a:ext cx="2053437" cy="903302"/>
          </a:xfrm>
          <a:prstGeom prst="rect">
            <a:avLst/>
          </a:prstGeom>
          <a:ln w="12700">
            <a:miter lim="400000"/>
          </a:ln>
        </p:spPr>
      </p:pic>
      <p:pic>
        <p:nvPicPr>
          <p:cNvPr id="276" name="pasted-movie.png" descr="pasted-movie.png"/>
          <p:cNvPicPr>
            <a:picLocks noChangeAspect="1"/>
          </p:cNvPicPr>
          <p:nvPr/>
        </p:nvPicPr>
        <p:blipFill>
          <a:blip r:embed="rId3"/>
          <a:stretch>
            <a:fillRect/>
          </a:stretch>
        </p:blipFill>
        <p:spPr>
          <a:xfrm>
            <a:off x="6840478" y="3694169"/>
            <a:ext cx="2096732" cy="1067135"/>
          </a:xfrm>
          <a:prstGeom prst="rect">
            <a:avLst/>
          </a:prstGeom>
          <a:ln w="12700">
            <a:miter lim="400000"/>
          </a:ln>
        </p:spPr>
      </p:pic>
      <p:pic>
        <p:nvPicPr>
          <p:cNvPr id="277" name="pasted-movie.png" descr="pasted-movie.png"/>
          <p:cNvPicPr>
            <a:picLocks noChangeAspect="1"/>
          </p:cNvPicPr>
          <p:nvPr/>
        </p:nvPicPr>
        <p:blipFill>
          <a:blip r:embed="rId4"/>
          <a:stretch>
            <a:fillRect/>
          </a:stretch>
        </p:blipFill>
        <p:spPr>
          <a:xfrm>
            <a:off x="6117552" y="834315"/>
            <a:ext cx="2868643" cy="1555875"/>
          </a:xfrm>
          <a:prstGeom prst="rect">
            <a:avLst/>
          </a:prstGeom>
          <a:ln w="12700">
            <a:miter lim="400000"/>
          </a:ln>
        </p:spPr>
      </p:pic>
      <p:sp>
        <p:nvSpPr>
          <p:cNvPr id="278" name="Resolution of the CLAS detector learned by a GAN"/>
          <p:cNvSpPr txBox="1"/>
          <p:nvPr/>
        </p:nvSpPr>
        <p:spPr>
          <a:xfrm>
            <a:off x="6897072" y="663100"/>
            <a:ext cx="1439491" cy="100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522" tIns="9522" rIns="9522" bIns="9522" anchor="ctr">
            <a:spAutoFit/>
          </a:bodyPr>
          <a:lstStyle>
            <a:lvl1pPr algn="just" defTabSz="457200">
              <a:spcBef>
                <a:spcPts val="100"/>
              </a:spcBef>
              <a:buClr>
                <a:srgbClr val="000000"/>
              </a:buClr>
              <a:defRPr>
                <a:solidFill>
                  <a:srgbClr val="000000"/>
                </a:solidFill>
                <a:latin typeface="Gill Sans SemiBold"/>
                <a:ea typeface="Gill Sans SemiBold"/>
                <a:cs typeface="Gill Sans SemiBold"/>
                <a:sym typeface="Gill Sans SemiBold"/>
              </a:defRPr>
            </a:lvl1pPr>
          </a:lstStyle>
          <a:p>
            <a:r>
              <a:rPr sz="525">
                <a:latin typeface="Gill Sans MT" panose="020B0502020104020203" pitchFamily="34" charset="77"/>
              </a:rPr>
              <a:t>Resolution of the CLAS detector learned by a GAN</a:t>
            </a:r>
          </a:p>
        </p:txBody>
      </p:sp>
      <p:pic>
        <p:nvPicPr>
          <p:cNvPr id="2" name="Picture 1">
            <a:extLst>
              <a:ext uri="{FF2B5EF4-FFF2-40B4-BE49-F238E27FC236}">
                <a16:creationId xmlns:a16="http://schemas.microsoft.com/office/drawing/2014/main" id="{AD600126-2076-57BD-D36B-215F237F8855}"/>
              </a:ext>
            </a:extLst>
          </p:cNvPr>
          <p:cNvPicPr>
            <a:picLocks noChangeAspect="1"/>
          </p:cNvPicPr>
          <p:nvPr/>
        </p:nvPicPr>
        <p:blipFill>
          <a:blip r:embed="rId5"/>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B9E6B1D2-7C4A-43B0-391C-74D06FFD3349}"/>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24 -</a:t>
            </a:r>
          </a:p>
        </p:txBody>
      </p:sp>
    </p:spTree>
    <p:extLst>
      <p:ext uri="{BB962C8B-B14F-4D97-AF65-F5344CB8AC3E}">
        <p14:creationId xmlns:p14="http://schemas.microsoft.com/office/powerpoint/2010/main" val="22922442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5C34-0B43-001D-AC64-D3B9ADD171FD}"/>
            </a:ext>
          </a:extLst>
        </p:cNvPr>
        <p:cNvGrpSpPr/>
        <p:nvPr/>
      </p:nvGrpSpPr>
      <p:grpSpPr>
        <a:xfrm>
          <a:off x="0" y="0"/>
          <a:ext cx="0" cy="0"/>
          <a:chOff x="0" y="0"/>
          <a:chExt cx="0" cy="0"/>
        </a:xfrm>
      </p:grpSpPr>
      <p:sp>
        <p:nvSpPr>
          <p:cNvPr id="184" name="Part II…">
            <a:extLst>
              <a:ext uri="{FF2B5EF4-FFF2-40B4-BE49-F238E27FC236}">
                <a16:creationId xmlns:a16="http://schemas.microsoft.com/office/drawing/2014/main" id="{57A9127B-89ED-DC46-9443-7D0E56309703}"/>
              </a:ext>
            </a:extLst>
          </p:cNvPr>
          <p:cNvSpPr txBox="1"/>
          <p:nvPr/>
        </p:nvSpPr>
        <p:spPr>
          <a:xfrm>
            <a:off x="791920" y="989596"/>
            <a:ext cx="5652323" cy="27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just" defTabSz="308074">
              <a:spcBef>
                <a:spcPts val="113"/>
              </a:spcBef>
              <a:defRPr sz="4400" b="1">
                <a:solidFill>
                  <a:srgbClr val="000000"/>
                </a:solidFill>
                <a:latin typeface="Gill Sans"/>
                <a:ea typeface="Gill Sans"/>
                <a:cs typeface="Gill Sans"/>
                <a:sym typeface="Gill Sans"/>
              </a:defRPr>
            </a:pPr>
            <a:endParaRPr sz="1650" dirty="0">
              <a:latin typeface="Gill Sans MT" panose="020B0502020104020203" pitchFamily="34" charset="77"/>
            </a:endParaRPr>
          </a:p>
          <a:p>
            <a:pPr algn="just" defTabSz="308074">
              <a:spcBef>
                <a:spcPts val="113"/>
              </a:spcBef>
              <a:defRPr sz="4400">
                <a:solidFill>
                  <a:srgbClr val="000000"/>
                </a:solidFill>
                <a:latin typeface="Gill Sans SemiBold"/>
                <a:ea typeface="Gill Sans SemiBold"/>
                <a:cs typeface="Gill Sans SemiBold"/>
                <a:sym typeface="Gill Sans SemiBold"/>
              </a:defRPr>
            </a:pPr>
            <a:r>
              <a:rPr sz="1650" b="1" dirty="0">
                <a:latin typeface="Gill Sans MT" panose="020B0502020104020203" pitchFamily="34" charset="77"/>
              </a:rPr>
              <a:t>AI/ML fundamentals</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AI basics</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AI/ML algorithms</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Linear regression</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Minimization</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Extrapolation vs. interpolation</a:t>
            </a: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Neural Net</a:t>
            </a:r>
            <a:r>
              <a:rPr lang="en-US" sz="1650" dirty="0">
                <a:latin typeface="Gill Sans MT" panose="020B0502020104020203" pitchFamily="34" charset="77"/>
              </a:rPr>
              <a:t>work</a:t>
            </a:r>
            <a:r>
              <a:rPr sz="1650" dirty="0">
                <a:latin typeface="Gill Sans MT" panose="020B0502020104020203" pitchFamily="34" charset="77"/>
              </a:rPr>
              <a:t>s</a:t>
            </a:r>
            <a:endParaRPr lang="en-US" sz="1650" dirty="0">
              <a:latin typeface="Gill Sans MT" panose="020B0502020104020203" pitchFamily="34" charset="77"/>
            </a:endParaRP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lang="en-IT" sz="1650" dirty="0">
                <a:latin typeface="Gill Sans MT" panose="020B0502020104020203" pitchFamily="34" charset="77"/>
              </a:rPr>
              <a:t>Generative models</a:t>
            </a:r>
            <a:endParaRPr sz="1650" dirty="0">
              <a:latin typeface="Gill Sans MT" panose="020B0502020104020203" pitchFamily="34" charset="77"/>
            </a:endParaRPr>
          </a:p>
          <a:p>
            <a:pPr marL="228600" indent="-114300" algn="just" defTabSz="308074">
              <a:spcBef>
                <a:spcPts val="113"/>
              </a:spcBef>
              <a:buSzPct val="100000"/>
              <a:buChar char="•"/>
              <a:defRPr sz="4400">
                <a:solidFill>
                  <a:srgbClr val="000000"/>
                </a:solidFill>
                <a:latin typeface="Gill Sans"/>
                <a:ea typeface="Gill Sans"/>
                <a:cs typeface="Gill Sans"/>
                <a:sym typeface="Gill Sans"/>
              </a:defRPr>
            </a:pPr>
            <a:r>
              <a:rPr sz="1650" dirty="0">
                <a:latin typeface="Gill Sans MT" panose="020B0502020104020203" pitchFamily="34" charset="77"/>
              </a:rPr>
              <a:t>An example: GAN to extract physic</a:t>
            </a:r>
            <a:r>
              <a:rPr lang="en-US" sz="1650" dirty="0">
                <a:latin typeface="Gill Sans MT" panose="020B0502020104020203" pitchFamily="34" charset="77"/>
              </a:rPr>
              <a:t>s</a:t>
            </a:r>
            <a:endParaRPr sz="1650" dirty="0">
              <a:latin typeface="Gill Sans MT" panose="020B0502020104020203" pitchFamily="34" charset="77"/>
            </a:endParaRPr>
          </a:p>
        </p:txBody>
      </p:sp>
      <p:sp>
        <p:nvSpPr>
          <p:cNvPr id="185" name="Outline">
            <a:extLst>
              <a:ext uri="{FF2B5EF4-FFF2-40B4-BE49-F238E27FC236}">
                <a16:creationId xmlns:a16="http://schemas.microsoft.com/office/drawing/2014/main" id="{AC1AF231-AB3A-AAEF-AC1E-E20BDD73014C}"/>
              </a:ext>
            </a:extLst>
          </p:cNvPr>
          <p:cNvSpPr txBox="1"/>
          <p:nvPr/>
        </p:nvSpPr>
        <p:spPr>
          <a:xfrm>
            <a:off x="84728" y="201299"/>
            <a:ext cx="819135"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Outline</a:t>
            </a:r>
          </a:p>
        </p:txBody>
      </p:sp>
      <p:pic>
        <p:nvPicPr>
          <p:cNvPr id="13" name="Picture 12">
            <a:extLst>
              <a:ext uri="{FF2B5EF4-FFF2-40B4-BE49-F238E27FC236}">
                <a16:creationId xmlns:a16="http://schemas.microsoft.com/office/drawing/2014/main" id="{CA156A1A-DE14-73E5-2732-57B8E2D82117}"/>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04378F0B-7ACB-3DB6-B6EA-3CA09C713B11}"/>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3 -</a:t>
            </a:r>
          </a:p>
        </p:txBody>
      </p:sp>
    </p:spTree>
    <p:extLst>
      <p:ext uri="{BB962C8B-B14F-4D97-AF65-F5344CB8AC3E}">
        <p14:creationId xmlns:p14="http://schemas.microsoft.com/office/powerpoint/2010/main" val="13244119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490BB-FD6E-4C00-E93B-DB334CF5585A}"/>
            </a:ext>
          </a:extLst>
        </p:cNvPr>
        <p:cNvGrpSpPr/>
        <p:nvPr/>
      </p:nvGrpSpPr>
      <p:grpSpPr>
        <a:xfrm>
          <a:off x="0" y="0"/>
          <a:ext cx="0" cy="0"/>
          <a:chOff x="0" y="0"/>
          <a:chExt cx="0" cy="0"/>
        </a:xfrm>
      </p:grpSpPr>
      <p:sp>
        <p:nvSpPr>
          <p:cNvPr id="269" name="01">
            <a:extLst>
              <a:ext uri="{FF2B5EF4-FFF2-40B4-BE49-F238E27FC236}">
                <a16:creationId xmlns:a16="http://schemas.microsoft.com/office/drawing/2014/main" id="{46AD386B-654D-A25E-70AF-0BC20B6AEABB}"/>
              </a:ext>
            </a:extLst>
          </p:cNvPr>
          <p:cNvSpPr txBox="1">
            <a:spLocks noGrp="1"/>
          </p:cNvSpPr>
          <p:nvPr>
            <p:ph type="sldNum" sz="quarter" idx="2"/>
          </p:nvPr>
        </p:nvSpPr>
        <p:spPr>
          <a:xfrm>
            <a:off x="2141293" y="4906418"/>
            <a:ext cx="175283"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30</a:t>
            </a:fld>
            <a:endParaRPr>
              <a:latin typeface="Gill Sans MT" panose="020B0502020104020203" pitchFamily="34" charset="77"/>
            </a:endParaRPr>
          </a:p>
        </p:txBody>
      </p:sp>
      <p:sp>
        <p:nvSpPr>
          <p:cNvPr id="270" name="A side note …">
            <a:extLst>
              <a:ext uri="{FF2B5EF4-FFF2-40B4-BE49-F238E27FC236}">
                <a16:creationId xmlns:a16="http://schemas.microsoft.com/office/drawing/2014/main" id="{393ACAA0-43D0-7816-F247-8E56326ACD12}"/>
              </a:ext>
            </a:extLst>
          </p:cNvPr>
          <p:cNvSpPr txBox="1"/>
          <p:nvPr/>
        </p:nvSpPr>
        <p:spPr>
          <a:xfrm>
            <a:off x="36162" y="195382"/>
            <a:ext cx="3981859"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lang="en-US" sz="1725" dirty="0">
                <a:latin typeface="Gill Sans MT" panose="020B0502020104020203" pitchFamily="34" charset="77"/>
              </a:rPr>
              <a:t>AI for Data Analysis and Preservation </a:t>
            </a:r>
            <a:endParaRPr sz="1725" dirty="0">
              <a:latin typeface="Gill Sans MT" panose="020B0502020104020203" pitchFamily="34" charset="77"/>
            </a:endParaRPr>
          </a:p>
        </p:txBody>
      </p:sp>
      <p:pic>
        <p:nvPicPr>
          <p:cNvPr id="2" name="Picture 1">
            <a:extLst>
              <a:ext uri="{FF2B5EF4-FFF2-40B4-BE49-F238E27FC236}">
                <a16:creationId xmlns:a16="http://schemas.microsoft.com/office/drawing/2014/main" id="{2A6A93F7-5C69-AF1B-2195-BA3305B93660}"/>
              </a:ext>
            </a:extLst>
          </p:cNvPr>
          <p:cNvPicPr>
            <a:picLocks noChangeAspect="1"/>
          </p:cNvPicPr>
          <p:nvPr/>
        </p:nvPicPr>
        <p:blipFill>
          <a:blip r:embed="rId2"/>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E515E0E3-889D-35C6-CF56-5109BFDBB614}"/>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25 -</a:t>
            </a:r>
          </a:p>
        </p:txBody>
      </p:sp>
      <mc:AlternateContent xmlns:mc="http://schemas.openxmlformats.org/markup-compatibility/2006">
        <mc:Choice xmlns:a14="http://schemas.microsoft.com/office/drawing/2010/main" Requires="a14">
          <p:sp>
            <p:nvSpPr>
              <p:cNvPr id="4" name="CasellaDiTesto 13">
                <a:extLst>
                  <a:ext uri="{FF2B5EF4-FFF2-40B4-BE49-F238E27FC236}">
                    <a16:creationId xmlns:a16="http://schemas.microsoft.com/office/drawing/2014/main" id="{3844E269-DF20-A698-EBAA-3AEC3276A128}"/>
                  </a:ext>
                </a:extLst>
              </p:cNvPr>
              <p:cNvSpPr txBox="1"/>
              <p:nvPr/>
            </p:nvSpPr>
            <p:spPr>
              <a:xfrm>
                <a:off x="133600" y="719143"/>
                <a:ext cx="5119139" cy="2186368"/>
              </a:xfrm>
              <a:prstGeom prst="rect">
                <a:avLst/>
              </a:prstGeom>
              <a:noFill/>
            </p:spPr>
            <p:txBody>
              <a:bodyPr wrap="square" rtlCol="0">
                <a:spAutoFit/>
              </a:bodyPr>
              <a:lstStyle/>
              <a:p>
                <a:r>
                  <a:rPr lang="it-IT" sz="1350" dirty="0">
                    <a:latin typeface="Gill Sans MT" panose="020B0502020104020203" pitchFamily="34" charset="77"/>
                  </a:rPr>
                  <a:t>CLAS g11 </a:t>
                </a:r>
                <a:r>
                  <a:rPr lang="it-IT" sz="1350" dirty="0" err="1">
                    <a:latin typeface="Gill Sans MT" panose="020B0502020104020203" pitchFamily="34" charset="77"/>
                  </a:rPr>
                  <a:t>kinematics</a:t>
                </a:r>
                <a:endParaRPr lang="it-IT" sz="1350" dirty="0">
                  <a:latin typeface="Gill Sans MT" panose="020B0502020104020203" pitchFamily="34" charset="77"/>
                </a:endParaRPr>
              </a:p>
              <a:p>
                <a:pPr marL="214313" indent="-214313">
                  <a:buFont typeface="Arial" panose="020B0604020202020204" pitchFamily="34" charset="0"/>
                  <a:buChar char="•"/>
                </a:pPr>
                <a:r>
                  <a:rPr lang="it-IT" sz="1350" dirty="0">
                    <a:latin typeface="Gill Sans MT" panose="020B0502020104020203" pitchFamily="34" charset="77"/>
                  </a:rPr>
                  <a:t>Dataset </a:t>
                </a:r>
                <a:r>
                  <a:rPr lang="it-IT" sz="1350" dirty="0" err="1">
                    <a:latin typeface="Gill Sans MT" panose="020B0502020104020203" pitchFamily="34" charset="77"/>
                  </a:rPr>
                  <a:t>used</a:t>
                </a:r>
                <a:r>
                  <a:rPr lang="it-IT" sz="1350" dirty="0">
                    <a:latin typeface="Gill Sans MT" panose="020B0502020104020203" pitchFamily="34" charset="77"/>
                  </a:rPr>
                  <a:t> by CLAS Collaboration for </a:t>
                </a:r>
                <a:r>
                  <a:rPr lang="it-IT" sz="1350" dirty="0" err="1">
                    <a:latin typeface="Gill Sans MT" panose="020B0502020104020203" pitchFamily="34" charset="77"/>
                  </a:rPr>
                  <a:t>many</a:t>
                </a:r>
                <a:r>
                  <a:rPr lang="it-IT" sz="1350" dirty="0">
                    <a:latin typeface="Gill Sans MT" panose="020B0502020104020203" pitchFamily="34" charset="77"/>
                  </a:rPr>
                  <a:t> </a:t>
                </a:r>
                <a:r>
                  <a:rPr lang="it-IT" sz="1350" dirty="0" err="1">
                    <a:latin typeface="Gill Sans MT" panose="020B0502020104020203" pitchFamily="34" charset="77"/>
                  </a:rPr>
                  <a:t>publications</a:t>
                </a:r>
                <a:endParaRPr lang="it-IT" sz="1350" dirty="0">
                  <a:latin typeface="Gill Sans MT" panose="020B0502020104020203" pitchFamily="34" charset="77"/>
                </a:endParaRPr>
              </a:p>
              <a:p>
                <a:pPr marL="214313" indent="-214313">
                  <a:buFont typeface="Arial" panose="020B0604020202020204" pitchFamily="34" charset="0"/>
                  <a:buChar char="•"/>
                </a:pPr>
                <a:r>
                  <a:rPr lang="it-IT" sz="1350" dirty="0" err="1">
                    <a:latin typeface="Gill Sans MT" panose="020B0502020104020203" pitchFamily="34" charset="77"/>
                  </a:rPr>
                  <a:t>Fiducial</a:t>
                </a:r>
                <a:r>
                  <a:rPr lang="it-IT" sz="1350" dirty="0">
                    <a:latin typeface="Gill Sans MT" panose="020B0502020104020203" pitchFamily="34" charset="77"/>
                  </a:rPr>
                  <a:t> </a:t>
                </a:r>
                <a:r>
                  <a:rPr lang="it-IT" sz="1350" dirty="0" err="1">
                    <a:latin typeface="Gill Sans MT" panose="020B0502020104020203" pitchFamily="34" charset="77"/>
                  </a:rPr>
                  <a:t>cuts</a:t>
                </a:r>
                <a:r>
                  <a:rPr lang="it-IT" sz="1350" dirty="0">
                    <a:latin typeface="Gill Sans MT" panose="020B0502020104020203" pitchFamily="34" charset="77"/>
                  </a:rPr>
                  <a:t> </a:t>
                </a:r>
                <a14:m>
                  <m:oMath xmlns:m="http://schemas.openxmlformats.org/officeDocument/2006/math">
                    <m:r>
                      <a:rPr lang="it-IT" sz="1350" i="1">
                        <a:latin typeface="Cambria Math" panose="02040503050406030204" pitchFamily="18" charset="0"/>
                      </a:rPr>
                      <m:t>(</m:t>
                    </m:r>
                    <m:r>
                      <a:rPr lang="it-IT" sz="1350" i="1">
                        <a:latin typeface="Cambria Math" panose="02040503050406030204" pitchFamily="18" charset="0"/>
                      </a:rPr>
                      <m:t>𝑝</m:t>
                    </m:r>
                    <m:r>
                      <a:rPr lang="it-IT" sz="1350" i="1">
                        <a:latin typeface="Cambria Math" panose="02040503050406030204" pitchFamily="18" charset="0"/>
                      </a:rPr>
                      <m:t>, </m:t>
                    </m:r>
                    <m:r>
                      <a:rPr lang="it-IT" sz="1350" i="1">
                        <a:latin typeface="Cambria Math" panose="02040503050406030204" pitchFamily="18" charset="0"/>
                      </a:rPr>
                      <m:t>𝜃</m:t>
                    </m:r>
                    <m:r>
                      <a:rPr lang="it-IT" sz="1350" i="1">
                        <a:latin typeface="Cambria Math" panose="02040503050406030204" pitchFamily="18" charset="0"/>
                      </a:rPr>
                      <m:t>, </m:t>
                    </m:r>
                    <m:r>
                      <a:rPr lang="it-IT" sz="1350" i="1">
                        <a:latin typeface="Cambria Math" panose="02040503050406030204" pitchFamily="18" charset="0"/>
                      </a:rPr>
                      <m:t>𝜙</m:t>
                    </m:r>
                    <m:r>
                      <a:rPr lang="it-IT" sz="1350" i="1">
                        <a:latin typeface="Cambria Math" panose="02040503050406030204" pitchFamily="18" charset="0"/>
                      </a:rPr>
                      <m:t>)</m:t>
                    </m:r>
                  </m:oMath>
                </a14:m>
                <a:r>
                  <a:rPr lang="it-IT" sz="1350" dirty="0">
                    <a:latin typeface="Gill Sans MT" panose="020B0502020104020203" pitchFamily="34" charset="77"/>
                  </a:rPr>
                  <a:t> </a:t>
                </a:r>
                <a:r>
                  <a:rPr lang="it-IT" sz="1350" dirty="0" err="1">
                    <a:latin typeface="Gill Sans MT" panose="020B0502020104020203" pitchFamily="34" charset="77"/>
                  </a:rPr>
                  <a:t>as</a:t>
                </a:r>
                <a:r>
                  <a:rPr lang="it-IT" sz="1350" dirty="0">
                    <a:latin typeface="Gill Sans MT" panose="020B0502020104020203" pitchFamily="34" charset="77"/>
                  </a:rPr>
                  <a:t> </a:t>
                </a:r>
                <a:r>
                  <a:rPr lang="it-IT" sz="1350" dirty="0" err="1">
                    <a:latin typeface="Gill Sans MT" panose="020B0502020104020203" pitchFamily="34" charset="77"/>
                  </a:rPr>
                  <a:t>used</a:t>
                </a:r>
                <a:r>
                  <a:rPr lang="it-IT" sz="1350" dirty="0">
                    <a:latin typeface="Gill Sans MT" panose="020B0502020104020203" pitchFamily="34" charset="77"/>
                  </a:rPr>
                  <a:t> in </a:t>
                </a:r>
                <a:r>
                  <a:rPr lang="it-IT" sz="1350" dirty="0" err="1">
                    <a:latin typeface="Gill Sans MT" panose="020B0502020104020203" pitchFamily="34" charset="77"/>
                  </a:rPr>
                  <a:t>published</a:t>
                </a:r>
                <a:r>
                  <a:rPr lang="it-IT" sz="1350" dirty="0">
                    <a:latin typeface="Gill Sans MT" panose="020B0502020104020203" pitchFamily="34" charset="77"/>
                  </a:rPr>
                  <a:t> </a:t>
                </a:r>
                <a:r>
                  <a:rPr lang="it-IT" sz="1350" dirty="0" err="1">
                    <a:latin typeface="Gill Sans MT" panose="020B0502020104020203" pitchFamily="34" charset="77"/>
                  </a:rPr>
                  <a:t>analyses</a:t>
                </a:r>
                <a:endParaRPr lang="it-IT" sz="1350" dirty="0">
                  <a:latin typeface="Gill Sans MT" panose="020B0502020104020203" pitchFamily="34" charset="77"/>
                </a:endParaRPr>
              </a:p>
              <a:p>
                <a:pPr marL="214313" indent="-214313">
                  <a:buFont typeface="Arial" panose="020B0604020202020204" pitchFamily="34" charset="0"/>
                  <a:buChar char="•"/>
                </a:pPr>
                <a:r>
                  <a:rPr lang="it-IT" sz="1350" dirty="0">
                    <a:latin typeface="Gill Sans MT" panose="020B0502020104020203" pitchFamily="34" charset="77"/>
                  </a:rPr>
                  <a:t>Focus on </a:t>
                </a:r>
                <a14:m>
                  <m:oMath xmlns:m="http://schemas.openxmlformats.org/officeDocument/2006/math">
                    <m:r>
                      <a:rPr lang="it-IT" sz="1350" i="1">
                        <a:latin typeface="Cambria Math" panose="02040503050406030204" pitchFamily="18" charset="0"/>
                      </a:rPr>
                      <m:t>𝛾</m:t>
                    </m:r>
                    <m:r>
                      <a:rPr lang="it-IT" sz="1350" i="1">
                        <a:latin typeface="Cambria Math" panose="02040503050406030204" pitchFamily="18" charset="0"/>
                      </a:rPr>
                      <m:t>𝑝</m:t>
                    </m:r>
                    <m:r>
                      <a:rPr lang="it-IT" sz="1350" i="1">
                        <a:latin typeface="Cambria Math" panose="02040503050406030204" pitchFamily="18" charset="0"/>
                      </a:rPr>
                      <m:t>→</m:t>
                    </m:r>
                    <m:r>
                      <a:rPr lang="it-IT" sz="1350" i="1">
                        <a:latin typeface="Cambria Math" panose="02040503050406030204" pitchFamily="18" charset="0"/>
                      </a:rPr>
                      <m:t>𝑝</m:t>
                    </m:r>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m:t>
                        </m:r>
                      </m:sup>
                    </m:sSup>
                    <m:d>
                      <m:dPr>
                        <m:ctrlPr>
                          <a:rPr lang="it-IT" sz="1350" i="1">
                            <a:latin typeface="Cambria Math" panose="02040503050406030204" pitchFamily="18" charset="0"/>
                          </a:rPr>
                        </m:ctrlPr>
                      </m:dPr>
                      <m:e>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m:t>
                            </m:r>
                          </m:sup>
                        </m:sSup>
                      </m:e>
                    </m:d>
                  </m:oMath>
                </a14:m>
                <a:endParaRPr lang="it-IT" sz="1350" dirty="0">
                  <a:latin typeface="Gill Sans MT" panose="020B0502020104020203" pitchFamily="34" charset="77"/>
                </a:endParaRPr>
              </a:p>
              <a:p>
                <a:pPr marL="214313" indent="-214313">
                  <a:buFont typeface="Arial" panose="020B0604020202020204" pitchFamily="34" charset="0"/>
                  <a:buChar char="•"/>
                </a:pPr>
                <a:r>
                  <a:rPr lang="it-IT" sz="1350" dirty="0" err="1">
                    <a:latin typeface="Gill Sans MT" panose="020B0502020104020203" pitchFamily="34" charset="77"/>
                  </a:rPr>
                  <a:t>Final</a:t>
                </a:r>
                <a:r>
                  <a:rPr lang="it-IT" sz="1350" dirty="0">
                    <a:latin typeface="Gill Sans MT" panose="020B0502020104020203" pitchFamily="34" charset="77"/>
                  </a:rPr>
                  <a:t> </a:t>
                </a:r>
                <a:r>
                  <a:rPr lang="it-IT" sz="1350" dirty="0" err="1">
                    <a:latin typeface="Gill Sans MT" panose="020B0502020104020203" pitchFamily="34" charset="77"/>
                  </a:rPr>
                  <a:t>exclusive</a:t>
                </a:r>
                <a:r>
                  <a:rPr lang="it-IT" sz="1350" dirty="0">
                    <a:latin typeface="Gill Sans MT" panose="020B0502020104020203" pitchFamily="34" charset="77"/>
                  </a:rPr>
                  <a:t> </a:t>
                </a:r>
                <a14:m>
                  <m:oMath xmlns:m="http://schemas.openxmlformats.org/officeDocument/2006/math">
                    <m:r>
                      <a:rPr lang="it-IT" sz="1350" i="1">
                        <a:latin typeface="Cambria Math" panose="02040503050406030204" pitchFamily="18" charset="0"/>
                      </a:rPr>
                      <m:t>2</m:t>
                    </m:r>
                    <m:r>
                      <a:rPr lang="it-IT" sz="1350" i="1">
                        <a:latin typeface="Cambria Math" panose="02040503050406030204" pitchFamily="18" charset="0"/>
                      </a:rPr>
                      <m:t>𝜋</m:t>
                    </m:r>
                  </m:oMath>
                </a14:m>
                <a:r>
                  <a:rPr lang="it-IT" sz="1350" dirty="0">
                    <a:latin typeface="Gill Sans MT" panose="020B0502020104020203" pitchFamily="34" charset="77"/>
                  </a:rPr>
                  <a:t> state </a:t>
                </a:r>
                <a:r>
                  <a:rPr lang="it-IT" sz="1350" dirty="0" err="1">
                    <a:latin typeface="Gill Sans MT" panose="020B0502020104020203" pitchFamily="34" charset="77"/>
                  </a:rPr>
                  <a:t>identified</a:t>
                </a:r>
                <a:r>
                  <a:rPr lang="it-IT" sz="1350" dirty="0">
                    <a:latin typeface="Gill Sans MT" panose="020B0502020104020203" pitchFamily="34" charset="77"/>
                  </a:rPr>
                  <a:t> by </a:t>
                </a:r>
                <a:r>
                  <a:rPr lang="it-IT" sz="1350" dirty="0" err="1">
                    <a:latin typeface="Gill Sans MT" panose="020B0502020104020203" pitchFamily="34" charset="77"/>
                  </a:rPr>
                  <a:t>missing</a:t>
                </a:r>
                <a:r>
                  <a:rPr lang="it-IT" sz="1350" dirty="0">
                    <a:latin typeface="Gill Sans MT" panose="020B0502020104020203" pitchFamily="34" charset="77"/>
                  </a:rPr>
                  <a:t> mass technique (</a:t>
                </a:r>
                <a:r>
                  <a:rPr lang="it-IT" sz="1350" dirty="0" err="1">
                    <a:latin typeface="Gill Sans MT" panose="020B0502020104020203" pitchFamily="34" charset="77"/>
                  </a:rPr>
                  <a:t>variables</a:t>
                </a:r>
                <a:r>
                  <a:rPr lang="it-IT" sz="1350" dirty="0">
                    <a:latin typeface="Gill Sans MT" panose="020B0502020104020203" pitchFamily="34" charset="77"/>
                  </a:rPr>
                  <a:t> are </a:t>
                </a:r>
                <a:r>
                  <a:rPr lang="it-IT" sz="1350" dirty="0" err="1">
                    <a:latin typeface="Gill Sans MT" panose="020B0502020104020203" pitchFamily="34" charset="77"/>
                  </a:rPr>
                  <a:t>reconstructed</a:t>
                </a:r>
                <a:r>
                  <a:rPr lang="it-IT" sz="1350" dirty="0">
                    <a:latin typeface="Gill Sans MT" panose="020B0502020104020203" pitchFamily="34" charset="77"/>
                  </a:rPr>
                  <a:t> by energy/</a:t>
                </a:r>
                <a:r>
                  <a:rPr lang="it-IT" sz="1350" dirty="0" err="1">
                    <a:latin typeface="Gill Sans MT" panose="020B0502020104020203" pitchFamily="34" charset="77"/>
                  </a:rPr>
                  <a:t>momentum</a:t>
                </a:r>
                <a:r>
                  <a:rPr lang="it-IT" sz="1350" dirty="0">
                    <a:latin typeface="Gill Sans MT" panose="020B0502020104020203" pitchFamily="34" charset="77"/>
                  </a:rPr>
                  <a:t> </a:t>
                </a:r>
                <a:r>
                  <a:rPr lang="it-IT" sz="1350" dirty="0" err="1">
                    <a:latin typeface="Gill Sans MT" panose="020B0502020104020203" pitchFamily="34" charset="77"/>
                  </a:rPr>
                  <a:t>conservation</a:t>
                </a:r>
                <a:r>
                  <a:rPr lang="it-IT" sz="1350" dirty="0">
                    <a:latin typeface="Gill Sans MT" panose="020B0502020104020203" pitchFamily="34" charset="77"/>
                  </a:rPr>
                  <a:t>)</a:t>
                </a:r>
              </a:p>
              <a:p>
                <a:pPr marL="214313" indent="-214313">
                  <a:buFont typeface="Arial" panose="020B0604020202020204" pitchFamily="34" charset="0"/>
                  <a:buChar char="•"/>
                </a:pPr>
                <a:r>
                  <a:rPr lang="it-IT" sz="1350" dirty="0">
                    <a:latin typeface="Gill Sans MT" panose="020B0502020104020203" pitchFamily="34" charset="77"/>
                  </a:rPr>
                  <a:t>Multi-</a:t>
                </a:r>
                <a:r>
                  <a:rPr lang="it-IT" sz="1350" dirty="0" err="1">
                    <a:latin typeface="Gill Sans MT" panose="020B0502020104020203" pitchFamily="34" charset="77"/>
                  </a:rPr>
                  <a:t>pion</a:t>
                </a:r>
                <a:r>
                  <a:rPr lang="it-IT" sz="1350" dirty="0">
                    <a:latin typeface="Gill Sans MT" panose="020B0502020104020203" pitchFamily="34" charset="77"/>
                  </a:rPr>
                  <a:t> </a:t>
                </a:r>
                <a:r>
                  <a:rPr lang="it-IT" sz="1350" dirty="0" err="1">
                    <a:latin typeface="Gill Sans MT" panose="020B0502020104020203" pitchFamily="34" charset="77"/>
                  </a:rPr>
                  <a:t>backgound</a:t>
                </a:r>
                <a:r>
                  <a:rPr lang="it-IT" sz="1350" dirty="0">
                    <a:latin typeface="Gill Sans MT" panose="020B0502020104020203" pitchFamily="34" charset="77"/>
                  </a:rPr>
                  <a:t> </a:t>
                </a:r>
                <a:r>
                  <a:rPr lang="it-IT" sz="1350" dirty="0" err="1">
                    <a:latin typeface="Gill Sans MT" panose="020B0502020104020203" pitchFamily="34" charset="77"/>
                  </a:rPr>
                  <a:t>comes</a:t>
                </a:r>
                <a:r>
                  <a:rPr lang="it-IT" sz="1350" dirty="0">
                    <a:latin typeface="Gill Sans MT" panose="020B0502020104020203" pitchFamily="34" charset="77"/>
                  </a:rPr>
                  <a:t> from </a:t>
                </a:r>
                <a14:m>
                  <m:oMath xmlns:m="http://schemas.openxmlformats.org/officeDocument/2006/math">
                    <m:r>
                      <a:rPr lang="it-IT" sz="1350" i="1">
                        <a:latin typeface="Cambria Math" panose="02040503050406030204" pitchFamily="18" charset="0"/>
                      </a:rPr>
                      <m:t>𝛾</m:t>
                    </m:r>
                    <m:r>
                      <a:rPr lang="it-IT" sz="1350" i="1">
                        <a:latin typeface="Cambria Math" panose="02040503050406030204" pitchFamily="18" charset="0"/>
                      </a:rPr>
                      <m:t>𝑝</m:t>
                    </m:r>
                    <m:r>
                      <a:rPr lang="it-IT" sz="1350" i="1">
                        <a:latin typeface="Cambria Math" panose="02040503050406030204" pitchFamily="18" charset="0"/>
                      </a:rPr>
                      <m:t>→</m:t>
                    </m:r>
                    <m:r>
                      <a:rPr lang="it-IT" sz="1350" i="1">
                        <a:latin typeface="Cambria Math" panose="02040503050406030204" pitchFamily="18" charset="0"/>
                      </a:rPr>
                      <m:t>𝑝</m:t>
                    </m:r>
                    <m:sSup>
                      <m:sSupPr>
                        <m:ctrlPr>
                          <a:rPr lang="it-IT" sz="1350" i="1">
                            <a:latin typeface="Cambria Math" panose="02040503050406030204" pitchFamily="18" charset="0"/>
                          </a:rPr>
                        </m:ctrlPr>
                      </m:sSupPr>
                      <m:e>
                        <m:r>
                          <a:rPr lang="it-IT" sz="1350" i="1">
                            <a:latin typeface="Cambria Math" panose="02040503050406030204" pitchFamily="18" charset="0"/>
                          </a:rPr>
                          <m:t>𝜔</m:t>
                        </m:r>
                      </m:e>
                      <m:sup>
                        <m:r>
                          <a:rPr lang="it-IT" sz="1350" i="1">
                            <a:latin typeface="Cambria Math" panose="02040503050406030204" pitchFamily="18" charset="0"/>
                          </a:rPr>
                          <m:t>0</m:t>
                        </m:r>
                      </m:sup>
                    </m:sSup>
                    <m:r>
                      <a:rPr lang="it-IT" sz="1350" i="1">
                        <a:latin typeface="Cambria Math" panose="02040503050406030204" pitchFamily="18" charset="0"/>
                      </a:rPr>
                      <m:t>→</m:t>
                    </m:r>
                    <m:r>
                      <a:rPr lang="it-IT" sz="1350" i="1">
                        <a:latin typeface="Cambria Math" panose="02040503050406030204" pitchFamily="18" charset="0"/>
                      </a:rPr>
                      <m:t>𝑝</m:t>
                    </m:r>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m:t>
                        </m:r>
                      </m:sup>
                    </m:sSup>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m:t>
                        </m:r>
                      </m:sup>
                    </m:sSup>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0</m:t>
                        </m:r>
                      </m:sup>
                    </m:sSup>
                  </m:oMath>
                </a14:m>
                <a:endParaRPr lang="it-IT" sz="1350" dirty="0">
                  <a:latin typeface="Gill Sans MT" panose="020B0502020104020203" pitchFamily="34" charset="77"/>
                </a:endParaRPr>
              </a:p>
              <a:p>
                <a:pPr marL="214313" indent="-214313">
                  <a:buFont typeface="Arial" panose="020B0604020202020204" pitchFamily="34" charset="0"/>
                  <a:buChar char="•"/>
                </a:pPr>
                <a:r>
                  <a:rPr lang="it-IT" sz="1350" dirty="0">
                    <a:latin typeface="Gill Sans MT" panose="020B0502020104020203" pitchFamily="34" charset="77"/>
                  </a:rPr>
                  <a:t>At </a:t>
                </a:r>
                <a14:m>
                  <m:oMath xmlns:m="http://schemas.openxmlformats.org/officeDocument/2006/math">
                    <m:sSub>
                      <m:sSubPr>
                        <m:ctrlPr>
                          <a:rPr lang="it-IT" sz="1350" i="1">
                            <a:latin typeface="Cambria Math" panose="02040503050406030204" pitchFamily="18" charset="0"/>
                          </a:rPr>
                        </m:ctrlPr>
                      </m:sSubPr>
                      <m:e>
                        <m:r>
                          <m:rPr>
                            <m:sty m:val="p"/>
                          </m:rPr>
                          <a:rPr lang="it-IT" sz="1350" i="1">
                            <a:latin typeface="Cambria Math" panose="02040503050406030204" pitchFamily="18" charset="0"/>
                          </a:rPr>
                          <m:t>E</m:t>
                        </m:r>
                      </m:e>
                      <m:sub>
                        <m:r>
                          <a:rPr lang="it-IT" sz="1350" i="1">
                            <a:latin typeface="Cambria Math" panose="02040503050406030204" pitchFamily="18" charset="0"/>
                          </a:rPr>
                          <m:t>𝛾</m:t>
                        </m:r>
                      </m:sub>
                    </m:sSub>
                    <m:r>
                      <a:rPr lang="it-IT" sz="1350">
                        <a:latin typeface="Cambria Math" panose="02040503050406030204" pitchFamily="18" charset="0"/>
                      </a:rPr>
                      <m:t>=</m:t>
                    </m:r>
                    <m:d>
                      <m:dPr>
                        <m:ctrlPr>
                          <a:rPr lang="it-IT" sz="1350" i="1">
                            <a:latin typeface="Cambria Math" panose="02040503050406030204" pitchFamily="18" charset="0"/>
                          </a:rPr>
                        </m:ctrlPr>
                      </m:dPr>
                      <m:e>
                        <m:r>
                          <a:rPr lang="it-IT" sz="1350">
                            <a:latin typeface="Cambria Math" panose="02040503050406030204" pitchFamily="18" charset="0"/>
                          </a:rPr>
                          <m:t>3−4</m:t>
                        </m:r>
                      </m:e>
                    </m:d>
                    <m:r>
                      <m:rPr>
                        <m:sty m:val="p"/>
                      </m:rPr>
                      <a:rPr lang="it-IT" sz="1350">
                        <a:latin typeface="Cambria Math" panose="02040503050406030204" pitchFamily="18" charset="0"/>
                      </a:rPr>
                      <m:t>GeV</m:t>
                    </m:r>
                  </m:oMath>
                </a14:m>
                <a:r>
                  <a:rPr lang="it-IT" sz="1350" dirty="0">
                    <a:latin typeface="Gill Sans MT" panose="020B0502020104020203" pitchFamily="34" charset="77"/>
                  </a:rPr>
                  <a:t> reaction dynamics are </a:t>
                </a:r>
                <a:r>
                  <a:rPr lang="it-IT" sz="1350" dirty="0" err="1">
                    <a:latin typeface="Gill Sans MT" panose="020B0502020104020203" pitchFamily="34" charset="77"/>
                  </a:rPr>
                  <a:t>dominated</a:t>
                </a:r>
                <a:r>
                  <a:rPr lang="it-IT" sz="1350" dirty="0">
                    <a:latin typeface="Gill Sans MT" panose="020B0502020104020203" pitchFamily="34" charset="77"/>
                  </a:rPr>
                  <a:t> by </a:t>
                </a:r>
                <a14:m>
                  <m:oMath xmlns:m="http://schemas.openxmlformats.org/officeDocument/2006/math">
                    <m:sSup>
                      <m:sSupPr>
                        <m:ctrlPr>
                          <a:rPr lang="it-IT" sz="1350" i="1">
                            <a:latin typeface="Cambria Math" panose="02040503050406030204" pitchFamily="18" charset="0"/>
                          </a:rPr>
                        </m:ctrlPr>
                      </m:sSupPr>
                      <m:e>
                        <m:r>
                          <a:rPr lang="it-IT" sz="1350" i="1">
                            <a:latin typeface="Cambria Math" panose="02040503050406030204" pitchFamily="18" charset="0"/>
                          </a:rPr>
                          <m:t>𝜌</m:t>
                        </m:r>
                      </m:e>
                      <m:sup>
                        <m:r>
                          <a:rPr lang="it-IT" sz="1350" i="1">
                            <a:latin typeface="Cambria Math" panose="02040503050406030204" pitchFamily="18" charset="0"/>
                          </a:rPr>
                          <m:t>0</m:t>
                        </m:r>
                      </m:sup>
                    </m:sSup>
                  </m:oMath>
                </a14:m>
                <a:r>
                  <a:rPr lang="it-IT" sz="1350" dirty="0">
                    <a:latin typeface="Gill Sans MT" panose="020B0502020104020203" pitchFamily="34" charset="77"/>
                  </a:rPr>
                  <a:t> </a:t>
                </a:r>
                <a:r>
                  <a:rPr lang="it-IT" sz="1350" dirty="0" err="1">
                    <a:latin typeface="Gill Sans MT" panose="020B0502020104020203" pitchFamily="34" charset="77"/>
                  </a:rPr>
                  <a:t>photproduction</a:t>
                </a:r>
                <a:r>
                  <a:rPr lang="it-IT" sz="1350" dirty="0">
                    <a:latin typeface="Gill Sans MT" panose="020B0502020104020203" pitchFamily="34" charset="77"/>
                  </a:rPr>
                  <a:t> </a:t>
                </a:r>
                <a:r>
                  <a:rPr lang="it-IT" sz="1350" dirty="0" err="1">
                    <a:latin typeface="Gill Sans MT" panose="020B0502020104020203" pitchFamily="34" charset="77"/>
                  </a:rPr>
                  <a:t>through</a:t>
                </a:r>
                <a:r>
                  <a:rPr lang="it-IT" sz="1350" dirty="0">
                    <a:latin typeface="Gill Sans MT" panose="020B0502020104020203" pitchFamily="34" charset="77"/>
                  </a:rPr>
                  <a:t> </a:t>
                </a:r>
                <a14:m>
                  <m:oMath xmlns:m="http://schemas.openxmlformats.org/officeDocument/2006/math">
                    <m:r>
                      <a:rPr lang="it-IT" sz="1350" i="1">
                        <a:latin typeface="Cambria Math" panose="02040503050406030204" pitchFamily="18" charset="0"/>
                      </a:rPr>
                      <m:t>𝛾</m:t>
                    </m:r>
                    <m:r>
                      <a:rPr lang="it-IT" sz="1350" i="1">
                        <a:latin typeface="Cambria Math" panose="02040503050406030204" pitchFamily="18" charset="0"/>
                      </a:rPr>
                      <m:t>𝑝</m:t>
                    </m:r>
                    <m:r>
                      <a:rPr lang="it-IT" sz="1350" i="1">
                        <a:latin typeface="Cambria Math" panose="02040503050406030204" pitchFamily="18" charset="0"/>
                      </a:rPr>
                      <m:t>→</m:t>
                    </m:r>
                    <m:r>
                      <a:rPr lang="it-IT" sz="1350" i="1">
                        <a:latin typeface="Cambria Math" panose="02040503050406030204" pitchFamily="18" charset="0"/>
                      </a:rPr>
                      <m:t>𝑝</m:t>
                    </m:r>
                    <m:sSup>
                      <m:sSupPr>
                        <m:ctrlPr>
                          <a:rPr lang="it-IT" sz="1350" i="1">
                            <a:latin typeface="Cambria Math" panose="02040503050406030204" pitchFamily="18" charset="0"/>
                          </a:rPr>
                        </m:ctrlPr>
                      </m:sSupPr>
                      <m:e>
                        <m:r>
                          <a:rPr lang="it-IT" sz="1350" i="1">
                            <a:latin typeface="Cambria Math" panose="02040503050406030204" pitchFamily="18" charset="0"/>
                          </a:rPr>
                          <m:t>𝜌</m:t>
                        </m:r>
                      </m:e>
                      <m:sup>
                        <m:r>
                          <a:rPr lang="it-IT" sz="1350" i="1">
                            <a:latin typeface="Cambria Math" panose="02040503050406030204" pitchFamily="18" charset="0"/>
                          </a:rPr>
                          <m:t>0</m:t>
                        </m:r>
                      </m:sup>
                    </m:sSup>
                  </m:oMath>
                </a14:m>
                <a:r>
                  <a:rPr lang="it-IT" sz="1350" dirty="0">
                    <a:latin typeface="Gill Sans MT" panose="020B0502020104020203" pitchFamily="34" charset="77"/>
                  </a:rPr>
                  <a:t> and </a:t>
                </a:r>
                <a14:m>
                  <m:oMath xmlns:m="http://schemas.openxmlformats.org/officeDocument/2006/math">
                    <m:sSup>
                      <m:sSupPr>
                        <m:ctrlPr>
                          <a:rPr lang="it-IT" sz="1350" i="1">
                            <a:latin typeface="Cambria Math" panose="02040503050406030204" pitchFamily="18" charset="0"/>
                          </a:rPr>
                        </m:ctrlPr>
                      </m:sSupPr>
                      <m:e>
                        <m:r>
                          <m:rPr>
                            <m:sty m:val="p"/>
                          </m:rPr>
                          <a:rPr lang="it-IT" sz="1350">
                            <a:latin typeface="Cambria Math" panose="02040503050406030204" pitchFamily="18" charset="0"/>
                          </a:rPr>
                          <m:t>Δ</m:t>
                        </m:r>
                      </m:e>
                      <m:sup>
                        <m:r>
                          <a:rPr lang="it-IT" sz="1350" i="1">
                            <a:latin typeface="Cambria Math" panose="02040503050406030204" pitchFamily="18" charset="0"/>
                          </a:rPr>
                          <m:t>++</m:t>
                        </m:r>
                      </m:sup>
                    </m:sSup>
                  </m:oMath>
                </a14:m>
                <a:r>
                  <a:rPr lang="it-IT" sz="1350" dirty="0">
                    <a:latin typeface="Gill Sans MT" panose="020B0502020104020203" pitchFamily="34" charset="77"/>
                  </a:rPr>
                  <a:t> </a:t>
                </a:r>
                <a:r>
                  <a:rPr lang="it-IT" sz="1350" dirty="0" err="1">
                    <a:latin typeface="Gill Sans MT" panose="020B0502020104020203" pitchFamily="34" charset="77"/>
                  </a:rPr>
                  <a:t>resonance</a:t>
                </a:r>
                <a:r>
                  <a:rPr lang="it-IT" sz="1350" dirty="0">
                    <a:latin typeface="Gill Sans MT" panose="020B0502020104020203" pitchFamily="34" charset="77"/>
                  </a:rPr>
                  <a:t> </a:t>
                </a:r>
                <a:r>
                  <a:rPr lang="it-IT" sz="1350" dirty="0" err="1">
                    <a:latin typeface="Gill Sans MT" panose="020B0502020104020203" pitchFamily="34" charset="77"/>
                  </a:rPr>
                  <a:t>excitation</a:t>
                </a:r>
                <a:r>
                  <a:rPr lang="it-IT" sz="1350" dirty="0">
                    <a:latin typeface="Gill Sans MT" panose="020B0502020104020203" pitchFamily="34" charset="77"/>
                  </a:rPr>
                  <a:t> </a:t>
                </a:r>
                <a:r>
                  <a:rPr lang="it-IT" sz="1350" dirty="0" err="1">
                    <a:latin typeface="Gill Sans MT" panose="020B0502020104020203" pitchFamily="34" charset="77"/>
                  </a:rPr>
                  <a:t>through</a:t>
                </a:r>
                <a:r>
                  <a:rPr lang="it-IT" sz="1350" dirty="0">
                    <a:latin typeface="Gill Sans MT" panose="020B0502020104020203" pitchFamily="34" charset="77"/>
                  </a:rPr>
                  <a:t> </a:t>
                </a:r>
                <a14:m>
                  <m:oMath xmlns:m="http://schemas.openxmlformats.org/officeDocument/2006/math">
                    <m:r>
                      <a:rPr lang="it-IT" sz="1350" i="1">
                        <a:latin typeface="Cambria Math" panose="02040503050406030204" pitchFamily="18" charset="0"/>
                      </a:rPr>
                      <m:t>𝛾</m:t>
                    </m:r>
                    <m:r>
                      <a:rPr lang="it-IT" sz="1350" i="1">
                        <a:latin typeface="Cambria Math" panose="02040503050406030204" pitchFamily="18" charset="0"/>
                      </a:rPr>
                      <m:t>𝑝</m:t>
                    </m:r>
                    <m:r>
                      <a:rPr lang="it-IT" sz="1350" i="1">
                        <a:latin typeface="Cambria Math" panose="02040503050406030204" pitchFamily="18" charset="0"/>
                      </a:rPr>
                      <m:t>→</m:t>
                    </m:r>
                    <m:sSup>
                      <m:sSupPr>
                        <m:ctrlPr>
                          <a:rPr lang="it-IT" sz="1350" i="1">
                            <a:latin typeface="Cambria Math" panose="02040503050406030204" pitchFamily="18" charset="0"/>
                          </a:rPr>
                        </m:ctrlPr>
                      </m:sSupPr>
                      <m:e>
                        <m:r>
                          <m:rPr>
                            <m:sty m:val="p"/>
                          </m:rPr>
                          <a:rPr lang="it-IT" sz="1350">
                            <a:latin typeface="Cambria Math" panose="02040503050406030204" pitchFamily="18" charset="0"/>
                          </a:rPr>
                          <m:t>Δ</m:t>
                        </m:r>
                      </m:e>
                      <m:sup>
                        <m:r>
                          <a:rPr lang="it-IT" sz="1350" i="1">
                            <a:latin typeface="Cambria Math" panose="02040503050406030204" pitchFamily="18" charset="0"/>
                          </a:rPr>
                          <m:t>++</m:t>
                        </m:r>
                      </m:sup>
                    </m:sSup>
                    <m:sSup>
                      <m:sSupPr>
                        <m:ctrlPr>
                          <a:rPr lang="it-IT" sz="1350" i="1">
                            <a:latin typeface="Cambria Math" panose="02040503050406030204" pitchFamily="18" charset="0"/>
                          </a:rPr>
                        </m:ctrlPr>
                      </m:sSupPr>
                      <m:e>
                        <m:r>
                          <a:rPr lang="it-IT" sz="1350" i="1">
                            <a:latin typeface="Cambria Math" panose="02040503050406030204" pitchFamily="18" charset="0"/>
                          </a:rPr>
                          <m:t>𝜋</m:t>
                        </m:r>
                      </m:e>
                      <m:sup>
                        <m:r>
                          <a:rPr lang="it-IT" sz="1350" i="1">
                            <a:latin typeface="Cambria Math" panose="02040503050406030204" pitchFamily="18" charset="0"/>
                          </a:rPr>
                          <m:t>−</m:t>
                        </m:r>
                      </m:sup>
                    </m:sSup>
                  </m:oMath>
                </a14:m>
                <a:endParaRPr lang="it-IT" sz="1350" dirty="0">
                  <a:latin typeface="Gill Sans MT" panose="020B0502020104020203" pitchFamily="34" charset="77"/>
                </a:endParaRPr>
              </a:p>
            </p:txBody>
          </p:sp>
        </mc:Choice>
        <mc:Fallback>
          <p:sp>
            <p:nvSpPr>
              <p:cNvPr id="4" name="CasellaDiTesto 13">
                <a:extLst>
                  <a:ext uri="{FF2B5EF4-FFF2-40B4-BE49-F238E27FC236}">
                    <a16:creationId xmlns:a16="http://schemas.microsoft.com/office/drawing/2014/main" id="{3844E269-DF20-A698-EBAA-3AEC3276A128}"/>
                  </a:ext>
                </a:extLst>
              </p:cNvPr>
              <p:cNvSpPr txBox="1">
                <a:spLocks noRot="1" noChangeAspect="1" noMove="1" noResize="1" noEditPoints="1" noAdjustHandles="1" noChangeArrowheads="1" noChangeShapeType="1" noTextEdit="1"/>
              </p:cNvSpPr>
              <p:nvPr/>
            </p:nvSpPr>
            <p:spPr>
              <a:xfrm>
                <a:off x="133600" y="719143"/>
                <a:ext cx="5119139" cy="2186368"/>
              </a:xfrm>
              <a:prstGeom prst="rect">
                <a:avLst/>
              </a:prstGeom>
              <a:blipFill>
                <a:blip r:embed="rId3"/>
                <a:stretch>
                  <a:fillRect l="-248" b="-1734"/>
                </a:stretch>
              </a:blipFill>
            </p:spPr>
            <p:txBody>
              <a:bodyPr/>
              <a:lstStyle/>
              <a:p>
                <a:r>
                  <a:rPr lang="en-IT">
                    <a:noFill/>
                  </a:rPr>
                  <a:t> </a:t>
                </a:r>
              </a:p>
            </p:txBody>
          </p:sp>
        </mc:Fallback>
      </mc:AlternateContent>
      <p:grpSp>
        <p:nvGrpSpPr>
          <p:cNvPr id="5" name="Group">
            <a:extLst>
              <a:ext uri="{FF2B5EF4-FFF2-40B4-BE49-F238E27FC236}">
                <a16:creationId xmlns:a16="http://schemas.microsoft.com/office/drawing/2014/main" id="{C26C26D8-68E4-98D9-1B0A-A6A434B793DF}"/>
              </a:ext>
            </a:extLst>
          </p:cNvPr>
          <p:cNvGrpSpPr/>
          <p:nvPr/>
        </p:nvGrpSpPr>
        <p:grpSpPr>
          <a:xfrm>
            <a:off x="5632598" y="767463"/>
            <a:ext cx="3217409" cy="2138048"/>
            <a:chOff x="0" y="0"/>
            <a:chExt cx="5827466" cy="3846171"/>
          </a:xfrm>
        </p:grpSpPr>
        <p:pic>
          <p:nvPicPr>
            <p:cNvPr id="6" name="Image" descr="Image">
              <a:extLst>
                <a:ext uri="{FF2B5EF4-FFF2-40B4-BE49-F238E27FC236}">
                  <a16:creationId xmlns:a16="http://schemas.microsoft.com/office/drawing/2014/main" id="{2C6EFC50-8811-7C07-0682-9E6C8BD1D87D}"/>
                </a:ext>
              </a:extLst>
            </p:cNvPr>
            <p:cNvPicPr>
              <a:picLocks noChangeAspect="1"/>
            </p:cNvPicPr>
            <p:nvPr/>
          </p:nvPicPr>
          <p:blipFill>
            <a:blip r:embed="rId4"/>
            <a:srcRect t="2991" r="5036"/>
            <a:stretch>
              <a:fillRect/>
            </a:stretch>
          </p:blipFill>
          <p:spPr>
            <a:xfrm>
              <a:off x="0" y="0"/>
              <a:ext cx="5827467" cy="3846172"/>
            </a:xfrm>
            <a:prstGeom prst="rect">
              <a:avLst/>
            </a:prstGeom>
            <a:ln w="3175" cap="flat">
              <a:noFill/>
              <a:miter lim="400000"/>
            </a:ln>
            <a:effectLst/>
          </p:spPr>
        </p:pic>
        <p:sp>
          <p:nvSpPr>
            <p:cNvPr id="7" name="Rectangle">
              <a:extLst>
                <a:ext uri="{FF2B5EF4-FFF2-40B4-BE49-F238E27FC236}">
                  <a16:creationId xmlns:a16="http://schemas.microsoft.com/office/drawing/2014/main" id="{3D159845-C12C-C0E8-EAEB-C2BD95374269}"/>
                </a:ext>
              </a:extLst>
            </p:cNvPr>
            <p:cNvSpPr/>
            <p:nvPr/>
          </p:nvSpPr>
          <p:spPr>
            <a:xfrm>
              <a:off x="513953" y="444898"/>
              <a:ext cx="649535" cy="679450"/>
            </a:xfrm>
            <a:prstGeom prst="rect">
              <a:avLst/>
            </a:prstGeom>
            <a:solidFill>
              <a:srgbClr val="FFFFFF"/>
            </a:solidFill>
            <a:ln w="3175" cap="flat">
              <a:noFill/>
              <a:miter lim="400000"/>
            </a:ln>
            <a:effectLst/>
          </p:spPr>
          <p:txBody>
            <a:bodyPr wrap="square" lIns="13391" tIns="13391" rIns="13391" bIns="13391" numCol="1" anchor="ctr">
              <a:noAutofit/>
            </a:bodyPr>
            <a:lstStyle/>
            <a:p>
              <a:pPr>
                <a:defRPr b="0">
                  <a:solidFill>
                    <a:srgbClr val="FFFFFF"/>
                  </a:solidFill>
                  <a:latin typeface="+mn-lt"/>
                  <a:ea typeface="+mn-ea"/>
                  <a:cs typeface="+mn-cs"/>
                  <a:sym typeface="Helvetica Neue Medium"/>
                </a:defRPr>
              </a:pPr>
              <a:endParaRPr sz="949"/>
            </a:p>
          </p:txBody>
        </p:sp>
      </p:grpSp>
      <p:sp>
        <p:nvSpPr>
          <p:cNvPr id="8" name="M. Battaglieri et al. (CLAS Collaboration) Phys. Rev. Lett. 102, 102001">
            <a:extLst>
              <a:ext uri="{FF2B5EF4-FFF2-40B4-BE49-F238E27FC236}">
                <a16:creationId xmlns:a16="http://schemas.microsoft.com/office/drawing/2014/main" id="{76D67532-C952-F147-F71D-DE2AF3227453}"/>
              </a:ext>
            </a:extLst>
          </p:cNvPr>
          <p:cNvSpPr txBox="1"/>
          <p:nvPr/>
        </p:nvSpPr>
        <p:spPr>
          <a:xfrm>
            <a:off x="6639339" y="209813"/>
            <a:ext cx="2504661" cy="3191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defTabSz="241093">
              <a:spcBef>
                <a:spcPts val="844"/>
              </a:spcBef>
              <a:defRPr b="0">
                <a:latin typeface="Gill Sans"/>
                <a:ea typeface="Gill Sans"/>
                <a:cs typeface="Gill Sans"/>
                <a:sym typeface="Gill Sans"/>
              </a:defRPr>
            </a:pPr>
            <a:r>
              <a:rPr sz="949" dirty="0"/>
              <a:t>M. </a:t>
            </a:r>
            <a:r>
              <a:rPr sz="949" dirty="0" err="1"/>
              <a:t>Battaglieri</a:t>
            </a:r>
            <a:r>
              <a:rPr sz="949" dirty="0"/>
              <a:t> </a:t>
            </a:r>
            <a:r>
              <a:rPr sz="949" i="1" dirty="0"/>
              <a:t>et al.</a:t>
            </a:r>
            <a:r>
              <a:rPr sz="949" dirty="0"/>
              <a:t> (CLAS Collaboration) Phys. Rev. Lett. 102, 102001</a:t>
            </a:r>
          </a:p>
        </p:txBody>
      </p:sp>
      <p:sp>
        <p:nvSpPr>
          <p:cNvPr id="9" name="M. Battaglieri et al. (CLAS Collaboration) Phys. Rev. D 80, 072005">
            <a:extLst>
              <a:ext uri="{FF2B5EF4-FFF2-40B4-BE49-F238E27FC236}">
                <a16:creationId xmlns:a16="http://schemas.microsoft.com/office/drawing/2014/main" id="{8E3A34C5-FB97-CB64-3EAD-CE42C6A4F005}"/>
              </a:ext>
            </a:extLst>
          </p:cNvPr>
          <p:cNvSpPr txBox="1"/>
          <p:nvPr/>
        </p:nvSpPr>
        <p:spPr>
          <a:xfrm>
            <a:off x="4423695" y="203333"/>
            <a:ext cx="2015261" cy="3191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defTabSz="241093">
              <a:spcBef>
                <a:spcPts val="844"/>
              </a:spcBef>
              <a:defRPr b="0">
                <a:latin typeface="Gill Sans"/>
                <a:ea typeface="Gill Sans"/>
                <a:cs typeface="Gill Sans"/>
                <a:sym typeface="Gill Sans"/>
              </a:defRPr>
            </a:pPr>
            <a:r>
              <a:rPr sz="949" dirty="0"/>
              <a:t>M. </a:t>
            </a:r>
            <a:r>
              <a:rPr sz="949" dirty="0" err="1"/>
              <a:t>Battaglieri</a:t>
            </a:r>
            <a:r>
              <a:rPr sz="949" dirty="0"/>
              <a:t> </a:t>
            </a:r>
            <a:r>
              <a:rPr sz="949" i="1" dirty="0"/>
              <a:t>et al.</a:t>
            </a:r>
            <a:r>
              <a:rPr sz="949" dirty="0"/>
              <a:t> (CLAS Collaboration) Phys. Rev. D 80, 072005</a:t>
            </a:r>
          </a:p>
        </p:txBody>
      </p:sp>
      <p:grpSp>
        <p:nvGrpSpPr>
          <p:cNvPr id="10" name="Group">
            <a:extLst>
              <a:ext uri="{FF2B5EF4-FFF2-40B4-BE49-F238E27FC236}">
                <a16:creationId xmlns:a16="http://schemas.microsoft.com/office/drawing/2014/main" id="{439748DB-A1C0-7714-EE35-8D7C7F95FDCD}"/>
              </a:ext>
            </a:extLst>
          </p:cNvPr>
          <p:cNvGrpSpPr/>
          <p:nvPr/>
        </p:nvGrpSpPr>
        <p:grpSpPr>
          <a:xfrm>
            <a:off x="162101" y="3313418"/>
            <a:ext cx="5119139" cy="1518365"/>
            <a:chOff x="0" y="0"/>
            <a:chExt cx="10640987" cy="3438853"/>
          </a:xfrm>
        </p:grpSpPr>
        <p:pic>
          <p:nvPicPr>
            <p:cNvPr id="11" name="Image" descr="Image">
              <a:extLst>
                <a:ext uri="{FF2B5EF4-FFF2-40B4-BE49-F238E27FC236}">
                  <a16:creationId xmlns:a16="http://schemas.microsoft.com/office/drawing/2014/main" id="{C7491DB4-B650-15DF-9A38-83461877666C}"/>
                </a:ext>
              </a:extLst>
            </p:cNvPr>
            <p:cNvPicPr>
              <a:picLocks noChangeAspect="1"/>
            </p:cNvPicPr>
            <p:nvPr/>
          </p:nvPicPr>
          <p:blipFill>
            <a:blip r:embed="rId5"/>
            <a:stretch>
              <a:fillRect/>
            </a:stretch>
          </p:blipFill>
          <p:spPr>
            <a:xfrm>
              <a:off x="0" y="0"/>
              <a:ext cx="3397582" cy="3403805"/>
            </a:xfrm>
            <a:prstGeom prst="rect">
              <a:avLst/>
            </a:prstGeom>
            <a:ln w="3175" cap="flat">
              <a:noFill/>
              <a:miter lim="400000"/>
            </a:ln>
            <a:effectLst/>
          </p:spPr>
        </p:pic>
        <p:pic>
          <p:nvPicPr>
            <p:cNvPr id="12" name="Image" descr="Image">
              <a:extLst>
                <a:ext uri="{FF2B5EF4-FFF2-40B4-BE49-F238E27FC236}">
                  <a16:creationId xmlns:a16="http://schemas.microsoft.com/office/drawing/2014/main" id="{4630BCB8-6D0A-8C32-2B19-563FDEF998EC}"/>
                </a:ext>
              </a:extLst>
            </p:cNvPr>
            <p:cNvPicPr>
              <a:picLocks noChangeAspect="1"/>
            </p:cNvPicPr>
            <p:nvPr/>
          </p:nvPicPr>
          <p:blipFill>
            <a:blip r:embed="rId6"/>
            <a:stretch>
              <a:fillRect/>
            </a:stretch>
          </p:blipFill>
          <p:spPr>
            <a:xfrm>
              <a:off x="3658401" y="120711"/>
              <a:ext cx="3397582" cy="3318143"/>
            </a:xfrm>
            <a:prstGeom prst="rect">
              <a:avLst/>
            </a:prstGeom>
            <a:ln w="3175" cap="flat">
              <a:noFill/>
              <a:miter lim="400000"/>
            </a:ln>
            <a:effectLst/>
          </p:spPr>
        </p:pic>
        <p:pic>
          <p:nvPicPr>
            <p:cNvPr id="13" name="Image" descr="Image">
              <a:extLst>
                <a:ext uri="{FF2B5EF4-FFF2-40B4-BE49-F238E27FC236}">
                  <a16:creationId xmlns:a16="http://schemas.microsoft.com/office/drawing/2014/main" id="{F9CFC52B-DAFD-C10E-2651-26C702701B60}"/>
                </a:ext>
              </a:extLst>
            </p:cNvPr>
            <p:cNvPicPr>
              <a:picLocks noChangeAspect="1"/>
            </p:cNvPicPr>
            <p:nvPr/>
          </p:nvPicPr>
          <p:blipFill>
            <a:blip r:embed="rId7"/>
            <a:stretch>
              <a:fillRect/>
            </a:stretch>
          </p:blipFill>
          <p:spPr>
            <a:xfrm>
              <a:off x="7316802" y="120711"/>
              <a:ext cx="3324186" cy="3318143"/>
            </a:xfrm>
            <a:prstGeom prst="rect">
              <a:avLst/>
            </a:prstGeom>
            <a:ln w="3175" cap="flat">
              <a:noFill/>
              <a:miter lim="400000"/>
            </a:ln>
            <a:effectLst/>
          </p:spPr>
        </p:pic>
      </p:grpSp>
      <mc:AlternateContent xmlns:mc="http://schemas.openxmlformats.org/markup-compatibility/2006">
        <mc:Choice xmlns:a14="http://schemas.microsoft.com/office/drawing/2010/main" Requires="a14">
          <p:sp>
            <p:nvSpPr>
              <p:cNvPr id="14" name="M(ππ)">
                <a:extLst>
                  <a:ext uri="{FF2B5EF4-FFF2-40B4-BE49-F238E27FC236}">
                    <a16:creationId xmlns:a16="http://schemas.microsoft.com/office/drawing/2014/main" id="{F9765C17-0A87-F68C-72F9-07680FC90C3F}"/>
                  </a:ext>
                </a:extLst>
              </p:cNvPr>
              <p:cNvSpPr txBox="1"/>
              <p:nvPr/>
            </p:nvSpPr>
            <p:spPr>
              <a:xfrm>
                <a:off x="867985" y="3113251"/>
                <a:ext cx="464476" cy="200168"/>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lvl1pPr algn="just" defTabSz="1168400">
                  <a:defRPr sz="2400" b="0">
                    <a:latin typeface="Gill Sans"/>
                    <a:ea typeface="Gill Sans"/>
                    <a:cs typeface="Gill Sans"/>
                    <a:sym typeface="Gill Sans"/>
                  </a:defRPr>
                </a:lvl1pPr>
              </a:lstStyle>
              <a:p>
                <a14:m>
                  <m:oMathPara xmlns:m="http://schemas.openxmlformats.org/officeDocument/2006/math">
                    <m:oMathParaPr>
                      <m:jc m:val="centerGroup"/>
                    </m:oMathParaPr>
                    <m:oMath xmlns:m="http://schemas.openxmlformats.org/officeDocument/2006/math">
                      <m:r>
                        <a:rPr lang="en-US" sz="1125" b="0" i="1" smtClean="0">
                          <a:latin typeface="Cambria Math" panose="02040503050406030204" pitchFamily="18" charset="0"/>
                        </a:rPr>
                        <m:t>𝑀</m:t>
                      </m:r>
                      <m:r>
                        <a:rPr lang="en-US" sz="1125" b="0" i="1" smtClean="0">
                          <a:latin typeface="Cambria Math" panose="02040503050406030204" pitchFamily="18" charset="0"/>
                        </a:rPr>
                        <m:t>(</m:t>
                      </m:r>
                      <m:r>
                        <a:rPr lang="en-US" sz="1125" b="0" i="1" smtClean="0">
                          <a:latin typeface="Cambria Math" panose="02040503050406030204" pitchFamily="18" charset="0"/>
                        </a:rPr>
                        <m:t>𝜋𝜋</m:t>
                      </m:r>
                      <m:r>
                        <a:rPr lang="en-US" sz="1125" b="0" i="1" smtClean="0">
                          <a:latin typeface="Cambria Math" panose="02040503050406030204" pitchFamily="18" charset="0"/>
                        </a:rPr>
                        <m:t>)</m:t>
                      </m:r>
                    </m:oMath>
                  </m:oMathPara>
                </a14:m>
                <a:endParaRPr sz="1125" dirty="0"/>
              </a:p>
            </p:txBody>
          </p:sp>
        </mc:Choice>
        <mc:Fallback>
          <p:sp>
            <p:nvSpPr>
              <p:cNvPr id="14" name="M(ππ)">
                <a:extLst>
                  <a:ext uri="{FF2B5EF4-FFF2-40B4-BE49-F238E27FC236}">
                    <a16:creationId xmlns:a16="http://schemas.microsoft.com/office/drawing/2014/main" id="{F9765C17-0A87-F68C-72F9-07680FC90C3F}"/>
                  </a:ext>
                </a:extLst>
              </p:cNvPr>
              <p:cNvSpPr txBox="1">
                <a:spLocks noRot="1" noChangeAspect="1" noMove="1" noResize="1" noEditPoints="1" noAdjustHandles="1" noChangeArrowheads="1" noChangeShapeType="1" noTextEdit="1"/>
              </p:cNvSpPr>
              <p:nvPr/>
            </p:nvSpPr>
            <p:spPr>
              <a:xfrm>
                <a:off x="867985" y="3113251"/>
                <a:ext cx="464476" cy="200168"/>
              </a:xfrm>
              <a:prstGeom prst="rect">
                <a:avLst/>
              </a:prstGeom>
              <a:blipFill>
                <a:blip r:embed="rId8"/>
                <a:stretch>
                  <a:fillRect l="-5263" r="-7895" b="-17647"/>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15" name="M(pπ+)">
                <a:extLst>
                  <a:ext uri="{FF2B5EF4-FFF2-40B4-BE49-F238E27FC236}">
                    <a16:creationId xmlns:a16="http://schemas.microsoft.com/office/drawing/2014/main" id="{3EA929BF-39BE-F32F-BB60-F68FF2853181}"/>
                  </a:ext>
                </a:extLst>
              </p:cNvPr>
              <p:cNvSpPr txBox="1"/>
              <p:nvPr/>
            </p:nvSpPr>
            <p:spPr>
              <a:xfrm>
                <a:off x="2619132" y="3166861"/>
                <a:ext cx="450218" cy="200168"/>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p>
                <a:pPr algn="just" defTabSz="616127">
                  <a:defRPr sz="2400" b="0">
                    <a:latin typeface="Gill Sans"/>
                    <a:ea typeface="Gill Sans"/>
                    <a:cs typeface="Gill Sans"/>
                    <a:sym typeface="Gill Sans"/>
                  </a:defRPr>
                </a:pPr>
                <a14:m>
                  <m:oMathPara xmlns:m="http://schemas.openxmlformats.org/officeDocument/2006/math">
                    <m:oMathParaPr>
                      <m:jc m:val="centerGroup"/>
                    </m:oMathParaPr>
                    <m:oMath xmlns:m="http://schemas.openxmlformats.org/officeDocument/2006/math">
                      <m:r>
                        <a:rPr lang="en-US" sz="1125" b="0" i="1" smtClean="0">
                          <a:latin typeface="Cambria Math" panose="02040503050406030204" pitchFamily="18" charset="0"/>
                        </a:rPr>
                        <m:t>𝑀</m:t>
                      </m:r>
                      <m:r>
                        <a:rPr lang="en-US" sz="1125" b="0" i="1" smtClean="0">
                          <a:latin typeface="Cambria Math" panose="02040503050406030204" pitchFamily="18" charset="0"/>
                        </a:rPr>
                        <m:t>(</m:t>
                      </m:r>
                      <m:r>
                        <a:rPr lang="en-US" sz="1125" b="0" i="1" smtClean="0">
                          <a:latin typeface="Cambria Math" panose="02040503050406030204" pitchFamily="18" charset="0"/>
                        </a:rPr>
                        <m:t>𝑝</m:t>
                      </m:r>
                      <m:sSup>
                        <m:sSupPr>
                          <m:ctrlPr>
                            <a:rPr lang="en-US" sz="1125" b="0" i="1" smtClean="0">
                              <a:latin typeface="Cambria Math" panose="02040503050406030204" pitchFamily="18" charset="0"/>
                            </a:rPr>
                          </m:ctrlPr>
                        </m:sSupPr>
                        <m:e>
                          <m:r>
                            <a:rPr lang="en-US" sz="1125" b="0" i="1" smtClean="0">
                              <a:latin typeface="Cambria Math" panose="02040503050406030204" pitchFamily="18" charset="0"/>
                            </a:rPr>
                            <m:t>𝜋</m:t>
                          </m:r>
                        </m:e>
                        <m:sup>
                          <m:r>
                            <a:rPr lang="en-US" sz="1125" b="0" i="1" smtClean="0">
                              <a:latin typeface="Cambria Math" panose="02040503050406030204" pitchFamily="18" charset="0"/>
                            </a:rPr>
                            <m:t>+</m:t>
                          </m:r>
                        </m:sup>
                      </m:sSup>
                      <m:r>
                        <a:rPr lang="en-US" sz="1125" b="0" i="1" smtClean="0">
                          <a:latin typeface="Cambria Math" panose="02040503050406030204" pitchFamily="18" charset="0"/>
                        </a:rPr>
                        <m:t>)</m:t>
                      </m:r>
                    </m:oMath>
                  </m:oMathPara>
                </a14:m>
                <a:endParaRPr sz="1125" dirty="0"/>
              </a:p>
            </p:txBody>
          </p:sp>
        </mc:Choice>
        <mc:Fallback>
          <p:sp>
            <p:nvSpPr>
              <p:cNvPr id="15" name="M(pπ+)">
                <a:extLst>
                  <a:ext uri="{FF2B5EF4-FFF2-40B4-BE49-F238E27FC236}">
                    <a16:creationId xmlns:a16="http://schemas.microsoft.com/office/drawing/2014/main" id="{3EA929BF-39BE-F32F-BB60-F68FF2853181}"/>
                  </a:ext>
                </a:extLst>
              </p:cNvPr>
              <p:cNvSpPr txBox="1">
                <a:spLocks noRot="1" noChangeAspect="1" noMove="1" noResize="1" noEditPoints="1" noAdjustHandles="1" noChangeArrowheads="1" noChangeShapeType="1" noTextEdit="1"/>
              </p:cNvSpPr>
              <p:nvPr/>
            </p:nvSpPr>
            <p:spPr>
              <a:xfrm>
                <a:off x="2619132" y="3166861"/>
                <a:ext cx="450218" cy="200168"/>
              </a:xfrm>
              <a:prstGeom prst="rect">
                <a:avLst/>
              </a:prstGeom>
              <a:blipFill>
                <a:blip r:embed="rId9"/>
                <a:stretch>
                  <a:fillRect l="-8333" r="-30556" b="-25000"/>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16" name="M(pπ-)">
                <a:extLst>
                  <a:ext uri="{FF2B5EF4-FFF2-40B4-BE49-F238E27FC236}">
                    <a16:creationId xmlns:a16="http://schemas.microsoft.com/office/drawing/2014/main" id="{27643EAB-73AC-6737-6B03-8D533A992DED}"/>
                  </a:ext>
                </a:extLst>
              </p:cNvPr>
              <p:cNvSpPr txBox="1"/>
              <p:nvPr/>
            </p:nvSpPr>
            <p:spPr>
              <a:xfrm>
                <a:off x="4292146" y="3169780"/>
                <a:ext cx="431573" cy="200168"/>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p>
                <a:pPr algn="just" defTabSz="616127">
                  <a:defRPr sz="2400" b="0">
                    <a:latin typeface="Gill Sans"/>
                    <a:ea typeface="Gill Sans"/>
                    <a:cs typeface="Gill Sans"/>
                    <a:sym typeface="Gill Sans"/>
                  </a:defRPr>
                </a:pPr>
                <a14:m>
                  <m:oMathPara xmlns:m="http://schemas.openxmlformats.org/officeDocument/2006/math">
                    <m:oMathParaPr>
                      <m:jc m:val="centerGroup"/>
                    </m:oMathParaPr>
                    <m:oMath xmlns:m="http://schemas.openxmlformats.org/officeDocument/2006/math">
                      <m:r>
                        <a:rPr lang="en-US" sz="1125" b="0" i="1" smtClean="0">
                          <a:latin typeface="Cambria Math" panose="02040503050406030204" pitchFamily="18" charset="0"/>
                        </a:rPr>
                        <m:t>𝑀</m:t>
                      </m:r>
                      <m:r>
                        <a:rPr lang="en-US" sz="1125" b="0" i="1" smtClean="0">
                          <a:latin typeface="Cambria Math" panose="02040503050406030204" pitchFamily="18" charset="0"/>
                        </a:rPr>
                        <m:t>(</m:t>
                      </m:r>
                      <m:r>
                        <a:rPr lang="en-US" sz="1125" b="0" i="1" smtClean="0">
                          <a:latin typeface="Cambria Math" panose="02040503050406030204" pitchFamily="18" charset="0"/>
                        </a:rPr>
                        <m:t>𝑝</m:t>
                      </m:r>
                      <m:sSup>
                        <m:sSupPr>
                          <m:ctrlPr>
                            <a:rPr lang="en-US" sz="1125" b="0" i="1" smtClean="0">
                              <a:latin typeface="Cambria Math" panose="02040503050406030204" pitchFamily="18" charset="0"/>
                            </a:rPr>
                          </m:ctrlPr>
                        </m:sSupPr>
                        <m:e>
                          <m:r>
                            <a:rPr lang="en-US" sz="1125" b="0" i="1" smtClean="0">
                              <a:latin typeface="Cambria Math" panose="02040503050406030204" pitchFamily="18" charset="0"/>
                            </a:rPr>
                            <m:t>𝜋</m:t>
                          </m:r>
                        </m:e>
                        <m:sup>
                          <m:r>
                            <a:rPr lang="en-US" sz="1125" b="0" i="1" smtClean="0">
                              <a:latin typeface="Cambria Math" panose="02040503050406030204" pitchFamily="18" charset="0"/>
                            </a:rPr>
                            <m:t>−</m:t>
                          </m:r>
                        </m:sup>
                      </m:sSup>
                      <m:r>
                        <a:rPr lang="en-US" sz="1125" b="0" i="1" smtClean="0">
                          <a:latin typeface="Cambria Math" panose="02040503050406030204" pitchFamily="18" charset="0"/>
                        </a:rPr>
                        <m:t>)</m:t>
                      </m:r>
                    </m:oMath>
                  </m:oMathPara>
                </a14:m>
                <a:endParaRPr sz="1125" dirty="0"/>
              </a:p>
            </p:txBody>
          </p:sp>
        </mc:Choice>
        <mc:Fallback>
          <p:sp>
            <p:nvSpPr>
              <p:cNvPr id="16" name="M(pπ-)">
                <a:extLst>
                  <a:ext uri="{FF2B5EF4-FFF2-40B4-BE49-F238E27FC236}">
                    <a16:creationId xmlns:a16="http://schemas.microsoft.com/office/drawing/2014/main" id="{27643EAB-73AC-6737-6B03-8D533A992DED}"/>
                  </a:ext>
                </a:extLst>
              </p:cNvPr>
              <p:cNvSpPr txBox="1">
                <a:spLocks noRot="1" noChangeAspect="1" noMove="1" noResize="1" noEditPoints="1" noAdjustHandles="1" noChangeArrowheads="1" noChangeShapeType="1" noTextEdit="1"/>
              </p:cNvSpPr>
              <p:nvPr/>
            </p:nvSpPr>
            <p:spPr>
              <a:xfrm>
                <a:off x="4292146" y="3169780"/>
                <a:ext cx="431573" cy="200168"/>
              </a:xfrm>
              <a:prstGeom prst="rect">
                <a:avLst/>
              </a:prstGeom>
              <a:blipFill>
                <a:blip r:embed="rId10"/>
                <a:stretch>
                  <a:fillRect l="-8571" r="-34286" b="-17647"/>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p:sp>
        <p:nvSpPr>
          <p:cNvPr id="17" name="ρ0(770)">
            <a:extLst>
              <a:ext uri="{FF2B5EF4-FFF2-40B4-BE49-F238E27FC236}">
                <a16:creationId xmlns:a16="http://schemas.microsoft.com/office/drawing/2014/main" id="{B44B4457-9141-5B2A-232A-B4305A85B811}"/>
              </a:ext>
            </a:extLst>
          </p:cNvPr>
          <p:cNvSpPr txBox="1"/>
          <p:nvPr/>
        </p:nvSpPr>
        <p:spPr>
          <a:xfrm>
            <a:off x="958257" y="3563795"/>
            <a:ext cx="464476" cy="1886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algn="just" defTabSz="241093">
              <a:spcBef>
                <a:spcPts val="158"/>
              </a:spcBef>
              <a:defRPr sz="2400" b="0">
                <a:latin typeface="Gill Sans"/>
                <a:ea typeface="Gill Sans"/>
                <a:cs typeface="Gill Sans"/>
                <a:sym typeface="Gill Sans"/>
              </a:defRPr>
            </a:pPr>
            <a:r>
              <a:rPr sz="1050"/>
              <a:t>ρ</a:t>
            </a:r>
            <a:r>
              <a:rPr sz="1050" baseline="31999"/>
              <a:t>0</a:t>
            </a:r>
            <a:r>
              <a:rPr sz="1050"/>
              <a:t>(770)</a:t>
            </a:r>
          </a:p>
        </p:txBody>
      </p:sp>
      <p:sp>
        <p:nvSpPr>
          <p:cNvPr id="18" name="Δ++(1232)">
            <a:extLst>
              <a:ext uri="{FF2B5EF4-FFF2-40B4-BE49-F238E27FC236}">
                <a16:creationId xmlns:a16="http://schemas.microsoft.com/office/drawing/2014/main" id="{9F920CBF-5A37-C53D-4F82-027032B37F85}"/>
              </a:ext>
            </a:extLst>
          </p:cNvPr>
          <p:cNvSpPr txBox="1"/>
          <p:nvPr/>
        </p:nvSpPr>
        <p:spPr>
          <a:xfrm>
            <a:off x="2531098" y="3563795"/>
            <a:ext cx="595694" cy="1886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algn="just" defTabSz="241093">
              <a:spcBef>
                <a:spcPts val="158"/>
              </a:spcBef>
              <a:defRPr sz="2400" b="0">
                <a:latin typeface="Gill Sans"/>
                <a:ea typeface="Gill Sans"/>
                <a:cs typeface="Gill Sans"/>
                <a:sym typeface="Gill Sans"/>
              </a:defRPr>
            </a:pPr>
            <a:r>
              <a:rPr sz="1050"/>
              <a:t>Δ</a:t>
            </a:r>
            <a:r>
              <a:rPr sz="1050" baseline="31999"/>
              <a:t>++</a:t>
            </a:r>
            <a:r>
              <a:rPr sz="1050"/>
              <a:t>(1232)</a:t>
            </a:r>
          </a:p>
        </p:txBody>
      </p:sp>
      <p:pic>
        <p:nvPicPr>
          <p:cNvPr id="19" name="Image" descr="Image">
            <a:extLst>
              <a:ext uri="{FF2B5EF4-FFF2-40B4-BE49-F238E27FC236}">
                <a16:creationId xmlns:a16="http://schemas.microsoft.com/office/drawing/2014/main" id="{52C98F65-BCD4-3E1F-1FF0-A3783F2F597A}"/>
              </a:ext>
            </a:extLst>
          </p:cNvPr>
          <p:cNvPicPr>
            <a:picLocks noChangeAspect="1"/>
          </p:cNvPicPr>
          <p:nvPr/>
        </p:nvPicPr>
        <p:blipFill>
          <a:blip r:embed="rId11"/>
          <a:stretch>
            <a:fillRect/>
          </a:stretch>
        </p:blipFill>
        <p:spPr>
          <a:xfrm>
            <a:off x="6368995" y="3097023"/>
            <a:ext cx="1705816" cy="1681184"/>
          </a:xfrm>
          <a:prstGeom prst="rect">
            <a:avLst/>
          </a:prstGeom>
          <a:ln w="3175">
            <a:miter lim="400000"/>
          </a:ln>
        </p:spPr>
      </p:pic>
      <mc:AlternateContent xmlns:mc="http://schemas.openxmlformats.org/markup-compatibility/2006">
        <mc:Choice xmlns:a14="http://schemas.microsoft.com/office/drawing/2010/main" Requires="a14">
          <p:sp>
            <p:nvSpPr>
              <p:cNvPr id="20" name="M(missing π)">
                <a:extLst>
                  <a:ext uri="{FF2B5EF4-FFF2-40B4-BE49-F238E27FC236}">
                    <a16:creationId xmlns:a16="http://schemas.microsoft.com/office/drawing/2014/main" id="{6F6E18D7-E9C6-8664-8E80-F546AE26345F}"/>
                  </a:ext>
                </a:extLst>
              </p:cNvPr>
              <p:cNvSpPr txBox="1"/>
              <p:nvPr/>
            </p:nvSpPr>
            <p:spPr>
              <a:xfrm>
                <a:off x="6530744" y="3221298"/>
                <a:ext cx="909428" cy="188626"/>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lvl1pPr algn="just" defTabSz="1168400">
                  <a:defRPr sz="2400" b="0">
                    <a:latin typeface="Gill Sans"/>
                    <a:ea typeface="Gill Sans"/>
                    <a:cs typeface="Gill Sans"/>
                    <a:sym typeface="Gill Sans"/>
                  </a:defRPr>
                </a:lvl1pPr>
              </a:lstStyle>
              <a:p>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𝑀</m:t>
                      </m:r>
                      <m:r>
                        <a:rPr lang="en-US" sz="1050" b="0" i="1" smtClean="0">
                          <a:latin typeface="Cambria Math" panose="02040503050406030204" pitchFamily="18" charset="0"/>
                        </a:rPr>
                        <m:t>(</m:t>
                      </m:r>
                      <m:r>
                        <a:rPr lang="en-US" sz="1050" b="0" i="1" smtClean="0">
                          <a:latin typeface="Cambria Math" panose="02040503050406030204" pitchFamily="18" charset="0"/>
                        </a:rPr>
                        <m:t>𝑚𝑖𝑠𝑠𝑖𝑛𝑔</m:t>
                      </m:r>
                      <m:r>
                        <a:rPr lang="en-US" sz="1050" b="0" i="1" smtClean="0">
                          <a:latin typeface="Cambria Math" panose="02040503050406030204" pitchFamily="18" charset="0"/>
                        </a:rPr>
                        <m:t> </m:t>
                      </m:r>
                      <m:r>
                        <a:rPr lang="en-US" sz="1050" b="0" i="1" smtClean="0">
                          <a:latin typeface="Cambria Math" panose="02040503050406030204" pitchFamily="18" charset="0"/>
                        </a:rPr>
                        <m:t>𝜋</m:t>
                      </m:r>
                      <m:r>
                        <a:rPr lang="en-US" sz="1050" b="0" i="1" smtClean="0">
                          <a:latin typeface="Cambria Math" panose="02040503050406030204" pitchFamily="18" charset="0"/>
                        </a:rPr>
                        <m:t>)</m:t>
                      </m:r>
                    </m:oMath>
                  </m:oMathPara>
                </a14:m>
                <a:endParaRPr sz="1050" dirty="0"/>
              </a:p>
            </p:txBody>
          </p:sp>
        </mc:Choice>
        <mc:Fallback>
          <p:sp>
            <p:nvSpPr>
              <p:cNvPr id="20" name="M(missing π)">
                <a:extLst>
                  <a:ext uri="{FF2B5EF4-FFF2-40B4-BE49-F238E27FC236}">
                    <a16:creationId xmlns:a16="http://schemas.microsoft.com/office/drawing/2014/main" id="{6F6E18D7-E9C6-8664-8E80-F546AE26345F}"/>
                  </a:ext>
                </a:extLst>
              </p:cNvPr>
              <p:cNvSpPr txBox="1">
                <a:spLocks noRot="1" noChangeAspect="1" noMove="1" noResize="1" noEditPoints="1" noAdjustHandles="1" noChangeArrowheads="1" noChangeShapeType="1" noTextEdit="1"/>
              </p:cNvSpPr>
              <p:nvPr/>
            </p:nvSpPr>
            <p:spPr>
              <a:xfrm>
                <a:off x="6530744" y="3221298"/>
                <a:ext cx="909428" cy="188626"/>
              </a:xfrm>
              <a:prstGeom prst="rect">
                <a:avLst/>
              </a:prstGeom>
              <a:blipFill>
                <a:blip r:embed="rId12"/>
                <a:stretch>
                  <a:fillRect r="-1370" b="-31250"/>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21" name="M(missing ππ ..)">
                <a:extLst>
                  <a:ext uri="{FF2B5EF4-FFF2-40B4-BE49-F238E27FC236}">
                    <a16:creationId xmlns:a16="http://schemas.microsoft.com/office/drawing/2014/main" id="{0185BA37-8E52-C07A-FFB2-E804DFB4B980}"/>
                  </a:ext>
                </a:extLst>
              </p:cNvPr>
              <p:cNvSpPr txBox="1"/>
              <p:nvPr/>
            </p:nvSpPr>
            <p:spPr>
              <a:xfrm>
                <a:off x="7725450" y="4260027"/>
                <a:ext cx="1007665" cy="188626"/>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lvl1pPr algn="just" defTabSz="1168400">
                  <a:defRPr sz="2400" b="0">
                    <a:latin typeface="Gill Sans"/>
                    <a:ea typeface="Gill Sans"/>
                    <a:cs typeface="Gill Sans"/>
                    <a:sym typeface="Gill Sans"/>
                  </a:defRPr>
                </a:lvl1pPr>
              </a:lstStyle>
              <a:p>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𝑀</m:t>
                      </m:r>
                      <m:r>
                        <a:rPr lang="en-US" sz="1050" b="0" i="1" smtClean="0">
                          <a:latin typeface="Cambria Math" panose="02040503050406030204" pitchFamily="18" charset="0"/>
                        </a:rPr>
                        <m:t>(</m:t>
                      </m:r>
                      <m:r>
                        <a:rPr lang="en-US" sz="1050" b="0" i="1" smtClean="0">
                          <a:latin typeface="Cambria Math" panose="02040503050406030204" pitchFamily="18" charset="0"/>
                        </a:rPr>
                        <m:t>𝑚𝑖𝑠𝑠𝑖𝑛𝑔</m:t>
                      </m:r>
                      <m:r>
                        <a:rPr lang="en-US" sz="1050" b="0" i="1" smtClean="0">
                          <a:latin typeface="Cambria Math" panose="02040503050406030204" pitchFamily="18" charset="0"/>
                        </a:rPr>
                        <m:t> </m:t>
                      </m:r>
                      <m:r>
                        <a:rPr lang="en-US" sz="1050" b="0" i="1" smtClean="0">
                          <a:latin typeface="Cambria Math" panose="02040503050406030204" pitchFamily="18" charset="0"/>
                        </a:rPr>
                        <m:t>𝜋𝜋</m:t>
                      </m:r>
                      <m:r>
                        <a:rPr lang="en-US" sz="1050" b="0" i="1" smtClean="0">
                          <a:latin typeface="Cambria Math" panose="02040503050406030204" pitchFamily="18" charset="0"/>
                        </a:rPr>
                        <m:t>…)</m:t>
                      </m:r>
                    </m:oMath>
                  </m:oMathPara>
                </a14:m>
                <a:endParaRPr sz="1050" dirty="0"/>
              </a:p>
            </p:txBody>
          </p:sp>
        </mc:Choice>
        <mc:Fallback>
          <p:sp>
            <p:nvSpPr>
              <p:cNvPr id="21" name="M(missing ππ ..)">
                <a:extLst>
                  <a:ext uri="{FF2B5EF4-FFF2-40B4-BE49-F238E27FC236}">
                    <a16:creationId xmlns:a16="http://schemas.microsoft.com/office/drawing/2014/main" id="{0185BA37-8E52-C07A-FFB2-E804DFB4B980}"/>
                  </a:ext>
                </a:extLst>
              </p:cNvPr>
              <p:cNvSpPr txBox="1">
                <a:spLocks noRot="1" noChangeAspect="1" noMove="1" noResize="1" noEditPoints="1" noAdjustHandles="1" noChangeArrowheads="1" noChangeShapeType="1" noTextEdit="1"/>
              </p:cNvSpPr>
              <p:nvPr/>
            </p:nvSpPr>
            <p:spPr>
              <a:xfrm>
                <a:off x="7725450" y="4260027"/>
                <a:ext cx="1007665" cy="188626"/>
              </a:xfrm>
              <a:prstGeom prst="rect">
                <a:avLst/>
              </a:prstGeom>
              <a:blipFill>
                <a:blip r:embed="rId13"/>
                <a:stretch>
                  <a:fillRect l="-3750" r="-10000" b="-25000"/>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p:sp>
        <p:nvSpPr>
          <p:cNvPr id="22" name="Rectangle">
            <a:extLst>
              <a:ext uri="{FF2B5EF4-FFF2-40B4-BE49-F238E27FC236}">
                <a16:creationId xmlns:a16="http://schemas.microsoft.com/office/drawing/2014/main" id="{88CE9B66-81C1-5877-6349-C28445253592}"/>
              </a:ext>
            </a:extLst>
          </p:cNvPr>
          <p:cNvSpPr/>
          <p:nvPr/>
        </p:nvSpPr>
        <p:spPr>
          <a:xfrm>
            <a:off x="7585732" y="4470820"/>
            <a:ext cx="415077" cy="124472"/>
          </a:xfrm>
          <a:prstGeom prst="rect">
            <a:avLst/>
          </a:prstGeom>
          <a:solidFill>
            <a:schemeClr val="accent4">
              <a:hueOff val="-1081314"/>
              <a:satOff val="4338"/>
              <a:lumOff val="-8931"/>
              <a:alpha val="30608"/>
            </a:schemeClr>
          </a:solidFill>
          <a:ln w="3175">
            <a:miter lim="400000"/>
          </a:ln>
        </p:spPr>
        <p:txBody>
          <a:bodyPr lIns="13391" tIns="13391" rIns="13391" bIns="13391" anchor="ctr"/>
          <a:lstStyle/>
          <a:p>
            <a:pPr>
              <a:defRPr b="0">
                <a:solidFill>
                  <a:srgbClr val="FFFFFF"/>
                </a:solidFill>
                <a:latin typeface="+mn-lt"/>
                <a:ea typeface="+mn-ea"/>
                <a:cs typeface="+mn-cs"/>
                <a:sym typeface="Helvetica Neue Medium"/>
              </a:defRPr>
            </a:pPr>
            <a:endParaRPr sz="949"/>
          </a:p>
        </p:txBody>
      </p:sp>
      <mc:AlternateContent xmlns:mc="http://schemas.openxmlformats.org/markup-compatibility/2006">
        <mc:Choice xmlns:a14="http://schemas.microsoft.com/office/drawing/2010/main" Requires="a14">
          <p:sp>
            <p:nvSpPr>
              <p:cNvPr id="23" name="M(γ p → p π+ X)">
                <a:extLst>
                  <a:ext uri="{FF2B5EF4-FFF2-40B4-BE49-F238E27FC236}">
                    <a16:creationId xmlns:a16="http://schemas.microsoft.com/office/drawing/2014/main" id="{92D6D998-06B7-4086-249E-73F00614CD82}"/>
                  </a:ext>
                </a:extLst>
              </p:cNvPr>
              <p:cNvSpPr txBox="1"/>
              <p:nvPr/>
            </p:nvSpPr>
            <p:spPr>
              <a:xfrm>
                <a:off x="6530744" y="2958166"/>
                <a:ext cx="1483547" cy="200168"/>
              </a:xfrm>
              <a:prstGeom prst="rect">
                <a:avLst/>
              </a:prstGeom>
              <a:ln w="3175">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p>
                <a:pPr algn="just" defTabSz="616127">
                  <a:defRPr sz="2400" b="0">
                    <a:latin typeface="Gill Sans"/>
                    <a:ea typeface="Gill Sans"/>
                    <a:cs typeface="Gill Sans"/>
                    <a:sym typeface="Gill Sans"/>
                  </a:defRPr>
                </a:pPr>
                <a14:m>
                  <m:oMathPara xmlns:m="http://schemas.openxmlformats.org/officeDocument/2006/math">
                    <m:oMathParaPr>
                      <m:jc m:val="centerGroup"/>
                    </m:oMathParaPr>
                    <m:oMath xmlns:m="http://schemas.openxmlformats.org/officeDocument/2006/math">
                      <m:r>
                        <a:rPr lang="en-US" sz="1125" b="0" i="1" smtClean="0">
                          <a:latin typeface="Cambria Math" panose="02040503050406030204" pitchFamily="18" charset="0"/>
                        </a:rPr>
                        <m:t>𝑀</m:t>
                      </m:r>
                      <m:r>
                        <a:rPr lang="en-US" sz="1125" b="0" i="1" smtClean="0">
                          <a:latin typeface="Cambria Math" panose="02040503050406030204" pitchFamily="18" charset="0"/>
                        </a:rPr>
                        <m:t>(</m:t>
                      </m:r>
                      <m:r>
                        <a:rPr lang="en-US" sz="1125" b="0" i="1" smtClean="0">
                          <a:latin typeface="Cambria Math" panose="02040503050406030204" pitchFamily="18" charset="0"/>
                        </a:rPr>
                        <m:t>𝛾</m:t>
                      </m:r>
                      <m:r>
                        <a:rPr lang="en-US" sz="1125" b="0" i="1" smtClean="0">
                          <a:latin typeface="Cambria Math" panose="02040503050406030204" pitchFamily="18" charset="0"/>
                        </a:rPr>
                        <m:t>𝑝</m:t>
                      </m:r>
                      <m:r>
                        <a:rPr lang="en-US" sz="1125" b="0" i="1" smtClean="0">
                          <a:latin typeface="Cambria Math" panose="02040503050406030204" pitchFamily="18" charset="0"/>
                        </a:rPr>
                        <m:t>→</m:t>
                      </m:r>
                      <m:r>
                        <a:rPr lang="en-US" sz="1125" b="0" i="1" smtClean="0">
                          <a:latin typeface="Cambria Math" panose="02040503050406030204" pitchFamily="18" charset="0"/>
                        </a:rPr>
                        <m:t>𝑝</m:t>
                      </m:r>
                      <m:sSup>
                        <m:sSupPr>
                          <m:ctrlPr>
                            <a:rPr lang="en-US" sz="1125" b="0" i="1" smtClean="0">
                              <a:latin typeface="Cambria Math" panose="02040503050406030204" pitchFamily="18" charset="0"/>
                            </a:rPr>
                          </m:ctrlPr>
                        </m:sSupPr>
                        <m:e>
                          <m:r>
                            <a:rPr lang="en-US" sz="1125" b="0" i="1" smtClean="0">
                              <a:latin typeface="Cambria Math" panose="02040503050406030204" pitchFamily="18" charset="0"/>
                            </a:rPr>
                            <m:t>𝜋</m:t>
                          </m:r>
                        </m:e>
                        <m:sup>
                          <m:r>
                            <a:rPr lang="en-US" sz="1125" b="0" i="1" smtClean="0">
                              <a:latin typeface="Cambria Math" panose="02040503050406030204" pitchFamily="18" charset="0"/>
                            </a:rPr>
                            <m:t>+</m:t>
                          </m:r>
                        </m:sup>
                      </m:sSup>
                      <m:r>
                        <a:rPr lang="en-US" sz="1125" b="0" i="1" smtClean="0">
                          <a:latin typeface="Cambria Math" panose="02040503050406030204" pitchFamily="18" charset="0"/>
                        </a:rPr>
                        <m:t>𝑋</m:t>
                      </m:r>
                      <m:r>
                        <a:rPr lang="en-US" sz="1125" b="0" i="1" smtClean="0">
                          <a:latin typeface="Cambria Math" panose="02040503050406030204" pitchFamily="18" charset="0"/>
                        </a:rPr>
                        <m:t>)</m:t>
                      </m:r>
                    </m:oMath>
                  </m:oMathPara>
                </a14:m>
                <a:endParaRPr sz="1125" dirty="0"/>
              </a:p>
            </p:txBody>
          </p:sp>
        </mc:Choice>
        <mc:Fallback>
          <p:sp>
            <p:nvSpPr>
              <p:cNvPr id="23" name="M(γ p → p π+ X)">
                <a:extLst>
                  <a:ext uri="{FF2B5EF4-FFF2-40B4-BE49-F238E27FC236}">
                    <a16:creationId xmlns:a16="http://schemas.microsoft.com/office/drawing/2014/main" id="{92D6D998-06B7-4086-249E-73F00614CD82}"/>
                  </a:ext>
                </a:extLst>
              </p:cNvPr>
              <p:cNvSpPr txBox="1">
                <a:spLocks noRot="1" noChangeAspect="1" noMove="1" noResize="1" noEditPoints="1" noAdjustHandles="1" noChangeArrowheads="1" noChangeShapeType="1" noTextEdit="1"/>
              </p:cNvSpPr>
              <p:nvPr/>
            </p:nvSpPr>
            <p:spPr>
              <a:xfrm>
                <a:off x="6530744" y="2958166"/>
                <a:ext cx="1483547" cy="200168"/>
              </a:xfrm>
              <a:prstGeom prst="rect">
                <a:avLst/>
              </a:prstGeom>
              <a:blipFill>
                <a:blip r:embed="rId14"/>
                <a:stretch>
                  <a:fillRect b="-23529"/>
                </a:stretch>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p:spTree>
    <p:extLst>
      <p:ext uri="{BB962C8B-B14F-4D97-AF65-F5344CB8AC3E}">
        <p14:creationId xmlns:p14="http://schemas.microsoft.com/office/powerpoint/2010/main" val="17819423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31</a:t>
            </a:fld>
            <a:endParaRPr>
              <a:latin typeface="Gill Sans MT" panose="020B0502020104020203" pitchFamily="34" charset="77"/>
            </a:endParaRPr>
          </a:p>
        </p:txBody>
      </p:sp>
      <p:sp>
        <p:nvSpPr>
          <p:cNvPr id="359" name="ML Event Generator GAN scheme"/>
          <p:cNvSpPr txBox="1"/>
          <p:nvPr/>
        </p:nvSpPr>
        <p:spPr>
          <a:xfrm>
            <a:off x="56506" y="198147"/>
            <a:ext cx="3831682"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 </a:t>
            </a:r>
          </a:p>
        </p:txBody>
      </p:sp>
      <p:sp>
        <p:nvSpPr>
          <p:cNvPr id="362" name="The colored boxes are built using NNs…"/>
          <p:cNvSpPr txBox="1"/>
          <p:nvPr/>
        </p:nvSpPr>
        <p:spPr>
          <a:xfrm>
            <a:off x="130016" y="2755754"/>
            <a:ext cx="5760038" cy="1873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2" tIns="9522" rIns="9522" bIns="9522" anchor="ctr">
            <a:spAutoFit/>
          </a:bodyPr>
          <a:lstStyle/>
          <a:p>
            <a:pPr marL="85725" indent="-85725" defTabSz="171450">
              <a:spcBef>
                <a:spcPts val="263"/>
              </a:spcBef>
              <a:buSzPct val="10000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Generative model based on the competition between two sub-models</a:t>
            </a:r>
            <a:endParaRPr sz="1350" dirty="0">
              <a:latin typeface="Gill Sans MT" panose="020B0502020104020203" pitchFamily="34" charset="77"/>
            </a:endParaRPr>
          </a:p>
          <a:p>
            <a:pPr marL="85725" indent="-85725" defTabSz="171450">
              <a:spcBef>
                <a:spcPts val="263"/>
              </a:spcBef>
              <a:buSzPct val="100000"/>
              <a:buChar char="•"/>
              <a:defRPr sz="3000">
                <a:solidFill>
                  <a:srgbClr val="D23641"/>
                </a:solidFill>
                <a:latin typeface="Gill Sans"/>
                <a:ea typeface="Gill Sans"/>
                <a:cs typeface="Gill Sans"/>
                <a:sym typeface="Gill Sans"/>
              </a:defRPr>
            </a:pPr>
            <a:r>
              <a:rPr sz="1350" dirty="0">
                <a:latin typeface="Gill Sans MT" panose="020B0502020104020203" pitchFamily="34" charset="77"/>
              </a:rPr>
              <a:t>Discriminator is trained to </a:t>
            </a:r>
            <a:r>
              <a:rPr lang="en-US" sz="1350" dirty="0">
                <a:latin typeface="Gill Sans MT" panose="020B0502020104020203" pitchFamily="34" charset="77"/>
              </a:rPr>
              <a:t>distinguish between</a:t>
            </a:r>
            <a:r>
              <a:rPr sz="1350" dirty="0">
                <a:latin typeface="Gill Sans MT" panose="020B0502020104020203" pitchFamily="34" charset="77"/>
              </a:rPr>
              <a:t> “real” </a:t>
            </a:r>
            <a:r>
              <a:rPr lang="en-US" sz="1350" dirty="0">
                <a:latin typeface="Gill Sans MT" panose="020B0502020104020203" pitchFamily="34" charset="77"/>
              </a:rPr>
              <a:t>(training) samples and “fake” (generated) samples </a:t>
            </a:r>
            <a:endParaRPr sz="1350" dirty="0">
              <a:latin typeface="Gill Sans MT" panose="020B0502020104020203" pitchFamily="34" charset="77"/>
            </a:endParaRP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sz="1350" dirty="0">
                <a:solidFill>
                  <a:srgbClr val="D23641"/>
                </a:solidFill>
                <a:latin typeface="Gill Sans MT" panose="020B0502020104020203" pitchFamily="34" charset="77"/>
              </a:rPr>
              <a:t>Generator </a:t>
            </a:r>
            <a:r>
              <a:rPr sz="1350" dirty="0">
                <a:latin typeface="Gill Sans MT" panose="020B0502020104020203" pitchFamily="34" charset="77"/>
              </a:rPr>
              <a:t> </a:t>
            </a:r>
            <a:r>
              <a:rPr lang="en-US" sz="1350" dirty="0">
                <a:latin typeface="Gill Sans MT" panose="020B0502020104020203" pitchFamily="34" charset="77"/>
              </a:rPr>
              <a:t>returns “fake” samples and it’s </a:t>
            </a:r>
            <a:r>
              <a:rPr sz="1350" dirty="0">
                <a:latin typeface="Gill Sans MT" panose="020B0502020104020203" pitchFamily="34" charset="77"/>
              </a:rPr>
              <a:t>trained to fool the discriminator</a:t>
            </a: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sz="1350" dirty="0">
                <a:latin typeface="Gill Sans MT" panose="020B0502020104020203" pitchFamily="34" charset="77"/>
              </a:rPr>
              <a:t>The </a:t>
            </a:r>
            <a:r>
              <a:rPr sz="1350" dirty="0">
                <a:solidFill>
                  <a:srgbClr val="D23641"/>
                </a:solidFill>
                <a:latin typeface="Gill Sans MT" panose="020B0502020104020203" pitchFamily="34" charset="77"/>
              </a:rPr>
              <a:t>Generator </a:t>
            </a:r>
            <a:r>
              <a:rPr sz="1350" dirty="0">
                <a:latin typeface="Gill Sans MT" panose="020B0502020104020203" pitchFamily="34" charset="77"/>
              </a:rPr>
              <a:t>can be used as data compression tool</a:t>
            </a: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sz="1350" dirty="0">
                <a:latin typeface="Gill Sans MT" panose="020B0502020104020203" pitchFamily="34" charset="77"/>
              </a:rPr>
              <a:t>Typical size for the </a:t>
            </a:r>
            <a:r>
              <a:rPr sz="1350" dirty="0">
                <a:solidFill>
                  <a:srgbClr val="D23641"/>
                </a:solidFill>
                <a:latin typeface="Gill Sans MT" panose="020B0502020104020203" pitchFamily="34" charset="77"/>
              </a:rPr>
              <a:t>Generator</a:t>
            </a:r>
            <a:r>
              <a:rPr sz="1350" dirty="0">
                <a:latin typeface="Gill Sans MT" panose="020B0502020104020203" pitchFamily="34" charset="77"/>
              </a:rPr>
              <a:t>: O(MB) - to be compared to NP/HEP experiments data set O(GB/TB)</a:t>
            </a: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sz="1350" dirty="0">
                <a:latin typeface="Gill Sans MT" panose="020B0502020104020203" pitchFamily="34" charset="77"/>
              </a:rPr>
              <a:t>Simple to distribute instead of events stored on tapes</a:t>
            </a:r>
          </a:p>
        </p:txBody>
      </p:sp>
      <p:pic>
        <p:nvPicPr>
          <p:cNvPr id="364" name="pasted-image.png" descr="pasted-image.png"/>
          <p:cNvPicPr>
            <a:picLocks noChangeAspect="1"/>
          </p:cNvPicPr>
          <p:nvPr/>
        </p:nvPicPr>
        <p:blipFill>
          <a:blip r:embed="rId2"/>
          <a:srcRect b="4865"/>
          <a:stretch>
            <a:fillRect/>
          </a:stretch>
        </p:blipFill>
        <p:spPr>
          <a:xfrm>
            <a:off x="5816183" y="2692558"/>
            <a:ext cx="3055967" cy="1994765"/>
          </a:xfrm>
          <a:prstGeom prst="rect">
            <a:avLst/>
          </a:prstGeom>
          <a:ln w="12700">
            <a:miter lim="400000"/>
          </a:ln>
        </p:spPr>
      </p:pic>
      <p:pic>
        <p:nvPicPr>
          <p:cNvPr id="2" name="Picture 1">
            <a:extLst>
              <a:ext uri="{FF2B5EF4-FFF2-40B4-BE49-F238E27FC236}">
                <a16:creationId xmlns:a16="http://schemas.microsoft.com/office/drawing/2014/main" id="{0F065F2B-45F4-EDAD-63DE-3DA069254173}"/>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C2A5649B-4E6E-B1DC-ADD1-F5CE41954260}"/>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26 -</a:t>
            </a:r>
          </a:p>
        </p:txBody>
      </p:sp>
      <p:pic>
        <p:nvPicPr>
          <p:cNvPr id="4" name="Immagine 7" descr="Immagine che contiene Viso umano, schermata, persona&#10;&#10;Descrizione generata automaticamente">
            <a:extLst>
              <a:ext uri="{FF2B5EF4-FFF2-40B4-BE49-F238E27FC236}">
                <a16:creationId xmlns:a16="http://schemas.microsoft.com/office/drawing/2014/main" id="{A7287CED-4BAD-DDA5-4E50-53D669C34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877" y="682806"/>
            <a:ext cx="5760038" cy="1926217"/>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DA9A-17D1-D937-9288-09D55FA67113}"/>
            </a:ext>
          </a:extLst>
        </p:cNvPr>
        <p:cNvGrpSpPr/>
        <p:nvPr/>
      </p:nvGrpSpPr>
      <p:grpSpPr>
        <a:xfrm>
          <a:off x="0" y="0"/>
          <a:ext cx="0" cy="0"/>
          <a:chOff x="0" y="0"/>
          <a:chExt cx="0" cy="0"/>
        </a:xfrm>
      </p:grpSpPr>
      <p:sp>
        <p:nvSpPr>
          <p:cNvPr id="354" name="01">
            <a:extLst>
              <a:ext uri="{FF2B5EF4-FFF2-40B4-BE49-F238E27FC236}">
                <a16:creationId xmlns:a16="http://schemas.microsoft.com/office/drawing/2014/main" id="{1AF9FEF2-24BE-1B2C-1D66-ADCFE380DC73}"/>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32</a:t>
            </a:fld>
            <a:endParaRPr>
              <a:latin typeface="Gill Sans MT" panose="020B0502020104020203" pitchFamily="34" charset="77"/>
            </a:endParaRPr>
          </a:p>
        </p:txBody>
      </p:sp>
      <p:pic>
        <p:nvPicPr>
          <p:cNvPr id="355" name="pasted-image.png" descr="pasted-image.png">
            <a:extLst>
              <a:ext uri="{FF2B5EF4-FFF2-40B4-BE49-F238E27FC236}">
                <a16:creationId xmlns:a16="http://schemas.microsoft.com/office/drawing/2014/main" id="{7B6779BD-AA91-3839-B617-65BD83FC5D32}"/>
              </a:ext>
            </a:extLst>
          </p:cNvPr>
          <p:cNvPicPr>
            <a:picLocks noChangeAspect="1"/>
          </p:cNvPicPr>
          <p:nvPr/>
        </p:nvPicPr>
        <p:blipFill>
          <a:blip r:embed="rId2"/>
          <a:stretch>
            <a:fillRect/>
          </a:stretch>
        </p:blipFill>
        <p:spPr>
          <a:xfrm>
            <a:off x="-24039" y="2287367"/>
            <a:ext cx="5408031" cy="2424864"/>
          </a:xfrm>
          <a:prstGeom prst="rect">
            <a:avLst/>
          </a:prstGeom>
          <a:ln w="12700">
            <a:miter lim="400000"/>
          </a:ln>
        </p:spPr>
      </p:pic>
      <p:pic>
        <p:nvPicPr>
          <p:cNvPr id="356" name="pasted-image.png" descr="pasted-image.png">
            <a:extLst>
              <a:ext uri="{FF2B5EF4-FFF2-40B4-BE49-F238E27FC236}">
                <a16:creationId xmlns:a16="http://schemas.microsoft.com/office/drawing/2014/main" id="{E94CEC46-E5B2-8C4B-65EE-C4FC5D2D2A1A}"/>
              </a:ext>
            </a:extLst>
          </p:cNvPr>
          <p:cNvPicPr>
            <a:picLocks noChangeAspect="1"/>
          </p:cNvPicPr>
          <p:nvPr/>
        </p:nvPicPr>
        <p:blipFill>
          <a:blip r:embed="rId3"/>
          <a:stretch>
            <a:fillRect/>
          </a:stretch>
        </p:blipFill>
        <p:spPr>
          <a:xfrm>
            <a:off x="5631350" y="2849087"/>
            <a:ext cx="3238816" cy="1875104"/>
          </a:xfrm>
          <a:prstGeom prst="rect">
            <a:avLst/>
          </a:prstGeom>
          <a:ln w="12700">
            <a:miter lim="400000"/>
          </a:ln>
        </p:spPr>
      </p:pic>
      <p:sp>
        <p:nvSpPr>
          <p:cNvPr id="357" name="Rectangle">
            <a:extLst>
              <a:ext uri="{FF2B5EF4-FFF2-40B4-BE49-F238E27FC236}">
                <a16:creationId xmlns:a16="http://schemas.microsoft.com/office/drawing/2014/main" id="{55A4F9F8-50BD-DAB9-7437-69A3FBB26ADC}"/>
              </a:ext>
            </a:extLst>
          </p:cNvPr>
          <p:cNvSpPr/>
          <p:nvPr/>
        </p:nvSpPr>
        <p:spPr>
          <a:xfrm>
            <a:off x="5659580" y="2559026"/>
            <a:ext cx="3182357" cy="2153205"/>
          </a:xfrm>
          <a:prstGeom prst="rect">
            <a:avLst/>
          </a:prstGeom>
          <a:solidFill>
            <a:schemeClr val="accent1">
              <a:alpha val="15242"/>
            </a:schemeClr>
          </a:solidFill>
          <a:ln w="12700">
            <a:miter lim="400000"/>
          </a:ln>
        </p:spPr>
        <p:txBody>
          <a:bodyPr lIns="13391" tIns="13391" rIns="13391" bIns="13391" anchor="ctr"/>
          <a:lstStyle/>
          <a:p>
            <a:pPr defTabSz="308074">
              <a:defRPr sz="1800">
                <a:solidFill>
                  <a:srgbClr val="FFFFFF"/>
                </a:solidFill>
                <a:latin typeface="Helvetica Neue Medium"/>
                <a:ea typeface="Helvetica Neue Medium"/>
                <a:cs typeface="Helvetica Neue Medium"/>
                <a:sym typeface="Helvetica Neue Medium"/>
              </a:defRPr>
            </a:pPr>
            <a:endParaRPr sz="675">
              <a:latin typeface="Gill Sans MT" panose="020B0502020104020203" pitchFamily="34" charset="77"/>
            </a:endParaRPr>
          </a:p>
        </p:txBody>
      </p:sp>
      <p:sp>
        <p:nvSpPr>
          <p:cNvPr id="358" name="Rectangle">
            <a:extLst>
              <a:ext uri="{FF2B5EF4-FFF2-40B4-BE49-F238E27FC236}">
                <a16:creationId xmlns:a16="http://schemas.microsoft.com/office/drawing/2014/main" id="{629CAF51-454D-0F26-80E7-AC4768572FB0}"/>
              </a:ext>
            </a:extLst>
          </p:cNvPr>
          <p:cNvSpPr/>
          <p:nvPr/>
        </p:nvSpPr>
        <p:spPr>
          <a:xfrm>
            <a:off x="2572285" y="3838101"/>
            <a:ext cx="954005" cy="458549"/>
          </a:xfrm>
          <a:prstGeom prst="rect">
            <a:avLst/>
          </a:prstGeom>
          <a:solidFill>
            <a:schemeClr val="accent1">
              <a:alpha val="15242"/>
            </a:schemeClr>
          </a:solidFill>
          <a:ln w="12700">
            <a:miter lim="400000"/>
          </a:ln>
        </p:spPr>
        <p:txBody>
          <a:bodyPr lIns="13391" tIns="13391" rIns="13391" bIns="13391" anchor="ctr"/>
          <a:lstStyle/>
          <a:p>
            <a:pPr defTabSz="308074">
              <a:defRPr sz="1800">
                <a:solidFill>
                  <a:srgbClr val="FFFFFF"/>
                </a:solidFill>
                <a:latin typeface="Helvetica Neue Medium"/>
                <a:ea typeface="Helvetica Neue Medium"/>
                <a:cs typeface="Helvetica Neue Medium"/>
                <a:sym typeface="Helvetica Neue Medium"/>
              </a:defRPr>
            </a:pPr>
            <a:endParaRPr sz="675">
              <a:latin typeface="Gill Sans MT" panose="020B0502020104020203" pitchFamily="34" charset="77"/>
            </a:endParaRPr>
          </a:p>
        </p:txBody>
      </p:sp>
      <p:sp>
        <p:nvSpPr>
          <p:cNvPr id="359" name="ML Event Generator GAN scheme">
            <a:extLst>
              <a:ext uri="{FF2B5EF4-FFF2-40B4-BE49-F238E27FC236}">
                <a16:creationId xmlns:a16="http://schemas.microsoft.com/office/drawing/2014/main" id="{4D42ABFE-26C6-45A5-6F4F-2213754F7C95}"/>
              </a:ext>
            </a:extLst>
          </p:cNvPr>
          <p:cNvSpPr txBox="1"/>
          <p:nvPr/>
        </p:nvSpPr>
        <p:spPr>
          <a:xfrm>
            <a:off x="56505" y="198147"/>
            <a:ext cx="6789567"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a:t>
            </a:r>
          </a:p>
        </p:txBody>
      </p:sp>
      <p:sp>
        <p:nvSpPr>
          <p:cNvPr id="360" name="Detector proxy">
            <a:extLst>
              <a:ext uri="{FF2B5EF4-FFF2-40B4-BE49-F238E27FC236}">
                <a16:creationId xmlns:a16="http://schemas.microsoft.com/office/drawing/2014/main" id="{D9651576-C1D8-D5E4-5EB4-CEB31F273C98}"/>
              </a:ext>
            </a:extLst>
          </p:cNvPr>
          <p:cNvSpPr txBox="1"/>
          <p:nvPr/>
        </p:nvSpPr>
        <p:spPr>
          <a:xfrm>
            <a:off x="6500763" y="2606831"/>
            <a:ext cx="1499990"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a:latin typeface="Gill Sans MT" panose="020B0502020104020203" pitchFamily="34" charset="77"/>
              </a:rPr>
              <a:t>Detector proxy</a:t>
            </a:r>
          </a:p>
        </p:txBody>
      </p:sp>
      <p:sp>
        <p:nvSpPr>
          <p:cNvPr id="361" name="Line">
            <a:extLst>
              <a:ext uri="{FF2B5EF4-FFF2-40B4-BE49-F238E27FC236}">
                <a16:creationId xmlns:a16="http://schemas.microsoft.com/office/drawing/2014/main" id="{E42DE411-3EFE-C04E-C7BE-097FD1CDC87B}"/>
              </a:ext>
            </a:extLst>
          </p:cNvPr>
          <p:cNvSpPr/>
          <p:nvPr/>
        </p:nvSpPr>
        <p:spPr>
          <a:xfrm flipV="1">
            <a:off x="3575163" y="3922497"/>
            <a:ext cx="1940625" cy="156156"/>
          </a:xfrm>
          <a:prstGeom prst="line">
            <a:avLst/>
          </a:prstGeom>
          <a:ln w="88900">
            <a:solidFill>
              <a:srgbClr val="E1F1FF"/>
            </a:solidFill>
            <a:miter lim="400000"/>
            <a:tailEnd type="triangle"/>
          </a:ln>
        </p:spPr>
        <p:txBody>
          <a:bodyPr lIns="13391" tIns="13391" rIns="13391" bIns="13391" anchor="ctr"/>
          <a:lstStyle/>
          <a:p>
            <a:pPr defTabSz="308074">
              <a:defRPr sz="1800">
                <a:solidFill>
                  <a:srgbClr val="FFFFFF"/>
                </a:solidFill>
                <a:latin typeface="Helvetica Neue Medium"/>
                <a:ea typeface="Helvetica Neue Medium"/>
                <a:cs typeface="Helvetica Neue Medium"/>
                <a:sym typeface="Helvetica Neue Medium"/>
              </a:defRPr>
            </a:pPr>
            <a:endParaRPr sz="675">
              <a:latin typeface="Gill Sans MT" panose="020B0502020104020203" pitchFamily="34" charset="77"/>
            </a:endParaRPr>
          </a:p>
        </p:txBody>
      </p:sp>
      <p:sp>
        <p:nvSpPr>
          <p:cNvPr id="362" name="The colored boxes are built using NNs…">
            <a:extLst>
              <a:ext uri="{FF2B5EF4-FFF2-40B4-BE49-F238E27FC236}">
                <a16:creationId xmlns:a16="http://schemas.microsoft.com/office/drawing/2014/main" id="{1BDFF8B2-146D-CF9D-6727-37B3BBD3C63F}"/>
              </a:ext>
            </a:extLst>
          </p:cNvPr>
          <p:cNvSpPr txBox="1"/>
          <p:nvPr/>
        </p:nvSpPr>
        <p:spPr>
          <a:xfrm>
            <a:off x="56506" y="616877"/>
            <a:ext cx="7308121" cy="680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2" tIns="9522" rIns="9522" bIns="9522" anchor="ctr">
            <a:spAutoFit/>
          </a:bodyPr>
          <a:lstStyle/>
          <a:p>
            <a:pPr marL="85725" indent="-85725" defTabSz="171450">
              <a:spcBef>
                <a:spcPts val="263"/>
              </a:spcBef>
              <a:buSzPct val="100000"/>
              <a:buChar char="•"/>
              <a:defRPr sz="3000">
                <a:solidFill>
                  <a:srgbClr val="000000"/>
                </a:solidFill>
                <a:latin typeface="Gill Sans"/>
                <a:ea typeface="Gill Sans"/>
                <a:cs typeface="Gill Sans"/>
                <a:sym typeface="Gill Sans"/>
              </a:defRPr>
            </a:pPr>
            <a:r>
              <a:rPr lang="en-GB" sz="1350" dirty="0">
                <a:latin typeface="Gill Sans MT" panose="020B0502020104020203" pitchFamily="34" charset="77"/>
              </a:rPr>
              <a:t>Develop an architecture capable of performing the unfolding procedure: removing detector effects as much as possible </a:t>
            </a: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lang="en-GB" sz="1350" dirty="0">
                <a:latin typeface="Gill Sans MT" panose="020B0502020104020203" pitchFamily="34" charset="77"/>
              </a:rPr>
              <a:t>Two separate networks:</a:t>
            </a:r>
          </a:p>
        </p:txBody>
      </p:sp>
      <p:pic>
        <p:nvPicPr>
          <p:cNvPr id="2" name="Picture 1">
            <a:extLst>
              <a:ext uri="{FF2B5EF4-FFF2-40B4-BE49-F238E27FC236}">
                <a16:creationId xmlns:a16="http://schemas.microsoft.com/office/drawing/2014/main" id="{4DBACD6C-50F3-3E09-BD6B-A302744653C0}"/>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4E860162-1B63-FC0C-65E3-CAC4D57BA097}"/>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27 -</a:t>
            </a:r>
          </a:p>
        </p:txBody>
      </p:sp>
      <p:sp>
        <p:nvSpPr>
          <p:cNvPr id="4" name="The colored boxes are built using NNs…">
            <a:extLst>
              <a:ext uri="{FF2B5EF4-FFF2-40B4-BE49-F238E27FC236}">
                <a16:creationId xmlns:a16="http://schemas.microsoft.com/office/drawing/2014/main" id="{FD55AF6B-5719-5506-A722-057C323DFCAD}"/>
              </a:ext>
            </a:extLst>
          </p:cNvPr>
          <p:cNvSpPr txBox="1"/>
          <p:nvPr/>
        </p:nvSpPr>
        <p:spPr>
          <a:xfrm>
            <a:off x="612561" y="1443594"/>
            <a:ext cx="5501992" cy="680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2" tIns="9522" rIns="9522" bIns="9522" anchor="ctr">
            <a:spAutoFit/>
          </a:bodyPr>
          <a:lstStyle/>
          <a:p>
            <a:pPr marL="285750" indent="-285750" defTabSz="171450">
              <a:spcBef>
                <a:spcPts val="263"/>
              </a:spcBef>
              <a:buSzPct val="100000"/>
              <a:buFont typeface="Wingdings" pitchFamily="2" charset="2"/>
              <a:buChar char="q"/>
              <a:defRPr sz="3000">
                <a:solidFill>
                  <a:srgbClr val="000000"/>
                </a:solidFill>
                <a:latin typeface="Gill Sans"/>
                <a:ea typeface="Gill Sans"/>
                <a:cs typeface="Gill Sans"/>
                <a:sym typeface="Gill Sans"/>
              </a:defRPr>
            </a:pPr>
            <a:r>
              <a:rPr lang="en-GB" sz="1350" dirty="0">
                <a:latin typeface="Gill Sans MT" panose="020B0502020104020203" pitchFamily="34" charset="77"/>
              </a:rPr>
              <a:t>Detector proxy GAN: removes the smearing due to the finite detector resolution </a:t>
            </a:r>
          </a:p>
          <a:p>
            <a:pPr marL="285750" indent="-285750" defTabSz="171450">
              <a:spcBef>
                <a:spcPts val="263"/>
              </a:spcBef>
              <a:buSzPct val="100000"/>
              <a:buFont typeface="Wingdings" pitchFamily="2" charset="2"/>
              <a:buChar char="q"/>
              <a:defRPr sz="3000">
                <a:solidFill>
                  <a:srgbClr val="000000"/>
                </a:solidFill>
                <a:latin typeface="Gill Sans"/>
                <a:ea typeface="Gill Sans"/>
                <a:cs typeface="Gill Sans"/>
                <a:sym typeface="Gill Sans"/>
              </a:defRPr>
            </a:pPr>
            <a:r>
              <a:rPr lang="en-GB" sz="1350" dirty="0">
                <a:latin typeface="Gill Sans MT" panose="020B0502020104020203" pitchFamily="34" charset="77"/>
              </a:rPr>
              <a:t>Outer GAN: Recover vertex level distribution from “experimental” data</a:t>
            </a:r>
          </a:p>
        </p:txBody>
      </p:sp>
    </p:spTree>
    <p:extLst>
      <p:ext uri="{BB962C8B-B14F-4D97-AF65-F5344CB8AC3E}">
        <p14:creationId xmlns:p14="http://schemas.microsoft.com/office/powerpoint/2010/main" val="132613225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E07E-1AF0-9EF5-F16E-B10D7DBFB479}"/>
            </a:ext>
          </a:extLst>
        </p:cNvPr>
        <p:cNvGrpSpPr/>
        <p:nvPr/>
      </p:nvGrpSpPr>
      <p:grpSpPr>
        <a:xfrm>
          <a:off x="0" y="0"/>
          <a:ext cx="0" cy="0"/>
          <a:chOff x="0" y="0"/>
          <a:chExt cx="0" cy="0"/>
        </a:xfrm>
      </p:grpSpPr>
      <p:sp>
        <p:nvSpPr>
          <p:cNvPr id="354" name="01">
            <a:extLst>
              <a:ext uri="{FF2B5EF4-FFF2-40B4-BE49-F238E27FC236}">
                <a16:creationId xmlns:a16="http://schemas.microsoft.com/office/drawing/2014/main" id="{66B7A448-935A-C9AE-D61B-892E667F6126}"/>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33</a:t>
            </a:fld>
            <a:endParaRPr>
              <a:latin typeface="Gill Sans MT" panose="020B0502020104020203" pitchFamily="34" charset="77"/>
            </a:endParaRPr>
          </a:p>
        </p:txBody>
      </p:sp>
      <p:pic>
        <p:nvPicPr>
          <p:cNvPr id="356" name="pasted-image.png" descr="pasted-image.png">
            <a:extLst>
              <a:ext uri="{FF2B5EF4-FFF2-40B4-BE49-F238E27FC236}">
                <a16:creationId xmlns:a16="http://schemas.microsoft.com/office/drawing/2014/main" id="{BCA90B99-6B29-5349-9DE4-EF2BE8E49148}"/>
              </a:ext>
            </a:extLst>
          </p:cNvPr>
          <p:cNvPicPr>
            <a:picLocks noChangeAspect="1"/>
          </p:cNvPicPr>
          <p:nvPr/>
        </p:nvPicPr>
        <p:blipFill>
          <a:blip r:embed="rId2"/>
          <a:stretch>
            <a:fillRect/>
          </a:stretch>
        </p:blipFill>
        <p:spPr>
          <a:xfrm>
            <a:off x="1669977" y="2547300"/>
            <a:ext cx="3732362" cy="2160841"/>
          </a:xfrm>
          <a:prstGeom prst="rect">
            <a:avLst/>
          </a:prstGeom>
          <a:ln w="12700">
            <a:miter lim="400000"/>
          </a:ln>
        </p:spPr>
      </p:pic>
      <p:sp>
        <p:nvSpPr>
          <p:cNvPr id="357" name="Rectangle">
            <a:extLst>
              <a:ext uri="{FF2B5EF4-FFF2-40B4-BE49-F238E27FC236}">
                <a16:creationId xmlns:a16="http://schemas.microsoft.com/office/drawing/2014/main" id="{597C258F-C44A-1DAD-A47E-4A6062E828D3}"/>
              </a:ext>
            </a:extLst>
          </p:cNvPr>
          <p:cNvSpPr/>
          <p:nvPr/>
        </p:nvSpPr>
        <p:spPr>
          <a:xfrm>
            <a:off x="1698207" y="2226942"/>
            <a:ext cx="3667300" cy="2469239"/>
          </a:xfrm>
          <a:prstGeom prst="rect">
            <a:avLst/>
          </a:prstGeom>
          <a:solidFill>
            <a:schemeClr val="accent1">
              <a:alpha val="15242"/>
            </a:schemeClr>
          </a:solidFill>
          <a:ln w="12700">
            <a:miter lim="400000"/>
          </a:ln>
        </p:spPr>
        <p:txBody>
          <a:bodyPr lIns="13391" tIns="13391" rIns="13391" bIns="13391" anchor="ctr"/>
          <a:lstStyle/>
          <a:p>
            <a:pPr defTabSz="308074">
              <a:defRPr sz="1800">
                <a:solidFill>
                  <a:srgbClr val="FFFFFF"/>
                </a:solidFill>
                <a:latin typeface="Helvetica Neue Medium"/>
                <a:ea typeface="Helvetica Neue Medium"/>
                <a:cs typeface="Helvetica Neue Medium"/>
                <a:sym typeface="Helvetica Neue Medium"/>
              </a:defRPr>
            </a:pPr>
            <a:endParaRPr sz="675">
              <a:latin typeface="Gill Sans MT" panose="020B0502020104020203" pitchFamily="34" charset="77"/>
            </a:endParaRPr>
          </a:p>
        </p:txBody>
      </p:sp>
      <p:sp>
        <p:nvSpPr>
          <p:cNvPr id="359" name="ML Event Generator GAN scheme">
            <a:extLst>
              <a:ext uri="{FF2B5EF4-FFF2-40B4-BE49-F238E27FC236}">
                <a16:creationId xmlns:a16="http://schemas.microsoft.com/office/drawing/2014/main" id="{95B1278F-FD77-C345-764A-CF82FAAF28AF}"/>
              </a:ext>
            </a:extLst>
          </p:cNvPr>
          <p:cNvSpPr txBox="1"/>
          <p:nvPr/>
        </p:nvSpPr>
        <p:spPr>
          <a:xfrm>
            <a:off x="56505" y="198147"/>
            <a:ext cx="5906973"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a:t>
            </a:r>
            <a:r>
              <a:rPr lang="en-US" sz="1575" b="1" dirty="0">
                <a:latin typeface="Gill Sans MT" panose="020B0502020104020203" pitchFamily="34" charset="77"/>
              </a:rPr>
              <a:t> : Detector proxy results</a:t>
            </a:r>
            <a:r>
              <a:rPr sz="1575" b="1" dirty="0">
                <a:latin typeface="Gill Sans MT" panose="020B0502020104020203" pitchFamily="34" charset="77"/>
              </a:rPr>
              <a:t> </a:t>
            </a:r>
          </a:p>
        </p:txBody>
      </p:sp>
      <p:sp>
        <p:nvSpPr>
          <p:cNvPr id="360" name="Detector proxy">
            <a:extLst>
              <a:ext uri="{FF2B5EF4-FFF2-40B4-BE49-F238E27FC236}">
                <a16:creationId xmlns:a16="http://schemas.microsoft.com/office/drawing/2014/main" id="{0B998FA9-2448-26EE-C09F-A40ABE59E6A9}"/>
              </a:ext>
            </a:extLst>
          </p:cNvPr>
          <p:cNvSpPr txBox="1"/>
          <p:nvPr/>
        </p:nvSpPr>
        <p:spPr>
          <a:xfrm>
            <a:off x="2610952" y="2316185"/>
            <a:ext cx="1728566"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dirty="0">
                <a:latin typeface="Gill Sans MT" panose="020B0502020104020203" pitchFamily="34" charset="77"/>
              </a:rPr>
              <a:t>Detector proxy</a:t>
            </a:r>
          </a:p>
        </p:txBody>
      </p:sp>
      <p:sp>
        <p:nvSpPr>
          <p:cNvPr id="362" name="The colored boxes are built using NNs…">
            <a:extLst>
              <a:ext uri="{FF2B5EF4-FFF2-40B4-BE49-F238E27FC236}">
                <a16:creationId xmlns:a16="http://schemas.microsoft.com/office/drawing/2014/main" id="{1EE4A2BE-2AF2-2847-1935-12BBA257E2DB}"/>
              </a:ext>
            </a:extLst>
          </p:cNvPr>
          <p:cNvSpPr txBox="1"/>
          <p:nvPr/>
        </p:nvSpPr>
        <p:spPr>
          <a:xfrm>
            <a:off x="56506" y="616877"/>
            <a:ext cx="7308121" cy="680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2" tIns="9522" rIns="9522" bIns="9522" anchor="ctr">
            <a:spAutoFit/>
          </a:bodyPr>
          <a:lstStyle/>
          <a:p>
            <a:pPr marL="85725" indent="-85725" defTabSz="171450">
              <a:spcBef>
                <a:spcPts val="263"/>
              </a:spcBef>
              <a:buSzPct val="100000"/>
              <a:buChar char="•"/>
              <a:defRPr sz="3000">
                <a:solidFill>
                  <a:srgbClr val="000000"/>
                </a:solidFill>
                <a:latin typeface="Gill Sans"/>
                <a:ea typeface="Gill Sans"/>
                <a:cs typeface="Gill Sans"/>
                <a:sym typeface="Gill Sans"/>
              </a:defRPr>
            </a:pPr>
            <a:r>
              <a:rPr lang="en-GB" sz="1350" dirty="0">
                <a:latin typeface="Gill Sans MT" panose="020B0502020104020203" pitchFamily="34" charset="77"/>
              </a:rPr>
              <a:t>Develop an architecture capable of performing the unfolding procedure: removing detector effects as much as possible </a:t>
            </a:r>
          </a:p>
          <a:p>
            <a:pPr marL="85725" indent="-85725" defTabSz="171450">
              <a:spcBef>
                <a:spcPts val="263"/>
              </a:spcBef>
              <a:buSzPct val="100000"/>
              <a:buChar char="•"/>
              <a:defRPr sz="3000">
                <a:solidFill>
                  <a:srgbClr val="000000"/>
                </a:solidFill>
                <a:latin typeface="Gill Sans"/>
                <a:ea typeface="Gill Sans"/>
                <a:cs typeface="Gill Sans"/>
                <a:sym typeface="Gill Sans"/>
              </a:defRPr>
            </a:pPr>
            <a:r>
              <a:rPr lang="en-GB" sz="1350" dirty="0">
                <a:latin typeface="Gill Sans MT" panose="020B0502020104020203" pitchFamily="34" charset="77"/>
              </a:rPr>
              <a:t>Two separate networks:</a:t>
            </a:r>
          </a:p>
        </p:txBody>
      </p:sp>
      <p:pic>
        <p:nvPicPr>
          <p:cNvPr id="2" name="Picture 1">
            <a:extLst>
              <a:ext uri="{FF2B5EF4-FFF2-40B4-BE49-F238E27FC236}">
                <a16:creationId xmlns:a16="http://schemas.microsoft.com/office/drawing/2014/main" id="{0587A78D-4627-A304-4681-3F55C4B26F84}"/>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8A6782D1-866B-CE7E-4156-549468B2A816}"/>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28 -</a:t>
            </a:r>
          </a:p>
        </p:txBody>
      </p:sp>
      <p:sp>
        <p:nvSpPr>
          <p:cNvPr id="6" name="The colored boxes are built using NNs…">
            <a:extLst>
              <a:ext uri="{FF2B5EF4-FFF2-40B4-BE49-F238E27FC236}">
                <a16:creationId xmlns:a16="http://schemas.microsoft.com/office/drawing/2014/main" id="{6934BCF7-C40B-4B0A-DEE7-6F4D59E37A8B}"/>
              </a:ext>
            </a:extLst>
          </p:cNvPr>
          <p:cNvSpPr txBox="1"/>
          <p:nvPr/>
        </p:nvSpPr>
        <p:spPr>
          <a:xfrm>
            <a:off x="612561" y="1443594"/>
            <a:ext cx="5501992" cy="680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2" tIns="9522" rIns="9522" bIns="9522" anchor="ctr">
            <a:spAutoFit/>
          </a:bodyPr>
          <a:lstStyle/>
          <a:p>
            <a:pPr marL="285750" indent="-285750" defTabSz="171450">
              <a:spcBef>
                <a:spcPts val="263"/>
              </a:spcBef>
              <a:buSzPct val="100000"/>
              <a:buFont typeface="Wingdings" pitchFamily="2" charset="2"/>
              <a:buChar char="q"/>
              <a:defRPr sz="3000">
                <a:solidFill>
                  <a:srgbClr val="000000"/>
                </a:solidFill>
                <a:latin typeface="Gill Sans"/>
                <a:ea typeface="Gill Sans"/>
                <a:cs typeface="Gill Sans"/>
                <a:sym typeface="Gill Sans"/>
              </a:defRPr>
            </a:pPr>
            <a:r>
              <a:rPr lang="en-GB" sz="1350" dirty="0">
                <a:latin typeface="Gill Sans MT" panose="020B0502020104020203" pitchFamily="34" charset="77"/>
              </a:rPr>
              <a:t>Detector proxy GAN: removes the smearing due to the finite detector resolution </a:t>
            </a:r>
          </a:p>
          <a:p>
            <a:pPr marL="285750" indent="-285750" defTabSz="171450">
              <a:spcBef>
                <a:spcPts val="263"/>
              </a:spcBef>
              <a:buSzPct val="100000"/>
              <a:buFont typeface="Wingdings" pitchFamily="2" charset="2"/>
              <a:buChar char="q"/>
              <a:defRPr sz="3000">
                <a:solidFill>
                  <a:srgbClr val="000000"/>
                </a:solidFill>
                <a:latin typeface="Gill Sans"/>
                <a:ea typeface="Gill Sans"/>
                <a:cs typeface="Gill Sans"/>
                <a:sym typeface="Gill Sans"/>
              </a:defRPr>
            </a:pPr>
            <a:r>
              <a:rPr lang="en-GB" sz="1350" dirty="0">
                <a:latin typeface="Gill Sans MT" panose="020B0502020104020203" pitchFamily="34" charset="77"/>
              </a:rPr>
              <a:t>Outer GAN: Recover vertex level distribution from “experimental” data</a:t>
            </a:r>
          </a:p>
        </p:txBody>
      </p:sp>
      <p:pic>
        <p:nvPicPr>
          <p:cNvPr id="7" name="Image" descr="Image">
            <a:extLst>
              <a:ext uri="{FF2B5EF4-FFF2-40B4-BE49-F238E27FC236}">
                <a16:creationId xmlns:a16="http://schemas.microsoft.com/office/drawing/2014/main" id="{A19C6A78-6144-2354-7386-11AAE0C4D8AE}"/>
              </a:ext>
            </a:extLst>
          </p:cNvPr>
          <p:cNvPicPr>
            <a:picLocks noChangeAspect="1"/>
          </p:cNvPicPr>
          <p:nvPr/>
        </p:nvPicPr>
        <p:blipFill>
          <a:blip r:embed="rId4"/>
          <a:stretch>
            <a:fillRect/>
          </a:stretch>
        </p:blipFill>
        <p:spPr>
          <a:xfrm>
            <a:off x="6466221" y="1277566"/>
            <a:ext cx="2197623" cy="1901705"/>
          </a:xfrm>
          <a:prstGeom prst="rect">
            <a:avLst/>
          </a:prstGeom>
          <a:ln w="3175">
            <a:miter lim="400000"/>
          </a:ln>
        </p:spPr>
      </p:pic>
      <p:sp>
        <p:nvSpPr>
          <p:cNvPr id="8" name="PS-MC REC events…">
            <a:extLst>
              <a:ext uri="{FF2B5EF4-FFF2-40B4-BE49-F238E27FC236}">
                <a16:creationId xmlns:a16="http://schemas.microsoft.com/office/drawing/2014/main" id="{7CE88671-5EFB-85D0-A3BB-2B15B6D1C605}"/>
              </a:ext>
            </a:extLst>
          </p:cNvPr>
          <p:cNvSpPr txBox="1"/>
          <p:nvPr/>
        </p:nvSpPr>
        <p:spPr>
          <a:xfrm>
            <a:off x="6466220" y="862224"/>
            <a:ext cx="2121189" cy="3900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854" tIns="17854" rIns="17854" bIns="17854" anchor="ctr">
            <a:spAutoFit/>
          </a:bodyPr>
          <a:lstStyle/>
          <a:p>
            <a:pPr algn="ctr" defTabSz="321457">
              <a:buClr>
                <a:srgbClr val="000000"/>
              </a:buClr>
              <a:defRPr sz="1800" b="0">
                <a:latin typeface="Gill Sans"/>
                <a:ea typeface="Gill Sans"/>
                <a:cs typeface="Gill Sans"/>
                <a:sym typeface="Gill Sans"/>
              </a:defRPr>
            </a:pPr>
            <a:r>
              <a:rPr sz="1150" b="1" dirty="0">
                <a:latin typeface="Gill Sans MT" panose="020B0502020104020203" pitchFamily="34" charset="77"/>
                <a:cs typeface="Calibri" panose="020F0502020204030204" pitchFamily="34" charset="0"/>
              </a:rPr>
              <a:t>MC </a:t>
            </a:r>
            <a:r>
              <a:rPr lang="it-IT" sz="1150" b="1" dirty="0">
                <a:latin typeface="Gill Sans MT" panose="020B0502020104020203" pitchFamily="34" charset="77"/>
                <a:cs typeface="Calibri" panose="020F0502020204030204" pitchFamily="34" charset="0"/>
              </a:rPr>
              <a:t>REC </a:t>
            </a:r>
            <a:r>
              <a:rPr sz="1150" b="1" dirty="0" err="1">
                <a:latin typeface="Gill Sans MT" panose="020B0502020104020203" pitchFamily="34" charset="77"/>
                <a:cs typeface="Calibri" panose="020F0502020204030204" pitchFamily="34" charset="0"/>
              </a:rPr>
              <a:t>pseudodata</a:t>
            </a:r>
            <a:r>
              <a:rPr sz="1150" b="1" dirty="0">
                <a:latin typeface="Gill Sans MT" panose="020B0502020104020203" pitchFamily="34" charset="77"/>
                <a:cs typeface="Calibri" panose="020F0502020204030204" pitchFamily="34" charset="0"/>
              </a:rPr>
              <a:t> vs. DS-GAN synthetic data</a:t>
            </a:r>
          </a:p>
        </p:txBody>
      </p:sp>
      <p:sp>
        <p:nvSpPr>
          <p:cNvPr id="9" name="CLAS resolution">
            <a:extLst>
              <a:ext uri="{FF2B5EF4-FFF2-40B4-BE49-F238E27FC236}">
                <a16:creationId xmlns:a16="http://schemas.microsoft.com/office/drawing/2014/main" id="{E06D78CE-2CBF-5417-80E2-C884A45F8B0F}"/>
              </a:ext>
            </a:extLst>
          </p:cNvPr>
          <p:cNvSpPr txBox="1"/>
          <p:nvPr/>
        </p:nvSpPr>
        <p:spPr>
          <a:xfrm>
            <a:off x="6466222" y="3207176"/>
            <a:ext cx="2197622" cy="2130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854" tIns="17854" rIns="17854" bIns="17854" anchor="ctr">
            <a:spAutoFit/>
          </a:bodyPr>
          <a:lstStyle>
            <a:lvl1pPr algn="just" defTabSz="457200">
              <a:spcBef>
                <a:spcPts val="100"/>
              </a:spcBef>
              <a:buClr>
                <a:srgbClr val="000000"/>
              </a:buClr>
              <a:defRPr sz="2400" b="0">
                <a:latin typeface="Gill Sans SemiBold"/>
                <a:ea typeface="Gill Sans SemiBold"/>
                <a:cs typeface="Gill Sans SemiBold"/>
                <a:sym typeface="Gill Sans SemiBold"/>
              </a:defRPr>
            </a:lvl1pPr>
          </a:lstStyle>
          <a:p>
            <a:pPr algn="ctr"/>
            <a:r>
              <a:rPr sz="1150" b="1" dirty="0">
                <a:latin typeface="Gill Sans MT" panose="020B0502020104020203" pitchFamily="34" charset="77"/>
              </a:rPr>
              <a:t>CLAS resolution</a:t>
            </a:r>
          </a:p>
        </p:txBody>
      </p:sp>
      <p:sp>
        <p:nvSpPr>
          <p:cNvPr id="10" name="pseudodata">
            <a:extLst>
              <a:ext uri="{FF2B5EF4-FFF2-40B4-BE49-F238E27FC236}">
                <a16:creationId xmlns:a16="http://schemas.microsoft.com/office/drawing/2014/main" id="{6B6528A9-2A19-ACF5-72CB-2C8DEA73F3C4}"/>
              </a:ext>
            </a:extLst>
          </p:cNvPr>
          <p:cNvSpPr txBox="1"/>
          <p:nvPr/>
        </p:nvSpPr>
        <p:spPr>
          <a:xfrm>
            <a:off x="6614755" y="4333114"/>
            <a:ext cx="789468" cy="23085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854" tIns="17854" rIns="17854" bIns="17854" anchor="ctr">
            <a:spAutoFit/>
          </a:bodyPr>
          <a:lstStyle>
            <a:lvl1pPr defTabSz="457200">
              <a:buClr>
                <a:srgbClr val="000000"/>
              </a:buClr>
              <a:defRPr sz="1800" b="0">
                <a:latin typeface="Gill Sans"/>
                <a:ea typeface="Gill Sans"/>
                <a:cs typeface="Gill Sans"/>
                <a:sym typeface="Gill Sans"/>
              </a:defRPr>
            </a:lvl1pPr>
          </a:lstStyle>
          <a:p>
            <a:r>
              <a:rPr sz="1266">
                <a:latin typeface="Gill Sans MT" panose="020B0502020104020203" pitchFamily="34" charset="77"/>
              </a:rPr>
              <a:t>pseudodata</a:t>
            </a:r>
          </a:p>
        </p:txBody>
      </p:sp>
      <p:sp>
        <p:nvSpPr>
          <p:cNvPr id="11" name="synthetic data">
            <a:extLst>
              <a:ext uri="{FF2B5EF4-FFF2-40B4-BE49-F238E27FC236}">
                <a16:creationId xmlns:a16="http://schemas.microsoft.com/office/drawing/2014/main" id="{5BA8B3D2-FBC7-930D-B03C-6CAF531C1264}"/>
              </a:ext>
            </a:extLst>
          </p:cNvPr>
          <p:cNvSpPr txBox="1"/>
          <p:nvPr/>
        </p:nvSpPr>
        <p:spPr>
          <a:xfrm>
            <a:off x="6466221" y="5219695"/>
            <a:ext cx="946562" cy="23085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854" tIns="17854" rIns="17854" bIns="17854" anchor="ctr">
            <a:spAutoFit/>
          </a:bodyPr>
          <a:lstStyle>
            <a:lvl1pPr defTabSz="457200">
              <a:buClr>
                <a:srgbClr val="000000"/>
              </a:buClr>
              <a:defRPr sz="1800" b="0">
                <a:latin typeface="Gill Sans"/>
                <a:ea typeface="Gill Sans"/>
                <a:cs typeface="Gill Sans"/>
                <a:sym typeface="Gill Sans"/>
              </a:defRPr>
            </a:lvl1pPr>
          </a:lstStyle>
          <a:p>
            <a:r>
              <a:rPr sz="1266">
                <a:latin typeface="Gill Sans MT" panose="020B0502020104020203" pitchFamily="34" charset="77"/>
              </a:rPr>
              <a:t>synthetic data</a:t>
            </a:r>
          </a:p>
        </p:txBody>
      </p:sp>
      <p:pic>
        <p:nvPicPr>
          <p:cNvPr id="12" name="Immagine 47" descr="Immagine che contiene testo, schermata, diagramma, linea&#10;&#10;Descrizione generata automaticamente">
            <a:extLst>
              <a:ext uri="{FF2B5EF4-FFF2-40B4-BE49-F238E27FC236}">
                <a16:creationId xmlns:a16="http://schemas.microsoft.com/office/drawing/2014/main" id="{28F4F79D-43EB-CA9D-5CD5-94E80AD23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932" y="3434525"/>
            <a:ext cx="2430605" cy="1320928"/>
          </a:xfrm>
          <a:prstGeom prst="rect">
            <a:avLst/>
          </a:prstGeom>
        </p:spPr>
      </p:pic>
    </p:spTree>
    <p:extLst>
      <p:ext uri="{BB962C8B-B14F-4D97-AF65-F5344CB8AC3E}">
        <p14:creationId xmlns:p14="http://schemas.microsoft.com/office/powerpoint/2010/main" val="277377425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01"/>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34</a:t>
            </a:fld>
            <a:endParaRPr>
              <a:latin typeface="Gill Sans MT" panose="020B0502020104020203" pitchFamily="34" charset="77"/>
            </a:endParaRPr>
          </a:p>
        </p:txBody>
      </p:sp>
      <p:pic>
        <p:nvPicPr>
          <p:cNvPr id="368" name="pasted-image.png" descr="pasted-image.png"/>
          <p:cNvPicPr>
            <a:picLocks noChangeAspect="1"/>
          </p:cNvPicPr>
          <p:nvPr/>
        </p:nvPicPr>
        <p:blipFill>
          <a:blip r:embed="rId2"/>
          <a:stretch>
            <a:fillRect/>
          </a:stretch>
        </p:blipFill>
        <p:spPr>
          <a:xfrm>
            <a:off x="6056955" y="2522992"/>
            <a:ext cx="2949230" cy="2192241"/>
          </a:xfrm>
          <a:prstGeom prst="rect">
            <a:avLst/>
          </a:prstGeom>
          <a:ln w="12700">
            <a:miter lim="400000"/>
          </a:ln>
        </p:spPr>
      </p:pic>
      <p:pic>
        <p:nvPicPr>
          <p:cNvPr id="369" name="pasted-image.png" descr="pasted-image.png"/>
          <p:cNvPicPr>
            <a:picLocks noChangeAspect="1"/>
          </p:cNvPicPr>
          <p:nvPr/>
        </p:nvPicPr>
        <p:blipFill>
          <a:blip r:embed="rId3"/>
          <a:stretch>
            <a:fillRect/>
          </a:stretch>
        </p:blipFill>
        <p:spPr>
          <a:xfrm>
            <a:off x="6024936" y="1031838"/>
            <a:ext cx="3013269" cy="1293169"/>
          </a:xfrm>
          <a:prstGeom prst="rect">
            <a:avLst/>
          </a:prstGeom>
          <a:ln w="12700">
            <a:miter lim="400000"/>
          </a:ln>
        </p:spPr>
      </p:pic>
      <p:sp>
        <p:nvSpPr>
          <p:cNvPr id="370" name="Distribution in 4D bins"/>
          <p:cNvSpPr txBox="1"/>
          <p:nvPr/>
        </p:nvSpPr>
        <p:spPr>
          <a:xfrm>
            <a:off x="6970543" y="880186"/>
            <a:ext cx="1229296" cy="177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defTabSz="642937">
              <a:buClr>
                <a:srgbClr val="000000"/>
              </a:buClr>
              <a:defRPr sz="2600">
                <a:solidFill>
                  <a:srgbClr val="000000"/>
                </a:solidFill>
                <a:latin typeface="Gill Sans SemiBold"/>
                <a:ea typeface="Gill Sans SemiBold"/>
                <a:cs typeface="Gill Sans SemiBold"/>
                <a:sym typeface="Gill Sans SemiBold"/>
              </a:defRPr>
            </a:lvl1pPr>
          </a:lstStyle>
          <a:p>
            <a:r>
              <a:rPr sz="975">
                <a:latin typeface="Gill Sans MT" panose="020B0502020104020203" pitchFamily="34" charset="77"/>
              </a:rPr>
              <a:t>Distribution in 4D bins </a:t>
            </a:r>
          </a:p>
        </p:txBody>
      </p:sp>
      <p:sp>
        <p:nvSpPr>
          <p:cNvPr id="371" name="Good agreement (± 1σ) for lab variables and in 4D bins"/>
          <p:cNvSpPr txBox="1"/>
          <p:nvPr/>
        </p:nvSpPr>
        <p:spPr>
          <a:xfrm>
            <a:off x="665755" y="4368006"/>
            <a:ext cx="4157983" cy="246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algn="just" defTabSz="642937">
              <a:spcBef>
                <a:spcPts val="100"/>
              </a:spcBef>
              <a:buClr>
                <a:srgbClr val="000000"/>
              </a:buClr>
              <a:defRPr sz="3800">
                <a:solidFill>
                  <a:srgbClr val="FF2600"/>
                </a:solidFill>
                <a:latin typeface="Gill Sans SemiBold"/>
                <a:ea typeface="Gill Sans SemiBold"/>
                <a:cs typeface="Gill Sans SemiBold"/>
                <a:sym typeface="Gill Sans SemiBold"/>
              </a:defRPr>
            </a:lvl1pPr>
          </a:lstStyle>
          <a:p>
            <a:r>
              <a:rPr sz="1425">
                <a:latin typeface="Gill Sans MT" panose="020B0502020104020203" pitchFamily="34" charset="77"/>
              </a:rPr>
              <a:t>Good agreement (± 1σ) for lab variables and in 4D bins</a:t>
            </a:r>
          </a:p>
        </p:txBody>
      </p:sp>
      <p:sp>
        <p:nvSpPr>
          <p:cNvPr id="372" name="UNF-GAN trained with RE-MC REC pseudodata (exp data proxy)…"/>
          <p:cNvSpPr txBox="1"/>
          <p:nvPr/>
        </p:nvSpPr>
        <p:spPr>
          <a:xfrm>
            <a:off x="420250" y="1014886"/>
            <a:ext cx="4410016" cy="373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marL="116898" indent="-116898" algn="just" defTabSz="241101">
              <a:spcBef>
                <a:spcPts val="38"/>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UNF-GAN trained with RE-MC REC pseudodata (exp data proxy)</a:t>
            </a:r>
          </a:p>
          <a:p>
            <a:pPr marL="116898" indent="-116898" algn="just" defTabSz="241101">
              <a:spcBef>
                <a:spcPts val="38"/>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DS-GAN used to unfold CLAS detector effects (within acceptance)</a:t>
            </a:r>
          </a:p>
        </p:txBody>
      </p:sp>
      <p:pic>
        <p:nvPicPr>
          <p:cNvPr id="373" name="pasted-image.png" descr="pasted-image.png"/>
          <p:cNvPicPr>
            <a:picLocks noChangeAspect="1"/>
          </p:cNvPicPr>
          <p:nvPr/>
        </p:nvPicPr>
        <p:blipFill>
          <a:blip r:embed="rId4"/>
          <a:srcRect l="3489"/>
          <a:stretch>
            <a:fillRect/>
          </a:stretch>
        </p:blipFill>
        <p:spPr>
          <a:xfrm>
            <a:off x="202927" y="1638726"/>
            <a:ext cx="5350724" cy="2295642"/>
          </a:xfrm>
          <a:prstGeom prst="rect">
            <a:avLst/>
          </a:prstGeom>
          <a:ln w="50800">
            <a:solidFill>
              <a:srgbClr val="000000"/>
            </a:solidFill>
            <a:miter lim="400000"/>
          </a:ln>
        </p:spPr>
      </p:pic>
      <p:sp>
        <p:nvSpPr>
          <p:cNvPr id="374" name="UNF-GAN"/>
          <p:cNvSpPr txBox="1"/>
          <p:nvPr/>
        </p:nvSpPr>
        <p:spPr>
          <a:xfrm>
            <a:off x="4739743" y="1634836"/>
            <a:ext cx="714732" cy="211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algn="l" defTabSz="642937">
              <a:defRPr sz="3200">
                <a:solidFill>
                  <a:srgbClr val="000000"/>
                </a:solidFill>
                <a:latin typeface="Gill Sans SemiBold"/>
                <a:ea typeface="Gill Sans SemiBold"/>
                <a:cs typeface="Gill Sans SemiBold"/>
                <a:sym typeface="Gill Sans SemiBold"/>
              </a:defRPr>
            </a:lvl1pPr>
          </a:lstStyle>
          <a:p>
            <a:r>
              <a:rPr sz="1200">
                <a:latin typeface="Gill Sans MT" panose="020B0502020104020203" pitchFamily="34" charset="77"/>
              </a:rPr>
              <a:t>UNF-GAN</a:t>
            </a:r>
          </a:p>
        </p:txBody>
      </p:sp>
      <p:sp>
        <p:nvSpPr>
          <p:cNvPr id="376" name="Compare UNF-GAN GEN SYNT data to RE-MC GEN pseudodata"/>
          <p:cNvSpPr txBox="1"/>
          <p:nvPr/>
        </p:nvSpPr>
        <p:spPr>
          <a:xfrm>
            <a:off x="220370" y="3306587"/>
            <a:ext cx="4323091" cy="950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p>
            <a:pPr marL="114300" indent="-114300" algn="just" defTabSz="241101">
              <a:buSzPct val="100000"/>
              <a:buAutoNum type="arabicPeriod"/>
              <a:defRPr sz="3200">
                <a:solidFill>
                  <a:srgbClr val="000000"/>
                </a:solidFill>
                <a:latin typeface="Gill Sans"/>
                <a:ea typeface="Gill Sans"/>
                <a:cs typeface="Gill Sans"/>
                <a:sym typeface="Gill Sans"/>
              </a:defRPr>
            </a:pPr>
            <a:endParaRPr sz="1200">
              <a:latin typeface="Gill Sans MT" panose="020B0502020104020203" pitchFamily="34" charset="77"/>
            </a:endParaRPr>
          </a:p>
          <a:p>
            <a:pPr marL="114300" indent="-114300" algn="just" defTabSz="241101">
              <a:buSzPct val="100000"/>
              <a:buAutoNum type="arabicPeriod" startAt="2"/>
              <a:defRPr sz="3200">
                <a:solidFill>
                  <a:srgbClr val="000000"/>
                </a:solidFill>
                <a:latin typeface="Gill Sans"/>
                <a:ea typeface="Gill Sans"/>
                <a:cs typeface="Gill Sans"/>
                <a:sym typeface="Gill Sans"/>
              </a:defRPr>
            </a:pPr>
            <a:endParaRPr sz="1200">
              <a:latin typeface="Gill Sans MT" panose="020B0502020104020203" pitchFamily="34" charset="77"/>
            </a:endParaRPr>
          </a:p>
          <a:p>
            <a:pPr marL="114300" indent="-114300" algn="just" defTabSz="241101">
              <a:buSzPct val="100000"/>
              <a:buAutoNum type="arabicPeriod" startAt="3"/>
              <a:defRPr sz="3200">
                <a:solidFill>
                  <a:srgbClr val="000000"/>
                </a:solidFill>
                <a:latin typeface="Gill Sans"/>
                <a:ea typeface="Gill Sans"/>
                <a:cs typeface="Gill Sans"/>
                <a:sym typeface="Gill Sans"/>
              </a:defRPr>
            </a:pPr>
            <a:endParaRPr sz="1200">
              <a:latin typeface="Gill Sans MT" panose="020B0502020104020203" pitchFamily="34" charset="77"/>
            </a:endParaRPr>
          </a:p>
          <a:p>
            <a:pPr marL="114300" indent="-114300" algn="just" defTabSz="241101">
              <a:buSzPct val="100000"/>
              <a:buAutoNum type="arabicPeriod" startAt="4"/>
              <a:defRPr sz="3200">
                <a:solidFill>
                  <a:srgbClr val="000000"/>
                </a:solidFill>
                <a:latin typeface="Gill Sans"/>
                <a:ea typeface="Gill Sans"/>
                <a:cs typeface="Gill Sans"/>
                <a:sym typeface="Gill Sans"/>
              </a:defRPr>
            </a:pPr>
            <a:endParaRPr sz="1200">
              <a:latin typeface="Gill Sans MT" panose="020B0502020104020203" pitchFamily="34" charset="77"/>
            </a:endParaRPr>
          </a:p>
          <a:p>
            <a:pPr marL="114300" indent="-114300" algn="just" defTabSz="241101">
              <a:buSzPct val="100000"/>
              <a:buAutoNum type="arabicPeriod" startAt="5"/>
              <a:defRPr sz="3200">
                <a:solidFill>
                  <a:srgbClr val="000000"/>
                </a:solidFill>
                <a:latin typeface="Gill Sans"/>
                <a:ea typeface="Gill Sans"/>
                <a:cs typeface="Gill Sans"/>
                <a:sym typeface="Gill Sans"/>
              </a:defRPr>
            </a:pPr>
            <a:r>
              <a:rPr sz="1200">
                <a:latin typeface="Gill Sans MT" panose="020B0502020104020203" pitchFamily="34" charset="77"/>
              </a:rPr>
              <a:t>Compare UNF-GAN GEN SYNT data to RE-MC GEN pseudodata</a:t>
            </a:r>
          </a:p>
        </p:txBody>
      </p:sp>
      <p:sp>
        <p:nvSpPr>
          <p:cNvPr id="377" name="RE-MC GEN pseudodata vs. UNF-GAN SYN data"/>
          <p:cNvSpPr txBox="1"/>
          <p:nvPr/>
        </p:nvSpPr>
        <p:spPr>
          <a:xfrm>
            <a:off x="6076034" y="2327801"/>
            <a:ext cx="2753752" cy="188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391" tIns="13391" rIns="13391" bIns="13391" anchor="ctr">
            <a:spAutoFit/>
          </a:bodyPr>
          <a:lstStyle>
            <a:lvl1pPr defTabSz="642937">
              <a:buClr>
                <a:srgbClr val="000000"/>
              </a:buClr>
              <a:defRPr sz="2800">
                <a:solidFill>
                  <a:srgbClr val="000000"/>
                </a:solidFill>
                <a:latin typeface="Gill Sans SemiBold"/>
                <a:ea typeface="Gill Sans SemiBold"/>
                <a:cs typeface="Gill Sans SemiBold"/>
                <a:sym typeface="Gill Sans SemiBold"/>
              </a:defRPr>
            </a:lvl1pPr>
          </a:lstStyle>
          <a:p>
            <a:r>
              <a:rPr sz="1050">
                <a:latin typeface="Gill Sans MT" panose="020B0502020104020203" pitchFamily="34" charset="77"/>
              </a:rPr>
              <a:t>RE-MC GEN pseudodata vs. UNF-GAN SYN data</a:t>
            </a:r>
          </a:p>
        </p:txBody>
      </p:sp>
      <p:sp>
        <p:nvSpPr>
          <p:cNvPr id="378" name="T.Alghamdi, M.Battaglieri, A.Golda, A. Hiller Blin, L.Marsicano, W.Melnitchouk, G.Montaña, E.Isupov, Y.Li, V.Mokeev, A.Pilloni, N.Sato, A.Szczepaniak, T.Vittorini, Y.Alanazi to appear in ArXiv"/>
          <p:cNvSpPr txBox="1"/>
          <p:nvPr/>
        </p:nvSpPr>
        <p:spPr>
          <a:xfrm>
            <a:off x="5524147" y="272902"/>
            <a:ext cx="3596174" cy="23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algn="just" defTabSz="241101">
              <a:spcBef>
                <a:spcPts val="863"/>
              </a:spcBef>
              <a:defRPr sz="1800">
                <a:solidFill>
                  <a:srgbClr val="000000"/>
                </a:solidFill>
                <a:latin typeface="Gill Sans"/>
                <a:ea typeface="Gill Sans"/>
                <a:cs typeface="Gill Sans"/>
                <a:sym typeface="Gill Sans"/>
              </a:defRPr>
            </a:pPr>
            <a:r>
              <a:rPr sz="675">
                <a:latin typeface="Gill Sans MT" panose="020B0502020104020203" pitchFamily="34" charset="77"/>
              </a:rPr>
              <a:t>T.Alghamdi, M.Battaglieri, A.Golda, A. Hiller Blin, L.Marsicano, W.Melnitchouk, G.Montaña, E.Isupov, Y.Li, V.Mokeev, A.Pilloni, N.Sato, A.Szczepaniak, T.Vittorini, Y.Alanazi</a:t>
            </a:r>
            <a:r>
              <a:rPr sz="675" i="1">
                <a:latin typeface="Gill Sans MT" panose="020B0502020104020203" pitchFamily="34" charset="77"/>
              </a:rPr>
              <a:t> to appear in ArXiv</a:t>
            </a:r>
          </a:p>
        </p:txBody>
      </p:sp>
      <p:pic>
        <p:nvPicPr>
          <p:cNvPr id="2" name="Picture 1">
            <a:extLst>
              <a:ext uri="{FF2B5EF4-FFF2-40B4-BE49-F238E27FC236}">
                <a16:creationId xmlns:a16="http://schemas.microsoft.com/office/drawing/2014/main" id="{541709B7-C8B0-73A6-7584-C6B2BB96B0CC}"/>
              </a:ext>
            </a:extLst>
          </p:cNvPr>
          <p:cNvPicPr>
            <a:picLocks noChangeAspect="1"/>
          </p:cNvPicPr>
          <p:nvPr/>
        </p:nvPicPr>
        <p:blipFill>
          <a:blip r:embed="rId5"/>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41A170AB-0F50-DB26-5BDF-311904BD7D94}"/>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29 -</a:t>
            </a:r>
          </a:p>
        </p:txBody>
      </p:sp>
      <p:sp>
        <p:nvSpPr>
          <p:cNvPr id="4" name="ML Event Generator GAN scheme">
            <a:extLst>
              <a:ext uri="{FF2B5EF4-FFF2-40B4-BE49-F238E27FC236}">
                <a16:creationId xmlns:a16="http://schemas.microsoft.com/office/drawing/2014/main" id="{367954EA-4FDF-DCD5-1102-7AA81F6D0662}"/>
              </a:ext>
            </a:extLst>
          </p:cNvPr>
          <p:cNvSpPr txBox="1"/>
          <p:nvPr/>
        </p:nvSpPr>
        <p:spPr>
          <a:xfrm>
            <a:off x="56505" y="198147"/>
            <a:ext cx="5326527"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a:t>
            </a:r>
            <a:r>
              <a:rPr lang="en-US" sz="1575" b="1" dirty="0">
                <a:latin typeface="Gill Sans MT" panose="020B0502020104020203" pitchFamily="34" charset="77"/>
              </a:rPr>
              <a:t> : Outer GAN results</a:t>
            </a:r>
            <a:r>
              <a:rPr sz="1575" b="1" dirty="0">
                <a:latin typeface="Gill Sans MT" panose="020B0502020104020203" pitchFamily="34" charset="77"/>
              </a:rPr>
              <a:t>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A49CC-C93F-65E9-95EF-1D4F8EC51FAF}"/>
            </a:ext>
          </a:extLst>
        </p:cNvPr>
        <p:cNvGrpSpPr/>
        <p:nvPr/>
      </p:nvGrpSpPr>
      <p:grpSpPr>
        <a:xfrm>
          <a:off x="0" y="0"/>
          <a:ext cx="0" cy="0"/>
          <a:chOff x="0" y="0"/>
          <a:chExt cx="0" cy="0"/>
        </a:xfrm>
      </p:grpSpPr>
      <p:sp>
        <p:nvSpPr>
          <p:cNvPr id="366" name="01">
            <a:extLst>
              <a:ext uri="{FF2B5EF4-FFF2-40B4-BE49-F238E27FC236}">
                <a16:creationId xmlns:a16="http://schemas.microsoft.com/office/drawing/2014/main" id="{0F54070A-CBC4-2164-519D-92894CE651FA}"/>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35</a:t>
            </a:fld>
            <a:endParaRPr>
              <a:latin typeface="Gill Sans MT" panose="020B0502020104020203" pitchFamily="34" charset="77"/>
            </a:endParaRPr>
          </a:p>
        </p:txBody>
      </p:sp>
      <p:pic>
        <p:nvPicPr>
          <p:cNvPr id="369" name="pasted-image.png" descr="pasted-image.png">
            <a:extLst>
              <a:ext uri="{FF2B5EF4-FFF2-40B4-BE49-F238E27FC236}">
                <a16:creationId xmlns:a16="http://schemas.microsoft.com/office/drawing/2014/main" id="{B4AC3D93-A680-3C99-3440-C806E6F52DB9}"/>
              </a:ext>
            </a:extLst>
          </p:cNvPr>
          <p:cNvPicPr>
            <a:picLocks noChangeAspect="1"/>
          </p:cNvPicPr>
          <p:nvPr/>
        </p:nvPicPr>
        <p:blipFill>
          <a:blip r:embed="rId2"/>
          <a:stretch>
            <a:fillRect/>
          </a:stretch>
        </p:blipFill>
        <p:spPr>
          <a:xfrm>
            <a:off x="4573978" y="1776059"/>
            <a:ext cx="4502591" cy="1932324"/>
          </a:xfrm>
          <a:prstGeom prst="rect">
            <a:avLst/>
          </a:prstGeom>
          <a:ln w="12700">
            <a:miter lim="400000"/>
          </a:ln>
        </p:spPr>
      </p:pic>
      <p:sp>
        <p:nvSpPr>
          <p:cNvPr id="378" name="T.Alghamdi, M.Battaglieri, A.Golda, A. Hiller Blin, L.Marsicano, W.Melnitchouk, G.Montaña, E.Isupov, Y.Li, V.Mokeev, A.Pilloni, N.Sato, A.Szczepaniak, T.Vittorini, Y.Alanazi to appear in ArXiv">
            <a:extLst>
              <a:ext uri="{FF2B5EF4-FFF2-40B4-BE49-F238E27FC236}">
                <a16:creationId xmlns:a16="http://schemas.microsoft.com/office/drawing/2014/main" id="{AD8BF308-359C-93D6-D8B3-C02376B36908}"/>
              </a:ext>
            </a:extLst>
          </p:cNvPr>
          <p:cNvSpPr txBox="1"/>
          <p:nvPr/>
        </p:nvSpPr>
        <p:spPr>
          <a:xfrm>
            <a:off x="5524147" y="272902"/>
            <a:ext cx="3596174" cy="23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algn="just" defTabSz="241101">
              <a:spcBef>
                <a:spcPts val="863"/>
              </a:spcBef>
              <a:defRPr sz="1800">
                <a:solidFill>
                  <a:srgbClr val="000000"/>
                </a:solidFill>
                <a:latin typeface="Gill Sans"/>
                <a:ea typeface="Gill Sans"/>
                <a:cs typeface="Gill Sans"/>
                <a:sym typeface="Gill Sans"/>
              </a:defRPr>
            </a:pPr>
            <a:r>
              <a:rPr sz="675">
                <a:latin typeface="Gill Sans MT" panose="020B0502020104020203" pitchFamily="34" charset="77"/>
              </a:rPr>
              <a:t>T.Alghamdi, M.Battaglieri, A.Golda, A. Hiller Blin, L.Marsicano, W.Melnitchouk, G.Montaña, E.Isupov, Y.Li, V.Mokeev, A.Pilloni, N.Sato, A.Szczepaniak, T.Vittorini, Y.Alanazi</a:t>
            </a:r>
            <a:r>
              <a:rPr sz="675" i="1">
                <a:latin typeface="Gill Sans MT" panose="020B0502020104020203" pitchFamily="34" charset="77"/>
              </a:rPr>
              <a:t> to appear in ArXiv</a:t>
            </a:r>
          </a:p>
        </p:txBody>
      </p:sp>
      <p:pic>
        <p:nvPicPr>
          <p:cNvPr id="2" name="Picture 1">
            <a:extLst>
              <a:ext uri="{FF2B5EF4-FFF2-40B4-BE49-F238E27FC236}">
                <a16:creationId xmlns:a16="http://schemas.microsoft.com/office/drawing/2014/main" id="{F3A3D7DA-6A82-F139-0C3B-77702463E195}"/>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9BF24DFE-7B2C-3D5E-B1CF-BDCFFF44F246}"/>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30 -</a:t>
            </a:r>
          </a:p>
        </p:txBody>
      </p:sp>
      <p:sp>
        <p:nvSpPr>
          <p:cNvPr id="4" name="ML Event Generator GAN scheme">
            <a:extLst>
              <a:ext uri="{FF2B5EF4-FFF2-40B4-BE49-F238E27FC236}">
                <a16:creationId xmlns:a16="http://schemas.microsoft.com/office/drawing/2014/main" id="{6E37AB1E-A8CC-01B2-6B47-8F7A62B53F47}"/>
              </a:ext>
            </a:extLst>
          </p:cNvPr>
          <p:cNvSpPr txBox="1"/>
          <p:nvPr/>
        </p:nvSpPr>
        <p:spPr>
          <a:xfrm>
            <a:off x="56505" y="198147"/>
            <a:ext cx="5467642"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a:t>
            </a:r>
            <a:r>
              <a:rPr lang="en-US" sz="1575" b="1" dirty="0">
                <a:latin typeface="Gill Sans MT" panose="020B0502020104020203" pitchFamily="34" charset="77"/>
              </a:rPr>
              <a:t> : Validating our results</a:t>
            </a:r>
            <a:endParaRPr sz="1575" b="1" dirty="0">
              <a:latin typeface="Gill Sans MT" panose="020B0502020104020203" pitchFamily="34" charset="77"/>
            </a:endParaRPr>
          </a:p>
        </p:txBody>
      </p:sp>
      <p:sp>
        <p:nvSpPr>
          <p:cNvPr id="5" name="UNF-GAN trained with RE-MC REC pseudodata (exp data proxy)…">
            <a:extLst>
              <a:ext uri="{FF2B5EF4-FFF2-40B4-BE49-F238E27FC236}">
                <a16:creationId xmlns:a16="http://schemas.microsoft.com/office/drawing/2014/main" id="{0803393B-58F7-8B4C-B1F8-A2C99D2B5376}"/>
              </a:ext>
            </a:extLst>
          </p:cNvPr>
          <p:cNvSpPr txBox="1"/>
          <p:nvPr/>
        </p:nvSpPr>
        <p:spPr>
          <a:xfrm>
            <a:off x="161984" y="1235309"/>
            <a:ext cx="4502590" cy="272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algn="just" defTabSz="241101">
              <a:spcBef>
                <a:spcPts val="38"/>
              </a:spcBef>
              <a:buSzPct val="100000"/>
              <a:defRPr sz="3000">
                <a:solidFill>
                  <a:srgbClr val="000000"/>
                </a:solidFill>
                <a:latin typeface="Gill Sans"/>
                <a:ea typeface="Gill Sans"/>
                <a:cs typeface="Gill Sans"/>
                <a:sym typeface="Gill Sans"/>
              </a:defRPr>
            </a:pPr>
            <a:r>
              <a:rPr lang="en-US" sz="1350" dirty="0">
                <a:latin typeface="Gill Sans MT" panose="020B0502020104020203" pitchFamily="34" charset="77"/>
              </a:rPr>
              <a:t>Yellow band to quantify the generator systematic uncertainty through </a:t>
            </a:r>
            <a:r>
              <a:rPr lang="en-US" sz="1350" b="1" dirty="0">
                <a:latin typeface="Gill Sans MT" panose="020B0502020104020203" pitchFamily="34" charset="77"/>
              </a:rPr>
              <a:t>bootstrapping technique</a:t>
            </a:r>
            <a:r>
              <a:rPr lang="en-US" sz="1350" dirty="0">
                <a:latin typeface="Gill Sans MT" panose="020B0502020104020203" pitchFamily="34" charset="77"/>
              </a:rPr>
              <a:t>:</a:t>
            </a:r>
          </a:p>
          <a:p>
            <a:pPr algn="just" defTabSz="241101">
              <a:spcBef>
                <a:spcPts val="38"/>
              </a:spcBef>
              <a:buSzPct val="100000"/>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Training the full model on random subset of the initial training dataset</a:t>
            </a: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 Perform this task 20 times with independently initialized GANs to minimize the initialization bias</a:t>
            </a: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The yellow band represents the average of the GAN results for that given bin and its width is associated with the uncertainty on the generation</a:t>
            </a:r>
          </a:p>
          <a:p>
            <a:pPr marL="116898" indent="-116898" algn="just" defTabSz="241101">
              <a:spcBef>
                <a:spcPts val="38"/>
              </a:spcBef>
              <a:buSzPct val="10000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p:txBody>
      </p:sp>
      <p:sp>
        <p:nvSpPr>
          <p:cNvPr id="6" name="Right Arrow 5">
            <a:extLst>
              <a:ext uri="{FF2B5EF4-FFF2-40B4-BE49-F238E27FC236}">
                <a16:creationId xmlns:a16="http://schemas.microsoft.com/office/drawing/2014/main" id="{799F278E-6AB2-789D-793D-6B97BC3B2C35}"/>
              </a:ext>
            </a:extLst>
          </p:cNvPr>
          <p:cNvSpPr/>
          <p:nvPr/>
        </p:nvSpPr>
        <p:spPr>
          <a:xfrm rot="3155200" flipV="1">
            <a:off x="4456857" y="1917137"/>
            <a:ext cx="1463455" cy="200039"/>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p:spTree>
    <p:extLst>
      <p:ext uri="{BB962C8B-B14F-4D97-AF65-F5344CB8AC3E}">
        <p14:creationId xmlns:p14="http://schemas.microsoft.com/office/powerpoint/2010/main" val="24388503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4183-7F8F-85E0-E536-DFA841F52EEA}"/>
            </a:ext>
          </a:extLst>
        </p:cNvPr>
        <p:cNvGrpSpPr/>
        <p:nvPr/>
      </p:nvGrpSpPr>
      <p:grpSpPr>
        <a:xfrm>
          <a:off x="0" y="0"/>
          <a:ext cx="0" cy="0"/>
          <a:chOff x="0" y="0"/>
          <a:chExt cx="0" cy="0"/>
        </a:xfrm>
      </p:grpSpPr>
      <p:sp>
        <p:nvSpPr>
          <p:cNvPr id="366" name="01">
            <a:extLst>
              <a:ext uri="{FF2B5EF4-FFF2-40B4-BE49-F238E27FC236}">
                <a16:creationId xmlns:a16="http://schemas.microsoft.com/office/drawing/2014/main" id="{5A0DEAF7-0148-3626-294C-07D2C30F1C72}"/>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36</a:t>
            </a:fld>
            <a:endParaRPr>
              <a:latin typeface="Gill Sans MT" panose="020B0502020104020203" pitchFamily="34" charset="77"/>
            </a:endParaRPr>
          </a:p>
        </p:txBody>
      </p:sp>
      <p:pic>
        <p:nvPicPr>
          <p:cNvPr id="369" name="pasted-image.png" descr="pasted-image.png">
            <a:extLst>
              <a:ext uri="{FF2B5EF4-FFF2-40B4-BE49-F238E27FC236}">
                <a16:creationId xmlns:a16="http://schemas.microsoft.com/office/drawing/2014/main" id="{E700950D-56CD-8271-0FA2-8D77EF967825}"/>
              </a:ext>
            </a:extLst>
          </p:cNvPr>
          <p:cNvPicPr>
            <a:picLocks noChangeAspect="1"/>
          </p:cNvPicPr>
          <p:nvPr/>
        </p:nvPicPr>
        <p:blipFill>
          <a:blip r:embed="rId2"/>
          <a:stretch>
            <a:fillRect/>
          </a:stretch>
        </p:blipFill>
        <p:spPr>
          <a:xfrm>
            <a:off x="4573978" y="1776059"/>
            <a:ext cx="4502591" cy="1932324"/>
          </a:xfrm>
          <a:prstGeom prst="rect">
            <a:avLst/>
          </a:prstGeom>
          <a:ln w="12700">
            <a:miter lim="400000"/>
          </a:ln>
        </p:spPr>
      </p:pic>
      <p:sp>
        <p:nvSpPr>
          <p:cNvPr id="378" name="T.Alghamdi, M.Battaglieri, A.Golda, A. Hiller Blin, L.Marsicano, W.Melnitchouk, G.Montaña, E.Isupov, Y.Li, V.Mokeev, A.Pilloni, N.Sato, A.Szczepaniak, T.Vittorini, Y.Alanazi to appear in ArXiv">
            <a:extLst>
              <a:ext uri="{FF2B5EF4-FFF2-40B4-BE49-F238E27FC236}">
                <a16:creationId xmlns:a16="http://schemas.microsoft.com/office/drawing/2014/main" id="{D5503C65-F9E1-3009-66A8-F76350BEA1DF}"/>
              </a:ext>
            </a:extLst>
          </p:cNvPr>
          <p:cNvSpPr txBox="1"/>
          <p:nvPr/>
        </p:nvSpPr>
        <p:spPr>
          <a:xfrm>
            <a:off x="5524147" y="272902"/>
            <a:ext cx="3596174" cy="23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91" tIns="13391" rIns="13391" bIns="13391" anchor="ctr">
            <a:spAutoFit/>
          </a:bodyPr>
          <a:lstStyle/>
          <a:p>
            <a:pPr algn="just" defTabSz="241101">
              <a:spcBef>
                <a:spcPts val="863"/>
              </a:spcBef>
              <a:defRPr sz="1800">
                <a:solidFill>
                  <a:srgbClr val="000000"/>
                </a:solidFill>
                <a:latin typeface="Gill Sans"/>
                <a:ea typeface="Gill Sans"/>
                <a:cs typeface="Gill Sans"/>
                <a:sym typeface="Gill Sans"/>
              </a:defRPr>
            </a:pPr>
            <a:r>
              <a:rPr sz="675">
                <a:latin typeface="Gill Sans MT" panose="020B0502020104020203" pitchFamily="34" charset="77"/>
              </a:rPr>
              <a:t>T.Alghamdi, M.Battaglieri, A.Golda, A. Hiller Blin, L.Marsicano, W.Melnitchouk, G.Montaña, E.Isupov, Y.Li, V.Mokeev, A.Pilloni, N.Sato, A.Szczepaniak, T.Vittorini, Y.Alanazi</a:t>
            </a:r>
            <a:r>
              <a:rPr sz="675" i="1">
                <a:latin typeface="Gill Sans MT" panose="020B0502020104020203" pitchFamily="34" charset="77"/>
              </a:rPr>
              <a:t> to appear in ArXiv</a:t>
            </a:r>
          </a:p>
        </p:txBody>
      </p:sp>
      <p:pic>
        <p:nvPicPr>
          <p:cNvPr id="2" name="Picture 1">
            <a:extLst>
              <a:ext uri="{FF2B5EF4-FFF2-40B4-BE49-F238E27FC236}">
                <a16:creationId xmlns:a16="http://schemas.microsoft.com/office/drawing/2014/main" id="{921D8B4B-0F35-A218-BA34-7949C78723D7}"/>
              </a:ext>
            </a:extLst>
          </p:cNvPr>
          <p:cNvPicPr>
            <a:picLocks noChangeAspect="1"/>
          </p:cNvPicPr>
          <p:nvPr/>
        </p:nvPicPr>
        <p:blipFill>
          <a:blip r:embed="rId3"/>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E8C963CE-44E5-A4E3-0756-108486E9F55F}"/>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31 -</a:t>
            </a:r>
          </a:p>
        </p:txBody>
      </p:sp>
      <p:sp>
        <p:nvSpPr>
          <p:cNvPr id="4" name="ML Event Generator GAN scheme">
            <a:extLst>
              <a:ext uri="{FF2B5EF4-FFF2-40B4-BE49-F238E27FC236}">
                <a16:creationId xmlns:a16="http://schemas.microsoft.com/office/drawing/2014/main" id="{C9D14CF8-3AA6-EC25-206A-6398CB94D5AD}"/>
              </a:ext>
            </a:extLst>
          </p:cNvPr>
          <p:cNvSpPr txBox="1"/>
          <p:nvPr/>
        </p:nvSpPr>
        <p:spPr>
          <a:xfrm>
            <a:off x="56505" y="198147"/>
            <a:ext cx="5464490" cy="26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sz="1575" b="1" dirty="0">
                <a:latin typeface="Gill Sans MT" panose="020B0502020104020203" pitchFamily="34" charset="77"/>
              </a:rPr>
              <a:t>ML Event Generator GAN scheme</a:t>
            </a:r>
            <a:r>
              <a:rPr lang="en-US" sz="1575" b="1" dirty="0">
                <a:latin typeface="Gill Sans MT" panose="020B0502020104020203" pitchFamily="34" charset="77"/>
              </a:rPr>
              <a:t> : Validating our results</a:t>
            </a:r>
            <a:endParaRPr sz="1575" b="1" dirty="0">
              <a:latin typeface="Gill Sans MT" panose="020B0502020104020203" pitchFamily="34" charset="77"/>
            </a:endParaRPr>
          </a:p>
        </p:txBody>
      </p:sp>
      <p:sp>
        <p:nvSpPr>
          <p:cNvPr id="5" name="UNF-GAN trained with RE-MC REC pseudodata (exp data proxy)…">
            <a:extLst>
              <a:ext uri="{FF2B5EF4-FFF2-40B4-BE49-F238E27FC236}">
                <a16:creationId xmlns:a16="http://schemas.microsoft.com/office/drawing/2014/main" id="{569BF5F5-575C-1705-A9DC-D79E38CA6DEC}"/>
              </a:ext>
            </a:extLst>
          </p:cNvPr>
          <p:cNvSpPr txBox="1"/>
          <p:nvPr/>
        </p:nvSpPr>
        <p:spPr>
          <a:xfrm>
            <a:off x="161984" y="1296558"/>
            <a:ext cx="4502590" cy="442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algn="just" defTabSz="241101">
              <a:spcBef>
                <a:spcPts val="38"/>
              </a:spcBef>
              <a:buSzPct val="100000"/>
              <a:defRPr sz="3000">
                <a:solidFill>
                  <a:srgbClr val="000000"/>
                </a:solidFill>
                <a:latin typeface="Gill Sans"/>
                <a:ea typeface="Gill Sans"/>
                <a:cs typeface="Gill Sans"/>
                <a:sym typeface="Gill Sans"/>
              </a:defRPr>
            </a:pPr>
            <a:r>
              <a:rPr lang="en-US" sz="1350" dirty="0">
                <a:latin typeface="Gill Sans MT" panose="020B0502020104020203" pitchFamily="34" charset="77"/>
              </a:rPr>
              <a:t>Red dots represent a way to quantify the accuracy of the data reconstruction for that given bin – </a:t>
            </a:r>
            <a:r>
              <a:rPr lang="en-US" sz="1350" b="1" dirty="0">
                <a:latin typeface="Gill Sans MT" panose="020B0502020104020203" pitchFamily="34" charset="77"/>
              </a:rPr>
              <a:t>pull plots</a:t>
            </a:r>
            <a:r>
              <a:rPr lang="en-US" sz="1350" dirty="0">
                <a:latin typeface="Gill Sans MT" panose="020B0502020104020203" pitchFamily="34" charset="77"/>
              </a:rPr>
              <a:t>:</a:t>
            </a:r>
          </a:p>
        </p:txBody>
      </p:sp>
      <p:sp>
        <p:nvSpPr>
          <p:cNvPr id="6" name="Right Arrow 5">
            <a:extLst>
              <a:ext uri="{FF2B5EF4-FFF2-40B4-BE49-F238E27FC236}">
                <a16:creationId xmlns:a16="http://schemas.microsoft.com/office/drawing/2014/main" id="{A905B07F-5CE7-1CE6-85C6-A86C7A9284A6}"/>
              </a:ext>
            </a:extLst>
          </p:cNvPr>
          <p:cNvSpPr/>
          <p:nvPr/>
        </p:nvSpPr>
        <p:spPr>
          <a:xfrm rot="3835915" flipV="1">
            <a:off x="4174412" y="2232947"/>
            <a:ext cx="1746150" cy="200039"/>
          </a:xfrm>
          <a:prstGeom prst="rightArrow">
            <a:avLst/>
          </a:prstGeom>
          <a:solidFill>
            <a:srgbClr val="FFAB40"/>
          </a:solidFill>
          <a:ln>
            <a:solidFill>
              <a:srgbClr val="FFA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Gill Sans MT" panose="020B0502020104020203" pitchFamily="34" charset="77"/>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8A2CF23-044A-00D2-82D6-50A7A256A0A4}"/>
                  </a:ext>
                </a:extLst>
              </p:cNvPr>
              <p:cNvSpPr txBox="1"/>
              <p:nvPr/>
            </p:nvSpPr>
            <p:spPr>
              <a:xfrm>
                <a:off x="1594689" y="2005378"/>
                <a:ext cx="1637179" cy="75354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𝑝𝑢𝑙𝑙𝑠</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𝑅</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𝐺</m:t>
                              </m:r>
                            </m:sub>
                          </m:sSub>
                        </m:num>
                        <m:den>
                          <m:rad>
                            <m:radPr>
                              <m:degHide m:val="on"/>
                              <m:ctrlPr>
                                <a:rPr lang="en-US" sz="1600" b="0" i="1" smtClean="0">
                                  <a:latin typeface="Cambria Math" panose="02040503050406030204" pitchFamily="18" charset="0"/>
                                </a:rPr>
                              </m:ctrlPr>
                            </m:radPr>
                            <m:deg/>
                            <m:e>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𝜎</m:t>
                                  </m:r>
                                </m:e>
                                <m:sub>
                                  <m:r>
                                    <a:rPr lang="en-US" sz="1600" b="0" i="1" smtClean="0">
                                      <a:latin typeface="Cambria Math" panose="02040503050406030204" pitchFamily="18" charset="0"/>
                                    </a:rPr>
                                    <m:t>𝑅</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𝜎</m:t>
                                  </m:r>
                                </m:e>
                                <m:sub>
                                  <m:r>
                                    <a:rPr lang="en-US" sz="1600" i="1">
                                      <a:latin typeface="Cambria Math" panose="02040503050406030204" pitchFamily="18" charset="0"/>
                                    </a:rPr>
                                    <m:t>𝐺</m:t>
                                  </m:r>
                                </m:sub>
                                <m:sup>
                                  <m:r>
                                    <a:rPr lang="en-US" sz="1600" i="1">
                                      <a:latin typeface="Cambria Math" panose="02040503050406030204" pitchFamily="18" charset="0"/>
                                    </a:rPr>
                                    <m:t>2</m:t>
                                  </m:r>
                                </m:sup>
                              </m:sSubSup>
                            </m:e>
                          </m:rad>
                        </m:den>
                      </m:f>
                    </m:oMath>
                  </m:oMathPara>
                </a14:m>
                <a:endParaRPr lang="en-IT" sz="1600" dirty="0"/>
              </a:p>
            </p:txBody>
          </p:sp>
        </mc:Choice>
        <mc:Fallback>
          <p:sp>
            <p:nvSpPr>
              <p:cNvPr id="7" name="TextBox 6">
                <a:extLst>
                  <a:ext uri="{FF2B5EF4-FFF2-40B4-BE49-F238E27FC236}">
                    <a16:creationId xmlns:a16="http://schemas.microsoft.com/office/drawing/2014/main" id="{C8A2CF23-044A-00D2-82D6-50A7A256A0A4}"/>
                  </a:ext>
                </a:extLst>
              </p:cNvPr>
              <p:cNvSpPr txBox="1">
                <a:spLocks noRot="1" noChangeAspect="1" noMove="1" noResize="1" noEditPoints="1" noAdjustHandles="1" noChangeArrowheads="1" noChangeShapeType="1" noTextEdit="1"/>
              </p:cNvSpPr>
              <p:nvPr/>
            </p:nvSpPr>
            <p:spPr>
              <a:xfrm>
                <a:off x="1594689" y="2005378"/>
                <a:ext cx="1637179" cy="753540"/>
              </a:xfrm>
              <a:prstGeom prst="rect">
                <a:avLst/>
              </a:prstGeom>
              <a:blipFill>
                <a:blip r:embed="rId4"/>
                <a:stretch>
                  <a:fillRect l="-3846" r="-769"/>
                </a:stretch>
              </a:blipFill>
            </p:spPr>
            <p:txBody>
              <a:bodyPr/>
              <a:lstStyle/>
              <a:p>
                <a:r>
                  <a:rPr lang="en-IT">
                    <a:noFill/>
                  </a:rPr>
                  <a:t> </a:t>
                </a:r>
              </a:p>
            </p:txBody>
          </p:sp>
        </mc:Fallback>
      </mc:AlternateContent>
      <p:sp>
        <p:nvSpPr>
          <p:cNvPr id="8" name="UNF-GAN trained with RE-MC REC pseudodata (exp data proxy)…">
            <a:extLst>
              <a:ext uri="{FF2B5EF4-FFF2-40B4-BE49-F238E27FC236}">
                <a16:creationId xmlns:a16="http://schemas.microsoft.com/office/drawing/2014/main" id="{27B5B234-7EA9-CC6F-2737-CC337C946A2B}"/>
              </a:ext>
            </a:extLst>
          </p:cNvPr>
          <p:cNvSpPr txBox="1"/>
          <p:nvPr/>
        </p:nvSpPr>
        <p:spPr>
          <a:xfrm>
            <a:off x="161984" y="3101604"/>
            <a:ext cx="4502590" cy="858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Normalized difference between the real and generated values for each bin  </a:t>
            </a: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algn="just"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The closer the pulls are to zero, the better the agreement</a:t>
            </a:r>
          </a:p>
        </p:txBody>
      </p:sp>
    </p:spTree>
    <p:extLst>
      <p:ext uri="{BB962C8B-B14F-4D97-AF65-F5344CB8AC3E}">
        <p14:creationId xmlns:p14="http://schemas.microsoft.com/office/powerpoint/2010/main" val="193419301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6F93-1579-3D76-B4F9-405E1FB15CC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7528C8F-0BAD-BFF1-E53F-BE5E241FA24E}"/>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79E5B325-743A-E620-368F-F12DA69E92AC}"/>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77955FD1-EA76-84C8-B31C-DB2CD55385F0}"/>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Brief exercise overview</a:t>
            </a:r>
          </a:p>
        </p:txBody>
      </p:sp>
    </p:spTree>
    <p:extLst>
      <p:ext uri="{BB962C8B-B14F-4D97-AF65-F5344CB8AC3E}">
        <p14:creationId xmlns:p14="http://schemas.microsoft.com/office/powerpoint/2010/main" val="251432881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D7E4-31FC-401A-4BD4-46B16D7B51C6}"/>
            </a:ext>
          </a:extLst>
        </p:cNvPr>
        <p:cNvGrpSpPr/>
        <p:nvPr/>
      </p:nvGrpSpPr>
      <p:grpSpPr>
        <a:xfrm>
          <a:off x="0" y="0"/>
          <a:ext cx="0" cy="0"/>
          <a:chOff x="0" y="0"/>
          <a:chExt cx="0" cy="0"/>
        </a:xfrm>
      </p:grpSpPr>
      <p:sp>
        <p:nvSpPr>
          <p:cNvPr id="366" name="01">
            <a:extLst>
              <a:ext uri="{FF2B5EF4-FFF2-40B4-BE49-F238E27FC236}">
                <a16:creationId xmlns:a16="http://schemas.microsoft.com/office/drawing/2014/main" id="{5D3E2F4C-9A2B-D92A-4E36-E97B5B387978}"/>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38</a:t>
            </a:fld>
            <a:endParaRPr>
              <a:latin typeface="Gill Sans MT" panose="020B0502020104020203" pitchFamily="34" charset="77"/>
            </a:endParaRPr>
          </a:p>
        </p:txBody>
      </p:sp>
      <p:pic>
        <p:nvPicPr>
          <p:cNvPr id="2" name="Picture 1">
            <a:extLst>
              <a:ext uri="{FF2B5EF4-FFF2-40B4-BE49-F238E27FC236}">
                <a16:creationId xmlns:a16="http://schemas.microsoft.com/office/drawing/2014/main" id="{6C9408CE-0950-BA99-43BF-9FB2E4C3117B}"/>
              </a:ext>
            </a:extLst>
          </p:cNvPr>
          <p:cNvPicPr>
            <a:picLocks noChangeAspect="1"/>
          </p:cNvPicPr>
          <p:nvPr/>
        </p:nvPicPr>
        <p:blipFill>
          <a:blip r:embed="rId2"/>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61F3DA87-4AD1-2930-23F7-267E9A4948AB}"/>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32 -</a:t>
            </a:r>
          </a:p>
        </p:txBody>
      </p:sp>
      <p:sp>
        <p:nvSpPr>
          <p:cNvPr id="4" name="ML Event Generator GAN scheme">
            <a:extLst>
              <a:ext uri="{FF2B5EF4-FFF2-40B4-BE49-F238E27FC236}">
                <a16:creationId xmlns:a16="http://schemas.microsoft.com/office/drawing/2014/main" id="{E1C39BEB-11E4-BEF0-E68E-AEEA9509E618}"/>
              </a:ext>
            </a:extLst>
          </p:cNvPr>
          <p:cNvSpPr txBox="1"/>
          <p:nvPr/>
        </p:nvSpPr>
        <p:spPr>
          <a:xfrm>
            <a:off x="56505" y="196224"/>
            <a:ext cx="5464490" cy="273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lvl1pPr algn="l" defTabSz="642937">
              <a:defRPr sz="4200">
                <a:solidFill>
                  <a:srgbClr val="000000"/>
                </a:solidFill>
                <a:latin typeface="Gill Sans SemiBold"/>
                <a:ea typeface="Gill Sans SemiBold"/>
                <a:cs typeface="Gill Sans SemiBold"/>
                <a:sym typeface="Gill Sans SemiBold"/>
              </a:defRPr>
            </a:lvl1pPr>
          </a:lstStyle>
          <a:p>
            <a:r>
              <a:rPr lang="en-GB" sz="1600" b="1" dirty="0">
                <a:latin typeface="Gill Sans MT" panose="020B0502020104020203" pitchFamily="34" charset="77"/>
              </a:rPr>
              <a:t>Brief exercise overview</a:t>
            </a:r>
          </a:p>
        </p:txBody>
      </p:sp>
      <mc:AlternateContent xmlns:mc="http://schemas.openxmlformats.org/markup-compatibility/2006">
        <mc:Choice xmlns:a14="http://schemas.microsoft.com/office/drawing/2010/main" Requires="a14">
          <p:sp>
            <p:nvSpPr>
              <p:cNvPr id="9" name="UNF-GAN trained with RE-MC REC pseudodata (exp data proxy)…">
                <a:extLst>
                  <a:ext uri="{FF2B5EF4-FFF2-40B4-BE49-F238E27FC236}">
                    <a16:creationId xmlns:a16="http://schemas.microsoft.com/office/drawing/2014/main" id="{38B95BE3-B2E5-8EDD-AE45-646FFC142E80}"/>
                  </a:ext>
                </a:extLst>
              </p:cNvPr>
              <p:cNvSpPr txBox="1"/>
              <p:nvPr/>
            </p:nvSpPr>
            <p:spPr>
              <a:xfrm>
                <a:off x="70936" y="617656"/>
                <a:ext cx="4135304" cy="168903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13391" tIns="13391" rIns="13391" bIns="13391" anchor="ctr">
                <a:spAutoFit/>
              </a:bodyPr>
              <a:lstStyle/>
              <a:p>
                <a:pPr defTabSz="241101">
                  <a:spcBef>
                    <a:spcPts val="38"/>
                  </a:spcBef>
                  <a:buSzPct val="100000"/>
                  <a:defRPr sz="3000">
                    <a:solidFill>
                      <a:srgbClr val="000000"/>
                    </a:solidFill>
                    <a:latin typeface="Gill Sans"/>
                    <a:ea typeface="Gill Sans"/>
                    <a:cs typeface="Gill Sans"/>
                    <a:sym typeface="Gill Sans"/>
                  </a:defRPr>
                </a:pPr>
                <a:r>
                  <a:rPr lang="en-US" sz="1350" dirty="0">
                    <a:latin typeface="Gill Sans MT" panose="020B0502020104020203" pitchFamily="34" charset="77"/>
                  </a:rPr>
                  <a:t>Detector proxy GAN training:</a:t>
                </a:r>
              </a:p>
              <a:p>
                <a:pPr defTabSz="241101">
                  <a:spcBef>
                    <a:spcPts val="38"/>
                  </a:spcBef>
                  <a:buSzPct val="100000"/>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b="0" dirty="0"/>
                  <a:t>Vertex level: (N, 4) </a:t>
                </a:r>
                <a14:m>
                  <m:oMath xmlns:m="http://schemas.openxmlformats.org/officeDocument/2006/math">
                    <m:r>
                      <a:rPr lang="en-US" sz="1350" b="0" i="1" smtClean="0">
                        <a:latin typeface="Cambria Math" panose="02040503050406030204" pitchFamily="18" charset="0"/>
                      </a:rPr>
                      <m:t>𝛿</m:t>
                    </m:r>
                  </m:oMath>
                </a14:m>
                <a:r>
                  <a:rPr lang="en-US" sz="1350" dirty="0">
                    <a:latin typeface="Gill Sans MT" panose="020B0502020104020203" pitchFamily="34" charset="77"/>
                  </a:rPr>
                  <a:t>-like input distribution</a:t>
                </a: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Detector level: Different Gaussian smearing for each component</a:t>
                </a: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Generator and Discriminator are both Deep NN: </a:t>
                </a:r>
              </a:p>
            </p:txBody>
          </p:sp>
        </mc:Choice>
        <mc:Fallback>
          <p:sp>
            <p:nvSpPr>
              <p:cNvPr id="9" name="UNF-GAN trained with RE-MC REC pseudodata (exp data proxy)…">
                <a:extLst>
                  <a:ext uri="{FF2B5EF4-FFF2-40B4-BE49-F238E27FC236}">
                    <a16:creationId xmlns:a16="http://schemas.microsoft.com/office/drawing/2014/main" id="{38B95BE3-B2E5-8EDD-AE45-646FFC142E80}"/>
                  </a:ext>
                </a:extLst>
              </p:cNvPr>
              <p:cNvSpPr txBox="1">
                <a:spLocks noRot="1" noChangeAspect="1" noMove="1" noResize="1" noEditPoints="1" noAdjustHandles="1" noChangeArrowheads="1" noChangeShapeType="1" noTextEdit="1"/>
              </p:cNvSpPr>
              <p:nvPr/>
            </p:nvSpPr>
            <p:spPr>
              <a:xfrm>
                <a:off x="70936" y="617656"/>
                <a:ext cx="4135304" cy="1689037"/>
              </a:xfrm>
              <a:prstGeom prst="rect">
                <a:avLst/>
              </a:prstGeom>
              <a:blipFill>
                <a:blip r:embed="rId3"/>
                <a:stretch>
                  <a:fillRect l="-2141" t="-1493" b="-4478"/>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IT">
                    <a:noFill/>
                  </a:rPr>
                  <a:t> </a:t>
                </a:r>
              </a:p>
            </p:txBody>
          </p:sp>
        </mc:Fallback>
      </mc:AlternateContent>
      <p:pic>
        <p:nvPicPr>
          <p:cNvPr id="11" name="Picture 10" descr="A diagram of a process flow&#10;&#10;Description automatically generated">
            <a:extLst>
              <a:ext uri="{FF2B5EF4-FFF2-40B4-BE49-F238E27FC236}">
                <a16:creationId xmlns:a16="http://schemas.microsoft.com/office/drawing/2014/main" id="{CB2D4B22-81CB-B57E-FFEC-C0E0A46CCDB4}"/>
              </a:ext>
            </a:extLst>
          </p:cNvPr>
          <p:cNvPicPr>
            <a:picLocks noChangeAspect="1"/>
          </p:cNvPicPr>
          <p:nvPr/>
        </p:nvPicPr>
        <p:blipFill>
          <a:blip r:embed="rId4"/>
          <a:stretch>
            <a:fillRect/>
          </a:stretch>
        </p:blipFill>
        <p:spPr>
          <a:xfrm>
            <a:off x="4412973" y="2718786"/>
            <a:ext cx="4651513" cy="2027279"/>
          </a:xfrm>
          <a:prstGeom prst="rect">
            <a:avLst/>
          </a:prstGeom>
        </p:spPr>
      </p:pic>
      <p:pic>
        <p:nvPicPr>
          <p:cNvPr id="12" name="Picture 11">
            <a:extLst>
              <a:ext uri="{FF2B5EF4-FFF2-40B4-BE49-F238E27FC236}">
                <a16:creationId xmlns:a16="http://schemas.microsoft.com/office/drawing/2014/main" id="{64BBCB6D-B23A-CE0E-2080-19B4E4AA8A8D}"/>
              </a:ext>
            </a:extLst>
          </p:cNvPr>
          <p:cNvPicPr>
            <a:picLocks noChangeAspect="1"/>
          </p:cNvPicPr>
          <p:nvPr/>
        </p:nvPicPr>
        <p:blipFill>
          <a:blip r:embed="rId5"/>
          <a:stretch>
            <a:fillRect/>
          </a:stretch>
        </p:blipFill>
        <p:spPr>
          <a:xfrm>
            <a:off x="4412973" y="783031"/>
            <a:ext cx="2330505" cy="1614748"/>
          </a:xfrm>
          <a:prstGeom prst="rect">
            <a:avLst/>
          </a:prstGeom>
        </p:spPr>
      </p:pic>
      <p:pic>
        <p:nvPicPr>
          <p:cNvPr id="13" name="Picture 12">
            <a:extLst>
              <a:ext uri="{FF2B5EF4-FFF2-40B4-BE49-F238E27FC236}">
                <a16:creationId xmlns:a16="http://schemas.microsoft.com/office/drawing/2014/main" id="{8D75E6CE-2CDF-95F0-60BB-97E07A23DC8B}"/>
              </a:ext>
            </a:extLst>
          </p:cNvPr>
          <p:cNvPicPr>
            <a:picLocks noChangeAspect="1"/>
          </p:cNvPicPr>
          <p:nvPr/>
        </p:nvPicPr>
        <p:blipFill>
          <a:blip r:embed="rId6"/>
          <a:stretch>
            <a:fillRect/>
          </a:stretch>
        </p:blipFill>
        <p:spPr>
          <a:xfrm>
            <a:off x="6738723" y="783031"/>
            <a:ext cx="2325763" cy="1660418"/>
          </a:xfrm>
          <a:prstGeom prst="rect">
            <a:avLst/>
          </a:prstGeom>
        </p:spPr>
      </p:pic>
      <p:sp>
        <p:nvSpPr>
          <p:cNvPr id="14" name="UNF-GAN trained with RE-MC REC pseudodata (exp data proxy)…">
            <a:extLst>
              <a:ext uri="{FF2B5EF4-FFF2-40B4-BE49-F238E27FC236}">
                <a16:creationId xmlns:a16="http://schemas.microsoft.com/office/drawing/2014/main" id="{E1C83CAB-1783-8E67-0482-402077A2215B}"/>
              </a:ext>
            </a:extLst>
          </p:cNvPr>
          <p:cNvSpPr txBox="1"/>
          <p:nvPr/>
        </p:nvSpPr>
        <p:spPr>
          <a:xfrm>
            <a:off x="721098" y="2399307"/>
            <a:ext cx="3485142" cy="1065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marL="285750" indent="-285750" defTabSz="241101">
              <a:spcBef>
                <a:spcPts val="38"/>
              </a:spcBef>
              <a:buSzPct val="100000"/>
              <a:buFont typeface="Wingdings" pitchFamily="2" charset="2"/>
              <a:buChar char="q"/>
              <a:defRPr sz="3000">
                <a:solidFill>
                  <a:srgbClr val="000000"/>
                </a:solidFill>
                <a:latin typeface="Gill Sans"/>
                <a:ea typeface="Gill Sans"/>
                <a:cs typeface="Gill Sans"/>
                <a:sym typeface="Gill Sans"/>
              </a:defRPr>
            </a:pPr>
            <a:r>
              <a:rPr lang="en-US" sz="1350" dirty="0">
                <a:latin typeface="Gill Sans MT" panose="020B0502020104020203" pitchFamily="34" charset="77"/>
              </a:rPr>
              <a:t>Generator: MLP that generates detector level data from noise</a:t>
            </a:r>
          </a:p>
          <a:p>
            <a:pPr marL="285750" indent="-285750" defTabSz="241101">
              <a:spcBef>
                <a:spcPts val="38"/>
              </a:spcBef>
              <a:buSzPct val="100000"/>
              <a:buFont typeface="Wingdings" pitchFamily="2" charset="2"/>
              <a:buChar char="q"/>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Wingdings" pitchFamily="2" charset="2"/>
              <a:buChar char="q"/>
              <a:defRPr sz="3000">
                <a:solidFill>
                  <a:srgbClr val="000000"/>
                </a:solidFill>
                <a:latin typeface="Gill Sans"/>
                <a:ea typeface="Gill Sans"/>
                <a:cs typeface="Gill Sans"/>
                <a:sym typeface="Gill Sans"/>
              </a:defRPr>
            </a:pPr>
            <a:r>
              <a:rPr lang="en-US" sz="1350" dirty="0">
                <a:latin typeface="Gill Sans MT" panose="020B0502020104020203" pitchFamily="34" charset="77"/>
              </a:rPr>
              <a:t>Discriminator: Binary classifier to distinguish the two sets of data</a:t>
            </a:r>
          </a:p>
        </p:txBody>
      </p:sp>
      <p:sp>
        <p:nvSpPr>
          <p:cNvPr id="15" name="UNF-GAN trained with RE-MC REC pseudodata (exp data proxy)…">
            <a:extLst>
              <a:ext uri="{FF2B5EF4-FFF2-40B4-BE49-F238E27FC236}">
                <a16:creationId xmlns:a16="http://schemas.microsoft.com/office/drawing/2014/main" id="{908AE6E1-D8AB-B267-A4FA-C5EE2AFC7E54}"/>
              </a:ext>
            </a:extLst>
          </p:cNvPr>
          <p:cNvSpPr txBox="1"/>
          <p:nvPr/>
        </p:nvSpPr>
        <p:spPr>
          <a:xfrm>
            <a:off x="70936" y="3528216"/>
            <a:ext cx="4135304" cy="1273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391" tIns="13391" rIns="13391" bIns="13391" anchor="ctr">
            <a:spAutoFit/>
          </a:bodyPr>
          <a:lstStyle/>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Loss function: MSE</a:t>
            </a: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Optimizer: Adam</a:t>
            </a: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endParaRPr lang="en-US" sz="1350" dirty="0">
              <a:latin typeface="Gill Sans MT" panose="020B0502020104020203" pitchFamily="34" charset="77"/>
            </a:endParaRPr>
          </a:p>
          <a:p>
            <a:pPr marL="285750" indent="-285750" defTabSz="241101">
              <a:spcBef>
                <a:spcPts val="38"/>
              </a:spcBef>
              <a:buSzPct val="100000"/>
              <a:buFont typeface="Arial" panose="020B0604020202020204" pitchFamily="34" charset="0"/>
              <a:buChar char="•"/>
              <a:defRPr sz="3000">
                <a:solidFill>
                  <a:srgbClr val="000000"/>
                </a:solidFill>
                <a:latin typeface="Gill Sans"/>
                <a:ea typeface="Gill Sans"/>
                <a:cs typeface="Gill Sans"/>
                <a:sym typeface="Gill Sans"/>
              </a:defRPr>
            </a:pPr>
            <a:r>
              <a:rPr lang="en-US" sz="1350" dirty="0">
                <a:latin typeface="Gill Sans MT" panose="020B0502020104020203" pitchFamily="34" charset="77"/>
              </a:rPr>
              <a:t>Performance: Comparison between generated and training sample distributions</a:t>
            </a:r>
          </a:p>
        </p:txBody>
      </p:sp>
    </p:spTree>
    <p:extLst>
      <p:ext uri="{BB962C8B-B14F-4D97-AF65-F5344CB8AC3E}">
        <p14:creationId xmlns:p14="http://schemas.microsoft.com/office/powerpoint/2010/main" val="28622523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62BA-77D4-9AED-F23C-28C21EF98B9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F7C1506-CC2D-7E5D-FEAC-BA281054118E}"/>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766902FF-C8F9-ECE0-F263-B781F7FDB501}"/>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06D587EE-5998-9C9F-04FA-38AB7F095264}"/>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Machine/Deep Learning</a:t>
            </a:r>
          </a:p>
        </p:txBody>
      </p:sp>
    </p:spTree>
    <p:extLst>
      <p:ext uri="{BB962C8B-B14F-4D97-AF65-F5344CB8AC3E}">
        <p14:creationId xmlns:p14="http://schemas.microsoft.com/office/powerpoint/2010/main" val="39339375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t>5</a:t>
            </a:fld>
            <a:endParaRPr/>
          </a:p>
        </p:txBody>
      </p:sp>
      <p:sp>
        <p:nvSpPr>
          <p:cNvPr id="188" name="Machine/Deep Learning"/>
          <p:cNvSpPr txBox="1"/>
          <p:nvPr/>
        </p:nvSpPr>
        <p:spPr>
          <a:xfrm>
            <a:off x="77497" y="116149"/>
            <a:ext cx="2483052"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Machine/Deep Learning</a:t>
            </a:r>
          </a:p>
        </p:txBody>
      </p:sp>
      <mc:AlternateContent xmlns:mc="http://schemas.openxmlformats.org/markup-compatibility/2006" xmlns:a14="http://schemas.microsoft.com/office/drawing/2010/main">
        <mc:Choice Requires="a14">
          <p:sp>
            <p:nvSpPr>
              <p:cNvPr id="189" name="Typical problem:…"/>
              <p:cNvSpPr txBox="1"/>
              <p:nvPr/>
            </p:nvSpPr>
            <p:spPr>
              <a:xfrm>
                <a:off x="124207" y="623366"/>
                <a:ext cx="6151196" cy="87740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26789" tIns="26789" rIns="26789" bIns="26789" anchor="ctr">
                <a:spAutoFit/>
              </a:bodyPr>
              <a:lstStyle/>
              <a:p>
                <a:pPr algn="just" defTabSz="308074">
                  <a:spcBef>
                    <a:spcPts val="375"/>
                  </a:spcBef>
                  <a:defRPr sz="3200">
                    <a:solidFill>
                      <a:srgbClr val="000000"/>
                    </a:solidFill>
                    <a:latin typeface="Gill Sans"/>
                    <a:ea typeface="Gill Sans"/>
                    <a:cs typeface="Gill Sans"/>
                    <a:sym typeface="Gill Sans"/>
                  </a:defRPr>
                </a:pPr>
                <a:r>
                  <a:rPr lang="en-GB" sz="1200" dirty="0">
                    <a:latin typeface="Gill Sans MT" panose="020B0502020104020203" pitchFamily="34" charset="77"/>
                  </a:rPr>
                  <a:t>Typical problem:</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lang="en-GB" sz="1050" b="1" dirty="0">
                    <a:latin typeface="Gill Sans MT" panose="020B0502020104020203" pitchFamily="34" charset="77"/>
                  </a:rPr>
                  <a:t>Data set</a:t>
                </a:r>
                <a:r>
                  <a:rPr lang="en-GB" sz="1050" dirty="0">
                    <a:latin typeface="Gill Sans MT" panose="020B0502020104020203" pitchFamily="34" charset="77"/>
                  </a:rPr>
                  <a:t> with independent </a:t>
                </a:r>
                <a14:m>
                  <m:oMath xmlns:m="http://schemas.openxmlformats.org/officeDocument/2006/math">
                    <m:r>
                      <a:rPr lang="en-US" sz="1050">
                        <a:latin typeface="Cambria Math" panose="02040503050406030204" pitchFamily="18" charset="0"/>
                      </a:rPr>
                      <m:t>(</m:t>
                    </m:r>
                    <m:sSub>
                      <m:sSubPr>
                        <m:ctrlPr>
                          <a:rPr lang="en-US" sz="1050" i="1">
                            <a:latin typeface="Cambria Math" panose="02040503050406030204" pitchFamily="18" charset="0"/>
                          </a:rPr>
                        </m:ctrlPr>
                      </m:sSubPr>
                      <m:e>
                        <m:r>
                          <a:rPr lang="en-US" sz="1050" b="0" i="1" smtClean="0">
                            <a:latin typeface="Cambria Math" panose="02040503050406030204" pitchFamily="18" charset="0"/>
                          </a:rPr>
                          <m:t>𝑋</m:t>
                        </m:r>
                      </m:e>
                      <m:sub>
                        <m:r>
                          <a:rPr lang="en-US" sz="1050" i="1">
                            <a:latin typeface="Cambria Math" panose="02040503050406030204" pitchFamily="18" charset="0"/>
                          </a:rPr>
                          <m:t>𝑖</m:t>
                        </m:r>
                      </m:sub>
                    </m:sSub>
                    <m:r>
                      <a:rPr lang="en-US" sz="1050" i="1">
                        <a:latin typeface="Cambria Math" panose="02040503050406030204" pitchFamily="18" charset="0"/>
                      </a:rPr>
                      <m:t>)</m:t>
                    </m:r>
                  </m:oMath>
                </a14:m>
                <a:r>
                  <a:rPr lang="en-GB" sz="1050" dirty="0">
                    <a:latin typeface="Gill Sans MT" panose="020B0502020104020203" pitchFamily="34" charset="77"/>
                  </a:rPr>
                  <a:t> and dependent  </a:t>
                </a:r>
                <a14:m>
                  <m:oMath xmlns:m="http://schemas.openxmlformats.org/officeDocument/2006/math">
                    <m:r>
                      <a:rPr lang="en-US" sz="1050">
                        <a:latin typeface="Cambria Math" panose="02040503050406030204" pitchFamily="18" charset="0"/>
                      </a:rPr>
                      <m:t>(</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𝑌</m:t>
                        </m:r>
                      </m:e>
                      <m:sub>
                        <m:r>
                          <a:rPr lang="en-US" sz="1050" b="0" i="1" smtClean="0">
                            <a:latin typeface="Cambria Math" panose="02040503050406030204" pitchFamily="18" charset="0"/>
                          </a:rPr>
                          <m:t>𝑖</m:t>
                        </m:r>
                      </m:sub>
                    </m:sSub>
                    <m:r>
                      <a:rPr lang="en-US" sz="1050" b="0" i="1" smtClean="0">
                        <a:latin typeface="Cambria Math" panose="02040503050406030204" pitchFamily="18" charset="0"/>
                      </a:rPr>
                      <m:t>)</m:t>
                    </m:r>
                  </m:oMath>
                </a14:m>
                <a:r>
                  <a:rPr lang="en-GB" sz="1050" dirty="0">
                    <a:latin typeface="Gill Sans MT" panose="020B0502020104020203" pitchFamily="34" charset="77"/>
                  </a:rPr>
                  <a:t> variables</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lang="en-GB" sz="1050" b="1" dirty="0">
                    <a:latin typeface="Gill Sans MT" panose="020B0502020104020203" pitchFamily="34" charset="77"/>
                  </a:rPr>
                  <a:t>The model, </a:t>
                </a:r>
                <a:r>
                  <a:rPr lang="en-GB" sz="1050" dirty="0">
                    <a:latin typeface="Gill Sans MT" panose="020B0502020104020203" pitchFamily="34" charset="77"/>
                  </a:rPr>
                  <a:t>function of variables </a:t>
                </a:r>
                <a14:m>
                  <m:oMath xmlns:m="http://schemas.openxmlformats.org/officeDocument/2006/math">
                    <m:sSub>
                      <m:sSubPr>
                        <m:ctrlPr>
                          <a:rPr lang="en-US" sz="1050" i="1">
                            <a:latin typeface="Cambria Math" panose="02040503050406030204" pitchFamily="18" charset="0"/>
                          </a:rPr>
                        </m:ctrlPr>
                      </m:sSubPr>
                      <m:e>
                        <m:r>
                          <a:rPr lang="en-US" sz="1050" b="0" i="1" smtClean="0">
                            <a:latin typeface="Cambria Math" panose="02040503050406030204" pitchFamily="18" charset="0"/>
                          </a:rPr>
                          <m:t>𝑋</m:t>
                        </m:r>
                      </m:e>
                      <m:sub>
                        <m:r>
                          <a:rPr lang="en-US" sz="1050" i="1">
                            <a:latin typeface="Cambria Math" panose="02040503050406030204" pitchFamily="18" charset="0"/>
                          </a:rPr>
                          <m:t>𝑖</m:t>
                        </m:r>
                      </m:sub>
                    </m:sSub>
                  </m:oMath>
                </a14:m>
                <a:r>
                  <a:rPr lang="en-GB" sz="1050" dirty="0">
                    <a:latin typeface="Gill Sans MT" panose="020B0502020104020203" pitchFamily="34" charset="77"/>
                  </a:rPr>
                  <a:t>, and some parameters </a:t>
                </a:r>
                <a14:m>
                  <m:oMath xmlns:m="http://schemas.openxmlformats.org/officeDocument/2006/math">
                    <m:sSub>
                      <m:sSubPr>
                        <m:ctrlPr>
                          <a:rPr lang="en-US" sz="1050" b="0" i="1" smtClean="0">
                            <a:latin typeface="Cambria Math" panose="02040503050406030204" pitchFamily="18" charset="0"/>
                          </a:rPr>
                        </m:ctrlPr>
                      </m:sSubPr>
                      <m:e>
                        <m:r>
                          <a:rPr lang="en-GB" sz="1050" b="0" i="1" smtClean="0">
                            <a:latin typeface="Cambria Math" panose="02040503050406030204" pitchFamily="18" charset="0"/>
                          </a:rPr>
                          <m:t>𝑊</m:t>
                        </m:r>
                      </m:e>
                      <m:sub>
                        <m:r>
                          <a:rPr lang="en-US" sz="1050" b="0" i="1" smtClean="0">
                            <a:latin typeface="Cambria Math" panose="02040503050406030204" pitchFamily="18" charset="0"/>
                          </a:rPr>
                          <m:t>𝑘</m:t>
                        </m:r>
                      </m:sub>
                    </m:sSub>
                  </m:oMath>
                </a14:m>
                <a:endParaRPr lang="en-GB" sz="1050" dirty="0">
                  <a:latin typeface="Gill Sans MT" panose="020B0502020104020203" pitchFamily="34" charset="77"/>
                </a:endParaRP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lang="en-GB" sz="1050" b="1" dirty="0">
                    <a:latin typeface="Gill Sans MT" panose="020B0502020104020203" pitchFamily="34" charset="77"/>
                  </a:rPr>
                  <a:t>The cost (loss) function</a:t>
                </a:r>
                <a:r>
                  <a:rPr lang="en-GB" sz="1050" dirty="0">
                    <a:latin typeface="Gill Sans MT" panose="020B0502020104020203" pitchFamily="34" charset="77"/>
                  </a:rPr>
                  <a:t> to judge how the model performs on observed </a:t>
                </a:r>
                <a14:m>
                  <m:oMath xmlns:m="http://schemas.openxmlformats.org/officeDocument/2006/math">
                    <m:r>
                      <m:rPr>
                        <m:sty m:val="p"/>
                      </m:rPr>
                      <a:rPr lang="en-US" sz="1050" b="0" i="0" smtClean="0">
                        <a:latin typeface="Cambria Math" panose="02040503050406030204" pitchFamily="18" charset="0"/>
                      </a:rPr>
                      <m:t>Z</m:t>
                    </m:r>
                    <m:r>
                      <a:rPr lang="en-US" sz="1050" smtClean="0">
                        <a:latin typeface="Cambria Math" panose="02040503050406030204" pitchFamily="18" charset="0"/>
                      </a:rPr>
                      <m:t>(</m:t>
                    </m:r>
                    <m:sSub>
                      <m:sSubPr>
                        <m:ctrlPr>
                          <a:rPr lang="en-US" sz="1050" b="0" i="1" smtClean="0">
                            <a:latin typeface="Cambria Math" panose="02040503050406030204" pitchFamily="18" charset="0"/>
                          </a:rPr>
                        </m:ctrlPr>
                      </m:sSubPr>
                      <m:e>
                        <m:r>
                          <m:rPr>
                            <m:sty m:val="p"/>
                          </m:rPr>
                          <a:rPr lang="en-US" sz="1050" b="0" i="0" smtClean="0">
                            <a:latin typeface="Cambria Math" panose="02040503050406030204" pitchFamily="18" charset="0"/>
                          </a:rPr>
                          <m:t>X</m:t>
                        </m:r>
                      </m:e>
                      <m:sub>
                        <m:r>
                          <m:rPr>
                            <m:sty m:val="p"/>
                          </m:rPr>
                          <a:rPr lang="en-US" sz="1050" b="0" i="0" smtClean="0">
                            <a:latin typeface="Cambria Math" panose="02040503050406030204" pitchFamily="18" charset="0"/>
                          </a:rPr>
                          <m:t>i</m:t>
                        </m:r>
                      </m:sub>
                    </m:sSub>
                    <m:r>
                      <a:rPr lang="en-US" sz="1050" b="0" i="0" smtClean="0">
                        <a:latin typeface="Cambria Math" panose="02040503050406030204" pitchFamily="18" charset="0"/>
                      </a:rPr>
                      <m:t>,</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𝑌</m:t>
                        </m:r>
                      </m:e>
                      <m:sub>
                        <m:r>
                          <a:rPr lang="en-US" sz="1050" b="0" i="1" smtClean="0">
                            <a:latin typeface="Cambria Math" panose="02040503050406030204" pitchFamily="18" charset="0"/>
                          </a:rPr>
                          <m:t>𝑖</m:t>
                        </m:r>
                      </m:sub>
                    </m:sSub>
                    <m:r>
                      <a:rPr lang="en-US" sz="1050" b="0" i="1" smtClean="0">
                        <a:latin typeface="Cambria Math" panose="02040503050406030204" pitchFamily="18" charset="0"/>
                      </a:rPr>
                      <m:t>)</m:t>
                    </m:r>
                  </m:oMath>
                </a14:m>
                <a:r>
                  <a:rPr lang="en-GB" sz="1050" dirty="0">
                    <a:latin typeface="Gill Sans MT" panose="020B0502020104020203" pitchFamily="34" charset="77"/>
                  </a:rPr>
                  <a:t> varying parameters </a:t>
                </a:r>
                <a14:m>
                  <m:oMath xmlns:m="http://schemas.openxmlformats.org/officeDocument/2006/math">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𝑊</m:t>
                        </m:r>
                      </m:e>
                      <m:sub>
                        <m:r>
                          <a:rPr lang="en-US" sz="1050" b="0" i="1" smtClean="0">
                            <a:latin typeface="Cambria Math" panose="02040503050406030204" pitchFamily="18" charset="0"/>
                          </a:rPr>
                          <m:t>𝑘</m:t>
                        </m:r>
                      </m:sub>
                    </m:sSub>
                  </m:oMath>
                </a14:m>
                <a:endParaRPr sz="1050" dirty="0">
                  <a:latin typeface="Gill Sans MT" panose="020B0502020104020203" pitchFamily="34" charset="77"/>
                </a:endParaRPr>
              </a:p>
            </p:txBody>
          </p:sp>
        </mc:Choice>
        <mc:Fallback xmlns="">
          <p:sp>
            <p:nvSpPr>
              <p:cNvPr id="189" name="Typical problem:…"/>
              <p:cNvSpPr txBox="1">
                <a:spLocks noRot="1" noChangeAspect="1" noMove="1" noResize="1" noEditPoints="1" noAdjustHandles="1" noChangeArrowheads="1" noChangeShapeType="1" noTextEdit="1"/>
              </p:cNvSpPr>
              <p:nvPr/>
            </p:nvSpPr>
            <p:spPr>
              <a:xfrm>
                <a:off x="124207" y="623366"/>
                <a:ext cx="6151196" cy="877404"/>
              </a:xfrm>
              <a:prstGeom prst="rect">
                <a:avLst/>
              </a:prstGeom>
              <a:blipFill>
                <a:blip r:embed="rId2"/>
                <a:stretch>
                  <a:fillRect l="-1031" b="-704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0" name="How it works:…"/>
              <p:cNvSpPr txBox="1"/>
              <p:nvPr/>
            </p:nvSpPr>
            <p:spPr>
              <a:xfrm>
                <a:off x="380300" y="1557629"/>
                <a:ext cx="5763457" cy="1383952"/>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26789" tIns="26789" rIns="26789" bIns="26789" anchor="ctr">
                <a:spAutoFit/>
              </a:bodyPr>
              <a:lstStyle/>
              <a:p>
                <a:pPr algn="just" defTabSz="308074">
                  <a:spcBef>
                    <a:spcPts val="375"/>
                  </a:spcBef>
                  <a:defRPr sz="3400">
                    <a:solidFill>
                      <a:srgbClr val="000000"/>
                    </a:solidFill>
                    <a:latin typeface="Gill Sans"/>
                    <a:ea typeface="Gill Sans"/>
                    <a:cs typeface="Gill Sans"/>
                    <a:sym typeface="Gill Sans"/>
                  </a:defRPr>
                </a:pPr>
                <a:r>
                  <a:rPr lang="en-GB" sz="1275" dirty="0">
                    <a:latin typeface="Gill Sans MT" panose="020B0502020104020203" pitchFamily="34" charset="77"/>
                  </a:rPr>
                  <a:t>How it works:</a:t>
                </a:r>
              </a:p>
              <a:p>
                <a:pPr marL="85725" indent="-85725" algn="just" defTabSz="308074">
                  <a:spcBef>
                    <a:spcPts val="375"/>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Split (randomly) the data set into 2 (independent) subsets </a:t>
                </a:r>
                <a:r>
                  <a:rPr lang="en-GB" sz="1125" b="1" dirty="0">
                    <a:latin typeface="Gill Sans MT" panose="020B0502020104020203" pitchFamily="34" charset="77"/>
                  </a:rPr>
                  <a:t>training</a:t>
                </a:r>
                <a:r>
                  <a:rPr lang="en-GB" sz="1125" dirty="0">
                    <a:latin typeface="Gill Sans MT" panose="020B0502020104020203" pitchFamily="34" charset="77"/>
                  </a:rPr>
                  <a:t> and </a:t>
                </a:r>
                <a:r>
                  <a:rPr lang="en-GB" sz="1125" b="1" dirty="0">
                    <a:latin typeface="Gill Sans MT" panose="020B0502020104020203" pitchFamily="34" charset="77"/>
                  </a:rPr>
                  <a:t>test</a:t>
                </a:r>
              </a:p>
              <a:p>
                <a:pPr algn="just" defTabSz="308074">
                  <a:spcBef>
                    <a:spcPts val="375"/>
                  </a:spcBef>
                  <a:defRPr sz="3000">
                    <a:solidFill>
                      <a:srgbClr val="000000"/>
                    </a:solidFill>
                    <a:latin typeface="Gill Sans"/>
                    <a:ea typeface="Gill Sans"/>
                    <a:cs typeface="Gill Sans"/>
                    <a:sym typeface="Gill Sans"/>
                  </a:defRPr>
                </a:pPr>
                <a:r>
                  <a:rPr lang="en-GB" sz="1125" dirty="0">
                    <a:latin typeface="Gill Sans MT" panose="020B0502020104020203" pitchFamily="34" charset="77"/>
                  </a:rPr>
                  <a:t>(… better in 3: a small part of the test data set can be used for </a:t>
                </a:r>
                <a:r>
                  <a:rPr lang="en-GB" sz="1125" b="1" dirty="0">
                    <a:latin typeface="Gill Sans MT" panose="020B0502020104020203" pitchFamily="34" charset="77"/>
                  </a:rPr>
                  <a:t>validation</a:t>
                </a:r>
                <a:r>
                  <a:rPr lang="en-GB" sz="1125" dirty="0">
                    <a:latin typeface="Gill Sans MT" panose="020B0502020104020203" pitchFamily="34" charset="77"/>
                  </a:rPr>
                  <a:t> during </a:t>
                </a:r>
                <a:r>
                  <a:rPr lang="en-GB" sz="1125" dirty="0" err="1">
                    <a:latin typeface="Gill Sans MT" panose="020B0502020104020203" pitchFamily="34" charset="77"/>
                  </a:rPr>
                  <a:t>trainig</a:t>
                </a:r>
                <a:r>
                  <a:rPr lang="en-GB" sz="1125" dirty="0">
                    <a:latin typeface="Gill Sans MT" panose="020B0502020104020203" pitchFamily="34" charset="77"/>
                  </a:rPr>
                  <a:t>) </a:t>
                </a:r>
              </a:p>
              <a:p>
                <a:pPr marL="85725" indent="-85725" algn="just" defTabSz="308074">
                  <a:spcBef>
                    <a:spcPts val="375"/>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The model learns from the training data set </a:t>
                </a:r>
              </a:p>
              <a:p>
                <a:pPr marL="85725" indent="-85725" algn="just" defTabSz="308074">
                  <a:spcBef>
                    <a:spcPts val="375"/>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The performance of the model (changing</a:t>
                </a:r>
                <a:r>
                  <a:rPr lang="en-GB" sz="1200" dirty="0">
                    <a:latin typeface="Gill Sans MT" panose="020B0502020104020203" pitchFamily="34" charset="77"/>
                  </a:rPr>
                  <a:t> </a:t>
                </a:r>
                <a14:m>
                  <m:oMath xmlns:m="http://schemas.openxmlformats.org/officeDocument/2006/math">
                    <m:sSub>
                      <m:sSubPr>
                        <m:ctrlPr>
                          <a:rPr lang="en-US" sz="1200" b="0" i="1" smtClean="0">
                            <a:latin typeface="Cambria Math" panose="02040503050406030204" pitchFamily="18" charset="0"/>
                          </a:rPr>
                        </m:ctrlPr>
                      </m:sSubPr>
                      <m:e>
                        <m:r>
                          <a:rPr lang="en-GB" sz="1200" b="0" i="1" smtClean="0">
                            <a:latin typeface="Cambria Math" panose="02040503050406030204" pitchFamily="18" charset="0"/>
                          </a:rPr>
                          <m:t>𝑊</m:t>
                        </m:r>
                      </m:e>
                      <m:sub>
                        <m:r>
                          <a:rPr lang="en-US" sz="1200" b="0" i="1" smtClean="0">
                            <a:latin typeface="Cambria Math" panose="02040503050406030204" pitchFamily="18" charset="0"/>
                          </a:rPr>
                          <m:t>𝑘</m:t>
                        </m:r>
                      </m:sub>
                    </m:sSub>
                  </m:oMath>
                </a14:m>
                <a:r>
                  <a:rPr lang="en-GB" sz="1125" dirty="0">
                    <a:latin typeface="Gill Sans MT" panose="020B0502020104020203" pitchFamily="34" charset="77"/>
                  </a:rPr>
                  <a:t>) is evaluated using the cost (loss) function</a:t>
                </a:r>
              </a:p>
              <a:p>
                <a:pPr marL="85725" indent="-85725" algn="just" defTabSz="308074">
                  <a:spcBef>
                    <a:spcPts val="375"/>
                  </a:spcBef>
                  <a:buSzPct val="100000"/>
                  <a:buChar char="•"/>
                  <a:defRPr sz="3000">
                    <a:solidFill>
                      <a:srgbClr val="000000"/>
                    </a:solidFill>
                    <a:latin typeface="Gill Sans"/>
                    <a:ea typeface="Gill Sans"/>
                    <a:cs typeface="Gill Sans"/>
                    <a:sym typeface="Gill Sans"/>
                  </a:defRPr>
                </a:pPr>
                <a:r>
                  <a:rPr lang="en-GB" sz="1125" dirty="0">
                    <a:latin typeface="Gill Sans MT" panose="020B0502020104020203" pitchFamily="34" charset="77"/>
                  </a:rPr>
                  <a:t>When the training is concluded, apply the resulting parameters to the the test data set</a:t>
                </a:r>
                <a:endParaRPr sz="1125" dirty="0">
                  <a:latin typeface="Gill Sans MT" panose="020B0502020104020203" pitchFamily="34" charset="77"/>
                </a:endParaRPr>
              </a:p>
            </p:txBody>
          </p:sp>
        </mc:Choice>
        <mc:Fallback xmlns="">
          <p:sp>
            <p:nvSpPr>
              <p:cNvPr id="190" name="How it works:…"/>
              <p:cNvSpPr txBox="1">
                <a:spLocks noRot="1" noChangeAspect="1" noMove="1" noResize="1" noEditPoints="1" noAdjustHandles="1" noChangeArrowheads="1" noChangeShapeType="1" noTextEdit="1"/>
              </p:cNvSpPr>
              <p:nvPr/>
            </p:nvSpPr>
            <p:spPr>
              <a:xfrm>
                <a:off x="380300" y="1557629"/>
                <a:ext cx="5763457" cy="1383952"/>
              </a:xfrm>
              <a:prstGeom prst="rect">
                <a:avLst/>
              </a:prstGeom>
              <a:blipFill>
                <a:blip r:embed="rId3"/>
                <a:stretch>
                  <a:fillRect l="-1099" t="-909" b="-454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191" name="Some caveats…"/>
          <p:cNvSpPr txBox="1"/>
          <p:nvPr/>
        </p:nvSpPr>
        <p:spPr>
          <a:xfrm>
            <a:off x="325812" y="2925444"/>
            <a:ext cx="2868643" cy="1251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just" defTabSz="308074">
              <a:spcBef>
                <a:spcPts val="375"/>
              </a:spcBef>
              <a:defRPr sz="3200">
                <a:solidFill>
                  <a:srgbClr val="000000"/>
                </a:solidFill>
                <a:latin typeface="Gill Sans"/>
                <a:ea typeface="Gill Sans"/>
                <a:cs typeface="Gill Sans"/>
                <a:sym typeface="Gill Sans"/>
              </a:defRPr>
            </a:pPr>
            <a:r>
              <a:rPr sz="1200" dirty="0">
                <a:latin typeface="Gill Sans MT" panose="020B0502020104020203" pitchFamily="34" charset="77"/>
              </a:rPr>
              <a:t>Some caveats</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Fitting is not predicting  (this is why we want to use a validation set during training)</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Using a complex model may result in overfitting</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Better to use the simplest model</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Not different from a traditional fit …</a:t>
            </a:r>
          </a:p>
        </p:txBody>
      </p:sp>
      <p:pic>
        <p:nvPicPr>
          <p:cNvPr id="192" name="pasted-movie.png" descr="pasted-movie.png"/>
          <p:cNvPicPr>
            <a:picLocks noChangeAspect="1"/>
          </p:cNvPicPr>
          <p:nvPr/>
        </p:nvPicPr>
        <p:blipFill>
          <a:blip r:embed="rId4"/>
          <a:srcRect l="57684"/>
          <a:stretch>
            <a:fillRect/>
          </a:stretch>
        </p:blipFill>
        <p:spPr>
          <a:xfrm>
            <a:off x="6966184" y="3692809"/>
            <a:ext cx="1692654" cy="1138964"/>
          </a:xfrm>
          <a:prstGeom prst="rect">
            <a:avLst/>
          </a:prstGeom>
          <a:ln w="12700">
            <a:miter lim="400000"/>
          </a:ln>
        </p:spPr>
      </p:pic>
      <p:pic>
        <p:nvPicPr>
          <p:cNvPr id="193" name="pasted-movie.png" descr="pasted-movie.png"/>
          <p:cNvPicPr>
            <a:picLocks noChangeAspect="1"/>
          </p:cNvPicPr>
          <p:nvPr/>
        </p:nvPicPr>
        <p:blipFill>
          <a:blip r:embed="rId4"/>
          <a:srcRect r="55353"/>
          <a:stretch>
            <a:fillRect/>
          </a:stretch>
        </p:blipFill>
        <p:spPr>
          <a:xfrm>
            <a:off x="6885698" y="2419170"/>
            <a:ext cx="1785914" cy="1138994"/>
          </a:xfrm>
          <a:prstGeom prst="rect">
            <a:avLst/>
          </a:prstGeom>
          <a:ln w="12700">
            <a:miter lim="400000"/>
          </a:ln>
        </p:spPr>
      </p:pic>
      <p:pic>
        <p:nvPicPr>
          <p:cNvPr id="194" name="pasted-movie.png" descr="pasted-movie.png"/>
          <p:cNvPicPr>
            <a:picLocks noChangeAspect="1"/>
          </p:cNvPicPr>
          <p:nvPr/>
        </p:nvPicPr>
        <p:blipFill>
          <a:blip r:embed="rId5"/>
          <a:srcRect r="55265"/>
          <a:stretch>
            <a:fillRect/>
          </a:stretch>
        </p:blipFill>
        <p:spPr>
          <a:xfrm>
            <a:off x="6844992" y="100475"/>
            <a:ext cx="1760382" cy="1120496"/>
          </a:xfrm>
          <a:prstGeom prst="rect">
            <a:avLst/>
          </a:prstGeom>
          <a:ln w="12700">
            <a:miter lim="400000"/>
          </a:ln>
        </p:spPr>
      </p:pic>
      <p:pic>
        <p:nvPicPr>
          <p:cNvPr id="195" name="pasted-movie.png" descr="pasted-movie.png"/>
          <p:cNvPicPr>
            <a:picLocks noChangeAspect="1"/>
          </p:cNvPicPr>
          <p:nvPr/>
        </p:nvPicPr>
        <p:blipFill>
          <a:blip r:embed="rId5"/>
          <a:srcRect l="58134"/>
          <a:stretch>
            <a:fillRect/>
          </a:stretch>
        </p:blipFill>
        <p:spPr>
          <a:xfrm>
            <a:off x="6941360" y="1236922"/>
            <a:ext cx="1674677" cy="1139001"/>
          </a:xfrm>
          <a:prstGeom prst="rect">
            <a:avLst/>
          </a:prstGeom>
          <a:ln w="12700">
            <a:miter lim="400000"/>
          </a:ln>
        </p:spPr>
      </p:pic>
      <p:sp>
        <p:nvSpPr>
          <p:cNvPr id="196" name="Model selection…"/>
          <p:cNvSpPr txBox="1"/>
          <p:nvPr/>
        </p:nvSpPr>
        <p:spPr>
          <a:xfrm>
            <a:off x="3611354" y="3338649"/>
            <a:ext cx="3227591" cy="1149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just" defTabSz="308074">
              <a:spcBef>
                <a:spcPts val="375"/>
              </a:spcBef>
              <a:defRPr sz="3200">
                <a:solidFill>
                  <a:srgbClr val="000000"/>
                </a:solidFill>
                <a:latin typeface="Gill Sans"/>
                <a:ea typeface="Gill Sans"/>
                <a:cs typeface="Gill Sans"/>
                <a:sym typeface="Gill Sans"/>
              </a:defRPr>
            </a:pPr>
            <a:r>
              <a:rPr sz="1200" dirty="0">
                <a:latin typeface="Gill Sans MT" panose="020B0502020104020203" pitchFamily="34" charset="77"/>
              </a:rPr>
              <a:t>Model selection</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No free lunch theorem: there is no universally best model (All models are wrong, but some models are useful. — George Box)</a:t>
            </a:r>
          </a:p>
          <a:p>
            <a:pPr marL="85725" indent="-85725" algn="just" defTabSz="308074">
              <a:spcBef>
                <a:spcPts val="375"/>
              </a:spcBef>
              <a:buSzPct val="100000"/>
              <a:buChar char="•"/>
              <a:defRPr sz="2800">
                <a:solidFill>
                  <a:srgbClr val="000000"/>
                </a:solidFill>
                <a:latin typeface="Gill Sans"/>
                <a:ea typeface="Gill Sans"/>
                <a:cs typeface="Gill Sans"/>
                <a:sym typeface="Gill Sans"/>
              </a:defRPr>
            </a:pPr>
            <a:r>
              <a:rPr sz="1050" dirty="0">
                <a:latin typeface="Gill Sans MT" panose="020B0502020104020203" pitchFamily="34" charset="77"/>
              </a:rPr>
              <a:t>Cross-validation to empirically select the best model for the specific problem</a:t>
            </a:r>
          </a:p>
        </p:txBody>
      </p:sp>
      <p:sp>
        <p:nvSpPr>
          <p:cNvPr id="197" name="Data science is not an ’exact science’, data scientist’s experience is priceless …"/>
          <p:cNvSpPr txBox="1"/>
          <p:nvPr/>
        </p:nvSpPr>
        <p:spPr>
          <a:xfrm>
            <a:off x="124207" y="4537293"/>
            <a:ext cx="6151196" cy="225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defTabSz="1300447">
              <a:lnSpc>
                <a:spcPct val="90000"/>
              </a:lnSpc>
              <a:defRPr sz="3600">
                <a:solidFill>
                  <a:srgbClr val="000000"/>
                </a:solidFill>
                <a:latin typeface="Gill Sans SemiBold"/>
                <a:ea typeface="Gill Sans SemiBold"/>
                <a:cs typeface="Gill Sans SemiBold"/>
                <a:sym typeface="Gill Sans SemiBold"/>
              </a:defRPr>
            </a:lvl1pPr>
          </a:lstStyle>
          <a:p>
            <a:r>
              <a:rPr sz="1350" dirty="0">
                <a:latin typeface="Gill Sans MT" panose="020B0502020104020203" pitchFamily="34" charset="77"/>
              </a:rPr>
              <a:t>Data science is not an ’exact science’, data scientist’s experience is priceless …</a:t>
            </a:r>
          </a:p>
        </p:txBody>
      </p:sp>
      <p:pic>
        <p:nvPicPr>
          <p:cNvPr id="2" name="Picture 1">
            <a:extLst>
              <a:ext uri="{FF2B5EF4-FFF2-40B4-BE49-F238E27FC236}">
                <a16:creationId xmlns:a16="http://schemas.microsoft.com/office/drawing/2014/main" id="{018F17BD-385D-DA78-FA68-679789716CE4}"/>
              </a:ext>
            </a:extLst>
          </p:cNvPr>
          <p:cNvPicPr>
            <a:picLocks noChangeAspect="1"/>
          </p:cNvPicPr>
          <p:nvPr/>
        </p:nvPicPr>
        <p:blipFill>
          <a:blip r:embed="rId6"/>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99D83D21-C17A-509E-F0E2-884FC713EC76}"/>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4 -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6</a:t>
            </a:fld>
            <a:endParaRPr>
              <a:latin typeface="Gill Sans MT" panose="020B0502020104020203" pitchFamily="34" charset="77"/>
            </a:endParaRPr>
          </a:p>
        </p:txBody>
      </p:sp>
      <p:sp>
        <p:nvSpPr>
          <p:cNvPr id="200" name="(Machine) learning algorithms"/>
          <p:cNvSpPr txBox="1"/>
          <p:nvPr/>
        </p:nvSpPr>
        <p:spPr>
          <a:xfrm>
            <a:off x="44947" y="167964"/>
            <a:ext cx="3135474"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dirty="0">
                <a:latin typeface="Gill Sans MT" panose="020B0502020104020203" pitchFamily="34" charset="77"/>
              </a:rPr>
              <a:t>(Machine) learning algorithms</a:t>
            </a:r>
          </a:p>
        </p:txBody>
      </p:sp>
      <p:pic>
        <p:nvPicPr>
          <p:cNvPr id="201" name="pasted-image.tiff" descr="pasted-image.tiff"/>
          <p:cNvPicPr>
            <a:picLocks noChangeAspect="1"/>
          </p:cNvPicPr>
          <p:nvPr/>
        </p:nvPicPr>
        <p:blipFill>
          <a:blip r:embed="rId2"/>
          <a:srcRect l="23631" r="23631" b="32175"/>
          <a:stretch>
            <a:fillRect/>
          </a:stretch>
        </p:blipFill>
        <p:spPr>
          <a:xfrm>
            <a:off x="7439984" y="3562498"/>
            <a:ext cx="1305928" cy="1255849"/>
          </a:xfrm>
          <a:prstGeom prst="rect">
            <a:avLst/>
          </a:prstGeom>
          <a:ln w="12700">
            <a:miter lim="400000"/>
          </a:ln>
        </p:spPr>
      </p:pic>
      <p:sp>
        <p:nvSpPr>
          <p:cNvPr id="202" name="How do we learn from data?"/>
          <p:cNvSpPr txBox="1"/>
          <p:nvPr/>
        </p:nvSpPr>
        <p:spPr>
          <a:xfrm>
            <a:off x="55661" y="665983"/>
            <a:ext cx="2603993"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375"/>
              </a:spcBef>
              <a:defRPr sz="4000">
                <a:solidFill>
                  <a:srgbClr val="000000"/>
                </a:solidFill>
                <a:latin typeface="Gill Sans"/>
                <a:ea typeface="Gill Sans"/>
                <a:cs typeface="Gill Sans"/>
                <a:sym typeface="Gill Sans"/>
              </a:defRPr>
            </a:pPr>
            <a:r>
              <a:rPr sz="1500" dirty="0">
                <a:latin typeface="Gill Sans MT" panose="020B0502020104020203" pitchFamily="34" charset="77"/>
              </a:rPr>
              <a:t>How do we learn from data?</a:t>
            </a:r>
          </a:p>
        </p:txBody>
      </p:sp>
      <p:sp>
        <p:nvSpPr>
          <p:cNvPr id="203" name="Machine learning systems process data sets made by examples (a vector)…"/>
          <p:cNvSpPr txBox="1"/>
          <p:nvPr/>
        </p:nvSpPr>
        <p:spPr>
          <a:xfrm>
            <a:off x="311684" y="996920"/>
            <a:ext cx="5062891" cy="869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Machine learning systems process </a:t>
            </a:r>
            <a:r>
              <a:rPr sz="1200" b="1" dirty="0">
                <a:latin typeface="Gill Sans MT" panose="020B0502020104020203" pitchFamily="34" charset="77"/>
              </a:rPr>
              <a:t>data sets</a:t>
            </a:r>
            <a:r>
              <a:rPr sz="1200" dirty="0">
                <a:latin typeface="Gill Sans MT" panose="020B0502020104020203" pitchFamily="34" charset="77"/>
              </a:rPr>
              <a:t> made by </a:t>
            </a:r>
            <a:r>
              <a:rPr sz="1200" b="1" dirty="0">
                <a:latin typeface="Gill Sans MT" panose="020B0502020104020203" pitchFamily="34" charset="77"/>
              </a:rPr>
              <a:t>examples </a:t>
            </a:r>
            <a:r>
              <a:rPr sz="1200" dirty="0">
                <a:latin typeface="Gill Sans MT" panose="020B0502020104020203" pitchFamily="34" charset="77"/>
              </a:rPr>
              <a:t>(a vector)</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Examples are a collection of </a:t>
            </a:r>
            <a:r>
              <a:rPr sz="1200" b="1" dirty="0">
                <a:latin typeface="Gill Sans MT" panose="020B0502020104020203" pitchFamily="34" charset="77"/>
              </a:rPr>
              <a:t>features </a:t>
            </a:r>
            <a:r>
              <a:rPr sz="1200" dirty="0">
                <a:latin typeface="Gill Sans MT" panose="020B0502020104020203" pitchFamily="34" charset="77"/>
              </a:rPr>
              <a:t>(element of the vector)</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The data set is divided into </a:t>
            </a:r>
            <a:r>
              <a:rPr sz="1200" b="1" dirty="0">
                <a:latin typeface="Gill Sans MT" panose="020B0502020104020203" pitchFamily="34" charset="77"/>
              </a:rPr>
              <a:t>batches</a:t>
            </a:r>
            <a:r>
              <a:rPr sz="1200" dirty="0">
                <a:latin typeface="Gill Sans MT" panose="020B0502020104020203" pitchFamily="34" charset="77"/>
              </a:rPr>
              <a:t> </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dirty="0">
                <a:latin typeface="Gill Sans MT" panose="020B0502020104020203" pitchFamily="34" charset="77"/>
              </a:rPr>
              <a:t>Every run of the AI/ML algorithm over the training data set is called an </a:t>
            </a:r>
            <a:r>
              <a:rPr sz="1200" b="1" dirty="0">
                <a:latin typeface="Gill Sans MT" panose="020B0502020104020203" pitchFamily="34" charset="77"/>
              </a:rPr>
              <a:t>epoch</a:t>
            </a:r>
          </a:p>
        </p:txBody>
      </p:sp>
      <p:sp>
        <p:nvSpPr>
          <p:cNvPr id="204" name="Classification"/>
          <p:cNvSpPr txBox="1"/>
          <p:nvPr/>
        </p:nvSpPr>
        <p:spPr>
          <a:xfrm>
            <a:off x="71587" y="3540953"/>
            <a:ext cx="2189472" cy="261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375"/>
              </a:spcBef>
              <a:defRPr sz="3600">
                <a:solidFill>
                  <a:srgbClr val="000000"/>
                </a:solidFill>
                <a:latin typeface="Gill Sans"/>
                <a:ea typeface="Gill Sans"/>
                <a:cs typeface="Gill Sans"/>
                <a:sym typeface="Gill Sans"/>
              </a:defRPr>
            </a:pPr>
            <a:r>
              <a:rPr sz="1350">
                <a:latin typeface="Gill Sans MT" panose="020B0502020104020203" pitchFamily="34" charset="77"/>
              </a:rPr>
              <a:t>Classification</a:t>
            </a:r>
          </a:p>
        </p:txBody>
      </p:sp>
      <p:sp>
        <p:nvSpPr>
          <p:cNvPr id="205" name="ML algorithm is a function  f: Rn →{1,…, k}"/>
          <p:cNvSpPr txBox="1"/>
          <p:nvPr/>
        </p:nvSpPr>
        <p:spPr>
          <a:xfrm>
            <a:off x="135699" y="3685681"/>
            <a:ext cx="2603992" cy="400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375"/>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ML algorithm is a function  f: R</a:t>
            </a:r>
            <a:r>
              <a:rPr sz="1125" baseline="31999">
                <a:latin typeface="Gill Sans MT" panose="020B0502020104020203" pitchFamily="34" charset="77"/>
              </a:rPr>
              <a:t>n</a:t>
            </a:r>
            <a:r>
              <a:rPr sz="1125">
                <a:latin typeface="Gill Sans MT" panose="020B0502020104020203" pitchFamily="34" charset="77"/>
              </a:rPr>
              <a:t> </a:t>
            </a:r>
            <a:r>
              <a:rPr sz="1125">
                <a:latin typeface="Gill Sans MT" panose="020B0502020104020203" pitchFamily="34" charset="77"/>
                <a:ea typeface="Apple SD 산돌고딕 Neo 아주옅은체"/>
                <a:cs typeface="Apple SD 산돌고딕 Neo 아주옅은체"/>
                <a:sym typeface="Apple SD 산돌고딕 Neo 아주옅은체"/>
              </a:rPr>
              <a:t>→</a:t>
            </a:r>
            <a:r>
              <a:rPr sz="1125">
                <a:latin typeface="Gill Sans MT" panose="020B0502020104020203" pitchFamily="34" charset="77"/>
              </a:rPr>
              <a:t>{1,…, k}</a:t>
            </a:r>
          </a:p>
        </p:txBody>
      </p:sp>
      <p:sp>
        <p:nvSpPr>
          <p:cNvPr id="206" name="Regression"/>
          <p:cNvSpPr txBox="1"/>
          <p:nvPr/>
        </p:nvSpPr>
        <p:spPr>
          <a:xfrm>
            <a:off x="4373391" y="3502511"/>
            <a:ext cx="2542081" cy="261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375"/>
              </a:spcBef>
              <a:defRPr sz="3600">
                <a:solidFill>
                  <a:srgbClr val="000000"/>
                </a:solidFill>
                <a:latin typeface="Gill Sans"/>
                <a:ea typeface="Gill Sans"/>
                <a:cs typeface="Gill Sans"/>
                <a:sym typeface="Gill Sans"/>
              </a:defRPr>
            </a:pPr>
            <a:r>
              <a:rPr sz="1350">
                <a:latin typeface="Gill Sans MT" panose="020B0502020104020203" pitchFamily="34" charset="77"/>
              </a:rPr>
              <a:t>Regression</a:t>
            </a:r>
          </a:p>
        </p:txBody>
      </p:sp>
      <p:sp>
        <p:nvSpPr>
          <p:cNvPr id="207" name="ML algorithm takes a vector x in Rn as input and produces a scalar y in R as output  f: Rn → R"/>
          <p:cNvSpPr txBox="1"/>
          <p:nvPr/>
        </p:nvSpPr>
        <p:spPr>
          <a:xfrm>
            <a:off x="4447649" y="3733663"/>
            <a:ext cx="2930280" cy="400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375"/>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ML algorithm takes a vector x in R</a:t>
            </a:r>
            <a:r>
              <a:rPr sz="1125" baseline="31999">
                <a:latin typeface="Gill Sans MT" panose="020B0502020104020203" pitchFamily="34" charset="77"/>
              </a:rPr>
              <a:t>n </a:t>
            </a:r>
            <a:r>
              <a:rPr sz="1125">
                <a:latin typeface="Gill Sans MT" panose="020B0502020104020203" pitchFamily="34" charset="77"/>
              </a:rPr>
              <a:t>as input and produces a scalar y in R</a:t>
            </a:r>
            <a:r>
              <a:rPr sz="1125" baseline="31999">
                <a:latin typeface="Gill Sans MT" panose="020B0502020104020203" pitchFamily="34" charset="77"/>
              </a:rPr>
              <a:t> </a:t>
            </a:r>
            <a:r>
              <a:rPr sz="1125">
                <a:latin typeface="Gill Sans MT" panose="020B0502020104020203" pitchFamily="34" charset="77"/>
              </a:rPr>
              <a:t>as output  f: R</a:t>
            </a:r>
            <a:r>
              <a:rPr sz="1125" baseline="31999">
                <a:latin typeface="Gill Sans MT" panose="020B0502020104020203" pitchFamily="34" charset="77"/>
              </a:rPr>
              <a:t>n</a:t>
            </a:r>
            <a:r>
              <a:rPr sz="1125">
                <a:latin typeface="Gill Sans MT" panose="020B0502020104020203" pitchFamily="34" charset="77"/>
              </a:rPr>
              <a:t> </a:t>
            </a:r>
            <a:r>
              <a:rPr sz="1125">
                <a:latin typeface="Gill Sans MT" panose="020B0502020104020203" pitchFamily="34" charset="77"/>
                <a:ea typeface="Apple SD 산돌고딕 Neo 아주옅은체"/>
                <a:cs typeface="Apple SD 산돌고딕 Neo 아주옅은체"/>
                <a:sym typeface="Apple SD 산돌고딕 Neo 아주옅은체"/>
              </a:rPr>
              <a:t>→ </a:t>
            </a:r>
            <a:r>
              <a:rPr sz="1125">
                <a:latin typeface="Gill Sans MT" panose="020B0502020104020203" pitchFamily="34" charset="77"/>
              </a:rPr>
              <a:t>R</a:t>
            </a:r>
          </a:p>
        </p:txBody>
      </p:sp>
      <p:sp>
        <p:nvSpPr>
          <p:cNvPr id="208" name="Performance: the accuracy of the model is evaluated by measuring the error rate.  Values can be 0/1 or log(Probability)…"/>
          <p:cNvSpPr txBox="1"/>
          <p:nvPr/>
        </p:nvSpPr>
        <p:spPr>
          <a:xfrm>
            <a:off x="744761" y="1936983"/>
            <a:ext cx="8493906" cy="869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b="1">
                <a:latin typeface="Gill Sans MT" panose="020B0502020104020203" pitchFamily="34" charset="77"/>
              </a:rPr>
              <a:t>Performance</a:t>
            </a:r>
            <a:r>
              <a:rPr sz="1200">
                <a:latin typeface="Gill Sans MT" panose="020B0502020104020203" pitchFamily="34" charset="77"/>
              </a:rPr>
              <a:t>: the accuracy of the model is evaluated by measuring the error rate.  Values can be 0/1 or </a:t>
            </a:r>
            <a:r>
              <a:rPr sz="1200" i="1">
                <a:latin typeface="Gill Sans MT" panose="020B0502020104020203" pitchFamily="34" charset="77"/>
              </a:rPr>
              <a:t>log(Probability)</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b="1">
                <a:latin typeface="Gill Sans MT" panose="020B0502020104020203" pitchFamily="34" charset="77"/>
              </a:rPr>
              <a:t>Unsupervised</a:t>
            </a:r>
            <a:r>
              <a:rPr sz="1200">
                <a:latin typeface="Gill Sans MT" panose="020B0502020104020203" pitchFamily="34" charset="77"/>
              </a:rPr>
              <a:t>: the algorithm finds the underlying law by itself</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b="1">
                <a:latin typeface="Gill Sans MT" panose="020B0502020104020203" pitchFamily="34" charset="77"/>
              </a:rPr>
              <a:t>Supervised</a:t>
            </a:r>
            <a:r>
              <a:rPr sz="1200">
                <a:latin typeface="Gill Sans MT" panose="020B0502020104020203" pitchFamily="34" charset="77"/>
              </a:rPr>
              <a:t>: an instructor teaches the algorithm what to do</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b="1">
                <a:latin typeface="Gill Sans MT" panose="020B0502020104020203" pitchFamily="34" charset="77"/>
              </a:rPr>
              <a:t>Reinforced learning</a:t>
            </a:r>
            <a:r>
              <a:rPr sz="1200">
                <a:latin typeface="Gill Sans MT" panose="020B0502020104020203" pitchFamily="34" charset="77"/>
              </a:rPr>
              <a:t>: the algorithm may change in time interacting with the environment</a:t>
            </a:r>
          </a:p>
        </p:txBody>
      </p:sp>
      <p:sp>
        <p:nvSpPr>
          <p:cNvPr id="209" name="An ML algorithm is a transformation that connects a set of features with an output variable(s)"/>
          <p:cNvSpPr txBox="1"/>
          <p:nvPr/>
        </p:nvSpPr>
        <p:spPr>
          <a:xfrm>
            <a:off x="194580" y="2959174"/>
            <a:ext cx="8132627"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defTabSz="308074">
              <a:spcBef>
                <a:spcPts val="375"/>
              </a:spcBef>
              <a:defRPr sz="4000">
                <a:solidFill>
                  <a:srgbClr val="000000"/>
                </a:solidFill>
                <a:latin typeface="Gill Sans SemiBold"/>
                <a:ea typeface="Gill Sans SemiBold"/>
                <a:cs typeface="Gill Sans SemiBold"/>
                <a:sym typeface="Gill Sans SemiBold"/>
              </a:defRPr>
            </a:pPr>
            <a:r>
              <a:rPr sz="1500">
                <a:latin typeface="Gill Sans MT" panose="020B0502020104020203" pitchFamily="34" charset="77"/>
              </a:rPr>
              <a:t>An ML algorithm is a transformation that connects a set of features with an output variable(s)</a:t>
            </a:r>
          </a:p>
        </p:txBody>
      </p:sp>
      <p:sp>
        <p:nvSpPr>
          <p:cNvPr id="210" name="In a HEP/NP scattering data set:…"/>
          <p:cNvSpPr txBox="1"/>
          <p:nvPr/>
        </p:nvSpPr>
        <p:spPr>
          <a:xfrm>
            <a:off x="5914322" y="1016900"/>
            <a:ext cx="2930280" cy="48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defRPr sz="2600">
                <a:solidFill>
                  <a:srgbClr val="000000"/>
                </a:solidFill>
                <a:latin typeface="Gill Sans"/>
                <a:ea typeface="Gill Sans"/>
                <a:cs typeface="Gill Sans"/>
                <a:sym typeface="Gill Sans"/>
              </a:defRPr>
            </a:pPr>
            <a:r>
              <a:rPr sz="975" dirty="0">
                <a:latin typeface="Gill Sans MT" panose="020B0502020104020203" pitchFamily="34" charset="77"/>
              </a:rPr>
              <a:t>In a HEP/NP scattering data set:</a:t>
            </a:r>
          </a:p>
          <a:p>
            <a:pPr marL="171450" lvl="3" indent="-85725" algn="just" defTabSz="308074">
              <a:buSzPct val="100000"/>
              <a:buChar char="•"/>
              <a:defRPr sz="2600">
                <a:solidFill>
                  <a:srgbClr val="000000"/>
                </a:solidFill>
                <a:latin typeface="Gill Sans"/>
                <a:ea typeface="Gill Sans"/>
                <a:cs typeface="Gill Sans"/>
                <a:sym typeface="Gill Sans"/>
              </a:defRPr>
            </a:pPr>
            <a:r>
              <a:rPr sz="975" dirty="0">
                <a:latin typeface="Gill Sans MT" panose="020B0502020104020203" pitchFamily="34" charset="77"/>
              </a:rPr>
              <a:t>example = data entries (events)</a:t>
            </a:r>
          </a:p>
          <a:p>
            <a:pPr marL="171450" lvl="3" indent="-85725" algn="just" defTabSz="308074">
              <a:buSzPct val="100000"/>
              <a:buChar char="•"/>
              <a:defRPr sz="2600">
                <a:solidFill>
                  <a:srgbClr val="000000"/>
                </a:solidFill>
                <a:latin typeface="Gill Sans"/>
                <a:ea typeface="Gill Sans"/>
                <a:cs typeface="Gill Sans"/>
                <a:sym typeface="Gill Sans"/>
              </a:defRPr>
            </a:pPr>
            <a:r>
              <a:rPr sz="975" dirty="0">
                <a:latin typeface="Gill Sans MT" panose="020B0502020104020203" pitchFamily="34" charset="77"/>
              </a:rPr>
              <a:t>features = 4-momentum components</a:t>
            </a:r>
          </a:p>
        </p:txBody>
      </p:sp>
      <p:pic>
        <p:nvPicPr>
          <p:cNvPr id="211" name="pasted-movie.png" descr="pasted-movie.png"/>
          <p:cNvPicPr>
            <a:picLocks noChangeAspect="1"/>
          </p:cNvPicPr>
          <p:nvPr/>
        </p:nvPicPr>
        <p:blipFill>
          <a:blip r:embed="rId3"/>
          <a:stretch>
            <a:fillRect/>
          </a:stretch>
        </p:blipFill>
        <p:spPr>
          <a:xfrm>
            <a:off x="2748911" y="3509015"/>
            <a:ext cx="1436460" cy="1278318"/>
          </a:xfrm>
          <a:prstGeom prst="rect">
            <a:avLst/>
          </a:prstGeom>
          <a:ln w="12700">
            <a:miter lim="400000"/>
          </a:ln>
        </p:spPr>
      </p:pic>
      <p:sp>
        <p:nvSpPr>
          <p:cNvPr id="212" name="In a HEP/NP scattering data set:…"/>
          <p:cNvSpPr txBox="1"/>
          <p:nvPr/>
        </p:nvSpPr>
        <p:spPr>
          <a:xfrm>
            <a:off x="461768" y="4284410"/>
            <a:ext cx="195185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defRPr sz="2600">
                <a:solidFill>
                  <a:srgbClr val="000000"/>
                </a:solidFill>
                <a:latin typeface="Gill Sans"/>
                <a:ea typeface="Gill Sans"/>
                <a:cs typeface="Gill Sans"/>
                <a:sym typeface="Gill Sans"/>
              </a:defRPr>
            </a:pPr>
            <a:r>
              <a:rPr sz="975">
                <a:latin typeface="Gill Sans MT" panose="020B0502020104020203" pitchFamily="34" charset="77"/>
              </a:rPr>
              <a:t>In a HEP/NP scattering data set:</a:t>
            </a:r>
          </a:p>
          <a:p>
            <a:pPr marL="171450" lvl="3" indent="-85725" algn="just" defTabSz="308074">
              <a:buSzPct val="100000"/>
              <a:buChar char="•"/>
              <a:defRPr sz="2600">
                <a:solidFill>
                  <a:srgbClr val="000000"/>
                </a:solidFill>
                <a:latin typeface="Gill Sans"/>
                <a:ea typeface="Gill Sans"/>
                <a:cs typeface="Gill Sans"/>
                <a:sym typeface="Gill Sans"/>
              </a:defRPr>
            </a:pPr>
            <a:r>
              <a:rPr sz="975">
                <a:latin typeface="Gill Sans MT" panose="020B0502020104020203" pitchFamily="34" charset="77"/>
              </a:rPr>
              <a:t>separate signal from background</a:t>
            </a:r>
          </a:p>
        </p:txBody>
      </p:sp>
      <p:sp>
        <p:nvSpPr>
          <p:cNvPr id="213" name="In a HEP/NP scattering data set:…"/>
          <p:cNvSpPr txBox="1"/>
          <p:nvPr/>
        </p:nvSpPr>
        <p:spPr>
          <a:xfrm>
            <a:off x="5155179" y="4332554"/>
            <a:ext cx="195185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lvl="2" algn="just" defTabSz="308074">
              <a:defRPr sz="2600">
                <a:solidFill>
                  <a:srgbClr val="000000"/>
                </a:solidFill>
                <a:latin typeface="Gill Sans"/>
                <a:ea typeface="Gill Sans"/>
                <a:cs typeface="Gill Sans"/>
                <a:sym typeface="Gill Sans"/>
              </a:defRPr>
            </a:pPr>
            <a:r>
              <a:rPr sz="975">
                <a:latin typeface="Gill Sans MT" panose="020B0502020104020203" pitchFamily="34" charset="77"/>
              </a:rPr>
              <a:t>In a HEP/NP scattering data set:</a:t>
            </a:r>
          </a:p>
          <a:p>
            <a:pPr marL="171450" lvl="3" indent="-85725" algn="just" defTabSz="308074">
              <a:buSzPct val="100000"/>
              <a:buChar char="•"/>
              <a:defRPr sz="2600">
                <a:solidFill>
                  <a:srgbClr val="000000"/>
                </a:solidFill>
                <a:latin typeface="Gill Sans"/>
                <a:ea typeface="Gill Sans"/>
                <a:cs typeface="Gill Sans"/>
                <a:sym typeface="Gill Sans"/>
              </a:defRPr>
            </a:pPr>
            <a:r>
              <a:rPr sz="975">
                <a:latin typeface="Gill Sans MT" panose="020B0502020104020203" pitchFamily="34" charset="77"/>
              </a:rPr>
              <a:t>fitting a model to data</a:t>
            </a:r>
          </a:p>
        </p:txBody>
      </p:sp>
      <p:pic>
        <p:nvPicPr>
          <p:cNvPr id="2" name="Picture 1">
            <a:extLst>
              <a:ext uri="{FF2B5EF4-FFF2-40B4-BE49-F238E27FC236}">
                <a16:creationId xmlns:a16="http://schemas.microsoft.com/office/drawing/2014/main" id="{8468F92C-16C6-97C6-3098-1B05E7055791}"/>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10410B55-C7C9-385B-8B70-E6F1ABB433F3}"/>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5 -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7</a:t>
            </a:fld>
            <a:endParaRPr>
              <a:latin typeface="Gill Sans MT" panose="020B0502020104020203" pitchFamily="34" charset="77"/>
            </a:endParaRPr>
          </a:p>
        </p:txBody>
      </p:sp>
      <p:sp>
        <p:nvSpPr>
          <p:cNvPr id="216" name="(Machine) learning algorithms"/>
          <p:cNvSpPr txBox="1"/>
          <p:nvPr/>
        </p:nvSpPr>
        <p:spPr>
          <a:xfrm>
            <a:off x="44947" y="167964"/>
            <a:ext cx="3135474"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(Machine) learning algorithms</a:t>
            </a:r>
          </a:p>
        </p:txBody>
      </p:sp>
      <p:sp>
        <p:nvSpPr>
          <p:cNvPr id="217" name="Linear regression"/>
          <p:cNvSpPr txBox="1"/>
          <p:nvPr/>
        </p:nvSpPr>
        <p:spPr>
          <a:xfrm>
            <a:off x="40940" y="618001"/>
            <a:ext cx="1847681"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lvl="2" algn="just" defTabSz="308074">
              <a:spcBef>
                <a:spcPts val="375"/>
              </a:spcBef>
              <a:defRPr sz="4000">
                <a:solidFill>
                  <a:srgbClr val="000000"/>
                </a:solidFill>
                <a:latin typeface="Gill Sans SemiBold"/>
                <a:ea typeface="Gill Sans SemiBold"/>
                <a:cs typeface="Gill Sans SemiBold"/>
                <a:sym typeface="Gill Sans SemiBold"/>
              </a:defRPr>
            </a:pPr>
            <a:r>
              <a:rPr sz="1500">
                <a:latin typeface="Gill Sans MT" panose="020B0502020104020203" pitchFamily="34" charset="77"/>
              </a:rPr>
              <a:t>Linear regression</a:t>
            </a:r>
          </a:p>
        </p:txBody>
      </p:sp>
      <p:pic>
        <p:nvPicPr>
          <p:cNvPr id="218" name="pasted-movie.png" descr="pasted-movie.png"/>
          <p:cNvPicPr>
            <a:picLocks noChangeAspect="1"/>
          </p:cNvPicPr>
          <p:nvPr/>
        </p:nvPicPr>
        <p:blipFill>
          <a:blip r:embed="rId2"/>
          <a:stretch>
            <a:fillRect/>
          </a:stretch>
        </p:blipFill>
        <p:spPr>
          <a:xfrm>
            <a:off x="6905816" y="759553"/>
            <a:ext cx="894863" cy="349810"/>
          </a:xfrm>
          <a:prstGeom prst="rect">
            <a:avLst/>
          </a:prstGeom>
          <a:ln w="12700">
            <a:miter lim="400000"/>
          </a:ln>
        </p:spPr>
      </p:pic>
      <p:pic>
        <p:nvPicPr>
          <p:cNvPr id="219" name="pasted-movie.png" descr="pasted-movie.png"/>
          <p:cNvPicPr>
            <a:picLocks noChangeAspect="1"/>
          </p:cNvPicPr>
          <p:nvPr/>
        </p:nvPicPr>
        <p:blipFill>
          <a:blip r:embed="rId3"/>
          <a:stretch>
            <a:fillRect/>
          </a:stretch>
        </p:blipFill>
        <p:spPr>
          <a:xfrm>
            <a:off x="6242831" y="1068872"/>
            <a:ext cx="2220832" cy="476393"/>
          </a:xfrm>
          <a:prstGeom prst="rect">
            <a:avLst/>
          </a:prstGeom>
          <a:ln w="12700">
            <a:miter lim="400000"/>
          </a:ln>
        </p:spPr>
      </p:pic>
      <p:pic>
        <p:nvPicPr>
          <p:cNvPr id="220" name="pasted-movie.png" descr="pasted-movie.png"/>
          <p:cNvPicPr>
            <a:picLocks noChangeAspect="1"/>
          </p:cNvPicPr>
          <p:nvPr/>
        </p:nvPicPr>
        <p:blipFill>
          <a:blip r:embed="rId4"/>
          <a:stretch>
            <a:fillRect/>
          </a:stretch>
        </p:blipFill>
        <p:spPr>
          <a:xfrm>
            <a:off x="6115143" y="1493657"/>
            <a:ext cx="2302295" cy="493868"/>
          </a:xfrm>
          <a:prstGeom prst="rect">
            <a:avLst/>
          </a:prstGeom>
          <a:ln w="12700">
            <a:miter lim="400000"/>
          </a:ln>
        </p:spPr>
      </p:pic>
      <p:sp>
        <p:nvSpPr>
          <p:cNvPr id="221" name="The output is a linear function of the input…"/>
          <p:cNvSpPr txBox="1"/>
          <p:nvPr/>
        </p:nvSpPr>
        <p:spPr>
          <a:xfrm>
            <a:off x="250382" y="876478"/>
            <a:ext cx="4487437" cy="1685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The output is a linear function of the input</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w (weights) = parameters</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P (Performance) = Mean Square Errors</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The prediction matches the test value when the (Euclidean) distance  between the predicted and the test sample decreases to zero</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The ML algorithm should change w to minimize the MSE</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Minimization can be done analytically or iteratively</a:t>
            </a:r>
          </a:p>
          <a:p>
            <a:pPr marL="85725" lvl="2" indent="-85725" algn="just" defTabSz="308074">
              <a:spcBef>
                <a:spcPts val="225"/>
              </a:spcBef>
              <a:buSzPct val="100000"/>
              <a:buChar char="•"/>
              <a:defRPr sz="3200">
                <a:solidFill>
                  <a:srgbClr val="000000"/>
                </a:solidFill>
                <a:latin typeface="Gill Sans"/>
                <a:ea typeface="Gill Sans"/>
                <a:cs typeface="Gill Sans"/>
                <a:sym typeface="Gill Sans"/>
              </a:defRPr>
            </a:pPr>
            <a:r>
              <a:rPr sz="1200">
                <a:latin typeface="Gill Sans MT" panose="020B0502020104020203" pitchFamily="34" charset="77"/>
              </a:rPr>
              <a:t>A generalization of linear regression introduces an intercept (b = bias)</a:t>
            </a:r>
          </a:p>
        </p:txBody>
      </p:sp>
      <p:pic>
        <p:nvPicPr>
          <p:cNvPr id="222" name="pasted-movie.png" descr="pasted-movie.png"/>
          <p:cNvPicPr>
            <a:picLocks noChangeAspect="1"/>
          </p:cNvPicPr>
          <p:nvPr/>
        </p:nvPicPr>
        <p:blipFill>
          <a:blip r:embed="rId5"/>
          <a:stretch>
            <a:fillRect/>
          </a:stretch>
        </p:blipFill>
        <p:spPr>
          <a:xfrm>
            <a:off x="5300190" y="2814580"/>
            <a:ext cx="3718725" cy="1859363"/>
          </a:xfrm>
          <a:prstGeom prst="rect">
            <a:avLst/>
          </a:prstGeom>
          <a:ln w="12700">
            <a:miter lim="400000"/>
          </a:ln>
        </p:spPr>
      </p:pic>
      <p:pic>
        <p:nvPicPr>
          <p:cNvPr id="223" name="pasted-movie.png" descr="pasted-movie.png"/>
          <p:cNvPicPr>
            <a:picLocks noChangeAspect="1"/>
          </p:cNvPicPr>
          <p:nvPr/>
        </p:nvPicPr>
        <p:blipFill>
          <a:blip r:embed="rId6"/>
          <a:stretch>
            <a:fillRect/>
          </a:stretch>
        </p:blipFill>
        <p:spPr>
          <a:xfrm>
            <a:off x="6465712" y="2104489"/>
            <a:ext cx="1103324" cy="277816"/>
          </a:xfrm>
          <a:prstGeom prst="rect">
            <a:avLst/>
          </a:prstGeom>
          <a:ln w="12700">
            <a:miter lim="400000"/>
          </a:ln>
        </p:spPr>
      </p:pic>
      <p:pic>
        <p:nvPicPr>
          <p:cNvPr id="224" name="pasted-movie.png" descr="pasted-movie.png"/>
          <p:cNvPicPr>
            <a:picLocks noChangeAspect="1"/>
          </p:cNvPicPr>
          <p:nvPr/>
        </p:nvPicPr>
        <p:blipFill>
          <a:blip r:embed="rId7"/>
          <a:stretch>
            <a:fillRect/>
          </a:stretch>
        </p:blipFill>
        <p:spPr>
          <a:xfrm>
            <a:off x="604968" y="3306492"/>
            <a:ext cx="3211209" cy="447750"/>
          </a:xfrm>
          <a:prstGeom prst="rect">
            <a:avLst/>
          </a:prstGeom>
          <a:ln w="12700">
            <a:miter lim="400000"/>
          </a:ln>
        </p:spPr>
      </p:pic>
      <p:sp>
        <p:nvSpPr>
          <p:cNvPr id="225" name="The cost function can be defined in different ways: e.g. LASSO (Least absolute shrinkage and selection operator)"/>
          <p:cNvSpPr txBox="1"/>
          <p:nvPr/>
        </p:nvSpPr>
        <p:spPr>
          <a:xfrm>
            <a:off x="205200" y="2744488"/>
            <a:ext cx="4394831" cy="419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marL="228600" indent="-228600" algn="just" defTabSz="821531">
              <a:spcBef>
                <a:spcPts val="300"/>
              </a:spcBef>
              <a:buSzPct val="100000"/>
              <a:buChar char="•"/>
              <a:defRPr sz="3300">
                <a:solidFill>
                  <a:srgbClr val="000000"/>
                </a:solidFill>
                <a:latin typeface="Gill Sans"/>
                <a:ea typeface="Gill Sans"/>
                <a:cs typeface="Gill Sans"/>
                <a:sym typeface="Gill Sans"/>
              </a:defRPr>
            </a:lvl1pPr>
          </a:lstStyle>
          <a:p>
            <a:r>
              <a:rPr sz="1238">
                <a:latin typeface="Gill Sans MT" panose="020B0502020104020203" pitchFamily="34" charset="77"/>
              </a:rPr>
              <a:t>The cost function can be defined in different ways: e.g. LASSO (Least absolute shrinkage and selection operator)</a:t>
            </a:r>
          </a:p>
        </p:txBody>
      </p:sp>
      <p:sp>
        <p:nvSpPr>
          <p:cNvPr id="226" name="The distance is defined including weight decay with a hyperparameter λ to select small weights (if w is big, the cost function gets bigger)"/>
          <p:cNvSpPr txBox="1"/>
          <p:nvPr/>
        </p:nvSpPr>
        <p:spPr>
          <a:xfrm>
            <a:off x="205200" y="3982261"/>
            <a:ext cx="4394831" cy="400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38"/>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 The distance is defined including weight decay with a </a:t>
            </a:r>
            <a:r>
              <a:rPr sz="1125" b="1">
                <a:latin typeface="Gill Sans MT" panose="020B0502020104020203" pitchFamily="34" charset="77"/>
              </a:rPr>
              <a:t>hyperparameter</a:t>
            </a:r>
            <a:r>
              <a:rPr sz="1125">
                <a:latin typeface="Gill Sans MT" panose="020B0502020104020203" pitchFamily="34" charset="77"/>
              </a:rPr>
              <a:t> λ to select small weights (if w is big, the cost function gets bigger)</a:t>
            </a:r>
          </a:p>
        </p:txBody>
      </p:sp>
      <p:sp>
        <p:nvSpPr>
          <p:cNvPr id="227" name="This a form of regularisation of the model"/>
          <p:cNvSpPr txBox="1"/>
          <p:nvPr/>
        </p:nvSpPr>
        <p:spPr>
          <a:xfrm>
            <a:off x="205200" y="4473585"/>
            <a:ext cx="4394831" cy="227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lvl="2" indent="-85725" algn="just" defTabSz="308074">
              <a:spcBef>
                <a:spcPts val="38"/>
              </a:spcBef>
              <a:buSzPct val="100000"/>
              <a:buChar char="•"/>
              <a:defRPr sz="3000">
                <a:solidFill>
                  <a:srgbClr val="000000"/>
                </a:solidFill>
                <a:latin typeface="Gill Sans"/>
                <a:ea typeface="Gill Sans"/>
                <a:cs typeface="Gill Sans"/>
                <a:sym typeface="Gill Sans"/>
              </a:defRPr>
            </a:pPr>
            <a:r>
              <a:rPr sz="1125">
                <a:latin typeface="Gill Sans MT" panose="020B0502020104020203" pitchFamily="34" charset="77"/>
              </a:rPr>
              <a:t> This a form of </a:t>
            </a:r>
            <a:r>
              <a:rPr sz="1125" b="1">
                <a:latin typeface="Gill Sans MT" panose="020B0502020104020203" pitchFamily="34" charset="77"/>
              </a:rPr>
              <a:t>regularisation</a:t>
            </a:r>
            <a:r>
              <a:rPr sz="1125">
                <a:latin typeface="Gill Sans MT" panose="020B0502020104020203" pitchFamily="34" charset="77"/>
              </a:rPr>
              <a:t> of the model</a:t>
            </a:r>
          </a:p>
        </p:txBody>
      </p:sp>
      <p:pic>
        <p:nvPicPr>
          <p:cNvPr id="2" name="Picture 1">
            <a:extLst>
              <a:ext uri="{FF2B5EF4-FFF2-40B4-BE49-F238E27FC236}">
                <a16:creationId xmlns:a16="http://schemas.microsoft.com/office/drawing/2014/main" id="{8026A5D6-AC98-BC88-F542-D2E4A67299C2}"/>
              </a:ext>
            </a:extLst>
          </p:cNvPr>
          <p:cNvPicPr>
            <a:picLocks noChangeAspect="1"/>
          </p:cNvPicPr>
          <p:nvPr/>
        </p:nvPicPr>
        <p:blipFill>
          <a:blip r:embed="rId8"/>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92594EE5-2819-DE86-B421-98D7F070F47F}"/>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6 -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01"/>
          <p:cNvSpPr txBox="1">
            <a:spLocks noGrp="1"/>
          </p:cNvSpPr>
          <p:nvPr>
            <p:ph type="sldNum" sz="quarter" idx="2"/>
          </p:nvPr>
        </p:nvSpPr>
        <p:spPr>
          <a:xfrm>
            <a:off x="2141293" y="4906418"/>
            <a:ext cx="138560" cy="1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latin typeface="Gill Sans MT" panose="020B0502020104020203" pitchFamily="34" charset="77"/>
              </a:rPr>
              <a:t>8</a:t>
            </a:fld>
            <a:endParaRPr>
              <a:latin typeface="Gill Sans MT" panose="020B0502020104020203" pitchFamily="34" charset="77"/>
            </a:endParaRPr>
          </a:p>
        </p:txBody>
      </p:sp>
      <p:sp>
        <p:nvSpPr>
          <p:cNvPr id="230" name="Cost function minimization"/>
          <p:cNvSpPr txBox="1"/>
          <p:nvPr/>
        </p:nvSpPr>
        <p:spPr>
          <a:xfrm>
            <a:off x="57845" y="188528"/>
            <a:ext cx="2859757" cy="27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300447">
              <a:lnSpc>
                <a:spcPct val="90000"/>
              </a:lnSpc>
              <a:defRPr sz="4600" b="1">
                <a:solidFill>
                  <a:srgbClr val="000000"/>
                </a:solidFill>
                <a:latin typeface="Gill Sans"/>
                <a:ea typeface="Gill Sans"/>
                <a:cs typeface="Gill Sans"/>
                <a:sym typeface="Gill Sans"/>
              </a:defRPr>
            </a:lvl1pPr>
          </a:lstStyle>
          <a:p>
            <a:r>
              <a:rPr sz="1725">
                <a:latin typeface="Gill Sans MT" panose="020B0502020104020203" pitchFamily="34" charset="77"/>
              </a:rPr>
              <a:t>Cost function minimization</a:t>
            </a:r>
          </a:p>
        </p:txBody>
      </p:sp>
      <p:sp>
        <p:nvSpPr>
          <p:cNvPr id="231" name="The model is fit to training data by minimizing the cost function,…"/>
          <p:cNvSpPr txBox="1"/>
          <p:nvPr/>
        </p:nvSpPr>
        <p:spPr>
          <a:xfrm>
            <a:off x="191534" y="868885"/>
            <a:ext cx="5763457" cy="1352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just" defTabSz="308074">
              <a:spcBef>
                <a:spcPts val="375"/>
              </a:spcBef>
              <a:defRPr sz="3900">
                <a:solidFill>
                  <a:srgbClr val="000000"/>
                </a:solidFill>
                <a:latin typeface="Gill Sans"/>
                <a:ea typeface="Gill Sans"/>
                <a:cs typeface="Gill Sans"/>
                <a:sym typeface="Gill Sans"/>
              </a:defRPr>
            </a:pPr>
            <a:r>
              <a:rPr sz="1463" dirty="0">
                <a:latin typeface="Gill Sans MT" panose="020B0502020104020203" pitchFamily="34" charset="77"/>
              </a:rPr>
              <a:t>The model is fit to training data by minimizing the cost function, </a:t>
            </a:r>
          </a:p>
          <a:p>
            <a:pPr lvl="2" algn="just" defTabSz="308074">
              <a:spcBef>
                <a:spcPts val="375"/>
              </a:spcBef>
              <a:defRPr sz="3900">
                <a:solidFill>
                  <a:srgbClr val="000000"/>
                </a:solidFill>
                <a:latin typeface="Gill Sans"/>
                <a:ea typeface="Gill Sans"/>
                <a:cs typeface="Gill Sans"/>
                <a:sym typeface="Gill Sans"/>
              </a:defRPr>
            </a:pPr>
            <a:r>
              <a:rPr sz="1463" dirty="0">
                <a:latin typeface="Gill Sans MT" panose="020B0502020104020203" pitchFamily="34" charset="77"/>
              </a:rPr>
              <a:t>… but there are practical issues that complicate life:</a:t>
            </a:r>
          </a:p>
          <a:p>
            <a:pPr marL="206375" indent="-92075" algn="just" defTabSz="308074">
              <a:spcBef>
                <a:spcPts val="38"/>
              </a:spcBef>
              <a:buSzPct val="100000"/>
              <a:buChar char="•"/>
              <a:defRPr sz="3500">
                <a:solidFill>
                  <a:srgbClr val="000000"/>
                </a:solidFill>
                <a:latin typeface="Gill Sans"/>
                <a:ea typeface="Gill Sans"/>
                <a:cs typeface="Gill Sans"/>
                <a:sym typeface="Gill Sans"/>
              </a:defRPr>
            </a:pPr>
            <a:r>
              <a:rPr sz="1313" dirty="0">
                <a:latin typeface="Gill Sans MT" panose="020B0502020104020203" pitchFamily="34" charset="77"/>
              </a:rPr>
              <a:t>the cost function is not known at the ground truth</a:t>
            </a:r>
          </a:p>
          <a:p>
            <a:pPr marL="200025" indent="-85725" algn="just" defTabSz="308074">
              <a:spcBef>
                <a:spcPts val="38"/>
              </a:spcBef>
              <a:buSzPct val="100000"/>
              <a:buChar char="•"/>
              <a:defRPr sz="3300">
                <a:solidFill>
                  <a:srgbClr val="000000"/>
                </a:solidFill>
                <a:latin typeface="Gill Sans"/>
                <a:ea typeface="Gill Sans"/>
                <a:cs typeface="Gill Sans"/>
                <a:sym typeface="Gill Sans"/>
              </a:defRPr>
            </a:pPr>
            <a:r>
              <a:rPr sz="1238" dirty="0">
                <a:latin typeface="Gill Sans MT" panose="020B0502020104020203" pitchFamily="34" charset="77"/>
              </a:rPr>
              <a:t>it is defined in a multi-d space</a:t>
            </a:r>
          </a:p>
          <a:p>
            <a:pPr marL="201113" indent="-86813" algn="just" defTabSz="308074">
              <a:spcBef>
                <a:spcPts val="38"/>
              </a:spcBef>
              <a:buSzPct val="100000"/>
              <a:buChar char="•"/>
              <a:defRPr sz="3500">
                <a:solidFill>
                  <a:srgbClr val="000000"/>
                </a:solidFill>
                <a:latin typeface="Gill Sans"/>
                <a:ea typeface="Gill Sans"/>
                <a:cs typeface="Gill Sans"/>
                <a:sym typeface="Gill Sans"/>
              </a:defRPr>
            </a:pPr>
            <a:r>
              <a:rPr sz="1238" dirty="0">
                <a:latin typeface="Gill Sans MT" panose="020B0502020104020203" pitchFamily="34" charset="77"/>
              </a:rPr>
              <a:t>it may hav</a:t>
            </a:r>
            <a:r>
              <a:rPr sz="1313" dirty="0">
                <a:latin typeface="Gill Sans MT" panose="020B0502020104020203" pitchFamily="34" charset="77"/>
              </a:rPr>
              <a:t>e multiple local minima</a:t>
            </a:r>
          </a:p>
          <a:p>
            <a:pPr marL="206375" indent="-92075" algn="just" defTabSz="308074">
              <a:spcBef>
                <a:spcPts val="38"/>
              </a:spcBef>
              <a:buSzPct val="100000"/>
              <a:buChar char="•"/>
              <a:defRPr sz="3500">
                <a:solidFill>
                  <a:srgbClr val="000000"/>
                </a:solidFill>
                <a:latin typeface="Gill Sans"/>
                <a:ea typeface="Gill Sans"/>
                <a:cs typeface="Gill Sans"/>
                <a:sym typeface="Gill Sans"/>
              </a:defRPr>
            </a:pPr>
            <a:r>
              <a:rPr sz="1313" dirty="0">
                <a:latin typeface="Gill Sans MT" panose="020B0502020104020203" pitchFamily="34" charset="77"/>
              </a:rPr>
              <a:t>in modern ML algorithm you may have millions of parameters</a:t>
            </a:r>
          </a:p>
        </p:txBody>
      </p:sp>
      <p:pic>
        <p:nvPicPr>
          <p:cNvPr id="232" name="pasted-movie.png" descr="pasted-movie.png"/>
          <p:cNvPicPr>
            <a:picLocks noChangeAspect="1"/>
          </p:cNvPicPr>
          <p:nvPr/>
        </p:nvPicPr>
        <p:blipFill>
          <a:blip r:embed="rId2"/>
          <a:stretch>
            <a:fillRect/>
          </a:stretch>
        </p:blipFill>
        <p:spPr>
          <a:xfrm>
            <a:off x="6018321" y="136402"/>
            <a:ext cx="3033112" cy="2066153"/>
          </a:xfrm>
          <a:prstGeom prst="rect">
            <a:avLst/>
          </a:prstGeom>
          <a:ln w="12700">
            <a:miter lim="400000"/>
          </a:ln>
        </p:spPr>
      </p:pic>
      <p:pic>
        <p:nvPicPr>
          <p:cNvPr id="233" name="pasted-image.tiff" descr="pasted-image.tiff"/>
          <p:cNvPicPr>
            <a:picLocks noChangeAspect="1"/>
          </p:cNvPicPr>
          <p:nvPr/>
        </p:nvPicPr>
        <p:blipFill>
          <a:blip r:embed="rId3"/>
          <a:stretch>
            <a:fillRect/>
          </a:stretch>
        </p:blipFill>
        <p:spPr>
          <a:xfrm>
            <a:off x="6076732" y="2161827"/>
            <a:ext cx="2916272" cy="2588673"/>
          </a:xfrm>
          <a:prstGeom prst="rect">
            <a:avLst/>
          </a:prstGeom>
          <a:ln w="12700">
            <a:miter lim="400000"/>
          </a:ln>
        </p:spPr>
      </p:pic>
      <p:sp>
        <p:nvSpPr>
          <p:cNvPr id="234" name="vt = ηt ∇θ E(θt)…"/>
          <p:cNvSpPr txBox="1"/>
          <p:nvPr/>
        </p:nvSpPr>
        <p:spPr>
          <a:xfrm>
            <a:off x="540406" y="2942336"/>
            <a:ext cx="929742" cy="396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just" defTabSz="308074">
              <a:defRPr sz="3100">
                <a:solidFill>
                  <a:srgbClr val="000000"/>
                </a:solidFill>
                <a:latin typeface="Gill Sans"/>
                <a:ea typeface="Gill Sans"/>
                <a:cs typeface="Gill Sans"/>
                <a:sym typeface="Gill Sans"/>
              </a:defRPr>
            </a:pPr>
            <a:r>
              <a:rPr sz="1163">
                <a:latin typeface="Gill Sans MT" panose="020B0502020104020203" pitchFamily="34" charset="77"/>
              </a:rPr>
              <a:t>v</a:t>
            </a:r>
            <a:r>
              <a:rPr sz="1163" baseline="-5999">
                <a:latin typeface="Gill Sans MT" panose="020B0502020104020203" pitchFamily="34" charset="77"/>
              </a:rPr>
              <a:t>t</a:t>
            </a:r>
            <a:r>
              <a:rPr sz="1163">
                <a:latin typeface="Gill Sans MT" panose="020B0502020104020203" pitchFamily="34" charset="77"/>
              </a:rPr>
              <a:t> = η</a:t>
            </a:r>
            <a:r>
              <a:rPr sz="1163" baseline="-5999">
                <a:latin typeface="Gill Sans MT" panose="020B0502020104020203" pitchFamily="34" charset="77"/>
              </a:rPr>
              <a:t>t</a:t>
            </a:r>
            <a:r>
              <a:rPr sz="1163">
                <a:latin typeface="Gill Sans MT" panose="020B0502020104020203" pitchFamily="34" charset="77"/>
              </a:rPr>
              <a:t> ∇</a:t>
            </a:r>
            <a:r>
              <a:rPr sz="1163" baseline="-5999">
                <a:latin typeface="Gill Sans MT" panose="020B0502020104020203" pitchFamily="34" charset="77"/>
              </a:rPr>
              <a:t>θ</a:t>
            </a:r>
            <a:r>
              <a:rPr sz="1163">
                <a:latin typeface="Gill Sans MT" panose="020B0502020104020203" pitchFamily="34" charset="77"/>
              </a:rPr>
              <a:t> E(θ</a:t>
            </a:r>
            <a:r>
              <a:rPr sz="1163" baseline="-5999">
                <a:latin typeface="Gill Sans MT" panose="020B0502020104020203" pitchFamily="34" charset="77"/>
              </a:rPr>
              <a:t>t</a:t>
            </a:r>
            <a:r>
              <a:rPr sz="1163">
                <a:latin typeface="Gill Sans MT" panose="020B0502020104020203" pitchFamily="34" charset="77"/>
              </a:rPr>
              <a:t>)</a:t>
            </a:r>
          </a:p>
          <a:p>
            <a:pPr algn="just" defTabSz="308074">
              <a:defRPr sz="3100">
                <a:solidFill>
                  <a:srgbClr val="000000"/>
                </a:solidFill>
                <a:latin typeface="Gill Sans"/>
                <a:ea typeface="Gill Sans"/>
                <a:cs typeface="Gill Sans"/>
                <a:sym typeface="Gill Sans"/>
              </a:defRPr>
            </a:pPr>
            <a:r>
              <a:rPr sz="1163">
                <a:latin typeface="Gill Sans MT" panose="020B0502020104020203" pitchFamily="34" charset="77"/>
              </a:rPr>
              <a:t>θ</a:t>
            </a:r>
            <a:r>
              <a:rPr sz="1163" baseline="-5999">
                <a:latin typeface="Gill Sans MT" panose="020B0502020104020203" pitchFamily="34" charset="77"/>
              </a:rPr>
              <a:t>t+1 </a:t>
            </a:r>
            <a:r>
              <a:rPr sz="1163">
                <a:latin typeface="Gill Sans MT" panose="020B0502020104020203" pitchFamily="34" charset="77"/>
              </a:rPr>
              <a:t>=θ</a:t>
            </a:r>
            <a:r>
              <a:rPr sz="1163" baseline="-5999">
                <a:latin typeface="Gill Sans MT" panose="020B0502020104020203" pitchFamily="34" charset="77"/>
              </a:rPr>
              <a:t>t </a:t>
            </a:r>
            <a:r>
              <a:rPr sz="1163">
                <a:latin typeface="Gill Sans MT" panose="020B0502020104020203" pitchFamily="34" charset="77"/>
              </a:rPr>
              <a:t>-v</a:t>
            </a:r>
            <a:r>
              <a:rPr sz="1163" baseline="-5999">
                <a:latin typeface="Gill Sans MT" panose="020B0502020104020203" pitchFamily="34" charset="77"/>
              </a:rPr>
              <a:t>t</a:t>
            </a:r>
            <a:r>
              <a:rPr sz="1163">
                <a:latin typeface="Gill Sans MT" panose="020B0502020104020203" pitchFamily="34" charset="77"/>
              </a:rPr>
              <a:t> </a:t>
            </a:r>
          </a:p>
        </p:txBody>
      </p:sp>
      <p:sp>
        <p:nvSpPr>
          <p:cNvPr id="235" name="ηt = learning rate"/>
          <p:cNvSpPr txBox="1"/>
          <p:nvPr/>
        </p:nvSpPr>
        <p:spPr>
          <a:xfrm>
            <a:off x="1777597" y="2896892"/>
            <a:ext cx="1213474"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just" defTabSz="308074">
              <a:spcBef>
                <a:spcPts val="375"/>
              </a:spcBef>
              <a:defRPr sz="3500">
                <a:solidFill>
                  <a:srgbClr val="000000"/>
                </a:solidFill>
                <a:latin typeface="Gill Sans"/>
                <a:ea typeface="Gill Sans"/>
                <a:cs typeface="Gill Sans"/>
                <a:sym typeface="Gill Sans"/>
              </a:defRPr>
            </a:pPr>
            <a:r>
              <a:rPr sz="1313">
                <a:latin typeface="Gill Sans MT" panose="020B0502020104020203" pitchFamily="34" charset="77"/>
              </a:rPr>
              <a:t>η</a:t>
            </a:r>
            <a:r>
              <a:rPr sz="1313" baseline="-5999">
                <a:latin typeface="Gill Sans MT" panose="020B0502020104020203" pitchFamily="34" charset="77"/>
              </a:rPr>
              <a:t>t</a:t>
            </a:r>
            <a:r>
              <a:rPr sz="1313">
                <a:latin typeface="Gill Sans MT" panose="020B0502020104020203" pitchFamily="34" charset="77"/>
              </a:rPr>
              <a:t> = learning rate</a:t>
            </a:r>
          </a:p>
        </p:txBody>
      </p:sp>
      <p:sp>
        <p:nvSpPr>
          <p:cNvPr id="236" name="Different methods to find the minimum:…"/>
          <p:cNvSpPr txBox="1"/>
          <p:nvPr/>
        </p:nvSpPr>
        <p:spPr>
          <a:xfrm>
            <a:off x="175340" y="2441026"/>
            <a:ext cx="3171224" cy="453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just" defTabSz="308074">
              <a:spcBef>
                <a:spcPts val="75"/>
              </a:spcBef>
              <a:defRPr sz="3600">
                <a:solidFill>
                  <a:srgbClr val="000000"/>
                </a:solidFill>
                <a:latin typeface="Gill Sans"/>
                <a:ea typeface="Gill Sans"/>
                <a:cs typeface="Gill Sans"/>
                <a:sym typeface="Gill Sans"/>
              </a:defRPr>
            </a:pPr>
            <a:r>
              <a:rPr sz="1350">
                <a:latin typeface="Gill Sans MT" panose="020B0502020104020203" pitchFamily="34" charset="77"/>
              </a:rPr>
              <a:t>Different methods to find the minimum:</a:t>
            </a:r>
          </a:p>
          <a:p>
            <a:pPr marL="200025" indent="-85725" algn="just" defTabSz="308074">
              <a:spcBef>
                <a:spcPts val="75"/>
              </a:spcBef>
              <a:buSzPct val="100000"/>
              <a:buChar char="•"/>
              <a:defRPr sz="3100">
                <a:solidFill>
                  <a:srgbClr val="000000"/>
                </a:solidFill>
                <a:latin typeface="Gill Sans"/>
                <a:ea typeface="Gill Sans"/>
                <a:cs typeface="Gill Sans"/>
                <a:sym typeface="Gill Sans"/>
              </a:defRPr>
            </a:pPr>
            <a:r>
              <a:rPr sz="1163">
                <a:latin typeface="Gill Sans MT" panose="020B0502020104020203" pitchFamily="34" charset="77"/>
              </a:rPr>
              <a:t>Gradient Descent (GD)</a:t>
            </a:r>
          </a:p>
        </p:txBody>
      </p:sp>
      <p:sp>
        <p:nvSpPr>
          <p:cNvPr id="237" name="Stochastic Gradient Descent (SGD)"/>
          <p:cNvSpPr txBox="1"/>
          <p:nvPr/>
        </p:nvSpPr>
        <p:spPr>
          <a:xfrm>
            <a:off x="302805" y="3571786"/>
            <a:ext cx="2916294" cy="261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marL="228600" indent="-228600" algn="just" defTabSz="821531">
              <a:spcBef>
                <a:spcPts val="1000"/>
              </a:spcBef>
              <a:buSzPct val="100000"/>
              <a:buChar char="•"/>
              <a:defRPr sz="3600">
                <a:solidFill>
                  <a:srgbClr val="000000"/>
                </a:solidFill>
                <a:latin typeface="Gill Sans"/>
                <a:ea typeface="Gill Sans"/>
                <a:cs typeface="Gill Sans"/>
                <a:sym typeface="Gill Sans"/>
              </a:defRPr>
            </a:lvl1pPr>
          </a:lstStyle>
          <a:p>
            <a:r>
              <a:rPr sz="1350">
                <a:latin typeface="Gill Sans MT" panose="020B0502020104020203" pitchFamily="34" charset="77"/>
              </a:rPr>
              <a:t>Stochastic Gradient Descent (SGD)</a:t>
            </a:r>
          </a:p>
        </p:txBody>
      </p:sp>
      <p:sp>
        <p:nvSpPr>
          <p:cNvPr id="238" name="vt = ηt ∇θ EMiniBatch (θt)…"/>
          <p:cNvSpPr txBox="1"/>
          <p:nvPr/>
        </p:nvSpPr>
        <p:spPr>
          <a:xfrm>
            <a:off x="523056" y="3888412"/>
            <a:ext cx="1532471" cy="442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just" defTabSz="308074">
              <a:defRPr sz="3500">
                <a:solidFill>
                  <a:srgbClr val="000000"/>
                </a:solidFill>
                <a:latin typeface="Gill Sans"/>
                <a:ea typeface="Gill Sans"/>
                <a:cs typeface="Gill Sans"/>
                <a:sym typeface="Gill Sans"/>
              </a:defRPr>
            </a:pPr>
            <a:r>
              <a:rPr sz="1313">
                <a:latin typeface="Gill Sans MT" panose="020B0502020104020203" pitchFamily="34" charset="77"/>
              </a:rPr>
              <a:t>v</a:t>
            </a:r>
            <a:r>
              <a:rPr sz="1313" baseline="-5999">
                <a:latin typeface="Gill Sans MT" panose="020B0502020104020203" pitchFamily="34" charset="77"/>
              </a:rPr>
              <a:t>t</a:t>
            </a:r>
            <a:r>
              <a:rPr sz="1313">
                <a:latin typeface="Gill Sans MT" panose="020B0502020104020203" pitchFamily="34" charset="77"/>
              </a:rPr>
              <a:t> = η</a:t>
            </a:r>
            <a:r>
              <a:rPr sz="1313" baseline="-5999">
                <a:latin typeface="Gill Sans MT" panose="020B0502020104020203" pitchFamily="34" charset="77"/>
              </a:rPr>
              <a:t>t</a:t>
            </a:r>
            <a:r>
              <a:rPr sz="1313">
                <a:latin typeface="Gill Sans MT" panose="020B0502020104020203" pitchFamily="34" charset="77"/>
              </a:rPr>
              <a:t> ∇</a:t>
            </a:r>
            <a:r>
              <a:rPr sz="1313" baseline="-5999">
                <a:latin typeface="Gill Sans MT" panose="020B0502020104020203" pitchFamily="34" charset="77"/>
              </a:rPr>
              <a:t>θ</a:t>
            </a:r>
            <a:r>
              <a:rPr sz="1313">
                <a:latin typeface="Gill Sans MT" panose="020B0502020104020203" pitchFamily="34" charset="77"/>
              </a:rPr>
              <a:t> E</a:t>
            </a:r>
            <a:r>
              <a:rPr sz="1313" baseline="31999">
                <a:latin typeface="Gill Sans MT" panose="020B0502020104020203" pitchFamily="34" charset="77"/>
              </a:rPr>
              <a:t>MiniBatch</a:t>
            </a:r>
            <a:r>
              <a:rPr sz="1313">
                <a:latin typeface="Gill Sans MT" panose="020B0502020104020203" pitchFamily="34" charset="77"/>
              </a:rPr>
              <a:t> (θ</a:t>
            </a:r>
            <a:r>
              <a:rPr sz="1313" baseline="-5999">
                <a:latin typeface="Gill Sans MT" panose="020B0502020104020203" pitchFamily="34" charset="77"/>
              </a:rPr>
              <a:t>t</a:t>
            </a:r>
            <a:r>
              <a:rPr sz="1313">
                <a:latin typeface="Gill Sans MT" panose="020B0502020104020203" pitchFamily="34" charset="77"/>
              </a:rPr>
              <a:t>)</a:t>
            </a:r>
          </a:p>
          <a:p>
            <a:pPr algn="just" defTabSz="308074">
              <a:defRPr sz="3500">
                <a:solidFill>
                  <a:srgbClr val="000000"/>
                </a:solidFill>
                <a:latin typeface="Gill Sans"/>
                <a:ea typeface="Gill Sans"/>
                <a:cs typeface="Gill Sans"/>
                <a:sym typeface="Gill Sans"/>
              </a:defRPr>
            </a:pPr>
            <a:r>
              <a:rPr sz="1313">
                <a:latin typeface="Gill Sans MT" panose="020B0502020104020203" pitchFamily="34" charset="77"/>
              </a:rPr>
              <a:t>θ</a:t>
            </a:r>
            <a:r>
              <a:rPr sz="1313" baseline="-5999">
                <a:latin typeface="Gill Sans MT" panose="020B0502020104020203" pitchFamily="34" charset="77"/>
              </a:rPr>
              <a:t>t+1 </a:t>
            </a:r>
            <a:r>
              <a:rPr sz="1313">
                <a:latin typeface="Gill Sans MT" panose="020B0502020104020203" pitchFamily="34" charset="77"/>
              </a:rPr>
              <a:t>=θ</a:t>
            </a:r>
            <a:r>
              <a:rPr sz="1313" baseline="-5999">
                <a:latin typeface="Gill Sans MT" panose="020B0502020104020203" pitchFamily="34" charset="77"/>
              </a:rPr>
              <a:t>t </a:t>
            </a:r>
            <a:r>
              <a:rPr sz="1313">
                <a:latin typeface="Gill Sans MT" panose="020B0502020104020203" pitchFamily="34" charset="77"/>
              </a:rPr>
              <a:t>-v</a:t>
            </a:r>
            <a:r>
              <a:rPr sz="1313" baseline="-5999">
                <a:latin typeface="Gill Sans MT" panose="020B0502020104020203" pitchFamily="34" charset="77"/>
              </a:rPr>
              <a:t>t</a:t>
            </a:r>
            <a:r>
              <a:rPr sz="1313">
                <a:latin typeface="Gill Sans MT" panose="020B0502020104020203" pitchFamily="34" charset="77"/>
              </a:rPr>
              <a:t> </a:t>
            </a:r>
          </a:p>
        </p:txBody>
      </p:sp>
      <p:sp>
        <p:nvSpPr>
          <p:cNvPr id="239" name="learning rate decreases in directions where the gradient is large"/>
          <p:cNvSpPr txBox="1"/>
          <p:nvPr/>
        </p:nvSpPr>
        <p:spPr>
          <a:xfrm>
            <a:off x="1554039" y="3104867"/>
            <a:ext cx="1660590" cy="471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defTabSz="821531">
              <a:spcBef>
                <a:spcPts val="1000"/>
              </a:spcBef>
              <a:defRPr sz="2500">
                <a:solidFill>
                  <a:srgbClr val="000000"/>
                </a:solidFill>
                <a:latin typeface="Gill Sans"/>
                <a:ea typeface="Gill Sans"/>
                <a:cs typeface="Gill Sans"/>
                <a:sym typeface="Gill Sans"/>
              </a:defRPr>
            </a:lvl1pPr>
          </a:lstStyle>
          <a:p>
            <a:r>
              <a:rPr sz="938">
                <a:latin typeface="Gill Sans MT" panose="020B0502020104020203" pitchFamily="34" charset="77"/>
              </a:rPr>
              <a:t>learning rate decreases in directions where the gradient is large</a:t>
            </a:r>
          </a:p>
        </p:txBody>
      </p:sp>
      <p:sp>
        <p:nvSpPr>
          <p:cNvPr id="240" name="chose randomly where to start to avoid local minima"/>
          <p:cNvSpPr txBox="1"/>
          <p:nvPr/>
        </p:nvSpPr>
        <p:spPr>
          <a:xfrm>
            <a:off x="2171249" y="3986906"/>
            <a:ext cx="1189071" cy="471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defTabSz="821531">
              <a:spcBef>
                <a:spcPts val="1000"/>
              </a:spcBef>
              <a:defRPr sz="2500">
                <a:solidFill>
                  <a:srgbClr val="000000"/>
                </a:solidFill>
                <a:latin typeface="Gill Sans"/>
                <a:ea typeface="Gill Sans"/>
                <a:cs typeface="Gill Sans"/>
                <a:sym typeface="Gill Sans"/>
              </a:defRPr>
            </a:lvl1pPr>
          </a:lstStyle>
          <a:p>
            <a:r>
              <a:rPr sz="938">
                <a:latin typeface="Gill Sans MT" panose="020B0502020104020203" pitchFamily="34" charset="77"/>
              </a:rPr>
              <a:t>chose randomly where to start to avoid local minima</a:t>
            </a:r>
          </a:p>
        </p:txBody>
      </p:sp>
      <p:sp>
        <p:nvSpPr>
          <p:cNvPr id="241" name="Gradient Descent with momentum…"/>
          <p:cNvSpPr txBox="1"/>
          <p:nvPr/>
        </p:nvSpPr>
        <p:spPr>
          <a:xfrm>
            <a:off x="3488227" y="2816109"/>
            <a:ext cx="2603863" cy="1169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marL="85725" indent="-85725" algn="just" defTabSz="308074">
              <a:spcBef>
                <a:spcPts val="18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Gradient Descent with momentum</a:t>
            </a:r>
          </a:p>
          <a:p>
            <a:pPr marL="85725" indent="-85725" algn="just" defTabSz="308074">
              <a:spcBef>
                <a:spcPts val="18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Gradient Descent with second momentum</a:t>
            </a:r>
          </a:p>
          <a:p>
            <a:pPr marL="257175" lvl="1" indent="-85725" algn="just" defTabSz="308074">
              <a:spcBef>
                <a:spcPts val="18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RMSprop</a:t>
            </a:r>
          </a:p>
          <a:p>
            <a:pPr marL="257175" lvl="1" indent="-85725" algn="just" defTabSz="308074">
              <a:spcBef>
                <a:spcPts val="188"/>
              </a:spcBef>
              <a:buSzPct val="100000"/>
              <a:buChar char="•"/>
              <a:defRPr sz="3600">
                <a:solidFill>
                  <a:srgbClr val="000000"/>
                </a:solidFill>
                <a:latin typeface="Gill Sans"/>
                <a:ea typeface="Gill Sans"/>
                <a:cs typeface="Gill Sans"/>
                <a:sym typeface="Gill Sans"/>
              </a:defRPr>
            </a:pPr>
            <a:r>
              <a:rPr sz="1350">
                <a:latin typeface="Gill Sans MT" panose="020B0502020104020203" pitchFamily="34" charset="77"/>
              </a:rPr>
              <a:t>ADAM</a:t>
            </a:r>
          </a:p>
        </p:txBody>
      </p:sp>
      <p:pic>
        <p:nvPicPr>
          <p:cNvPr id="2" name="Picture 1">
            <a:extLst>
              <a:ext uri="{FF2B5EF4-FFF2-40B4-BE49-F238E27FC236}">
                <a16:creationId xmlns:a16="http://schemas.microsoft.com/office/drawing/2014/main" id="{980FCC72-3A41-14F0-916D-5554813F0524}"/>
              </a:ext>
            </a:extLst>
          </p:cNvPr>
          <p:cNvPicPr>
            <a:picLocks noChangeAspect="1"/>
          </p:cNvPicPr>
          <p:nvPr/>
        </p:nvPicPr>
        <p:blipFill>
          <a:blip r:embed="rId4"/>
          <a:stretch>
            <a:fillRect/>
          </a:stretch>
        </p:blipFill>
        <p:spPr>
          <a:xfrm>
            <a:off x="-17238" y="4810539"/>
            <a:ext cx="9169189" cy="333581"/>
          </a:xfrm>
          <a:prstGeom prst="rect">
            <a:avLst/>
          </a:prstGeom>
        </p:spPr>
      </p:pic>
      <p:sp>
        <p:nvSpPr>
          <p:cNvPr id="3" name="TextBox 2">
            <a:extLst>
              <a:ext uri="{FF2B5EF4-FFF2-40B4-BE49-F238E27FC236}">
                <a16:creationId xmlns:a16="http://schemas.microsoft.com/office/drawing/2014/main" id="{75194E81-6699-AD44-3591-1F64083E5247}"/>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latin typeface="Gill Sans MT" panose="020B0502020104020203" pitchFamily="34" charset="77"/>
              </a:rPr>
              <a:t>                      								7 -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E1FE-C3D1-4B03-A063-901D84C0C19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AD51747-1C6E-6BDB-3130-3CA020CBB9D3}"/>
              </a:ext>
            </a:extLst>
          </p:cNvPr>
          <p:cNvPicPr>
            <a:picLocks noChangeAspect="1"/>
          </p:cNvPicPr>
          <p:nvPr/>
        </p:nvPicPr>
        <p:blipFill>
          <a:blip r:embed="rId2"/>
          <a:stretch>
            <a:fillRect/>
          </a:stretch>
        </p:blipFill>
        <p:spPr>
          <a:xfrm>
            <a:off x="-17238" y="4810539"/>
            <a:ext cx="9169189" cy="333581"/>
          </a:xfrm>
          <a:prstGeom prst="rect">
            <a:avLst/>
          </a:prstGeom>
        </p:spPr>
      </p:pic>
      <p:sp>
        <p:nvSpPr>
          <p:cNvPr id="2" name="TextBox 1">
            <a:extLst>
              <a:ext uri="{FF2B5EF4-FFF2-40B4-BE49-F238E27FC236}">
                <a16:creationId xmlns:a16="http://schemas.microsoft.com/office/drawing/2014/main" id="{613B2C85-A201-BF34-CBCA-4C6D62BE4CE8}"/>
              </a:ext>
            </a:extLst>
          </p:cNvPr>
          <p:cNvSpPr txBox="1"/>
          <p:nvPr/>
        </p:nvSpPr>
        <p:spPr>
          <a:xfrm>
            <a:off x="-87465" y="4885043"/>
            <a:ext cx="9151951" cy="215444"/>
          </a:xfrm>
          <a:prstGeom prst="rect">
            <a:avLst/>
          </a:prstGeom>
          <a:noFill/>
        </p:spPr>
        <p:txBody>
          <a:bodyPr wrap="square" rtlCol="0">
            <a:spAutoFit/>
          </a:bodyPr>
          <a:lstStyle/>
          <a:p>
            <a:pPr algn="ctr"/>
            <a:r>
              <a:rPr lang="en-IT" sz="800" dirty="0">
                <a:solidFill>
                  <a:schemeClr val="bg1"/>
                </a:solidFill>
              </a:rPr>
              <a:t>                      								</a:t>
            </a:r>
          </a:p>
        </p:txBody>
      </p:sp>
      <p:sp>
        <p:nvSpPr>
          <p:cNvPr id="3" name="TextBox 2">
            <a:extLst>
              <a:ext uri="{FF2B5EF4-FFF2-40B4-BE49-F238E27FC236}">
                <a16:creationId xmlns:a16="http://schemas.microsoft.com/office/drawing/2014/main" id="{BF53D17C-A172-AAE9-3901-49C37E758993}"/>
              </a:ext>
            </a:extLst>
          </p:cNvPr>
          <p:cNvSpPr txBox="1"/>
          <p:nvPr/>
        </p:nvSpPr>
        <p:spPr>
          <a:xfrm>
            <a:off x="7951" y="2387084"/>
            <a:ext cx="9144000" cy="369332"/>
          </a:xfrm>
          <a:prstGeom prst="rect">
            <a:avLst/>
          </a:prstGeom>
          <a:noFill/>
        </p:spPr>
        <p:txBody>
          <a:bodyPr wrap="square" rtlCol="0">
            <a:spAutoFit/>
          </a:bodyPr>
          <a:lstStyle/>
          <a:p>
            <a:pPr algn="ctr"/>
            <a:r>
              <a:rPr lang="en-GB" sz="1800" b="1" dirty="0">
                <a:latin typeface="Gill Sans MT" panose="020B0502020104020203" pitchFamily="34" charset="77"/>
              </a:rPr>
              <a:t>Interpolation vs extrapolation</a:t>
            </a:r>
          </a:p>
        </p:txBody>
      </p:sp>
    </p:spTree>
    <p:extLst>
      <p:ext uri="{BB962C8B-B14F-4D97-AF65-F5344CB8AC3E}">
        <p14:creationId xmlns:p14="http://schemas.microsoft.com/office/powerpoint/2010/main" val="2069046843"/>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4279</Words>
  <Application>Microsoft Macintosh PowerPoint</Application>
  <PresentationFormat>On-screen Show (16:9)</PresentationFormat>
  <Paragraphs>444</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Cambria Math</vt:lpstr>
      <vt:lpstr>Gill Sans MT</vt:lpstr>
      <vt:lpstr>Wingdings</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TOMMASO VITTORINI</cp:lastModifiedBy>
  <cp:revision>11</cp:revision>
  <dcterms:modified xsi:type="dcterms:W3CDTF">2024-11-26T09:21:43Z</dcterms:modified>
</cp:coreProperties>
</file>