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64" r:id="rId5"/>
    <p:sldId id="2147470203" r:id="rId6"/>
    <p:sldId id="2147470229" r:id="rId7"/>
    <p:sldId id="2147470216" r:id="rId8"/>
    <p:sldId id="259" r:id="rId9"/>
    <p:sldId id="260" r:id="rId10"/>
    <p:sldId id="261" r:id="rId11"/>
    <p:sldId id="262" r:id="rId12"/>
    <p:sldId id="265" r:id="rId13"/>
    <p:sldId id="263" r:id="rId14"/>
    <p:sldId id="2147470204" r:id="rId15"/>
    <p:sldId id="2147470217" r:id="rId16"/>
    <p:sldId id="2147470222" r:id="rId17"/>
    <p:sldId id="2147470223" r:id="rId18"/>
    <p:sldId id="266" r:id="rId19"/>
    <p:sldId id="2147470218" r:id="rId20"/>
    <p:sldId id="2147470219" r:id="rId21"/>
    <p:sldId id="2147470220" r:id="rId22"/>
    <p:sldId id="2147470221" r:id="rId23"/>
    <p:sldId id="2147470205" r:id="rId24"/>
    <p:sldId id="2147470206" r:id="rId25"/>
    <p:sldId id="2147470199" r:id="rId26"/>
    <p:sldId id="2147470200" r:id="rId27"/>
    <p:sldId id="2147470201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7" r:id="rId36"/>
    <p:sldId id="278" r:id="rId37"/>
    <p:sldId id="279" r:id="rId38"/>
    <p:sldId id="280" r:id="rId39"/>
    <p:sldId id="282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147470208" r:id="rId49"/>
    <p:sldId id="2147470209" r:id="rId50"/>
    <p:sldId id="2147470230" r:id="rId51"/>
    <p:sldId id="2147470173" r:id="rId52"/>
    <p:sldId id="2147470177" r:id="rId53"/>
    <p:sldId id="2147470178" r:id="rId54"/>
    <p:sldId id="2147470176" r:id="rId55"/>
    <p:sldId id="2147470179" r:id="rId56"/>
    <p:sldId id="2147470180" r:id="rId57"/>
    <p:sldId id="2147470181" r:id="rId58"/>
    <p:sldId id="2147470182" r:id="rId59"/>
    <p:sldId id="2147470183" r:id="rId60"/>
    <p:sldId id="2147470184" r:id="rId61"/>
    <p:sldId id="2147470186" r:id="rId62"/>
    <p:sldId id="2147470187" r:id="rId63"/>
    <p:sldId id="2147470227" r:id="rId64"/>
    <p:sldId id="2147470231" r:id="rId65"/>
    <p:sldId id="2147470189" r:id="rId66"/>
    <p:sldId id="2147470210" r:id="rId67"/>
    <p:sldId id="2147470213" r:id="rId68"/>
    <p:sldId id="2147470211" r:id="rId69"/>
    <p:sldId id="2147470212" r:id="rId70"/>
    <p:sldId id="2147470215" r:id="rId71"/>
    <p:sldId id="2147470214" r:id="rId72"/>
    <p:sldId id="2147470225" r:id="rId73"/>
    <p:sldId id="2147470224" r:id="rId74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0F80B0"/>
    <a:srgbClr val="821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4"/>
    <p:restoredTop sz="94660"/>
  </p:normalViewPr>
  <p:slideViewPr>
    <p:cSldViewPr snapToGrid="0">
      <p:cViewPr varScale="1">
        <p:scale>
          <a:sx n="119" d="100"/>
          <a:sy n="119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0B948-B744-7F4D-A909-E95FB75ED440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B2E6A-0C8E-3141-BA77-9B2540865C6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9050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www.euractiv.com</a:t>
            </a:r>
            <a:r>
              <a:rPr lang="en-GB" dirty="0"/>
              <a:t>/section/tech/news/</a:t>
            </a:r>
            <a:r>
              <a:rPr lang="en-GB" dirty="0" err="1"/>
              <a:t>europes</a:t>
            </a:r>
            <a:r>
              <a:rPr lang="en-GB" dirty="0"/>
              <a:t>-ai-computing-plans-may-be-too-little-too-late/</a:t>
            </a:r>
          </a:p>
          <a:p>
            <a:r>
              <a:rPr lang="en-GB" dirty="0"/>
              <a:t>https://currentaffairs.adda247.com/india-ranks-5th-in-countries-with-most-ai-investment/</a:t>
            </a:r>
          </a:p>
          <a:p>
            <a:r>
              <a:rPr lang="en-GB" dirty="0"/>
              <a:t>https://</a:t>
            </a:r>
            <a:r>
              <a:rPr lang="en-GB" dirty="0" err="1"/>
              <a:t>www.thestack.technology</a:t>
            </a:r>
            <a:r>
              <a:rPr lang="en-GB" dirty="0"/>
              <a:t>/global-ai-index/</a:t>
            </a:r>
          </a:p>
          <a:p>
            <a:r>
              <a:rPr lang="en-GB" dirty="0"/>
              <a:t>https://</a:t>
            </a:r>
            <a:r>
              <a:rPr lang="en-GB" dirty="0" err="1"/>
              <a:t>hbr.org</a:t>
            </a:r>
            <a:r>
              <a:rPr lang="en-GB" dirty="0"/>
              <a:t>/2023/12/charting-the-emerging-geography-of-ai</a:t>
            </a:r>
          </a:p>
          <a:p>
            <a:r>
              <a:rPr lang="en-GB" dirty="0"/>
              <a:t>https://</a:t>
            </a:r>
            <a:r>
              <a:rPr lang="en-GB" dirty="0" err="1"/>
              <a:t>www.linkedin.com</a:t>
            </a:r>
            <a:r>
              <a:rPr lang="en-GB" dirty="0"/>
              <a:t>/pulse/divergent-paths-comparing-ai-regulation-us-eu-china-yannick-mah%C3%A9-ztlre/</a:t>
            </a:r>
          </a:p>
          <a:p>
            <a:r>
              <a:rPr lang="en-GB" dirty="0"/>
              <a:t>https://</a:t>
            </a:r>
            <a:r>
              <a:rPr lang="en-GB" dirty="0" err="1"/>
              <a:t>www.voronoiapp.com</a:t>
            </a:r>
            <a:r>
              <a:rPr lang="en-GB" dirty="0"/>
              <a:t>/technology/Which-AI-Companies-Have-Acquired-the-Most-Funding-1006</a:t>
            </a:r>
          </a:p>
          <a:p>
            <a:r>
              <a:rPr lang="en-GB" dirty="0"/>
              <a:t>https://</a:t>
            </a:r>
            <a:r>
              <a:rPr lang="en-GB" dirty="0" err="1"/>
              <a:t>www.reddit.com</a:t>
            </a:r>
            <a:r>
              <a:rPr lang="en-GB" dirty="0"/>
              <a:t>/r/</a:t>
            </a:r>
            <a:r>
              <a:rPr lang="en-GB" dirty="0" err="1"/>
              <a:t>europe</a:t>
            </a:r>
            <a:r>
              <a:rPr lang="en-GB" dirty="0"/>
              <a:t>/comments/11mqdld/private_investment_in_artificial_intelligence_2020/	</a:t>
            </a:r>
          </a:p>
          <a:p>
            <a:r>
              <a:rPr lang="en-GB" dirty="0"/>
              <a:t>https://digital-</a:t>
            </a:r>
            <a:r>
              <a:rPr lang="en-GB" dirty="0" err="1"/>
              <a:t>strategy.ec.europa.eu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/policies/</a:t>
            </a:r>
            <a:r>
              <a:rPr lang="en-GB" dirty="0" err="1"/>
              <a:t>european</a:t>
            </a:r>
            <a:r>
              <a:rPr lang="en-GB" dirty="0"/>
              <a:t>-approach-artificial-intelligence</a:t>
            </a:r>
          </a:p>
          <a:p>
            <a:r>
              <a:rPr lang="en-GB" dirty="0"/>
              <a:t>https://</a:t>
            </a:r>
            <a:r>
              <a:rPr lang="en-GB" dirty="0" err="1"/>
              <a:t>www.oecd-ilibrary.org</a:t>
            </a:r>
            <a:r>
              <a:rPr lang="en-GB" dirty="0"/>
              <a:t>/science-and-techno</a:t>
            </a:r>
          </a:p>
          <a:p>
            <a:r>
              <a:rPr lang="en-GB" dirty="0"/>
              <a:t>logy/artificial-intelligence-in-science_d89b39b6-en</a:t>
            </a:r>
          </a:p>
          <a:p>
            <a:r>
              <a:rPr lang="en-GB" dirty="0"/>
              <a:t>https://</a:t>
            </a:r>
            <a:r>
              <a:rPr lang="en-GB" dirty="0" err="1"/>
              <a:t>transcend.io</a:t>
            </a:r>
            <a:r>
              <a:rPr lang="en-GB" dirty="0"/>
              <a:t>/blog/ai-regulation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E6A-0C8E-3141-BA77-9B2540865C6A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97923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6031-C3F7-194C-8EEF-D3AE589AEACF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325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6031-C3F7-194C-8EEF-D3AE589AEACF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81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www.europarl.europa.eu</a:t>
            </a:r>
            <a:r>
              <a:rPr lang="en-GB" dirty="0"/>
              <a:t>/</a:t>
            </a:r>
            <a:r>
              <a:rPr lang="en-GB" dirty="0" err="1"/>
              <a:t>RegData</a:t>
            </a:r>
            <a:r>
              <a:rPr lang="en-GB" dirty="0"/>
              <a:t>/etudes/ATAG/2024/760392/EPRS_ATA(2024)760392_EN.pdf</a:t>
            </a:r>
          </a:p>
          <a:p>
            <a:r>
              <a:rPr lang="en-GB" dirty="0"/>
              <a:t>https://</a:t>
            </a:r>
            <a:r>
              <a:rPr lang="en-GB" dirty="0" err="1"/>
              <a:t>www.jsr.org</a:t>
            </a:r>
            <a:r>
              <a:rPr lang="en-GB" dirty="0"/>
              <a:t>/</a:t>
            </a:r>
            <a:r>
              <a:rPr lang="en-GB" dirty="0" err="1"/>
              <a:t>hs</a:t>
            </a:r>
            <a:r>
              <a:rPr lang="en-GB" dirty="0"/>
              <a:t>/</a:t>
            </a:r>
            <a:r>
              <a:rPr lang="en-GB" dirty="0" err="1"/>
              <a:t>index.php</a:t>
            </a:r>
            <a:r>
              <a:rPr lang="en-GB" dirty="0"/>
              <a:t>/path/article/download/1762/816/10694</a:t>
            </a:r>
          </a:p>
          <a:p>
            <a:r>
              <a:rPr lang="en-GB" dirty="0"/>
              <a:t>https://</a:t>
            </a:r>
            <a:r>
              <a:rPr lang="en-GB" dirty="0" err="1"/>
              <a:t>itif.org</a:t>
            </a:r>
            <a:r>
              <a:rPr lang="en-GB" dirty="0"/>
              <a:t>/publications/2024/08/26/how-innovative-is-</a:t>
            </a:r>
            <a:r>
              <a:rPr lang="en-GB" dirty="0" err="1"/>
              <a:t>china</a:t>
            </a:r>
            <a:r>
              <a:rPr lang="en-GB" dirty="0"/>
              <a:t>-in-ai/</a:t>
            </a:r>
          </a:p>
          <a:p>
            <a:r>
              <a:rPr lang="en-GB" dirty="0"/>
              <a:t>/https://</a:t>
            </a:r>
            <a:r>
              <a:rPr lang="en-GB" dirty="0" err="1"/>
              <a:t>www.dbresearch.com</a:t>
            </a:r>
            <a:r>
              <a:rPr lang="en-GB" dirty="0"/>
              <a:t>/PROD/RPS_EN-PROD/PROD0000000000505746/%28How%29_will_the_EU_become_an_AI_superstar%3F.pdf?undefined&amp;realload=po8nZ8dM2IhIXQbzBvn76mE~fv14cny05JzSChAe4p07VMfXm0U6tncIApBDrr29</a:t>
            </a:r>
          </a:p>
          <a:p>
            <a:endParaRPr lang="en-GB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E6A-0C8E-3141-BA77-9B2540865C6A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88406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eur-lex.europa.eu</a:t>
            </a:r>
            <a:r>
              <a:rPr lang="en-GB" dirty="0"/>
              <a:t>/legal-content/EN/TXT/HTML/?</a:t>
            </a:r>
            <a:r>
              <a:rPr lang="en-GB" dirty="0" err="1"/>
              <a:t>uri</a:t>
            </a:r>
            <a:r>
              <a:rPr lang="en-GB" dirty="0"/>
              <a:t>=OJ:L_202401689</a:t>
            </a:r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E6A-0C8E-3141-BA77-9B2540865C6A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74126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E6A-0C8E-3141-BA77-9B2540865C6A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38124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openfuture.eu</a:t>
            </a:r>
            <a:r>
              <a:rPr lang="en-GB" dirty="0"/>
              <a:t>/blog/a-</a:t>
            </a:r>
            <a:r>
              <a:rPr lang="en-GB" dirty="0" err="1"/>
              <a:t>frankenstein</a:t>
            </a:r>
            <a:r>
              <a:rPr lang="en-GB" dirty="0"/>
              <a:t>-like-approach-open-source-in-the-ai-act/</a:t>
            </a:r>
          </a:p>
          <a:p>
            <a:r>
              <a:rPr lang="en-GB" dirty="0"/>
              <a:t>https://</a:t>
            </a:r>
            <a:r>
              <a:rPr lang="en-GB" dirty="0" err="1"/>
              <a:t>scienceeurope.org</a:t>
            </a:r>
            <a:r>
              <a:rPr lang="en-GB" dirty="0"/>
              <a:t>/media/ulolndb2/science-</a:t>
            </a:r>
            <a:r>
              <a:rPr lang="en-GB" dirty="0" err="1"/>
              <a:t>europe</a:t>
            </a:r>
            <a:r>
              <a:rPr lang="en-GB" dirty="0"/>
              <a:t>-webinar-on-ai-</a:t>
            </a:r>
            <a:r>
              <a:rPr lang="en-GB" dirty="0" err="1"/>
              <a:t>report.pdf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E6A-0C8E-3141-BA77-9B2540865C6A}" type="slidenum">
              <a:rPr lang="en-IT" smtClean="0"/>
              <a:t>14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9761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https://research-and-</a:t>
            </a:r>
            <a:r>
              <a:rPr lang="en-GB" dirty="0" err="1"/>
              <a:t>innovation.ec.europa.eu</a:t>
            </a:r>
            <a:r>
              <a:rPr lang="en-GB" dirty="0"/>
              <a:t>/research-area/industrial-research-and-innovation/artificial-intelligence-ai-</a:t>
            </a:r>
            <a:r>
              <a:rPr lang="en-GB" dirty="0" err="1"/>
              <a:t>science_en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E6A-0C8E-3141-BA77-9B2540865C6A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22903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6" name="Shape 7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(as rare as ~ 1 / 300 billion pp collisions..)</a:t>
            </a:r>
          </a:p>
        </p:txBody>
      </p:sp>
    </p:spTree>
    <p:extLst>
      <p:ext uri="{BB962C8B-B14F-4D97-AF65-F5344CB8AC3E}">
        <p14:creationId xmlns:p14="http://schemas.microsoft.com/office/powerpoint/2010/main" val="349449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E6A-0C8E-3141-BA77-9B2540865C6A}" type="slidenum">
              <a:rPr lang="en-IT" smtClean="0"/>
              <a:t>48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54338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6031-C3F7-194C-8EEF-D3AE589AEACF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24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EE9E8-F237-AE3B-18F8-BDDEE108C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3F3-E323-0A46-D9A8-C5395CB44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F3FB9-CB6B-0DCC-5AAE-15BD25A0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4E0CD-5EB4-10E3-8547-3E01C634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BD0AF-0EBE-6C37-3C00-8992CD6C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3357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82220-45DF-CB64-10A9-5E6AF48C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62DE4-1E13-8D01-D4E7-34A253641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1179D-4F8F-C1B6-A261-578DBCBB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9FFC-57E4-F7A0-D464-0BA90B53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41323-E5D7-BD22-7F0E-6B19D4EF4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5974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A38EF-DD53-5091-010B-9C78C8EAB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374E3-0D79-5CC1-3130-8BEABA56E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1BC4F-7CA7-51AF-D64C-5BBF82405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22DEB-FCA0-38E4-5A3E-35C1D8054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772BB-2D3B-2245-A93F-7DF42D7A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70876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26/11/24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‹#›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ECDC807-0BA5-0A43-AC45-832D16E73821}"/>
              </a:ext>
            </a:extLst>
          </p:cNvPr>
          <p:cNvSpPr/>
          <p:nvPr userDrawn="1"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 descr="Immagine che contiene sfocatura&#10;&#10;Descrizione generata automaticamente">
            <a:extLst>
              <a:ext uri="{FF2B5EF4-FFF2-40B4-BE49-F238E27FC236}">
                <a16:creationId xmlns:a16="http://schemas.microsoft.com/office/drawing/2014/main" id="{7494694B-273B-A4EB-2F78-87086C2A2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8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NDARD white (DIFA-CR)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riangle"/>
          <p:cNvSpPr/>
          <p:nvPr/>
        </p:nvSpPr>
        <p:spPr>
          <a:xfrm>
            <a:off x="1878202" y="863505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0" name="Triangle"/>
          <p:cNvSpPr/>
          <p:nvPr/>
        </p:nvSpPr>
        <p:spPr>
          <a:xfrm>
            <a:off x="1878202" y="213291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1" name="Title Text"/>
          <p:cNvSpPr txBox="1">
            <a:spLocks noGrp="1"/>
          </p:cNvSpPr>
          <p:nvPr>
            <p:ph type="title"/>
          </p:nvPr>
        </p:nvSpPr>
        <p:spPr>
          <a:xfrm>
            <a:off x="364377" y="212780"/>
            <a:ext cx="11463246" cy="642939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defTabSz="410765">
              <a:lnSpc>
                <a:spcPct val="90000"/>
              </a:lnSpc>
              <a:spcBef>
                <a:spcPts val="1100"/>
              </a:spcBef>
              <a:defRPr sz="3400">
                <a:solidFill>
                  <a:srgbClr val="0433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22" name="D. Bonacorsi"/>
          <p:cNvSpPr txBox="1"/>
          <p:nvPr/>
        </p:nvSpPr>
        <p:spPr>
          <a:xfrm>
            <a:off x="10944298" y="6579873"/>
            <a:ext cx="731991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solidFill>
                  <a:srgbClr val="414141"/>
                </a:solidFill>
              </a:defRPr>
            </a:lvl1pPr>
          </a:lstStyle>
          <a:p>
            <a:r>
              <a:t>D. Bonacorsi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1272" y="6579873"/>
            <a:ext cx="211240" cy="223839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lnSpc>
                <a:spcPct val="110000"/>
              </a:lnSpc>
              <a:defRPr sz="900">
                <a:solidFill>
                  <a:srgbClr val="41414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4" name="Body Level One…"/>
          <p:cNvSpPr txBox="1">
            <a:spLocks noGrp="1"/>
          </p:cNvSpPr>
          <p:nvPr>
            <p:ph type="body" idx="1"/>
          </p:nvPr>
        </p:nvSpPr>
        <p:spPr>
          <a:xfrm>
            <a:off x="349390" y="908666"/>
            <a:ext cx="11493220" cy="5248661"/>
          </a:xfrm>
          <a:prstGeom prst="rect">
            <a:avLst/>
          </a:prstGeom>
        </p:spPr>
        <p:txBody>
          <a:bodyPr lIns="35718" tIns="35718" rIns="35718" bIns="35718" anchor="ctr">
            <a:normAutofit/>
          </a:bodyPr>
          <a:lstStyle>
            <a:lvl1pPr marL="0" indent="0" defTabSz="410765">
              <a:lnSpc>
                <a:spcPct val="80000"/>
              </a:lnSpc>
              <a:spcBef>
                <a:spcPts val="1600"/>
              </a:spcBef>
              <a:buSzTx/>
              <a:buFontTx/>
              <a:buNone/>
              <a:defRPr sz="2200">
                <a:solidFill>
                  <a:srgbClr val="41414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04850" indent="-234950" defTabSz="410765">
              <a:lnSpc>
                <a:spcPct val="80000"/>
              </a:lnSpc>
              <a:spcBef>
                <a:spcPts val="1600"/>
              </a:spcBef>
              <a:buSzPct val="75000"/>
              <a:buFontTx/>
              <a:buChar char="•"/>
              <a:defRPr sz="1800">
                <a:solidFill>
                  <a:srgbClr val="414141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1122538" indent="-182738" defTabSz="410765">
              <a:lnSpc>
                <a:spcPct val="60000"/>
              </a:lnSpc>
              <a:spcBef>
                <a:spcPts val="1600"/>
              </a:spcBef>
              <a:buClr>
                <a:srgbClr val="929292"/>
              </a:buClr>
              <a:buSzPct val="60000"/>
              <a:buFont typeface="Zapf Dingbats"/>
              <a:buChar char="❖"/>
              <a:defRPr sz="1400">
                <a:solidFill>
                  <a:srgbClr val="414141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592438" indent="-182738" defTabSz="410765">
              <a:lnSpc>
                <a:spcPct val="50000"/>
              </a:lnSpc>
              <a:spcBef>
                <a:spcPts val="1600"/>
              </a:spcBef>
              <a:buClr>
                <a:srgbClr val="929292"/>
              </a:buClr>
              <a:buSzPct val="60000"/>
              <a:buFont typeface="Zapf Dingbats"/>
              <a:buChar char="❖"/>
              <a:defRPr sz="1400">
                <a:solidFill>
                  <a:srgbClr val="414141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2062338" indent="-182738" defTabSz="410765">
              <a:lnSpc>
                <a:spcPct val="50000"/>
              </a:lnSpc>
              <a:spcBef>
                <a:spcPts val="1600"/>
              </a:spcBef>
              <a:buClr>
                <a:srgbClr val="929292"/>
              </a:buClr>
              <a:buSzPct val="60000"/>
              <a:buFont typeface="Zapf Dingbats"/>
              <a:buChar char="❖"/>
              <a:defRPr sz="1400">
                <a:solidFill>
                  <a:srgbClr val="414141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Line"/>
          <p:cNvSpPr/>
          <p:nvPr/>
        </p:nvSpPr>
        <p:spPr>
          <a:xfrm>
            <a:off x="347413" y="865298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6" name="Line"/>
          <p:cNvSpPr/>
          <p:nvPr/>
        </p:nvSpPr>
        <p:spPr>
          <a:xfrm>
            <a:off x="347413" y="213291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5" y="218042"/>
            <a:ext cx="575051" cy="60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30175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5E0B3-63FC-AA4C-1AD4-A74D70B2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A431C-B8C3-688A-F9A7-4F89B282A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2426F-78C8-6760-723C-005B44C10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E7C26-A737-7DA8-D75D-FC329F4F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714DD-44F5-0A37-AECE-C533899E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6381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2F200-DA01-5AC9-38D2-D8EDA731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8C93A-2EAF-91E8-6307-3D547C67D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BC022-604C-79CE-14A6-F59292A0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121C5-C257-00FF-63BE-33676603F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6D450-A6CC-7CAD-1744-E358ACCD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311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E51A-BC81-9F34-074E-AE275204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E9DE7-AB4F-3936-E470-396011B59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4AA5D-529B-C787-E4F9-63775E9FD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2E039-1076-2C6D-FD80-FC6EC250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573E-3CFE-FBEC-6045-A579C9E8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9ED5E-8711-D55C-451D-0E1B3133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86169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02F4-8EAF-5DB4-C826-4FEE463B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89F81-72A1-DE90-E592-74DC2B8E5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C7F41-8481-8F3E-89FF-2A2D47998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2D928-0804-BF8A-40EB-838BB60D6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DD688-1DB6-88AE-5FCF-9F84D51C1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80E978-B385-3C24-D404-902A12AAD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3E56B-52DE-747F-794B-DD46499B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F1FA7-91A1-7BDE-9F86-B945E872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8089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2D5B3-98A6-00DA-7DC8-0249048C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AC6E-B34F-12B7-5C51-668D342DC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37E26-258B-2121-7A3D-A58E2077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61B04-D1FF-9AC3-7588-7268AE4C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5729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2610F-C3CD-52E8-4DDE-B814B909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EF330-F453-8FC0-8A3F-D2C15068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0333C-494F-C02F-9BFF-47A3991D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3407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1D626-994A-877B-4F5A-CAFD03B6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47837-BBFA-FE1E-3B6E-259BEC56D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463A2-EB5C-733D-D0A5-E2CC8DB26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78436-228A-92D6-DFF6-F7781CB2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8BAA4-4CD2-BA20-23E9-A6F8E8A5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0CB3E-A0ED-432A-7DCB-8B2A6470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90286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C8557-8EAA-77BB-2700-63CC0C84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4C1CB-F75C-A095-AD36-8597DFFF0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74A77-2D0E-65D5-7A70-58B3F16D7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3BB6-1D61-1722-538D-A63A8BE3A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CB22C-2217-2EF6-4058-9EDEBB9C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E3606-A9CB-689C-5F72-F87B75B5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2538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F2C174-687B-3B7F-A450-F1130A80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D11F-9B44-1024-1FDE-321865FF0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0972-6427-B724-FE31-2B2CB48FD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F10794-B300-D84C-98D8-58250724E40D}" type="datetimeFigureOut">
              <a:rPr lang="en-IT" smtClean="0"/>
              <a:t>26/11/24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7898D-1ED5-12D0-2ACA-45B1D59FE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F8AE0-243D-9E4C-233C-69A961A90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948286-400B-B441-AA36-1B42F79B91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3241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doceo/document/TA-9-2024-0138_EN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file:///https:/eur-lex.europa.eu/legal-content/EN/TXT/PDF/%3furi=OJ:L_20240168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home.cern/science/computing/gri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114735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hyperlink" Target="https://astronomerstelegram.org/" TargetMode="Externa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iml.web.cern.ch/homepag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hyperlink" Target="https://www.supercomputing-icsc.it/en/icsc-home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2.emf"/><Relationship Id="rId7" Type="http://schemas.openxmlformats.org/officeDocument/2006/relationships/image" Target="../media/image1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4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hyperlink" Target="https://igdb.supercomputing-icsc.cloud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ai-infn.baltig-pages.infn.it/wp-1/docs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hyperlink" Target="https://eurohpc-ju.europa.eu/document/download/d7a85415-3b43-48fe-9539-60d7745b31dc_en?filename=LISA%20upgrade-technical-specification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c.europa.eu/commission/presscorner/detail/en/ip_18_13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CC4F-3E7D-BFF3-E2C6-259C35CFB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i="0" dirty="0">
                <a:solidFill>
                  <a:srgbClr val="0F264F"/>
                </a:solidFill>
                <a:effectLst/>
                <a:latin typeface="Liberation Sans"/>
              </a:rPr>
              <a:t>AI in Europe and WLCG vision </a:t>
            </a:r>
            <a:endParaRPr lang="en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1FAB67-2346-0AD3-EC6B-767D686ABD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T" dirty="0"/>
              <a:t>Tommaso Boccali (INFN Pisa)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D4BD2-6DA1-119C-A56C-FEC3FFC491C9}"/>
              </a:ext>
            </a:extLst>
          </p:cNvPr>
          <p:cNvSpPr txBox="1"/>
          <p:nvPr/>
        </p:nvSpPr>
        <p:spPr>
          <a:xfrm>
            <a:off x="9623483" y="2316163"/>
            <a:ext cx="208903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700" b="1" dirty="0"/>
              <a:t>?</a:t>
            </a:r>
            <a:endParaRPr lang="en-IT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F7FB1C-0282-0391-76C6-26684328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" y="15672"/>
            <a:ext cx="7743247" cy="109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46958-95BC-545F-5C4A-F27BC078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6034"/>
            <a:ext cx="7772400" cy="73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6AA5-DA80-DC78-D91E-A45ECA0F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AI in Europe --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38285-3026-4985-CF5F-8138A3C2D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2020: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CA42-E040-BFB2-B8C4-F7962E1C5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731" y="156528"/>
            <a:ext cx="4865451" cy="2478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9847EE-3E2E-3C46-6FA8-53F8518B4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115" y="3366337"/>
            <a:ext cx="6402422" cy="1295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EAC35-39CA-AF7A-CD92-9082B169CC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82"/>
          <a:stretch/>
        </p:blipFill>
        <p:spPr>
          <a:xfrm>
            <a:off x="4492557" y="5685580"/>
            <a:ext cx="7772400" cy="807295"/>
          </a:xfrm>
          <a:prstGeom prst="rect">
            <a:avLst/>
          </a:prstGeom>
        </p:spPr>
      </p:pic>
      <p:pic>
        <p:nvPicPr>
          <p:cNvPr id="3076" name="Picture 4" descr="Money Makeover: Euro Banknotes Are Getting a New Design | Entrepreneur">
            <a:extLst>
              <a:ext uri="{FF2B5EF4-FFF2-40B4-BE49-F238E27FC236}">
                <a16:creationId xmlns:a16="http://schemas.microsoft.com/office/drawing/2014/main" id="{9CD70131-69F4-6728-5131-0BA4C0EB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58" y="3000206"/>
            <a:ext cx="3335742" cy="222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8D8E1D2-49A3-DD49-485E-0B6DD5699FC0}"/>
              </a:ext>
            </a:extLst>
          </p:cNvPr>
          <p:cNvSpPr/>
          <p:nvPr/>
        </p:nvSpPr>
        <p:spPr>
          <a:xfrm>
            <a:off x="1254465" y="3301757"/>
            <a:ext cx="6207868" cy="719010"/>
          </a:xfrm>
          <a:prstGeom prst="roundRect">
            <a:avLst/>
          </a:prstGeom>
          <a:solidFill>
            <a:srgbClr val="156082">
              <a:alpha val="3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F19490E-A0C4-C0A8-1393-6D4EAD369364}"/>
              </a:ext>
            </a:extLst>
          </p:cNvPr>
          <p:cNvSpPr/>
          <p:nvPr/>
        </p:nvSpPr>
        <p:spPr>
          <a:xfrm>
            <a:off x="4598887" y="5672284"/>
            <a:ext cx="7223462" cy="760537"/>
          </a:xfrm>
          <a:prstGeom prst="roundRect">
            <a:avLst/>
          </a:prstGeom>
          <a:solidFill>
            <a:srgbClr val="156082">
              <a:alpha val="3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05261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885F-65E1-2AB8-F91C-8327FBCE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73BE-1080-B5B8-70DA-56ED5218B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5D787-7119-04C7-6531-9A62C5FBD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027906"/>
            <a:ext cx="7772400" cy="1790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3D9CD-E952-3F5B-1853-A62AF9CF1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2" y="3352799"/>
            <a:ext cx="5285926" cy="3447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53976D-0066-AC2A-17E9-0E3B1C925C42}"/>
              </a:ext>
            </a:extLst>
          </p:cNvPr>
          <p:cNvSpPr txBox="1"/>
          <p:nvPr/>
        </p:nvSpPr>
        <p:spPr>
          <a:xfrm>
            <a:off x="7412477" y="5155660"/>
            <a:ext cx="3609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IT" sz="2400" b="1" dirty="0">
                <a:solidFill>
                  <a:schemeClr val="accent5">
                    <a:lumMod val="75000"/>
                  </a:schemeClr>
                </a:solidFill>
              </a:rPr>
              <a:t>irst version of the AI act</a:t>
            </a:r>
          </a:p>
        </p:txBody>
      </p:sp>
    </p:spTree>
    <p:extLst>
      <p:ext uri="{BB962C8B-B14F-4D97-AF65-F5344CB8AC3E}">
        <p14:creationId xmlns:p14="http://schemas.microsoft.com/office/powerpoint/2010/main" val="218529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E5E7-28E6-2221-FE30-354611E92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EU AI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7E8A3-4B60-97E3-16CE-5EA176958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Here</a:t>
            </a:r>
            <a:r>
              <a:rPr lang="en-GB" dirty="0"/>
              <a:t>, </a:t>
            </a:r>
            <a:r>
              <a:rPr lang="en-GB" dirty="0">
                <a:hlinkClick r:id="rId4"/>
              </a:rPr>
              <a:t>here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A4CD5-34C4-F04C-15CE-3728AB2E5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75" y="2692940"/>
            <a:ext cx="11640768" cy="2358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580088-7DCC-1AA4-B982-FBF2353552C1}"/>
              </a:ext>
            </a:extLst>
          </p:cNvPr>
          <p:cNvSpPr txBox="1"/>
          <p:nvPr/>
        </p:nvSpPr>
        <p:spPr>
          <a:xfrm>
            <a:off x="3482502" y="5788680"/>
            <a:ext cx="365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>
                <a:solidFill>
                  <a:schemeClr val="accent4">
                    <a:lumMod val="50000"/>
                  </a:schemeClr>
                </a:solidFill>
              </a:rPr>
              <a:t>See F.Lizzi’s talk later</a:t>
            </a:r>
          </a:p>
        </p:txBody>
      </p:sp>
    </p:spTree>
    <p:extLst>
      <p:ext uri="{BB962C8B-B14F-4D97-AF65-F5344CB8AC3E}">
        <p14:creationId xmlns:p14="http://schemas.microsoft.com/office/powerpoint/2010/main" val="20819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4D54-AA02-0DD6-A370-12E9C15A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41B1-785C-3933-A2F7-C7A894C25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2024: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CB861-1FB6-0B37-7448-B04EDDF83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42" y="3429000"/>
            <a:ext cx="4209202" cy="2668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38FE05-3CA4-0A43-D583-3381F713F1C0}"/>
              </a:ext>
            </a:extLst>
          </p:cNvPr>
          <p:cNvSpPr txBox="1"/>
          <p:nvPr/>
        </p:nvSpPr>
        <p:spPr>
          <a:xfrm>
            <a:off x="1018162" y="2658894"/>
            <a:ext cx="266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T</a:t>
            </a:r>
            <a:r>
              <a:rPr lang="en-IT" b="1" dirty="0">
                <a:solidFill>
                  <a:schemeClr val="accent4">
                    <a:lumMod val="50000"/>
                  </a:schemeClr>
                </a:solidFill>
              </a:rPr>
              <a:t>he AI act starts validity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6ACD7-DD6A-0BCE-D356-A3417A7EB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115" y="3360152"/>
            <a:ext cx="6287494" cy="24514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96D6AF-6ABD-A43C-12B0-E4B9F4B94E54}"/>
              </a:ext>
            </a:extLst>
          </p:cNvPr>
          <p:cNvSpPr txBox="1"/>
          <p:nvPr/>
        </p:nvSpPr>
        <p:spPr>
          <a:xfrm>
            <a:off x="6799634" y="2577830"/>
            <a:ext cx="477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Large (~ 1.6BEur) money for AI infrastructure</a:t>
            </a:r>
            <a:endParaRPr lang="en-IT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4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1EBFE-1437-631E-3DE4-3F72172B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B0ADAC-125D-6F04-724D-3F712C39A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E324494-7899-8040-FE81-0F0B0CB3D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121920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14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D5F9-7FCF-43EC-E1E9-F7028091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53" y="-100680"/>
            <a:ext cx="10515600" cy="1325563"/>
          </a:xfrm>
        </p:spPr>
        <p:txBody>
          <a:bodyPr/>
          <a:lstStyle/>
          <a:p>
            <a:r>
              <a:rPr lang="en-IT" dirty="0"/>
              <a:t>How does EC fund/governs AI?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8F1BD-55BB-65B7-AA45-EF3C4A47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76" y="844363"/>
            <a:ext cx="5942173" cy="4351338"/>
          </a:xfrm>
        </p:spPr>
        <p:txBody>
          <a:bodyPr/>
          <a:lstStyle/>
          <a:p>
            <a:r>
              <a:rPr lang="en-IT" dirty="0"/>
              <a:t>2 streams</a:t>
            </a:r>
          </a:p>
          <a:p>
            <a:pPr lvl="1"/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IT" b="1" dirty="0">
                <a:solidFill>
                  <a:schemeClr val="accent5">
                    <a:lumMod val="75000"/>
                  </a:schemeClr>
                </a:solidFill>
              </a:rPr>
              <a:t>he infrastructure / hardware side</a:t>
            </a:r>
          </a:p>
          <a:p>
            <a:pPr lvl="2"/>
            <a:r>
              <a:rPr lang="en-GB" dirty="0"/>
              <a:t>Q</a:t>
            </a:r>
            <a:r>
              <a:rPr lang="en-IT" dirty="0"/>
              <a:t>uite advanced, mostly via EuroHPC (repurposed from generic computing)</a:t>
            </a:r>
          </a:p>
          <a:p>
            <a:pPr lvl="2"/>
            <a:r>
              <a:rPr lang="en-IT" dirty="0"/>
              <a:t>Preexascale: 120x3 (x2) M</a:t>
            </a:r>
            <a:r>
              <a:rPr lang="en-GB" dirty="0"/>
              <a:t>e</a:t>
            </a:r>
            <a:r>
              <a:rPr lang="en-IT" dirty="0"/>
              <a:t>ur</a:t>
            </a:r>
          </a:p>
          <a:p>
            <a:pPr lvl="2"/>
            <a:r>
              <a:rPr lang="en-IT" dirty="0"/>
              <a:t>Exascale: 250x2 (x2) M</a:t>
            </a:r>
            <a:r>
              <a:rPr lang="en-GB" dirty="0"/>
              <a:t>e</a:t>
            </a:r>
            <a:r>
              <a:rPr lang="en-IT" dirty="0"/>
              <a:t>ur</a:t>
            </a:r>
          </a:p>
          <a:p>
            <a:pPr lvl="2"/>
            <a:r>
              <a:rPr lang="en-IT" dirty="0"/>
              <a:t>AI factories: 200x4 (x2) MEur</a:t>
            </a:r>
          </a:p>
          <a:p>
            <a:pPr lvl="1"/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IT" b="1" dirty="0">
                <a:solidFill>
                  <a:schemeClr val="accent5">
                    <a:lumMod val="75000"/>
                  </a:schemeClr>
                </a:solidFill>
              </a:rPr>
              <a:t>he application / foundational side</a:t>
            </a:r>
          </a:p>
          <a:p>
            <a:pPr lvl="2"/>
            <a:r>
              <a:rPr lang="en-GB" dirty="0"/>
              <a:t>A</a:t>
            </a:r>
            <a:r>
              <a:rPr lang="en-IT" dirty="0"/>
              <a:t> mess, many different funding streams</a:t>
            </a:r>
          </a:p>
          <a:p>
            <a:pPr lvl="2"/>
            <a:r>
              <a:rPr lang="en-GB" dirty="0"/>
              <a:t>N</a:t>
            </a:r>
            <a:r>
              <a:rPr lang="en-IT" dirty="0"/>
              <a:t>o clue on how to get a number in Eur!!!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78F89-BC97-1E1D-A095-951E4DF00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455" y="753198"/>
            <a:ext cx="5805694" cy="3262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A8425-511E-07B7-A6DF-DD1C6D1D5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5" y="4503912"/>
            <a:ext cx="6102485" cy="2354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3A8941-6863-9888-65F5-445B325B507F}"/>
              </a:ext>
            </a:extLst>
          </p:cNvPr>
          <p:cNvSpPr txBox="1"/>
          <p:nvPr/>
        </p:nvSpPr>
        <p:spPr>
          <a:xfrm>
            <a:off x="8307421" y="4122431"/>
            <a:ext cx="376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EuroHPC has taken to a large extent </a:t>
            </a:r>
            <a:br>
              <a:rPr lang="en-IT" dirty="0"/>
            </a:br>
            <a:r>
              <a:rPr lang="en-IT" dirty="0"/>
              <a:t>the role of PRACE</a:t>
            </a:r>
          </a:p>
        </p:txBody>
      </p:sp>
      <p:pic>
        <p:nvPicPr>
          <p:cNvPr id="4098" name="Picture 2" descr="PRACE logo banner">
            <a:extLst>
              <a:ext uri="{FF2B5EF4-FFF2-40B4-BE49-F238E27FC236}">
                <a16:creationId xmlns:a16="http://schemas.microsoft.com/office/drawing/2014/main" id="{1BFE23A9-78F0-9CD1-95FC-5E81C4CF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162" y="5027020"/>
            <a:ext cx="3317838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80C00A-2025-AEEA-9543-1CC22CC9A855}"/>
              </a:ext>
            </a:extLst>
          </p:cNvPr>
          <p:cNvSpPr txBox="1"/>
          <p:nvPr/>
        </p:nvSpPr>
        <p:spPr>
          <a:xfrm>
            <a:off x="5700409" y="5622640"/>
            <a:ext cx="61583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ERC</a:t>
            </a:r>
            <a:r>
              <a:rPr lang="en-IT" dirty="0"/>
              <a:t> funds mostly individual foundational studies</a:t>
            </a:r>
          </a:p>
          <a:p>
            <a:r>
              <a:rPr lang="en-IT" b="1" dirty="0"/>
              <a:t>Horizon Europe </a:t>
            </a:r>
            <a:r>
              <a:rPr lang="en-IT" dirty="0"/>
              <a:t>Institutional level projects</a:t>
            </a:r>
          </a:p>
          <a:p>
            <a:r>
              <a:rPr lang="en-IT" b="1" dirty="0"/>
              <a:t>EIC</a:t>
            </a:r>
            <a:r>
              <a:rPr lang="en-IT" dirty="0"/>
              <a:t> is interested in startups and SME</a:t>
            </a:r>
          </a:p>
          <a:p>
            <a:r>
              <a:rPr lang="en-IT" b="1" dirty="0"/>
              <a:t>European partnerships </a:t>
            </a:r>
            <a:r>
              <a:rPr lang="en-IT" dirty="0"/>
              <a:t>are large projects such as the EOSC</a:t>
            </a:r>
            <a:br>
              <a:rPr lang="en-IT" dirty="0"/>
            </a:b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428817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63F7-70D3-ED54-D14F-F900AE46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WLCG (what is it?)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61F6F-4EB3-540E-B9E4-A88FB7F87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64" y="1681028"/>
            <a:ext cx="8240949" cy="4351338"/>
          </a:xfrm>
        </p:spPr>
        <p:txBody>
          <a:bodyPr/>
          <a:lstStyle/>
          <a:p>
            <a:r>
              <a:rPr lang="en-IT" dirty="0"/>
              <a:t>The </a:t>
            </a:r>
            <a:r>
              <a:rPr lang="en-IT" b="1" dirty="0"/>
              <a:t>W</a:t>
            </a:r>
            <a:r>
              <a:rPr lang="en-IT" dirty="0"/>
              <a:t>orldwide </a:t>
            </a:r>
            <a:r>
              <a:rPr lang="en-IT" b="1" dirty="0"/>
              <a:t>L</a:t>
            </a:r>
            <a:r>
              <a:rPr lang="en-IT" dirty="0"/>
              <a:t>arge Hadron Collider </a:t>
            </a:r>
            <a:r>
              <a:rPr lang="en-IT" b="1" dirty="0"/>
              <a:t>C</a:t>
            </a:r>
            <a:r>
              <a:rPr lang="en-IT" dirty="0"/>
              <a:t>omputing </a:t>
            </a:r>
            <a:r>
              <a:rPr lang="en-IT" b="1" dirty="0"/>
              <a:t>G</a:t>
            </a:r>
            <a:r>
              <a:rPr lang="en-IT" dirty="0"/>
              <a:t>rid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T</a:t>
            </a:r>
            <a:r>
              <a:rPr lang="en-IT" dirty="0">
                <a:solidFill>
                  <a:srgbClr val="0070C0"/>
                </a:solidFill>
              </a:rPr>
              <a:t>he computing system to collect / store / analyze the data from LHC Experiments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C</a:t>
            </a:r>
            <a:r>
              <a:rPr lang="en-IT" dirty="0">
                <a:solidFill>
                  <a:srgbClr val="0070C0"/>
                </a:solidFill>
              </a:rPr>
              <a:t>hoice from late 1990s: implement as a distributed computing systems (compared to a single huge computing center @ CERN)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A</a:t>
            </a:r>
            <a:r>
              <a:rPr lang="en-IT" dirty="0">
                <a:solidFill>
                  <a:srgbClr val="0070C0"/>
                </a:solidFill>
              </a:rPr>
              <a:t> design choice which needed ~ 10 years of computing R&amp;D</a:t>
            </a:r>
          </a:p>
          <a:p>
            <a:pPr lvl="2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en-IT" dirty="0">
                <a:solidFill>
                  <a:schemeClr val="accent5">
                    <a:lumMod val="50000"/>
                  </a:schemeClr>
                </a:solidFill>
              </a:rPr>
              <a:t>he GRID,  Authentican mechanisms, Tbps file transfers, …</a:t>
            </a:r>
          </a:p>
          <a:p>
            <a:pPr lvl="1"/>
            <a:r>
              <a:rPr lang="en-IT" dirty="0">
                <a:solidFill>
                  <a:srgbClr val="0070C0"/>
                </a:solidFill>
              </a:rPr>
              <a:t>Today: </a:t>
            </a:r>
          </a:p>
        </p:txBody>
      </p:sp>
      <p:pic>
        <p:nvPicPr>
          <p:cNvPr id="4" name="Picture 4" descr="EGI | WLCG">
            <a:extLst>
              <a:ext uri="{FF2B5EF4-FFF2-40B4-BE49-F238E27FC236}">
                <a16:creationId xmlns:a16="http://schemas.microsoft.com/office/drawing/2014/main" id="{08E85A47-1E17-6FC0-8413-B6213F482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3738" r="14531"/>
          <a:stretch/>
        </p:blipFill>
        <p:spPr bwMode="auto">
          <a:xfrm>
            <a:off x="9302942" y="211724"/>
            <a:ext cx="2050858" cy="22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420FF-30E5-6A1C-3608-2AD67929A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081" y="2525804"/>
            <a:ext cx="3230344" cy="1533131"/>
          </a:xfrm>
          <a:prstGeom prst="rect">
            <a:avLst/>
          </a:prstGeom>
        </p:spPr>
      </p:pic>
      <p:pic>
        <p:nvPicPr>
          <p:cNvPr id="2050" name="Picture 2" descr="Copy of HEP-computing-IMFP22">
            <a:extLst>
              <a:ext uri="{FF2B5EF4-FFF2-40B4-BE49-F238E27FC236}">
                <a16:creationId xmlns:a16="http://schemas.microsoft.com/office/drawing/2014/main" id="{2F880F17-C345-1BBF-859D-3DB0A418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03" y="4332196"/>
            <a:ext cx="33655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72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3CE343-54F8-796E-F1D7-492CC5F9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59233"/>
            <a:ext cx="11163300" cy="1325563"/>
          </a:xfrm>
        </p:spPr>
        <p:txBody>
          <a:bodyPr/>
          <a:lstStyle/>
          <a:p>
            <a:r>
              <a:rPr lang="en-IT" dirty="0">
                <a:hlinkClick r:id="rId2"/>
              </a:rPr>
              <a:t>WLCG Computing </a:t>
            </a:r>
            <a:r>
              <a:rPr lang="en-IT" dirty="0"/>
              <a:t>(not so much about AI … yet)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EA3647-622C-16FE-0A77-87E1A1F4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6028"/>
            <a:ext cx="4967111" cy="3682241"/>
          </a:xfrm>
        </p:spPr>
        <p:txBody>
          <a:bodyPr>
            <a:noAutofit/>
          </a:bodyPr>
          <a:lstStyle/>
          <a:p>
            <a:r>
              <a:rPr lang="en-IT" sz="1800" dirty="0"/>
              <a:t>Active since 2009 (data challenges since 2004)</a:t>
            </a:r>
          </a:p>
          <a:p>
            <a:r>
              <a:rPr lang="en-IT" sz="1800" dirty="0"/>
              <a:t>200 Computing centers</a:t>
            </a:r>
          </a:p>
          <a:p>
            <a:pPr lvl="1"/>
            <a:r>
              <a:rPr lang="en-IT" sz="1800" dirty="0">
                <a:solidFill>
                  <a:srgbClr val="0070C0"/>
                </a:solidFill>
              </a:rPr>
              <a:t>~ 1.5 M CPU cores</a:t>
            </a:r>
          </a:p>
          <a:p>
            <a:pPr lvl="1"/>
            <a:r>
              <a:rPr lang="en-IT" sz="1800" dirty="0">
                <a:solidFill>
                  <a:srgbClr val="0070C0"/>
                </a:solidFill>
              </a:rPr>
              <a:t>~1.5 EB of disk</a:t>
            </a:r>
          </a:p>
          <a:p>
            <a:pPr lvl="1"/>
            <a:r>
              <a:rPr lang="en-IT" sz="1800" dirty="0">
                <a:solidFill>
                  <a:srgbClr val="0070C0"/>
                </a:solidFill>
              </a:rPr>
              <a:t>~2.5 EB of tape</a:t>
            </a:r>
          </a:p>
          <a:p>
            <a:pPr lvl="1"/>
            <a:r>
              <a:rPr lang="en-IT" sz="1800" dirty="0">
                <a:solidFill>
                  <a:srgbClr val="0070C0"/>
                </a:solidFill>
              </a:rPr>
              <a:t>GPUs starting to appear </a:t>
            </a:r>
            <a:br>
              <a:rPr lang="en-IT" sz="1800" dirty="0">
                <a:solidFill>
                  <a:srgbClr val="0070C0"/>
                </a:solidFill>
              </a:rPr>
            </a:br>
            <a:r>
              <a:rPr lang="en-IT" sz="1800" dirty="0">
                <a:solidFill>
                  <a:srgbClr val="0070C0"/>
                </a:solidFill>
              </a:rPr>
              <a:t>(not mainstream atm)</a:t>
            </a:r>
          </a:p>
          <a:p>
            <a:r>
              <a:rPr lang="en-IT" sz="1800" dirty="0"/>
              <a:t>Global Data Management System (using RUCIO+FTS)</a:t>
            </a:r>
          </a:p>
          <a:p>
            <a:r>
              <a:rPr lang="en-GB" sz="1800" dirty="0"/>
              <a:t>A</a:t>
            </a:r>
            <a:r>
              <a:rPr lang="en-IT" sz="1800" dirty="0"/>
              <a:t>ccessing HPC resources as “site extensions”</a:t>
            </a:r>
          </a:p>
          <a:p>
            <a:r>
              <a:rPr lang="en-GB" sz="1800" dirty="0"/>
              <a:t>D</a:t>
            </a:r>
            <a:r>
              <a:rPr lang="en-IT" sz="1800" dirty="0"/>
              <a:t>ata more critical than computing … is this going to be the case also for large scale AI?</a:t>
            </a:r>
          </a:p>
        </p:txBody>
      </p:sp>
      <p:pic>
        <p:nvPicPr>
          <p:cNvPr id="6" name="Picture 2" descr="LIP -">
            <a:extLst>
              <a:ext uri="{FF2B5EF4-FFF2-40B4-BE49-F238E27FC236}">
                <a16:creationId xmlns:a16="http://schemas.microsoft.com/office/drawing/2014/main" id="{E233ADB9-BC95-E1DB-A7B2-405DF1C8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11" y="1587669"/>
            <a:ext cx="7224889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F992E9-7C75-BAE5-33B0-BC047B0E61A0}"/>
              </a:ext>
            </a:extLst>
          </p:cNvPr>
          <p:cNvSpPr txBox="1"/>
          <p:nvPr/>
        </p:nvSpPr>
        <p:spPr>
          <a:xfrm>
            <a:off x="6204225" y="5982866"/>
            <a:ext cx="475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 VPNs (L2 and L3) deployed; &gt; 2 Tbps sustained </a:t>
            </a:r>
          </a:p>
        </p:txBody>
      </p:sp>
      <p:pic>
        <p:nvPicPr>
          <p:cNvPr id="8" name="Picture 4" descr="RUCIO | CS3MESH4EOSC">
            <a:extLst>
              <a:ext uri="{FF2B5EF4-FFF2-40B4-BE49-F238E27FC236}">
                <a16:creationId xmlns:a16="http://schemas.microsoft.com/office/drawing/2014/main" id="{AC730708-6E44-78DB-0B2B-8CB32F6BA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5667470"/>
            <a:ext cx="20002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ile Transfer Service (FTS) | CS3MESH4EOSC">
            <a:extLst>
              <a:ext uri="{FF2B5EF4-FFF2-40B4-BE49-F238E27FC236}">
                <a16:creationId xmlns:a16="http://schemas.microsoft.com/office/drawing/2014/main" id="{DA411F37-E3F4-ADF3-C313-B33E1251C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60" y="5667470"/>
            <a:ext cx="20002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87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0ACEB-6AF9-D3DD-E828-2E3357ED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Computing and AI for CERN/LHC/WLCG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C13A6-301A-D32F-787C-B7E46B3E5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WLCG (CERN computing infrastructure for LHC data processing) has a Computing sustainability problem … does it?</a:t>
            </a:r>
          </a:p>
          <a:p>
            <a:r>
              <a:rPr lang="en-IT" dirty="0"/>
              <a:t>Computing extrapolations for the High Luminosity LHC (2030-2041) are exploding wrt the current (already expensive) LHC Runs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71BA38-59BB-698D-2115-A66702733A5E}"/>
              </a:ext>
            </a:extLst>
          </p:cNvPr>
          <p:cNvSpPr txBox="1"/>
          <p:nvPr/>
        </p:nvSpPr>
        <p:spPr>
          <a:xfrm>
            <a:off x="1284758" y="6249843"/>
            <a:ext cx="226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2030 is the new 2026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87E2464-4551-5F10-37FF-BA6E05D2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" y="3681819"/>
            <a:ext cx="4158573" cy="24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3BDF2D-C0FB-DCCD-BF3C-7DD7F9A0E183}"/>
              </a:ext>
            </a:extLst>
          </p:cNvPr>
          <p:cNvSpPr txBox="1"/>
          <p:nvPr/>
        </p:nvSpPr>
        <p:spPr>
          <a:xfrm>
            <a:off x="4448782" y="4001294"/>
            <a:ext cx="2023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B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lack line = flat budget</a:t>
            </a:r>
          </a:p>
          <a:p>
            <a:pPr algn="ctr"/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(you can buy more computers with the same money if you wait …)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5C3EE143-6AD5-DC6F-1025-6BF9D56DA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69" y="3571335"/>
            <a:ext cx="4869233" cy="292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A4FC7A-2E86-F8BD-D8EA-B6177A3CCA08}"/>
              </a:ext>
            </a:extLst>
          </p:cNvPr>
          <p:cNvSpPr/>
          <p:nvPr/>
        </p:nvSpPr>
        <p:spPr>
          <a:xfrm rot="20400562">
            <a:off x="-29320" y="2712322"/>
            <a:ext cx="11975123" cy="193899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Honestly, that is the problem for me.  I care for AI if it is a solution to this problem (or in general to “doing better physics”)</a:t>
            </a:r>
          </a:p>
        </p:txBody>
      </p:sp>
    </p:spTree>
    <p:extLst>
      <p:ext uri="{BB962C8B-B14F-4D97-AF65-F5344CB8AC3E}">
        <p14:creationId xmlns:p14="http://schemas.microsoft.com/office/powerpoint/2010/main" val="21183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0E67E-3D11-8D7C-F654-8AEAD25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Why these numbers?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241AC-D569-EDB3-7CCC-C022369E363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4174" y="5121626"/>
            <a:ext cx="456900" cy="46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E8935-ADFD-C20F-5F77-9201A0710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11" b="-7759"/>
          <a:stretch/>
        </p:blipFill>
        <p:spPr>
          <a:xfrm>
            <a:off x="243391" y="2256399"/>
            <a:ext cx="7746082" cy="1872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62D5A-BF14-C147-899F-1B1E6A7CF848}"/>
              </a:ext>
            </a:extLst>
          </p:cNvPr>
          <p:cNvSpPr txBox="1"/>
          <p:nvPr/>
        </p:nvSpPr>
        <p:spPr>
          <a:xfrm>
            <a:off x="817665" y="539228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 are here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C59809-B518-0035-D661-FBFC3D1DF87D}"/>
              </a:ext>
            </a:extLst>
          </p:cNvPr>
          <p:cNvCxnSpPr>
            <a:stCxn id="6" idx="0"/>
          </p:cNvCxnSpPr>
          <p:nvPr/>
        </p:nvCxnSpPr>
        <p:spPr>
          <a:xfrm flipV="1">
            <a:off x="1564023" y="2809440"/>
            <a:ext cx="528901" cy="25828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E3AD7A-1A4F-4ABE-91F4-466B3DEAF490}"/>
              </a:ext>
            </a:extLst>
          </p:cNvPr>
          <p:cNvSpPr txBox="1"/>
          <p:nvPr/>
        </p:nvSpPr>
        <p:spPr>
          <a:xfrm>
            <a:off x="2962773" y="4191959"/>
            <a:ext cx="551034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8000"/>
                </a:solidFill>
              </a:rPr>
              <a:t>2015-2018: 13 TeV, ~2.5x in luminosity, up to 3x in </a:t>
            </a:r>
            <a:r>
              <a:rPr lang="en-US" sz="1600" b="1" dirty="0" err="1">
                <a:solidFill>
                  <a:srgbClr val="008000"/>
                </a:solidFill>
              </a:rPr>
              <a:t>hadronic</a:t>
            </a:r>
            <a:r>
              <a:rPr lang="en-US" sz="1600" b="1" dirty="0">
                <a:solidFill>
                  <a:srgbClr val="008000"/>
                </a:solidFill>
              </a:rPr>
              <a:t> events per collision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2021-2023</a:t>
            </a:r>
            <a:r>
              <a:rPr lang="en-US" sz="1100" b="1" dirty="0">
                <a:solidFill>
                  <a:srgbClr val="0000FF"/>
                </a:solidFill>
              </a:rPr>
              <a:t>: 13 TeV, again 2.5x in luminosity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2026+: the so-called HL-LHC (or SLHC)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660066"/>
                </a:solidFill>
              </a:rPr>
              <a:t>2035+: the so-called HE-LHC @ 30 </a:t>
            </a:r>
            <a:r>
              <a:rPr lang="en-US" sz="1600" b="1" dirty="0" err="1">
                <a:solidFill>
                  <a:srgbClr val="660066"/>
                </a:solidFill>
              </a:rPr>
              <a:t>TeV</a:t>
            </a:r>
            <a:endParaRPr lang="en-US" sz="1600" b="1" dirty="0">
              <a:solidFill>
                <a:srgbClr val="660066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Magnet for this simply do not exist at them moment, so wait and see</a:t>
            </a:r>
          </a:p>
          <a:p>
            <a:pPr marL="285750" indent="-285750">
              <a:buFont typeface="Arial"/>
              <a:buChar char="•"/>
            </a:pPr>
            <a:r>
              <a:rPr lang="en-US" sz="1100" b="1" dirty="0">
                <a:solidFill>
                  <a:srgbClr val="008000"/>
                </a:solidFill>
              </a:rPr>
              <a:t>(2040+: at some point I will retire, so no more my problem…)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3F5D22-4C97-A062-677B-1F0D53A9C93A}"/>
              </a:ext>
            </a:extLst>
          </p:cNvPr>
          <p:cNvCxnSpPr/>
          <p:nvPr/>
        </p:nvCxnSpPr>
        <p:spPr>
          <a:xfrm flipH="1" flipV="1">
            <a:off x="2980907" y="2809439"/>
            <a:ext cx="917281" cy="1382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F9DEB7-0D11-B933-DAF9-D2ABBE8DCB69}"/>
              </a:ext>
            </a:extLst>
          </p:cNvPr>
          <p:cNvCxnSpPr/>
          <p:nvPr/>
        </p:nvCxnSpPr>
        <p:spPr>
          <a:xfrm flipV="1">
            <a:off x="4018611" y="2809440"/>
            <a:ext cx="684279" cy="2142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FD99DAA-7520-5945-16EC-12DF992D76EE}"/>
              </a:ext>
            </a:extLst>
          </p:cNvPr>
          <p:cNvSpPr/>
          <p:nvPr/>
        </p:nvSpPr>
        <p:spPr>
          <a:xfrm>
            <a:off x="6629359" y="1018276"/>
            <a:ext cx="527357" cy="306026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7914-A8BB-0E0A-7E6C-92535FE48BA7}"/>
              </a:ext>
            </a:extLst>
          </p:cNvPr>
          <p:cNvSpPr/>
          <p:nvPr/>
        </p:nvSpPr>
        <p:spPr>
          <a:xfrm>
            <a:off x="6629359" y="1476702"/>
            <a:ext cx="527357" cy="306026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AF61E-35DB-DDCB-4485-D94AC05BEB38}"/>
              </a:ext>
            </a:extLst>
          </p:cNvPr>
          <p:cNvSpPr txBox="1"/>
          <p:nvPr/>
        </p:nvSpPr>
        <p:spPr>
          <a:xfrm>
            <a:off x="7368426" y="1413396"/>
            <a:ext cx="5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60ACE-7C40-53EA-692C-71BCD9602322}"/>
              </a:ext>
            </a:extLst>
          </p:cNvPr>
          <p:cNvSpPr txBox="1"/>
          <p:nvPr/>
        </p:nvSpPr>
        <p:spPr>
          <a:xfrm>
            <a:off x="7300314" y="1018276"/>
            <a:ext cx="117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shutdown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FAE32-F241-4D7D-D60F-41C9328C4C49}"/>
              </a:ext>
            </a:extLst>
          </p:cNvPr>
          <p:cNvSpPr txBox="1"/>
          <p:nvPr/>
        </p:nvSpPr>
        <p:spPr>
          <a:xfrm>
            <a:off x="951150" y="1908877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87460-0694-FBFE-92C2-A441EFABDE77}"/>
              </a:ext>
            </a:extLst>
          </p:cNvPr>
          <p:cNvSpPr txBox="1"/>
          <p:nvPr/>
        </p:nvSpPr>
        <p:spPr>
          <a:xfrm>
            <a:off x="2439402" y="1915289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8A7A2B-FDDD-C9F1-29A7-4819B193217A}"/>
              </a:ext>
            </a:extLst>
          </p:cNvPr>
          <p:cNvSpPr txBox="1"/>
          <p:nvPr/>
        </p:nvSpPr>
        <p:spPr>
          <a:xfrm>
            <a:off x="4164770" y="1927065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A71522-D792-DB31-615B-6EEE074ABDDB}"/>
              </a:ext>
            </a:extLst>
          </p:cNvPr>
          <p:cNvSpPr txBox="1"/>
          <p:nvPr/>
        </p:nvSpPr>
        <p:spPr>
          <a:xfrm>
            <a:off x="5765186" y="1927065"/>
            <a:ext cx="222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Unknown territory…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FCDE6D-1480-F451-9963-145A83234F74}"/>
              </a:ext>
            </a:extLst>
          </p:cNvPr>
          <p:cNvSpPr txBox="1"/>
          <p:nvPr/>
        </p:nvSpPr>
        <p:spPr>
          <a:xfrm>
            <a:off x="9189396" y="2444885"/>
            <a:ext cx="1802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From 2017….</a:t>
            </a:r>
          </a:p>
        </p:txBody>
      </p:sp>
    </p:spTree>
    <p:extLst>
      <p:ext uri="{BB962C8B-B14F-4D97-AF65-F5344CB8AC3E}">
        <p14:creationId xmlns:p14="http://schemas.microsoft.com/office/powerpoint/2010/main" val="35098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5267-769D-608C-EACF-44DB87C4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AAB05-5BFB-A858-89BF-AFFE69AF1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AI: The Europe Way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initiatives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AI Act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Funding opportunities</a:t>
            </a:r>
          </a:p>
          <a:p>
            <a:r>
              <a:rPr lang="en-US" dirty="0">
                <a:solidFill>
                  <a:srgbClr val="002060"/>
                </a:solidFill>
              </a:rPr>
              <a:t>Which forces on the table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Resources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Opportunities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Infrastructures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Restricting to “our” field: AI for CERN/LHC/WLCG ….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228988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5425C7C-4638-033C-CD82-70A6AEFB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9" y="226979"/>
            <a:ext cx="8044180" cy="451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A0F942D4-2F28-150A-5B63-0983708F1145}"/>
              </a:ext>
            </a:extLst>
          </p:cNvPr>
          <p:cNvSpPr/>
          <p:nvPr/>
        </p:nvSpPr>
        <p:spPr>
          <a:xfrm>
            <a:off x="3566809" y="3592749"/>
            <a:ext cx="389106" cy="49286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E3C10-48EF-A7E0-C189-03BA4705438E}"/>
              </a:ext>
            </a:extLst>
          </p:cNvPr>
          <p:cNvSpPr txBox="1"/>
          <p:nvPr/>
        </p:nvSpPr>
        <p:spPr>
          <a:xfrm>
            <a:off x="8385243" y="1163341"/>
            <a:ext cx="3488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We collected by now ~ 15% of the total LHC luminosity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LHC is working at ~25% of its final performance</a:t>
            </a:r>
          </a:p>
        </p:txBody>
      </p:sp>
      <p:pic>
        <p:nvPicPr>
          <p:cNvPr id="1030" name="Picture 6" descr="Hic Sunt Leones :: Behance">
            <a:extLst>
              <a:ext uri="{FF2B5EF4-FFF2-40B4-BE49-F238E27FC236}">
                <a16:creationId xmlns:a16="http://schemas.microsoft.com/office/drawing/2014/main" id="{D3D5EDFC-1BAC-1CD9-5B30-EC7E4D6CA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62" y="2887155"/>
            <a:ext cx="1294454" cy="96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36FC9-49FE-75FE-44F2-B9056F1C0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468"/>
          <a:stretch/>
        </p:blipFill>
        <p:spPr>
          <a:xfrm>
            <a:off x="0" y="1435372"/>
            <a:ext cx="12150882" cy="48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1DBB8-051C-76A2-2B4C-4A526686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scalings (trivialized …) in LHC </a:t>
            </a:r>
            <a:r>
              <a:rPr lang="en-IT" dirty="0">
                <a:sym typeface="Wingdings" pitchFamily="2" charset="2"/>
              </a:rPr>
              <a:t> HL-LHC</a:t>
            </a:r>
            <a:endParaRPr lang="en-IT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77CD8CA-2439-5A9B-1562-F9D97CC3A61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628276" y="5778128"/>
            <a:ext cx="456900" cy="46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6" name="Google Shape;177;p21">
            <a:extLst>
              <a:ext uri="{FF2B5EF4-FFF2-40B4-BE49-F238E27FC236}">
                <a16:creationId xmlns:a16="http://schemas.microsoft.com/office/drawing/2014/main" id="{B46C4D0F-8B80-11CC-4228-64D4FA0CE0F5}"/>
              </a:ext>
            </a:extLst>
          </p:cNvPr>
          <p:cNvSpPr txBox="1">
            <a:spLocks/>
          </p:cNvSpPr>
          <p:nvPr/>
        </p:nvSpPr>
        <p:spPr>
          <a:xfrm>
            <a:off x="838200" y="1560008"/>
            <a:ext cx="5631766" cy="49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0200">
              <a:spcBef>
                <a:spcPts val="0"/>
              </a:spcBef>
              <a:buSzPts val="1600"/>
              <a:buFont typeface="Arial" pitchFamily="34" charset="0"/>
              <a:buChar char="●"/>
            </a:pPr>
            <a:r>
              <a:rPr lang="en" sz="1400" dirty="0"/>
              <a:t>Main Evolution of important computing parameters</a:t>
            </a:r>
          </a:p>
          <a:p>
            <a:pPr marL="914400" lvl="1" indent="-317500">
              <a:spcBef>
                <a:spcPts val="0"/>
              </a:spcBef>
              <a:buClr>
                <a:srgbClr val="0000FF"/>
              </a:buClr>
              <a:buSzPts val="1400"/>
              <a:buFont typeface="Arial" pitchFamily="34" charset="0"/>
              <a:buChar char="○"/>
            </a:pPr>
            <a:r>
              <a:rPr lang="en" sz="1800" b="1" dirty="0">
                <a:solidFill>
                  <a:srgbClr val="0000FF"/>
                </a:solidFill>
              </a:rPr>
              <a:t>Live time </a:t>
            </a:r>
            <a:r>
              <a:rPr lang="en" sz="1800" dirty="0">
                <a:solidFill>
                  <a:srgbClr val="0000FF"/>
                </a:solidFill>
              </a:rPr>
              <a:t>cannot change much; if anything can go much below </a:t>
            </a:r>
          </a:p>
          <a:p>
            <a:pPr marL="914400" lvl="1" indent="-317500">
              <a:spcBef>
                <a:spcPts val="0"/>
              </a:spcBef>
              <a:buClr>
                <a:srgbClr val="0000FF"/>
              </a:buClr>
              <a:buSzPts val="1400"/>
              <a:buFont typeface="Arial" pitchFamily="34" charset="0"/>
              <a:buChar char="○"/>
            </a:pPr>
            <a:r>
              <a:rPr lang="en" sz="1800" b="1" dirty="0">
                <a:solidFill>
                  <a:srgbClr val="0000FF"/>
                </a:solidFill>
              </a:rPr>
              <a:t>&lt;PU&gt; </a:t>
            </a:r>
            <a:r>
              <a:rPr lang="en" sz="1800" dirty="0">
                <a:solidFill>
                  <a:srgbClr val="0000FF"/>
                </a:solidFill>
              </a:rPr>
              <a:t>goes from 50 to 200 (~ instantaneous luminosity)</a:t>
            </a:r>
          </a:p>
          <a:p>
            <a:pPr marL="914400" lvl="1" indent="-317500">
              <a:spcBef>
                <a:spcPts val="0"/>
              </a:spcBef>
              <a:buClr>
                <a:srgbClr val="0000FF"/>
              </a:buClr>
              <a:buSzPts val="1400"/>
              <a:buFont typeface="Arial" pitchFamily="34" charset="0"/>
              <a:buChar char="○"/>
            </a:pPr>
            <a:r>
              <a:rPr lang="en" sz="1800" dirty="0">
                <a:solidFill>
                  <a:srgbClr val="0000FF"/>
                </a:solidFill>
              </a:rPr>
              <a:t>Trigger rate 2 kHz → 7.5 kHz</a:t>
            </a:r>
          </a:p>
          <a:p>
            <a:pPr marL="457200" indent="-330200">
              <a:spcBef>
                <a:spcPts val="0"/>
              </a:spcBef>
              <a:buClr>
                <a:srgbClr val="FF0000"/>
              </a:buClr>
              <a:buSzPts val="1600"/>
              <a:buFont typeface="Arial" pitchFamily="34" charset="0"/>
              <a:buChar char="●"/>
            </a:pPr>
            <a:r>
              <a:rPr lang="en" sz="1400" b="1" dirty="0">
                <a:solidFill>
                  <a:srgbClr val="FF0000"/>
                </a:solidFill>
              </a:rPr>
              <a:t>HL-LHC / LHC = (7.5/2) * (200/50) = 15</a:t>
            </a:r>
          </a:p>
          <a:p>
            <a:pPr marL="457200" indent="-330200">
              <a:spcBef>
                <a:spcPts val="0"/>
              </a:spcBef>
              <a:buSzPts val="1600"/>
              <a:buFont typeface="Arial" pitchFamily="34" charset="0"/>
              <a:buChar char="●"/>
            </a:pPr>
            <a:endParaRPr lang="en" sz="1400" dirty="0"/>
          </a:p>
          <a:p>
            <a:pPr marL="457200" indent="-330200">
              <a:spcBef>
                <a:spcPts val="0"/>
              </a:spcBef>
              <a:buSzPts val="1600"/>
              <a:buFont typeface="Arial" pitchFamily="34" charset="0"/>
              <a:buChar char="●"/>
            </a:pPr>
            <a:r>
              <a:rPr lang="en" sz="1400" dirty="0"/>
              <a:t>This is optimistic!</a:t>
            </a:r>
          </a:p>
          <a:p>
            <a:pPr marL="914400" lvl="1" indent="-317500">
              <a:spcBef>
                <a:spcPts val="0"/>
              </a:spcBef>
              <a:buClr>
                <a:srgbClr val="9900FF"/>
              </a:buClr>
              <a:buSzPts val="1400"/>
              <a:buFont typeface="Arial" pitchFamily="34" charset="0"/>
              <a:buChar char="○"/>
            </a:pPr>
            <a:r>
              <a:rPr lang="en" sz="1800" dirty="0">
                <a:solidFill>
                  <a:srgbClr val="9900FF"/>
                </a:solidFill>
              </a:rPr>
              <a:t>Triggers have to remain clean</a:t>
            </a:r>
          </a:p>
          <a:p>
            <a:pPr marL="914400" lvl="1" indent="-317500">
              <a:spcBef>
                <a:spcPts val="0"/>
              </a:spcBef>
              <a:buClr>
                <a:srgbClr val="9900FF"/>
              </a:buClr>
              <a:buSzPts val="1400"/>
              <a:buFont typeface="Arial" pitchFamily="34" charset="0"/>
              <a:buChar char="○"/>
            </a:pPr>
            <a:r>
              <a:rPr lang="en" sz="1800" dirty="0">
                <a:solidFill>
                  <a:srgbClr val="9900FF"/>
                </a:solidFill>
              </a:rPr>
              <a:t>Assumes all is linear with &lt;PU&gt;, while reconstruction has at least a </a:t>
            </a:r>
            <a:r>
              <a:rPr lang="en" sz="1800" dirty="0" err="1">
                <a:solidFill>
                  <a:srgbClr val="9900FF"/>
                </a:solidFill>
              </a:rPr>
              <a:t>superlinear</a:t>
            </a:r>
            <a:r>
              <a:rPr lang="en" sz="1800" dirty="0">
                <a:solidFill>
                  <a:srgbClr val="9900FF"/>
                </a:solidFill>
              </a:rPr>
              <a:t> component</a:t>
            </a:r>
          </a:p>
          <a:p>
            <a:pPr marL="914400" lvl="1" indent="-317500">
              <a:spcBef>
                <a:spcPts val="0"/>
              </a:spcBef>
              <a:buClr>
                <a:srgbClr val="9900FF"/>
              </a:buClr>
              <a:buSzPts val="1400"/>
              <a:buFont typeface="Arial" pitchFamily="34" charset="0"/>
              <a:buChar char="○"/>
            </a:pPr>
            <a:r>
              <a:rPr lang="en" sz="1800" dirty="0">
                <a:solidFill>
                  <a:srgbClr val="9900FF"/>
                </a:solidFill>
              </a:rPr>
              <a:t>Upgraded detectors, more DAQ channels</a:t>
            </a:r>
          </a:p>
          <a:p>
            <a:pPr marL="457200" indent="-317500">
              <a:lnSpc>
                <a:spcPct val="115000"/>
              </a:lnSpc>
              <a:spcBef>
                <a:spcPts val="0"/>
              </a:spcBef>
              <a:buClr>
                <a:srgbClr val="FF0000"/>
              </a:buClr>
              <a:buSzPts val="1400"/>
              <a:buFont typeface="Roboto"/>
              <a:buChar char="●"/>
            </a:pPr>
            <a:r>
              <a:rPr lang="en" sz="2000" b="1" dirty="0">
                <a:solidFill>
                  <a:srgbClr val="FF0000"/>
                </a:solidFill>
              </a:rPr>
              <a:t>A more realistic educated guess is ~50x keeping all the rest constant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itchFamily="34" charset="0"/>
              <a:buNone/>
            </a:pPr>
            <a:endParaRPr lang="en" sz="2000" dirty="0"/>
          </a:p>
        </p:txBody>
      </p:sp>
      <p:pic>
        <p:nvPicPr>
          <p:cNvPr id="7" name="Google Shape;178;p21">
            <a:extLst>
              <a:ext uri="{FF2B5EF4-FFF2-40B4-BE49-F238E27FC236}">
                <a16:creationId xmlns:a16="http://schemas.microsoft.com/office/drawing/2014/main" id="{82EDE9BE-D8F9-D197-D1B2-90D21EBA3CD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94390" y="4677626"/>
            <a:ext cx="1267299" cy="1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9;p21">
            <a:extLst>
              <a:ext uri="{FF2B5EF4-FFF2-40B4-BE49-F238E27FC236}">
                <a16:creationId xmlns:a16="http://schemas.microsoft.com/office/drawing/2014/main" id="{620483D6-339D-0174-173B-4991E5F9C6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1651" y="1724616"/>
            <a:ext cx="3247825" cy="15380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0;p21">
            <a:extLst>
              <a:ext uri="{FF2B5EF4-FFF2-40B4-BE49-F238E27FC236}">
                <a16:creationId xmlns:a16="http://schemas.microsoft.com/office/drawing/2014/main" id="{9EE3B305-20F1-BB62-1C8C-089A99705666}"/>
              </a:ext>
            </a:extLst>
          </p:cNvPr>
          <p:cNvSpPr txBox="1"/>
          <p:nvPr/>
        </p:nvSpPr>
        <p:spPr>
          <a:xfrm>
            <a:off x="7127491" y="4618808"/>
            <a:ext cx="1366899" cy="18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Trigger rate scales at best with ℒ for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Same physics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Clean triggers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Difficult to do better than this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Google Shape;182;p21">
            <a:extLst>
              <a:ext uri="{FF2B5EF4-FFF2-40B4-BE49-F238E27FC236}">
                <a16:creationId xmlns:a16="http://schemas.microsoft.com/office/drawing/2014/main" id="{C6103C86-4E54-A8BE-54BA-33E7A4EF9D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7491" y="3361469"/>
            <a:ext cx="2522873" cy="1236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62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AD36-83CE-294C-0C24-2256DC47B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3160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Do we need 50x more money for WLCG computing?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DC6F2-082B-5A1D-4BBF-BEEBC6DD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549" y="1786715"/>
            <a:ext cx="6600217" cy="4351338"/>
          </a:xfrm>
        </p:spPr>
        <p:txBody>
          <a:bodyPr/>
          <a:lstStyle/>
          <a:p>
            <a:r>
              <a:rPr lang="en-GB" dirty="0"/>
              <a:t>Well, partially: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Moore’s law: resources cost less year over year </a:t>
            </a:r>
          </a:p>
          <a:p>
            <a:pPr lvl="2"/>
            <a:r>
              <a:rPr lang="en-GB" dirty="0">
                <a:solidFill>
                  <a:schemeClr val="accent5"/>
                </a:solidFill>
              </a:rPr>
              <a:t>A rack server today is ~ 5e12 Operations per second, a Commodore 64 was 4e2 Operations per second … and obviously there is not a factor 1e12 in the price!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Prices go down … in the timescale now-2030 we can expect up to (1.2)^6 = a factor 3x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Same for storage, network, …</a:t>
            </a:r>
          </a:p>
          <a:p>
            <a:r>
              <a:rPr lang="en-GB" dirty="0"/>
              <a:t>So 50x </a:t>
            </a:r>
            <a:r>
              <a:rPr lang="en-GB" dirty="0">
                <a:sym typeface="Wingdings" pitchFamily="2" charset="2"/>
              </a:rPr>
              <a:t> 15x ….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DD69A-AB34-2DE7-E499-72897D5DB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804" y="621776"/>
            <a:ext cx="3233439" cy="1582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78D773-16B6-FE3F-1C19-1D83DD5DA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510" y="3486054"/>
            <a:ext cx="4985620" cy="322758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0A8BC34-BB1F-4F5D-145F-70F8BBACB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881" y="1480293"/>
            <a:ext cx="3302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44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722E6-DDA9-2E37-CA50-31CC50C71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63C5A50-A0C9-7BF0-5131-7BD62F6D21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64" y="-410"/>
            <a:ext cx="4987960" cy="29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04540-D508-D4C7-5774-7490258A1AC2}"/>
              </a:ext>
            </a:extLst>
          </p:cNvPr>
          <p:cNvSpPr txBox="1"/>
          <p:nvPr/>
        </p:nvSpPr>
        <p:spPr>
          <a:xfrm>
            <a:off x="943271" y="3445500"/>
            <a:ext cx="31712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IT" dirty="0"/>
              <a:t>his obviuosly triggered some “panic” (which we call R&amp;D). But, which are the ways to decrease the computing needs for an High Energy Physics Experiment?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From CERN/FNAL School 2021</a:t>
            </a:r>
          </a:p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F0BB1-BBC8-190F-F2D0-F10334AF2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238" y="2774796"/>
            <a:ext cx="7206762" cy="408320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AE8F99-B24E-6086-726F-E7C3920A6BC5}"/>
              </a:ext>
            </a:extLst>
          </p:cNvPr>
          <p:cNvSpPr/>
          <p:nvPr/>
        </p:nvSpPr>
        <p:spPr>
          <a:xfrm>
            <a:off x="5524769" y="5787209"/>
            <a:ext cx="3929974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F41B78EB-0856-9AAB-2CB0-9E8DAAE1FE80}"/>
              </a:ext>
            </a:extLst>
          </p:cNvPr>
          <p:cNvSpPr/>
          <p:nvPr/>
        </p:nvSpPr>
        <p:spPr>
          <a:xfrm>
            <a:off x="2400300" y="2774796"/>
            <a:ext cx="272562" cy="49457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69386409-154B-2884-DBF5-0D72B1F47738}"/>
              </a:ext>
            </a:extLst>
          </p:cNvPr>
          <p:cNvSpPr/>
          <p:nvPr/>
        </p:nvSpPr>
        <p:spPr>
          <a:xfrm rot="5400000">
            <a:off x="4177436" y="4037746"/>
            <a:ext cx="272562" cy="49457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3D54B3-2F73-24BD-B75F-E46872F3A6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631223" y="5991490"/>
            <a:ext cx="1893546" cy="1015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6">
            <a:extLst>
              <a:ext uri="{FF2B5EF4-FFF2-40B4-BE49-F238E27FC236}">
                <a16:creationId xmlns:a16="http://schemas.microsoft.com/office/drawing/2014/main" id="{EEA86CBB-3E1C-3EBD-11F7-58425145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55" y="100543"/>
            <a:ext cx="4869233" cy="292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2FEAB86-313F-0A09-4CB9-D08C0D542245}"/>
              </a:ext>
            </a:extLst>
          </p:cNvPr>
          <p:cNvSpPr/>
          <p:nvPr/>
        </p:nvSpPr>
        <p:spPr>
          <a:xfrm>
            <a:off x="5260489" y="1027906"/>
            <a:ext cx="645459" cy="1231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09429A-66E5-D085-3A74-40A38C4DA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870" y="713592"/>
            <a:ext cx="8155438" cy="46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8CB7A3-EB22-FBF8-DEA0-17C5607C4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5" y="224269"/>
            <a:ext cx="10744408" cy="599189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B4931C-3759-4534-2C5C-4C5CBBDB810B}"/>
              </a:ext>
            </a:extLst>
          </p:cNvPr>
          <p:cNvSpPr/>
          <p:nvPr/>
        </p:nvSpPr>
        <p:spPr>
          <a:xfrm>
            <a:off x="1295668" y="2032894"/>
            <a:ext cx="9035293" cy="77185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64632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ervasive ML in HEP [1/3]"/>
          <p:cNvSpPr txBox="1">
            <a:spLocks noGrp="1"/>
          </p:cNvSpPr>
          <p:nvPr>
            <p:ph type="title"/>
          </p:nvPr>
        </p:nvSpPr>
        <p:spPr>
          <a:xfrm>
            <a:off x="1102467" y="212780"/>
            <a:ext cx="10725155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Pervasive ML in HEP [1/3]</a:t>
            </a:r>
          </a:p>
        </p:txBody>
      </p:sp>
      <p:sp>
        <p:nvSpPr>
          <p:cNvPr id="6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1272" y="6579873"/>
            <a:ext cx="268851" cy="2238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 dirty="0"/>
          </a:p>
        </p:txBody>
      </p:sp>
      <p:sp>
        <p:nvSpPr>
          <p:cNvPr id="667" name="ML in data acquisition and trigger…"/>
          <p:cNvSpPr txBox="1">
            <a:spLocks noGrp="1"/>
          </p:cNvSpPr>
          <p:nvPr>
            <p:ph type="body" sz="quarter" idx="1"/>
          </p:nvPr>
        </p:nvSpPr>
        <p:spPr>
          <a:xfrm>
            <a:off x="164944" y="1098519"/>
            <a:ext cx="5253488" cy="2561438"/>
          </a:xfrm>
          <a:prstGeom prst="rect">
            <a:avLst/>
          </a:prstGeom>
        </p:spPr>
        <p:txBody>
          <a:bodyPr/>
          <a:lstStyle/>
          <a:p>
            <a:r>
              <a:t>ML in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data acquisition</a:t>
            </a:r>
            <a:r>
              <a:t> and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trigger</a:t>
            </a:r>
            <a:r>
              <a:t> </a:t>
            </a:r>
          </a:p>
          <a:p>
            <a:pPr lvl="1"/>
            <a:r>
              <a:t>Bkg and trigger rate reduction </a:t>
            </a:r>
          </a:p>
          <a:p>
            <a:pPr lvl="1"/>
            <a:r>
              <a:t>Signal specific trigger paths</a:t>
            </a:r>
          </a:p>
          <a:p>
            <a:pPr lvl="1"/>
            <a:r>
              <a:t>Anomaly detection in data taking</a:t>
            </a:r>
          </a:p>
          <a:p>
            <a:pPr lvl="1"/>
            <a:r>
              <a:t>Unsupervised new physics mining</a:t>
            </a:r>
          </a:p>
        </p:txBody>
      </p:sp>
      <p:sp>
        <p:nvSpPr>
          <p:cNvPr id="668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669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670" name="E.g. LHC experiments’ trigger is a strong “driver” for high-performances ML applications…"/>
          <p:cNvSpPr/>
          <p:nvPr/>
        </p:nvSpPr>
        <p:spPr>
          <a:xfrm>
            <a:off x="5508652" y="1237667"/>
            <a:ext cx="6326832" cy="2283141"/>
          </a:xfrm>
          <a:prstGeom prst="rect">
            <a:avLst/>
          </a:prstGeom>
          <a:ln w="12700">
            <a:solidFill>
              <a:srgbClr val="A9A9A9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pPr defTabSz="353258">
              <a:lnSpc>
                <a:spcPct val="80000"/>
              </a:lnSpc>
              <a:spcBef>
                <a:spcPts val="1400"/>
              </a:spcBef>
              <a:defRPr sz="1892">
                <a:solidFill>
                  <a:srgbClr val="414141"/>
                </a:solidFill>
              </a:defRPr>
            </a:pPr>
            <a:r>
              <a:rPr dirty="0"/>
              <a:t>E.g. </a:t>
            </a:r>
            <a:r>
              <a:rPr dirty="0">
                <a:solidFill>
                  <a:srgbClr val="FF2600"/>
                </a:solidFill>
              </a:rPr>
              <a:t>LHC experiments’ trigger</a:t>
            </a:r>
            <a:r>
              <a:rPr dirty="0"/>
              <a:t> is a strong “driver” for </a:t>
            </a:r>
            <a:r>
              <a:rPr dirty="0">
                <a:solidFill>
                  <a:srgbClr val="009051"/>
                </a:solidFill>
              </a:rPr>
              <a:t>high-performances ML applications</a:t>
            </a:r>
          </a:p>
          <a:p>
            <a:pPr marL="606170" lvl="1" indent="-202056" defTabSz="353258">
              <a:lnSpc>
                <a:spcPct val="80000"/>
              </a:lnSpc>
              <a:spcBef>
                <a:spcPts val="1400"/>
              </a:spcBef>
              <a:buSzPct val="75000"/>
              <a:buChar char="•"/>
              <a:defRPr sz="1548">
                <a:solidFill>
                  <a:srgbClr val="414141"/>
                </a:solidFill>
              </a:defRPr>
            </a:pPr>
            <a:r>
              <a:rPr dirty="0"/>
              <a:t>Next-gen trigger systems → real-time reconstruction → real time analysis</a:t>
            </a:r>
          </a:p>
          <a:p>
            <a:pPr defTabSz="353258">
              <a:lnSpc>
                <a:spcPct val="80000"/>
              </a:lnSpc>
              <a:spcBef>
                <a:spcPts val="1400"/>
              </a:spcBef>
              <a:defRPr sz="1892">
                <a:solidFill>
                  <a:srgbClr val="414141"/>
                </a:solidFill>
              </a:defRPr>
            </a:pPr>
            <a:r>
              <a:rPr dirty="0"/>
              <a:t>Challenge is the trade-off between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algorithmic complexity </a:t>
            </a:r>
            <a:r>
              <a:rPr dirty="0"/>
              <a:t>and the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performances</a:t>
            </a:r>
            <a:r>
              <a:rPr dirty="0"/>
              <a:t> achievable under severe time constraints in inference</a:t>
            </a:r>
          </a:p>
        </p:txBody>
      </p:sp>
      <p:pic>
        <p:nvPicPr>
          <p:cNvPr id="6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09" y="3795545"/>
            <a:ext cx="10110138" cy="2515941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[ CMS - credits: M.Pierini ]"/>
          <p:cNvSpPr txBox="1"/>
          <p:nvPr/>
        </p:nvSpPr>
        <p:spPr>
          <a:xfrm>
            <a:off x="1499428" y="5965818"/>
            <a:ext cx="1666200" cy="249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defRPr sz="1100" i="1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[ </a:t>
            </a:r>
            <a:r>
              <a:rPr b="1"/>
              <a:t>CMS</a:t>
            </a:r>
            <a:r>
              <a:t> - credits: M.Pierini ]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BF2BBE3-C4FB-401A-7925-EA6837A28888}"/>
              </a:ext>
            </a:extLst>
          </p:cNvPr>
          <p:cNvSpPr/>
          <p:nvPr/>
        </p:nvSpPr>
        <p:spPr>
          <a:xfrm>
            <a:off x="10559562" y="6447074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42336-FBFF-F836-171B-EDEEADD6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6" y="270791"/>
            <a:ext cx="5319664" cy="642100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F20588-B677-D894-F27A-261EAF5C93BE}"/>
              </a:ext>
            </a:extLst>
          </p:cNvPr>
          <p:cNvSpPr/>
          <p:nvPr/>
        </p:nvSpPr>
        <p:spPr>
          <a:xfrm>
            <a:off x="5874762" y="542796"/>
            <a:ext cx="6141778" cy="21002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Autoencoder with 21 inputs/outputs, and dimension 8 in the latent space.</a:t>
            </a:r>
          </a:p>
          <a:p>
            <a:pPr algn="ctr"/>
            <a:r>
              <a:rPr lang="en-US" dirty="0"/>
              <a:t>Trained on SM events (or in practice, all events since they are so much more abundant)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EFC0BC-4B6D-8362-E390-37ACAD1F48A8}"/>
              </a:ext>
            </a:extLst>
          </p:cNvPr>
          <p:cNvSpPr/>
          <p:nvPr/>
        </p:nvSpPr>
        <p:spPr>
          <a:xfrm>
            <a:off x="5508652" y="2678372"/>
            <a:ext cx="6507888" cy="38561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426;p28">
            <a:extLst>
              <a:ext uri="{FF2B5EF4-FFF2-40B4-BE49-F238E27FC236}">
                <a16:creationId xmlns:a16="http://schemas.microsoft.com/office/drawing/2014/main" id="{2113BFBA-26F2-217E-C545-310AE81851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4112" y="3216323"/>
            <a:ext cx="3754164" cy="31629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29;p28">
            <a:extLst>
              <a:ext uri="{FF2B5EF4-FFF2-40B4-BE49-F238E27FC236}">
                <a16:creationId xmlns:a16="http://schemas.microsoft.com/office/drawing/2014/main" id="{C1581379-E61D-7B8D-BFFB-A21031ECD490}"/>
              </a:ext>
            </a:extLst>
          </p:cNvPr>
          <p:cNvSpPr txBox="1"/>
          <p:nvPr/>
        </p:nvSpPr>
        <p:spPr>
          <a:xfrm>
            <a:off x="9710973" y="5524874"/>
            <a:ext cx="23160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1000 SM events/</a:t>
            </a:r>
            <a:r>
              <a:rPr lang="it-IT" sz="1600" b="1" dirty="0" err="1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month</a:t>
            </a:r>
            <a:r>
              <a:rPr lang="it-IT" sz="1600" b="1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br>
              <a:rPr lang="it-IT" sz="1600" b="1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it-IT" sz="1600" b="1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 10</a:t>
            </a:r>
            <a:r>
              <a:rPr lang="it-IT" sz="1600" b="1" baseline="30000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34</a:t>
            </a:r>
            <a:endParaRPr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DC6EDB-99F0-A185-4509-CC0E6F09CC0A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8672068" y="5400339"/>
            <a:ext cx="1038905" cy="4169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967133-B8F3-0C36-FAE4-1C8AA0D136A1}"/>
              </a:ext>
            </a:extLst>
          </p:cNvPr>
          <p:cNvSpPr txBox="1"/>
          <p:nvPr/>
        </p:nvSpPr>
        <p:spPr>
          <a:xfrm>
            <a:off x="9545282" y="3520588"/>
            <a:ext cx="2116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Accept ~1000 events month to be better scrutinized. If NP, should be predominant</a:t>
            </a:r>
          </a:p>
        </p:txBody>
      </p:sp>
    </p:spTree>
    <p:extLst>
      <p:ext uri="{BB962C8B-B14F-4D97-AF65-F5344CB8AC3E}">
        <p14:creationId xmlns:p14="http://schemas.microsoft.com/office/powerpoint/2010/main" val="83864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675" name="ML in Event Simulation…"/>
          <p:cNvSpPr txBox="1">
            <a:spLocks noGrp="1"/>
          </p:cNvSpPr>
          <p:nvPr>
            <p:ph type="body" sz="half" idx="1"/>
          </p:nvPr>
        </p:nvSpPr>
        <p:spPr>
          <a:xfrm>
            <a:off x="364378" y="837814"/>
            <a:ext cx="5609449" cy="4943776"/>
          </a:xfrm>
          <a:prstGeom prst="rect">
            <a:avLst/>
          </a:prstGeom>
        </p:spPr>
        <p:txBody>
          <a:bodyPr/>
          <a:lstStyle/>
          <a:p>
            <a:pPr defTabSz="353258">
              <a:spcBef>
                <a:spcPts val="1400"/>
              </a:spcBef>
              <a:defRPr sz="1892"/>
            </a:pPr>
            <a:r>
              <a:rPr dirty="0"/>
              <a:t>ML in Event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Simulation</a:t>
            </a:r>
          </a:p>
          <a:p>
            <a:pPr defTabSz="353258">
              <a:spcBef>
                <a:spcPts val="1400"/>
              </a:spcBef>
              <a:defRPr sz="1892"/>
            </a:pPr>
            <a:r>
              <a:rPr dirty="0"/>
              <a:t>The production of simulated events (full/fast simulation) is extremely intense from the computation standpoint (up to the point it might impact the physics reach of the experiments). </a:t>
            </a:r>
            <a:r>
              <a:rPr dirty="0">
                <a:solidFill>
                  <a:srgbClr val="009051"/>
                </a:solidFill>
              </a:rPr>
              <a:t>ML can help to reduce such load</a:t>
            </a:r>
          </a:p>
          <a:p>
            <a:pPr marL="606170" lvl="1" indent="-202056" defTabSz="353258">
              <a:spcBef>
                <a:spcPts val="1400"/>
              </a:spcBef>
              <a:defRPr sz="1548"/>
            </a:pPr>
            <a:r>
              <a:rPr dirty="0"/>
              <a:t>Calorimeter shower surrogate simulator</a:t>
            </a:r>
          </a:p>
          <a:p>
            <a:pPr marL="606170" lvl="1" indent="-202056" defTabSz="353258">
              <a:spcBef>
                <a:spcPts val="1400"/>
              </a:spcBef>
              <a:defRPr sz="1548"/>
            </a:pPr>
            <a:r>
              <a:rPr dirty="0"/>
              <a:t>Analysis level simulator</a:t>
            </a:r>
          </a:p>
          <a:p>
            <a:pPr marL="606170" lvl="1" indent="-202056" defTabSz="353258">
              <a:spcBef>
                <a:spcPts val="1400"/>
              </a:spcBef>
              <a:defRPr sz="1548"/>
            </a:pPr>
            <a:r>
              <a:rPr dirty="0"/>
              <a:t>Pile-up overlay generator</a:t>
            </a:r>
          </a:p>
          <a:p>
            <a:pPr marL="606170" lvl="1" indent="-202056" defTabSz="353258">
              <a:spcBef>
                <a:spcPts val="1400"/>
              </a:spcBef>
              <a:defRPr sz="1548"/>
            </a:pPr>
            <a:r>
              <a:rPr dirty="0"/>
              <a:t>Monte Carlo integration </a:t>
            </a:r>
          </a:p>
          <a:p>
            <a:pPr marL="606170" lvl="1" indent="-202056" defTabSz="353258">
              <a:spcBef>
                <a:spcPts val="1400"/>
              </a:spcBef>
              <a:defRPr sz="1548"/>
            </a:pPr>
            <a:r>
              <a:rPr dirty="0"/>
              <a:t>ML-enabled fast-simulation</a:t>
            </a:r>
          </a:p>
          <a:p>
            <a:pPr marL="606170" lvl="1" indent="-202056" defTabSz="353258">
              <a:spcBef>
                <a:spcPts val="1400"/>
              </a:spcBef>
              <a:defRPr sz="1548"/>
            </a:pPr>
            <a:r>
              <a:rPr dirty="0"/>
              <a:t>Invertible full-simulation (probabilistic programming, …)</a:t>
            </a:r>
          </a:p>
          <a:p>
            <a:pPr marL="606170" lvl="1" indent="-202056" defTabSz="353258">
              <a:spcBef>
                <a:spcPts val="1400"/>
              </a:spcBef>
              <a:defRPr sz="1548"/>
            </a:pPr>
            <a:r>
              <a:rPr dirty="0"/>
              <a:t>…</a:t>
            </a:r>
          </a:p>
        </p:txBody>
      </p:sp>
      <p:sp>
        <p:nvSpPr>
          <p:cNvPr id="676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677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678" name="ML in Event Reconstruction…"/>
          <p:cNvSpPr/>
          <p:nvPr/>
        </p:nvSpPr>
        <p:spPr>
          <a:xfrm>
            <a:off x="5984531" y="1271720"/>
            <a:ext cx="5998120" cy="46969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pPr defTabSz="373796">
              <a:lnSpc>
                <a:spcPct val="80000"/>
              </a:lnSpc>
              <a:spcBef>
                <a:spcPts val="1500"/>
              </a:spcBef>
              <a:defRPr sz="2002">
                <a:solidFill>
                  <a:srgbClr val="414141"/>
                </a:solidFill>
              </a:defRPr>
            </a:pPr>
            <a:r>
              <a:rPr dirty="0"/>
              <a:t>ML in Event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Reconstruction</a:t>
            </a:r>
          </a:p>
          <a:p>
            <a:pPr defTabSz="373796">
              <a:lnSpc>
                <a:spcPct val="80000"/>
              </a:lnSpc>
              <a:spcBef>
                <a:spcPts val="1500"/>
              </a:spcBef>
              <a:defRPr sz="2002">
                <a:solidFill>
                  <a:srgbClr val="414141"/>
                </a:solidFill>
              </a:defRPr>
            </a:pPr>
            <a:r>
              <a:rPr dirty="0"/>
              <a:t>Online/offline reconstruction might be partially </a:t>
            </a:r>
            <a:r>
              <a:rPr dirty="0">
                <a:solidFill>
                  <a:srgbClr val="009051"/>
                </a:solidFill>
              </a:rPr>
              <a:t>replaced by surrogate models </a:t>
            </a:r>
            <a:r>
              <a:rPr dirty="0"/>
              <a:t>(approximate → faster) or by </a:t>
            </a:r>
            <a:r>
              <a:rPr u="sng" dirty="0">
                <a:solidFill>
                  <a:srgbClr val="009051"/>
                </a:solidFill>
              </a:rPr>
              <a:t>new algorithms</a:t>
            </a:r>
            <a:r>
              <a:rPr dirty="0"/>
              <a:t> (that might offer unprecedented performances)</a:t>
            </a:r>
          </a:p>
          <a:p>
            <a:pPr marL="641413" lvl="1" indent="-213804" defTabSz="373796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1638">
                <a:solidFill>
                  <a:srgbClr val="414141"/>
                </a:solidFill>
              </a:defRPr>
            </a:pPr>
            <a:r>
              <a:rPr dirty="0"/>
              <a:t>Charged particle tracking (</a:t>
            </a:r>
            <a:r>
              <a:rPr dirty="0" err="1"/>
              <a:t>GraphNN</a:t>
            </a:r>
            <a:r>
              <a:rPr dirty="0"/>
              <a:t>, vertexing, …)</a:t>
            </a:r>
          </a:p>
          <a:p>
            <a:pPr marL="641413" lvl="1" indent="-213804" defTabSz="373796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1638">
                <a:solidFill>
                  <a:srgbClr val="414141"/>
                </a:solidFill>
              </a:defRPr>
            </a:pPr>
            <a:r>
              <a:rPr dirty="0"/>
              <a:t>Calorimeter reconstruction (local, clustering, …)</a:t>
            </a:r>
          </a:p>
          <a:p>
            <a:pPr marL="641413" lvl="1" indent="-213804" defTabSz="373796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1638">
                <a:solidFill>
                  <a:srgbClr val="414141"/>
                </a:solidFill>
              </a:defRPr>
            </a:pPr>
            <a:r>
              <a:rPr dirty="0"/>
              <a:t>Particle flow (</a:t>
            </a:r>
            <a:r>
              <a:rPr dirty="0" err="1"/>
              <a:t>GraphNN</a:t>
            </a:r>
            <a:r>
              <a:rPr dirty="0"/>
              <a:t>, …)</a:t>
            </a:r>
          </a:p>
          <a:p>
            <a:pPr marL="641413" lvl="1" indent="-213804" defTabSz="373796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1638">
                <a:solidFill>
                  <a:srgbClr val="414141"/>
                </a:solidFill>
              </a:defRPr>
            </a:pPr>
            <a:r>
              <a:rPr dirty="0"/>
              <a:t>Particle identification (boosted jets, isolation, …)</a:t>
            </a:r>
          </a:p>
          <a:p>
            <a:pPr marL="641413" lvl="1" indent="-213804" defTabSz="373796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1638">
                <a:solidFill>
                  <a:srgbClr val="414141"/>
                </a:solidFill>
              </a:defRPr>
            </a:pPr>
            <a:r>
              <a:rPr dirty="0"/>
              <a:t>Pileup mitigation</a:t>
            </a:r>
          </a:p>
          <a:p>
            <a:pPr marL="641413" lvl="1" indent="-213804" defTabSz="373796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1638">
                <a:solidFill>
                  <a:srgbClr val="414141"/>
                </a:solidFill>
              </a:defRPr>
            </a:pPr>
            <a:r>
              <a:rPr dirty="0"/>
              <a:t>Energy regression (end-2-end, …)</a:t>
            </a:r>
          </a:p>
          <a:p>
            <a:pPr marL="641413" lvl="1" indent="-213804" defTabSz="373796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1638">
                <a:solidFill>
                  <a:srgbClr val="414141"/>
                </a:solidFill>
              </a:defRPr>
            </a:pPr>
            <a:r>
              <a:rPr dirty="0"/>
              <a:t>…</a:t>
            </a:r>
          </a:p>
        </p:txBody>
      </p:sp>
      <p:sp>
        <p:nvSpPr>
          <p:cNvPr id="679" name="Pervasive ML in HEP [2/3]"/>
          <p:cNvSpPr txBox="1">
            <a:spLocks noGrp="1"/>
          </p:cNvSpPr>
          <p:nvPr>
            <p:ph type="title"/>
          </p:nvPr>
        </p:nvSpPr>
        <p:spPr>
          <a:xfrm>
            <a:off x="1147863" y="212780"/>
            <a:ext cx="10679759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Pervasive ML in HEP [2/3]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0E3E84E-5061-604E-6E64-AC1FA4204239}"/>
              </a:ext>
            </a:extLst>
          </p:cNvPr>
          <p:cNvSpPr/>
          <p:nvPr/>
        </p:nvSpPr>
        <p:spPr>
          <a:xfrm>
            <a:off x="10559562" y="6447074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78A7D-74DB-9B40-F68D-B30252183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7" y="212780"/>
            <a:ext cx="4951752" cy="2813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1F2005-C95E-AF98-B77A-1D81A8679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51" y="3153207"/>
            <a:ext cx="5346804" cy="3499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AE1B9-6568-8E72-BE0B-0515A8091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023" y="181189"/>
            <a:ext cx="5324653" cy="2703285"/>
          </a:xfrm>
          <a:prstGeom prst="rect">
            <a:avLst/>
          </a:prstGeom>
        </p:spPr>
      </p:pic>
      <p:pic>
        <p:nvPicPr>
          <p:cNvPr id="1026" name="Picture 2" descr="Graph neural networks at the Large Hadron Collider | Nature Reviews Physics">
            <a:extLst>
              <a:ext uri="{FF2B5EF4-FFF2-40B4-BE49-F238E27FC236}">
                <a16:creationId xmlns:a16="http://schemas.microsoft.com/office/drawing/2014/main" id="{32E8BAE4-5BAE-B288-2350-9ED0B114E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61" y="3224732"/>
            <a:ext cx="4543309" cy="30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077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sp>
        <p:nvSpPr>
          <p:cNvPr id="682" name="ML in Computing Operations…"/>
          <p:cNvSpPr txBox="1">
            <a:spLocks noGrp="1"/>
          </p:cNvSpPr>
          <p:nvPr>
            <p:ph type="body" sz="half" idx="1"/>
          </p:nvPr>
        </p:nvSpPr>
        <p:spPr>
          <a:xfrm>
            <a:off x="6223322" y="1112300"/>
            <a:ext cx="5740190" cy="5186903"/>
          </a:xfrm>
          <a:prstGeom prst="rect">
            <a:avLst/>
          </a:prstGeom>
        </p:spPr>
        <p:txBody>
          <a:bodyPr/>
          <a:lstStyle/>
          <a:p>
            <a:pPr defTabSz="394334">
              <a:defRPr sz="2112"/>
            </a:pPr>
            <a:r>
              <a:rPr dirty="0"/>
              <a:t>ML in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Computing Operations</a:t>
            </a:r>
          </a:p>
          <a:p>
            <a:pPr defTabSz="394334">
              <a:defRPr sz="2112"/>
            </a:pPr>
            <a:r>
              <a:rPr dirty="0"/>
              <a:t>Application of ML to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non-collision (meta-)data</a:t>
            </a:r>
            <a:r>
              <a:rPr dirty="0"/>
              <a:t> might help to </a:t>
            </a:r>
            <a:r>
              <a:rPr dirty="0">
                <a:solidFill>
                  <a:srgbClr val="009051"/>
                </a:solidFill>
              </a:rPr>
              <a:t>increase efficiency </a:t>
            </a:r>
            <a:r>
              <a:rPr dirty="0"/>
              <a:t>and </a:t>
            </a:r>
            <a:r>
              <a:rPr dirty="0">
                <a:solidFill>
                  <a:srgbClr val="009051"/>
                </a:solidFill>
              </a:rPr>
              <a:t>reduce the need </a:t>
            </a:r>
            <a:r>
              <a:rPr lang="en-US" dirty="0">
                <a:solidFill>
                  <a:srgbClr val="009051"/>
                </a:solidFill>
              </a:rPr>
              <a:t>of</a:t>
            </a:r>
            <a:r>
              <a:rPr dirty="0">
                <a:solidFill>
                  <a:srgbClr val="009051"/>
                </a:solidFill>
              </a:rPr>
              <a:t> person</a:t>
            </a:r>
            <a:r>
              <a:rPr lang="en-US" dirty="0">
                <a:solidFill>
                  <a:srgbClr val="009051"/>
                </a:solidFill>
              </a:rPr>
              <a:t> </a:t>
            </a:r>
            <a:r>
              <a:rPr dirty="0">
                <a:solidFill>
                  <a:srgbClr val="009051"/>
                </a:solidFill>
              </a:rPr>
              <a:t>power</a:t>
            </a:r>
            <a:r>
              <a:rPr dirty="0"/>
              <a:t> in Ops, e.g. </a:t>
            </a:r>
            <a:r>
              <a:rPr u="sng" dirty="0">
                <a:solidFill>
                  <a:srgbClr val="009051"/>
                </a:solidFill>
              </a:rPr>
              <a:t>automating specific tasks</a:t>
            </a:r>
            <a:r>
              <a:rPr dirty="0"/>
              <a:t>, developing </a:t>
            </a:r>
            <a:r>
              <a:rPr u="sng" dirty="0">
                <a:solidFill>
                  <a:srgbClr val="009051"/>
                </a:solidFill>
              </a:rPr>
              <a:t>intelligent/adaptive systems</a:t>
            </a:r>
            <a:r>
              <a:rPr dirty="0"/>
              <a:t>, ultimately acting on the full chain - from data collection to data analysis - and make it more agile</a:t>
            </a:r>
          </a:p>
          <a:p>
            <a:pPr marL="676655" lvl="1" indent="-225552" defTabSz="394334">
              <a:defRPr sz="1727"/>
            </a:pPr>
            <a:r>
              <a:rPr dirty="0"/>
              <a:t>Detector control</a:t>
            </a:r>
          </a:p>
          <a:p>
            <a:pPr marL="676655" lvl="1" indent="-225552" defTabSz="394334">
              <a:defRPr sz="1727"/>
            </a:pPr>
            <a:r>
              <a:rPr dirty="0"/>
              <a:t>Data quality monitoring</a:t>
            </a:r>
          </a:p>
          <a:p>
            <a:pPr marL="676655" lvl="1" indent="-225552" defTabSz="394334">
              <a:defRPr sz="1727"/>
            </a:pPr>
            <a:r>
              <a:rPr dirty="0"/>
              <a:t>Operational intelligence</a:t>
            </a:r>
          </a:p>
          <a:p>
            <a:pPr marL="676655" lvl="1" indent="-225552" defTabSz="394334">
              <a:defRPr sz="1727"/>
            </a:pPr>
            <a:r>
              <a:rPr dirty="0"/>
              <a:t>Predictive maintenance</a:t>
            </a:r>
          </a:p>
          <a:p>
            <a:pPr marL="676655" lvl="1" indent="-225552" defTabSz="394334">
              <a:defRPr sz="1727"/>
            </a:pPr>
            <a:r>
              <a:rPr dirty="0"/>
              <a:t>…</a:t>
            </a:r>
          </a:p>
        </p:txBody>
      </p:sp>
      <p:sp>
        <p:nvSpPr>
          <p:cNvPr id="683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684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pic>
        <p:nvPicPr>
          <p:cNvPr id="6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82" y="5343685"/>
            <a:ext cx="1650533" cy="1160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28" y="5364441"/>
            <a:ext cx="3043196" cy="93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16" y="1320784"/>
            <a:ext cx="4929507" cy="3966563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Data: IML"/>
          <p:cNvSpPr txBox="1"/>
          <p:nvPr/>
        </p:nvSpPr>
        <p:spPr>
          <a:xfrm>
            <a:off x="4245796" y="5161203"/>
            <a:ext cx="91000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412750">
              <a:defRPr sz="1400">
                <a:solidFill>
                  <a:srgbClr val="424242"/>
                </a:solidFill>
              </a:defRPr>
            </a:lvl1pPr>
          </a:lstStyle>
          <a:p>
            <a:r>
              <a:t>Data: IML</a:t>
            </a:r>
          </a:p>
        </p:txBody>
      </p:sp>
      <p:sp>
        <p:nvSpPr>
          <p:cNvPr id="689" name="ML in Data Analysis"/>
          <p:cNvSpPr/>
          <p:nvPr/>
        </p:nvSpPr>
        <p:spPr>
          <a:xfrm>
            <a:off x="259171" y="1025007"/>
            <a:ext cx="5640204" cy="5795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pPr defTabSz="410765">
              <a:lnSpc>
                <a:spcPct val="80000"/>
              </a:lnSpc>
              <a:spcBef>
                <a:spcPts val="1600"/>
              </a:spcBef>
              <a:defRPr sz="2200">
                <a:solidFill>
                  <a:srgbClr val="414141"/>
                </a:solidFill>
              </a:defRPr>
            </a:pPr>
            <a:r>
              <a:t>ML in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Data Analysis</a:t>
            </a:r>
          </a:p>
        </p:txBody>
      </p:sp>
      <p:sp>
        <p:nvSpPr>
          <p:cNvPr id="690" name="Pervasive ML in HEP [3/3]"/>
          <p:cNvSpPr txBox="1">
            <a:spLocks noGrp="1"/>
          </p:cNvSpPr>
          <p:nvPr>
            <p:ph type="title"/>
          </p:nvPr>
        </p:nvSpPr>
        <p:spPr>
          <a:xfrm>
            <a:off x="1160833" y="212780"/>
            <a:ext cx="10666789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Pervasive ML in HEP [3/3]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822605C-9B90-40B5-8A6B-68A44ACF94D7}"/>
              </a:ext>
            </a:extLst>
          </p:cNvPr>
          <p:cNvSpPr/>
          <p:nvPr/>
        </p:nvSpPr>
        <p:spPr>
          <a:xfrm>
            <a:off x="10559562" y="6447074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3418372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sp>
        <p:nvSpPr>
          <p:cNvPr id="693" name="ML in HEP started by using domain knowledge to perform feature extraction/engineering…"/>
          <p:cNvSpPr txBox="1">
            <a:spLocks noGrp="1"/>
          </p:cNvSpPr>
          <p:nvPr>
            <p:ph type="body" sz="half" idx="1"/>
          </p:nvPr>
        </p:nvSpPr>
        <p:spPr>
          <a:xfrm>
            <a:off x="264546" y="4866439"/>
            <a:ext cx="11594792" cy="1620922"/>
          </a:xfrm>
          <a:prstGeom prst="rect">
            <a:avLst/>
          </a:prstGeom>
        </p:spPr>
        <p:txBody>
          <a:bodyPr/>
          <a:lstStyle/>
          <a:p>
            <a:r>
              <a:rPr dirty="0"/>
              <a:t>ML in HEP started by using domain knowledge to perform </a:t>
            </a:r>
            <a:r>
              <a:rPr u="sng" dirty="0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feature extraction/engineering</a:t>
            </a:r>
          </a:p>
          <a:p>
            <a:pPr lvl="1">
              <a:defRPr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HEP physicists design high-level features, </a:t>
            </a:r>
            <a:r>
              <a:rPr lang="en-US" dirty="0"/>
              <a:t>and use ML in place of traditional (small </a:t>
            </a:r>
            <a:r>
              <a:rPr lang="en-US" dirty="0">
                <a:sym typeface="Wingdings" pitchFamily="2" charset="2"/>
              </a:rPr>
              <a:t> medium  large) </a:t>
            </a:r>
            <a:r>
              <a:rPr lang="en-US" dirty="0"/>
              <a:t>algorithms</a:t>
            </a:r>
            <a:endParaRPr dirty="0"/>
          </a:p>
        </p:txBody>
      </p:sp>
      <p:sp>
        <p:nvSpPr>
          <p:cNvPr id="694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695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grpSp>
        <p:nvGrpSpPr>
          <p:cNvPr id="698" name="Group"/>
          <p:cNvGrpSpPr/>
          <p:nvPr/>
        </p:nvGrpSpPr>
        <p:grpSpPr>
          <a:xfrm>
            <a:off x="1509392" y="1355029"/>
            <a:ext cx="9105100" cy="3315198"/>
            <a:chOff x="0" y="0"/>
            <a:chExt cx="9105099" cy="3315197"/>
          </a:xfrm>
        </p:grpSpPr>
        <p:pic>
          <p:nvPicPr>
            <p:cNvPr id="69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75446" cy="3315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6887" y="0"/>
              <a:ext cx="1638213" cy="3315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99" name="Rectangle"/>
          <p:cNvSpPr/>
          <p:nvPr/>
        </p:nvSpPr>
        <p:spPr>
          <a:xfrm>
            <a:off x="6100858" y="1551057"/>
            <a:ext cx="1208439" cy="292314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200">
                <a:solidFill>
                  <a:srgbClr val="797979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00" name="ML/DL in HE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ML/DL in HEP</a:t>
            </a:r>
          </a:p>
        </p:txBody>
      </p:sp>
      <p:sp>
        <p:nvSpPr>
          <p:cNvPr id="701" name="“Traditional” ML"/>
          <p:cNvSpPr txBox="1"/>
          <p:nvPr/>
        </p:nvSpPr>
        <p:spPr>
          <a:xfrm>
            <a:off x="5727018" y="894522"/>
            <a:ext cx="1956119" cy="4143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>
                <a:solidFill>
                  <a:srgbClr val="FF2600"/>
                </a:solidFill>
              </a:defRPr>
            </a:lvl1pPr>
          </a:lstStyle>
          <a:p>
            <a:r>
              <a:t>“Traditional” ML</a:t>
            </a:r>
          </a:p>
        </p:txBody>
      </p:sp>
      <p:pic>
        <p:nvPicPr>
          <p:cNvPr id="70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" y="143292"/>
            <a:ext cx="2400376" cy="2352128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703" name="Line"/>
          <p:cNvSpPr/>
          <p:nvPr/>
        </p:nvSpPr>
        <p:spPr>
          <a:xfrm>
            <a:off x="1798655" y="889597"/>
            <a:ext cx="1" cy="770311"/>
          </a:xfrm>
          <a:prstGeom prst="line">
            <a:avLst/>
          </a:prstGeom>
          <a:ln w="38100">
            <a:solidFill>
              <a:srgbClr val="FF26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B65AD5-1DC9-2D07-D473-14E296D62266}"/>
              </a:ext>
            </a:extLst>
          </p:cNvPr>
          <p:cNvSpPr/>
          <p:nvPr/>
        </p:nvSpPr>
        <p:spPr>
          <a:xfrm>
            <a:off x="10559562" y="6447074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175673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article id, energy resolution, e oltre.."/>
          <p:cNvSpPr txBox="1">
            <a:spLocks noGrp="1"/>
          </p:cNvSpPr>
          <p:nvPr>
            <p:ph type="title"/>
          </p:nvPr>
        </p:nvSpPr>
        <p:spPr>
          <a:xfrm>
            <a:off x="1382143" y="212780"/>
            <a:ext cx="10445480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Particle id, energy resolution, </a:t>
            </a:r>
            <a:r>
              <a:rPr lang="en-US" dirty="0"/>
              <a:t>and beyond </a:t>
            </a:r>
            <a:r>
              <a:rPr dirty="0"/>
              <a:t>..</a:t>
            </a:r>
          </a:p>
        </p:txBody>
      </p:sp>
      <p:sp>
        <p:nvSpPr>
          <p:cNvPr id="7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707" name="BDT usati per il learning delle energy corrections usando tutte le info disponibili nei vari sensori calorimetri…"/>
          <p:cNvSpPr txBox="1">
            <a:spLocks noGrp="1"/>
          </p:cNvSpPr>
          <p:nvPr>
            <p:ph type="body" sz="quarter" idx="1"/>
          </p:nvPr>
        </p:nvSpPr>
        <p:spPr>
          <a:xfrm>
            <a:off x="267626" y="928798"/>
            <a:ext cx="6023542" cy="2221548"/>
          </a:xfrm>
          <a:prstGeom prst="rect">
            <a:avLst/>
          </a:prstGeom>
        </p:spPr>
        <p:txBody>
          <a:bodyPr/>
          <a:lstStyle/>
          <a:p>
            <a:pPr defTabSz="406657">
              <a:defRPr sz="2178"/>
            </a:pP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BDT</a:t>
            </a:r>
            <a:r>
              <a:rPr dirty="0"/>
              <a:t> </a:t>
            </a:r>
            <a:r>
              <a:rPr lang="en-US" dirty="0"/>
              <a:t>used for </a:t>
            </a:r>
            <a:r>
              <a:rPr dirty="0"/>
              <a:t>learning energy </a:t>
            </a:r>
            <a:r>
              <a:rPr dirty="0" err="1"/>
              <a:t>corrections</a:t>
            </a:r>
            <a:r>
              <a:rPr lang="en-US" dirty="0" err="1"/>
              <a:t>in</a:t>
            </a:r>
            <a:r>
              <a:rPr lang="en-US" dirty="0"/>
              <a:t> calorimeters</a:t>
            </a:r>
            <a:r>
              <a:rPr dirty="0"/>
              <a:t> </a:t>
            </a:r>
            <a:r>
              <a:rPr lang="en-GB" dirty="0" err="1"/>
              <a:t>usando</a:t>
            </a:r>
            <a:r>
              <a:rPr lang="en-GB" dirty="0"/>
              <a:t> tutte le info </a:t>
            </a:r>
            <a:r>
              <a:rPr lang="en-GB" dirty="0" err="1"/>
              <a:t>disponibili</a:t>
            </a:r>
            <a:r>
              <a:rPr lang="en-GB" dirty="0"/>
              <a:t> </a:t>
            </a:r>
            <a:r>
              <a:rPr lang="en-GB" dirty="0" err="1"/>
              <a:t>nei</a:t>
            </a:r>
            <a:r>
              <a:rPr lang="en-GB" dirty="0"/>
              <a:t> </a:t>
            </a:r>
            <a:r>
              <a:rPr lang="en-GB" dirty="0" err="1"/>
              <a:t>vari</a:t>
            </a:r>
            <a:r>
              <a:rPr lang="en-GB" dirty="0"/>
              <a:t> </a:t>
            </a:r>
            <a:r>
              <a:rPr lang="en-GB" dirty="0" err="1"/>
              <a:t>sensori</a:t>
            </a:r>
            <a:r>
              <a:rPr lang="en-GB" dirty="0"/>
              <a:t> </a:t>
            </a:r>
            <a:r>
              <a:rPr lang="en-GB" dirty="0" err="1"/>
              <a:t>calorimetri</a:t>
            </a:r>
            <a:endParaRPr lang="en-GB" dirty="0"/>
          </a:p>
          <a:p>
            <a:pPr marL="697801" lvl="1" indent="-232600" defTabSz="406657">
              <a:defRPr sz="1782"/>
            </a:pPr>
            <a:r>
              <a:rPr lang="en-GB" dirty="0"/>
              <a:t>es. </a:t>
            </a:r>
            <a:r>
              <a:rPr lang="en-GB" dirty="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CMS</a:t>
            </a:r>
            <a:r>
              <a:rPr lang="en-GB" dirty="0"/>
              <a:t>: energy sum, bremsstrahlung </a:t>
            </a:r>
            <a:r>
              <a:rPr lang="en-GB" dirty="0" err="1"/>
              <a:t>reccovery</a:t>
            </a:r>
            <a:r>
              <a:rPr lang="en-GB" dirty="0"/>
              <a:t>, use of pre-shower… It is a regression!</a:t>
            </a:r>
            <a:endParaRPr lang="en-GB" dirty="0">
              <a:solidFill>
                <a:srgbClr val="009051"/>
              </a:solidFill>
              <a:latin typeface="Avenir Heavy"/>
              <a:ea typeface="Avenir Heavy"/>
              <a:cs typeface="Avenir Heavy"/>
              <a:sym typeface="Avenir Heavy"/>
            </a:endParaRPr>
          </a:p>
        </p:txBody>
      </p:sp>
      <p:sp>
        <p:nvSpPr>
          <p:cNvPr id="708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709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pic>
        <p:nvPicPr>
          <p:cNvPr id="7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49" y="3158263"/>
            <a:ext cx="6122783" cy="2961450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Line"/>
          <p:cNvSpPr/>
          <p:nvPr/>
        </p:nvSpPr>
        <p:spPr>
          <a:xfrm flipH="1" flipV="1">
            <a:off x="2047376" y="4404552"/>
            <a:ext cx="462558" cy="462558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2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12" name="Line"/>
          <p:cNvSpPr/>
          <p:nvPr/>
        </p:nvSpPr>
        <p:spPr>
          <a:xfrm flipH="1" flipV="1">
            <a:off x="5117879" y="4404552"/>
            <a:ext cx="462558" cy="462558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2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13" name="better"/>
          <p:cNvSpPr txBox="1"/>
          <p:nvPr/>
        </p:nvSpPr>
        <p:spPr>
          <a:xfrm>
            <a:off x="5593698" y="4826155"/>
            <a:ext cx="604045" cy="325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better</a:t>
            </a:r>
          </a:p>
        </p:txBody>
      </p:sp>
      <p:sp>
        <p:nvSpPr>
          <p:cNvPr id="714" name="better"/>
          <p:cNvSpPr txBox="1"/>
          <p:nvPr/>
        </p:nvSpPr>
        <p:spPr>
          <a:xfrm>
            <a:off x="2480960" y="4826155"/>
            <a:ext cx="604044" cy="325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better</a:t>
            </a:r>
          </a:p>
        </p:txBody>
      </p:sp>
      <p:sp>
        <p:nvSpPr>
          <p:cNvPr id="715" name="[ 2015 ECAL detector performance plots, CMS-DP-2015-057. Copyright CERN, reused with permission ]"/>
          <p:cNvSpPr txBox="1"/>
          <p:nvPr/>
        </p:nvSpPr>
        <p:spPr>
          <a:xfrm>
            <a:off x="1382143" y="6234639"/>
            <a:ext cx="4970798" cy="21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defRPr sz="900" i="1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[ 2015 ECAL detector performance plots, </a:t>
            </a:r>
            <a:r>
              <a:rPr u="sng">
                <a:noFill/>
                <a:hlinkClick r:id="rId3"/>
              </a:rPr>
              <a:t>CMS-DP-2015-057</a:t>
            </a:r>
            <a:r>
              <a:t>. Copyright CERN, reused with permission ]</a:t>
            </a:r>
          </a:p>
        </p:txBody>
      </p:sp>
      <p:grpSp>
        <p:nvGrpSpPr>
          <p:cNvPr id="718" name="Group"/>
          <p:cNvGrpSpPr/>
          <p:nvPr/>
        </p:nvGrpSpPr>
        <p:grpSpPr>
          <a:xfrm>
            <a:off x="6932404" y="1137522"/>
            <a:ext cx="4868085" cy="2846233"/>
            <a:chOff x="0" y="0"/>
            <a:chExt cx="4868083" cy="2846231"/>
          </a:xfrm>
        </p:grpSpPr>
        <p:pic>
          <p:nvPicPr>
            <p:cNvPr id="71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867990" cy="284623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717" name="Rectangle"/>
            <p:cNvSpPr/>
            <p:nvPr/>
          </p:nvSpPr>
          <p:spPr>
            <a:xfrm>
              <a:off x="4347365" y="888634"/>
              <a:ext cx="520719" cy="1068964"/>
            </a:xfrm>
            <a:prstGeom prst="rect">
              <a:avLst/>
            </a:pr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</p:grpSp>
      <p:sp>
        <p:nvSpPr>
          <p:cNvPr id="719" name="LHCb usa delle NN allenate su O(30) features da tutti i sottosistemi, ciascuna allenata a identificare uno specifico tipo di particella…"/>
          <p:cNvSpPr/>
          <p:nvPr/>
        </p:nvSpPr>
        <p:spPr>
          <a:xfrm>
            <a:off x="6669548" y="4169298"/>
            <a:ext cx="5393798" cy="20297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pPr defTabSz="398442">
              <a:lnSpc>
                <a:spcPct val="80000"/>
              </a:lnSpc>
              <a:spcBef>
                <a:spcPts val="1600"/>
              </a:spcBef>
              <a:defRPr sz="2134">
                <a:solidFill>
                  <a:srgbClr val="414141"/>
                </a:solidFill>
              </a:defRPr>
            </a:pPr>
            <a:r>
              <a:rPr dirty="0" err="1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LHCb</a:t>
            </a:r>
            <a:r>
              <a:rPr dirty="0"/>
              <a:t> us</a:t>
            </a:r>
            <a:r>
              <a:rPr lang="en-US" dirty="0"/>
              <a:t>es</a:t>
            </a:r>
            <a:r>
              <a:rPr dirty="0"/>
              <a:t>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NN</a:t>
            </a:r>
            <a:r>
              <a:rPr dirty="0"/>
              <a:t> </a:t>
            </a:r>
            <a:r>
              <a:rPr lang="en-US" dirty="0"/>
              <a:t>trained</a:t>
            </a:r>
            <a:r>
              <a:rPr dirty="0"/>
              <a:t> </a:t>
            </a:r>
            <a:r>
              <a:rPr lang="en-US" dirty="0"/>
              <a:t>on</a:t>
            </a:r>
            <a:r>
              <a:rPr dirty="0"/>
              <a:t> 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O</a:t>
            </a:r>
            <a:r>
              <a:rPr dirty="0"/>
              <a:t>(30) features → </a:t>
            </a:r>
            <a:r>
              <a:rPr dirty="0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mis-ID </a:t>
            </a:r>
            <a:r>
              <a:rPr dirty="0" err="1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bkg</a:t>
            </a:r>
            <a:r>
              <a:rPr dirty="0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/particle </a:t>
            </a:r>
            <a:r>
              <a:rPr lang="en-US" dirty="0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reduced </a:t>
            </a:r>
            <a:r>
              <a:rPr dirty="0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lang="en-US" dirty="0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by</a:t>
            </a:r>
            <a:r>
              <a:rPr dirty="0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 ~3x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B4C20A-A619-9F52-274C-F66331D7DBAB}"/>
              </a:ext>
            </a:extLst>
          </p:cNvPr>
          <p:cNvSpPr/>
          <p:nvPr/>
        </p:nvSpPr>
        <p:spPr>
          <a:xfrm>
            <a:off x="10559562" y="6447074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398240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2059-B199-2303-94E9-9A315FF4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Europe and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7C419-26BC-0AFB-6762-EA74E455F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Fact: Europe is late in AI</a:t>
            </a:r>
          </a:p>
        </p:txBody>
      </p:sp>
    </p:spTree>
    <p:extLst>
      <p:ext uri="{BB962C8B-B14F-4D97-AF65-F5344CB8AC3E}">
        <p14:creationId xmlns:p14="http://schemas.microsoft.com/office/powerpoint/2010/main" val="113348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Uso di ML in scoperta e studio delle proprietà Higgs"/>
          <p:cNvSpPr txBox="1">
            <a:spLocks noGrp="1"/>
          </p:cNvSpPr>
          <p:nvPr>
            <p:ph type="title"/>
          </p:nvPr>
        </p:nvSpPr>
        <p:spPr>
          <a:xfrm>
            <a:off x="1264595" y="212780"/>
            <a:ext cx="10660401" cy="64293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ML for discovery and features of the Higgs</a:t>
            </a:r>
            <a:endParaRPr dirty="0"/>
          </a:p>
        </p:txBody>
      </p:sp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sp>
        <p:nvSpPr>
          <p:cNvPr id="724" name="Ruolo chiave del ML nella scoperta del bosone di Higgs prima delle attese…"/>
          <p:cNvSpPr txBox="1">
            <a:spLocks noGrp="1"/>
          </p:cNvSpPr>
          <p:nvPr>
            <p:ph type="body" sz="half" idx="1"/>
          </p:nvPr>
        </p:nvSpPr>
        <p:spPr>
          <a:xfrm>
            <a:off x="267626" y="928798"/>
            <a:ext cx="6462572" cy="294772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ML instrumental to the Higgs discovery (beyond the pre-LHC expectations)</a:t>
            </a:r>
            <a:endParaRPr dirty="0"/>
          </a:p>
          <a:p>
            <a:pPr marL="686776" lvl="1" indent="-216876"/>
            <a:r>
              <a:rPr dirty="0"/>
              <a:t>es. diphoton analysis </a:t>
            </a:r>
            <a:r>
              <a:rPr lang="en-US" dirty="0"/>
              <a:t>in</a:t>
            </a:r>
            <a:r>
              <a:rPr dirty="0"/>
              <a:t> </a:t>
            </a:r>
            <a:r>
              <a:rPr dirty="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CMS</a:t>
            </a:r>
            <a:r>
              <a:rPr dirty="0"/>
              <a:t>,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BDT</a:t>
            </a:r>
            <a:r>
              <a:rPr dirty="0"/>
              <a:t> </a:t>
            </a:r>
            <a:r>
              <a:rPr lang="en-US" dirty="0"/>
              <a:t>used for regression and characterizations</a:t>
            </a:r>
            <a:endParaRPr dirty="0"/>
          </a:p>
          <a:p>
            <a:pPr marL="686776" lvl="1" indent="-216876"/>
            <a:r>
              <a:rPr dirty="0"/>
              <a:t>→ </a:t>
            </a:r>
            <a:r>
              <a:rPr lang="en-US" dirty="0"/>
              <a:t>sensitivity increased by </a:t>
            </a:r>
            <a:r>
              <a:rPr u="sng" dirty="0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~50%</a:t>
            </a:r>
          </a:p>
        </p:txBody>
      </p:sp>
      <p:sp>
        <p:nvSpPr>
          <p:cNvPr id="725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726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pic>
        <p:nvPicPr>
          <p:cNvPr id="7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8" y="3891657"/>
            <a:ext cx="6113174" cy="2031750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[courtesy M.Pierini]"/>
          <p:cNvSpPr txBox="1"/>
          <p:nvPr/>
        </p:nvSpPr>
        <p:spPr>
          <a:xfrm>
            <a:off x="4669004" y="5935362"/>
            <a:ext cx="1559236" cy="31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400" i="1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[courtesy M.Pierini]</a:t>
            </a:r>
          </a:p>
        </p:txBody>
      </p:sp>
      <p:grpSp>
        <p:nvGrpSpPr>
          <p:cNvPr id="731" name="Group"/>
          <p:cNvGrpSpPr/>
          <p:nvPr/>
        </p:nvGrpSpPr>
        <p:grpSpPr>
          <a:xfrm>
            <a:off x="8005222" y="1064762"/>
            <a:ext cx="2977477" cy="2947728"/>
            <a:chOff x="0" y="0"/>
            <a:chExt cx="2977475" cy="2947727"/>
          </a:xfrm>
        </p:grpSpPr>
        <p:pic>
          <p:nvPicPr>
            <p:cNvPr id="72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977476" cy="2853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0" name="Rectangle"/>
            <p:cNvSpPr/>
            <p:nvPr/>
          </p:nvSpPr>
          <p:spPr>
            <a:xfrm>
              <a:off x="1201462" y="2755255"/>
              <a:ext cx="612093" cy="192473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</p:grpSp>
      <p:sp>
        <p:nvSpPr>
          <p:cNvPr id="732" name="Studio delle proprietà H: es. 𝜏 leptons, ATLAS su 6 regioni cinematiche distinte, training di una BDT in ciascuna, con 12 features…"/>
          <p:cNvSpPr/>
          <p:nvPr/>
        </p:nvSpPr>
        <p:spPr>
          <a:xfrm>
            <a:off x="7043343" y="4117757"/>
            <a:ext cx="4901235" cy="21616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pPr defTabSz="382012">
              <a:lnSpc>
                <a:spcPct val="80000"/>
              </a:lnSpc>
              <a:spcBef>
                <a:spcPts val="1500"/>
              </a:spcBef>
              <a:defRPr sz="2046">
                <a:solidFill>
                  <a:srgbClr val="414141"/>
                </a:solidFill>
              </a:defRPr>
            </a:pPr>
            <a:r>
              <a:rPr lang="en-US" dirty="0"/>
              <a:t>Higgs properties</a:t>
            </a:r>
            <a:r>
              <a:rPr dirty="0"/>
              <a:t>: 𝜏 leptons</a:t>
            </a:r>
            <a:r>
              <a:rPr lang="en-US" dirty="0"/>
              <a:t> in</a:t>
            </a:r>
            <a:endParaRPr dirty="0"/>
          </a:p>
          <a:p>
            <a:pPr defTabSz="382012">
              <a:lnSpc>
                <a:spcPct val="80000"/>
              </a:lnSpc>
              <a:spcBef>
                <a:spcPts val="1500"/>
              </a:spcBef>
              <a:defRPr sz="2046">
                <a:solidFill>
                  <a:srgbClr val="414141"/>
                </a:solidFill>
              </a:defRPr>
            </a:pPr>
            <a:r>
              <a:rPr dirty="0"/>
              <a:t>→ </a:t>
            </a:r>
            <a:r>
              <a:rPr lang="en-US" dirty="0"/>
              <a:t>40% better sensitivity </a:t>
            </a:r>
            <a:r>
              <a:rPr lang="en-US" dirty="0" err="1"/>
              <a:t>wrt</a:t>
            </a:r>
            <a:r>
              <a:rPr lang="en-US" dirty="0"/>
              <a:t> a non-ML approach</a:t>
            </a:r>
            <a:endParaRPr u="sng" dirty="0">
              <a:solidFill>
                <a:srgbClr val="009051"/>
              </a:solidFill>
              <a:latin typeface="Avenir Heavy"/>
              <a:ea typeface="Avenir Heavy"/>
              <a:cs typeface="Avenir Heavy"/>
              <a:sym typeface="Avenir Heavy"/>
            </a:endParaRPr>
          </a:p>
        </p:txBody>
      </p:sp>
      <p:sp>
        <p:nvSpPr>
          <p:cNvPr id="733" name="[1]  JHEP 04 (2015) 117"/>
          <p:cNvSpPr txBox="1"/>
          <p:nvPr/>
        </p:nvSpPr>
        <p:spPr>
          <a:xfrm>
            <a:off x="82180" y="6477951"/>
            <a:ext cx="1540186" cy="261939"/>
          </a:xfrm>
          <a:prstGeom prst="rect">
            <a:avLst/>
          </a:prstGeom>
          <a:solidFill>
            <a:srgbClr val="FFFFFF"/>
          </a:solidFill>
          <a:ln w="12700">
            <a:solidFill>
              <a:srgbClr val="A9A9A9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642937">
              <a:lnSpc>
                <a:spcPct val="125000"/>
              </a:lnSpc>
              <a:defRPr sz="1000"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t>[1]  JHEP 04 (2015) 117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C3C6AA9-5AD0-A7CA-BA89-30AA280613BC}"/>
              </a:ext>
            </a:extLst>
          </p:cNvPr>
          <p:cNvSpPr/>
          <p:nvPr/>
        </p:nvSpPr>
        <p:spPr>
          <a:xfrm>
            <a:off x="10544908" y="6441213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1012881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Test di alta precisione del MS"/>
          <p:cNvSpPr txBox="1">
            <a:spLocks noGrp="1"/>
          </p:cNvSpPr>
          <p:nvPr>
            <p:ph type="title"/>
          </p:nvPr>
        </p:nvSpPr>
        <p:spPr>
          <a:xfrm>
            <a:off x="1142999" y="212780"/>
            <a:ext cx="10781997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Test di </a:t>
            </a:r>
            <a:r>
              <a:rPr dirty="0" err="1"/>
              <a:t>alta</a:t>
            </a:r>
            <a:r>
              <a:rPr dirty="0"/>
              <a:t> </a:t>
            </a:r>
            <a:r>
              <a:rPr dirty="0" err="1"/>
              <a:t>precisione</a:t>
            </a:r>
            <a:r>
              <a:rPr dirty="0"/>
              <a:t> del MS</a:t>
            </a:r>
          </a:p>
        </p:txBody>
      </p:sp>
      <p:sp>
        <p:nvSpPr>
          <p:cNvPr id="7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sp>
        <p:nvSpPr>
          <p:cNvPr id="738" name="CMS e LHCb: evidenza per il decadimento raro B0s→𝜇+𝜇- con analisi combinata [1]…"/>
          <p:cNvSpPr txBox="1">
            <a:spLocks noGrp="1"/>
          </p:cNvSpPr>
          <p:nvPr>
            <p:ph type="body" sz="half" idx="1"/>
          </p:nvPr>
        </p:nvSpPr>
        <p:spPr>
          <a:xfrm>
            <a:off x="267626" y="928798"/>
            <a:ext cx="6083652" cy="5171111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CMS</a:t>
            </a:r>
            <a:r>
              <a:rPr dirty="0"/>
              <a:t> </a:t>
            </a:r>
            <a:r>
              <a:rPr lang="en-US" dirty="0"/>
              <a:t>and</a:t>
            </a:r>
            <a:r>
              <a:rPr dirty="0"/>
              <a:t> </a:t>
            </a:r>
            <a:r>
              <a:rPr dirty="0" err="1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LHCb</a:t>
            </a:r>
            <a:r>
              <a:rPr dirty="0"/>
              <a:t>: </a:t>
            </a:r>
            <a:r>
              <a:rPr lang="en-US" dirty="0"/>
              <a:t>rare</a:t>
            </a:r>
            <a:r>
              <a:rPr dirty="0"/>
              <a:t> </a:t>
            </a:r>
            <a:r>
              <a:rPr lang="en-US" dirty="0"/>
              <a:t>decay</a:t>
            </a:r>
            <a:r>
              <a:rPr dirty="0"/>
              <a:t> B</a:t>
            </a:r>
            <a:r>
              <a:rPr baseline="31999" dirty="0"/>
              <a:t>0</a:t>
            </a:r>
            <a:r>
              <a:rPr baseline="-5999" dirty="0"/>
              <a:t>s</a:t>
            </a:r>
            <a:r>
              <a:rPr dirty="0"/>
              <a:t>→𝜇</a:t>
            </a:r>
            <a:r>
              <a:rPr baseline="31999" dirty="0"/>
              <a:t>+</a:t>
            </a:r>
            <a:r>
              <a:rPr dirty="0"/>
              <a:t>𝜇</a:t>
            </a:r>
            <a:r>
              <a:rPr baseline="31999" dirty="0"/>
              <a:t>-</a:t>
            </a:r>
            <a:endParaRPr dirty="0"/>
          </a:p>
          <a:p>
            <a:pPr lvl="1"/>
            <a:r>
              <a:rPr lang="en-US" dirty="0"/>
              <a:t>E.g</a:t>
            </a:r>
            <a:r>
              <a:rPr dirty="0"/>
              <a:t>.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BDT</a:t>
            </a:r>
            <a:r>
              <a:rPr dirty="0"/>
              <a:t> </a:t>
            </a:r>
            <a:r>
              <a:rPr lang="en-US" dirty="0"/>
              <a:t>used to reduce the</a:t>
            </a:r>
            <a:r>
              <a:rPr dirty="0"/>
              <a:t> dimensionality </a:t>
            </a:r>
            <a:r>
              <a:rPr lang="en-US" dirty="0"/>
              <a:t>in the feature space and for analysis</a:t>
            </a:r>
          </a:p>
          <a:p>
            <a:pPr lvl="1"/>
            <a:r>
              <a:rPr dirty="0"/>
              <a:t>→ </a:t>
            </a:r>
            <a:r>
              <a:rPr lang="en-US" dirty="0"/>
              <a:t>use of ML equivalent to a classical algorithms with 4x more statistics</a:t>
            </a:r>
            <a:endParaRPr dirty="0">
              <a:solidFill>
                <a:srgbClr val="009051"/>
              </a:solidFill>
              <a:latin typeface="Avenir Heavy"/>
              <a:ea typeface="Avenir Heavy"/>
              <a:cs typeface="Avenir Heavy"/>
              <a:sym typeface="Avenir Heavy"/>
            </a:endParaRPr>
          </a:p>
        </p:txBody>
      </p:sp>
      <p:sp>
        <p:nvSpPr>
          <p:cNvPr id="739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740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742" name="[1] Nature 522 68–72 (2015)…"/>
          <p:cNvSpPr txBox="1"/>
          <p:nvPr/>
        </p:nvSpPr>
        <p:spPr>
          <a:xfrm>
            <a:off x="79482" y="6284614"/>
            <a:ext cx="2378060" cy="484189"/>
          </a:xfrm>
          <a:prstGeom prst="rect">
            <a:avLst/>
          </a:prstGeom>
          <a:solidFill>
            <a:srgbClr val="FFFFFF"/>
          </a:solidFill>
          <a:ln w="12700">
            <a:solidFill>
              <a:srgbClr val="A9A9A9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642937">
              <a:lnSpc>
                <a:spcPct val="125000"/>
              </a:lnSpc>
              <a:defRPr sz="1000">
                <a:latin typeface="Avenir"/>
                <a:ea typeface="Avenir"/>
                <a:cs typeface="Avenir"/>
                <a:sym typeface="Avenir Roman"/>
              </a:defRPr>
            </a:pPr>
            <a:r>
              <a:t>[1] Nature 522 68–72 (2015)</a:t>
            </a:r>
          </a:p>
          <a:p>
            <a:pPr defTabSz="642937">
              <a:lnSpc>
                <a:spcPct val="125000"/>
              </a:lnSpc>
              <a:defRPr sz="1000">
                <a:latin typeface="Avenir"/>
                <a:ea typeface="Avenir"/>
                <a:cs typeface="Avenir"/>
                <a:sym typeface="Avenir Roman"/>
              </a:defRPr>
            </a:pPr>
            <a:r>
              <a:t>[2]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Phys.Rev.Lett.</a:t>
            </a:r>
            <a:r>
              <a:t> 118 (2017) 19, 191801</a:t>
            </a:r>
          </a:p>
        </p:txBody>
      </p:sp>
      <p:pic>
        <p:nvPicPr>
          <p:cNvPr id="74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175" y="1875022"/>
            <a:ext cx="5332409" cy="3278663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Mass distribution of the selected B0 → μ+μ− candidates with BDT &gt; 0.5 [2]"/>
          <p:cNvSpPr txBox="1"/>
          <p:nvPr/>
        </p:nvSpPr>
        <p:spPr>
          <a:xfrm>
            <a:off x="6871169" y="5308139"/>
            <a:ext cx="4881711" cy="277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1200" i="1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Mass distribution of the selected B</a:t>
            </a:r>
            <a:r>
              <a:rPr baseline="31999"/>
              <a:t>0</a:t>
            </a:r>
            <a:r>
              <a:t> → μ</a:t>
            </a:r>
            <a:r>
              <a:rPr baseline="31999"/>
              <a:t>+</a:t>
            </a:r>
            <a:r>
              <a:t>μ</a:t>
            </a:r>
            <a:r>
              <a:rPr baseline="31999"/>
              <a:t>−</a:t>
            </a:r>
            <a:r>
              <a:t> candidates with BDT &gt; 0.5 [2]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A81D89-9732-C73C-EE25-AA490541C841}"/>
              </a:ext>
            </a:extLst>
          </p:cNvPr>
          <p:cNvSpPr/>
          <p:nvPr/>
        </p:nvSpPr>
        <p:spPr>
          <a:xfrm>
            <a:off x="10711962" y="6529136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9995995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roup"/>
          <p:cNvGrpSpPr/>
          <p:nvPr/>
        </p:nvGrpSpPr>
        <p:grpSpPr>
          <a:xfrm>
            <a:off x="1509392" y="1331644"/>
            <a:ext cx="9105100" cy="3315198"/>
            <a:chOff x="0" y="0"/>
            <a:chExt cx="9105099" cy="3315197"/>
          </a:xfrm>
        </p:grpSpPr>
        <p:pic>
          <p:nvPicPr>
            <p:cNvPr id="74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75446" cy="3315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6887" y="0"/>
              <a:ext cx="1638213" cy="3315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752" name="Since some years, ML (DL) in HEP seeks for more advanced techniques, e.g. deep NNs…"/>
          <p:cNvSpPr txBox="1">
            <a:spLocks noGrp="1"/>
          </p:cNvSpPr>
          <p:nvPr>
            <p:ph type="body" sz="half" idx="1"/>
          </p:nvPr>
        </p:nvSpPr>
        <p:spPr>
          <a:xfrm>
            <a:off x="264546" y="4739639"/>
            <a:ext cx="11594792" cy="1700808"/>
          </a:xfrm>
          <a:prstGeom prst="rect">
            <a:avLst/>
          </a:prstGeom>
        </p:spPr>
        <p:txBody>
          <a:bodyPr/>
          <a:lstStyle/>
          <a:p>
            <a:pPr defTabSz="390227">
              <a:defRPr sz="2090"/>
            </a:pPr>
            <a:r>
              <a:t>Since some years, ML (DL) in HEP seeks for more advanced techniques, e.g. </a:t>
            </a:r>
            <a:r>
              <a:rPr u="sng">
                <a:solidFill>
                  <a:srgbClr val="FF9300"/>
                </a:solidFill>
                <a:latin typeface="Avenir Heavy"/>
                <a:ea typeface="Avenir Heavy"/>
                <a:cs typeface="Avenir Heavy"/>
                <a:sym typeface="Avenir Heavy"/>
              </a:rPr>
              <a:t>deep NNs</a:t>
            </a:r>
          </a:p>
          <a:p>
            <a:pPr marL="669607" lvl="1" indent="-223202" defTabSz="390227">
              <a:defRPr sz="171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Use all the features space at its full dimensionality to train deep NN - no more manual feature engineering</a:t>
            </a:r>
          </a:p>
          <a:p>
            <a:pPr defTabSz="390227">
              <a:defRPr sz="1710"/>
            </a:pPr>
            <a:r>
              <a:t>→ estract best from data, and do so by exploiting any architecture that might work for a given use-case (e.g. input from CV and NLP solutions..)</a:t>
            </a:r>
          </a:p>
        </p:txBody>
      </p:sp>
      <p:sp>
        <p:nvSpPr>
          <p:cNvPr id="753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754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755" name="Rectangle"/>
          <p:cNvSpPr/>
          <p:nvPr/>
        </p:nvSpPr>
        <p:spPr>
          <a:xfrm>
            <a:off x="6115929" y="1518665"/>
            <a:ext cx="1222391" cy="3085544"/>
          </a:xfrm>
          <a:prstGeom prst="rect">
            <a:avLst/>
          </a:prstGeom>
          <a:ln w="25400">
            <a:solidFill>
              <a:srgbClr val="A9A9A9"/>
            </a:solidFill>
            <a:custDash>
              <a:ds d="2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200">
                <a:solidFill>
                  <a:srgbClr val="A9A9A9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56" name="Rectangle"/>
          <p:cNvSpPr/>
          <p:nvPr/>
        </p:nvSpPr>
        <p:spPr>
          <a:xfrm>
            <a:off x="7445347" y="1515674"/>
            <a:ext cx="1535751" cy="2993762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200">
                <a:solidFill>
                  <a:srgbClr val="797979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57" name="ML/DL in HEP"/>
          <p:cNvSpPr txBox="1">
            <a:spLocks noGrp="1"/>
          </p:cNvSpPr>
          <p:nvPr>
            <p:ph type="title"/>
          </p:nvPr>
        </p:nvSpPr>
        <p:spPr>
          <a:xfrm>
            <a:off x="2859931" y="212780"/>
            <a:ext cx="8967691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ML/DL in HEP</a:t>
            </a:r>
          </a:p>
        </p:txBody>
      </p:sp>
      <p:pic>
        <p:nvPicPr>
          <p:cNvPr id="75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" y="143292"/>
            <a:ext cx="2400376" cy="2352128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759" name="Line"/>
          <p:cNvSpPr/>
          <p:nvPr/>
        </p:nvSpPr>
        <p:spPr>
          <a:xfrm>
            <a:off x="2039312" y="252267"/>
            <a:ext cx="1" cy="770310"/>
          </a:xfrm>
          <a:prstGeom prst="line">
            <a:avLst/>
          </a:prstGeom>
          <a:ln w="38100">
            <a:solidFill>
              <a:srgbClr val="FF26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60" name="Line"/>
          <p:cNvSpPr/>
          <p:nvPr/>
        </p:nvSpPr>
        <p:spPr>
          <a:xfrm>
            <a:off x="1798655" y="889597"/>
            <a:ext cx="1" cy="770311"/>
          </a:xfrm>
          <a:prstGeom prst="line">
            <a:avLst/>
          </a:prstGeom>
          <a:ln w="38100">
            <a:solidFill>
              <a:srgbClr val="A9A9A9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61" name="“Traditional” ML"/>
          <p:cNvSpPr txBox="1"/>
          <p:nvPr/>
        </p:nvSpPr>
        <p:spPr>
          <a:xfrm>
            <a:off x="5312553" y="968897"/>
            <a:ext cx="1956119" cy="4143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>
                <a:solidFill>
                  <a:srgbClr val="A9A9A9"/>
                </a:solidFill>
              </a:defRPr>
            </a:lvl1pPr>
          </a:lstStyle>
          <a:p>
            <a:r>
              <a:t>“Traditional” ML</a:t>
            </a:r>
          </a:p>
        </p:txBody>
      </p:sp>
      <p:sp>
        <p:nvSpPr>
          <p:cNvPr id="762" name="Seeking DL solutions"/>
          <p:cNvSpPr txBox="1"/>
          <p:nvPr/>
        </p:nvSpPr>
        <p:spPr>
          <a:xfrm>
            <a:off x="7451915" y="968897"/>
            <a:ext cx="2450402" cy="4143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>
                <a:solidFill>
                  <a:srgbClr val="FF2600"/>
                </a:solidFill>
              </a:defRPr>
            </a:lvl1pPr>
          </a:lstStyle>
          <a:p>
            <a:r>
              <a:t>Seeking DL solutions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776BB9-B6E8-0424-9B70-CD55E140D290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2676223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Convolutional Neural Networks (CNN)"/>
          <p:cNvSpPr txBox="1">
            <a:spLocks noGrp="1"/>
          </p:cNvSpPr>
          <p:nvPr>
            <p:ph type="title"/>
          </p:nvPr>
        </p:nvSpPr>
        <p:spPr>
          <a:xfrm>
            <a:off x="1063557" y="212780"/>
            <a:ext cx="10764066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Convolutional Neural Networks (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CNN</a:t>
            </a:r>
            <a:r>
              <a:rPr dirty="0"/>
              <a:t>)</a:t>
            </a:r>
          </a:p>
        </p:txBody>
      </p:sp>
      <p:sp>
        <p:nvSpPr>
          <p:cNvPr id="7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766" name="CNNs offer translational-invariant feature learning, robustness against noise, versatility in application to a variety of domains…"/>
          <p:cNvSpPr txBox="1">
            <a:spLocks noGrp="1"/>
          </p:cNvSpPr>
          <p:nvPr>
            <p:ph type="body" sz="half" idx="1"/>
          </p:nvPr>
        </p:nvSpPr>
        <p:spPr>
          <a:xfrm>
            <a:off x="267626" y="928798"/>
            <a:ext cx="11594792" cy="22958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424242"/>
                </a:solidFill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CNNs</a:t>
            </a:r>
            <a:r>
              <a:t> offer translational-invariant feature learning, robustness against noise, versatility in application to a variety of domains</a:t>
            </a:r>
          </a:p>
          <a:p>
            <a:pPr lvl="1"/>
            <a:r>
              <a:rPr>
                <a:solidFill>
                  <a:srgbClr val="424242"/>
                </a:solidFill>
              </a:rPr>
              <a:t>Extremely vast zoo of architectures! Pri</a:t>
            </a:r>
            <a:r>
              <a:t>mary target: computer vision</a:t>
            </a:r>
          </a:p>
          <a:p>
            <a:pPr lvl="1"/>
            <a:r>
              <a:t>are based on sequences of convolutional and pooling layers, and </a:t>
            </a:r>
          </a:p>
        </p:txBody>
      </p:sp>
      <p:sp>
        <p:nvSpPr>
          <p:cNvPr id="767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768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769" name="Industry:…"/>
          <p:cNvSpPr txBox="1"/>
          <p:nvPr/>
        </p:nvSpPr>
        <p:spPr>
          <a:xfrm>
            <a:off x="917320" y="3419757"/>
            <a:ext cx="4101392" cy="79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1400">
                <a:solidFill>
                  <a:srgbClr val="0433FF"/>
                </a:solidFill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Industry</a:t>
            </a:r>
            <a:r>
              <a:t>: </a:t>
            </a:r>
          </a:p>
          <a:p>
            <a:pPr algn="ctr" defTabSz="410765">
              <a:defRPr sz="1400">
                <a:solidFill>
                  <a:srgbClr val="0433FF"/>
                </a:solidFill>
              </a:defRPr>
            </a:pPr>
            <a:r>
              <a:t>Large adoption in computer vision applications (e.g., self-driving cars, ..)</a:t>
            </a:r>
          </a:p>
        </p:txBody>
      </p:sp>
      <p:sp>
        <p:nvSpPr>
          <p:cNvPr id="770" name="HEP:…"/>
          <p:cNvSpPr txBox="1"/>
          <p:nvPr/>
        </p:nvSpPr>
        <p:spPr>
          <a:xfrm>
            <a:off x="4983141" y="3291508"/>
            <a:ext cx="4515697" cy="795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1400">
                <a:solidFill>
                  <a:srgbClr val="009051"/>
                </a:solidFill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HEP</a:t>
            </a:r>
            <a:r>
              <a:t>:</a:t>
            </a:r>
          </a:p>
          <a:p>
            <a:pPr algn="ctr" defTabSz="410765">
              <a:defRPr sz="1400">
                <a:solidFill>
                  <a:srgbClr val="009051"/>
                </a:solidFill>
              </a:defRPr>
            </a:pPr>
            <a:r>
              <a:t>3D imaging in detectors, event classification, automation of hist checking (e.g. data quality), …</a:t>
            </a:r>
          </a:p>
        </p:txBody>
      </p:sp>
      <p:pic>
        <p:nvPicPr>
          <p:cNvPr id="7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942" y="4119010"/>
            <a:ext cx="2420095" cy="2227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769" y="4233752"/>
            <a:ext cx="2798493" cy="1943818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General tactics: (TPCs, CALOs..): represent your data as 2D/3D images (even 4D w/ timing info)…"/>
          <p:cNvSpPr txBox="1"/>
          <p:nvPr/>
        </p:nvSpPr>
        <p:spPr>
          <a:xfrm>
            <a:off x="9042854" y="4149945"/>
            <a:ext cx="2847084" cy="1852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10765">
              <a:lnSpc>
                <a:spcPct val="80000"/>
              </a:lnSpc>
              <a:spcBef>
                <a:spcPts val="1600"/>
              </a:spcBef>
              <a:defRPr>
                <a:solidFill>
                  <a:srgbClr val="009051"/>
                </a:solidFill>
              </a:defRPr>
            </a:pPr>
            <a:r>
              <a:rPr u="sng"/>
              <a:t>General tactics</a:t>
            </a:r>
            <a:r>
              <a:t>: (TPCs, CALOs..): represent your data as 2D/3D images (even 4D w/ timing info) </a:t>
            </a:r>
          </a:p>
          <a:p>
            <a:pPr defTabSz="410765">
              <a:lnSpc>
                <a:spcPct val="80000"/>
              </a:lnSpc>
              <a:spcBef>
                <a:spcPts val="1600"/>
              </a:spcBef>
              <a:defRPr>
                <a:solidFill>
                  <a:srgbClr val="009051"/>
                </a:solidFill>
              </a:defRPr>
            </a:pPr>
            <a:r>
              <a:t>→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problem casting into a computer vision task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5A5EB74-B176-BEAE-F159-0397F6FCB2DF}"/>
              </a:ext>
            </a:extLst>
          </p:cNvPr>
          <p:cNvSpPr/>
          <p:nvPr/>
        </p:nvSpPr>
        <p:spPr>
          <a:xfrm>
            <a:off x="10509739" y="6432420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7831729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Deep learning in jet flavour identification"/>
          <p:cNvSpPr txBox="1">
            <a:spLocks noGrp="1"/>
          </p:cNvSpPr>
          <p:nvPr>
            <p:ph type="title"/>
          </p:nvPr>
        </p:nvSpPr>
        <p:spPr>
          <a:xfrm>
            <a:off x="1387813" y="212780"/>
            <a:ext cx="10439810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Deep learning in jet </a:t>
            </a:r>
            <a:r>
              <a:rPr dirty="0" err="1"/>
              <a:t>flavour</a:t>
            </a:r>
            <a:r>
              <a:rPr dirty="0"/>
              <a:t> identification</a:t>
            </a:r>
          </a:p>
        </p:txBody>
      </p:sp>
      <p:sp>
        <p:nvSpPr>
          <p:cNvPr id="7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1272" y="6579873"/>
            <a:ext cx="305480" cy="2238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 dirty="0"/>
          </a:p>
        </p:txBody>
      </p:sp>
      <p:sp>
        <p:nvSpPr>
          <p:cNvPr id="777" name="Es. identificazione di heavy-flavour (b/c quarks) jets in collisioni pp at 13 TeV di CMS…"/>
          <p:cNvSpPr txBox="1">
            <a:spLocks noGrp="1"/>
          </p:cNvSpPr>
          <p:nvPr>
            <p:ph type="body" sz="half" idx="1"/>
          </p:nvPr>
        </p:nvSpPr>
        <p:spPr>
          <a:xfrm>
            <a:off x="239598" y="2109220"/>
            <a:ext cx="6057154" cy="3980170"/>
          </a:xfrm>
          <a:prstGeom prst="rect">
            <a:avLst/>
          </a:prstGeom>
        </p:spPr>
        <p:txBody>
          <a:bodyPr/>
          <a:lstStyle/>
          <a:p>
            <a:r>
              <a:rPr dirty="0"/>
              <a:t>heavy-</a:t>
            </a:r>
            <a:r>
              <a:rPr dirty="0" err="1"/>
              <a:t>flavour</a:t>
            </a:r>
            <a:r>
              <a:rPr dirty="0"/>
              <a:t> (b/c quarks)</a:t>
            </a:r>
            <a:r>
              <a:rPr lang="en-US" dirty="0"/>
              <a:t>identification in </a:t>
            </a:r>
            <a:r>
              <a:rPr dirty="0"/>
              <a:t> jets </a:t>
            </a:r>
            <a:r>
              <a:rPr lang="en-US" dirty="0"/>
              <a:t>from</a:t>
            </a:r>
            <a:r>
              <a:rPr dirty="0"/>
              <a:t> pp </a:t>
            </a:r>
            <a:r>
              <a:rPr lang="en-US" dirty="0"/>
              <a:t>collisions </a:t>
            </a:r>
            <a:r>
              <a:rPr dirty="0"/>
              <a:t>at 13 TeV</a:t>
            </a:r>
            <a:endParaRPr dirty="0">
              <a:solidFill>
                <a:srgbClr val="FF2600"/>
              </a:solidFill>
              <a:latin typeface="Avenir Heavy"/>
              <a:ea typeface="Avenir Heavy"/>
              <a:cs typeface="Avenir Heavy"/>
              <a:sym typeface="Avenir Heavy"/>
            </a:endParaRPr>
          </a:p>
          <a:p>
            <a:pPr lvl="1"/>
            <a:r>
              <a:rPr lang="en-US" dirty="0"/>
              <a:t>DL version ~ 5x lower background at the same efficiency level, OR 20%better efficiency at the same background level</a:t>
            </a:r>
          </a:p>
          <a:p>
            <a:pPr lvl="1"/>
            <a:r>
              <a:rPr lang="en-US" dirty="0"/>
              <a:t>(best algo vs best DL)</a:t>
            </a:r>
          </a:p>
        </p:txBody>
      </p:sp>
      <p:sp>
        <p:nvSpPr>
          <p:cNvPr id="778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779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pic>
        <p:nvPicPr>
          <p:cNvPr id="7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232" y="2255119"/>
            <a:ext cx="5184049" cy="3688371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[1] JINST 13 (2018) P05011…"/>
          <p:cNvSpPr txBox="1"/>
          <p:nvPr/>
        </p:nvSpPr>
        <p:spPr>
          <a:xfrm>
            <a:off x="89937" y="6227167"/>
            <a:ext cx="2268913" cy="541339"/>
          </a:xfrm>
          <a:prstGeom prst="rect">
            <a:avLst/>
          </a:prstGeom>
          <a:solidFill>
            <a:srgbClr val="FFFFFF"/>
          </a:solidFill>
          <a:ln w="12700">
            <a:solidFill>
              <a:srgbClr val="A9A9A9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642937">
              <a:lnSpc>
                <a:spcPct val="125000"/>
              </a:lnSpc>
              <a:defRPr sz="1200">
                <a:latin typeface="Avenir"/>
                <a:ea typeface="Avenir"/>
                <a:cs typeface="Avenir"/>
                <a:sym typeface="Avenir Roman"/>
              </a:defRPr>
            </a:pPr>
            <a:r>
              <a:t>[1] JINST 13 (2018) P05011</a:t>
            </a:r>
          </a:p>
          <a:p>
            <a:pPr defTabSz="642937">
              <a:lnSpc>
                <a:spcPct val="125000"/>
              </a:lnSpc>
              <a:defRPr sz="1200">
                <a:latin typeface="Avenir"/>
                <a:ea typeface="Avenir"/>
                <a:cs typeface="Avenir"/>
                <a:sym typeface="Avenir Roman"/>
              </a:defRPr>
            </a:pPr>
            <a:r>
              <a:t>[2] JINST 15 (2020) 12, P12012</a:t>
            </a:r>
          </a:p>
        </p:txBody>
      </p:sp>
      <p:sp>
        <p:nvSpPr>
          <p:cNvPr id="782" name="Difficile rappresentazione high-level → alimento DeepNN con grandi moli di low-level features"/>
          <p:cNvSpPr/>
          <p:nvPr/>
        </p:nvSpPr>
        <p:spPr>
          <a:xfrm>
            <a:off x="183543" y="1282702"/>
            <a:ext cx="11594792" cy="9916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>
            <a:lvl1pPr defTabSz="410765">
              <a:lnSpc>
                <a:spcPct val="80000"/>
              </a:lnSpc>
              <a:spcBef>
                <a:spcPts val="1600"/>
              </a:spcBef>
              <a:defRPr sz="2000">
                <a:solidFill>
                  <a:srgbClr val="414141"/>
                </a:solidFill>
              </a:defRPr>
            </a:lvl1pPr>
          </a:lstStyle>
          <a:p>
            <a:r>
              <a:rPr lang="en-US" dirty="0"/>
              <a:t>B-tagging</a:t>
            </a:r>
            <a:endParaRPr dirty="0"/>
          </a:p>
        </p:txBody>
      </p:sp>
      <p:sp>
        <p:nvSpPr>
          <p:cNvPr id="783" name="Esempio"/>
          <p:cNvSpPr/>
          <p:nvPr/>
        </p:nvSpPr>
        <p:spPr>
          <a:xfrm rot="19672632">
            <a:off x="144955" y="353520"/>
            <a:ext cx="1182995" cy="386858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Esempio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C428FF64-32D4-3B6D-D480-918A217C4B49}"/>
              </a:ext>
            </a:extLst>
          </p:cNvPr>
          <p:cNvSpPr/>
          <p:nvPr/>
        </p:nvSpPr>
        <p:spPr>
          <a:xfrm>
            <a:off x="7833946" y="1025287"/>
            <a:ext cx="316523" cy="10057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171C9-F4C4-0091-829C-D88FD20CE20A}"/>
              </a:ext>
            </a:extLst>
          </p:cNvPr>
          <p:cNvSpPr txBox="1"/>
          <p:nvPr/>
        </p:nvSpPr>
        <p:spPr>
          <a:xfrm>
            <a:off x="8299938" y="1214913"/>
            <a:ext cx="222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lower the better!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04ADC3-EC47-FC9F-B3A9-CE631108805F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8241683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Autoencoder (AE)"/>
          <p:cNvSpPr txBox="1">
            <a:spLocks noGrp="1"/>
          </p:cNvSpPr>
          <p:nvPr>
            <p:ph type="title"/>
          </p:nvPr>
        </p:nvSpPr>
        <p:spPr>
          <a:xfrm>
            <a:off x="1284051" y="212780"/>
            <a:ext cx="10543572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Autoencoder (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AE</a:t>
            </a:r>
            <a:r>
              <a:rPr dirty="0"/>
              <a:t>)</a:t>
            </a:r>
          </a:p>
        </p:txBody>
      </p:sp>
      <p:sp>
        <p:nvSpPr>
          <p:cNvPr id="8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sp>
        <p:nvSpPr>
          <p:cNvPr id="815" name="AE is a“data-specific” compression algorithm, able to reduce dimensionality and extract “the juice” of an input…"/>
          <p:cNvSpPr txBox="1">
            <a:spLocks noGrp="1"/>
          </p:cNvSpPr>
          <p:nvPr>
            <p:ph type="body" sz="half" idx="1"/>
          </p:nvPr>
        </p:nvSpPr>
        <p:spPr>
          <a:xfrm>
            <a:off x="267626" y="928798"/>
            <a:ext cx="11656748" cy="1723295"/>
          </a:xfrm>
          <a:prstGeom prst="rect">
            <a:avLst/>
          </a:prstGeom>
        </p:spPr>
        <p:txBody>
          <a:bodyPr/>
          <a:lstStyle/>
          <a:p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AE</a:t>
            </a:r>
            <a:r>
              <a:t> is a“data-specific” compression algorithm, able to reduce dimensionality and extract “the juice” of an input</a:t>
            </a:r>
          </a:p>
          <a:p>
            <a:pPr lvl="1"/>
            <a:r>
              <a:t>a feed-forward (un/self-supervised) NN capable to encode the input into a reduced-dimensionally representation (“latent space”) and decode it in output</a:t>
            </a:r>
          </a:p>
        </p:txBody>
      </p:sp>
      <p:sp>
        <p:nvSpPr>
          <p:cNvPr id="816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817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grpSp>
        <p:nvGrpSpPr>
          <p:cNvPr id="820" name="Group"/>
          <p:cNvGrpSpPr/>
          <p:nvPr/>
        </p:nvGrpSpPr>
        <p:grpSpPr>
          <a:xfrm>
            <a:off x="998924" y="3570926"/>
            <a:ext cx="3643062" cy="2879341"/>
            <a:chOff x="0" y="0"/>
            <a:chExt cx="3643060" cy="2879339"/>
          </a:xfrm>
        </p:grpSpPr>
        <p:pic>
          <p:nvPicPr>
            <p:cNvPr id="81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643061" cy="771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11949"/>
              <a:ext cx="3643061" cy="2167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1" name="AEs in Industry:…"/>
          <p:cNvSpPr txBox="1"/>
          <p:nvPr/>
        </p:nvSpPr>
        <p:spPr>
          <a:xfrm>
            <a:off x="1024426" y="2732537"/>
            <a:ext cx="3592058" cy="795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1400">
                <a:solidFill>
                  <a:srgbClr val="0433FF"/>
                </a:solidFill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AEs in Industry</a:t>
            </a:r>
            <a:r>
              <a:t>: </a:t>
            </a:r>
          </a:p>
          <a:p>
            <a:pPr algn="ctr" defTabSz="410765">
              <a:defRPr sz="1400">
                <a:solidFill>
                  <a:srgbClr val="0433FF"/>
                </a:solidFill>
              </a:defRPr>
            </a:pPr>
            <a:r>
              <a:t>dimensionality reduction (like PCA), clustering, denoising, …</a:t>
            </a:r>
          </a:p>
        </p:txBody>
      </p:sp>
      <p:pic>
        <p:nvPicPr>
          <p:cNvPr id="8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90" y="4510986"/>
            <a:ext cx="6074900" cy="1537950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AEs in HEP:…"/>
          <p:cNvSpPr txBox="1"/>
          <p:nvPr/>
        </p:nvSpPr>
        <p:spPr>
          <a:xfrm>
            <a:off x="6227676" y="3186828"/>
            <a:ext cx="4171785" cy="1036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1400">
                <a:solidFill>
                  <a:srgbClr val="009051"/>
                </a:solidFill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AEs in HEP</a:t>
            </a:r>
            <a:r>
              <a:t>:</a:t>
            </a:r>
          </a:p>
          <a:p>
            <a:pPr algn="ctr" defTabSz="410765">
              <a:defRPr sz="1400">
                <a:solidFill>
                  <a:srgbClr val="009051"/>
                </a:solidFill>
              </a:defRPr>
            </a:pPr>
            <a:r>
              <a:t>anomaly detection (intestìni events are those whose decoding in output is dtstant from the input, according to a given metric</a:t>
            </a:r>
          </a:p>
        </p:txBody>
      </p:sp>
      <p:sp>
        <p:nvSpPr>
          <p:cNvPr id="824" name="Potenziale strumento per scoprire nuova fisica in modo “unsupervised”"/>
          <p:cNvSpPr txBox="1"/>
          <p:nvPr/>
        </p:nvSpPr>
        <p:spPr>
          <a:xfrm>
            <a:off x="5060692" y="6072966"/>
            <a:ext cx="6505753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750">
              <a:defRPr sz="1600">
                <a:solidFill>
                  <a:srgbClr val="FF2600"/>
                </a:solidFill>
              </a:defRPr>
            </a:pPr>
            <a:r>
              <a:t>Potenziale strumento per scoprire nuova fisica in modo “</a:t>
            </a:r>
            <a:r>
              <a:rPr u="sng"/>
              <a:t>unsupervised</a:t>
            </a:r>
            <a:r>
              <a:t>”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F08BA4-A4B1-8F44-ECB9-F4ABC7F6324F}"/>
              </a:ext>
            </a:extLst>
          </p:cNvPr>
          <p:cNvSpPr/>
          <p:nvPr/>
        </p:nvSpPr>
        <p:spPr>
          <a:xfrm>
            <a:off x="10509739" y="6432420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0958973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(V)AE per ”new physics mining”  - at LHC and beyond"/>
          <p:cNvSpPr txBox="1">
            <a:spLocks noGrp="1"/>
          </p:cNvSpPr>
          <p:nvPr>
            <p:ph type="title"/>
          </p:nvPr>
        </p:nvSpPr>
        <p:spPr>
          <a:xfrm>
            <a:off x="1276034" y="212780"/>
            <a:ext cx="10648963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(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V</a:t>
            </a:r>
            <a:r>
              <a:rPr dirty="0"/>
              <a:t>)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AE</a:t>
            </a:r>
            <a:r>
              <a:rPr dirty="0"/>
              <a:t> per ”new physics mining”  - at LHC and beyond</a:t>
            </a:r>
          </a:p>
        </p:txBody>
      </p:sp>
      <p:sp>
        <p:nvSpPr>
          <p:cNvPr id="8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sp>
        <p:nvSpPr>
          <p:cNvPr id="828" name="A Variational AE has been proposed (CMS) for “new physics mining”…"/>
          <p:cNvSpPr txBox="1">
            <a:spLocks noGrp="1"/>
          </p:cNvSpPr>
          <p:nvPr>
            <p:ph type="body" idx="1"/>
          </p:nvPr>
        </p:nvSpPr>
        <p:spPr>
          <a:xfrm>
            <a:off x="267626" y="997892"/>
            <a:ext cx="5934886" cy="515731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dirty="0"/>
              <a:t>A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Variational AE</a:t>
            </a:r>
            <a:r>
              <a:rPr dirty="0"/>
              <a:t> has been proposed (CMS) for “new physics mining” </a:t>
            </a:r>
          </a:p>
          <a:p>
            <a:pPr lvl="1"/>
            <a:r>
              <a:rPr dirty="0"/>
              <a:t>Train on known SM processes, build threshold to identity “anomalous” (i.e. interesting: BSM?) events</a:t>
            </a:r>
          </a:p>
          <a:p>
            <a:pPr lvl="1"/>
            <a:r>
              <a:rPr dirty="0"/>
              <a:t>Treat them as outliers, save them (no trigger kill!), build a catalog for further inspection</a:t>
            </a:r>
          </a:p>
          <a:p>
            <a:pPr lvl="1"/>
            <a:r>
              <a:rPr u="sng" dirty="0"/>
              <a:t>Model-independence</a:t>
            </a:r>
            <a:r>
              <a:rPr dirty="0"/>
              <a:t>:  training not dependent from specific new physics signatures → assumptions-free </a:t>
            </a:r>
          </a:p>
          <a:p>
            <a:pPr lvl="1"/>
            <a:r>
              <a:rPr dirty="0"/>
              <a:t>Might be </a:t>
            </a:r>
            <a:r>
              <a:rPr u="sng" dirty="0"/>
              <a:t>complementary</a:t>
            </a:r>
            <a:r>
              <a:rPr dirty="0"/>
              <a:t> to classical methods, i.e. model-dependent hypothesis testing</a:t>
            </a:r>
          </a:p>
          <a:p>
            <a:pPr lvl="1"/>
            <a:r>
              <a:rPr dirty="0"/>
              <a:t>Target: up to the trigger level..</a:t>
            </a:r>
          </a:p>
          <a:p>
            <a:pPr lvl="1">
              <a:defRPr sz="2700"/>
            </a:pPr>
            <a:endParaRPr dirty="0"/>
          </a:p>
          <a:p>
            <a:pPr>
              <a:defRPr sz="3100"/>
            </a:pPr>
            <a:r>
              <a:rPr dirty="0"/>
              <a:t>Note: going from </a:t>
            </a:r>
            <a:r>
              <a:rPr dirty="0">
                <a:solidFill>
                  <a:srgbClr val="009051"/>
                </a:solidFill>
                <a:latin typeface="Avenir Heavy"/>
                <a:ea typeface="Avenir Heavy"/>
                <a:cs typeface="Avenir Heavy"/>
                <a:sym typeface="Avenir Heavy"/>
              </a:rPr>
              <a:t>discriminative AI</a:t>
            </a:r>
            <a:r>
              <a:rPr dirty="0"/>
              <a:t> to </a:t>
            </a:r>
            <a:r>
              <a:rPr dirty="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generative AI</a:t>
            </a:r>
            <a:r>
              <a:rPr dirty="0"/>
              <a:t> …</a:t>
            </a:r>
          </a:p>
        </p:txBody>
      </p:sp>
      <p:sp>
        <p:nvSpPr>
          <p:cNvPr id="829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830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831" name="Esempio"/>
          <p:cNvSpPr/>
          <p:nvPr/>
        </p:nvSpPr>
        <p:spPr>
          <a:xfrm rot="19672632">
            <a:off x="144955" y="347170"/>
            <a:ext cx="1182995" cy="386858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Esempio</a:t>
            </a:r>
          </a:p>
        </p:txBody>
      </p:sp>
      <p:sp>
        <p:nvSpPr>
          <p:cNvPr id="832" name="[1]  JHEP05 (2019) 036"/>
          <p:cNvSpPr txBox="1"/>
          <p:nvPr/>
        </p:nvSpPr>
        <p:spPr>
          <a:xfrm>
            <a:off x="65876" y="6469566"/>
            <a:ext cx="1933088" cy="287338"/>
          </a:xfrm>
          <a:prstGeom prst="rect">
            <a:avLst/>
          </a:prstGeom>
          <a:solidFill>
            <a:srgbClr val="FFFFFF"/>
          </a:solidFill>
          <a:ln w="12700">
            <a:solidFill>
              <a:srgbClr val="A9A9A9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642937">
              <a:lnSpc>
                <a:spcPct val="125000"/>
              </a:lnSpc>
              <a:defRPr sz="1200"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t>[1]  JHEP05 (2019) 036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1F8D45C-A491-9497-4EE6-17C350223A6B}"/>
              </a:ext>
            </a:extLst>
          </p:cNvPr>
          <p:cNvSpPr/>
          <p:nvPr/>
        </p:nvSpPr>
        <p:spPr>
          <a:xfrm>
            <a:off x="10509739" y="6432420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B3763-5356-A2F6-0FCC-4543B12CE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352" y="1018937"/>
            <a:ext cx="4441656" cy="3772636"/>
          </a:xfrm>
          <a:prstGeom prst="rect">
            <a:avLst/>
          </a:prstGeom>
        </p:spPr>
      </p:pic>
      <p:pic>
        <p:nvPicPr>
          <p:cNvPr id="4098" name="Picture 2" descr="Variational autoencoder - Wikipedia">
            <a:extLst>
              <a:ext uri="{FF2B5EF4-FFF2-40B4-BE49-F238E27FC236}">
                <a16:creationId xmlns:a16="http://schemas.microsoft.com/office/drawing/2014/main" id="{D40FF84D-9DEC-D55D-9B70-FA374750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74" y="4778320"/>
            <a:ext cx="43434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7006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enerative Adversarial Networks (GAN)"/>
          <p:cNvSpPr txBox="1">
            <a:spLocks noGrp="1"/>
          </p:cNvSpPr>
          <p:nvPr>
            <p:ph type="title"/>
          </p:nvPr>
        </p:nvSpPr>
        <p:spPr>
          <a:xfrm>
            <a:off x="1450731" y="212780"/>
            <a:ext cx="10376892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Generative Adversarial Networks (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GAN</a:t>
            </a:r>
            <a:r>
              <a:rPr dirty="0"/>
              <a:t>)</a:t>
            </a:r>
          </a:p>
        </p:txBody>
      </p:sp>
      <p:sp>
        <p:nvSpPr>
          <p:cNvPr id="8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sp>
        <p:nvSpPr>
          <p:cNvPr id="836" name="A generative algorithm, based on an architecture with 2 NNs, a generator G and a discriminator D, which compete…"/>
          <p:cNvSpPr txBox="1">
            <a:spLocks noGrp="1"/>
          </p:cNvSpPr>
          <p:nvPr>
            <p:ph type="body" sz="half" idx="1"/>
          </p:nvPr>
        </p:nvSpPr>
        <p:spPr>
          <a:xfrm>
            <a:off x="267626" y="928798"/>
            <a:ext cx="6722442" cy="2756955"/>
          </a:xfrm>
          <a:prstGeom prst="rect">
            <a:avLst/>
          </a:prstGeom>
        </p:spPr>
        <p:txBody>
          <a:bodyPr/>
          <a:lstStyle/>
          <a:p>
            <a:r>
              <a:t>A generative algorithm, based on an architecture with 2 NNs, a generator G and a discriminator D, which </a:t>
            </a:r>
            <a:r>
              <a:rPr u="sng"/>
              <a:t>compete</a:t>
            </a:r>
            <a:r>
              <a:t>  </a:t>
            </a:r>
          </a:p>
          <a:p>
            <a:pPr lvl="1"/>
            <a:r>
              <a:t>G creates images from noise, D classifies them real vs fake</a:t>
            </a:r>
          </a:p>
          <a:p>
            <a:pPr lvl="1"/>
            <a:r>
              <a:t>Once trained one against the other, G pursues its goal which is to confuse D, and in the process it learns how to creare fake but very realistic images</a:t>
            </a:r>
          </a:p>
        </p:txBody>
      </p:sp>
      <p:sp>
        <p:nvSpPr>
          <p:cNvPr id="837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838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pic>
        <p:nvPicPr>
          <p:cNvPr id="8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42" y="947338"/>
            <a:ext cx="4761168" cy="2719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77" y="4225371"/>
            <a:ext cx="3398631" cy="1228574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Industry:…"/>
          <p:cNvSpPr txBox="1"/>
          <p:nvPr/>
        </p:nvSpPr>
        <p:spPr>
          <a:xfrm>
            <a:off x="1516952" y="3536942"/>
            <a:ext cx="4101392" cy="55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1400">
                <a:solidFill>
                  <a:srgbClr val="0433FF"/>
                </a:solidFill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Industry</a:t>
            </a:r>
            <a:r>
              <a:t>: </a:t>
            </a:r>
          </a:p>
          <a:p>
            <a:pPr algn="ctr" defTabSz="410765">
              <a:defRPr sz="1400">
                <a:solidFill>
                  <a:srgbClr val="0433FF"/>
                </a:solidFill>
              </a:defRPr>
            </a:pPr>
            <a:r>
              <a:t>image editing, data generation, security, ..</a:t>
            </a:r>
          </a:p>
        </p:txBody>
      </p:sp>
      <p:pic>
        <p:nvPicPr>
          <p:cNvPr id="84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955" y="5107678"/>
            <a:ext cx="3275135" cy="12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958" y="4529951"/>
            <a:ext cx="1426008" cy="1521747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HEP:…"/>
          <p:cNvSpPr txBox="1"/>
          <p:nvPr/>
        </p:nvSpPr>
        <p:spPr>
          <a:xfrm>
            <a:off x="7346037" y="3969625"/>
            <a:ext cx="3728625" cy="795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1400">
                <a:solidFill>
                  <a:srgbClr val="009051"/>
                </a:solidFill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HEP</a:t>
            </a:r>
            <a:r>
              <a:t>:</a:t>
            </a:r>
          </a:p>
          <a:p>
            <a:pPr algn="ctr" defTabSz="410765">
              <a:defRPr sz="1400">
                <a:solidFill>
                  <a:srgbClr val="009051"/>
                </a:solidFill>
              </a:defRPr>
            </a:pPr>
            <a:r>
              <a:t>Simulate the detector response at reduced computational costs</a:t>
            </a:r>
          </a:p>
        </p:txBody>
      </p:sp>
      <p:pic>
        <p:nvPicPr>
          <p:cNvPr id="84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943" y="4934494"/>
            <a:ext cx="2336814" cy="13091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BD80D4-FD8F-2484-C604-B7785B50BB19}"/>
              </a:ext>
            </a:extLst>
          </p:cNvPr>
          <p:cNvSpPr/>
          <p:nvPr/>
        </p:nvSpPr>
        <p:spPr>
          <a:xfrm>
            <a:off x="10509739" y="6432420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7921248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Event simulation con GAN"/>
          <p:cNvSpPr txBox="1">
            <a:spLocks noGrp="1"/>
          </p:cNvSpPr>
          <p:nvPr>
            <p:ph type="title"/>
          </p:nvPr>
        </p:nvSpPr>
        <p:spPr>
          <a:xfrm>
            <a:off x="1600199" y="212780"/>
            <a:ext cx="10227423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Event simulation </a:t>
            </a:r>
            <a:r>
              <a:rPr lang="en-US" dirty="0"/>
              <a:t>with</a:t>
            </a:r>
            <a:r>
              <a:rPr dirty="0"/>
              <a:t> GAN</a:t>
            </a:r>
          </a:p>
        </p:txBody>
      </p:sp>
      <p:sp>
        <p:nvSpPr>
          <p:cNvPr id="8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1271" y="6579873"/>
            <a:ext cx="357647" cy="2238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/>
          </a:p>
        </p:txBody>
      </p:sp>
      <p:sp>
        <p:nvSpPr>
          <p:cNvPr id="849" name="Modelli generativi veloci e ad alta fedeltà posso rappresentare alternative…"/>
          <p:cNvSpPr txBox="1">
            <a:spLocks noGrp="1"/>
          </p:cNvSpPr>
          <p:nvPr>
            <p:ph type="body" sz="half" idx="1"/>
          </p:nvPr>
        </p:nvSpPr>
        <p:spPr>
          <a:xfrm>
            <a:off x="267626" y="928798"/>
            <a:ext cx="11594792" cy="279715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1800" dirty="0">
                <a:effectLst/>
              </a:rPr>
              <a:t>Fast and high-fidelity generative models can represent alternatives and learn from existing data samples → high-dimensional feature distribution sampling.</a:t>
            </a:r>
            <a:br>
              <a:rPr lang="en-GB" sz="1800" dirty="0">
                <a:effectLst/>
              </a:rPr>
            </a:br>
            <a:endParaRPr lang="en-GB" sz="1800" dirty="0">
              <a:effectLst/>
            </a:endParaRPr>
          </a:p>
          <a:p>
            <a:r>
              <a:rPr lang="en-GB" sz="1800" dirty="0">
                <a:effectLst/>
              </a:rPr>
              <a:t>Early approaches show improvements in simulation speed by orders of magnitude compared to </a:t>
            </a:r>
            <a:r>
              <a:rPr lang="en-GB" sz="1800" dirty="0" err="1">
                <a:effectLst/>
              </a:rPr>
              <a:t>FastSim</a:t>
            </a:r>
            <a:r>
              <a:rPr lang="en-GB" sz="1800" dirty="0">
                <a:effectLst/>
              </a:rPr>
              <a:t>, from which all HEP experiments would benefit…</a:t>
            </a:r>
          </a:p>
          <a:p>
            <a:r>
              <a:rPr lang="en-GB" sz="1800" dirty="0">
                <a:effectLst/>
              </a:rPr>
              <a:t>→ e.g., </a:t>
            </a:r>
            <a:r>
              <a:rPr lang="en-GB" sz="1800" dirty="0" err="1">
                <a:effectLst/>
              </a:rPr>
              <a:t>CaloGAN</a:t>
            </a:r>
            <a:r>
              <a:rPr lang="en-GB" sz="1800" dirty="0">
                <a:effectLst/>
              </a:rPr>
              <a:t>, a </a:t>
            </a:r>
            <a:r>
              <a:rPr lang="en-GB" sz="1800" dirty="0" err="1">
                <a:effectLst/>
              </a:rPr>
              <a:t>FastSim</a:t>
            </a:r>
            <a:r>
              <a:rPr lang="en-GB" sz="1800" dirty="0">
                <a:effectLst/>
              </a:rPr>
              <a:t> technique to simulate 3D showers in multi-layer ECAL systems using GANs, can learn and generate the reconstructed calorimeter image, bypassing the GEANT and RECO steps → 10k times faster than the default.</a:t>
            </a:r>
            <a:br>
              <a:rPr lang="en-GB" sz="1800" dirty="0">
                <a:effectLst/>
              </a:rPr>
            </a:br>
            <a:r>
              <a:rPr lang="en-GB" sz="1800" dirty="0">
                <a:effectLst/>
              </a:rPr>
              <a:t>... but the accuracy still needs to improve (method limitations, training instability, etc.).”</a:t>
            </a:r>
          </a:p>
          <a:p>
            <a:r>
              <a:rPr lang="en-GB" sz="1800" dirty="0">
                <a:effectLst/>
              </a:rPr>
              <a:t>Let me know if you'd like any clarifications!</a:t>
            </a:r>
          </a:p>
        </p:txBody>
      </p:sp>
      <p:sp>
        <p:nvSpPr>
          <p:cNvPr id="850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851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852" name="Esempio"/>
          <p:cNvSpPr/>
          <p:nvPr/>
        </p:nvSpPr>
        <p:spPr>
          <a:xfrm rot="19672632">
            <a:off x="144955" y="347170"/>
            <a:ext cx="1182995" cy="386858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Esempio</a:t>
            </a:r>
          </a:p>
        </p:txBody>
      </p:sp>
      <p:sp>
        <p:nvSpPr>
          <p:cNvPr id="853" name="[1] Phys.Rev.D 97 (2018) 1, 014021"/>
          <p:cNvSpPr txBox="1"/>
          <p:nvPr/>
        </p:nvSpPr>
        <p:spPr>
          <a:xfrm>
            <a:off x="86667" y="6433922"/>
            <a:ext cx="2747523" cy="312739"/>
          </a:xfrm>
          <a:prstGeom prst="rect">
            <a:avLst/>
          </a:prstGeom>
          <a:solidFill>
            <a:srgbClr val="FFFFFF"/>
          </a:solidFill>
          <a:ln w="12700">
            <a:solidFill>
              <a:srgbClr val="A9A9A9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642937">
              <a:lnSpc>
                <a:spcPct val="125000"/>
              </a:lnSpc>
              <a:defRPr sz="1300">
                <a:latin typeface="Avenir"/>
                <a:ea typeface="Avenir"/>
                <a:cs typeface="Avenir"/>
                <a:sym typeface="Avenir Roman"/>
              </a:defRPr>
            </a:pPr>
            <a:r>
              <a:t>[1]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Phys.Rev.D</a:t>
            </a:r>
            <a:r>
              <a:t> 97 (2018) 1, 014021</a:t>
            </a:r>
          </a:p>
        </p:txBody>
      </p:sp>
      <p:pic>
        <p:nvPicPr>
          <p:cNvPr id="8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153" y="4047407"/>
            <a:ext cx="4118749" cy="1545198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CaloGAN composite generator (left) and discriminator (right)"/>
          <p:cNvSpPr txBox="1"/>
          <p:nvPr/>
        </p:nvSpPr>
        <p:spPr>
          <a:xfrm>
            <a:off x="2910904" y="5713843"/>
            <a:ext cx="6062188" cy="35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600">
                <a:solidFill>
                  <a:srgbClr val="414141"/>
                </a:solidFill>
              </a:defRPr>
            </a:lvl1pPr>
          </a:lstStyle>
          <a:p>
            <a:r>
              <a:t>CaloGAN composite generator (left) and discriminator (right) </a:t>
            </a:r>
          </a:p>
        </p:txBody>
      </p:sp>
      <p:pic>
        <p:nvPicPr>
          <p:cNvPr id="8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092" y="4026212"/>
            <a:ext cx="3961306" cy="15875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4CC967-DACE-F86D-899F-622559278770}"/>
              </a:ext>
            </a:extLst>
          </p:cNvPr>
          <p:cNvSpPr/>
          <p:nvPr/>
        </p:nvSpPr>
        <p:spPr>
          <a:xfrm>
            <a:off x="10509739" y="6432420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4668600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raph Neural Network (GNN)"/>
          <p:cNvSpPr txBox="1">
            <a:spLocks noGrp="1"/>
          </p:cNvSpPr>
          <p:nvPr>
            <p:ph type="title"/>
          </p:nvPr>
        </p:nvSpPr>
        <p:spPr>
          <a:xfrm>
            <a:off x="1257299" y="212780"/>
            <a:ext cx="10570323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Graph Neural Network (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GNN</a:t>
            </a:r>
            <a:r>
              <a:rPr dirty="0"/>
              <a:t>)</a:t>
            </a:r>
          </a:p>
        </p:txBody>
      </p:sp>
      <p:sp>
        <p:nvSpPr>
          <p:cNvPr id="8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sp>
        <p:nvSpPr>
          <p:cNvPr id="871" name="Think of a CNN acting on its input features (pixels). Its power resides also on a “regular-array dataset” paradigm…"/>
          <p:cNvSpPr txBox="1">
            <a:spLocks noGrp="1"/>
          </p:cNvSpPr>
          <p:nvPr>
            <p:ph type="body" idx="1"/>
          </p:nvPr>
        </p:nvSpPr>
        <p:spPr>
          <a:xfrm>
            <a:off x="267626" y="928798"/>
            <a:ext cx="8321442" cy="5226411"/>
          </a:xfrm>
          <a:prstGeom prst="rect">
            <a:avLst/>
          </a:prstGeom>
        </p:spPr>
        <p:txBody>
          <a:bodyPr/>
          <a:lstStyle/>
          <a:p>
            <a:r>
              <a:t>Think of a CNN acting on its input features (pixels). Its power resides also on a “regular-array dataset” paradigm</a:t>
            </a:r>
          </a:p>
          <a:p>
            <a:pPr lvl="1"/>
            <a:r>
              <a:t>Data represented as sets of </a:t>
            </a:r>
            <a:r>
              <a:rPr u="sng"/>
              <a:t>dense</a:t>
            </a:r>
            <a:r>
              <a:t> arrays/tensors, with intrinsic metrics</a:t>
            </a:r>
          </a:p>
          <a:p>
            <a:r>
              <a:t>In a sparse representation, we need a metric that defines proximity in the abstract space of features</a:t>
            </a:r>
          </a:p>
          <a:p>
            <a:r>
              <a:t>How? Migrating from“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datasets</a:t>
            </a:r>
            <a:r>
              <a:t>” to “</a:t>
            </a: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graphs</a:t>
            </a:r>
            <a:r>
              <a:t>”</a:t>
            </a:r>
          </a:p>
          <a:p>
            <a:pPr lvl="1"/>
            <a:r>
              <a:t>Connect elements of a dataset and train a NN to learn which are the relevant connections</a:t>
            </a:r>
          </a:p>
          <a:p>
            <a:r>
              <a:t>GNN → build a data structure, (V,E) with V=vertex and E=edges, choose possible types of vertices (if no prior one builds a fully-connected graph), etc</a:t>
            </a:r>
          </a:p>
          <a:p>
            <a:pPr>
              <a:defRPr>
                <a:solidFill>
                  <a:srgbClr val="424242"/>
                </a:solidFill>
              </a:defRPr>
            </a:pPr>
            <a:r>
              <a:t>GNNs start to be part of present/future of DL in HEP</a:t>
            </a:r>
          </a:p>
        </p:txBody>
      </p:sp>
      <p:sp>
        <p:nvSpPr>
          <p:cNvPr id="872" name="Line"/>
          <p:cNvSpPr/>
          <p:nvPr/>
        </p:nvSpPr>
        <p:spPr>
          <a:xfrm>
            <a:off x="267003" y="846766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873" name="Line"/>
          <p:cNvSpPr/>
          <p:nvPr/>
        </p:nvSpPr>
        <p:spPr>
          <a:xfrm>
            <a:off x="267003" y="205370"/>
            <a:ext cx="11657994" cy="1"/>
          </a:xfrm>
          <a:prstGeom prst="line">
            <a:avLst/>
          </a:prstGeom>
          <a:ln w="3175">
            <a:solidFill>
              <a:srgbClr val="A9A9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2000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pic>
        <p:nvPicPr>
          <p:cNvPr id="8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995" y="1217043"/>
            <a:ext cx="3075627" cy="23909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7" name="Group"/>
          <p:cNvGrpSpPr/>
          <p:nvPr/>
        </p:nvGrpSpPr>
        <p:grpSpPr>
          <a:xfrm>
            <a:off x="8605821" y="3736726"/>
            <a:ext cx="3217974" cy="2390907"/>
            <a:chOff x="0" y="0"/>
            <a:chExt cx="3217972" cy="2390905"/>
          </a:xfrm>
        </p:grpSpPr>
        <p:pic>
          <p:nvPicPr>
            <p:cNvPr id="87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179660" cy="2360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6" name="Rectangle"/>
            <p:cNvSpPr/>
            <p:nvPr/>
          </p:nvSpPr>
          <p:spPr>
            <a:xfrm>
              <a:off x="2193200" y="1795407"/>
              <a:ext cx="1024773" cy="595499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EEEEEE"/>
                  </a:solidFill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endParaRPr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0585A53-CAE0-45F7-D8E6-FD02DDDA362D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32662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033F-2D37-1F2F-D1E1-B6A9A6D3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30" y="0"/>
            <a:ext cx="10515600" cy="1325563"/>
          </a:xfrm>
        </p:spPr>
        <p:txBody>
          <a:bodyPr/>
          <a:lstStyle/>
          <a:p>
            <a:r>
              <a:rPr lang="en-IT" dirty="0"/>
              <a:t>EU vs China vs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55EDC-FBD1-2CCA-CAD7-543D1722B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30" y="1204986"/>
            <a:ext cx="4713051" cy="4351338"/>
          </a:xfrm>
        </p:spPr>
        <p:txBody>
          <a:bodyPr/>
          <a:lstStyle/>
          <a:p>
            <a:r>
              <a:rPr lang="en-IT" dirty="0"/>
              <a:t>EU started late</a:t>
            </a:r>
          </a:p>
          <a:p>
            <a:r>
              <a:rPr lang="en-IT" dirty="0"/>
              <a:t>EU: more focus on regulation</a:t>
            </a:r>
          </a:p>
          <a:p>
            <a:r>
              <a:rPr lang="en-IT" dirty="0"/>
              <a:t>EU: can count on a lower level of private fundings</a:t>
            </a:r>
          </a:p>
        </p:txBody>
      </p:sp>
      <p:pic>
        <p:nvPicPr>
          <p:cNvPr id="1026" name="Picture 2" descr="India ranks 5th in countries with most AI investment_5.1">
            <a:extLst>
              <a:ext uri="{FF2B5EF4-FFF2-40B4-BE49-F238E27FC236}">
                <a16:creationId xmlns:a16="http://schemas.microsoft.com/office/drawing/2014/main" id="{235E9151-D184-0F84-D5D5-C2B496B5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81" y="1063663"/>
            <a:ext cx="39409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53F923-B4CD-D0DE-8662-5E07B5D6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81" y="3832699"/>
            <a:ext cx="4507801" cy="3025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FBAA40-6B2B-71AE-6E83-4D279F2CA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772" y="0"/>
            <a:ext cx="346951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73488C-CD65-9428-C5E3-08DF2B3899A9}"/>
              </a:ext>
            </a:extLst>
          </p:cNvPr>
          <p:cNvSpPr txBox="1"/>
          <p:nvPr/>
        </p:nvSpPr>
        <p:spPr>
          <a:xfrm>
            <a:off x="4563954" y="4729684"/>
            <a:ext cx="4631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Wingdings" pitchFamily="2" charset="2"/>
              </a:rPr>
              <a:t>Investment per Country (private)</a:t>
            </a:r>
            <a:r>
              <a:rPr lang="en-GB" sz="3600" dirty="0">
                <a:sym typeface="Wingdings" pitchFamily="2" charset="2"/>
              </a:rPr>
              <a:t>↑</a:t>
            </a:r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 Country </a:t>
            </a:r>
            <a:r>
              <a:rPr lang="en-GB" dirty="0"/>
              <a:t>R</a:t>
            </a:r>
            <a:r>
              <a:rPr lang="en-IT" dirty="0"/>
              <a:t>anking in AI per subitem</a:t>
            </a:r>
            <a:br>
              <a:rPr lang="en-IT" dirty="0"/>
            </a:br>
            <a:r>
              <a:rPr lang="en-IT" dirty="0"/>
              <a:t>Country Ranking in AI per (other) subitems </a:t>
            </a:r>
            <a:r>
              <a:rPr lang="en-IT" dirty="0">
                <a:sym typeface="Wingdings" pitchFamily="2" charset="2"/>
              </a:rPr>
              <a:t>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406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Triangle"/>
          <p:cNvSpPr/>
          <p:nvPr/>
        </p:nvSpPr>
        <p:spPr>
          <a:xfrm>
            <a:off x="1878202" y="863505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90" name="Triangle"/>
          <p:cNvSpPr/>
          <p:nvPr/>
        </p:nvSpPr>
        <p:spPr>
          <a:xfrm>
            <a:off x="1878202" y="213291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91" name="D. Bonacorsi"/>
          <p:cNvSpPr txBox="1"/>
          <p:nvPr/>
        </p:nvSpPr>
        <p:spPr>
          <a:xfrm>
            <a:off x="10944298" y="6579873"/>
            <a:ext cx="731991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solidFill>
                  <a:srgbClr val="414141"/>
                </a:solidFill>
              </a:defRPr>
            </a:lvl1pPr>
          </a:lstStyle>
          <a:p>
            <a:r>
              <a:t>D. Bonacorsi</a:t>
            </a:r>
          </a:p>
        </p:txBody>
      </p:sp>
      <p:sp>
        <p:nvSpPr>
          <p:cNvPr id="8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  <p:sp>
        <p:nvSpPr>
          <p:cNvPr id="893" name="Line"/>
          <p:cNvSpPr/>
          <p:nvPr/>
        </p:nvSpPr>
        <p:spPr>
          <a:xfrm>
            <a:off x="347413" y="865298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94" name="Line"/>
          <p:cNvSpPr/>
          <p:nvPr/>
        </p:nvSpPr>
        <p:spPr>
          <a:xfrm>
            <a:off x="347413" y="213291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8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5" y="218042"/>
            <a:ext cx="575051" cy="603889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ML/DL in HEP"/>
          <p:cNvSpPr txBox="1">
            <a:spLocks noGrp="1"/>
          </p:cNvSpPr>
          <p:nvPr>
            <p:ph type="title"/>
          </p:nvPr>
        </p:nvSpPr>
        <p:spPr>
          <a:xfrm>
            <a:off x="2926937" y="212780"/>
            <a:ext cx="8998060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ML/DL in HEP</a:t>
            </a:r>
          </a:p>
        </p:txBody>
      </p:sp>
      <p:grpSp>
        <p:nvGrpSpPr>
          <p:cNvPr id="899" name="Group"/>
          <p:cNvGrpSpPr/>
          <p:nvPr/>
        </p:nvGrpSpPr>
        <p:grpSpPr>
          <a:xfrm>
            <a:off x="1118364" y="1771401"/>
            <a:ext cx="9105100" cy="3315198"/>
            <a:chOff x="0" y="0"/>
            <a:chExt cx="9105099" cy="3315197"/>
          </a:xfrm>
        </p:grpSpPr>
        <p:pic>
          <p:nvPicPr>
            <p:cNvPr id="89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475446" cy="3315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6887" y="0"/>
              <a:ext cx="1638213" cy="3315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0" name="Rectangle"/>
          <p:cNvSpPr/>
          <p:nvPr/>
        </p:nvSpPr>
        <p:spPr>
          <a:xfrm>
            <a:off x="5724900" y="1958422"/>
            <a:ext cx="1222392" cy="3085544"/>
          </a:xfrm>
          <a:prstGeom prst="rect">
            <a:avLst/>
          </a:prstGeom>
          <a:ln w="25400">
            <a:solidFill>
              <a:srgbClr val="A9A9A9"/>
            </a:solidFill>
            <a:custDash>
              <a:ds d="2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200">
                <a:solidFill>
                  <a:srgbClr val="A9A9A9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901" name="Rectangle"/>
          <p:cNvSpPr/>
          <p:nvPr/>
        </p:nvSpPr>
        <p:spPr>
          <a:xfrm>
            <a:off x="7054319" y="1955431"/>
            <a:ext cx="1535750" cy="2993762"/>
          </a:xfrm>
          <a:prstGeom prst="rect">
            <a:avLst/>
          </a:prstGeom>
          <a:ln w="25400">
            <a:solidFill>
              <a:srgbClr val="A9A9A9"/>
            </a:solidFill>
            <a:custDash>
              <a:ds d="2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200">
                <a:solidFill>
                  <a:srgbClr val="797979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902" name="Rectangle"/>
          <p:cNvSpPr/>
          <p:nvPr/>
        </p:nvSpPr>
        <p:spPr>
          <a:xfrm>
            <a:off x="8697097" y="1830250"/>
            <a:ext cx="1431925" cy="308554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200">
                <a:solidFill>
                  <a:srgbClr val="797979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903" name="?"/>
          <p:cNvSpPr txBox="1"/>
          <p:nvPr/>
        </p:nvSpPr>
        <p:spPr>
          <a:xfrm>
            <a:off x="10492026" y="2647851"/>
            <a:ext cx="581610" cy="145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800"/>
            </a:lvl1pPr>
          </a:lstStyle>
          <a:p>
            <a:r>
              <a:t>?</a:t>
            </a:r>
          </a:p>
        </p:txBody>
      </p:sp>
      <p:pic>
        <p:nvPicPr>
          <p:cNvPr id="90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1" y="143292"/>
            <a:ext cx="2400376" cy="2352128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905" name="Line"/>
          <p:cNvSpPr/>
          <p:nvPr/>
        </p:nvSpPr>
        <p:spPr>
          <a:xfrm>
            <a:off x="2039312" y="252267"/>
            <a:ext cx="1" cy="770310"/>
          </a:xfrm>
          <a:prstGeom prst="line">
            <a:avLst/>
          </a:prstGeom>
          <a:ln w="38100">
            <a:solidFill>
              <a:srgbClr val="A9A9A9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06" name="Line"/>
          <p:cNvSpPr/>
          <p:nvPr/>
        </p:nvSpPr>
        <p:spPr>
          <a:xfrm>
            <a:off x="1798655" y="889597"/>
            <a:ext cx="1" cy="770311"/>
          </a:xfrm>
          <a:prstGeom prst="line">
            <a:avLst/>
          </a:prstGeom>
          <a:ln w="38100">
            <a:solidFill>
              <a:srgbClr val="A9A9A9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07" name="“Traditional” ML"/>
          <p:cNvSpPr txBox="1"/>
          <p:nvPr/>
        </p:nvSpPr>
        <p:spPr>
          <a:xfrm>
            <a:off x="4924828" y="1356622"/>
            <a:ext cx="1956118" cy="4143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>
                <a:solidFill>
                  <a:srgbClr val="A9A9A9"/>
                </a:solidFill>
              </a:defRPr>
            </a:lvl1pPr>
          </a:lstStyle>
          <a:p>
            <a:r>
              <a:t>“Traditional” ML</a:t>
            </a:r>
          </a:p>
        </p:txBody>
      </p:sp>
      <p:sp>
        <p:nvSpPr>
          <p:cNvPr id="908" name="Seeking DL solutions"/>
          <p:cNvSpPr txBox="1"/>
          <p:nvPr/>
        </p:nvSpPr>
        <p:spPr>
          <a:xfrm>
            <a:off x="6983971" y="1356622"/>
            <a:ext cx="2450402" cy="4143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>
                <a:solidFill>
                  <a:srgbClr val="A9A9A9"/>
                </a:solidFill>
              </a:defRPr>
            </a:lvl1pPr>
          </a:lstStyle>
          <a:p>
            <a:r>
              <a:t>Seeking DL solutions</a:t>
            </a:r>
          </a:p>
        </p:txBody>
      </p:sp>
      <p:sp>
        <p:nvSpPr>
          <p:cNvPr id="909" name="What next?"/>
          <p:cNvSpPr txBox="1"/>
          <p:nvPr/>
        </p:nvSpPr>
        <p:spPr>
          <a:xfrm>
            <a:off x="9923298" y="1356622"/>
            <a:ext cx="1363537" cy="4143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>
                <a:solidFill>
                  <a:srgbClr val="FF2600"/>
                </a:solidFill>
              </a:defRPr>
            </a:lvl1pPr>
          </a:lstStyle>
          <a:p>
            <a:r>
              <a:t>What next?</a:t>
            </a:r>
          </a:p>
        </p:txBody>
      </p:sp>
      <p:sp>
        <p:nvSpPr>
          <p:cNvPr id="910" name="?"/>
          <p:cNvSpPr txBox="1"/>
          <p:nvPr/>
        </p:nvSpPr>
        <p:spPr>
          <a:xfrm>
            <a:off x="2450052" y="56729"/>
            <a:ext cx="410211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solidFill>
                  <a:srgbClr val="FF2600"/>
                </a:solidFill>
              </a:defRPr>
            </a:lvl1pPr>
          </a:lstStyle>
          <a:p>
            <a:r>
              <a:t>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E81492-238A-7E65-DAF6-A5C44B4AF560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2696654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Triangle"/>
          <p:cNvSpPr/>
          <p:nvPr/>
        </p:nvSpPr>
        <p:spPr>
          <a:xfrm>
            <a:off x="1878202" y="863505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13" name="Triangle"/>
          <p:cNvSpPr/>
          <p:nvPr/>
        </p:nvSpPr>
        <p:spPr>
          <a:xfrm>
            <a:off x="1878202" y="213291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14" name="Natural Language Processing (NLP)"/>
          <p:cNvSpPr txBox="1">
            <a:spLocks noGrp="1"/>
          </p:cNvSpPr>
          <p:nvPr>
            <p:ph type="title"/>
          </p:nvPr>
        </p:nvSpPr>
        <p:spPr>
          <a:xfrm>
            <a:off x="1116623" y="221572"/>
            <a:ext cx="10711000" cy="642939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Na</a:t>
            </a:r>
            <a:r>
              <a:rPr lang="en-US" dirty="0" err="1"/>
              <a:t>Na</a:t>
            </a:r>
            <a:r>
              <a:rPr dirty="0" err="1"/>
              <a:t>tural</a:t>
            </a:r>
            <a:r>
              <a:rPr dirty="0"/>
              <a:t> Language Processing (NLP)</a:t>
            </a:r>
          </a:p>
        </p:txBody>
      </p:sp>
      <p:sp>
        <p:nvSpPr>
          <p:cNvPr id="915" name="D. Bonacorsi"/>
          <p:cNvSpPr txBox="1"/>
          <p:nvPr/>
        </p:nvSpPr>
        <p:spPr>
          <a:xfrm>
            <a:off x="10944298" y="6579873"/>
            <a:ext cx="731991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solidFill>
                  <a:srgbClr val="414141"/>
                </a:solidFill>
              </a:defRPr>
            </a:lvl1pPr>
          </a:lstStyle>
          <a:p>
            <a:r>
              <a:t>D. Bonacorsi</a:t>
            </a:r>
          </a:p>
        </p:txBody>
      </p:sp>
      <p:sp>
        <p:nvSpPr>
          <p:cNvPr id="9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  <p:sp>
        <p:nvSpPr>
          <p:cNvPr id="917" name="Line"/>
          <p:cNvSpPr/>
          <p:nvPr/>
        </p:nvSpPr>
        <p:spPr>
          <a:xfrm>
            <a:off x="347413" y="865298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18" name="Line"/>
          <p:cNvSpPr/>
          <p:nvPr/>
        </p:nvSpPr>
        <p:spPr>
          <a:xfrm>
            <a:off x="347413" y="213291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19" name="Important advances in the decade 2010-2020, thanks to deepNN (“Deep Learning”)…"/>
          <p:cNvSpPr txBox="1">
            <a:spLocks noGrp="1"/>
          </p:cNvSpPr>
          <p:nvPr>
            <p:ph type="body" idx="1"/>
          </p:nvPr>
        </p:nvSpPr>
        <p:spPr>
          <a:xfrm>
            <a:off x="349390" y="1062681"/>
            <a:ext cx="11493220" cy="3070544"/>
          </a:xfrm>
          <a:prstGeom prst="rect">
            <a:avLst/>
          </a:prstGeom>
        </p:spPr>
        <p:txBody>
          <a:bodyPr/>
          <a:lstStyle/>
          <a:p>
            <a:pPr defTabSz="357366">
              <a:spcBef>
                <a:spcPts val="1400"/>
              </a:spcBef>
              <a:defRPr sz="1914"/>
            </a:pPr>
            <a:r>
              <a:t>Important advances in the decade 2010-2020, thanks to deepNN (“Deep Learning”)</a:t>
            </a:r>
          </a:p>
          <a:p>
            <a:pPr marL="613219" lvl="1" indent="-204406" defTabSz="357366">
              <a:spcBef>
                <a:spcPts val="1400"/>
              </a:spcBef>
              <a:defRPr sz="1566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Machine Translation</a:t>
            </a:r>
            <a:r>
              <a:t> → e.g. language A - Language B translation</a:t>
            </a:r>
          </a:p>
          <a:p>
            <a:pPr marL="613219" lvl="1" indent="-204406" defTabSz="357366">
              <a:spcBef>
                <a:spcPts val="1400"/>
              </a:spcBef>
              <a:defRPr sz="1566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Text/Document Classification</a:t>
            </a:r>
            <a:r>
              <a:t> → e.g. doc clustering, sentiment analysis, ..</a:t>
            </a:r>
          </a:p>
          <a:p>
            <a:pPr marL="613219" lvl="1" indent="-204406" defTabSz="357366">
              <a:spcBef>
                <a:spcPts val="1400"/>
              </a:spcBef>
              <a:defRPr sz="1566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Entity Extraction</a:t>
            </a:r>
            <a:r>
              <a:t> (a.k.a. Named Entity Recognition) → extracting relevant information from unstructured text (e.g. vital parameters of a patient from her/his medical record)</a:t>
            </a:r>
          </a:p>
          <a:p>
            <a:pPr marL="613219" lvl="1" indent="-204406" defTabSz="357366">
              <a:spcBef>
                <a:spcPts val="1400"/>
              </a:spcBef>
              <a:defRPr sz="1566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Summarisation</a:t>
            </a:r>
            <a:r>
              <a:t> → e.g. generating concise summaries of docs</a:t>
            </a:r>
          </a:p>
          <a:p>
            <a:pPr marL="613219" lvl="1" indent="-204406" defTabSz="357366">
              <a:spcBef>
                <a:spcPts val="1400"/>
              </a:spcBef>
              <a:defRPr sz="1566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Question-Answering</a:t>
            </a:r>
            <a:r>
              <a:t> → multi-domain and multi-language factual knowledge</a:t>
            </a:r>
          </a:p>
          <a:p>
            <a:pPr marL="613219" lvl="1" indent="-204406" defTabSz="357366">
              <a:spcBef>
                <a:spcPts val="1400"/>
              </a:spcBef>
              <a:defRPr sz="1566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Digital Assistants</a:t>
            </a:r>
            <a:r>
              <a:t> → e.g., Amazon Alexa, Google Assistant, Apple Siri, ..</a:t>
            </a:r>
          </a:p>
        </p:txBody>
      </p:sp>
      <p:pic>
        <p:nvPicPr>
          <p:cNvPr id="9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5" y="218042"/>
            <a:ext cx="575051" cy="603889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But then.. a “second generation” came in..…"/>
          <p:cNvSpPr txBox="1"/>
          <p:nvPr/>
        </p:nvSpPr>
        <p:spPr>
          <a:xfrm>
            <a:off x="6111673" y="4277473"/>
            <a:ext cx="5389492" cy="2158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pPr defTabSz="406657">
              <a:lnSpc>
                <a:spcPct val="80000"/>
              </a:lnSpc>
              <a:spcBef>
                <a:spcPts val="1600"/>
              </a:spcBef>
              <a:defRPr sz="2178">
                <a:solidFill>
                  <a:srgbClr val="414141"/>
                </a:solidFill>
              </a:defRPr>
            </a:pPr>
            <a:r>
              <a:t>But then.. a “second generation” came in..</a:t>
            </a:r>
          </a:p>
          <a:p>
            <a:pPr defTabSz="406657">
              <a:lnSpc>
                <a:spcPct val="80000"/>
              </a:lnSpc>
              <a:spcBef>
                <a:spcPts val="1600"/>
              </a:spcBef>
              <a:defRPr sz="2178">
                <a:solidFill>
                  <a:srgbClr val="414141"/>
                </a:solidFill>
              </a:defRPr>
            </a:pPr>
            <a:endParaRPr/>
          </a:p>
          <a:p>
            <a:pPr defTabSz="406657">
              <a:lnSpc>
                <a:spcPct val="80000"/>
              </a:lnSpc>
              <a:spcBef>
                <a:spcPts val="1600"/>
              </a:spcBef>
              <a:defRPr sz="2178">
                <a:solidFill>
                  <a:srgbClr val="414141"/>
                </a:solidFill>
              </a:defRPr>
            </a:pPr>
            <a:endParaRPr/>
          </a:p>
          <a:p>
            <a:pPr defTabSz="406657">
              <a:lnSpc>
                <a:spcPct val="80000"/>
              </a:lnSpc>
              <a:spcBef>
                <a:spcPts val="1600"/>
              </a:spcBef>
              <a:defRPr sz="2178">
                <a:solidFill>
                  <a:srgbClr val="414141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BTW: is NLP relevant for HEP? → 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Yes.</a:t>
            </a:r>
            <a:r>
              <a:t> </a:t>
            </a:r>
          </a:p>
        </p:txBody>
      </p:sp>
      <p:sp>
        <p:nvSpPr>
          <p:cNvPr id="922" name="Arrow"/>
          <p:cNvSpPr/>
          <p:nvPr/>
        </p:nvSpPr>
        <p:spPr>
          <a:xfrm>
            <a:off x="8002212" y="4982614"/>
            <a:ext cx="1270001" cy="747869"/>
          </a:xfrm>
          <a:prstGeom prst="rightArrow">
            <a:avLst>
              <a:gd name="adj1" fmla="val 64852"/>
              <a:gd name="adj2" fmla="val 13644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23" name="NLP “first generation” (2010 - ~2017):…"/>
          <p:cNvSpPr txBox="1"/>
          <p:nvPr/>
        </p:nvSpPr>
        <p:spPr>
          <a:xfrm>
            <a:off x="310593" y="4312587"/>
            <a:ext cx="5389491" cy="215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>
            <a:lvl1pPr defTabSz="410765">
              <a:lnSpc>
                <a:spcPct val="80000"/>
              </a:lnSpc>
              <a:spcBef>
                <a:spcPts val="1600"/>
              </a:spcBef>
              <a:defRPr sz="2200">
                <a:solidFill>
                  <a:srgbClr val="414141"/>
                </a:solidFill>
              </a:defRPr>
            </a:lvl1pPr>
            <a:lvl2pPr marL="704850" indent="-234950" defTabSz="410765">
              <a:lnSpc>
                <a:spcPct val="80000"/>
              </a:lnSpc>
              <a:spcBef>
                <a:spcPts val="1600"/>
              </a:spcBef>
              <a:buSzPct val="75000"/>
              <a:buChar char="•"/>
              <a:defRPr>
                <a:solidFill>
                  <a:srgbClr val="414141"/>
                </a:solidFill>
              </a:defRPr>
            </a:lvl2pPr>
            <a:lvl3pPr marL="1122538" indent="-182738" defTabSz="410765">
              <a:lnSpc>
                <a:spcPct val="70000"/>
              </a:lnSpc>
              <a:spcBef>
                <a:spcPts val="1600"/>
              </a:spcBef>
              <a:buClr>
                <a:srgbClr val="929292"/>
              </a:buClr>
              <a:buSzPct val="60000"/>
              <a:buFont typeface="Zapf Dingbats"/>
              <a:buChar char="❖"/>
              <a:defRPr sz="1400">
                <a:solidFill>
                  <a:srgbClr val="414141"/>
                </a:solidFill>
              </a:defRPr>
            </a:lvl3pPr>
          </a:lstStyle>
          <a:p>
            <a:r>
              <a:t>NLP “first generation” (2010 - ~2017): </a:t>
            </a:r>
          </a:p>
          <a:p>
            <a:pPr lvl="1"/>
            <a:r>
              <a:t>RNN, or Long Short-Term Memory (LSTM), trained on text corpus to learn the structure of language</a:t>
            </a:r>
          </a:p>
          <a:p>
            <a:pPr lvl="2"/>
            <a:r>
              <a:t>Handle text as a sequence of symbola (“token”), mapped to multidimensional vectors (“embedding”) and processed through a hierarchy of levels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1E45B8A-1557-74A2-17E1-234B6D8BF2EB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2908543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Triangle"/>
          <p:cNvSpPr/>
          <p:nvPr/>
        </p:nvSpPr>
        <p:spPr>
          <a:xfrm>
            <a:off x="1878202" y="863505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26" name="Triangle"/>
          <p:cNvSpPr/>
          <p:nvPr/>
        </p:nvSpPr>
        <p:spPr>
          <a:xfrm>
            <a:off x="1878202" y="213291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27" name="“Attention is all you need”"/>
          <p:cNvSpPr txBox="1">
            <a:spLocks noGrp="1"/>
          </p:cNvSpPr>
          <p:nvPr>
            <p:ph type="title"/>
          </p:nvPr>
        </p:nvSpPr>
        <p:spPr>
          <a:xfrm>
            <a:off x="1547445" y="212780"/>
            <a:ext cx="10280177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“Attention is all you need”</a:t>
            </a:r>
          </a:p>
        </p:txBody>
      </p:sp>
      <p:sp>
        <p:nvSpPr>
          <p:cNvPr id="928" name="D. Bonacorsi"/>
          <p:cNvSpPr txBox="1"/>
          <p:nvPr/>
        </p:nvSpPr>
        <p:spPr>
          <a:xfrm>
            <a:off x="10944298" y="6579873"/>
            <a:ext cx="731991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solidFill>
                  <a:srgbClr val="414141"/>
                </a:solidFill>
              </a:defRPr>
            </a:lvl1pPr>
          </a:lstStyle>
          <a:p>
            <a:r>
              <a:t>D. Bonacorsi</a:t>
            </a:r>
          </a:p>
        </p:txBody>
      </p:sp>
      <p:sp>
        <p:nvSpPr>
          <p:cNvPr id="9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42</a:t>
            </a:fld>
            <a:endParaRPr/>
          </a:p>
        </p:txBody>
      </p:sp>
      <p:sp>
        <p:nvSpPr>
          <p:cNvPr id="930" name="Line"/>
          <p:cNvSpPr/>
          <p:nvPr/>
        </p:nvSpPr>
        <p:spPr>
          <a:xfrm>
            <a:off x="347413" y="865298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31" name="Line"/>
          <p:cNvSpPr/>
          <p:nvPr/>
        </p:nvSpPr>
        <p:spPr>
          <a:xfrm>
            <a:off x="347413" y="213291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32" name="Google (Brain), 2017: a new deepNN architecture called Transformer…"/>
          <p:cNvSpPr txBox="1">
            <a:spLocks noGrp="1"/>
          </p:cNvSpPr>
          <p:nvPr>
            <p:ph type="body" sz="quarter" idx="1"/>
          </p:nvPr>
        </p:nvSpPr>
        <p:spPr>
          <a:xfrm>
            <a:off x="4247503" y="986476"/>
            <a:ext cx="7542388" cy="1456397"/>
          </a:xfrm>
          <a:prstGeom prst="rect">
            <a:avLst/>
          </a:prstGeom>
        </p:spPr>
        <p:txBody>
          <a:bodyPr lIns="26789" tIns="26789" rIns="26789" bIns="26789"/>
          <a:lstStyle/>
          <a:p>
            <a:pPr defTabSz="279320">
              <a:spcBef>
                <a:spcPts val="1100"/>
              </a:spcBef>
              <a:defRPr sz="1496"/>
            </a:pPr>
            <a:r>
              <a:t>Google (Brain), 2017: a new deepNN architecture called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Transformer</a:t>
            </a:r>
          </a:p>
          <a:p>
            <a:pPr marL="514801" lvl="1" indent="-195269" defTabSz="279320">
              <a:spcBef>
                <a:spcPts val="1100"/>
              </a:spcBef>
              <a:defRPr sz="1496"/>
            </a:pPr>
            <a:r>
              <a:t>A native seq-2-seq, with a key element: the “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attention</a:t>
            </a:r>
            <a:r>
              <a:t>” mechanism, that allows to pass the meaning of a token in the context of other tokens in the same text</a:t>
            </a:r>
          </a:p>
          <a:p>
            <a:pPr marL="514801" lvl="1" indent="-195269" defTabSz="279320">
              <a:spcBef>
                <a:spcPts val="1100"/>
              </a:spcBef>
              <a:defRPr sz="1496"/>
            </a:pPr>
            <a:r>
              <a:t>Soon became the reference model for language processing (see next)</a:t>
            </a:r>
          </a:p>
        </p:txBody>
      </p:sp>
      <p:pic>
        <p:nvPicPr>
          <p:cNvPr id="9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5" y="218042"/>
            <a:ext cx="575051" cy="60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8" y="989326"/>
            <a:ext cx="4030459" cy="5584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580" y="2454357"/>
            <a:ext cx="5146880" cy="2995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160" y="5461001"/>
            <a:ext cx="5018092" cy="1186468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Residual streams: info channel at high capacity (d=12288 in GPT-3). Attention and MLP modules can read/write from/to subspaces of residual streams w/o interference with message passing."/>
          <p:cNvSpPr txBox="1"/>
          <p:nvPr/>
        </p:nvSpPr>
        <p:spPr>
          <a:xfrm>
            <a:off x="10059724" y="2458416"/>
            <a:ext cx="1628429" cy="29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Residual streams: info channel at high capacity (d=12288 in GPT-3). Attention and MLP modules can read/write from/to subspaces of residual streams w/o interference with message passing.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8374C9A-956F-24A8-262E-183EFF98C7F3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9692610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Triangle"/>
          <p:cNvSpPr/>
          <p:nvPr/>
        </p:nvSpPr>
        <p:spPr>
          <a:xfrm>
            <a:off x="1878202" y="863505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0" name="Triangle"/>
          <p:cNvSpPr/>
          <p:nvPr/>
        </p:nvSpPr>
        <p:spPr>
          <a:xfrm>
            <a:off x="1878202" y="213291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1" name="Language Models: from LM to LLM"/>
          <p:cNvSpPr txBox="1">
            <a:spLocks noGrp="1"/>
          </p:cNvSpPr>
          <p:nvPr>
            <p:ph type="title"/>
          </p:nvPr>
        </p:nvSpPr>
        <p:spPr>
          <a:xfrm>
            <a:off x="1213337" y="212780"/>
            <a:ext cx="10614285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Language Models: from LM to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L</a:t>
            </a:r>
            <a:r>
              <a:rPr dirty="0"/>
              <a:t>LM</a:t>
            </a:r>
          </a:p>
        </p:txBody>
      </p:sp>
      <p:sp>
        <p:nvSpPr>
          <p:cNvPr id="942" name="D. Bonacorsi"/>
          <p:cNvSpPr txBox="1"/>
          <p:nvPr/>
        </p:nvSpPr>
        <p:spPr>
          <a:xfrm>
            <a:off x="10944298" y="6579873"/>
            <a:ext cx="731991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solidFill>
                  <a:srgbClr val="414141"/>
                </a:solidFill>
              </a:defRPr>
            </a:lvl1pPr>
          </a:lstStyle>
          <a:p>
            <a:r>
              <a:t>D. Bonacorsi</a:t>
            </a:r>
          </a:p>
        </p:txBody>
      </p:sp>
      <p:sp>
        <p:nvSpPr>
          <p:cNvPr id="9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43</a:t>
            </a:fld>
            <a:endParaRPr/>
          </a:p>
        </p:txBody>
      </p:sp>
      <p:sp>
        <p:nvSpPr>
          <p:cNvPr id="944" name="Line"/>
          <p:cNvSpPr/>
          <p:nvPr/>
        </p:nvSpPr>
        <p:spPr>
          <a:xfrm>
            <a:off x="347413" y="865298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45" name="Line"/>
          <p:cNvSpPr/>
          <p:nvPr/>
        </p:nvSpPr>
        <p:spPr>
          <a:xfrm>
            <a:off x="347413" y="213291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46" name="“Second generation” → modern Language Models (LM): a class of probabilistic models that learn patterns in NL via more advanced methods…"/>
          <p:cNvSpPr txBox="1">
            <a:spLocks noGrp="1"/>
          </p:cNvSpPr>
          <p:nvPr>
            <p:ph type="body" idx="1"/>
          </p:nvPr>
        </p:nvSpPr>
        <p:spPr>
          <a:xfrm>
            <a:off x="318507" y="1091700"/>
            <a:ext cx="11493220" cy="5409504"/>
          </a:xfrm>
          <a:prstGeom prst="rect">
            <a:avLst/>
          </a:prstGeom>
        </p:spPr>
        <p:txBody>
          <a:bodyPr/>
          <a:lstStyle/>
          <a:p>
            <a:pPr defTabSz="382012">
              <a:spcBef>
                <a:spcPts val="1500"/>
              </a:spcBef>
              <a:defRPr sz="2046"/>
            </a:pPr>
            <a:r>
              <a:t>“Second generation” → modern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Language Models</a:t>
            </a:r>
            <a:r>
              <a:t>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LM</a:t>
            </a:r>
            <a:r>
              <a:t>): a class of probabilistic models that learn patterns in NL via more advanced methods</a:t>
            </a:r>
          </a:p>
          <a:p>
            <a:pPr marL="655510" lvl="1" indent="-218503" defTabSz="382012">
              <a:spcBef>
                <a:spcPts val="1500"/>
              </a:spcBef>
              <a:defRPr sz="1674"/>
            </a:pPr>
            <a:r>
              <a:t>Architetture change: from RNN to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Transformer</a:t>
            </a:r>
          </a:p>
          <a:p>
            <a:pPr marL="655510" lvl="1" indent="-218503" defTabSz="382012">
              <a:spcBef>
                <a:spcPts val="1500"/>
              </a:spcBef>
              <a:defRPr sz="1674"/>
            </a:pPr>
            <a:r>
              <a:t>Tokenization → multi-language and multi-domain</a:t>
            </a:r>
          </a:p>
          <a:p>
            <a:pPr marL="655510" lvl="1" indent="-218503" defTabSz="382012">
              <a:spcBef>
                <a:spcPts val="1500"/>
              </a:spcBef>
              <a:defRPr sz="1674"/>
            </a:pPr>
            <a:r>
              <a:t>Training on extremely large text corpuses (incl. source code!)</a:t>
            </a:r>
          </a:p>
          <a:p>
            <a:pPr defTabSz="382012">
              <a:spcBef>
                <a:spcPts val="1500"/>
              </a:spcBef>
              <a:defRPr sz="2046"/>
            </a:pPr>
            <a:r>
              <a:t>Major players:</a:t>
            </a:r>
          </a:p>
          <a:p>
            <a:pPr marL="655510" lvl="1" indent="-218503" defTabSz="382012">
              <a:spcBef>
                <a:spcPts val="1500"/>
              </a:spcBef>
              <a:defRPr sz="1674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GPT-3</a:t>
            </a:r>
            <a:r>
              <a:t> (OpenAI, 2020) from which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 ChatGPT</a:t>
            </a:r>
            <a:r>
              <a:t> derived (OpenAI, 2022): trained on 45 TB of text (equiv. 2000x Wikipedia), Estimated training cost: 4.6 M$.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GPT-4</a:t>
            </a:r>
            <a:r>
              <a:t> (OpenAI, 2023). Estimate: 1 order of magnitude more params</a:t>
            </a:r>
          </a:p>
          <a:p>
            <a:pPr marL="655510" lvl="1" indent="-218503" defTabSz="382012">
              <a:spcBef>
                <a:spcPts val="1500"/>
              </a:spcBef>
              <a:defRPr sz="1674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Bard</a:t>
            </a:r>
            <a:r>
              <a:t>/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Gemini</a:t>
            </a:r>
            <a:r>
              <a:t> (Google),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Claude</a:t>
            </a:r>
            <a:r>
              <a:t> (Anthropic),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LLaMA</a:t>
            </a:r>
            <a:r>
              <a:t> (Meta)</a:t>
            </a:r>
          </a:p>
          <a:p>
            <a:pPr defTabSz="382012">
              <a:spcBef>
                <a:spcPts val="1500"/>
              </a:spcBef>
              <a:defRPr sz="2046"/>
            </a:pPr>
            <a:r>
              <a:t>Significant efforts into </a:t>
            </a:r>
            <a:r>
              <a:rPr u="sng"/>
              <a:t>scaling</a:t>
            </a:r>
            <a:r>
              <a:t> LMs into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Large LMs</a:t>
            </a:r>
            <a:r>
              <a:t>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LLM</a:t>
            </a:r>
            <a:r>
              <a:t>)</a:t>
            </a:r>
          </a:p>
          <a:p>
            <a:pPr marL="655510" lvl="1" indent="-218503" defTabSz="382012">
              <a:spcBef>
                <a:spcPts val="1500"/>
              </a:spcBef>
              <a:defRPr sz="1674"/>
            </a:pPr>
            <a:r>
              <a:t>→ training bigger models on more data with greater compute</a:t>
            </a:r>
          </a:p>
          <a:p>
            <a:pPr marL="655510" lvl="1" indent="-218503" defTabSz="382012">
              <a:spcBef>
                <a:spcPts val="1500"/>
              </a:spcBef>
              <a:defRPr sz="1674"/>
            </a:pPr>
            <a:r>
              <a:t>→ steady+predictable improvements in their ability to learn patterns</a:t>
            </a:r>
          </a:p>
          <a:p>
            <a:pPr marL="655510" lvl="1" indent="-218503" defTabSz="382012">
              <a:spcBef>
                <a:spcPts val="1500"/>
              </a:spcBef>
              <a:defRPr sz="1674"/>
            </a:pPr>
            <a:r>
              <a:t>This could be observed in improvements to </a:t>
            </a:r>
            <a:r>
              <a:rPr>
                <a:solidFill>
                  <a:srgbClr val="009051"/>
                </a:solidFill>
                <a:latin typeface="Avenir Book Oblique"/>
                <a:ea typeface="Avenir Book Oblique"/>
                <a:cs typeface="Avenir Book Oblique"/>
                <a:sym typeface="Avenir Book Oblique"/>
              </a:rPr>
              <a:t>quantitative</a:t>
            </a:r>
            <a:r>
              <a:t> metrics.. but also </a:t>
            </a:r>
            <a:r>
              <a:rPr>
                <a:solidFill>
                  <a:srgbClr val="FF2600"/>
                </a:solidFill>
                <a:latin typeface="Avenir Book Oblique"/>
                <a:ea typeface="Avenir Book Oblique"/>
                <a:cs typeface="Avenir Book Oblique"/>
                <a:sym typeface="Avenir Book Oblique"/>
              </a:rPr>
              <a:t>qualitative</a:t>
            </a:r>
            <a:r>
              <a:t> (!)</a:t>
            </a:r>
          </a:p>
        </p:txBody>
      </p:sp>
      <p:pic>
        <p:nvPicPr>
          <p:cNvPr id="9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5" y="218042"/>
            <a:ext cx="575051" cy="603889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Before getting to this, some examples.."/>
          <p:cNvSpPr txBox="1"/>
          <p:nvPr/>
        </p:nvSpPr>
        <p:spPr>
          <a:xfrm>
            <a:off x="9166159" y="4743587"/>
            <a:ext cx="2512937" cy="7518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Before getting to this, some examples..</a:t>
            </a:r>
          </a:p>
        </p:txBody>
      </p:sp>
      <p:sp>
        <p:nvSpPr>
          <p:cNvPr id="949" name="Line"/>
          <p:cNvSpPr/>
          <p:nvPr/>
        </p:nvSpPr>
        <p:spPr>
          <a:xfrm flipH="1">
            <a:off x="8839974" y="5532124"/>
            <a:ext cx="724684" cy="593501"/>
          </a:xfrm>
          <a:prstGeom prst="line">
            <a:avLst/>
          </a:prstGeom>
          <a:ln w="25400">
            <a:solidFill>
              <a:srgbClr val="941100"/>
            </a:solidFill>
            <a:miter lim="400000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6658C3-F5C3-0B46-2926-F1B39F198898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3358564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riangle"/>
          <p:cNvSpPr/>
          <p:nvPr/>
        </p:nvSpPr>
        <p:spPr>
          <a:xfrm>
            <a:off x="1878202" y="863505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2" name="Triangle"/>
          <p:cNvSpPr/>
          <p:nvPr/>
        </p:nvSpPr>
        <p:spPr>
          <a:xfrm>
            <a:off x="1878202" y="213291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3" name="D. Bonacorsi"/>
          <p:cNvSpPr txBox="1"/>
          <p:nvPr/>
        </p:nvSpPr>
        <p:spPr>
          <a:xfrm>
            <a:off x="10944298" y="6579873"/>
            <a:ext cx="731991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solidFill>
                  <a:srgbClr val="414141"/>
                </a:solidFill>
              </a:defRPr>
            </a:lvl1pPr>
          </a:lstStyle>
          <a:p>
            <a:r>
              <a:t>D. Bonacorsi</a:t>
            </a:r>
          </a:p>
        </p:txBody>
      </p:sp>
      <p:sp>
        <p:nvSpPr>
          <p:cNvPr id="9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  <p:sp>
        <p:nvSpPr>
          <p:cNvPr id="955" name="Line"/>
          <p:cNvSpPr/>
          <p:nvPr/>
        </p:nvSpPr>
        <p:spPr>
          <a:xfrm>
            <a:off x="347413" y="865298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56" name="Line"/>
          <p:cNvSpPr/>
          <p:nvPr/>
        </p:nvSpPr>
        <p:spPr>
          <a:xfrm>
            <a:off x="347413" y="213291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9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5" y="218042"/>
            <a:ext cx="575051" cy="603889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Observations in astronomy:"/>
          <p:cNvSpPr txBox="1">
            <a:spLocks noGrp="1"/>
          </p:cNvSpPr>
          <p:nvPr>
            <p:ph type="body" sz="quarter" idx="1"/>
          </p:nvPr>
        </p:nvSpPr>
        <p:spPr>
          <a:xfrm>
            <a:off x="1701586" y="906057"/>
            <a:ext cx="8788828" cy="551434"/>
          </a:xfrm>
          <a:prstGeom prst="rect">
            <a:avLst/>
          </a:prstGeom>
        </p:spPr>
        <p:txBody>
          <a:bodyPr/>
          <a:lstStyle/>
          <a:p>
            <a:r>
              <a:t>Observations in astronomy:</a:t>
            </a:r>
          </a:p>
        </p:txBody>
      </p:sp>
      <p:sp>
        <p:nvSpPr>
          <p:cNvPr id="959" name="LLMs for Multimessenger Astronomy"/>
          <p:cNvSpPr txBox="1">
            <a:spLocks noGrp="1"/>
          </p:cNvSpPr>
          <p:nvPr>
            <p:ph type="title"/>
          </p:nvPr>
        </p:nvSpPr>
        <p:spPr>
          <a:xfrm>
            <a:off x="1680756" y="212780"/>
            <a:ext cx="8830488" cy="642939"/>
          </a:xfrm>
          <a:prstGeom prst="rect">
            <a:avLst/>
          </a:prstGeom>
        </p:spPr>
        <p:txBody>
          <a:bodyPr/>
          <a:lstStyle/>
          <a:p>
            <a:r>
              <a:t>LLMs for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Multimessenger Astronomy</a:t>
            </a:r>
          </a:p>
        </p:txBody>
      </p:sp>
      <p:pic>
        <p:nvPicPr>
          <p:cNvPr id="9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202" y="1667163"/>
            <a:ext cx="8435597" cy="4648815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61" name="[ credits: D. Kostunin, A. Alkan, A. Chaikova, V. Sotnikov et al. ]"/>
          <p:cNvSpPr txBox="1"/>
          <p:nvPr/>
        </p:nvSpPr>
        <p:spPr>
          <a:xfrm>
            <a:off x="123908" y="6525649"/>
            <a:ext cx="3976460" cy="2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100">
                <a:solidFill>
                  <a:srgbClr val="414141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[ credits: D. Kostunin, A. Alkan, A. Chaikova, V. Sotnikov et al. ]</a:t>
            </a:r>
          </a:p>
        </p:txBody>
      </p:sp>
      <p:sp>
        <p:nvSpPr>
          <p:cNvPr id="962" name="Text"/>
          <p:cNvSpPr txBox="1"/>
          <p:nvPr/>
        </p:nvSpPr>
        <p:spPr>
          <a:xfrm>
            <a:off x="6565356" y="6579873"/>
            <a:ext cx="211240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>
            <a:spAutoFit/>
          </a:bodyPr>
          <a:lstStyle>
            <a:lvl1pPr defTabSz="410765">
              <a:lnSpc>
                <a:spcPct val="110000"/>
              </a:lnSpc>
              <a:defRPr sz="900">
                <a:solidFill>
                  <a:srgbClr val="414141"/>
                </a:solidFill>
              </a:defRPr>
            </a:lvl1pPr>
          </a:lstStyle>
          <a:p>
            <a:fld id="{86CB4B4D-7CA3-9044-876B-883B54F8677D}" type="slidenum">
              <a:rPr/>
              <a:t>44</a:t>
            </a:fld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BEFE37-CA2A-876F-199A-FB8D0C73C721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001349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riangle"/>
          <p:cNvSpPr/>
          <p:nvPr/>
        </p:nvSpPr>
        <p:spPr>
          <a:xfrm>
            <a:off x="1878202" y="863505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5" name="Triangle"/>
          <p:cNvSpPr/>
          <p:nvPr/>
        </p:nvSpPr>
        <p:spPr>
          <a:xfrm>
            <a:off x="1878202" y="213291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6" name="D. Bonacorsi"/>
          <p:cNvSpPr txBox="1"/>
          <p:nvPr/>
        </p:nvSpPr>
        <p:spPr>
          <a:xfrm>
            <a:off x="10944298" y="6579873"/>
            <a:ext cx="731991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solidFill>
                  <a:srgbClr val="414141"/>
                </a:solidFill>
              </a:defRPr>
            </a:lvl1pPr>
          </a:lstStyle>
          <a:p>
            <a:r>
              <a:t>D. Bonacorsi</a:t>
            </a:r>
          </a:p>
        </p:txBody>
      </p:sp>
      <p:sp>
        <p:nvSpPr>
          <p:cNvPr id="9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  <p:sp>
        <p:nvSpPr>
          <p:cNvPr id="968" name="Line"/>
          <p:cNvSpPr/>
          <p:nvPr/>
        </p:nvSpPr>
        <p:spPr>
          <a:xfrm>
            <a:off x="347413" y="865298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69" name="Line"/>
          <p:cNvSpPr/>
          <p:nvPr/>
        </p:nvSpPr>
        <p:spPr>
          <a:xfrm>
            <a:off x="347413" y="213291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9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5" y="218042"/>
            <a:ext cx="575051" cy="60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96" y="1056317"/>
            <a:ext cx="5563135" cy="124196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7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3" y="2350646"/>
            <a:ext cx="5013078" cy="2825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73" name="An example text based on ATel messages…"/>
          <p:cNvSpPr txBox="1"/>
          <p:nvPr/>
        </p:nvSpPr>
        <p:spPr>
          <a:xfrm>
            <a:off x="7887651" y="1336783"/>
            <a:ext cx="2110636" cy="681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1200">
                <a:solidFill>
                  <a:srgbClr val="414141"/>
                </a:solidFill>
              </a:defRPr>
            </a:pPr>
            <a:r>
              <a:t>An example text based on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ATel</a:t>
            </a:r>
            <a:r>
              <a:t> messages</a:t>
            </a:r>
          </a:p>
          <a:p>
            <a:pPr algn="ctr" defTabSz="410765">
              <a:defRPr sz="1200">
                <a:solidFill>
                  <a:srgbClr val="414141"/>
                </a:solidFill>
              </a:defRPr>
            </a:pPr>
            <a:r>
              <a:t>(</a:t>
            </a:r>
            <a:r>
              <a:rPr u="sng">
                <a:hlinkClick r:id="rId5"/>
              </a:rPr>
              <a:t>astronomerstelegram.org</a:t>
            </a:r>
            <a:r>
              <a:t>)</a:t>
            </a:r>
          </a:p>
        </p:txBody>
      </p:sp>
      <p:pic>
        <p:nvPicPr>
          <p:cNvPr id="97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33" y="3671126"/>
            <a:ext cx="6170415" cy="153590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7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969" y="5339812"/>
            <a:ext cx="6232923" cy="1107282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76" name="From entity recognition…"/>
          <p:cNvSpPr txBox="1"/>
          <p:nvPr/>
        </p:nvSpPr>
        <p:spPr>
          <a:xfrm>
            <a:off x="7674267" y="4306763"/>
            <a:ext cx="2110635" cy="27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200">
                <a:solidFill>
                  <a:srgbClr val="414141"/>
                </a:solidFill>
              </a:defRPr>
            </a:lvl1pPr>
          </a:lstStyle>
          <a:p>
            <a:r>
              <a:t>From entity recognition…</a:t>
            </a:r>
          </a:p>
        </p:txBody>
      </p:sp>
      <p:sp>
        <p:nvSpPr>
          <p:cNvPr id="977" name="… to semantic relationship extraction"/>
          <p:cNvSpPr txBox="1"/>
          <p:nvPr/>
        </p:nvSpPr>
        <p:spPr>
          <a:xfrm>
            <a:off x="2065017" y="5635607"/>
            <a:ext cx="2110636" cy="47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200">
                <a:solidFill>
                  <a:srgbClr val="414141"/>
                </a:solidFill>
              </a:defRPr>
            </a:lvl1pPr>
          </a:lstStyle>
          <a:p>
            <a:r>
              <a:t>… to semantic relationship extraction</a:t>
            </a:r>
          </a:p>
        </p:txBody>
      </p:sp>
      <p:sp>
        <p:nvSpPr>
          <p:cNvPr id="978" name="Goal is to build an information extraction system, i.e. recognize a list of predefined concepts (celestial objects, astronomical facilities, physical properties, people, organization etc.) from a text and produce LLM-generated event summaries based on th"/>
          <p:cNvSpPr txBox="1"/>
          <p:nvPr/>
        </p:nvSpPr>
        <p:spPr>
          <a:xfrm>
            <a:off x="2335217" y="2811632"/>
            <a:ext cx="8242314" cy="681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410765">
              <a:defRPr sz="1200">
                <a:solidFill>
                  <a:srgbClr val="414141"/>
                </a:solidFill>
              </a:defRPr>
            </a:lvl1pPr>
          </a:lstStyle>
          <a:p>
            <a:r>
              <a:t>Goal is to build an information extraction system, i.e. recognize a list of predefined concepts (celestial objects, astronomical facilities, physical properties, people, organization etc.) from a text and produce LLM-generated event summaries based on the parameters of each event</a:t>
            </a:r>
          </a:p>
        </p:txBody>
      </p:sp>
      <p:sp>
        <p:nvSpPr>
          <p:cNvPr id="979" name="[ credits: D. Kostunin, A. Alkan, A. Chaikova, V. Sotnikov et al. ]"/>
          <p:cNvSpPr txBox="1"/>
          <p:nvPr/>
        </p:nvSpPr>
        <p:spPr>
          <a:xfrm>
            <a:off x="1869780" y="6542020"/>
            <a:ext cx="3976459" cy="2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100">
                <a:solidFill>
                  <a:srgbClr val="414141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[ credits: D. Kostunin, A. Alkan, A. Chaikova, V. Sotnikov et al. ]</a:t>
            </a:r>
          </a:p>
        </p:txBody>
      </p:sp>
      <p:sp>
        <p:nvSpPr>
          <p:cNvPr id="980" name="LLMs for Multimessenger Astronomy"/>
          <p:cNvSpPr txBox="1">
            <a:spLocks noGrp="1"/>
          </p:cNvSpPr>
          <p:nvPr>
            <p:ph type="title"/>
          </p:nvPr>
        </p:nvSpPr>
        <p:spPr>
          <a:xfrm>
            <a:off x="1680756" y="212780"/>
            <a:ext cx="8830488" cy="642939"/>
          </a:xfrm>
          <a:prstGeom prst="rect">
            <a:avLst/>
          </a:prstGeom>
        </p:spPr>
        <p:txBody>
          <a:bodyPr/>
          <a:lstStyle/>
          <a:p>
            <a:r>
              <a:t>LLMs for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Multimessenger Astronomy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6C060A2-34DC-432D-CC70-FF93D30F40CF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321411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Triangle"/>
          <p:cNvSpPr/>
          <p:nvPr/>
        </p:nvSpPr>
        <p:spPr>
          <a:xfrm>
            <a:off x="1878202" y="863505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83" name="Triangle"/>
          <p:cNvSpPr/>
          <p:nvPr/>
        </p:nvSpPr>
        <p:spPr>
          <a:xfrm>
            <a:off x="1878202" y="213291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84" name="D. Bonacorsi"/>
          <p:cNvSpPr txBox="1"/>
          <p:nvPr/>
        </p:nvSpPr>
        <p:spPr>
          <a:xfrm>
            <a:off x="10944298" y="6579873"/>
            <a:ext cx="731991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solidFill>
                  <a:srgbClr val="414141"/>
                </a:solidFill>
              </a:defRPr>
            </a:lvl1pPr>
          </a:lstStyle>
          <a:p>
            <a:r>
              <a:t>D. Bonacorsi</a:t>
            </a:r>
          </a:p>
        </p:txBody>
      </p:sp>
      <p:sp>
        <p:nvSpPr>
          <p:cNvPr id="9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46</a:t>
            </a:fld>
            <a:endParaRPr/>
          </a:p>
        </p:txBody>
      </p:sp>
      <p:sp>
        <p:nvSpPr>
          <p:cNvPr id="986" name="Line"/>
          <p:cNvSpPr/>
          <p:nvPr/>
        </p:nvSpPr>
        <p:spPr>
          <a:xfrm>
            <a:off x="347413" y="865298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87" name="Line"/>
          <p:cNvSpPr/>
          <p:nvPr/>
        </p:nvSpPr>
        <p:spPr>
          <a:xfrm>
            <a:off x="347413" y="213291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9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5" y="218042"/>
            <a:ext cx="575051" cy="603889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A 7B LLM fine-tuned on Cosmology papers and textbooks"/>
          <p:cNvSpPr txBox="1">
            <a:spLocks noGrp="1"/>
          </p:cNvSpPr>
          <p:nvPr>
            <p:ph type="title"/>
          </p:nvPr>
        </p:nvSpPr>
        <p:spPr>
          <a:xfrm>
            <a:off x="1680756" y="212780"/>
            <a:ext cx="8830488" cy="642939"/>
          </a:xfrm>
          <a:prstGeom prst="rect">
            <a:avLst/>
          </a:prstGeom>
        </p:spPr>
        <p:txBody>
          <a:bodyPr/>
          <a:lstStyle/>
          <a:p>
            <a:pPr defTabSz="316289">
              <a:spcBef>
                <a:spcPts val="800"/>
              </a:spcBef>
              <a:defRPr sz="2618"/>
            </a:pPr>
            <a:r>
              <a:t>A 7B LLM fine-tuned on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Cosmology</a:t>
            </a:r>
            <a:r>
              <a:t> papers and textbooks</a:t>
            </a:r>
          </a:p>
        </p:txBody>
      </p:sp>
      <p:sp>
        <p:nvSpPr>
          <p:cNvPr id="990" name="“Cosmosage”, a general-purpose AI-assistant specialised in answering questions about cosmology (based on Mistral-7B-v0.1)…"/>
          <p:cNvSpPr txBox="1">
            <a:spLocks noGrp="1"/>
          </p:cNvSpPr>
          <p:nvPr>
            <p:ph type="body" sz="quarter" idx="1"/>
          </p:nvPr>
        </p:nvSpPr>
        <p:spPr>
          <a:xfrm>
            <a:off x="1701585" y="928798"/>
            <a:ext cx="8788829" cy="1240029"/>
          </a:xfrm>
          <a:prstGeom prst="rect">
            <a:avLst/>
          </a:prstGeom>
        </p:spPr>
        <p:txBody>
          <a:bodyPr/>
          <a:lstStyle/>
          <a:p>
            <a:r>
              <a:t>“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Cosmosage</a:t>
            </a:r>
            <a:r>
              <a:t>”, a general-purpose AI-assistant specialised in answering questions about cosmology (based on Mistral-7B-v0.1)</a:t>
            </a:r>
          </a:p>
          <a:p>
            <a:pPr lvl="1"/>
            <a:r>
              <a:t>training dataset: arXiv papers, astro textbooks, physics textbooks, wikipedia</a:t>
            </a:r>
          </a:p>
        </p:txBody>
      </p:sp>
      <p:pic>
        <p:nvPicPr>
          <p:cNvPr id="9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756" y="2429717"/>
            <a:ext cx="8830488" cy="388926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92" name="[ credits: Tijmen de Haan ]"/>
          <p:cNvSpPr txBox="1"/>
          <p:nvPr/>
        </p:nvSpPr>
        <p:spPr>
          <a:xfrm>
            <a:off x="1972315" y="6564990"/>
            <a:ext cx="1710666" cy="2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100">
                <a:solidFill>
                  <a:srgbClr val="414141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[ credits: Tijmen de Haan ]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E51AA6-9FD3-F009-3064-120967B197BE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1678630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Triangle"/>
          <p:cNvSpPr/>
          <p:nvPr/>
        </p:nvSpPr>
        <p:spPr>
          <a:xfrm>
            <a:off x="1878202" y="863505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96" name="Triangle"/>
          <p:cNvSpPr/>
          <p:nvPr/>
        </p:nvSpPr>
        <p:spPr>
          <a:xfrm>
            <a:off x="1878202" y="213291"/>
            <a:ext cx="843559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97" name="D. Bonacorsi"/>
          <p:cNvSpPr txBox="1"/>
          <p:nvPr/>
        </p:nvSpPr>
        <p:spPr>
          <a:xfrm>
            <a:off x="10944298" y="6579873"/>
            <a:ext cx="731991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>
                <a:solidFill>
                  <a:srgbClr val="414141"/>
                </a:solidFill>
              </a:defRPr>
            </a:lvl1pPr>
          </a:lstStyle>
          <a:p>
            <a:r>
              <a:t>D. Bonacorsi</a:t>
            </a:r>
          </a:p>
        </p:txBody>
      </p:sp>
      <p:sp>
        <p:nvSpPr>
          <p:cNvPr id="9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47</a:t>
            </a:fld>
            <a:endParaRPr/>
          </a:p>
        </p:txBody>
      </p:sp>
      <p:sp>
        <p:nvSpPr>
          <p:cNvPr id="999" name="Line"/>
          <p:cNvSpPr/>
          <p:nvPr/>
        </p:nvSpPr>
        <p:spPr>
          <a:xfrm>
            <a:off x="347413" y="865298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00" name="Line"/>
          <p:cNvSpPr/>
          <p:nvPr/>
        </p:nvSpPr>
        <p:spPr>
          <a:xfrm>
            <a:off x="347413" y="213291"/>
            <a:ext cx="11497174" cy="1"/>
          </a:xfrm>
          <a:prstGeom prst="line">
            <a:avLst/>
          </a:prstGeom>
          <a:ln w="25400">
            <a:solidFill>
              <a:srgbClr val="EBEBE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0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5" y="218042"/>
            <a:ext cx="575051" cy="603889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A LLM-based AI-assistant for a CERN experiment"/>
          <p:cNvSpPr txBox="1">
            <a:spLocks noGrp="1"/>
          </p:cNvSpPr>
          <p:nvPr>
            <p:ph type="title"/>
          </p:nvPr>
        </p:nvSpPr>
        <p:spPr>
          <a:xfrm>
            <a:off x="1680756" y="212780"/>
            <a:ext cx="8830488" cy="642939"/>
          </a:xfrm>
          <a:prstGeom prst="rect">
            <a:avLst/>
          </a:prstGeom>
        </p:spPr>
        <p:txBody>
          <a:bodyPr/>
          <a:lstStyle>
            <a:lvl1pPr defTabSz="377904">
              <a:spcBef>
                <a:spcPts val="1000"/>
              </a:spcBef>
              <a:defRPr sz="3128"/>
            </a:lvl1pPr>
          </a:lstStyle>
          <a:p>
            <a:r>
              <a:t>A LLM-based AI-assistant for a CERN experiment</a:t>
            </a:r>
          </a:p>
        </p:txBody>
      </p:sp>
      <p:sp>
        <p:nvSpPr>
          <p:cNvPr id="1003" name="“ChATLAS” a prototype LLM project in a LHC experiment (ATLAS) at CERN (as of end 2023)…"/>
          <p:cNvSpPr txBox="1">
            <a:spLocks noGrp="1"/>
          </p:cNvSpPr>
          <p:nvPr>
            <p:ph type="body" idx="1"/>
          </p:nvPr>
        </p:nvSpPr>
        <p:spPr>
          <a:xfrm>
            <a:off x="382483" y="1156057"/>
            <a:ext cx="11282227" cy="5313380"/>
          </a:xfrm>
          <a:prstGeom prst="rect">
            <a:avLst/>
          </a:prstGeom>
        </p:spPr>
        <p:txBody>
          <a:bodyPr/>
          <a:lstStyle/>
          <a:p>
            <a:pPr defTabSz="402550">
              <a:defRPr sz="2156"/>
            </a:pPr>
            <a:r>
              <a:t>“ChATLAS” 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prototype LLM project in a LHC experiment (ATLAS) at CERN</a:t>
            </a:r>
            <a:r>
              <a:t> (as of end 2023)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defTabSz="402550">
              <a:defRPr sz="2156"/>
            </a:pPr>
            <a:r>
              <a:t>Data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gathering</a:t>
            </a:r>
            <a:r>
              <a:t> part is interesting (data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chunking</a:t>
            </a:r>
            <a:r>
              <a:t> and data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retrieval</a:t>
            </a:r>
            <a:r>
              <a:t> not described here)</a:t>
            </a:r>
          </a:p>
          <a:p>
            <a:pPr marL="690752" lvl="1" indent="-230251" defTabSz="402550">
              <a:defRPr sz="1764"/>
            </a:pPr>
            <a:r>
              <a:t>Docs: twiki (</a:t>
            </a:r>
            <a:r>
              <a:rPr>
                <a:solidFill>
                  <a:srgbClr val="0433FF"/>
                </a:solidFill>
              </a:rPr>
              <a:t>&gt;2k</a:t>
            </a:r>
            <a:r>
              <a:t>), sw docs (</a:t>
            </a:r>
            <a:r>
              <a:rPr>
                <a:solidFill>
                  <a:srgbClr val="0433FF"/>
                </a:solidFill>
              </a:rPr>
              <a:t>&gt;500</a:t>
            </a:r>
            <a:r>
              <a:t>), e-groups/mails archive (</a:t>
            </a:r>
            <a:r>
              <a:rPr>
                <a:solidFill>
                  <a:srgbClr val="0433FF"/>
                </a:solidFill>
              </a:rPr>
              <a:t>&gt;10k</a:t>
            </a:r>
            <a:r>
              <a:t>), indico meetings’ agendas incl. attached slides and minutes (</a:t>
            </a:r>
            <a:r>
              <a:rPr>
                <a:solidFill>
                  <a:srgbClr val="0433FF"/>
                </a:solidFill>
              </a:rPr>
              <a:t>&gt;440k</a:t>
            </a:r>
            <a:r>
              <a:t>), Mattermost, Jira tickets, experiment’ papers and internal notes (</a:t>
            </a:r>
            <a:r>
              <a:rPr>
                <a:solidFill>
                  <a:srgbClr val="0433FF"/>
                </a:solidFill>
              </a:rPr>
              <a:t>&gt;66k</a:t>
            </a:r>
            <a:r>
              <a:t>)</a:t>
            </a:r>
          </a:p>
          <a:p>
            <a:pPr marL="690752" lvl="1" indent="-230251" defTabSz="402550">
              <a:defRPr sz="1764"/>
            </a:pPr>
            <a:r>
              <a:t>Either HTML or scraped into markdown</a:t>
            </a:r>
          </a:p>
          <a:p>
            <a:pPr defTabSz="402550">
              <a:defRPr sz="2156"/>
            </a:pPr>
            <a:r>
              <a:t>Many open challenges:</a:t>
            </a:r>
          </a:p>
          <a:p>
            <a:pPr marL="690752" lvl="1" indent="-230251" defTabSz="402550">
              <a:defRPr sz="1764"/>
            </a:pPr>
            <a:r>
              <a:t>highly heterogeneous data</a:t>
            </a:r>
          </a:p>
          <a:p>
            <a:pPr marL="690752" lvl="1" indent="-230251" defTabSz="402550">
              <a:defRPr sz="1764"/>
            </a:pPr>
            <a:r>
              <a:t>ensure that collaboration DBs are accessible and exportable; websites should live on a git repo; pubs should be saved as latex, and compiled separately; discussion forums should have anonymisation options… Estimates indicate that this would have saved ~1 yr of data wrangling</a:t>
            </a:r>
          </a:p>
          <a:p>
            <a:pPr marL="690752" lvl="1" indent="-230251" defTabSz="402550">
              <a:defRPr sz="1764"/>
            </a:pPr>
            <a:r>
              <a:t>Hallucinations are a real problem</a:t>
            </a:r>
          </a:p>
          <a:p>
            <a:pPr marL="690752" lvl="1" indent="-230251" defTabSz="402550">
              <a:defRPr sz="1764"/>
            </a:pPr>
            <a:r>
              <a:t>Not many gpu-hrs, but many expert-hrs, needed for any high-quality fine-tuned AI assistant</a:t>
            </a:r>
          </a:p>
        </p:txBody>
      </p:sp>
      <p:sp>
        <p:nvSpPr>
          <p:cNvPr id="1004" name="[ credits: Cary Randazzo ]"/>
          <p:cNvSpPr txBox="1"/>
          <p:nvPr/>
        </p:nvSpPr>
        <p:spPr>
          <a:xfrm>
            <a:off x="2006681" y="6564990"/>
            <a:ext cx="1641933" cy="2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100">
                <a:solidFill>
                  <a:srgbClr val="414141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[ credits: Cary Randazzo ]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950BED4-84EF-6062-9433-B2B2D1AED53B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1533518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A79D-455A-04E4-5884-61E1AE09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87" y="212780"/>
            <a:ext cx="10777036" cy="642939"/>
          </a:xfrm>
        </p:spPr>
        <p:txBody>
          <a:bodyPr/>
          <a:lstStyle/>
          <a:p>
            <a:r>
              <a:rPr lang="en-IT" dirty="0"/>
              <a:t>What does a ML solution offer to HEP, overall?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C16FC-6340-F13F-E92F-4DD90F7F6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390" y="908666"/>
            <a:ext cx="6680465" cy="524866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L</a:t>
            </a:r>
            <a:r>
              <a:rPr lang="en-IT" dirty="0"/>
              <a:t>ess computing resources for the same task </a:t>
            </a:r>
          </a:p>
          <a:p>
            <a:pPr marL="1162050" lvl="1" indent="-457200">
              <a:buAutoNum type="arabicPeriod"/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ain outcome in this discussion! “Bring down the curves!”</a:t>
            </a:r>
          </a:p>
          <a:p>
            <a:pPr marL="457200" indent="-457200">
              <a:buAutoNum type="arabicPeriod"/>
            </a:pPr>
            <a:r>
              <a:rPr lang="en-GB" dirty="0"/>
              <a:t>B</a:t>
            </a:r>
            <a:r>
              <a:rPr lang="en-IT" dirty="0"/>
              <a:t>ut this is just to get budget under control, what is more interesting in the long run is 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”getting better performance with a similar budget”</a:t>
            </a:r>
          </a:p>
          <a:p>
            <a:pPr marL="457200" indent="-457200">
              <a:buAutoNum type="arabicPeriod"/>
            </a:pPr>
            <a:r>
              <a:rPr lang="en-IT" dirty="0"/>
              <a:t>Large investment in experiments, and recognition from CERN as a “global topic” </a:t>
            </a:r>
            <a:r>
              <a:rPr lang="en-IT" dirty="0">
                <a:sym typeface="Wingdings" pitchFamily="2" charset="2"/>
              </a:rPr>
              <a:t></a:t>
            </a:r>
          </a:p>
          <a:p>
            <a:pPr marL="457200" indent="-457200">
              <a:buAutoNum type="arabicPeriod"/>
            </a:pPr>
            <a:r>
              <a:rPr lang="en-IT" dirty="0">
                <a:sym typeface="Wingdings" pitchFamily="2" charset="2"/>
              </a:rPr>
              <a:t>AI will be one of the topical discussion on Computing at the </a:t>
            </a:r>
            <a:r>
              <a:rPr lang="en-IT" b="1" dirty="0">
                <a:sym typeface="Wingdings" pitchFamily="2" charset="2"/>
              </a:rPr>
              <a:t>Upgrade of the European Strategy for Particle Physics (2025)</a:t>
            </a:r>
            <a:endParaRPr lang="en-IT" b="1" dirty="0"/>
          </a:p>
          <a:p>
            <a:pPr marL="1162050" lvl="1" indent="-457200">
              <a:buAutoNum type="arabicPeriod"/>
            </a:pPr>
            <a:endParaRPr lang="en-IT" dirty="0"/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FFC94FDE-BFDF-66B7-93F5-C9889A973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064" y="855719"/>
            <a:ext cx="4924936" cy="560637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26C2DDF-147B-3809-9DE2-B3A066AE94B0}"/>
              </a:ext>
            </a:extLst>
          </p:cNvPr>
          <p:cNvSpPr/>
          <p:nvPr/>
        </p:nvSpPr>
        <p:spPr>
          <a:xfrm>
            <a:off x="10509739" y="6441212"/>
            <a:ext cx="1632438" cy="408562"/>
          </a:xfrm>
          <a:prstGeom prst="roundRect">
            <a:avLst/>
          </a:prstGeom>
          <a:solidFill>
            <a:srgbClr val="82132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6112218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E03EA-BACC-95BF-DEE0-8359F291E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051" y="212780"/>
            <a:ext cx="10543572" cy="642939"/>
          </a:xfrm>
        </p:spPr>
        <p:txBody>
          <a:bodyPr/>
          <a:lstStyle/>
          <a:p>
            <a:r>
              <a:rPr lang="en-IT" dirty="0"/>
              <a:t>But … infrastructure?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E24C4-520F-9D7C-4D6D-D3BFE9E49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389" y="908666"/>
            <a:ext cx="5882797" cy="52486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WLCG has deployed a large infrastructure for its processing needs</a:t>
            </a:r>
          </a:p>
          <a:p>
            <a:pPr marL="1047750" lvl="1" indent="-34290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~200 computing centers</a:t>
            </a:r>
          </a:p>
          <a:p>
            <a:pPr marL="104775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G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ood balance of Storage and CPUs</a:t>
            </a:r>
          </a:p>
          <a:p>
            <a:pPr marL="104775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arge and reliable networking</a:t>
            </a:r>
          </a:p>
          <a:p>
            <a:pPr marL="104775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fficient access to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… but a (very) low number of GPUs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Where do we execute ML training workflows (and eventually also inference?)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027CB7C-56CB-DABE-4AD0-F912716F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50" y="0"/>
            <a:ext cx="5286082" cy="297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mputing Resources Information Catalog - ppt download">
            <a:extLst>
              <a:ext uri="{FF2B5EF4-FFF2-40B4-BE49-F238E27FC236}">
                <a16:creationId xmlns:a16="http://schemas.microsoft.com/office/drawing/2014/main" id="{79BB23D5-298D-7F2A-5407-B08542C4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110" y="2973421"/>
            <a:ext cx="4362315" cy="327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1906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55D9-A9F0-FAAB-86CD-2456B8D7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0E83E3-B811-7AE1-90BC-B21C47E65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08100" y="1877607"/>
            <a:ext cx="3878540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EDF744-4E0B-AD01-AFBD-B7182867A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04"/>
            <a:ext cx="52585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5BB80-5F0B-2F9E-9B33-E1A6B7C95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958" y="30804"/>
            <a:ext cx="508074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C1675-8A5F-EB18-FD80-AB71BC12F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777" y="460442"/>
            <a:ext cx="4553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96D6E-BEB1-BDC1-3420-6DD19BEF4D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 oriented Italian projects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64CACC5-74B3-76B2-C834-B5CC0882A8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976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A785A-2B47-08DD-F22A-5A93A8350199}"/>
              </a:ext>
            </a:extLst>
          </p:cNvPr>
          <p:cNvSpPr txBox="1"/>
          <p:nvPr/>
        </p:nvSpPr>
        <p:spPr>
          <a:xfrm>
            <a:off x="88900" y="863600"/>
            <a:ext cx="11874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7200" b="0" i="0" u="none" strike="noStrike" dirty="0">
                <a:solidFill>
                  <a:srgbClr val="FF5722"/>
                </a:solidFill>
                <a:effectLst/>
                <a:latin typeface="Alfa Slab One"/>
              </a:rPr>
              <a:t>The Italian </a:t>
            </a:r>
            <a:r>
              <a:rPr lang="en-GB" sz="7200" b="0" i="0" u="none" strike="noStrike" dirty="0" err="1">
                <a:solidFill>
                  <a:srgbClr val="FF5722"/>
                </a:solidFill>
                <a:effectLst/>
                <a:latin typeface="Alfa Slab One"/>
              </a:rPr>
              <a:t>Center</a:t>
            </a:r>
            <a:r>
              <a:rPr lang="en-GB" sz="7200" b="0" i="0" u="none" strike="noStrike" dirty="0">
                <a:solidFill>
                  <a:srgbClr val="FF5722"/>
                </a:solidFill>
                <a:effectLst/>
                <a:latin typeface="Alfa Slab One"/>
              </a:rPr>
              <a:t> for HPC, Big Data and Quantum Computing (with an AI focus) </a:t>
            </a:r>
            <a:endParaRPr lang="en-GB" sz="7200" b="0" dirty="0">
              <a:effectLst/>
            </a:endParaRPr>
          </a:p>
          <a:p>
            <a:br>
              <a:rPr lang="en-GB" sz="7200" dirty="0"/>
            </a:br>
            <a:endParaRPr lang="en-IT" sz="7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A2D0D-5924-DE66-8A1B-77221FBA9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261" y="5519698"/>
            <a:ext cx="3017739" cy="13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13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8B673-9B12-E55E-E9C4-717B17DB8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ICSC –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5C05D-9601-3AEA-1C7D-3666AC35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6" y="1964209"/>
            <a:ext cx="6351473" cy="4431776"/>
          </a:xfrm>
        </p:spPr>
        <p:txBody>
          <a:bodyPr/>
          <a:lstStyle/>
          <a:p>
            <a:r>
              <a:rPr lang="en-IT" dirty="0"/>
              <a:t>One of the 5 National Centers funded by NRRP (Italy’s Recovery and Resilience Plan – after COVID-19) </a:t>
            </a:r>
          </a:p>
          <a:p>
            <a:r>
              <a:rPr lang="en-IT" dirty="0"/>
              <a:t>1.6 B</a:t>
            </a:r>
            <a:r>
              <a:rPr lang="en-GB" dirty="0"/>
              <a:t>e</a:t>
            </a:r>
            <a:r>
              <a:rPr lang="en-IT" dirty="0"/>
              <a:t>ur </a:t>
            </a:r>
            <a:r>
              <a:rPr lang="en-GB" dirty="0"/>
              <a:t>I</a:t>
            </a:r>
            <a:r>
              <a:rPr lang="en-IT" dirty="0"/>
              <a:t>n total, each center funded with 320 M</a:t>
            </a:r>
            <a:r>
              <a:rPr lang="en-GB" dirty="0"/>
              <a:t>E</a:t>
            </a:r>
            <a:r>
              <a:rPr lang="en-IT" dirty="0"/>
              <a:t>ur for the period Sept 2022 – Dec 2025</a:t>
            </a:r>
          </a:p>
          <a:p>
            <a:endParaRPr lang="en-IT" dirty="0"/>
          </a:p>
        </p:txBody>
      </p:sp>
      <p:grpSp>
        <p:nvGrpSpPr>
          <p:cNvPr id="4" name="Gruppo 21">
            <a:extLst>
              <a:ext uri="{FF2B5EF4-FFF2-40B4-BE49-F238E27FC236}">
                <a16:creationId xmlns:a16="http://schemas.microsoft.com/office/drawing/2014/main" id="{E2ABB210-A362-7328-1DAE-8C0B62589400}"/>
              </a:ext>
            </a:extLst>
          </p:cNvPr>
          <p:cNvGrpSpPr/>
          <p:nvPr/>
        </p:nvGrpSpPr>
        <p:grpSpPr>
          <a:xfrm>
            <a:off x="6449730" y="1747921"/>
            <a:ext cx="5553842" cy="4648064"/>
            <a:chOff x="2176557" y="1770345"/>
            <a:chExt cx="5553842" cy="4648064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6ACE75B-A793-6EB1-2331-3E0BAD487500}"/>
                </a:ext>
              </a:extLst>
            </p:cNvPr>
            <p:cNvSpPr/>
            <p:nvPr/>
          </p:nvSpPr>
          <p:spPr>
            <a:xfrm>
              <a:off x="2470755" y="2729672"/>
              <a:ext cx="5259644" cy="82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4916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Agricultural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Technology </a:t>
              </a:r>
            </a:p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(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Agritech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</p:txBody>
        </p:sp>
        <p:sp>
          <p:nvSpPr>
            <p:cNvPr id="6" name="Rettangolo 6">
              <a:extLst>
                <a:ext uri="{FF2B5EF4-FFF2-40B4-BE49-F238E27FC236}">
                  <a16:creationId xmlns:a16="http://schemas.microsoft.com/office/drawing/2014/main" id="{DC47B119-27AC-1557-0970-6CFBED8BF8FB}"/>
                </a:ext>
              </a:extLst>
            </p:cNvPr>
            <p:cNvSpPr/>
            <p:nvPr/>
          </p:nvSpPr>
          <p:spPr>
            <a:xfrm>
              <a:off x="2470754" y="3691682"/>
              <a:ext cx="5259644" cy="82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4916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Sustainable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mobility</a:t>
              </a: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Rettangolo 7">
              <a:extLst>
                <a:ext uri="{FF2B5EF4-FFF2-40B4-BE49-F238E27FC236}">
                  <a16:creationId xmlns:a16="http://schemas.microsoft.com/office/drawing/2014/main" id="{C10B6960-8356-C39F-E894-C38CF5351A85}"/>
                </a:ext>
              </a:extLst>
            </p:cNvPr>
            <p:cNvSpPr/>
            <p:nvPr/>
          </p:nvSpPr>
          <p:spPr>
            <a:xfrm>
              <a:off x="2470754" y="4636225"/>
              <a:ext cx="5259643" cy="82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4916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Drugs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development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with RNA        </a:t>
              </a:r>
            </a:p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technology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and gene therapy</a:t>
              </a:r>
            </a:p>
          </p:txBody>
        </p:sp>
        <p:sp>
          <p:nvSpPr>
            <p:cNvPr id="8" name="Rettangolo 8">
              <a:extLst>
                <a:ext uri="{FF2B5EF4-FFF2-40B4-BE49-F238E27FC236}">
                  <a16:creationId xmlns:a16="http://schemas.microsoft.com/office/drawing/2014/main" id="{FC4D4C94-901D-0910-E996-7FE33AEFFF1C}"/>
                </a:ext>
              </a:extLst>
            </p:cNvPr>
            <p:cNvSpPr/>
            <p:nvPr/>
          </p:nvSpPr>
          <p:spPr>
            <a:xfrm>
              <a:off x="2470755" y="5590410"/>
              <a:ext cx="5259642" cy="82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4916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Bio-diversity</a:t>
              </a: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ttangolo 9">
              <a:extLst>
                <a:ext uri="{FF2B5EF4-FFF2-40B4-BE49-F238E27FC236}">
                  <a16:creationId xmlns:a16="http://schemas.microsoft.com/office/drawing/2014/main" id="{B72B237D-9A3E-500E-F282-158FD3ED97CD}"/>
                </a:ext>
              </a:extLst>
            </p:cNvPr>
            <p:cNvSpPr/>
            <p:nvPr/>
          </p:nvSpPr>
          <p:spPr>
            <a:xfrm>
              <a:off x="2470755" y="1770345"/>
              <a:ext cx="5259644" cy="829687"/>
            </a:xfrm>
            <a:prstGeom prst="rect">
              <a:avLst/>
            </a:prstGeom>
            <a:solidFill>
              <a:srgbClr val="1528B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ICSC: HPC, Big Data and   </a:t>
              </a:r>
            </a:p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Quantum Computing</a:t>
              </a:r>
            </a:p>
          </p:txBody>
        </p:sp>
        <p:sp>
          <p:nvSpPr>
            <p:cNvPr id="10" name="Ovale 11">
              <a:extLst>
                <a:ext uri="{FF2B5EF4-FFF2-40B4-BE49-F238E27FC236}">
                  <a16:creationId xmlns:a16="http://schemas.microsoft.com/office/drawing/2014/main" id="{0BDEE218-8794-CD12-573C-6BE85867C14B}"/>
                </a:ext>
              </a:extLst>
            </p:cNvPr>
            <p:cNvSpPr/>
            <p:nvPr/>
          </p:nvSpPr>
          <p:spPr>
            <a:xfrm>
              <a:off x="2176557" y="4780413"/>
              <a:ext cx="540000" cy="54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1" name="Ovale 12">
              <a:extLst>
                <a:ext uri="{FF2B5EF4-FFF2-40B4-BE49-F238E27FC236}">
                  <a16:creationId xmlns:a16="http://schemas.microsoft.com/office/drawing/2014/main" id="{CAD7A791-D154-A32A-90EB-1C9B8702A0A6}"/>
                </a:ext>
              </a:extLst>
            </p:cNvPr>
            <p:cNvSpPr/>
            <p:nvPr/>
          </p:nvSpPr>
          <p:spPr>
            <a:xfrm>
              <a:off x="2176557" y="3827754"/>
              <a:ext cx="540000" cy="54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2" name="Ovale 13">
              <a:extLst>
                <a:ext uri="{FF2B5EF4-FFF2-40B4-BE49-F238E27FC236}">
                  <a16:creationId xmlns:a16="http://schemas.microsoft.com/office/drawing/2014/main" id="{9CFD96EE-8E99-72F7-5266-0A0FD3B9F3DE}"/>
                </a:ext>
              </a:extLst>
            </p:cNvPr>
            <p:cNvSpPr/>
            <p:nvPr/>
          </p:nvSpPr>
          <p:spPr>
            <a:xfrm>
              <a:off x="2176557" y="2869998"/>
              <a:ext cx="540000" cy="54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3" name="Ovale 14">
              <a:extLst>
                <a:ext uri="{FF2B5EF4-FFF2-40B4-BE49-F238E27FC236}">
                  <a16:creationId xmlns:a16="http://schemas.microsoft.com/office/drawing/2014/main" id="{DBAF45E4-7583-5129-430B-68D3F1691E3D}"/>
                </a:ext>
              </a:extLst>
            </p:cNvPr>
            <p:cNvSpPr/>
            <p:nvPr/>
          </p:nvSpPr>
          <p:spPr>
            <a:xfrm>
              <a:off x="2176557" y="1919869"/>
              <a:ext cx="540000" cy="540000"/>
            </a:xfrm>
            <a:prstGeom prst="ellipse">
              <a:avLst/>
            </a:prstGeom>
            <a:solidFill>
              <a:srgbClr val="1528BC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Ovale 15">
              <a:extLst>
                <a:ext uri="{FF2B5EF4-FFF2-40B4-BE49-F238E27FC236}">
                  <a16:creationId xmlns:a16="http://schemas.microsoft.com/office/drawing/2014/main" id="{E939039A-5F9F-21D4-868B-FD96E7B334E4}"/>
                </a:ext>
              </a:extLst>
            </p:cNvPr>
            <p:cNvSpPr/>
            <p:nvPr/>
          </p:nvSpPr>
          <p:spPr>
            <a:xfrm>
              <a:off x="2176557" y="5725000"/>
              <a:ext cx="540000" cy="54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  <p:pic>
          <p:nvPicPr>
            <p:cNvPr id="15" name="Immagine 17" descr="Immagine che contiene logo, Carattere, Elementi grafici, simbolo&#10;&#10;Descrizione generata automaticamente">
              <a:extLst>
                <a:ext uri="{FF2B5EF4-FFF2-40B4-BE49-F238E27FC236}">
                  <a16:creationId xmlns:a16="http://schemas.microsoft.com/office/drawing/2014/main" id="{72741202-C1B2-F004-1AA0-377D668E7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2340" y="3913779"/>
              <a:ext cx="1630726" cy="398201"/>
            </a:xfrm>
            <a:prstGeom prst="rect">
              <a:avLst/>
            </a:prstGeom>
          </p:spPr>
        </p:pic>
        <p:pic>
          <p:nvPicPr>
            <p:cNvPr id="16" name="Immagine 25" descr="Immagine che contiene testo, Carattere, logo, Elementi grafici&#10;&#10;Descrizione generata automaticamente">
              <a:extLst>
                <a:ext uri="{FF2B5EF4-FFF2-40B4-BE49-F238E27FC236}">
                  <a16:creationId xmlns:a16="http://schemas.microsoft.com/office/drawing/2014/main" id="{FF27BCAA-843E-D76A-D809-A354DDB2E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2340" y="2759269"/>
              <a:ext cx="1256547" cy="766428"/>
            </a:xfrm>
            <a:prstGeom prst="rect">
              <a:avLst/>
            </a:prstGeom>
          </p:spPr>
        </p:pic>
        <p:pic>
          <p:nvPicPr>
            <p:cNvPr id="17" name="Immagine 27" descr="Immagine che contiene testo, Carattere, Elementi grafici, logo&#10;&#10;Descrizione generata automaticamente">
              <a:extLst>
                <a:ext uri="{FF2B5EF4-FFF2-40B4-BE49-F238E27FC236}">
                  <a16:creationId xmlns:a16="http://schemas.microsoft.com/office/drawing/2014/main" id="{FFEFA0A5-F7AA-36F9-5702-D1D235A82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2340" y="5765647"/>
              <a:ext cx="1877698" cy="495095"/>
            </a:xfrm>
            <a:prstGeom prst="rect">
              <a:avLst/>
            </a:prstGeom>
          </p:spPr>
        </p:pic>
        <p:pic>
          <p:nvPicPr>
            <p:cNvPr id="18" name="Immagine 31" descr="Immagine che contiene logo, Carattere, Elementi grafici, simbolo&#10;&#10;Descrizione generata automaticamente">
              <a:extLst>
                <a:ext uri="{FF2B5EF4-FFF2-40B4-BE49-F238E27FC236}">
                  <a16:creationId xmlns:a16="http://schemas.microsoft.com/office/drawing/2014/main" id="{A6AD97A6-6C43-F0D9-F1A4-51E2AFA2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2849" y="1897716"/>
              <a:ext cx="1957209" cy="673280"/>
            </a:xfrm>
            <a:prstGeom prst="rect">
              <a:avLst/>
            </a:prstGeom>
          </p:spPr>
        </p:pic>
        <p:pic>
          <p:nvPicPr>
            <p:cNvPr id="19" name="Immagine 34" descr="Immagine che contiene Carattere, Elementi grafici, testo, grafica&#10;&#10;Descrizione generata automaticamente">
              <a:extLst>
                <a:ext uri="{FF2B5EF4-FFF2-40B4-BE49-F238E27FC236}">
                  <a16:creationId xmlns:a16="http://schemas.microsoft.com/office/drawing/2014/main" id="{EAD50818-8A90-D393-E5FF-02AB66DC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2340" y="4783757"/>
              <a:ext cx="1751746" cy="492194"/>
            </a:xfrm>
            <a:prstGeom prst="rect">
              <a:avLst/>
            </a:prstGeom>
          </p:spPr>
        </p:pic>
      </p:grpSp>
      <p:pic>
        <p:nvPicPr>
          <p:cNvPr id="40" name="Picture 39">
            <a:hlinkClick r:id="rId7"/>
            <a:extLst>
              <a:ext uri="{FF2B5EF4-FFF2-40B4-BE49-F238E27FC236}">
                <a16:creationId xmlns:a16="http://schemas.microsoft.com/office/drawing/2014/main" id="{B18DA83B-D5D1-7A06-BBA0-AA88FAF14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720" y="4487415"/>
            <a:ext cx="4356100" cy="23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33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3">
            <a:extLst>
              <a:ext uri="{FF2B5EF4-FFF2-40B4-BE49-F238E27FC236}">
                <a16:creationId xmlns:a16="http://schemas.microsoft.com/office/drawing/2014/main" id="{81C58E1A-A79B-7879-0F5F-303CB19D9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31" y="671269"/>
            <a:ext cx="5377933" cy="5077009"/>
          </a:xfrm>
          <a:prstGeom prst="rect">
            <a:avLst/>
          </a:prstGeom>
        </p:spPr>
      </p:pic>
      <p:pic>
        <p:nvPicPr>
          <p:cNvPr id="7" name="Immagine 18">
            <a:extLst>
              <a:ext uri="{FF2B5EF4-FFF2-40B4-BE49-F238E27FC236}">
                <a16:creationId xmlns:a16="http://schemas.microsoft.com/office/drawing/2014/main" id="{1813F0AA-47A6-E8D8-EDA4-69045A50EC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62"/>
          <a:stretch/>
        </p:blipFill>
        <p:spPr>
          <a:xfrm>
            <a:off x="256522" y="1805785"/>
            <a:ext cx="4070026" cy="1150411"/>
          </a:xfrm>
          <a:prstGeom prst="rect">
            <a:avLst/>
          </a:prstGeom>
        </p:spPr>
      </p:pic>
      <p:sp>
        <p:nvSpPr>
          <p:cNvPr id="8" name="CasellaDiTesto 19">
            <a:extLst>
              <a:ext uri="{FF2B5EF4-FFF2-40B4-BE49-F238E27FC236}">
                <a16:creationId xmlns:a16="http://schemas.microsoft.com/office/drawing/2014/main" id="{80C52142-0320-BA1E-8D6C-24615AA47102}"/>
              </a:ext>
            </a:extLst>
          </p:cNvPr>
          <p:cNvSpPr txBox="1"/>
          <p:nvPr/>
        </p:nvSpPr>
        <p:spPr>
          <a:xfrm>
            <a:off x="103281" y="1302762"/>
            <a:ext cx="4233957" cy="338554"/>
          </a:xfrm>
          <a:prstGeom prst="rect">
            <a:avLst/>
          </a:prstGeom>
          <a:solidFill>
            <a:srgbClr val="800B3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National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Research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 Institutes: 12</a:t>
            </a:r>
          </a:p>
        </p:txBody>
      </p:sp>
      <p:grpSp>
        <p:nvGrpSpPr>
          <p:cNvPr id="11" name="Group 36">
            <a:extLst>
              <a:ext uri="{FF2B5EF4-FFF2-40B4-BE49-F238E27FC236}">
                <a16:creationId xmlns:a16="http://schemas.microsoft.com/office/drawing/2014/main" id="{90AFC362-3E27-CD29-B1BF-9BAA60E0EB8E}"/>
              </a:ext>
            </a:extLst>
          </p:cNvPr>
          <p:cNvGrpSpPr/>
          <p:nvPr/>
        </p:nvGrpSpPr>
        <p:grpSpPr>
          <a:xfrm>
            <a:off x="204158" y="3289057"/>
            <a:ext cx="6432016" cy="2597854"/>
            <a:chOff x="-695053" y="3927215"/>
            <a:chExt cx="7803024" cy="3299104"/>
          </a:xfrm>
        </p:grpSpPr>
        <p:pic>
          <p:nvPicPr>
            <p:cNvPr id="12" name="Immagine 6">
              <a:extLst>
                <a:ext uri="{FF2B5EF4-FFF2-40B4-BE49-F238E27FC236}">
                  <a16:creationId xmlns:a16="http://schemas.microsoft.com/office/drawing/2014/main" id="{3EC93665-9276-8519-C412-478DD5521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95053" y="5262485"/>
              <a:ext cx="7803024" cy="196383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CasellaDiTesto 6">
              <a:extLst>
                <a:ext uri="{FF2B5EF4-FFF2-40B4-BE49-F238E27FC236}">
                  <a16:creationId xmlns:a16="http://schemas.microsoft.com/office/drawing/2014/main" id="{939B2E3B-0DC7-B42F-7960-3785E29A861F}"/>
                </a:ext>
              </a:extLst>
            </p:cNvPr>
            <p:cNvSpPr txBox="1"/>
            <p:nvPr/>
          </p:nvSpPr>
          <p:spPr>
            <a:xfrm>
              <a:off x="-493403" y="3927215"/>
              <a:ext cx="240093" cy="483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endParaRPr>
            </a:p>
          </p:txBody>
        </p:sp>
      </p:grpSp>
      <p:sp>
        <p:nvSpPr>
          <p:cNvPr id="14" name="CasellaDiTesto 6">
            <a:extLst>
              <a:ext uri="{FF2B5EF4-FFF2-40B4-BE49-F238E27FC236}">
                <a16:creationId xmlns:a16="http://schemas.microsoft.com/office/drawing/2014/main" id="{0DB4DCAC-E182-0027-FC34-E2E044F8BB1B}"/>
              </a:ext>
            </a:extLst>
          </p:cNvPr>
          <p:cNvSpPr txBox="1"/>
          <p:nvPr/>
        </p:nvSpPr>
        <p:spPr>
          <a:xfrm>
            <a:off x="147732" y="3901502"/>
            <a:ext cx="6544869" cy="338554"/>
          </a:xfrm>
          <a:prstGeom prst="rect">
            <a:avLst/>
          </a:prstGeom>
          <a:solidFill>
            <a:srgbClr val="800B3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Companies:  13</a:t>
            </a:r>
          </a:p>
        </p:txBody>
      </p:sp>
      <p:sp>
        <p:nvSpPr>
          <p:cNvPr id="18" name="Rettangolo 43">
            <a:extLst>
              <a:ext uri="{FF2B5EF4-FFF2-40B4-BE49-F238E27FC236}">
                <a16:creationId xmlns:a16="http://schemas.microsoft.com/office/drawing/2014/main" id="{4B9DF479-3CA6-EF93-52EA-9544A91D5845}"/>
              </a:ext>
            </a:extLst>
          </p:cNvPr>
          <p:cNvSpPr/>
          <p:nvPr/>
        </p:nvSpPr>
        <p:spPr>
          <a:xfrm>
            <a:off x="10174848" y="661719"/>
            <a:ext cx="2002162" cy="744555"/>
          </a:xfrm>
          <a:prstGeom prst="rect">
            <a:avLst/>
          </a:prstGeom>
          <a:solidFill>
            <a:srgbClr val="800B3A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CasellaDiTesto 42">
            <a:extLst>
              <a:ext uri="{FF2B5EF4-FFF2-40B4-BE49-F238E27FC236}">
                <a16:creationId xmlns:a16="http://schemas.microsoft.com/office/drawing/2014/main" id="{BC7BCBED-47B7-9B15-A6C4-E6F5E09B62BD}"/>
              </a:ext>
            </a:extLst>
          </p:cNvPr>
          <p:cNvSpPr txBox="1"/>
          <p:nvPr/>
        </p:nvSpPr>
        <p:spPr>
          <a:xfrm>
            <a:off x="10244331" y="878953"/>
            <a:ext cx="1791553" cy="310085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D200"/>
              </a:buClr>
              <a:buSzPct val="7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Universities: 25</a:t>
            </a:r>
          </a:p>
        </p:txBody>
      </p:sp>
      <p:pic>
        <p:nvPicPr>
          <p:cNvPr id="24" name="Immagine 21">
            <a:extLst>
              <a:ext uri="{FF2B5EF4-FFF2-40B4-BE49-F238E27FC236}">
                <a16:creationId xmlns:a16="http://schemas.microsoft.com/office/drawing/2014/main" id="{6BF2ED4E-786A-F1DA-3A9F-B414EF19F7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263"/>
          <a:stretch/>
        </p:blipFill>
        <p:spPr>
          <a:xfrm>
            <a:off x="204159" y="3162261"/>
            <a:ext cx="4007249" cy="7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21BF-3411-149B-10C4-1C3046CB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171"/>
            <a:ext cx="10515600" cy="1325563"/>
          </a:xfrm>
        </p:spPr>
        <p:txBody>
          <a:bodyPr/>
          <a:lstStyle/>
          <a:p>
            <a:r>
              <a:rPr lang="en-IT" dirty="0"/>
              <a:t>The idea behind ICSC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49FBA-11D8-0F33-10A9-7218B6689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84" y="1147911"/>
            <a:ext cx="4768327" cy="4203570"/>
          </a:xfrm>
        </p:spPr>
        <p:txBody>
          <a:bodyPr/>
          <a:lstStyle/>
          <a:p>
            <a:r>
              <a:rPr lang="en-GB" dirty="0"/>
              <a:t>O</a:t>
            </a:r>
            <a:r>
              <a:rPr lang="en-IT" dirty="0"/>
              <a:t>perate in Italy a powerful modern computing infrastructure</a:t>
            </a:r>
          </a:p>
          <a:p>
            <a:pPr lvl="1"/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HW, MW and reference use cases</a:t>
            </a:r>
          </a:p>
          <a:p>
            <a:pPr lvl="1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repare a cohort or researchers able to confront with the new technologies </a:t>
            </a:r>
          </a:p>
          <a:p>
            <a:pPr lvl="1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ong term plan: ICSC operational at least 10 years, beyond NRRP funds</a:t>
            </a:r>
          </a:p>
          <a:p>
            <a:pPr lvl="1"/>
            <a:endParaRPr lang="en-IT" dirty="0"/>
          </a:p>
        </p:txBody>
      </p:sp>
      <p:sp>
        <p:nvSpPr>
          <p:cNvPr id="4" name="Segnaposto contenuto 16">
            <a:extLst>
              <a:ext uri="{FF2B5EF4-FFF2-40B4-BE49-F238E27FC236}">
                <a16:creationId xmlns:a16="http://schemas.microsoft.com/office/drawing/2014/main" id="{E1B00ADB-5F98-AA4A-BCF2-D16D0BC29D81}"/>
              </a:ext>
            </a:extLst>
          </p:cNvPr>
          <p:cNvSpPr txBox="1">
            <a:spLocks/>
          </p:cNvSpPr>
          <p:nvPr/>
        </p:nvSpPr>
        <p:spPr>
          <a:xfrm>
            <a:off x="6339593" y="342262"/>
            <a:ext cx="3287007" cy="58269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E-Infrastructure</a:t>
            </a:r>
          </a:p>
        </p:txBody>
      </p:sp>
      <p:sp>
        <p:nvSpPr>
          <p:cNvPr id="5" name="Segnaposto contenuto 16">
            <a:extLst>
              <a:ext uri="{FF2B5EF4-FFF2-40B4-BE49-F238E27FC236}">
                <a16:creationId xmlns:a16="http://schemas.microsoft.com/office/drawing/2014/main" id="{B087D26B-0536-5E4F-9C70-99F3A8F770F1}"/>
              </a:ext>
            </a:extLst>
          </p:cNvPr>
          <p:cNvSpPr txBox="1">
            <a:spLocks/>
          </p:cNvSpPr>
          <p:nvPr/>
        </p:nvSpPr>
        <p:spPr>
          <a:xfrm>
            <a:off x="6899523" y="1397668"/>
            <a:ext cx="3375695" cy="40784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Aptos" panose="020B0004020202020204" pitchFamily="34" charset="0"/>
              </a:rPr>
              <a:t>Centers of Excellence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contenuto 16">
            <a:extLst>
              <a:ext uri="{FF2B5EF4-FFF2-40B4-BE49-F238E27FC236}">
                <a16:creationId xmlns:a16="http://schemas.microsoft.com/office/drawing/2014/main" id="{913086FA-8DE6-D807-B425-D277A95FDB58}"/>
              </a:ext>
            </a:extLst>
          </p:cNvPr>
          <p:cNvSpPr txBox="1">
            <a:spLocks/>
          </p:cNvSpPr>
          <p:nvPr/>
        </p:nvSpPr>
        <p:spPr>
          <a:xfrm>
            <a:off x="7256447" y="2222534"/>
            <a:ext cx="4830389" cy="71281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Links Academia – Productive system – Public administration </a:t>
            </a:r>
          </a:p>
        </p:txBody>
      </p:sp>
      <p:sp>
        <p:nvSpPr>
          <p:cNvPr id="7" name="Segnaposto contenuto 16">
            <a:extLst>
              <a:ext uri="{FF2B5EF4-FFF2-40B4-BE49-F238E27FC236}">
                <a16:creationId xmlns:a16="http://schemas.microsoft.com/office/drawing/2014/main" id="{C9036F15-9627-68BB-03F8-B1909C10CC0D}"/>
              </a:ext>
            </a:extLst>
          </p:cNvPr>
          <p:cNvSpPr txBox="1">
            <a:spLocks/>
          </p:cNvSpPr>
          <p:nvPr/>
        </p:nvSpPr>
        <p:spPr>
          <a:xfrm>
            <a:off x="7648620" y="3259680"/>
            <a:ext cx="3776595" cy="75846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Training of data scientists – data stewards</a:t>
            </a:r>
          </a:p>
        </p:txBody>
      </p:sp>
      <p:sp>
        <p:nvSpPr>
          <p:cNvPr id="8" name="Segnaposto contenuto 16">
            <a:extLst>
              <a:ext uri="{FF2B5EF4-FFF2-40B4-BE49-F238E27FC236}">
                <a16:creationId xmlns:a16="http://schemas.microsoft.com/office/drawing/2014/main" id="{7F7AC77B-346C-F5C4-F426-4CB2A7C36454}"/>
              </a:ext>
            </a:extLst>
          </p:cNvPr>
          <p:cNvSpPr txBox="1">
            <a:spLocks/>
          </p:cNvSpPr>
          <p:nvPr/>
        </p:nvSpPr>
        <p:spPr>
          <a:xfrm>
            <a:off x="8114219" y="4270385"/>
            <a:ext cx="4083497" cy="47149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Innovation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and  Dissemination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9" name="Immagine 52">
            <a:extLst>
              <a:ext uri="{FF2B5EF4-FFF2-40B4-BE49-F238E27FC236}">
                <a16:creationId xmlns:a16="http://schemas.microsoft.com/office/drawing/2014/main" id="{29B033FD-4694-A1D5-B480-98848187280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5311379" y="1202824"/>
            <a:ext cx="1124106" cy="7704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0" name="Immagine 53">
            <a:extLst>
              <a:ext uri="{FF2B5EF4-FFF2-40B4-BE49-F238E27FC236}">
                <a16:creationId xmlns:a16="http://schemas.microsoft.com/office/drawing/2014/main" id="{092BFEF6-0EA1-1632-E99C-A32989AB0E8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5017073" y="200189"/>
            <a:ext cx="1164512" cy="7704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1" name="Immagine 54">
            <a:extLst>
              <a:ext uri="{FF2B5EF4-FFF2-40B4-BE49-F238E27FC236}">
                <a16:creationId xmlns:a16="http://schemas.microsoft.com/office/drawing/2014/main" id="{C7FFEDDB-BD48-EAC4-A222-EE27F31006E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5926507" y="2271734"/>
            <a:ext cx="857133" cy="7704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2" name="Immagine 55">
            <a:extLst>
              <a:ext uri="{FF2B5EF4-FFF2-40B4-BE49-F238E27FC236}">
                <a16:creationId xmlns:a16="http://schemas.microsoft.com/office/drawing/2014/main" id="{0D2ED941-0EB2-DC5A-ABA7-A50A30FE520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222341" y="3280166"/>
            <a:ext cx="936333" cy="7704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3" name="Immagine 56">
            <a:extLst>
              <a:ext uri="{FF2B5EF4-FFF2-40B4-BE49-F238E27FC236}">
                <a16:creationId xmlns:a16="http://schemas.microsoft.com/office/drawing/2014/main" id="{FC9AD355-B651-FF1D-EC0B-0B0CEE489025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796793" y="4284899"/>
            <a:ext cx="559930" cy="7704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415FC61-6E03-9FEC-FEA1-C2FC5800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89" y="5544968"/>
            <a:ext cx="7743247" cy="109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71688F-9C9A-8714-3597-CEB654B94D32}"/>
              </a:ext>
            </a:extLst>
          </p:cNvPr>
          <p:cNvSpPr txBox="1"/>
          <p:nvPr/>
        </p:nvSpPr>
        <p:spPr>
          <a:xfrm>
            <a:off x="688489" y="5906765"/>
            <a:ext cx="355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Synergy with other NRRP projects:</a:t>
            </a:r>
          </a:p>
        </p:txBody>
      </p:sp>
    </p:spTree>
    <p:extLst>
      <p:ext uri="{BB962C8B-B14F-4D97-AF65-F5344CB8AC3E}">
        <p14:creationId xmlns:p14="http://schemas.microsoft.com/office/powerpoint/2010/main" val="41361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BB1C3-7D58-C10E-0582-8FEA78FDF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8900" y="905668"/>
            <a:ext cx="5816599" cy="5046662"/>
          </a:xfrm>
        </p:spPr>
        <p:txBody>
          <a:bodyPr/>
          <a:lstStyle/>
          <a:p>
            <a:r>
              <a:rPr lang="en-IT" dirty="0"/>
              <a:t>ICSC is not born in the vacuum!</a:t>
            </a:r>
          </a:p>
          <a:p>
            <a:r>
              <a:rPr lang="en-IT" dirty="0"/>
              <a:t>It is based on 50+ years experience on Scientific Computing in Italy</a:t>
            </a:r>
          </a:p>
          <a:p>
            <a:r>
              <a:rPr lang="en-IT" dirty="0"/>
              <a:t>Technological pillars:</a:t>
            </a:r>
          </a:p>
          <a:p>
            <a:pPr lvl="1"/>
            <a:r>
              <a:rPr lang="en-IT" dirty="0">
                <a:solidFill>
                  <a:schemeClr val="accent5"/>
                </a:solidFill>
              </a:rPr>
              <a:t>INFN and CINECA</a:t>
            </a:r>
          </a:p>
          <a:p>
            <a:r>
              <a:rPr lang="en-IT" dirty="0"/>
              <a:t>Scientific Pillars</a:t>
            </a:r>
          </a:p>
          <a:p>
            <a:pPr lvl="1"/>
            <a:r>
              <a:rPr lang="en-GB" dirty="0">
                <a:solidFill>
                  <a:schemeClr val="accent5"/>
                </a:solidFill>
              </a:rPr>
              <a:t>D</a:t>
            </a:r>
            <a:r>
              <a:rPr lang="en-IT" dirty="0">
                <a:solidFill>
                  <a:schemeClr val="accent5"/>
                </a:solidFill>
              </a:rPr>
              <a:t>epartments of Maths, Physics, Engineering, CS, … from the most important italian universities</a:t>
            </a:r>
          </a:p>
        </p:txBody>
      </p:sp>
      <p:pic>
        <p:nvPicPr>
          <p:cNvPr id="4" name="Google Shape;180;p7">
            <a:extLst>
              <a:ext uri="{FF2B5EF4-FFF2-40B4-BE49-F238E27FC236}">
                <a16:creationId xmlns:a16="http://schemas.microsoft.com/office/drawing/2014/main" id="{11F2B3A5-1390-BE2F-C396-49FAAAE8C55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46700" y="0"/>
            <a:ext cx="3517899" cy="39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ecnopolo | Leonardo Pre-exascale Supercomputer">
            <a:extLst>
              <a:ext uri="{FF2B5EF4-FFF2-40B4-BE49-F238E27FC236}">
                <a16:creationId xmlns:a16="http://schemas.microsoft.com/office/drawing/2014/main" id="{92BBB799-DDEF-9F51-611B-E6C4BA7D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99" y="2807015"/>
            <a:ext cx="4182533" cy="25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D1763-059D-8A0B-3334-2D4CA96D8489}"/>
              </a:ext>
            </a:extLst>
          </p:cNvPr>
          <p:cNvSpPr txBox="1"/>
          <p:nvPr/>
        </p:nvSpPr>
        <p:spPr>
          <a:xfrm>
            <a:off x="8864599" y="905668"/>
            <a:ext cx="3484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INFN Computing centers </a:t>
            </a:r>
            <a:br>
              <a:rPr lang="en-IT" dirty="0"/>
            </a:br>
            <a:r>
              <a:rPr lang="en-IT" dirty="0"/>
              <a:t>(pre –NRRP – dating back to 1962)</a:t>
            </a:r>
          </a:p>
          <a:p>
            <a:r>
              <a:rPr lang="en-IT" dirty="0"/>
              <a:t>Tier1-Tier2s of WLCG (CERN) Computing</a:t>
            </a:r>
          </a:p>
          <a:p>
            <a:r>
              <a:rPr lang="en-IT" dirty="0"/>
              <a:t>O(50) initiatives supported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F1AB3-3557-4C81-1DDC-AE721CEF3213}"/>
              </a:ext>
            </a:extLst>
          </p:cNvPr>
          <p:cNvSpPr txBox="1"/>
          <p:nvPr/>
        </p:nvSpPr>
        <p:spPr>
          <a:xfrm>
            <a:off x="8699541" y="5373599"/>
            <a:ext cx="3153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The Bologna Technopolo (2022)</a:t>
            </a:r>
          </a:p>
          <a:p>
            <a:r>
              <a:rPr lang="en-GB" dirty="0"/>
              <a:t>H</a:t>
            </a:r>
            <a:r>
              <a:rPr lang="en-IT" dirty="0"/>
              <a:t>osting the largest CINECA and INFN facilities + meteo, energy, astrophysics , …</a:t>
            </a:r>
          </a:p>
        </p:txBody>
      </p:sp>
      <p:pic>
        <p:nvPicPr>
          <p:cNvPr id="1028" name="Picture 4" descr="CINECA | LinkedIn">
            <a:extLst>
              <a:ext uri="{FF2B5EF4-FFF2-40B4-BE49-F238E27FC236}">
                <a16:creationId xmlns:a16="http://schemas.microsoft.com/office/drawing/2014/main" id="{F77B0A1D-98BD-C366-44A1-B207B8EC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4879180"/>
            <a:ext cx="3797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08556-504B-B6EB-1764-87270AE8BE74}"/>
              </a:ext>
            </a:extLst>
          </p:cNvPr>
          <p:cNvSpPr txBox="1"/>
          <p:nvPr/>
        </p:nvSpPr>
        <p:spPr>
          <a:xfrm>
            <a:off x="688002" y="5565575"/>
            <a:ext cx="3153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CINECA (funded in 1967)</a:t>
            </a:r>
          </a:p>
          <a:p>
            <a:pPr algn="r"/>
            <a:r>
              <a:rPr lang="en-US" dirty="0"/>
              <a:t>Hosting HPC resources since 1969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167357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0">
            <a:extLst>
              <a:ext uri="{FF2B5EF4-FFF2-40B4-BE49-F238E27FC236}">
                <a16:creationId xmlns:a16="http://schemas.microsoft.com/office/drawing/2014/main" id="{028306DD-D285-347E-C5D4-481CECAB2B85}"/>
              </a:ext>
            </a:extLst>
          </p:cNvPr>
          <p:cNvGrpSpPr/>
          <p:nvPr/>
        </p:nvGrpSpPr>
        <p:grpSpPr>
          <a:xfrm>
            <a:off x="70383" y="541617"/>
            <a:ext cx="4591792" cy="5425099"/>
            <a:chOff x="2788375" y="1351059"/>
            <a:chExt cx="4305300" cy="4934178"/>
          </a:xfrm>
        </p:grpSpPr>
        <p:grpSp>
          <p:nvGrpSpPr>
            <p:cNvPr id="6" name="Gruppo 41">
              <a:extLst>
                <a:ext uri="{FF2B5EF4-FFF2-40B4-BE49-F238E27FC236}">
                  <a16:creationId xmlns:a16="http://schemas.microsoft.com/office/drawing/2014/main" id="{EF9D3071-5ED7-3323-C006-DA15B680EEE1}"/>
                </a:ext>
              </a:extLst>
            </p:cNvPr>
            <p:cNvGrpSpPr/>
            <p:nvPr/>
          </p:nvGrpSpPr>
          <p:grpSpPr>
            <a:xfrm>
              <a:off x="2788375" y="1351059"/>
              <a:ext cx="4261380" cy="4934178"/>
              <a:chOff x="544077" y="1206486"/>
              <a:chExt cx="4749284" cy="5499114"/>
            </a:xfrm>
          </p:grpSpPr>
          <p:sp>
            <p:nvSpPr>
              <p:cNvPr id="8" name="Rettangolo 43">
                <a:extLst>
                  <a:ext uri="{FF2B5EF4-FFF2-40B4-BE49-F238E27FC236}">
                    <a16:creationId xmlns:a16="http://schemas.microsoft.com/office/drawing/2014/main" id="{56CE8980-7F1D-124A-B3B9-8F8CAA3AAB17}"/>
                  </a:ext>
                </a:extLst>
              </p:cNvPr>
              <p:cNvSpPr/>
              <p:nvPr/>
            </p:nvSpPr>
            <p:spPr>
              <a:xfrm>
                <a:off x="548641" y="1493078"/>
                <a:ext cx="4744720" cy="5212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" name="Rettangolo 7">
                <a:extLst>
                  <a:ext uri="{FF2B5EF4-FFF2-40B4-BE49-F238E27FC236}">
                    <a16:creationId xmlns:a16="http://schemas.microsoft.com/office/drawing/2014/main" id="{1DDD9129-30C4-E99E-5F5F-05BC5CBEEF90}"/>
                  </a:ext>
                </a:extLst>
              </p:cNvPr>
              <p:cNvSpPr/>
              <p:nvPr/>
            </p:nvSpPr>
            <p:spPr>
              <a:xfrm>
                <a:off x="544077" y="1242403"/>
                <a:ext cx="4749284" cy="464498"/>
              </a:xfrm>
              <a:prstGeom prst="rect">
                <a:avLst/>
              </a:prstGeom>
              <a:solidFill>
                <a:srgbClr val="00206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 anchorCtr="0"/>
              <a:lstStyle/>
              <a:p>
                <a:pPr marL="0" marR="0" lvl="0" indent="0" algn="r" defTabSz="91394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tillium Web" pitchFamily="2" charset="77"/>
                    <a:ea typeface="+mn-ea"/>
                    <a:cs typeface="+mn-cs"/>
                  </a:rPr>
                  <a:t>SUPERCOMPUTING CLOUD INFRASTRUCTURE</a:t>
                </a:r>
              </a:p>
            </p:txBody>
          </p:sp>
          <p:sp>
            <p:nvSpPr>
              <p:cNvPr id="10" name="CasellaDiTesto 45">
                <a:extLst>
                  <a:ext uri="{FF2B5EF4-FFF2-40B4-BE49-F238E27FC236}">
                    <a16:creationId xmlns:a16="http://schemas.microsoft.com/office/drawing/2014/main" id="{7B3B0655-300B-C1E0-DE55-1A860A03660E}"/>
                  </a:ext>
                </a:extLst>
              </p:cNvPr>
              <p:cNvSpPr txBox="1"/>
              <p:nvPr/>
            </p:nvSpPr>
            <p:spPr>
              <a:xfrm>
                <a:off x="576157" y="1206486"/>
                <a:ext cx="357790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tillium Web" pitchFamily="2" charset="77"/>
                    <a:ea typeface="+mn-ea"/>
                    <a:cs typeface="+mn-cs"/>
                  </a:rPr>
                  <a:t>0</a:t>
                </a:r>
              </a:p>
            </p:txBody>
          </p:sp>
        </p:grpSp>
        <p:pic>
          <p:nvPicPr>
            <p:cNvPr id="7" name="Immagine 42" descr="Immagine che contiene testo, mappa, persona&#10;&#10;Descrizione generata automaticamente">
              <a:extLst>
                <a:ext uri="{FF2B5EF4-FFF2-40B4-BE49-F238E27FC236}">
                  <a16:creationId xmlns:a16="http://schemas.microsoft.com/office/drawing/2014/main" id="{49CEA6E0-9493-2790-7621-D17C752CB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32295" y="1765297"/>
              <a:ext cx="4261380" cy="4227289"/>
            </a:xfrm>
            <a:prstGeom prst="rect">
              <a:avLst/>
            </a:prstGeom>
          </p:spPr>
        </p:pic>
      </p:grpSp>
      <p:pic>
        <p:nvPicPr>
          <p:cNvPr id="11" name="Immagine 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2B93E7EE-83AE-421D-6A56-BEC12A13C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660" y="1298311"/>
            <a:ext cx="3730343" cy="4695537"/>
          </a:xfrm>
          <a:prstGeom prst="rect">
            <a:avLst/>
          </a:prstGeom>
        </p:spPr>
      </p:pic>
      <p:pic>
        <p:nvPicPr>
          <p:cNvPr id="12" name="Immagine 7" descr="Immagine che contiene Elementi grafici, linea, diagramma, Carattere&#10;&#10;Descrizione generata automaticamente">
            <a:extLst>
              <a:ext uri="{FF2B5EF4-FFF2-40B4-BE49-F238E27FC236}">
                <a16:creationId xmlns:a16="http://schemas.microsoft.com/office/drawing/2014/main" id="{F2134C95-119C-BFA9-EB75-1DD71CF1D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113" y="3028120"/>
            <a:ext cx="1255881" cy="801759"/>
          </a:xfrm>
          <a:prstGeom prst="rect">
            <a:avLst/>
          </a:prstGeom>
        </p:spPr>
      </p:pic>
      <p:pic>
        <p:nvPicPr>
          <p:cNvPr id="13" name="Immagine 3" descr="Immagine che contiene linea, cerchio, design, arte&#10;&#10;Descrizione generata automaticamente">
            <a:extLst>
              <a:ext uri="{FF2B5EF4-FFF2-40B4-BE49-F238E27FC236}">
                <a16:creationId xmlns:a16="http://schemas.microsoft.com/office/drawing/2014/main" id="{9F58508E-3F1B-51AA-E28A-2D8BDF46F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3" y="-8735"/>
            <a:ext cx="967568" cy="9471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68A3C0E-32CA-D3EB-CF52-2E4A16147004}"/>
              </a:ext>
            </a:extLst>
          </p:cNvPr>
          <p:cNvGrpSpPr/>
          <p:nvPr/>
        </p:nvGrpSpPr>
        <p:grpSpPr>
          <a:xfrm>
            <a:off x="7841095" y="400283"/>
            <a:ext cx="4591792" cy="4510620"/>
            <a:chOff x="7600208" y="851612"/>
            <a:chExt cx="4591792" cy="4510620"/>
          </a:xfrm>
        </p:grpSpPr>
        <p:pic>
          <p:nvPicPr>
            <p:cNvPr id="16" name="Immagine 6">
              <a:extLst>
                <a:ext uri="{FF2B5EF4-FFF2-40B4-BE49-F238E27FC236}">
                  <a16:creationId xmlns:a16="http://schemas.microsoft.com/office/drawing/2014/main" id="{59E2D3FE-1EA3-9B81-6D96-ADC0E4C7F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1000"/>
              <a:lum bright="70000" contrast="-70000"/>
            </a:blip>
            <a:srcRect l="29402" t="22322" r="2815" b="-13430"/>
            <a:stretch/>
          </p:blipFill>
          <p:spPr>
            <a:xfrm rot="5400000">
              <a:off x="7640794" y="811026"/>
              <a:ext cx="4510620" cy="4591792"/>
            </a:xfrm>
            <a:prstGeom prst="rect">
              <a:avLst/>
            </a:prstGeom>
          </p:spPr>
        </p:pic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2587AE1-9935-D730-2094-449C36377A0B}"/>
                </a:ext>
              </a:extLst>
            </p:cNvPr>
            <p:cNvSpPr>
              <a:spLocks/>
            </p:cNvSpPr>
            <p:nvPr/>
          </p:nvSpPr>
          <p:spPr>
            <a:xfrm>
              <a:off x="10027579" y="3285838"/>
              <a:ext cx="1917921" cy="1188000"/>
            </a:xfrm>
            <a:prstGeom prst="rect">
              <a:avLst/>
            </a:prstGeom>
            <a:gradFill flip="none" rotWithShape="1">
              <a:gsLst>
                <a:gs pos="17000">
                  <a:srgbClr val="0432FF"/>
                </a:gs>
                <a:gs pos="95000">
                  <a:srgbClr val="FF0000"/>
                </a:gs>
                <a:gs pos="100000">
                  <a:srgbClr val="FE4E7D">
                    <a:shade val="30000"/>
                    <a:satMod val="115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sz="1200" b="1" dirty="0"/>
            </a:p>
            <a:p>
              <a:r>
                <a:rPr lang="it-IT" sz="2400" b="1" dirty="0">
                  <a:latin typeface="Titillium Web" pitchFamily="2" charset="77"/>
                </a:rPr>
                <a:t>SII</a:t>
              </a:r>
            </a:p>
            <a:p>
              <a:r>
                <a:rPr lang="it-IT" sz="1200" b="1" dirty="0">
                  <a:latin typeface="Titillium Web" pitchFamily="2" charset="77"/>
                </a:rPr>
                <a:t>TRANSVERSAL  RESEARCH GROUP on SOCIETAL IMPLICATIONS AND IMPACT </a:t>
              </a:r>
            </a:p>
            <a:p>
              <a:endParaRPr lang="it-IT" sz="1200" b="1" dirty="0"/>
            </a:p>
          </p:txBody>
        </p:sp>
        <p:cxnSp>
          <p:nvCxnSpPr>
            <p:cNvPr id="18" name="Connettore 1 40">
              <a:extLst>
                <a:ext uri="{FF2B5EF4-FFF2-40B4-BE49-F238E27FC236}">
                  <a16:creationId xmlns:a16="http://schemas.microsoft.com/office/drawing/2014/main" id="{10F58118-2C6D-2390-DABE-1673D90328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02829" y="3705496"/>
              <a:ext cx="986" cy="39600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43">
              <a:extLst>
                <a:ext uri="{FF2B5EF4-FFF2-40B4-BE49-F238E27FC236}">
                  <a16:creationId xmlns:a16="http://schemas.microsoft.com/office/drawing/2014/main" id="{3E291850-C0F0-3A41-6539-2E3F3C9CFFB7}"/>
                </a:ext>
              </a:extLst>
            </p:cNvPr>
            <p:cNvCxnSpPr>
              <a:cxnSpLocks/>
            </p:cNvCxnSpPr>
            <p:nvPr/>
          </p:nvCxnSpPr>
          <p:spPr>
            <a:xfrm>
              <a:off x="9286216" y="3904269"/>
              <a:ext cx="396000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16D972AA-67DF-BA90-AF24-365A3E70600B}"/>
              </a:ext>
            </a:extLst>
          </p:cNvPr>
          <p:cNvSpPr/>
          <p:nvPr/>
        </p:nvSpPr>
        <p:spPr>
          <a:xfrm>
            <a:off x="4463472" y="3254167"/>
            <a:ext cx="1177423" cy="53892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Left-right Arrow 20">
            <a:extLst>
              <a:ext uri="{FF2B5EF4-FFF2-40B4-BE49-F238E27FC236}">
                <a16:creationId xmlns:a16="http://schemas.microsoft.com/office/drawing/2014/main" id="{2F03D988-F623-0D14-5C9B-BA4904F1EC54}"/>
              </a:ext>
            </a:extLst>
          </p:cNvPr>
          <p:cNvSpPr/>
          <p:nvPr/>
        </p:nvSpPr>
        <p:spPr>
          <a:xfrm>
            <a:off x="9059548" y="3254167"/>
            <a:ext cx="1177423" cy="53892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E2E879-0529-2CAE-E75B-E18B27D25A06}"/>
              </a:ext>
            </a:extLst>
          </p:cNvPr>
          <p:cNvSpPr txBox="1"/>
          <p:nvPr/>
        </p:nvSpPr>
        <p:spPr>
          <a:xfrm>
            <a:off x="117226" y="5834302"/>
            <a:ext cx="11460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b="1" dirty="0"/>
              <a:t>~ ½ of the budget in Infrastructure, ~½ supporting Thematich Spokes; provate companies linked via the Spokes. </a:t>
            </a:r>
            <a:br>
              <a:rPr lang="en-IT" sz="2000" b="1" dirty="0"/>
            </a:br>
            <a:r>
              <a:rPr lang="en-IT" sz="2000" b="1" dirty="0"/>
              <a:t>Important focus on societal implications and impact</a:t>
            </a:r>
          </a:p>
        </p:txBody>
      </p:sp>
      <p:grpSp>
        <p:nvGrpSpPr>
          <p:cNvPr id="23" name="Gruppo 40">
            <a:extLst>
              <a:ext uri="{FF2B5EF4-FFF2-40B4-BE49-F238E27FC236}">
                <a16:creationId xmlns:a16="http://schemas.microsoft.com/office/drawing/2014/main" id="{EB1B4F72-3E8A-AE9C-CADB-0137B97B359E}"/>
              </a:ext>
            </a:extLst>
          </p:cNvPr>
          <p:cNvGrpSpPr/>
          <p:nvPr/>
        </p:nvGrpSpPr>
        <p:grpSpPr>
          <a:xfrm>
            <a:off x="1631156" y="-236013"/>
            <a:ext cx="7300044" cy="7764183"/>
            <a:chOff x="2788375" y="1351059"/>
            <a:chExt cx="4305300" cy="4934178"/>
          </a:xfrm>
        </p:grpSpPr>
        <p:grpSp>
          <p:nvGrpSpPr>
            <p:cNvPr id="24" name="Gruppo 41">
              <a:extLst>
                <a:ext uri="{FF2B5EF4-FFF2-40B4-BE49-F238E27FC236}">
                  <a16:creationId xmlns:a16="http://schemas.microsoft.com/office/drawing/2014/main" id="{EC4B1706-615A-83B2-C28D-B3DE68099A51}"/>
                </a:ext>
              </a:extLst>
            </p:cNvPr>
            <p:cNvGrpSpPr/>
            <p:nvPr/>
          </p:nvGrpSpPr>
          <p:grpSpPr>
            <a:xfrm>
              <a:off x="2788375" y="1351059"/>
              <a:ext cx="4261380" cy="4934178"/>
              <a:chOff x="544077" y="1206486"/>
              <a:chExt cx="4749284" cy="5499114"/>
            </a:xfrm>
          </p:grpSpPr>
          <p:sp>
            <p:nvSpPr>
              <p:cNvPr id="26" name="Rettangolo 43">
                <a:extLst>
                  <a:ext uri="{FF2B5EF4-FFF2-40B4-BE49-F238E27FC236}">
                    <a16:creationId xmlns:a16="http://schemas.microsoft.com/office/drawing/2014/main" id="{CA52521D-36DC-E83E-8D25-AA4146F94DCE}"/>
                  </a:ext>
                </a:extLst>
              </p:cNvPr>
              <p:cNvSpPr/>
              <p:nvPr/>
            </p:nvSpPr>
            <p:spPr>
              <a:xfrm>
                <a:off x="548641" y="1493078"/>
                <a:ext cx="4744720" cy="5212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Rettangolo 7">
                <a:extLst>
                  <a:ext uri="{FF2B5EF4-FFF2-40B4-BE49-F238E27FC236}">
                    <a16:creationId xmlns:a16="http://schemas.microsoft.com/office/drawing/2014/main" id="{612567AB-248B-94D5-04E5-00EF21E3566A}"/>
                  </a:ext>
                </a:extLst>
              </p:cNvPr>
              <p:cNvSpPr/>
              <p:nvPr/>
            </p:nvSpPr>
            <p:spPr>
              <a:xfrm>
                <a:off x="544077" y="1242403"/>
                <a:ext cx="4749284" cy="464498"/>
              </a:xfrm>
              <a:prstGeom prst="rect">
                <a:avLst/>
              </a:prstGeom>
              <a:solidFill>
                <a:srgbClr val="00206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 anchorCtr="0"/>
              <a:lstStyle/>
              <a:p>
                <a:pPr marL="0" marR="0" lvl="0" indent="0" algn="r" defTabSz="91394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tillium Web" pitchFamily="2" charset="77"/>
                    <a:ea typeface="+mn-ea"/>
                    <a:cs typeface="+mn-cs"/>
                  </a:rPr>
                  <a:t>SUPERCOMPUTING CLOUD INFRASTRUCTURE</a:t>
                </a:r>
              </a:p>
            </p:txBody>
          </p:sp>
          <p:sp>
            <p:nvSpPr>
              <p:cNvPr id="28" name="CasellaDiTesto 45">
                <a:extLst>
                  <a:ext uri="{FF2B5EF4-FFF2-40B4-BE49-F238E27FC236}">
                    <a16:creationId xmlns:a16="http://schemas.microsoft.com/office/drawing/2014/main" id="{2DE43D99-3E93-4235-A8CD-18C9F4A90233}"/>
                  </a:ext>
                </a:extLst>
              </p:cNvPr>
              <p:cNvSpPr txBox="1"/>
              <p:nvPr/>
            </p:nvSpPr>
            <p:spPr>
              <a:xfrm>
                <a:off x="576157" y="1206486"/>
                <a:ext cx="357790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tillium Web" pitchFamily="2" charset="77"/>
                    <a:ea typeface="+mn-ea"/>
                    <a:cs typeface="+mn-cs"/>
                  </a:rPr>
                  <a:t>0</a:t>
                </a:r>
              </a:p>
            </p:txBody>
          </p:sp>
        </p:grpSp>
        <p:pic>
          <p:nvPicPr>
            <p:cNvPr id="25" name="Immagine 42" descr="Immagine che contiene testo, mappa, persona&#10;&#10;Descrizione generata automaticamente">
              <a:extLst>
                <a:ext uri="{FF2B5EF4-FFF2-40B4-BE49-F238E27FC236}">
                  <a16:creationId xmlns:a16="http://schemas.microsoft.com/office/drawing/2014/main" id="{8EFA3B72-144F-502C-CF0A-23A48C077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32295" y="1765297"/>
              <a:ext cx="4261380" cy="4227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0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AA42-D727-9910-8F18-7E4C5785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79"/>
            <a:ext cx="10515600" cy="1325563"/>
          </a:xfrm>
        </p:spPr>
        <p:txBody>
          <a:bodyPr/>
          <a:lstStyle/>
          <a:p>
            <a:r>
              <a:rPr lang="en-IT" dirty="0"/>
              <a:t>The infrastructure – the “hardware”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632E1D-09EA-3BD5-38FC-F93681A1E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972" y="1674350"/>
            <a:ext cx="3864427" cy="498021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IT" sz="2000" b="1" dirty="0"/>
              <a:t>CINECA:  Leonardo Extension (LISA) + a production quantum system in Bologna. A new HPC center in Naples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4DD87E-0105-7318-7430-C0B3CC574E5B}"/>
              </a:ext>
            </a:extLst>
          </p:cNvPr>
          <p:cNvSpPr txBox="1">
            <a:spLocks/>
          </p:cNvSpPr>
          <p:nvPr/>
        </p:nvSpPr>
        <p:spPr>
          <a:xfrm>
            <a:off x="139875" y="1677754"/>
            <a:ext cx="3768097" cy="49802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Tbps level networking between all centers (including islands via the sister project TeRABIT) </a:t>
            </a:r>
            <a:endParaRPr lang="en-IT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1F8CC4-3729-5F29-0CC5-24F9F6E2639C}"/>
              </a:ext>
            </a:extLst>
          </p:cNvPr>
          <p:cNvSpPr txBox="1">
            <a:spLocks/>
          </p:cNvSpPr>
          <p:nvPr/>
        </p:nvSpPr>
        <p:spPr>
          <a:xfrm>
            <a:off x="7772399" y="1674350"/>
            <a:ext cx="3984173" cy="49802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2000" b="1" dirty="0"/>
              <a:t>INFN: upgrade of the 10 computing centers and transition to the Cloud; implementation of a ICSC-wide datalake via a middleware layer merging logically all the centers </a:t>
            </a:r>
            <a:endParaRPr lang="en-IT" sz="2000" dirty="0"/>
          </a:p>
        </p:txBody>
      </p:sp>
      <p:pic>
        <p:nvPicPr>
          <p:cNvPr id="7" name="Immagine 6" descr="Immagine che contiene testo, diagramma, mappa, Carattere&#10;&#10;Descrizione generata automaticamente">
            <a:extLst>
              <a:ext uri="{FF2B5EF4-FFF2-40B4-BE49-F238E27FC236}">
                <a16:creationId xmlns:a16="http://schemas.microsoft.com/office/drawing/2014/main" id="{9410DE7A-B408-3239-A065-9336BF99FF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090" y="2392583"/>
            <a:ext cx="3536058" cy="4187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DAFF2-CB5C-3012-5643-0C7D4B1E4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3" t="7892"/>
          <a:stretch/>
        </p:blipFill>
        <p:spPr>
          <a:xfrm>
            <a:off x="3937708" y="2961576"/>
            <a:ext cx="3768097" cy="1100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55915-92BB-6F1B-5024-CAFA74BAC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97" y="4171274"/>
            <a:ext cx="876296" cy="1315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91F415-3775-FB3E-F5D1-DFD730EA2666}"/>
              </a:ext>
            </a:extLst>
          </p:cNvPr>
          <p:cNvSpPr/>
          <p:nvPr/>
        </p:nvSpPr>
        <p:spPr>
          <a:xfrm>
            <a:off x="5184417" y="4167749"/>
            <a:ext cx="2470158" cy="132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sz="1600" b="1" dirty="0"/>
              <a:t>QC: 3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100 qbit (analog / sim)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200 qbit (digital)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500 qbit (digital)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43340-33D8-D04E-77DE-4B9BDECA1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979" y="5551390"/>
            <a:ext cx="2470158" cy="1174052"/>
          </a:xfrm>
          <a:prstGeom prst="rect">
            <a:avLst/>
          </a:prstGeom>
        </p:spPr>
      </p:pic>
      <p:pic>
        <p:nvPicPr>
          <p:cNvPr id="12" name="Google Shape;429;p21">
            <a:extLst>
              <a:ext uri="{FF2B5EF4-FFF2-40B4-BE49-F238E27FC236}">
                <a16:creationId xmlns:a16="http://schemas.microsoft.com/office/drawing/2014/main" id="{757A2351-A9B8-0A8D-21C4-AA60EBE8DD3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0698" y="3511996"/>
            <a:ext cx="3864427" cy="30382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133B31A6-ABF6-F784-CDAE-33A18821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0028"/>
            <a:ext cx="2743200" cy="365125"/>
          </a:xfrm>
        </p:spPr>
        <p:txBody>
          <a:bodyPr/>
          <a:lstStyle/>
          <a:p>
            <a:fld id="{652BE070-829A-714A-97EF-B3300756E020}" type="slidenum">
              <a:rPr lang="it-IT" smtClean="0"/>
              <a:t>57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9337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C1FC-5D0A-5DA4-C7DC-5D81B416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Thematic Spokes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75E46-61C9-0413-0371-4FFF46009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075621"/>
            <a:ext cx="7315200" cy="3682241"/>
          </a:xfrm>
        </p:spPr>
        <p:txBody>
          <a:bodyPr>
            <a:normAutofit fontScale="92500" lnSpcReduction="20000"/>
          </a:bodyPr>
          <a:lstStyle/>
          <a:p>
            <a:r>
              <a:rPr lang="en-IT" dirty="0"/>
              <a:t>2000+ scientists involved (staff + hired + PhD)</a:t>
            </a:r>
          </a:p>
          <a:p>
            <a:r>
              <a:rPr lang="en-IT" dirty="0"/>
              <a:t>2 “technological” spokes:</a:t>
            </a:r>
          </a:p>
          <a:p>
            <a:pPr lvl="1"/>
            <a:r>
              <a:rPr lang="en-IT" dirty="0">
                <a:solidFill>
                  <a:schemeClr val="accent5"/>
                </a:solidFill>
              </a:rPr>
              <a:t>Future HPC technologies: </a:t>
            </a:r>
          </a:p>
          <a:p>
            <a:pPr lvl="2"/>
            <a:r>
              <a:rPr lang="en-IT" dirty="0">
                <a:solidFill>
                  <a:srgbClr val="FF0000"/>
                </a:solidFill>
              </a:rPr>
              <a:t>focus on Risc-V, energy, living labs, …</a:t>
            </a:r>
          </a:p>
          <a:p>
            <a:pPr lvl="1"/>
            <a:r>
              <a:rPr lang="en-IT" dirty="0">
                <a:solidFill>
                  <a:schemeClr val="accent5"/>
                </a:solidFill>
              </a:rPr>
              <a:t>Quantum Computing: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D</a:t>
            </a:r>
            <a:r>
              <a:rPr lang="en-IT" dirty="0">
                <a:solidFill>
                  <a:srgbClr val="FF0000"/>
                </a:solidFill>
              </a:rPr>
              <a:t>esign of R&amp;D machines with all the technologies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D</a:t>
            </a:r>
            <a:r>
              <a:rPr lang="en-IT" dirty="0">
                <a:solidFill>
                  <a:srgbClr val="FF0000"/>
                </a:solidFill>
              </a:rPr>
              <a:t>esign of algorithms</a:t>
            </a:r>
          </a:p>
          <a:p>
            <a:r>
              <a:rPr lang="en-IT" dirty="0"/>
              <a:t>8 scientific spokes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P</a:t>
            </a:r>
            <a:r>
              <a:rPr lang="en-IT" dirty="0">
                <a:solidFill>
                  <a:srgbClr val="7030A0"/>
                </a:solidFill>
              </a:rPr>
              <a:t>orting, desing and test of algorithms on the ICSC facilites</a:t>
            </a:r>
          </a:p>
          <a:p>
            <a:pPr lvl="2"/>
            <a:r>
              <a:rPr lang="en-IT" dirty="0">
                <a:solidFill>
                  <a:srgbClr val="FF0000"/>
                </a:solidFill>
              </a:rPr>
              <a:t>AI is everywhere!</a:t>
            </a:r>
          </a:p>
          <a:p>
            <a:pPr lvl="1"/>
            <a:endParaRPr lang="en-IT" dirty="0"/>
          </a:p>
        </p:txBody>
      </p:sp>
      <p:pic>
        <p:nvPicPr>
          <p:cNvPr id="4" name="Immagine 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E841F961-28C8-B0AF-F01B-4D8873E5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60" y="1222111"/>
            <a:ext cx="3730343" cy="46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52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738A7-DD03-8A95-8565-97CC5444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How to include the productive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20E2-67EA-6D00-1C08-0D6555E92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30933"/>
            <a:ext cx="5257800" cy="3682241"/>
          </a:xfrm>
        </p:spPr>
        <p:txBody>
          <a:bodyPr>
            <a:normAutofit fontScale="85000" lnSpcReduction="20000"/>
          </a:bodyPr>
          <a:lstStyle/>
          <a:p>
            <a:r>
              <a:rPr lang="en-IT" dirty="0"/>
              <a:t>Two channels:</a:t>
            </a:r>
          </a:p>
          <a:p>
            <a:pPr lvl="1"/>
            <a:r>
              <a:rPr lang="en-IT" dirty="0"/>
              <a:t>For the industries member of the center: 18 M</a:t>
            </a:r>
            <a:r>
              <a:rPr lang="en-GB" dirty="0"/>
              <a:t>e</a:t>
            </a:r>
            <a:r>
              <a:rPr lang="en-IT" dirty="0"/>
              <a:t>ur “Innovation funds”</a:t>
            </a:r>
          </a:p>
          <a:p>
            <a:pPr lvl="2"/>
            <a:r>
              <a:rPr lang="en-IT" dirty="0">
                <a:solidFill>
                  <a:srgbClr val="7030A0"/>
                </a:solidFill>
              </a:rPr>
              <a:t>“From research to industry”: test solutions from research on “low-medium” TRL industrial use cases; PoCs and testbeds</a:t>
            </a:r>
          </a:p>
          <a:p>
            <a:pPr lvl="2"/>
            <a:r>
              <a:rPr lang="en-IT" dirty="0">
                <a:solidFill>
                  <a:srgbClr val="7030A0"/>
                </a:solidFill>
              </a:rPr>
              <a:t>Full list </a:t>
            </a:r>
            <a:r>
              <a:rPr lang="en-IT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IT" dirty="0">
                <a:solidFill>
                  <a:srgbClr val="7030A0"/>
                </a:solidFill>
              </a:rPr>
              <a:t>; large interconnection matrix</a:t>
            </a:r>
          </a:p>
          <a:p>
            <a:pPr lvl="1"/>
            <a:r>
              <a:rPr lang="en-IT" dirty="0"/>
              <a:t>For external entities: 32 M</a:t>
            </a:r>
            <a:r>
              <a:rPr lang="en-GB" dirty="0"/>
              <a:t>e</a:t>
            </a:r>
            <a:r>
              <a:rPr lang="en-IT" dirty="0"/>
              <a:t>ur on “open calls”</a:t>
            </a:r>
          </a:p>
          <a:p>
            <a:pPr lvl="2"/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IT" dirty="0">
                <a:solidFill>
                  <a:srgbClr val="7030A0"/>
                </a:solidFill>
              </a:rPr>
              <a:t>ottom up ideas to be tested on the ICSC infrastructure</a:t>
            </a:r>
          </a:p>
          <a:p>
            <a:r>
              <a:rPr lang="en-GB" dirty="0"/>
              <a:t>I</a:t>
            </a:r>
            <a:r>
              <a:rPr lang="en-IT" dirty="0"/>
              <a:t>n all cases: a Resource Allocation Committe</a:t>
            </a:r>
            <a:r>
              <a:rPr lang="en-GB" dirty="0"/>
              <a:t>e</a:t>
            </a:r>
            <a:r>
              <a:rPr lang="en-IT" dirty="0"/>
              <a:t> </a:t>
            </a:r>
          </a:p>
        </p:txBody>
      </p:sp>
      <p:pic>
        <p:nvPicPr>
          <p:cNvPr id="2050" name="Picture 2" descr="A network of connections with red and blue dots&#10;&#10;Description automatically generated">
            <a:extLst>
              <a:ext uri="{FF2B5EF4-FFF2-40B4-BE49-F238E27FC236}">
                <a16:creationId xmlns:a16="http://schemas.microsoft.com/office/drawing/2014/main" id="{D1660836-F978-FD4B-0237-A9A32B4FE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778000"/>
            <a:ext cx="6871478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59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657C95-6E50-B564-4E1D-2466B620A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63" y="320254"/>
            <a:ext cx="8045811" cy="6275618"/>
          </a:xfrm>
          <a:prstGeom prst="rect">
            <a:avLst/>
          </a:prstGeom>
          <a:ln>
            <a:solidFill>
              <a:srgbClr val="0E3458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AE6126-23EC-48D2-FED7-B04B95177984}"/>
              </a:ext>
            </a:extLst>
          </p:cNvPr>
          <p:cNvSpPr txBox="1"/>
          <p:nvPr/>
        </p:nvSpPr>
        <p:spPr>
          <a:xfrm rot="18961513">
            <a:off x="8989189" y="2779776"/>
            <a:ext cx="282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general trend, not only AI</a:t>
            </a:r>
          </a:p>
        </p:txBody>
      </p:sp>
    </p:spTree>
    <p:extLst>
      <p:ext uri="{BB962C8B-B14F-4D97-AF65-F5344CB8AC3E}">
        <p14:creationId xmlns:p14="http://schemas.microsoft.com/office/powerpoint/2010/main" val="241744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4FBC-42C8-6E21-A11C-FD9D4837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Getting to the AI oriented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CEC26-151A-12C1-3056-4241A757F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2201310"/>
            <a:ext cx="6146800" cy="3975652"/>
          </a:xfrm>
        </p:spPr>
        <p:txBody>
          <a:bodyPr>
            <a:normAutofit fontScale="70000" lnSpcReduction="20000"/>
          </a:bodyPr>
          <a:lstStyle/>
          <a:p>
            <a:r>
              <a:rPr lang="en-IT" dirty="0"/>
              <a:t>AI as a tool: Most of the ICSC projects!</a:t>
            </a:r>
          </a:p>
          <a:p>
            <a:pPr lvl="1"/>
            <a:r>
              <a:rPr lang="en-IT" dirty="0">
                <a:solidFill>
                  <a:srgbClr val="7030A0"/>
                </a:solidFill>
              </a:rPr>
              <a:t>“empower” users to a more advanced use of AI</a:t>
            </a:r>
          </a:p>
          <a:p>
            <a:pPr lvl="2"/>
            <a:r>
              <a:rPr lang="en-GB" dirty="0">
                <a:solidFill>
                  <a:srgbClr val="0070C0"/>
                </a:solidFill>
              </a:rPr>
              <a:t>B</a:t>
            </a:r>
            <a:r>
              <a:rPr lang="en-IT" dirty="0">
                <a:solidFill>
                  <a:srgbClr val="0070C0"/>
                </a:solidFill>
              </a:rPr>
              <a:t>etter infrastructure</a:t>
            </a:r>
          </a:p>
          <a:p>
            <a:pPr lvl="2"/>
            <a:r>
              <a:rPr lang="en-GB" dirty="0">
                <a:solidFill>
                  <a:srgbClr val="0070C0"/>
                </a:solidFill>
              </a:rPr>
              <a:t>E</a:t>
            </a:r>
            <a:r>
              <a:rPr lang="en-IT" dirty="0">
                <a:solidFill>
                  <a:srgbClr val="0070C0"/>
                </a:solidFill>
              </a:rPr>
              <a:t>asier access via the datalake</a:t>
            </a:r>
          </a:p>
          <a:p>
            <a:pPr lvl="2"/>
            <a:r>
              <a:rPr lang="en-GB" dirty="0">
                <a:solidFill>
                  <a:srgbClr val="0070C0"/>
                </a:solidFill>
              </a:rPr>
              <a:t>T</a:t>
            </a:r>
            <a:r>
              <a:rPr lang="en-IT" dirty="0">
                <a:solidFill>
                  <a:srgbClr val="0070C0"/>
                </a:solidFill>
              </a:rPr>
              <a:t>raining opportunities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M</a:t>
            </a:r>
            <a:r>
              <a:rPr lang="en-IT" dirty="0">
                <a:solidFill>
                  <a:srgbClr val="7030A0"/>
                </a:solidFill>
              </a:rPr>
              <a:t>ost of the projects are AI based – even more t</a:t>
            </a:r>
            <a:r>
              <a:rPr lang="en-GB" dirty="0">
                <a:solidFill>
                  <a:srgbClr val="7030A0"/>
                </a:solidFill>
              </a:rPr>
              <a:t>h</a:t>
            </a:r>
            <a:r>
              <a:rPr lang="en-IT" dirty="0">
                <a:solidFill>
                  <a:srgbClr val="7030A0"/>
                </a:solidFill>
              </a:rPr>
              <a:t>e industrail ones</a:t>
            </a:r>
          </a:p>
          <a:p>
            <a:r>
              <a:rPr lang="en-IT" dirty="0"/>
              <a:t>Some examples (from Spoke2, which I know better)</a:t>
            </a:r>
          </a:p>
          <a:p>
            <a:pPr lvl="1"/>
            <a:r>
              <a:rPr lang="en-IT" dirty="0">
                <a:solidFill>
                  <a:srgbClr val="7030A0"/>
                </a:solidFill>
              </a:rPr>
              <a:t>ENI: use PIML for the simulation of deposits</a:t>
            </a:r>
          </a:p>
          <a:p>
            <a:pPr lvl="1"/>
            <a:r>
              <a:rPr lang="en-IT" dirty="0">
                <a:solidFill>
                  <a:srgbClr val="7030A0"/>
                </a:solidFill>
              </a:rPr>
              <a:t>IntesaSanpaolo: anomaly detection from financial streams</a:t>
            </a:r>
          </a:p>
          <a:p>
            <a:pPr lvl="1"/>
            <a:r>
              <a:rPr lang="en-IT" dirty="0">
                <a:solidFill>
                  <a:srgbClr val="7030A0"/>
                </a:solidFill>
              </a:rPr>
              <a:t>Leitha’: AI image analysis to correlate with financial data of agri companies</a:t>
            </a:r>
          </a:p>
          <a:p>
            <a:pPr lvl="1"/>
            <a:r>
              <a:rPr lang="en-IT" dirty="0">
                <a:solidFill>
                  <a:srgbClr val="7030A0"/>
                </a:solidFill>
              </a:rPr>
              <a:t>LHC: Flash Simulation with </a:t>
            </a:r>
            <a:r>
              <a:rPr lang="en-US" dirty="0">
                <a:solidFill>
                  <a:srgbClr val="7030A0"/>
                </a:solidFill>
              </a:rPr>
              <a:t>GANs</a:t>
            </a:r>
            <a:endParaRPr lang="en-IT" dirty="0">
              <a:solidFill>
                <a:srgbClr val="7030A0"/>
              </a:solidFill>
            </a:endParaRPr>
          </a:p>
          <a:p>
            <a:pPr lvl="1"/>
            <a:r>
              <a:rPr lang="en-IT" dirty="0">
                <a:solidFill>
                  <a:srgbClr val="7030A0"/>
                </a:solidFill>
              </a:rPr>
              <a:t>Astro: cosmological data analysis</a:t>
            </a:r>
          </a:p>
          <a:p>
            <a:pPr lvl="1"/>
            <a:r>
              <a:rPr lang="en-IT" dirty="0">
                <a:solidFill>
                  <a:srgbClr val="7030A0"/>
                </a:solidFill>
              </a:rPr>
              <a:t>…</a:t>
            </a:r>
          </a:p>
          <a:p>
            <a:pPr lvl="1"/>
            <a:endParaRPr lang="en-I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C89521-1D11-CEC1-6FDF-43D3157DE8AE}"/>
              </a:ext>
            </a:extLst>
          </p:cNvPr>
          <p:cNvSpPr txBox="1">
            <a:spLocks/>
          </p:cNvSpPr>
          <p:nvPr/>
        </p:nvSpPr>
        <p:spPr>
          <a:xfrm>
            <a:off x="6311900" y="2170389"/>
            <a:ext cx="5537200" cy="3682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dirty="0"/>
              <a:t>Infrastructure for AI:</a:t>
            </a:r>
            <a:endParaRPr lang="en-US" dirty="0"/>
          </a:p>
          <a:p>
            <a:pPr lvl="1"/>
            <a:r>
              <a:rPr lang="en-GB" dirty="0"/>
              <a:t>T</a:t>
            </a:r>
            <a:r>
              <a:rPr lang="en-IT" dirty="0"/>
              <a:t>hematic spokes: </a:t>
            </a:r>
            <a:r>
              <a:rPr lang="en-IT" dirty="0">
                <a:hlinkClick r:id="rId2"/>
              </a:rPr>
              <a:t>AI_INFN </a:t>
            </a:r>
            <a:r>
              <a:rPr lang="en-IT" dirty="0"/>
              <a:t>as a tool for  fast AI-oriented R&amp;D</a:t>
            </a:r>
          </a:p>
          <a:p>
            <a:pPr lvl="1"/>
            <a:r>
              <a:rPr lang="en-IT" dirty="0"/>
              <a:t>INFN-Cloud: access to O(300) PB of storage; deployment of NVMe caches close to compute nodes  for AI training</a:t>
            </a:r>
          </a:p>
          <a:p>
            <a:pPr lvl="1"/>
            <a:r>
              <a:rPr lang="en-IT" dirty="0"/>
              <a:t>AI on FPGA testbed</a:t>
            </a:r>
          </a:p>
          <a:p>
            <a:r>
              <a:rPr lang="en-IT" dirty="0"/>
              <a:t>Fast links between processing and data silos:</a:t>
            </a:r>
          </a:p>
          <a:p>
            <a:pPr lvl="1"/>
            <a:r>
              <a:rPr lang="en-IT" dirty="0"/>
              <a:t>INFN and CINECA (1.6 Tbps DCI)</a:t>
            </a:r>
          </a:p>
          <a:p>
            <a:pPr lvl="1"/>
            <a:r>
              <a:rPr lang="en-IT" dirty="0"/>
              <a:t>INFN and CERN (0.4 </a:t>
            </a:r>
            <a:r>
              <a:rPr lang="en-IT" dirty="0">
                <a:sym typeface="Wingdings" pitchFamily="2" charset="2"/>
              </a:rPr>
              <a:t> 1.6 Tbps DCI)</a:t>
            </a:r>
          </a:p>
          <a:p>
            <a:pPr lvl="1"/>
            <a:r>
              <a:rPr lang="en-IT" dirty="0">
                <a:sym typeface="Wingdings" pitchFamily="2" charset="2"/>
              </a:rPr>
              <a:t>I</a:t>
            </a:r>
            <a:r>
              <a:rPr lang="en-GB" dirty="0">
                <a:sym typeface="Wingdings" pitchFamily="2" charset="2"/>
              </a:rPr>
              <a:t>n</a:t>
            </a:r>
            <a:r>
              <a:rPr lang="en-IT" dirty="0">
                <a:sym typeface="Wingdings" pitchFamily="2" charset="2"/>
              </a:rPr>
              <a:t>ter ICSC, via GARR (backbone at multiple Tbps)</a:t>
            </a:r>
          </a:p>
          <a:p>
            <a:pPr lvl="1"/>
            <a:r>
              <a:rPr lang="en-IT" dirty="0">
                <a:sym typeface="Wingdings" pitchFamily="2" charset="2"/>
              </a:rPr>
              <a:t>Via GARR, 600 Gbps to Geant</a:t>
            </a:r>
          </a:p>
          <a:p>
            <a:pPr lvl="1"/>
            <a:r>
              <a:rPr lang="en-IT" dirty="0">
                <a:sym typeface="Wingdings" pitchFamily="2" charset="2"/>
              </a:rPr>
              <a:t>EuroHyperConn: additional connectivity between EU-level HPC centers and data silos expected</a:t>
            </a:r>
          </a:p>
          <a:p>
            <a:pPr lvl="1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9008147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6FDF3C-A52B-E19E-46DB-72943EF0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" y="1531978"/>
            <a:ext cx="4477779" cy="408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C82359-D34A-DD79-5771-C04FD83E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708986"/>
            <a:ext cx="6794500" cy="344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951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C6693-D32C-B6A0-DDB7-3CA827084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68337"/>
            <a:ext cx="10515600" cy="1325563"/>
          </a:xfrm>
        </p:spPr>
        <p:txBody>
          <a:bodyPr/>
          <a:lstStyle/>
          <a:p>
            <a:r>
              <a:rPr lang="en-IT" dirty="0"/>
              <a:t>beyond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84546-3433-A1F0-AAF2-F86A60E0A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Internally: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AF649-A065-6B8B-2964-D468E78D59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IT" sz="2400" dirty="0"/>
              <a:t>The ICSC is intended to be a durable infrastructure for the italian research and productive system</a:t>
            </a:r>
          </a:p>
          <a:p>
            <a:r>
              <a:rPr lang="en-GB" sz="2400" dirty="0"/>
              <a:t>I</a:t>
            </a:r>
            <a:r>
              <a:rPr lang="en-IT" sz="2400" dirty="0"/>
              <a:t>t merges and upgrades the largest HTC and HPC infrastructures in Italy, and deploys more systems</a:t>
            </a:r>
          </a:p>
          <a:p>
            <a:pPr lvl="1"/>
            <a:r>
              <a:rPr lang="en-IT" sz="2000" dirty="0">
                <a:solidFill>
                  <a:srgbClr val="0070C0"/>
                </a:solidFill>
              </a:rPr>
              <a:t>Large scale HPCs (CINECA)</a:t>
            </a:r>
          </a:p>
          <a:p>
            <a:pPr lvl="1"/>
            <a:r>
              <a:rPr lang="en-GB" sz="2000" dirty="0">
                <a:solidFill>
                  <a:srgbClr val="0070C0"/>
                </a:solidFill>
              </a:rPr>
              <a:t>S</a:t>
            </a:r>
            <a:r>
              <a:rPr lang="en-IT" sz="2000" dirty="0">
                <a:solidFill>
                  <a:srgbClr val="0070C0"/>
                </a:solidFill>
              </a:rPr>
              <a:t>mall HPC systems</a:t>
            </a:r>
          </a:p>
          <a:p>
            <a:pPr lvl="1"/>
            <a:r>
              <a:rPr lang="en-IT" sz="2000" dirty="0">
                <a:solidFill>
                  <a:srgbClr val="0070C0"/>
                </a:solidFill>
              </a:rPr>
              <a:t>Large HTC infrastructures (INFN, INAF, …)</a:t>
            </a:r>
          </a:p>
          <a:p>
            <a:pPr lvl="1"/>
            <a:r>
              <a:rPr lang="en-IT" sz="2000" dirty="0">
                <a:solidFill>
                  <a:srgbClr val="0070C0"/>
                </a:solidFill>
              </a:rPr>
              <a:t>Quantum production and R&amp;D level hardware</a:t>
            </a:r>
          </a:p>
          <a:p>
            <a:endParaRPr lang="en-IT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FBCAD-B59D-F60A-20BB-8F1FB6E72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Externally: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05044-5425-D535-106F-0975F236777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T" dirty="0"/>
              <a:t>The ICSC is already an active player (as umbrella entity for the affiliates): 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HORIZON-EUROHPC-JU-2022-TECH-03-01 (FPA) “Digital Autonomy for RISC-V in Europe” -- approved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HORIZON-EUROHPC-JU-2024-DARE-SGA-04 (RIA) – submitted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Call EUROHPC-2024-CEI-IND-01 – </a:t>
            </a:r>
            <a:r>
              <a:rPr lang="en-GB" dirty="0" err="1">
                <a:solidFill>
                  <a:srgbClr val="0070C0"/>
                </a:solidFill>
              </a:rPr>
              <a:t>EuroHPC</a:t>
            </a:r>
            <a:r>
              <a:rPr lang="en-GB" dirty="0">
                <a:solidFill>
                  <a:srgbClr val="0070C0"/>
                </a:solidFill>
              </a:rPr>
              <a:t>-Industrial-grade Supercomputer - approved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Call DIGITAL-2024-AI-ACT-06-SANDBOX (CSA) “</a:t>
            </a:r>
            <a:r>
              <a:rPr lang="en-GB" dirty="0" err="1">
                <a:solidFill>
                  <a:srgbClr val="0070C0"/>
                </a:solidFill>
              </a:rPr>
              <a:t>EUSAiR</a:t>
            </a:r>
            <a:r>
              <a:rPr lang="en-GB" dirty="0">
                <a:solidFill>
                  <a:srgbClr val="0070C0"/>
                </a:solidFill>
              </a:rPr>
              <a:t> - Regulatory Sandboxes for AI” – submitted</a:t>
            </a:r>
          </a:p>
          <a:p>
            <a:r>
              <a:rPr lang="en-IT" dirty="0">
                <a:solidFill>
                  <a:schemeClr val="accent2">
                    <a:lumMod val="50000"/>
                  </a:schemeClr>
                </a:solidFill>
              </a:rPr>
              <a:t>ICSC / Quantum Basel collaboration agreement</a:t>
            </a:r>
          </a:p>
          <a:p>
            <a:r>
              <a:rPr lang="en-IT" dirty="0">
                <a:solidFill>
                  <a:schemeClr val="accent2">
                    <a:lumMod val="50000"/>
                  </a:schemeClr>
                </a:solidFill>
              </a:rPr>
              <a:t>ICSC / ICTP collaboration agreement</a:t>
            </a:r>
          </a:p>
        </p:txBody>
      </p:sp>
    </p:spTree>
    <p:extLst>
      <p:ext uri="{BB962C8B-B14F-4D97-AF65-F5344CB8AC3E}">
        <p14:creationId xmlns:p14="http://schemas.microsoft.com/office/powerpoint/2010/main" val="3169397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CCBC63A-0B2D-78B6-A0DF-11E48B7A90C3}"/>
              </a:ext>
            </a:extLst>
          </p:cNvPr>
          <p:cNvSpPr txBox="1">
            <a:spLocks/>
          </p:cNvSpPr>
          <p:nvPr/>
        </p:nvSpPr>
        <p:spPr>
          <a:xfrm>
            <a:off x="8828483" y="5106911"/>
            <a:ext cx="6882245" cy="14921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115 </a:t>
            </a:r>
            <a:r>
              <a:rPr lang="it-IT" dirty="0" err="1"/>
              <a:t>Meur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budget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CD8532-280F-14BD-1CBC-967C8F86E2C4}"/>
              </a:ext>
            </a:extLst>
          </p:cNvPr>
          <p:cNvSpPr txBox="1">
            <a:spLocks/>
          </p:cNvSpPr>
          <p:nvPr/>
        </p:nvSpPr>
        <p:spPr>
          <a:xfrm>
            <a:off x="163892" y="2838973"/>
            <a:ext cx="4197235" cy="3136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PNRR </a:t>
            </a:r>
            <a:r>
              <a:rPr lang="it-IT" sz="2400" dirty="0" err="1"/>
              <a:t>initiative</a:t>
            </a:r>
            <a:r>
              <a:rPr lang="it-IT" sz="2400" dirty="0"/>
              <a:t> of «</a:t>
            </a:r>
            <a:r>
              <a:rPr lang="it-IT" sz="2400" dirty="0" err="1"/>
              <a:t>Foundational</a:t>
            </a:r>
            <a:r>
              <a:rPr lang="it-IT" sz="2400" dirty="0"/>
              <a:t> AI»</a:t>
            </a:r>
          </a:p>
          <a:p>
            <a:pPr lvl="1"/>
            <a:r>
              <a:rPr lang="it-IT" sz="2000" dirty="0">
                <a:solidFill>
                  <a:srgbClr val="7030A0"/>
                </a:solidFill>
              </a:rPr>
              <a:t>Application </a:t>
            </a:r>
            <a:r>
              <a:rPr lang="it-IT" sz="2000" dirty="0" err="1">
                <a:solidFill>
                  <a:srgbClr val="7030A0"/>
                </a:solidFill>
              </a:rPr>
              <a:t>aspects</a:t>
            </a:r>
            <a:r>
              <a:rPr lang="it-IT" sz="2000" dirty="0">
                <a:solidFill>
                  <a:srgbClr val="7030A0"/>
                </a:solidFill>
              </a:rPr>
              <a:t> </a:t>
            </a:r>
            <a:r>
              <a:rPr lang="it-IT" sz="2000" dirty="0" err="1">
                <a:solidFill>
                  <a:srgbClr val="7030A0"/>
                </a:solidFill>
              </a:rPr>
              <a:t>not</a:t>
            </a:r>
            <a:r>
              <a:rPr lang="it-IT" sz="2000" dirty="0">
                <a:solidFill>
                  <a:srgbClr val="7030A0"/>
                </a:solidFill>
              </a:rPr>
              <a:t> in the focus, </a:t>
            </a:r>
            <a:r>
              <a:rPr lang="it-IT" sz="2000" dirty="0" err="1">
                <a:solidFill>
                  <a:srgbClr val="7030A0"/>
                </a:solidFill>
              </a:rPr>
              <a:t>directly</a:t>
            </a:r>
            <a:endParaRPr lang="it-IT" sz="2000" dirty="0">
              <a:solidFill>
                <a:srgbClr val="7030A0"/>
              </a:solidFill>
            </a:endParaRPr>
          </a:p>
          <a:p>
            <a:pPr lvl="1"/>
            <a:r>
              <a:rPr lang="it-IT" sz="1600" dirty="0">
                <a:solidFill>
                  <a:srgbClr val="7030A0"/>
                </a:solidFill>
              </a:rPr>
              <a:t>INFN </a:t>
            </a:r>
            <a:r>
              <a:rPr lang="it-IT" sz="1600" dirty="0" err="1">
                <a:solidFill>
                  <a:srgbClr val="7030A0"/>
                </a:solidFill>
              </a:rPr>
              <a:t>is</a:t>
            </a:r>
            <a:r>
              <a:rPr lang="it-IT" sz="1600" dirty="0">
                <a:solidFill>
                  <a:srgbClr val="7030A0"/>
                </a:solidFill>
              </a:rPr>
              <a:t> the </a:t>
            </a:r>
            <a:r>
              <a:rPr lang="it-IT" sz="1600" dirty="0" err="1">
                <a:solidFill>
                  <a:srgbClr val="7030A0"/>
                </a:solidFill>
              </a:rPr>
              <a:t>only</a:t>
            </a:r>
            <a:r>
              <a:rPr lang="it-IT" sz="1600" dirty="0">
                <a:solidFill>
                  <a:srgbClr val="7030A0"/>
                </a:solidFill>
              </a:rPr>
              <a:t> «non CS» partner</a:t>
            </a:r>
          </a:p>
          <a:p>
            <a:r>
              <a:rPr lang="it-IT" sz="2000" dirty="0"/>
              <a:t>3 </a:t>
            </a:r>
            <a:r>
              <a:rPr lang="it-IT" sz="2000" dirty="0" err="1"/>
              <a:t>aspects</a:t>
            </a:r>
            <a:r>
              <a:rPr lang="it-IT" sz="2000" dirty="0"/>
              <a:t> for INFN</a:t>
            </a:r>
          </a:p>
          <a:p>
            <a:pPr lvl="1"/>
            <a:r>
              <a:rPr lang="it-IT" sz="1600" dirty="0">
                <a:solidFill>
                  <a:srgbClr val="7030A0"/>
                </a:solidFill>
              </a:rPr>
              <a:t>AI on Big data («</a:t>
            </a:r>
            <a:r>
              <a:rPr lang="it-IT" sz="1600" dirty="0" err="1">
                <a:solidFill>
                  <a:srgbClr val="7030A0"/>
                </a:solidFill>
              </a:rPr>
              <a:t>reuse</a:t>
            </a:r>
            <a:r>
              <a:rPr lang="it-IT" sz="1600" dirty="0">
                <a:solidFill>
                  <a:srgbClr val="7030A0"/>
                </a:solidFill>
              </a:rPr>
              <a:t>» on </a:t>
            </a:r>
            <a:r>
              <a:rPr lang="it-IT" sz="1600" dirty="0" err="1">
                <a:solidFill>
                  <a:srgbClr val="7030A0"/>
                </a:solidFill>
              </a:rPr>
              <a:t>INFNCloud</a:t>
            </a:r>
            <a:r>
              <a:rPr lang="it-IT" sz="1600" dirty="0">
                <a:solidFill>
                  <a:srgbClr val="7030A0"/>
                </a:solidFill>
              </a:rPr>
              <a:t>/AI_INFN </a:t>
            </a:r>
            <a:r>
              <a:rPr lang="it-IT" sz="1600" dirty="0" err="1">
                <a:solidFill>
                  <a:srgbClr val="7030A0"/>
                </a:solidFill>
              </a:rPr>
              <a:t>solutions</a:t>
            </a:r>
            <a:r>
              <a:rPr lang="it-IT" sz="1600" dirty="0">
                <a:solidFill>
                  <a:srgbClr val="7030A0"/>
                </a:solidFill>
              </a:rPr>
              <a:t>)</a:t>
            </a:r>
          </a:p>
          <a:p>
            <a:pPr lvl="1"/>
            <a:r>
              <a:rPr lang="it-IT" sz="1600" dirty="0">
                <a:solidFill>
                  <a:srgbClr val="7030A0"/>
                </a:solidFill>
              </a:rPr>
              <a:t>AI in </a:t>
            </a:r>
            <a:r>
              <a:rPr lang="it-IT" sz="1600" dirty="0" err="1">
                <a:solidFill>
                  <a:srgbClr val="7030A0"/>
                </a:solidFill>
              </a:rPr>
              <a:t>medical</a:t>
            </a:r>
            <a:r>
              <a:rPr lang="it-IT" sz="1600" dirty="0">
                <a:solidFill>
                  <a:srgbClr val="7030A0"/>
                </a:solidFill>
              </a:rPr>
              <a:t> </a:t>
            </a:r>
            <a:r>
              <a:rPr lang="it-IT" sz="1600" dirty="0" err="1">
                <a:solidFill>
                  <a:srgbClr val="7030A0"/>
                </a:solidFill>
              </a:rPr>
              <a:t>physics</a:t>
            </a:r>
            <a:endParaRPr lang="it-IT" sz="1600" dirty="0">
              <a:solidFill>
                <a:srgbClr val="7030A0"/>
              </a:solidFill>
            </a:endParaRPr>
          </a:p>
          <a:p>
            <a:pPr lvl="1"/>
            <a:r>
              <a:rPr lang="it-IT" sz="1600" dirty="0">
                <a:solidFill>
                  <a:srgbClr val="7030A0"/>
                </a:solidFill>
              </a:rPr>
              <a:t>Brain </a:t>
            </a:r>
            <a:r>
              <a:rPr lang="it-IT" sz="1600" dirty="0" err="1">
                <a:solidFill>
                  <a:srgbClr val="7030A0"/>
                </a:solidFill>
              </a:rPr>
              <a:t>Inspired</a:t>
            </a:r>
            <a:r>
              <a:rPr lang="it-IT" sz="1600" dirty="0">
                <a:solidFill>
                  <a:srgbClr val="7030A0"/>
                </a:solidFill>
              </a:rPr>
              <a:t> AI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0F044-D1B3-8DA8-2B32-6E53130B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0" y="0"/>
            <a:ext cx="3538328" cy="2578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1FD535-F09F-F12E-BD52-D09D1ED5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442" y="3429000"/>
            <a:ext cx="3443432" cy="3249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02606B-0CBE-530F-E13B-C01E51687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711" y="167732"/>
            <a:ext cx="3279858" cy="3120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A556A3-7376-AD2A-55B9-F9834C31D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858" y="0"/>
            <a:ext cx="2822370" cy="48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48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6197D4-93AC-1BCE-6E03-CA10121F1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resources 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C0AE929-F928-CA78-275D-FE7B02B9FF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573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0632-C74D-1E7E-C5AA-01643B6D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5788" y="86965"/>
            <a:ext cx="11243553" cy="1325563"/>
          </a:xfrm>
        </p:spPr>
        <p:txBody>
          <a:bodyPr/>
          <a:lstStyle/>
          <a:p>
            <a:r>
              <a:rPr lang="en-IT" dirty="0"/>
              <a:t>Italy: current and next </a:t>
            </a:r>
            <a:br>
              <a:rPr lang="en-IT" dirty="0"/>
            </a:br>
            <a:r>
              <a:rPr lang="en-IT" dirty="0"/>
              <a:t>machine for large </a:t>
            </a:r>
            <a:r>
              <a:rPr lang="en-IT" sz="1800" dirty="0"/>
              <a:t>(as in LLM?) </a:t>
            </a:r>
            <a:r>
              <a:rPr lang="en-IT" dirty="0"/>
              <a:t>AI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32EE7-49DC-E618-4559-709D2668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79" y="1448713"/>
            <a:ext cx="5160523" cy="4351338"/>
          </a:xfrm>
        </p:spPr>
        <p:txBody>
          <a:bodyPr>
            <a:normAutofit fontScale="85000" lnSpcReduction="20000"/>
          </a:bodyPr>
          <a:lstStyle/>
          <a:p>
            <a:r>
              <a:rPr lang="en-IT" dirty="0"/>
              <a:t>Leonardo (current machine @ CINECA):</a:t>
            </a:r>
          </a:p>
          <a:p>
            <a:pPr lvl="1"/>
            <a:r>
              <a:rPr lang="en-IT" dirty="0">
                <a:solidFill>
                  <a:srgbClr val="0070C0"/>
                </a:solidFill>
              </a:rPr>
              <a:t>Not designed for AI, but with standard HPC use cases (lattice QCD, Meteo, computational chemistry, …)</a:t>
            </a:r>
          </a:p>
          <a:p>
            <a:pPr lvl="2"/>
            <a:r>
              <a:rPr lang="en-GB" dirty="0">
                <a:solidFill>
                  <a:srgbClr val="7030A0"/>
                </a:solidFill>
              </a:rPr>
              <a:t>N</a:t>
            </a:r>
            <a:r>
              <a:rPr lang="en-IT" dirty="0">
                <a:solidFill>
                  <a:srgbClr val="7030A0"/>
                </a:solidFill>
              </a:rPr>
              <a:t>ot al lof them can use GPUs </a:t>
            </a:r>
            <a:r>
              <a:rPr lang="en-IT" dirty="0">
                <a:solidFill>
                  <a:srgbClr val="7030A0"/>
                </a:solidFill>
                <a:sym typeface="Wingdings" pitchFamily="2" charset="2"/>
              </a:rPr>
              <a:t> 2 partitions</a:t>
            </a:r>
          </a:p>
          <a:p>
            <a:pPr lvl="1"/>
            <a:r>
              <a:rPr lang="en-IT" dirty="0">
                <a:solidFill>
                  <a:srgbClr val="0070C0"/>
                </a:solidFill>
                <a:sym typeface="Wingdings" pitchFamily="2" charset="2"/>
              </a:rPr>
              <a:t>Leonardo Booster:</a:t>
            </a:r>
          </a:p>
          <a:p>
            <a:pPr lvl="2"/>
            <a:r>
              <a:rPr lang="en-IT" dirty="0">
                <a:solidFill>
                  <a:srgbClr val="7030A0"/>
                </a:solidFill>
                <a:sym typeface="Wingdings" pitchFamily="2" charset="2"/>
              </a:rPr>
              <a:t>3456 nodes, each 3xA100 and 32 CPU cores</a:t>
            </a:r>
          </a:p>
          <a:p>
            <a:pPr lvl="1"/>
            <a:r>
              <a:rPr lang="en-IT" dirty="0">
                <a:solidFill>
                  <a:srgbClr val="0070C0"/>
                </a:solidFill>
                <a:sym typeface="Wingdings" pitchFamily="2" charset="2"/>
              </a:rPr>
              <a:t>Leonardo GP:</a:t>
            </a:r>
          </a:p>
          <a:p>
            <a:pPr lvl="2"/>
            <a:r>
              <a:rPr lang="en-IT" dirty="0">
                <a:solidFill>
                  <a:srgbClr val="7030A0"/>
                </a:solidFill>
                <a:sym typeface="Wingdings" pitchFamily="2" charset="2"/>
              </a:rPr>
              <a:t>1536 nodes, each 112 CPU cores</a:t>
            </a:r>
          </a:p>
          <a:p>
            <a:pPr lvl="1"/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F</a:t>
            </a:r>
            <a:r>
              <a:rPr lang="en-IT" dirty="0">
                <a:solidFill>
                  <a:srgbClr val="0070C0"/>
                </a:solidFill>
                <a:sym typeface="Wingdings" pitchFamily="2" charset="2"/>
              </a:rPr>
              <a:t>ast interconnect between nodes and fast storage</a:t>
            </a:r>
          </a:p>
          <a:p>
            <a:pPr lvl="1"/>
            <a:endParaRPr lang="en-IT" dirty="0">
              <a:solidFill>
                <a:srgbClr val="0070C0"/>
              </a:solidFill>
              <a:sym typeface="Wingdings" pitchFamily="2" charset="2"/>
            </a:endParaRPr>
          </a:p>
          <a:p>
            <a:r>
              <a:rPr lang="en-IT" dirty="0">
                <a:solidFill>
                  <a:srgbClr val="0070C0"/>
                </a:solidFill>
                <a:sym typeface="Wingdings" pitchFamily="2" charset="2"/>
              </a:rPr>
              <a:t>INFN has a large quota; “ask us!”</a:t>
            </a:r>
            <a:endParaRPr lang="en-IT" dirty="0">
              <a:solidFill>
                <a:srgbClr val="0070C0"/>
              </a:solidFill>
            </a:endParaRPr>
          </a:p>
        </p:txBody>
      </p:sp>
      <p:pic>
        <p:nvPicPr>
          <p:cNvPr id="1026" name="Picture 2" descr="Leonardo Architecture">
            <a:extLst>
              <a:ext uri="{FF2B5EF4-FFF2-40B4-BE49-F238E27FC236}">
                <a16:creationId xmlns:a16="http://schemas.microsoft.com/office/drawing/2014/main" id="{76CA9B1B-61B5-82D3-DE4D-D28E344FB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79" y="1768850"/>
            <a:ext cx="5743561" cy="37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34840-A193-EE33-6BB3-F7A960507B75}"/>
              </a:ext>
            </a:extLst>
          </p:cNvPr>
          <p:cNvSpPr txBox="1"/>
          <p:nvPr/>
        </p:nvSpPr>
        <p:spPr>
          <a:xfrm>
            <a:off x="6562928" y="5570706"/>
            <a:ext cx="5097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“It happened” it is also a quite good machine for AI; not automatic!</a:t>
            </a:r>
          </a:p>
          <a:p>
            <a:r>
              <a:rPr lang="en-IT" dirty="0"/>
              <a:t>#4, Fugaku, is a terrible AI machine: no GPUs, low 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645B4-0F1D-816E-C6B3-14C56061E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3" y="86965"/>
            <a:ext cx="4980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7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A33C3F-09E5-8207-2E5F-6D4D2BBF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91A2BC-80A1-48B4-B6E2-38AD076E0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2050" name="Picture 2" descr="Home | Leonardo Pre-exascale Supercomputer">
            <a:extLst>
              <a:ext uri="{FF2B5EF4-FFF2-40B4-BE49-F238E27FC236}">
                <a16:creationId xmlns:a16="http://schemas.microsoft.com/office/drawing/2014/main" id="{CB658C4B-6221-2F5E-DCF5-B27E4219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1"/>
            <a:ext cx="6934459" cy="390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onardo Pre-exascale Supercomputer">
            <a:extLst>
              <a:ext uri="{FF2B5EF4-FFF2-40B4-BE49-F238E27FC236}">
                <a16:creationId xmlns:a16="http://schemas.microsoft.com/office/drawing/2014/main" id="{30275FC8-3A88-B6CB-F0DA-FF1405F50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70" y="2201529"/>
            <a:ext cx="6997430" cy="465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75AB43-CFFF-A8E2-6F59-C438560F658E}"/>
              </a:ext>
            </a:extLst>
          </p:cNvPr>
          <p:cNvSpPr txBox="1"/>
          <p:nvPr/>
        </p:nvSpPr>
        <p:spPr>
          <a:xfrm rot="19899674">
            <a:off x="1693923" y="5012987"/>
            <a:ext cx="297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Inauguration: Nov 24th 2022</a:t>
            </a:r>
          </a:p>
        </p:txBody>
      </p:sp>
    </p:spTree>
    <p:extLst>
      <p:ext uri="{BB962C8B-B14F-4D97-AF65-F5344CB8AC3E}">
        <p14:creationId xmlns:p14="http://schemas.microsoft.com/office/powerpoint/2010/main" val="39227856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BFC9-6D9A-2744-F24B-BB440A19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Intermezzo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F66C1-15A4-5910-275F-DF25FF89B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en-IT" dirty="0"/>
              <a:t>Next CINECA machine: LISA (Leonardo Improved Supercomputing Architecture)</a:t>
            </a:r>
          </a:p>
          <a:p>
            <a:r>
              <a:rPr lang="en-IT" dirty="0"/>
              <a:t>More oriented towards AI:</a:t>
            </a:r>
          </a:p>
          <a:p>
            <a:pPr lvl="1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o CPU only nodes</a:t>
            </a:r>
          </a:p>
          <a:p>
            <a:pPr lvl="1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ery fat nodes with large interconnect (“to bring LLM training data to the system”)</a:t>
            </a:r>
          </a:p>
          <a:p>
            <a:pPr lvl="1"/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2x the GPUs per node</a:t>
            </a:r>
          </a:p>
          <a:p>
            <a:pPr lvl="1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ots of fast local disks not to clog training </a:t>
            </a:r>
          </a:p>
          <a:p>
            <a:r>
              <a:rPr lang="en-IT" dirty="0"/>
              <a:t>(from the </a:t>
            </a:r>
            <a:r>
              <a:rPr lang="en-IT" dirty="0">
                <a:hlinkClick r:id="rId2"/>
              </a:rPr>
              <a:t>tender</a:t>
            </a:r>
            <a:r>
              <a:rPr lang="en-IT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350589-C525-C6CC-EC4B-4B607D8C9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209" y="735361"/>
            <a:ext cx="6019800" cy="720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8353F-A461-6825-42CB-C4E3971DD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966" y="1547892"/>
            <a:ext cx="6149502" cy="642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B613F-0509-2650-B4C3-E43FCA58D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966" y="2354906"/>
            <a:ext cx="6023043" cy="1154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6DA24-18BF-2959-591B-545E26262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793786"/>
            <a:ext cx="5726141" cy="1661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EA8F6-FFC4-4EC1-231C-213291782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966" y="117444"/>
            <a:ext cx="6149502" cy="506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F9EA3-2925-2041-FA6D-7278D32B51A7}"/>
              </a:ext>
            </a:extLst>
          </p:cNvPr>
          <p:cNvSpPr txBox="1"/>
          <p:nvPr/>
        </p:nvSpPr>
        <p:spPr>
          <a:xfrm>
            <a:off x="6455928" y="5807631"/>
            <a:ext cx="5366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 too large for our uses … it starts smelling “LLM”</a:t>
            </a:r>
          </a:p>
        </p:txBody>
      </p:sp>
    </p:spTree>
    <p:extLst>
      <p:ext uri="{BB962C8B-B14F-4D97-AF65-F5344CB8AC3E}">
        <p14:creationId xmlns:p14="http://schemas.microsoft.com/office/powerpoint/2010/main" val="36351488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7C4E3-4874-28B2-FBC8-CE8E875D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IT" dirty="0"/>
              <a:t>uture plans (in EU)?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50928-FFC3-7B8E-0204-26A1C146D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EuroHPC plans was to have machines at the level of Leonardo (“pre exascale”, a fraction of a Exaflops; there are 3 of them) followed by exascale machines (~ 1 Exaflops; 2 machines) and then by “postexascale” machines (&gt;2 Exaflops)</a:t>
            </a:r>
          </a:p>
          <a:p>
            <a:r>
              <a:rPr lang="en-GB" dirty="0"/>
              <a:t>O</a:t>
            </a:r>
            <a:r>
              <a:rPr lang="en-IT" dirty="0"/>
              <a:t>nly partially followed: exascale machines are being deployed (operational in 2025)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01505-3BA8-56BA-2654-172DD1607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0" y="5249168"/>
            <a:ext cx="5812277" cy="1435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B96C0-AED7-F42C-CCB6-E2C1BB48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289" y="4641831"/>
            <a:ext cx="6439711" cy="13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210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F6DD-8C4A-3BA0-E2E5-E2625CF7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IT" dirty="0"/>
              <a:t>nd then?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C87F9-9D8D-5B30-6B2B-FB7ABAB20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IT" dirty="0"/>
              <a:t>ostexascale delayed for the moment; momentum (after chatgpt and fiends) is for AI machines, and especially machines for LLMs</a:t>
            </a:r>
          </a:p>
          <a:p>
            <a:r>
              <a:rPr lang="en-IT" dirty="0"/>
              <a:t>Funds (1,6 B</a:t>
            </a:r>
            <a:r>
              <a:rPr lang="en-GB" dirty="0"/>
              <a:t>e</a:t>
            </a:r>
            <a:r>
              <a:rPr lang="en-IT" dirty="0"/>
              <a:t>ur) diverted for special ”AI Factories” (400 M</a:t>
            </a:r>
            <a:r>
              <a:rPr lang="en-GB" dirty="0"/>
              <a:t>e</a:t>
            </a:r>
            <a:r>
              <a:rPr lang="en-IT" dirty="0"/>
              <a:t>ur/each)</a:t>
            </a:r>
          </a:p>
          <a:p>
            <a:r>
              <a:rPr lang="en-IT" dirty="0"/>
              <a:t>Which is the effect on us? Which machines are we going to have?</a:t>
            </a:r>
          </a:p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FE3D6-103E-C617-F8AC-110EA91E1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817" y="4315485"/>
            <a:ext cx="7772400" cy="21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6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12837-301E-E2E1-B77E-F7B224D9F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60" y="232251"/>
            <a:ext cx="9755566" cy="62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113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11BD2-D6AC-3E0D-0864-E38135F1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4981A-64FA-10ED-8CC8-23A2F5618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E0EC2-3F55-7C49-3A39-9038CF250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23" y="603819"/>
            <a:ext cx="7772400" cy="1668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DC0077-7A30-BE53-760C-83667E890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04" y="2475332"/>
            <a:ext cx="7772400" cy="1247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A5F5E3-3BD0-4025-D5AD-E3CE8F5C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068" y="3733374"/>
            <a:ext cx="7772400" cy="312462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4A1999F-934C-2DBD-B7D1-744EACEE69A9}"/>
              </a:ext>
            </a:extLst>
          </p:cNvPr>
          <p:cNvSpPr/>
          <p:nvPr/>
        </p:nvSpPr>
        <p:spPr>
          <a:xfrm>
            <a:off x="1859604" y="829056"/>
            <a:ext cx="8005864" cy="451104"/>
          </a:xfrm>
          <a:prstGeom prst="roundRect">
            <a:avLst/>
          </a:prstGeom>
          <a:solidFill>
            <a:srgbClr val="0F80B0">
              <a:alpha val="1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4FB506B-3DA5-AECF-B002-84CE44CF4B17}"/>
              </a:ext>
            </a:extLst>
          </p:cNvPr>
          <p:cNvSpPr/>
          <p:nvPr/>
        </p:nvSpPr>
        <p:spPr>
          <a:xfrm>
            <a:off x="1859604" y="2601233"/>
            <a:ext cx="7772400" cy="586676"/>
          </a:xfrm>
          <a:prstGeom prst="roundRect">
            <a:avLst/>
          </a:prstGeom>
          <a:solidFill>
            <a:srgbClr val="0F80B0">
              <a:alpha val="1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0EC749-188F-4D65-8C6E-9077EB44B276}"/>
              </a:ext>
            </a:extLst>
          </p:cNvPr>
          <p:cNvSpPr/>
          <p:nvPr/>
        </p:nvSpPr>
        <p:spPr>
          <a:xfrm>
            <a:off x="2326532" y="6187181"/>
            <a:ext cx="5208124" cy="451104"/>
          </a:xfrm>
          <a:prstGeom prst="roundRect">
            <a:avLst/>
          </a:prstGeom>
          <a:solidFill>
            <a:srgbClr val="0F80B0">
              <a:alpha val="1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080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9CA6-82AA-74C0-E126-D84C13AD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IT" dirty="0"/>
              <a:t>he future is sad for the serial programming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05433-A3C5-ACBB-423C-80EE2CBC8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90688"/>
            <a:ext cx="4299626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</a:t>
            </a:r>
            <a:r>
              <a:rPr lang="en-IT" dirty="0"/>
              <a:t>he typical AI-oriented (and even more, LLM oriented) system in the coming 2 years is this:</a:t>
            </a:r>
          </a:p>
          <a:p>
            <a:endParaRPr lang="en-IT" dirty="0"/>
          </a:p>
          <a:p>
            <a:pPr algn="l"/>
            <a:r>
              <a:rPr lang="en-IT" dirty="0"/>
              <a:t>“</a:t>
            </a:r>
            <a:r>
              <a:rPr lang="en-GB" b="1" dirty="0">
                <a:effectLst/>
              </a:rPr>
              <a:t>Unlocking Real-Time Trillion-Parameter Models</a:t>
            </a:r>
          </a:p>
          <a:p>
            <a:pPr marL="0" indent="0" algn="l">
              <a:buNone/>
            </a:pPr>
            <a:r>
              <a:rPr lang="en-GB" b="0" i="0" dirty="0">
                <a:solidFill>
                  <a:srgbClr val="1A1A1A"/>
                </a:solidFill>
                <a:effectLst/>
                <a:latin typeface="NVIDIA-NALA"/>
              </a:rPr>
              <a:t>GB200 NVL72 connects </a:t>
            </a:r>
            <a:r>
              <a:rPr lang="en-GB" b="1" i="0" dirty="0">
                <a:solidFill>
                  <a:srgbClr val="1A1A1A"/>
                </a:solidFill>
                <a:effectLst/>
                <a:latin typeface="NVIDIA-NALA"/>
              </a:rPr>
              <a:t>36 Grace CPUs </a:t>
            </a:r>
            <a:r>
              <a:rPr lang="en-GB" b="0" i="0" dirty="0">
                <a:solidFill>
                  <a:srgbClr val="1A1A1A"/>
                </a:solidFill>
                <a:effectLst/>
                <a:latin typeface="NVIDIA-NALA"/>
              </a:rPr>
              <a:t>and </a:t>
            </a:r>
            <a:r>
              <a:rPr lang="en-GB" b="1" i="0" dirty="0">
                <a:solidFill>
                  <a:srgbClr val="1A1A1A"/>
                </a:solidFill>
                <a:effectLst/>
                <a:latin typeface="NVIDIA-NALA"/>
              </a:rPr>
              <a:t>72 Blackwell GPUs </a:t>
            </a:r>
            <a:r>
              <a:rPr lang="en-GB" b="0" i="0" dirty="0">
                <a:solidFill>
                  <a:srgbClr val="1A1A1A"/>
                </a:solidFill>
                <a:effectLst/>
                <a:latin typeface="NVIDIA-NALA"/>
              </a:rPr>
              <a:t>in a rack-scale design. The GB200 NVL72 is a liquid-cooled, rack-scale solution that boasts a 72-GPU </a:t>
            </a:r>
            <a:r>
              <a:rPr lang="en-GB" b="0" i="0" dirty="0" err="1">
                <a:solidFill>
                  <a:srgbClr val="1A1A1A"/>
                </a:solidFill>
                <a:effectLst/>
                <a:latin typeface="NVIDIA-NALA"/>
              </a:rPr>
              <a:t>NVLink</a:t>
            </a:r>
            <a:r>
              <a:rPr lang="en-GB" b="0" i="0" dirty="0">
                <a:solidFill>
                  <a:srgbClr val="1A1A1A"/>
                </a:solidFill>
                <a:effectLst/>
                <a:latin typeface="NVIDIA-NALA"/>
              </a:rPr>
              <a:t> domain that acts as a single massive GPU and delivers 30X faster real-time trillion-parameter LLM inference.</a:t>
            </a:r>
            <a:r>
              <a:rPr lang="en-IT" dirty="0"/>
              <a:t>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6A208-367D-DA76-1F76-99F99B330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434819"/>
            <a:ext cx="7772400" cy="3119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AE321-FC3B-840A-FF94-AEE1794D29ED}"/>
              </a:ext>
            </a:extLst>
          </p:cNvPr>
          <p:cNvSpPr txBox="1"/>
          <p:nvPr/>
        </p:nvSpPr>
        <p:spPr>
          <a:xfrm>
            <a:off x="4777903" y="4865620"/>
            <a:ext cx="6575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Y</a:t>
            </a:r>
            <a:r>
              <a:rPr lang="en-IT" dirty="0">
                <a:solidFill>
                  <a:srgbClr val="7030A0"/>
                </a:solidFill>
              </a:rPr>
              <a:t>ou can translate in:</a:t>
            </a:r>
          </a:p>
          <a:p>
            <a:r>
              <a:rPr lang="en-IT" dirty="0">
                <a:solidFill>
                  <a:srgbClr val="7030A0"/>
                </a:solidFill>
              </a:rPr>
              <a:t>“for ~ 8 M</a:t>
            </a:r>
            <a:r>
              <a:rPr lang="en-GB" dirty="0">
                <a:solidFill>
                  <a:srgbClr val="7030A0"/>
                </a:solidFill>
              </a:rPr>
              <a:t>e</a:t>
            </a:r>
            <a:r>
              <a:rPr lang="en-IT" dirty="0">
                <a:solidFill>
                  <a:srgbClr val="7030A0"/>
                </a:solidFill>
              </a:rPr>
              <a:t>ur you get 36 CPUs and 72 GPUs”</a:t>
            </a:r>
          </a:p>
          <a:p>
            <a:r>
              <a:rPr lang="en-IT" dirty="0">
                <a:solidFill>
                  <a:srgbClr val="7030A0"/>
                </a:solidFill>
              </a:rPr>
              <a:t>“useless for you unless your models do not fit 4xNVidia B100”</a:t>
            </a:r>
          </a:p>
          <a:p>
            <a:r>
              <a:rPr lang="en-IT" dirty="0">
                <a:solidFill>
                  <a:srgbClr val="7030A0"/>
                </a:solidFill>
              </a:rPr>
              <a:t>“Only 90 T</a:t>
            </a:r>
            <a:r>
              <a:rPr lang="en-GB" dirty="0">
                <a:solidFill>
                  <a:srgbClr val="7030A0"/>
                </a:solidFill>
              </a:rPr>
              <a:t>f</a:t>
            </a:r>
            <a:r>
              <a:rPr lang="en-IT" dirty="0">
                <a:solidFill>
                  <a:srgbClr val="7030A0"/>
                </a:solidFill>
              </a:rPr>
              <a:t>lops/GPU in FP64, 40 P</a:t>
            </a:r>
            <a:r>
              <a:rPr lang="en-GB" dirty="0">
                <a:solidFill>
                  <a:srgbClr val="7030A0"/>
                </a:solidFill>
              </a:rPr>
              <a:t>f</a:t>
            </a:r>
            <a:r>
              <a:rPr lang="en-IT" dirty="0">
                <a:solidFill>
                  <a:srgbClr val="7030A0"/>
                </a:solidFill>
              </a:rPr>
              <a:t>lops in FP4” (no space for precision….)</a:t>
            </a:r>
          </a:p>
        </p:txBody>
      </p:sp>
    </p:spTree>
    <p:extLst>
      <p:ext uri="{BB962C8B-B14F-4D97-AF65-F5344CB8AC3E}">
        <p14:creationId xmlns:p14="http://schemas.microsoft.com/office/powerpoint/2010/main" val="33916231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F920-4B46-8489-3F80-798603CF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 CERN for AI”?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2EC00-30F5-365A-5051-E5B4AEEAE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39642" cy="4351338"/>
          </a:xfrm>
        </p:spPr>
        <p:txBody>
          <a:bodyPr/>
          <a:lstStyle/>
          <a:p>
            <a:r>
              <a:rPr lang="en-IT" dirty="0"/>
              <a:t>An idea since at least 2018</a:t>
            </a:r>
          </a:p>
          <a:p>
            <a:r>
              <a:rPr lang="en-GB" dirty="0"/>
              <a:t>N</a:t>
            </a:r>
            <a:r>
              <a:rPr lang="en-IT" dirty="0"/>
              <a:t>ot clear what it means?</a:t>
            </a:r>
          </a:p>
          <a:p>
            <a:pPr lvl="1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IT" dirty="0">
                <a:solidFill>
                  <a:schemeClr val="accent5">
                    <a:lumMod val="50000"/>
                  </a:schemeClr>
                </a:solidFill>
              </a:rPr>
              <a:t> physical place? (but why?)</a:t>
            </a:r>
          </a:p>
          <a:p>
            <a:pPr lvl="1"/>
            <a:r>
              <a:rPr lang="en-IT" dirty="0">
                <a:solidFill>
                  <a:schemeClr val="accent5">
                    <a:lumMod val="50000"/>
                  </a:schemeClr>
                </a:solidFill>
              </a:rPr>
              <a:t>A collaboration of institutes?</a:t>
            </a:r>
          </a:p>
          <a:p>
            <a:pPr lvl="1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J</a:t>
            </a:r>
            <a:r>
              <a:rPr lang="en-IT" dirty="0">
                <a:solidFill>
                  <a:schemeClr val="accent5">
                    <a:lumMod val="50000"/>
                  </a:schemeClr>
                </a:solidFill>
              </a:rPr>
              <a:t>ust funding?</a:t>
            </a:r>
          </a:p>
          <a:p>
            <a:endParaRPr lang="en-IT" dirty="0"/>
          </a:p>
          <a:p>
            <a:r>
              <a:rPr lang="en-IT" dirty="0"/>
              <a:t>&lt;no written comment&gt;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3FF27-5691-0E07-C6CD-1CFE95FD0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864" y="183299"/>
            <a:ext cx="5145024" cy="3430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07973-B870-F0F9-90E2-CB51DB02B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872" y="4291584"/>
            <a:ext cx="7047128" cy="2566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98B081-0A8F-1C13-6B6A-1111EDDDF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58" y="1690688"/>
            <a:ext cx="4739642" cy="217523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7C1C20-DC8A-6F1C-2355-00C31F2DDBE9}"/>
              </a:ext>
            </a:extLst>
          </p:cNvPr>
          <p:cNvSpPr/>
          <p:nvPr/>
        </p:nvSpPr>
        <p:spPr>
          <a:xfrm>
            <a:off x="8584602" y="183299"/>
            <a:ext cx="1011219" cy="311553"/>
          </a:xfrm>
          <a:prstGeom prst="roundRect">
            <a:avLst/>
          </a:prstGeom>
          <a:solidFill>
            <a:srgbClr val="156082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D2F59C-4A60-AC0A-7301-F0D89BB2C48D}"/>
              </a:ext>
            </a:extLst>
          </p:cNvPr>
          <p:cNvSpPr/>
          <p:nvPr/>
        </p:nvSpPr>
        <p:spPr>
          <a:xfrm>
            <a:off x="7455767" y="3106689"/>
            <a:ext cx="580196" cy="311553"/>
          </a:xfrm>
          <a:prstGeom prst="roundRect">
            <a:avLst/>
          </a:prstGeom>
          <a:solidFill>
            <a:srgbClr val="156082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5D5934-AA57-578B-254B-10080F17CCA4}"/>
              </a:ext>
            </a:extLst>
          </p:cNvPr>
          <p:cNvSpPr/>
          <p:nvPr/>
        </p:nvSpPr>
        <p:spPr>
          <a:xfrm>
            <a:off x="5240767" y="5574792"/>
            <a:ext cx="6624918" cy="504482"/>
          </a:xfrm>
          <a:prstGeom prst="roundRect">
            <a:avLst/>
          </a:prstGeom>
          <a:solidFill>
            <a:srgbClr val="156082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475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E9DC-13B3-E575-1F9F-8D5101CB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 (?)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77965-8419-597A-3BA2-95D583717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EU is late in AI, and is not getting better; we definitely miss private investments!</a:t>
            </a:r>
          </a:p>
          <a:p>
            <a:r>
              <a:rPr lang="en-IT" dirty="0"/>
              <a:t>EU has way more focus on ethics, privacy and its citizens’ rights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T</a:t>
            </a:r>
            <a:r>
              <a:rPr lang="en-IT" dirty="0">
                <a:solidFill>
                  <a:srgbClr val="7030A0"/>
                </a:solidFill>
              </a:rPr>
              <a:t>his is very good, but is eventually slowing down developments/startups/SMEs. All ok, but we have to be aware</a:t>
            </a:r>
          </a:p>
          <a:p>
            <a:r>
              <a:rPr lang="en-IT" dirty="0"/>
              <a:t>On the infrastructure side, we are NOT in a bad position as academic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W</a:t>
            </a:r>
            <a:r>
              <a:rPr lang="en-IT" dirty="0">
                <a:solidFill>
                  <a:srgbClr val="7030A0"/>
                </a:solidFill>
              </a:rPr>
              <a:t>e must be vigilant that there is no drift towards a predominant utilization from the industrial system!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O</a:t>
            </a:r>
            <a:r>
              <a:rPr lang="en-IT" dirty="0">
                <a:solidFill>
                  <a:srgbClr val="7030A0"/>
                </a:solidFill>
              </a:rPr>
              <a:t>r that LLMs become the only funded use case …</a:t>
            </a:r>
          </a:p>
        </p:txBody>
      </p:sp>
    </p:spTree>
    <p:extLst>
      <p:ext uri="{BB962C8B-B14F-4D97-AF65-F5344CB8AC3E}">
        <p14:creationId xmlns:p14="http://schemas.microsoft.com/office/powerpoint/2010/main" val="334030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0366-B9C7-CFFF-2459-420A2E7D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AI in Europe --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C83CE-C65F-98CC-C40D-860B55DA0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EU quite late in realizing the need to drive / push for AI, centrally.</a:t>
            </a:r>
          </a:p>
          <a:p>
            <a:r>
              <a:rPr lang="en-IT" dirty="0"/>
              <a:t>A few landmarks</a:t>
            </a:r>
          </a:p>
          <a:p>
            <a:pPr lvl="1"/>
            <a:r>
              <a:rPr lang="en-IT" dirty="0"/>
              <a:t>2018: </a:t>
            </a:r>
            <a:r>
              <a:rPr lang="en-IT" dirty="0">
                <a:hlinkClick r:id="rId2"/>
              </a:rPr>
              <a:t>first real endorsement</a:t>
            </a:r>
            <a:endParaRPr lang="en-IT" dirty="0"/>
          </a:p>
          <a:p>
            <a:pPr lvl="2"/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29D56-DB27-853B-9B0E-01A6FC96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290841"/>
            <a:ext cx="7772400" cy="142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4315F-9911-103E-A8F4-607453F5E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75867"/>
            <a:ext cx="5740265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B97BBF-1E9C-F8B5-D6FE-B4346CB5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899" y="4875867"/>
            <a:ext cx="6417101" cy="1228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6352D7-986D-3CDD-B674-D65191CBD42B}"/>
              </a:ext>
            </a:extLst>
          </p:cNvPr>
          <p:cNvSpPr txBox="1"/>
          <p:nvPr/>
        </p:nvSpPr>
        <p:spPr>
          <a:xfrm>
            <a:off x="7185498" y="6246790"/>
            <a:ext cx="491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IT" b="1" dirty="0">
                <a:solidFill>
                  <a:schemeClr val="accent5">
                    <a:lumMod val="75000"/>
                  </a:schemeClr>
                </a:solidFill>
              </a:rPr>
              <a:t>rom the start, a lot of focus on ethical points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6B371F5-C857-07DD-4D8C-291AB119DCFC}"/>
              </a:ext>
            </a:extLst>
          </p:cNvPr>
          <p:cNvSpPr/>
          <p:nvPr/>
        </p:nvSpPr>
        <p:spPr>
          <a:xfrm>
            <a:off x="58366" y="5343728"/>
            <a:ext cx="5486400" cy="440987"/>
          </a:xfrm>
          <a:prstGeom prst="roundRect">
            <a:avLst/>
          </a:prstGeom>
          <a:solidFill>
            <a:srgbClr val="156082">
              <a:alpha val="3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793C8C9-8506-A057-93C7-57E00BEBDAB0}"/>
              </a:ext>
            </a:extLst>
          </p:cNvPr>
          <p:cNvSpPr/>
          <p:nvPr/>
        </p:nvSpPr>
        <p:spPr>
          <a:xfrm>
            <a:off x="5798631" y="5343728"/>
            <a:ext cx="6207868" cy="760537"/>
          </a:xfrm>
          <a:prstGeom prst="roundRect">
            <a:avLst/>
          </a:prstGeom>
          <a:solidFill>
            <a:srgbClr val="156082">
              <a:alpha val="3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191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0C74-350D-D7ED-2776-2076B6CE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AI in Europe --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7103F-E52B-BCB6-0B8F-1C62947FB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2019: </a:t>
            </a:r>
          </a:p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26960-E184-0F7F-97ED-AB176AE9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392" y="1517553"/>
            <a:ext cx="7772400" cy="1501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C536B-3360-F08C-2312-DACDCC427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757" y="3382664"/>
            <a:ext cx="7772400" cy="181511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2868E96-FBEB-43F4-D48F-F133BD22959A}"/>
              </a:ext>
            </a:extLst>
          </p:cNvPr>
          <p:cNvSpPr/>
          <p:nvPr/>
        </p:nvSpPr>
        <p:spPr>
          <a:xfrm>
            <a:off x="2605392" y="4290219"/>
            <a:ext cx="7336276" cy="826530"/>
          </a:xfrm>
          <a:prstGeom prst="roundRect">
            <a:avLst/>
          </a:prstGeom>
          <a:solidFill>
            <a:srgbClr val="156082">
              <a:alpha val="3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90581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5538</Words>
  <Application>Microsoft Macintosh PowerPoint</Application>
  <PresentationFormat>Widescreen</PresentationFormat>
  <Paragraphs>590</Paragraphs>
  <Slides>73</Slides>
  <Notes>11</Notes>
  <HiddenSlides>25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Alfa Slab One</vt:lpstr>
      <vt:lpstr>Aptos</vt:lpstr>
      <vt:lpstr>Aptos Display</vt:lpstr>
      <vt:lpstr>Arial</vt:lpstr>
      <vt:lpstr>Avenir Book</vt:lpstr>
      <vt:lpstr>Avenir Book Oblique</vt:lpstr>
      <vt:lpstr>Avenir Heavy</vt:lpstr>
      <vt:lpstr>Liberation Sans</vt:lpstr>
      <vt:lpstr>Libre Franklin</vt:lpstr>
      <vt:lpstr>NVIDIA-NALA</vt:lpstr>
      <vt:lpstr>Roboto</vt:lpstr>
      <vt:lpstr>Titillium Web</vt:lpstr>
      <vt:lpstr>Wingdings</vt:lpstr>
      <vt:lpstr>Zapf Dingbats</vt:lpstr>
      <vt:lpstr>Office Theme</vt:lpstr>
      <vt:lpstr>AI in Europe and WLCG vision </vt:lpstr>
      <vt:lpstr>outline</vt:lpstr>
      <vt:lpstr>Europe and AI</vt:lpstr>
      <vt:lpstr>EU vs China vs US</vt:lpstr>
      <vt:lpstr>PowerPoint Presentation</vt:lpstr>
      <vt:lpstr>PowerPoint Presentation</vt:lpstr>
      <vt:lpstr>PowerPoint Presentation</vt:lpstr>
      <vt:lpstr>AI in Europe -- timeline</vt:lpstr>
      <vt:lpstr>AI in Europe -- timeline</vt:lpstr>
      <vt:lpstr>AI in Europe -- timeline</vt:lpstr>
      <vt:lpstr>PowerPoint Presentation</vt:lpstr>
      <vt:lpstr>The EU AI ACT</vt:lpstr>
      <vt:lpstr>PowerPoint Presentation</vt:lpstr>
      <vt:lpstr>PowerPoint Presentation</vt:lpstr>
      <vt:lpstr>How does EC fund/governs AI?</vt:lpstr>
      <vt:lpstr>WLCG (what is it?)</vt:lpstr>
      <vt:lpstr>WLCG Computing (not so much about AI … yet)</vt:lpstr>
      <vt:lpstr>Computing and AI for CERN/LHC/WLCG ….</vt:lpstr>
      <vt:lpstr>Why these numbers?</vt:lpstr>
      <vt:lpstr>PowerPoint Presentation</vt:lpstr>
      <vt:lpstr>The scalings (trivialized …) in LHC  HL-LHC</vt:lpstr>
      <vt:lpstr>Do we need 50x more money for WLCG computing?</vt:lpstr>
      <vt:lpstr>PowerPoint Presentation</vt:lpstr>
      <vt:lpstr>PowerPoint Presentation</vt:lpstr>
      <vt:lpstr>Pervasive ML in HEP [1/3]</vt:lpstr>
      <vt:lpstr>Pervasive ML in HEP [2/3]</vt:lpstr>
      <vt:lpstr>Pervasive ML in HEP [3/3]</vt:lpstr>
      <vt:lpstr>ML/DL in HEP</vt:lpstr>
      <vt:lpstr>Particle id, energy resolution, and beyond ..</vt:lpstr>
      <vt:lpstr>ML for discovery and features of the Higgs</vt:lpstr>
      <vt:lpstr>Test di alta precisione del MS</vt:lpstr>
      <vt:lpstr>ML/DL in HEP</vt:lpstr>
      <vt:lpstr>Convolutional Neural Networks (CNN)</vt:lpstr>
      <vt:lpstr>Deep learning in jet flavour identification</vt:lpstr>
      <vt:lpstr>Autoencoder (AE)</vt:lpstr>
      <vt:lpstr>(V)AE per ”new physics mining”  - at LHC and beyond</vt:lpstr>
      <vt:lpstr>Generative Adversarial Networks (GAN)</vt:lpstr>
      <vt:lpstr>Event simulation with GAN</vt:lpstr>
      <vt:lpstr>Graph Neural Network (GNN)</vt:lpstr>
      <vt:lpstr>ML/DL in HEP</vt:lpstr>
      <vt:lpstr>NaNatural Language Processing (NLP)</vt:lpstr>
      <vt:lpstr>“Attention is all you need”</vt:lpstr>
      <vt:lpstr>Language Models: from LM to LLM</vt:lpstr>
      <vt:lpstr>LLMs for Multimessenger Astronomy</vt:lpstr>
      <vt:lpstr>LLMs for Multimessenger Astronomy</vt:lpstr>
      <vt:lpstr>A 7B LLM fine-tuned on Cosmology papers and textbooks</vt:lpstr>
      <vt:lpstr>A LLM-based AI-assistant for a CERN experiment</vt:lpstr>
      <vt:lpstr>What does a ML solution offer to HEP, overall?</vt:lpstr>
      <vt:lpstr>But … infrastructure?</vt:lpstr>
      <vt:lpstr>AI oriented Italian projects</vt:lpstr>
      <vt:lpstr>PowerPoint Presentation</vt:lpstr>
      <vt:lpstr>ICSC – What is it?</vt:lpstr>
      <vt:lpstr>PowerPoint Presentation</vt:lpstr>
      <vt:lpstr>The idea behind ICSC</vt:lpstr>
      <vt:lpstr>PowerPoint Presentation</vt:lpstr>
      <vt:lpstr>PowerPoint Presentation</vt:lpstr>
      <vt:lpstr>The infrastructure – the “hardware”</vt:lpstr>
      <vt:lpstr>The Thematic Spokes</vt:lpstr>
      <vt:lpstr>How to include the productive system?</vt:lpstr>
      <vt:lpstr>Getting to the AI oriented platform</vt:lpstr>
      <vt:lpstr>PowerPoint Presentation</vt:lpstr>
      <vt:lpstr>beyond</vt:lpstr>
      <vt:lpstr>PowerPoint Presentation</vt:lpstr>
      <vt:lpstr>The resources …</vt:lpstr>
      <vt:lpstr>Italy: current and next  machine for large (as in LLM?) AI </vt:lpstr>
      <vt:lpstr>PowerPoint Presentation</vt:lpstr>
      <vt:lpstr>Intermezzo</vt:lpstr>
      <vt:lpstr>Future plans (in EU)?</vt:lpstr>
      <vt:lpstr>And then?</vt:lpstr>
      <vt:lpstr>PowerPoint Presentation</vt:lpstr>
      <vt:lpstr>The future is sad for the serial programming …</vt:lpstr>
      <vt:lpstr>“A CERN for AI”?</vt:lpstr>
      <vt:lpstr>Conclusions (?)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Tommaso Boccali</dc:creator>
  <cp:lastModifiedBy>Tommaso Boccali</cp:lastModifiedBy>
  <cp:revision>56</cp:revision>
  <dcterms:created xsi:type="dcterms:W3CDTF">2024-11-05T08:48:03Z</dcterms:created>
  <dcterms:modified xsi:type="dcterms:W3CDTF">2024-11-26T06:42:06Z</dcterms:modified>
</cp:coreProperties>
</file>