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7" r:id="rId3"/>
    <p:sldId id="258" r:id="rId4"/>
    <p:sldId id="259" r:id="rId5"/>
    <p:sldId id="260" r:id="rId6"/>
    <p:sldId id="263" r:id="rId7"/>
    <p:sldId id="262" r:id="rId8"/>
    <p:sldId id="261" r:id="rId9"/>
    <p:sldId id="264" r:id="rId10"/>
    <p:sldId id="265" r:id="rId11"/>
    <p:sldId id="266" r:id="rId12"/>
    <p:sldId id="267" r:id="rId13"/>
    <p:sldId id="268" r:id="rId14"/>
    <p:sldId id="269" r:id="rId15"/>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BA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p:scale>
          <a:sx n="77" d="100"/>
          <a:sy n="77" d="100"/>
        </p:scale>
        <p:origin x="773"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A2F9EA78-46BD-4923-B1F1-453126FB3ADB}" type="datetimeFigureOut">
              <a:rPr lang="en-US" smtClean="0"/>
              <a:t>12/17/2024</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BD4B2DF-56E7-4880-81D1-5B1AC36FC775}" type="slidenum">
              <a:rPr lang="en-US" smtClean="0"/>
              <a:t>‹#›</a:t>
            </a:fld>
            <a:endParaRPr lang="en-US"/>
          </a:p>
        </p:txBody>
      </p:sp>
    </p:spTree>
    <p:extLst>
      <p:ext uri="{BB962C8B-B14F-4D97-AF65-F5344CB8AC3E}">
        <p14:creationId xmlns:p14="http://schemas.microsoft.com/office/powerpoint/2010/main" val="1546495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en-US" dirty="0"/>
              <a:t>Today we would like to present some of the first results of the analysis on the HIT2022 campaign data, from the Heidelberg facility</a:t>
            </a:r>
          </a:p>
          <a:p>
            <a:pPr marL="185766" indent="-18576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BD4B2DF-56E7-4880-81D1-5B1AC36FC775}" type="slidenum">
              <a:rPr lang="en-US" smtClean="0"/>
              <a:t>1</a:t>
            </a:fld>
            <a:endParaRPr lang="en-US"/>
          </a:p>
        </p:txBody>
      </p:sp>
    </p:spTree>
    <p:extLst>
      <p:ext uri="{BB962C8B-B14F-4D97-AF65-F5344CB8AC3E}">
        <p14:creationId xmlns:p14="http://schemas.microsoft.com/office/powerpoint/2010/main" val="3074160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it-IT" dirty="0" err="1"/>
              <a:t>We</a:t>
            </a:r>
            <a:r>
              <a:rPr lang="it-IT" dirty="0"/>
              <a:t> </a:t>
            </a:r>
            <a:r>
              <a:rPr lang="it-IT" dirty="0" err="1"/>
              <a:t>have</a:t>
            </a:r>
            <a:r>
              <a:rPr lang="it-IT" dirty="0"/>
              <a:t> </a:t>
            </a:r>
            <a:r>
              <a:rPr lang="it-IT" dirty="0" err="1"/>
              <a:t>also</a:t>
            </a:r>
            <a:r>
              <a:rPr lang="it-IT" dirty="0"/>
              <a:t> </a:t>
            </a:r>
            <a:r>
              <a:rPr lang="it-IT" dirty="0" err="1"/>
              <a:t>analyzed</a:t>
            </a:r>
            <a:r>
              <a:rPr lang="it-IT" dirty="0"/>
              <a:t> the data from the </a:t>
            </a:r>
            <a:r>
              <a:rPr lang="it-IT" dirty="0" err="1"/>
              <a:t>calorimeter</a:t>
            </a:r>
            <a:r>
              <a:rPr lang="it-IT" dirty="0"/>
              <a:t>, </a:t>
            </a:r>
            <a:r>
              <a:rPr lang="it-IT" dirty="0" err="1"/>
              <a:t>focusing</a:t>
            </a:r>
            <a:r>
              <a:rPr lang="it-IT" dirty="0"/>
              <a:t> on 7 </a:t>
            </a:r>
            <a:r>
              <a:rPr lang="it-IT" dirty="0" err="1"/>
              <a:t>modules</a:t>
            </a:r>
            <a:r>
              <a:rPr lang="it-IT" dirty="0"/>
              <a:t> out of 32</a:t>
            </a:r>
          </a:p>
          <a:p>
            <a:pPr marL="185766" indent="-185766">
              <a:buFont typeface="Arial" panose="020B0604020202020204" pitchFamily="34" charset="0"/>
              <a:buChar char="•"/>
            </a:pPr>
            <a:endParaRPr lang="it-IT" dirty="0"/>
          </a:p>
          <a:p>
            <a:pPr marL="185766" indent="-185766">
              <a:buFont typeface="Arial" panose="020B0604020202020204" pitchFamily="34" charset="0"/>
              <a:buChar char="•"/>
            </a:pPr>
            <a:r>
              <a:rPr lang="it-IT" dirty="0" err="1"/>
              <a:t>We</a:t>
            </a:r>
            <a:r>
              <a:rPr lang="it-IT" dirty="0"/>
              <a:t> </a:t>
            </a:r>
            <a:r>
              <a:rPr lang="it-IT" dirty="0" err="1"/>
              <a:t>want</a:t>
            </a:r>
            <a:r>
              <a:rPr lang="it-IT" dirty="0"/>
              <a:t> to </a:t>
            </a:r>
            <a:r>
              <a:rPr lang="it-IT" dirty="0" err="1"/>
              <a:t>analyze</a:t>
            </a:r>
            <a:r>
              <a:rPr lang="it-IT" dirty="0"/>
              <a:t> the detector </a:t>
            </a:r>
            <a:r>
              <a:rPr lang="it-IT" dirty="0" err="1"/>
              <a:t>charge</a:t>
            </a:r>
            <a:r>
              <a:rPr lang="it-IT" dirty="0"/>
              <a:t> response in relation to the beam energy, </a:t>
            </a:r>
            <a:r>
              <a:rPr lang="it-IT" dirty="0" err="1"/>
              <a:t>considering</a:t>
            </a:r>
            <a:r>
              <a:rPr lang="it-IT" dirty="0"/>
              <a:t> </a:t>
            </a:r>
            <a:r>
              <a:rPr lang="it-IT" dirty="0" err="1"/>
              <a:t>targetless</a:t>
            </a:r>
            <a:r>
              <a:rPr lang="it-IT" dirty="0"/>
              <a:t> </a:t>
            </a:r>
            <a:r>
              <a:rPr lang="it-IT" dirty="0" err="1"/>
              <a:t>runs</a:t>
            </a:r>
            <a:r>
              <a:rPr lang="it-IT" dirty="0"/>
              <a:t> </a:t>
            </a:r>
            <a:r>
              <a:rPr lang="it-IT" dirty="0" err="1"/>
              <a:t>only</a:t>
            </a:r>
            <a:endParaRPr lang="en-US" dirty="0"/>
          </a:p>
        </p:txBody>
      </p:sp>
      <p:sp>
        <p:nvSpPr>
          <p:cNvPr id="4" name="Slide Number Placeholder 3"/>
          <p:cNvSpPr>
            <a:spLocks noGrp="1"/>
          </p:cNvSpPr>
          <p:nvPr>
            <p:ph type="sldNum" sz="quarter" idx="5"/>
          </p:nvPr>
        </p:nvSpPr>
        <p:spPr/>
        <p:txBody>
          <a:bodyPr/>
          <a:lstStyle/>
          <a:p>
            <a:fld id="{DBD4B2DF-56E7-4880-81D1-5B1AC36FC775}" type="slidenum">
              <a:rPr lang="en-US" smtClean="0"/>
              <a:t>10</a:t>
            </a:fld>
            <a:endParaRPr lang="en-US"/>
          </a:p>
        </p:txBody>
      </p:sp>
    </p:spTree>
    <p:extLst>
      <p:ext uri="{BB962C8B-B14F-4D97-AF65-F5344CB8AC3E}">
        <p14:creationId xmlns:p14="http://schemas.microsoft.com/office/powerpoint/2010/main" val="2682220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it-IT" dirty="0"/>
              <a:t>Here </a:t>
            </a:r>
            <a:r>
              <a:rPr lang="it-IT" dirty="0" err="1"/>
              <a:t>we</a:t>
            </a:r>
            <a:r>
              <a:rPr lang="it-IT" dirty="0"/>
              <a:t> </a:t>
            </a:r>
            <a:r>
              <a:rPr lang="it-IT" dirty="0" err="1"/>
              <a:t>see</a:t>
            </a:r>
            <a:r>
              <a:rPr lang="it-IT" dirty="0"/>
              <a:t> the </a:t>
            </a:r>
            <a:r>
              <a:rPr lang="it-IT" dirty="0" err="1"/>
              <a:t>disposition</a:t>
            </a:r>
            <a:r>
              <a:rPr lang="it-IT" dirty="0"/>
              <a:t> of the 7 </a:t>
            </a:r>
            <a:r>
              <a:rPr lang="it-IT" dirty="0" err="1"/>
              <a:t>modules</a:t>
            </a:r>
            <a:r>
              <a:rPr lang="it-IT" dirty="0"/>
              <a:t> of </a:t>
            </a:r>
            <a:r>
              <a:rPr lang="it-IT" dirty="0" err="1"/>
              <a:t>interest</a:t>
            </a:r>
            <a:r>
              <a:rPr lang="it-IT" dirty="0"/>
              <a:t>, </a:t>
            </a:r>
            <a:r>
              <a:rPr lang="it-IT" dirty="0" err="1"/>
              <a:t>retrieved</a:t>
            </a:r>
            <a:r>
              <a:rPr lang="it-IT" dirty="0"/>
              <a:t> from the </a:t>
            </a:r>
            <a:r>
              <a:rPr lang="it-IT" dirty="0" err="1"/>
              <a:t>excel</a:t>
            </a:r>
            <a:r>
              <a:rPr lang="it-IT" dirty="0"/>
              <a:t> file in the </a:t>
            </a:r>
            <a:r>
              <a:rPr lang="it-IT" dirty="0" err="1"/>
              <a:t>elog</a:t>
            </a:r>
            <a:r>
              <a:rPr lang="it-IT" dirty="0"/>
              <a:t>, </a:t>
            </a:r>
            <a:r>
              <a:rPr lang="it-IT" dirty="0" err="1"/>
              <a:t>each</a:t>
            </a:r>
            <a:r>
              <a:rPr lang="it-IT" dirty="0"/>
              <a:t> </a:t>
            </a:r>
            <a:r>
              <a:rPr lang="it-IT" dirty="0" err="1"/>
              <a:t>module</a:t>
            </a:r>
            <a:r>
              <a:rPr lang="it-IT" dirty="0"/>
              <a:t> </a:t>
            </a:r>
            <a:r>
              <a:rPr lang="it-IT" dirty="0" err="1"/>
              <a:t>consists</a:t>
            </a:r>
            <a:r>
              <a:rPr lang="it-IT" dirty="0"/>
              <a:t> of 9 </a:t>
            </a:r>
            <a:r>
              <a:rPr lang="it-IT" dirty="0" err="1"/>
              <a:t>crystals</a:t>
            </a:r>
            <a:r>
              <a:rPr lang="it-IT" dirty="0"/>
              <a:t> </a:t>
            </a:r>
            <a:r>
              <a:rPr lang="it-IT" dirty="0" err="1"/>
              <a:t>labeled</a:t>
            </a:r>
            <a:r>
              <a:rPr lang="it-IT" dirty="0"/>
              <a:t> with a </a:t>
            </a:r>
            <a:r>
              <a:rPr lang="it-IT" dirty="0" err="1"/>
              <a:t>crystal</a:t>
            </a:r>
            <a:r>
              <a:rPr lang="it-IT" dirty="0"/>
              <a:t> ID </a:t>
            </a:r>
            <a:r>
              <a:rPr lang="it-IT" dirty="0" err="1"/>
              <a:t>number</a:t>
            </a:r>
            <a:r>
              <a:rPr lang="it-IT" dirty="0"/>
              <a:t> </a:t>
            </a:r>
            <a:r>
              <a:rPr lang="it-IT" dirty="0" err="1"/>
              <a:t>ranging</a:t>
            </a:r>
            <a:r>
              <a:rPr lang="it-IT" dirty="0"/>
              <a:t> from 0 to 62.</a:t>
            </a:r>
          </a:p>
          <a:p>
            <a:pPr marL="185766" indent="-185766">
              <a:buFont typeface="Arial" panose="020B0604020202020204" pitchFamily="34" charset="0"/>
              <a:buChar char="•"/>
            </a:pPr>
            <a:endParaRPr lang="it-IT" dirty="0"/>
          </a:p>
          <a:p>
            <a:pPr marL="185766" indent="-185766">
              <a:buFont typeface="Arial" panose="020B0604020202020204" pitchFamily="34" charset="0"/>
              <a:buChar char="•"/>
            </a:pPr>
            <a:r>
              <a:rPr lang="it-IT" dirty="0" err="1"/>
              <a:t>We</a:t>
            </a:r>
            <a:r>
              <a:rPr lang="it-IT" dirty="0"/>
              <a:t> </a:t>
            </a:r>
            <a:r>
              <a:rPr lang="it-IT" dirty="0" err="1"/>
              <a:t>will</a:t>
            </a:r>
            <a:r>
              <a:rPr lang="it-IT" dirty="0"/>
              <a:t> focus on the </a:t>
            </a:r>
            <a:r>
              <a:rPr lang="it-IT" dirty="0" err="1"/>
              <a:t>central</a:t>
            </a:r>
            <a:r>
              <a:rPr lang="it-IT" dirty="0"/>
              <a:t> </a:t>
            </a:r>
            <a:r>
              <a:rPr lang="it-IT" dirty="0" err="1"/>
              <a:t>module</a:t>
            </a:r>
            <a:r>
              <a:rPr lang="it-IT" dirty="0"/>
              <a:t> 4, with </a:t>
            </a:r>
            <a:r>
              <a:rPr lang="it-IT" dirty="0" err="1"/>
              <a:t>crystal</a:t>
            </a:r>
            <a:r>
              <a:rPr lang="it-IT" dirty="0"/>
              <a:t> </a:t>
            </a:r>
            <a:r>
              <a:rPr lang="it-IT" dirty="0" err="1"/>
              <a:t>IDs</a:t>
            </a:r>
            <a:r>
              <a:rPr lang="it-IT" dirty="0"/>
              <a:t> </a:t>
            </a:r>
            <a:r>
              <a:rPr lang="it-IT" dirty="0" err="1"/>
              <a:t>ranging</a:t>
            </a:r>
            <a:r>
              <a:rPr lang="it-IT" dirty="0"/>
              <a:t> from 0 to 8</a:t>
            </a:r>
          </a:p>
          <a:p>
            <a:pPr marL="185766" indent="-185766">
              <a:buFont typeface="Arial" panose="020B0604020202020204" pitchFamily="34" charset="0"/>
              <a:buChar char="•"/>
            </a:pPr>
            <a:endParaRPr lang="it-IT" dirty="0"/>
          </a:p>
          <a:p>
            <a:pPr marL="185766" indent="-185766">
              <a:buFont typeface="Arial" panose="020B0604020202020204" pitchFamily="34" charset="0"/>
              <a:buChar char="•"/>
            </a:pPr>
            <a:r>
              <a:rPr lang="it-IT" dirty="0"/>
              <a:t>Here </a:t>
            </a:r>
            <a:r>
              <a:rPr lang="it-IT" dirty="0" err="1"/>
              <a:t>we</a:t>
            </a:r>
            <a:r>
              <a:rPr lang="it-IT" dirty="0"/>
              <a:t> </a:t>
            </a:r>
            <a:r>
              <a:rPr lang="it-IT" dirty="0" err="1"/>
              <a:t>see</a:t>
            </a:r>
            <a:r>
              <a:rPr lang="it-IT" dirty="0"/>
              <a:t> the </a:t>
            </a:r>
            <a:r>
              <a:rPr lang="it-IT" dirty="0" err="1"/>
              <a:t>reconstructed</a:t>
            </a:r>
            <a:r>
              <a:rPr lang="it-IT" dirty="0"/>
              <a:t> 2D hit map of the x and y hit positions in the </a:t>
            </a:r>
            <a:r>
              <a:rPr lang="it-IT" dirty="0" err="1"/>
              <a:t>calorimeter</a:t>
            </a:r>
            <a:r>
              <a:rPr lang="it-IT" dirty="0"/>
              <a:t> for 200 MeV/u beam energy, with the </a:t>
            </a:r>
            <a:r>
              <a:rPr lang="it-IT" dirty="0" err="1"/>
              <a:t>crystal</a:t>
            </a:r>
            <a:r>
              <a:rPr lang="it-IT" dirty="0"/>
              <a:t> </a:t>
            </a:r>
            <a:r>
              <a:rPr lang="it-IT" dirty="0" err="1"/>
              <a:t>IDs</a:t>
            </a:r>
            <a:r>
              <a:rPr lang="it-IT" dirty="0"/>
              <a:t> </a:t>
            </a:r>
            <a:r>
              <a:rPr lang="it-IT" dirty="0" err="1"/>
              <a:t>superimposed</a:t>
            </a:r>
            <a:r>
              <a:rPr lang="it-IT" dirty="0"/>
              <a:t>. </a:t>
            </a:r>
            <a:r>
              <a:rPr lang="it-IT" dirty="0" err="1"/>
              <a:t>We</a:t>
            </a:r>
            <a:r>
              <a:rPr lang="it-IT" dirty="0"/>
              <a:t> </a:t>
            </a:r>
            <a:r>
              <a:rPr lang="it-IT" dirty="0" err="1"/>
              <a:t>noticed</a:t>
            </a:r>
            <a:r>
              <a:rPr lang="it-IT" dirty="0"/>
              <a:t> </a:t>
            </a:r>
            <a:r>
              <a:rPr lang="it-IT" dirty="0" err="1"/>
              <a:t>that</a:t>
            </a:r>
            <a:r>
              <a:rPr lang="it-IT" dirty="0"/>
              <a:t> </a:t>
            </a:r>
            <a:r>
              <a:rPr lang="it-IT" dirty="0" err="1"/>
              <a:t>modules</a:t>
            </a:r>
            <a:r>
              <a:rPr lang="it-IT" dirty="0"/>
              <a:t> 7 (</a:t>
            </a:r>
            <a:r>
              <a:rPr lang="it-IT" dirty="0" err="1"/>
              <a:t>rightmost</a:t>
            </a:r>
            <a:r>
              <a:rPr lang="it-IT" dirty="0"/>
              <a:t> side) and </a:t>
            </a:r>
            <a:r>
              <a:rPr lang="it-IT" dirty="0" err="1"/>
              <a:t>module</a:t>
            </a:r>
            <a:r>
              <a:rPr lang="it-IT" dirty="0"/>
              <a:t> 1 (</a:t>
            </a:r>
            <a:r>
              <a:rPr lang="it-IT" dirty="0" err="1"/>
              <a:t>lower</a:t>
            </a:r>
            <a:r>
              <a:rPr lang="it-IT" dirty="0"/>
              <a:t> part) </a:t>
            </a:r>
            <a:r>
              <a:rPr lang="it-IT" dirty="0" err="1"/>
              <a:t>seem</a:t>
            </a:r>
            <a:r>
              <a:rPr lang="it-IT" dirty="0"/>
              <a:t> to be out of the </a:t>
            </a:r>
            <a:r>
              <a:rPr lang="it-IT" dirty="0" err="1"/>
              <a:t>expected</a:t>
            </a:r>
            <a:r>
              <a:rPr lang="it-IT" dirty="0"/>
              <a:t> y position</a:t>
            </a:r>
            <a:endParaRPr lang="en-US" dirty="0"/>
          </a:p>
        </p:txBody>
      </p:sp>
      <p:sp>
        <p:nvSpPr>
          <p:cNvPr id="4" name="Slide Number Placeholder 3"/>
          <p:cNvSpPr>
            <a:spLocks noGrp="1"/>
          </p:cNvSpPr>
          <p:nvPr>
            <p:ph type="sldNum" sz="quarter" idx="5"/>
          </p:nvPr>
        </p:nvSpPr>
        <p:spPr/>
        <p:txBody>
          <a:bodyPr/>
          <a:lstStyle/>
          <a:p>
            <a:fld id="{DBD4B2DF-56E7-4880-81D1-5B1AC36FC775}" type="slidenum">
              <a:rPr lang="en-US" smtClean="0"/>
              <a:t>11</a:t>
            </a:fld>
            <a:endParaRPr lang="en-US"/>
          </a:p>
        </p:txBody>
      </p:sp>
    </p:spTree>
    <p:extLst>
      <p:ext uri="{BB962C8B-B14F-4D97-AF65-F5344CB8AC3E}">
        <p14:creationId xmlns:p14="http://schemas.microsoft.com/office/powerpoint/2010/main" val="2354592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en-US" dirty="0"/>
              <a:t>A gaussian fit was performed for every crystal of module 4 (with the exception of crystal 0, with multiple peaks, and 5, with no peaks), this process has been repeated for every energy</a:t>
            </a:r>
          </a:p>
          <a:p>
            <a:pPr marL="185766" indent="-185766">
              <a:buFont typeface="Arial" panose="020B0604020202020204" pitchFamily="34" charset="0"/>
              <a:buChar char="•"/>
            </a:pPr>
            <a:endParaRPr lang="en-US" dirty="0"/>
          </a:p>
          <a:p>
            <a:pPr marL="185766" indent="-185766">
              <a:buFont typeface="Arial" panose="020B0604020202020204" pitchFamily="34" charset="0"/>
              <a:buChar char="•"/>
            </a:pPr>
            <a:r>
              <a:rPr lang="en-US" dirty="0"/>
              <a:t>Crystal 0 displayed multiple peaks, while crystal 5 showed no peaks, for none of the analyzed energies</a:t>
            </a:r>
          </a:p>
        </p:txBody>
      </p:sp>
      <p:sp>
        <p:nvSpPr>
          <p:cNvPr id="4" name="Slide Number Placeholder 3"/>
          <p:cNvSpPr>
            <a:spLocks noGrp="1"/>
          </p:cNvSpPr>
          <p:nvPr>
            <p:ph type="sldNum" sz="quarter" idx="5"/>
          </p:nvPr>
        </p:nvSpPr>
        <p:spPr/>
        <p:txBody>
          <a:bodyPr/>
          <a:lstStyle/>
          <a:p>
            <a:fld id="{DBD4B2DF-56E7-4880-81D1-5B1AC36FC775}" type="slidenum">
              <a:rPr lang="en-US" smtClean="0"/>
              <a:t>12</a:t>
            </a:fld>
            <a:endParaRPr lang="en-US"/>
          </a:p>
        </p:txBody>
      </p:sp>
    </p:spTree>
    <p:extLst>
      <p:ext uri="{BB962C8B-B14F-4D97-AF65-F5344CB8AC3E}">
        <p14:creationId xmlns:p14="http://schemas.microsoft.com/office/powerpoint/2010/main" val="2587647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it-IT" dirty="0"/>
              <a:t>Here </a:t>
            </a:r>
            <a:r>
              <a:rPr lang="it-IT" dirty="0" err="1"/>
              <a:t>we</a:t>
            </a:r>
            <a:r>
              <a:rPr lang="it-IT" dirty="0"/>
              <a:t> </a:t>
            </a:r>
            <a:r>
              <a:rPr lang="it-IT" dirty="0" err="1"/>
              <a:t>have</a:t>
            </a:r>
            <a:r>
              <a:rPr lang="it-IT" dirty="0"/>
              <a:t> the </a:t>
            </a:r>
            <a:r>
              <a:rPr lang="it-IT" dirty="0" err="1"/>
              <a:t>fits</a:t>
            </a:r>
            <a:r>
              <a:rPr lang="it-IT" dirty="0"/>
              <a:t> </a:t>
            </a:r>
            <a:r>
              <a:rPr lang="it-IT" dirty="0" err="1"/>
              <a:t>performed</a:t>
            </a:r>
            <a:r>
              <a:rPr lang="it-IT" dirty="0"/>
              <a:t> to the </a:t>
            </a:r>
            <a:r>
              <a:rPr lang="it-IT" dirty="0" err="1"/>
              <a:t>charge</a:t>
            </a:r>
            <a:r>
              <a:rPr lang="it-IT" dirty="0"/>
              <a:t> </a:t>
            </a:r>
            <a:r>
              <a:rPr lang="it-IT" dirty="0" err="1"/>
              <a:t>histograms</a:t>
            </a:r>
            <a:r>
              <a:rPr lang="it-IT" dirty="0"/>
              <a:t> of </a:t>
            </a:r>
            <a:r>
              <a:rPr lang="it-IT" dirty="0" err="1"/>
              <a:t>crystal</a:t>
            </a:r>
            <a:r>
              <a:rPr lang="it-IT" dirty="0"/>
              <a:t> ID 1 </a:t>
            </a:r>
            <a:r>
              <a:rPr lang="it-IT" dirty="0" err="1"/>
              <a:t>at</a:t>
            </a:r>
            <a:r>
              <a:rPr lang="it-IT" dirty="0"/>
              <a:t> </a:t>
            </a:r>
            <a:r>
              <a:rPr lang="it-IT" dirty="0" err="1"/>
              <a:t>each</a:t>
            </a:r>
            <a:r>
              <a:rPr lang="it-IT" dirty="0"/>
              <a:t> energy and the </a:t>
            </a:r>
            <a:r>
              <a:rPr lang="it-IT" dirty="0" err="1"/>
              <a:t>distribution</a:t>
            </a:r>
            <a:r>
              <a:rPr lang="it-IT" dirty="0"/>
              <a:t> of the </a:t>
            </a:r>
            <a:r>
              <a:rPr lang="it-IT" dirty="0" err="1"/>
              <a:t>extracted</a:t>
            </a:r>
            <a:r>
              <a:rPr lang="it-IT" dirty="0"/>
              <a:t> </a:t>
            </a:r>
            <a:r>
              <a:rPr lang="it-IT" dirty="0" err="1"/>
              <a:t>fit</a:t>
            </a:r>
            <a:r>
              <a:rPr lang="it-IT" dirty="0"/>
              <a:t> </a:t>
            </a:r>
            <a:r>
              <a:rPr lang="it-IT" dirty="0" err="1"/>
              <a:t>means</a:t>
            </a:r>
            <a:r>
              <a:rPr lang="it-IT" dirty="0"/>
              <a:t> vs beam energy</a:t>
            </a:r>
          </a:p>
          <a:p>
            <a:endParaRPr lang="en-US" dirty="0"/>
          </a:p>
        </p:txBody>
      </p:sp>
      <p:sp>
        <p:nvSpPr>
          <p:cNvPr id="4" name="Slide Number Placeholder 3"/>
          <p:cNvSpPr>
            <a:spLocks noGrp="1"/>
          </p:cNvSpPr>
          <p:nvPr>
            <p:ph type="sldNum" sz="quarter" idx="5"/>
          </p:nvPr>
        </p:nvSpPr>
        <p:spPr/>
        <p:txBody>
          <a:bodyPr/>
          <a:lstStyle/>
          <a:p>
            <a:fld id="{DBD4B2DF-56E7-4880-81D1-5B1AC36FC775}" type="slidenum">
              <a:rPr lang="en-US" smtClean="0"/>
              <a:t>13</a:t>
            </a:fld>
            <a:endParaRPr lang="en-US"/>
          </a:p>
        </p:txBody>
      </p:sp>
    </p:spTree>
    <p:extLst>
      <p:ext uri="{BB962C8B-B14F-4D97-AF65-F5344CB8AC3E}">
        <p14:creationId xmlns:p14="http://schemas.microsoft.com/office/powerpoint/2010/main" val="3295628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it-IT" dirty="0" err="1"/>
              <a:t>Here’s</a:t>
            </a:r>
            <a:r>
              <a:rPr lang="it-IT" dirty="0"/>
              <a:t> </a:t>
            </a:r>
            <a:r>
              <a:rPr lang="it-IT" dirty="0" err="1"/>
              <a:t>what</a:t>
            </a:r>
            <a:r>
              <a:rPr lang="it-IT" dirty="0"/>
              <a:t> </a:t>
            </a:r>
            <a:r>
              <a:rPr lang="it-IT" dirty="0" err="1"/>
              <a:t>we</a:t>
            </a:r>
            <a:r>
              <a:rPr lang="it-IT" dirty="0"/>
              <a:t> are planning to do in the </a:t>
            </a:r>
            <a:r>
              <a:rPr lang="it-IT" dirty="0" err="1"/>
              <a:t>near</a:t>
            </a:r>
            <a:r>
              <a:rPr lang="it-IT" dirty="0"/>
              <a:t> future</a:t>
            </a:r>
            <a:endParaRPr lang="en-US" dirty="0"/>
          </a:p>
        </p:txBody>
      </p:sp>
      <p:sp>
        <p:nvSpPr>
          <p:cNvPr id="4" name="Slide Number Placeholder 3"/>
          <p:cNvSpPr>
            <a:spLocks noGrp="1"/>
          </p:cNvSpPr>
          <p:nvPr>
            <p:ph type="sldNum" sz="quarter" idx="5"/>
          </p:nvPr>
        </p:nvSpPr>
        <p:spPr/>
        <p:txBody>
          <a:bodyPr/>
          <a:lstStyle/>
          <a:p>
            <a:fld id="{DBD4B2DF-56E7-4880-81D1-5B1AC36FC775}" type="slidenum">
              <a:rPr lang="en-US" smtClean="0"/>
              <a:t>14</a:t>
            </a:fld>
            <a:endParaRPr lang="en-US"/>
          </a:p>
        </p:txBody>
      </p:sp>
    </p:spTree>
    <p:extLst>
      <p:ext uri="{BB962C8B-B14F-4D97-AF65-F5344CB8AC3E}">
        <p14:creationId xmlns:p14="http://schemas.microsoft.com/office/powerpoint/2010/main" val="186071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Notes</a:t>
            </a:r>
          </a:p>
          <a:p>
            <a:endParaRPr lang="it-IT" dirty="0"/>
          </a:p>
          <a:p>
            <a:endParaRPr lang="it-IT" dirty="0"/>
          </a:p>
          <a:p>
            <a:endParaRPr lang="it-IT" dirty="0"/>
          </a:p>
          <a:p>
            <a:endParaRPr lang="en-US" dirty="0"/>
          </a:p>
        </p:txBody>
      </p:sp>
      <p:sp>
        <p:nvSpPr>
          <p:cNvPr id="4" name="Slide Number Placeholder 3"/>
          <p:cNvSpPr>
            <a:spLocks noGrp="1"/>
          </p:cNvSpPr>
          <p:nvPr>
            <p:ph type="sldNum" sz="quarter" idx="5"/>
          </p:nvPr>
        </p:nvSpPr>
        <p:spPr/>
        <p:txBody>
          <a:bodyPr/>
          <a:lstStyle/>
          <a:p>
            <a:fld id="{DBD4B2DF-56E7-4880-81D1-5B1AC36FC775}" type="slidenum">
              <a:rPr lang="en-US" smtClean="0"/>
              <a:t>2</a:t>
            </a:fld>
            <a:endParaRPr lang="en-US"/>
          </a:p>
        </p:txBody>
      </p:sp>
    </p:spTree>
    <p:extLst>
      <p:ext uri="{BB962C8B-B14F-4D97-AF65-F5344CB8AC3E}">
        <p14:creationId xmlns:p14="http://schemas.microsoft.com/office/powerpoint/2010/main" val="151302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en-US" dirty="0"/>
              <a:t>These are the runs that we are currently analyzing, summarized in two tables which distinguish between fragmentation runs (which foresee a 5 mm thick carbon target) and runs without a target (for calibration purposes). </a:t>
            </a:r>
          </a:p>
          <a:p>
            <a:endParaRPr lang="en-US" dirty="0"/>
          </a:p>
          <a:p>
            <a:pPr marL="185766" indent="-185766">
              <a:buFont typeface="Arial" panose="020B0604020202020204" pitchFamily="34" charset="0"/>
              <a:buChar char="•"/>
            </a:pPr>
            <a:r>
              <a:rPr lang="en-US" dirty="0"/>
              <a:t>Here we can see the </a:t>
            </a:r>
            <a:r>
              <a:rPr lang="en-US" dirty="0" err="1"/>
              <a:t>ToF</a:t>
            </a:r>
            <a:r>
              <a:rPr lang="en-US" dirty="0"/>
              <a:t>-Wall gain and the type of trigger (Minimum-Bias, issued whenever a minimum number of channels of the Start Counter, the first detector encountered by the particles, gives a signal)</a:t>
            </a:r>
          </a:p>
        </p:txBody>
      </p:sp>
      <p:sp>
        <p:nvSpPr>
          <p:cNvPr id="4" name="Slide Number Placeholder 3"/>
          <p:cNvSpPr>
            <a:spLocks noGrp="1"/>
          </p:cNvSpPr>
          <p:nvPr>
            <p:ph type="sldNum" sz="quarter" idx="5"/>
          </p:nvPr>
        </p:nvSpPr>
        <p:spPr/>
        <p:txBody>
          <a:bodyPr/>
          <a:lstStyle/>
          <a:p>
            <a:fld id="{DBD4B2DF-56E7-4880-81D1-5B1AC36FC775}" type="slidenum">
              <a:rPr lang="en-US" smtClean="0"/>
              <a:t>3</a:t>
            </a:fld>
            <a:endParaRPr lang="en-US"/>
          </a:p>
        </p:txBody>
      </p:sp>
    </p:spTree>
    <p:extLst>
      <p:ext uri="{BB962C8B-B14F-4D97-AF65-F5344CB8AC3E}">
        <p14:creationId xmlns:p14="http://schemas.microsoft.com/office/powerpoint/2010/main" val="4265882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it-IT" dirty="0" err="1"/>
              <a:t>This</a:t>
            </a:r>
            <a:r>
              <a:rPr lang="it-IT" dirty="0"/>
              <a:t> </a:t>
            </a:r>
            <a:r>
              <a:rPr lang="it-IT" dirty="0" err="1"/>
              <a:t>is</a:t>
            </a:r>
            <a:r>
              <a:rPr lang="it-IT" dirty="0"/>
              <a:t> the </a:t>
            </a:r>
            <a:r>
              <a:rPr lang="it-IT" dirty="0" err="1"/>
              <a:t>ToF</a:t>
            </a:r>
            <a:r>
              <a:rPr lang="it-IT" dirty="0"/>
              <a:t>-Wall detector, </a:t>
            </a:r>
            <a:r>
              <a:rPr lang="it-IT" dirty="0" err="1"/>
              <a:t>which</a:t>
            </a:r>
            <a:r>
              <a:rPr lang="it-IT" dirty="0"/>
              <a:t> </a:t>
            </a:r>
            <a:r>
              <a:rPr lang="it-IT" dirty="0" err="1"/>
              <a:t>has</a:t>
            </a:r>
            <a:r>
              <a:rPr lang="it-IT" dirty="0"/>
              <a:t> </a:t>
            </a:r>
            <a:r>
              <a:rPr lang="it-IT" dirty="0" err="1"/>
              <a:t>already</a:t>
            </a:r>
            <a:r>
              <a:rPr lang="it-IT" dirty="0"/>
              <a:t> </a:t>
            </a:r>
            <a:r>
              <a:rPr lang="it-IT" dirty="0" err="1"/>
              <a:t>been</a:t>
            </a:r>
            <a:r>
              <a:rPr lang="it-IT" dirty="0"/>
              <a:t> </a:t>
            </a:r>
            <a:r>
              <a:rPr lang="it-IT" dirty="0" err="1"/>
              <a:t>thoroughly</a:t>
            </a:r>
            <a:r>
              <a:rPr lang="it-IT" dirty="0"/>
              <a:t> </a:t>
            </a:r>
            <a:r>
              <a:rPr lang="it-IT" dirty="0" err="1"/>
              <a:t>described</a:t>
            </a:r>
            <a:r>
              <a:rPr lang="it-IT" dirty="0"/>
              <a:t> </a:t>
            </a:r>
            <a:r>
              <a:rPr lang="it-IT" dirty="0" err="1"/>
              <a:t>yesterday</a:t>
            </a:r>
            <a:endParaRPr lang="it-IT" dirty="0"/>
          </a:p>
          <a:p>
            <a:endParaRPr lang="it-IT" dirty="0"/>
          </a:p>
          <a:p>
            <a:pPr marL="185766" indent="-185766">
              <a:buFont typeface="Arial" panose="020B0604020202020204" pitchFamily="34" charset="0"/>
              <a:buChar char="•"/>
            </a:pPr>
            <a:r>
              <a:rPr lang="it-IT" dirty="0" err="1"/>
              <a:t>We</a:t>
            </a:r>
            <a:r>
              <a:rPr lang="it-IT" dirty="0"/>
              <a:t> </a:t>
            </a:r>
            <a:r>
              <a:rPr lang="it-IT" dirty="0" err="1"/>
              <a:t>have</a:t>
            </a:r>
            <a:r>
              <a:rPr lang="it-IT" dirty="0"/>
              <a:t> 2 </a:t>
            </a:r>
            <a:r>
              <a:rPr lang="it-IT" dirty="0" err="1"/>
              <a:t>layers</a:t>
            </a:r>
            <a:r>
              <a:rPr lang="it-IT" dirty="0"/>
              <a:t> with 20 </a:t>
            </a:r>
            <a:r>
              <a:rPr lang="it-IT" dirty="0" err="1"/>
              <a:t>bars</a:t>
            </a:r>
            <a:r>
              <a:rPr lang="it-IT" dirty="0"/>
              <a:t> per </a:t>
            </a:r>
            <a:r>
              <a:rPr lang="it-IT" dirty="0" err="1"/>
              <a:t>layer</a:t>
            </a:r>
            <a:r>
              <a:rPr lang="it-IT" dirty="0"/>
              <a:t>, </a:t>
            </a:r>
            <a:r>
              <a:rPr lang="it-IT" dirty="0" err="1"/>
              <a:t>each</a:t>
            </a:r>
            <a:r>
              <a:rPr lang="it-IT" dirty="0"/>
              <a:t> </a:t>
            </a:r>
            <a:r>
              <a:rPr lang="it-IT" dirty="0" err="1"/>
              <a:t>being</a:t>
            </a:r>
            <a:r>
              <a:rPr lang="it-IT" dirty="0"/>
              <a:t> </a:t>
            </a:r>
            <a:r>
              <a:rPr lang="it-IT" dirty="0" err="1"/>
              <a:t>labeled</a:t>
            </a:r>
            <a:r>
              <a:rPr lang="it-IT" dirty="0"/>
              <a:t> with a bar ID </a:t>
            </a:r>
            <a:r>
              <a:rPr lang="it-IT" dirty="0" err="1"/>
              <a:t>ranging</a:t>
            </a:r>
            <a:r>
              <a:rPr lang="it-IT" dirty="0"/>
              <a:t> from 0 to 19</a:t>
            </a:r>
          </a:p>
          <a:p>
            <a:endParaRPr lang="it-IT" dirty="0"/>
          </a:p>
          <a:p>
            <a:pPr marL="185766" indent="-185766">
              <a:buFont typeface="Arial" panose="020B0604020202020204" pitchFamily="34" charset="0"/>
              <a:buChar char="•"/>
            </a:pPr>
            <a:r>
              <a:rPr lang="en-US" dirty="0"/>
              <a:t>The charge values correspond to raw energy value, defined with the sqrt so that it is roughly independent on the hit position</a:t>
            </a:r>
          </a:p>
        </p:txBody>
      </p:sp>
      <p:sp>
        <p:nvSpPr>
          <p:cNvPr id="4" name="Slide Number Placeholder 3"/>
          <p:cNvSpPr>
            <a:spLocks noGrp="1"/>
          </p:cNvSpPr>
          <p:nvPr>
            <p:ph type="sldNum" sz="quarter" idx="5"/>
          </p:nvPr>
        </p:nvSpPr>
        <p:spPr/>
        <p:txBody>
          <a:bodyPr/>
          <a:lstStyle/>
          <a:p>
            <a:fld id="{DBD4B2DF-56E7-4880-81D1-5B1AC36FC775}" type="slidenum">
              <a:rPr lang="en-US" smtClean="0"/>
              <a:t>4</a:t>
            </a:fld>
            <a:endParaRPr lang="en-US"/>
          </a:p>
        </p:txBody>
      </p:sp>
    </p:spTree>
    <p:extLst>
      <p:ext uri="{BB962C8B-B14F-4D97-AF65-F5344CB8AC3E}">
        <p14:creationId xmlns:p14="http://schemas.microsoft.com/office/powerpoint/2010/main" val="3946269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it-IT" dirty="0"/>
              <a:t>Here </a:t>
            </a:r>
            <a:r>
              <a:rPr lang="it-IT" dirty="0" err="1"/>
              <a:t>we</a:t>
            </a:r>
            <a:r>
              <a:rPr lang="it-IT" dirty="0"/>
              <a:t> </a:t>
            </a:r>
            <a:r>
              <a:rPr lang="it-IT" dirty="0" err="1"/>
              <a:t>have</a:t>
            </a:r>
            <a:r>
              <a:rPr lang="it-IT" dirty="0"/>
              <a:t> some of the plots from the </a:t>
            </a:r>
            <a:r>
              <a:rPr lang="it-IT" dirty="0" err="1"/>
              <a:t>targetless</a:t>
            </a:r>
            <a:r>
              <a:rPr lang="it-IT" dirty="0"/>
              <a:t> </a:t>
            </a:r>
            <a:r>
              <a:rPr lang="it-IT" dirty="0" err="1"/>
              <a:t>runs</a:t>
            </a:r>
            <a:endParaRPr lang="en-US" dirty="0"/>
          </a:p>
        </p:txBody>
      </p:sp>
      <p:sp>
        <p:nvSpPr>
          <p:cNvPr id="4" name="Slide Number Placeholder 3"/>
          <p:cNvSpPr>
            <a:spLocks noGrp="1"/>
          </p:cNvSpPr>
          <p:nvPr>
            <p:ph type="sldNum" sz="quarter" idx="5"/>
          </p:nvPr>
        </p:nvSpPr>
        <p:spPr/>
        <p:txBody>
          <a:bodyPr/>
          <a:lstStyle/>
          <a:p>
            <a:fld id="{DBD4B2DF-56E7-4880-81D1-5B1AC36FC775}" type="slidenum">
              <a:rPr lang="en-US" smtClean="0"/>
              <a:t>5</a:t>
            </a:fld>
            <a:endParaRPr lang="en-US"/>
          </a:p>
        </p:txBody>
      </p:sp>
    </p:spTree>
    <p:extLst>
      <p:ext uri="{BB962C8B-B14F-4D97-AF65-F5344CB8AC3E}">
        <p14:creationId xmlns:p14="http://schemas.microsoft.com/office/powerpoint/2010/main" val="879911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it-IT" dirty="0" err="1"/>
              <a:t>We</a:t>
            </a:r>
            <a:r>
              <a:rPr lang="it-IT" dirty="0"/>
              <a:t> </a:t>
            </a:r>
            <a:r>
              <a:rPr lang="it-IT" dirty="0" err="1"/>
              <a:t>have</a:t>
            </a:r>
            <a:r>
              <a:rPr lang="it-IT" dirty="0"/>
              <a:t> </a:t>
            </a:r>
            <a:r>
              <a:rPr lang="it-IT" dirty="0" err="1"/>
              <a:t>then</a:t>
            </a:r>
            <a:r>
              <a:rPr lang="it-IT" dirty="0"/>
              <a:t> </a:t>
            </a:r>
            <a:r>
              <a:rPr lang="it-IT" dirty="0" err="1"/>
              <a:t>performed</a:t>
            </a:r>
            <a:r>
              <a:rPr lang="it-IT" dirty="0"/>
              <a:t> the </a:t>
            </a:r>
            <a:r>
              <a:rPr lang="it-IT" dirty="0" err="1"/>
              <a:t>analyses</a:t>
            </a:r>
            <a:r>
              <a:rPr lang="it-IT" dirty="0"/>
              <a:t> by </a:t>
            </a:r>
            <a:r>
              <a:rPr lang="it-IT" dirty="0" err="1"/>
              <a:t>merging</a:t>
            </a:r>
            <a:r>
              <a:rPr lang="it-IT" dirty="0"/>
              <a:t> the </a:t>
            </a:r>
            <a:r>
              <a:rPr lang="it-IT" dirty="0" err="1"/>
              <a:t>run</a:t>
            </a:r>
            <a:r>
              <a:rPr lang="it-IT" dirty="0"/>
              <a:t> files with the </a:t>
            </a:r>
            <a:r>
              <a:rPr lang="it-IT" dirty="0" err="1"/>
              <a:t>same</a:t>
            </a:r>
            <a:r>
              <a:rPr lang="it-IT" dirty="0"/>
              <a:t> beam energy, in </a:t>
            </a:r>
            <a:r>
              <a:rPr lang="it-IT" dirty="0" err="1"/>
              <a:t>order</a:t>
            </a:r>
            <a:r>
              <a:rPr lang="it-IT" dirty="0"/>
              <a:t> to </a:t>
            </a:r>
            <a:r>
              <a:rPr lang="it-IT" dirty="0" err="1"/>
              <a:t>improve</a:t>
            </a:r>
            <a:r>
              <a:rPr lang="it-IT" dirty="0"/>
              <a:t> </a:t>
            </a:r>
            <a:r>
              <a:rPr lang="it-IT" dirty="0" err="1"/>
              <a:t>statistics</a:t>
            </a:r>
            <a:endParaRPr lang="it-IT" dirty="0"/>
          </a:p>
          <a:p>
            <a:endParaRPr lang="it-IT" dirty="0"/>
          </a:p>
          <a:p>
            <a:pPr marL="185766" indent="-185766">
              <a:buFont typeface="Arial" panose="020B0604020202020204" pitchFamily="34" charset="0"/>
              <a:buChar char="•"/>
            </a:pPr>
            <a:r>
              <a:rPr lang="it-IT" dirty="0"/>
              <a:t>Here </a:t>
            </a:r>
            <a:r>
              <a:rPr lang="it-IT" dirty="0" err="1"/>
              <a:t>we</a:t>
            </a:r>
            <a:r>
              <a:rPr lang="it-IT" dirty="0"/>
              <a:t> </a:t>
            </a:r>
            <a:r>
              <a:rPr lang="it-IT" dirty="0" err="1"/>
              <a:t>have</a:t>
            </a:r>
            <a:r>
              <a:rPr lang="it-IT" dirty="0"/>
              <a:t> the </a:t>
            </a:r>
            <a:r>
              <a:rPr lang="it-IT" dirty="0" err="1"/>
              <a:t>mean</a:t>
            </a:r>
            <a:r>
              <a:rPr lang="it-IT" dirty="0"/>
              <a:t> and </a:t>
            </a:r>
            <a:r>
              <a:rPr lang="it-IT" dirty="0" err="1"/>
              <a:t>std</a:t>
            </a:r>
            <a:r>
              <a:rPr lang="it-IT" dirty="0"/>
              <a:t> </a:t>
            </a:r>
            <a:r>
              <a:rPr lang="it-IT" dirty="0" err="1"/>
              <a:t>deviation</a:t>
            </a:r>
            <a:r>
              <a:rPr lang="it-IT" dirty="0"/>
              <a:t> of the </a:t>
            </a:r>
            <a:r>
              <a:rPr lang="it-IT" dirty="0" err="1"/>
              <a:t>ToF</a:t>
            </a:r>
            <a:r>
              <a:rPr lang="it-IT" dirty="0"/>
              <a:t> </a:t>
            </a:r>
            <a:r>
              <a:rPr lang="it-IT" dirty="0" err="1"/>
              <a:t>histograms</a:t>
            </a:r>
            <a:r>
              <a:rPr lang="it-IT" dirty="0"/>
              <a:t>, </a:t>
            </a:r>
            <a:r>
              <a:rPr lang="it-IT" dirty="0" err="1"/>
              <a:t>filled</a:t>
            </a:r>
            <a:r>
              <a:rPr lang="it-IT" dirty="0"/>
              <a:t> </a:t>
            </a:r>
            <a:r>
              <a:rPr lang="it-IT" dirty="0" err="1"/>
              <a:t>when</a:t>
            </a:r>
            <a:r>
              <a:rPr lang="it-IT" dirty="0"/>
              <a:t> </a:t>
            </a:r>
            <a:r>
              <a:rPr lang="it-IT" dirty="0" err="1"/>
              <a:t>only</a:t>
            </a:r>
            <a:r>
              <a:rPr lang="it-IT" dirty="0"/>
              <a:t> </a:t>
            </a:r>
            <a:r>
              <a:rPr lang="it-IT" dirty="0" err="1"/>
              <a:t>bars</a:t>
            </a:r>
            <a:r>
              <a:rPr lang="it-IT" dirty="0"/>
              <a:t> 9 of </a:t>
            </a:r>
            <a:r>
              <a:rPr lang="it-IT" dirty="0" err="1"/>
              <a:t>each</a:t>
            </a:r>
            <a:r>
              <a:rPr lang="it-IT" dirty="0"/>
              <a:t> </a:t>
            </a:r>
            <a:r>
              <a:rPr lang="it-IT" dirty="0" err="1"/>
              <a:t>layer</a:t>
            </a:r>
            <a:r>
              <a:rPr lang="it-IT" dirty="0"/>
              <a:t> are hit</a:t>
            </a:r>
            <a:endParaRPr lang="en-US" dirty="0"/>
          </a:p>
        </p:txBody>
      </p:sp>
      <p:sp>
        <p:nvSpPr>
          <p:cNvPr id="4" name="Slide Number Placeholder 3"/>
          <p:cNvSpPr>
            <a:spLocks noGrp="1"/>
          </p:cNvSpPr>
          <p:nvPr>
            <p:ph type="sldNum" sz="quarter" idx="5"/>
          </p:nvPr>
        </p:nvSpPr>
        <p:spPr/>
        <p:txBody>
          <a:bodyPr/>
          <a:lstStyle/>
          <a:p>
            <a:fld id="{DBD4B2DF-56E7-4880-81D1-5B1AC36FC775}" type="slidenum">
              <a:rPr lang="en-US" smtClean="0"/>
              <a:t>6</a:t>
            </a:fld>
            <a:endParaRPr lang="en-US"/>
          </a:p>
        </p:txBody>
      </p:sp>
    </p:spTree>
    <p:extLst>
      <p:ext uri="{BB962C8B-B14F-4D97-AF65-F5344CB8AC3E}">
        <p14:creationId xmlns:p14="http://schemas.microsoft.com/office/powerpoint/2010/main" val="655479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en-US" dirty="0"/>
              <a:t>We have then proceeded to perform the charge calibration for runs without target, by fitting the charge histograms for every bar showing enough statistics. The charge values for every bar have been plotted against the energy loss values (PSTAR) and a linear fit has been performed</a:t>
            </a:r>
          </a:p>
          <a:p>
            <a:pPr marL="185766" indent="-185766">
              <a:buFont typeface="Arial" panose="020B0604020202020204" pitchFamily="34" charset="0"/>
              <a:buChar char="•"/>
            </a:pPr>
            <a:endParaRPr lang="en-US" dirty="0"/>
          </a:p>
          <a:p>
            <a:pPr marL="185766" indent="-185766">
              <a:buFont typeface="Arial" panose="020B0604020202020204" pitchFamily="34" charset="0"/>
              <a:buChar char="•"/>
            </a:pPr>
            <a:r>
              <a:rPr lang="en-US" dirty="0"/>
              <a:t>Explain the PSTAR energy loss part</a:t>
            </a:r>
          </a:p>
        </p:txBody>
      </p:sp>
      <p:sp>
        <p:nvSpPr>
          <p:cNvPr id="4" name="Slide Number Placeholder 3"/>
          <p:cNvSpPr>
            <a:spLocks noGrp="1"/>
          </p:cNvSpPr>
          <p:nvPr>
            <p:ph type="sldNum" sz="quarter" idx="5"/>
          </p:nvPr>
        </p:nvSpPr>
        <p:spPr/>
        <p:txBody>
          <a:bodyPr/>
          <a:lstStyle/>
          <a:p>
            <a:fld id="{DBD4B2DF-56E7-4880-81D1-5B1AC36FC775}" type="slidenum">
              <a:rPr lang="en-US" smtClean="0"/>
              <a:t>7</a:t>
            </a:fld>
            <a:endParaRPr lang="en-US"/>
          </a:p>
        </p:txBody>
      </p:sp>
    </p:spTree>
    <p:extLst>
      <p:ext uri="{BB962C8B-B14F-4D97-AF65-F5344CB8AC3E}">
        <p14:creationId xmlns:p14="http://schemas.microsoft.com/office/powerpoint/2010/main" val="1301107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en-US" dirty="0"/>
              <a:t>So here's the summary of what we have done. Obviously, since there's no target, the central bars will be the ones with the higher number of hits (bar 9 of both layers being the one with the highest number) while the other bars (off from the center) may not have enough statistics to perform the fit. Therefore a threshold on the histograms entries has been set for the charge fitting</a:t>
            </a:r>
          </a:p>
          <a:p>
            <a:pPr marL="185766" indent="-185766">
              <a:buFont typeface="Arial" panose="020B0604020202020204" pitchFamily="34" charset="0"/>
              <a:buChar char="•"/>
            </a:pPr>
            <a:endParaRPr lang="en-US" dirty="0"/>
          </a:p>
          <a:p>
            <a:pPr marL="185766" indent="-185766">
              <a:buFont typeface="Arial" panose="020B0604020202020204" pitchFamily="34" charset="0"/>
              <a:buChar char="•"/>
            </a:pPr>
            <a:r>
              <a:rPr lang="en-US" dirty="0"/>
              <a:t>This table summarizes the bars available for calibration, that is if the fit to the charge histogram has been performed for at least 2 energies out of the 5 available. Here we see that mainly the central bars are available for calibration (from 6 to 11), as expected</a:t>
            </a:r>
          </a:p>
        </p:txBody>
      </p:sp>
      <p:sp>
        <p:nvSpPr>
          <p:cNvPr id="4" name="Slide Number Placeholder 3"/>
          <p:cNvSpPr>
            <a:spLocks noGrp="1"/>
          </p:cNvSpPr>
          <p:nvPr>
            <p:ph type="sldNum" sz="quarter" idx="5"/>
          </p:nvPr>
        </p:nvSpPr>
        <p:spPr/>
        <p:txBody>
          <a:bodyPr/>
          <a:lstStyle/>
          <a:p>
            <a:fld id="{DBD4B2DF-56E7-4880-81D1-5B1AC36FC775}" type="slidenum">
              <a:rPr lang="en-US" smtClean="0"/>
              <a:t>8</a:t>
            </a:fld>
            <a:endParaRPr lang="en-US"/>
          </a:p>
        </p:txBody>
      </p:sp>
    </p:spTree>
    <p:extLst>
      <p:ext uri="{BB962C8B-B14F-4D97-AF65-F5344CB8AC3E}">
        <p14:creationId xmlns:p14="http://schemas.microsoft.com/office/powerpoint/2010/main" val="3506723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en-US" dirty="0"/>
              <a:t>We plan to calibrate the </a:t>
            </a:r>
            <a:r>
              <a:rPr lang="en-US" dirty="0" err="1"/>
              <a:t>ToF</a:t>
            </a:r>
            <a:r>
              <a:rPr lang="en-US" dirty="0"/>
              <a:t>-Wall charge response even with fragmentation runs, by fitting every charge histogram of every bar with 2 separate gaussians (one for protons and one for helium). At the moment we have performed this calibration only for bar 9 of the front layer (work in progress)</a:t>
            </a:r>
          </a:p>
          <a:p>
            <a:pPr marL="185766" indent="-185766">
              <a:buFont typeface="Arial" panose="020B0604020202020204" pitchFamily="34" charset="0"/>
              <a:buChar char="•"/>
            </a:pPr>
            <a:endParaRPr lang="en-US" dirty="0"/>
          </a:p>
          <a:p>
            <a:pPr marL="185766" indent="-185766">
              <a:buFont typeface="Arial" panose="020B0604020202020204" pitchFamily="34" charset="0"/>
              <a:buChar char="•"/>
            </a:pPr>
            <a:r>
              <a:rPr lang="en-US" dirty="0"/>
              <a:t>For every bar and energy we plot the fit charge vs the energy loss (by MC) and we then perform a fit with a linear function (tried with Birks, but it didn’t show the expected results)</a:t>
            </a:r>
          </a:p>
        </p:txBody>
      </p:sp>
      <p:sp>
        <p:nvSpPr>
          <p:cNvPr id="4" name="Slide Number Placeholder 3"/>
          <p:cNvSpPr>
            <a:spLocks noGrp="1"/>
          </p:cNvSpPr>
          <p:nvPr>
            <p:ph type="sldNum" sz="quarter" idx="5"/>
          </p:nvPr>
        </p:nvSpPr>
        <p:spPr/>
        <p:txBody>
          <a:bodyPr/>
          <a:lstStyle/>
          <a:p>
            <a:fld id="{DBD4B2DF-56E7-4880-81D1-5B1AC36FC775}" type="slidenum">
              <a:rPr lang="en-US" smtClean="0"/>
              <a:t>9</a:t>
            </a:fld>
            <a:endParaRPr lang="en-US"/>
          </a:p>
        </p:txBody>
      </p:sp>
    </p:spTree>
    <p:extLst>
      <p:ext uri="{BB962C8B-B14F-4D97-AF65-F5344CB8AC3E}">
        <p14:creationId xmlns:p14="http://schemas.microsoft.com/office/powerpoint/2010/main" val="2195988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12/17/2024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0.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baltig.infn.it/asarti/shoe/-/wikis/Data%20location%20on%20Tier%20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hyperlink" Target="ttps://physics.nist.gov/PhysRefData/Star/Text/PSTAR.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221F3-9D7B-CDC7-186F-F06C9EE048A4}"/>
              </a:ext>
            </a:extLst>
          </p:cNvPr>
          <p:cNvSpPr>
            <a:spLocks noGrp="1"/>
          </p:cNvSpPr>
          <p:nvPr>
            <p:ph type="ctrTitle"/>
          </p:nvPr>
        </p:nvSpPr>
        <p:spPr/>
        <p:txBody>
          <a:bodyPr>
            <a:normAutofit/>
          </a:bodyPr>
          <a:lstStyle/>
          <a:p>
            <a:r>
              <a:rPr lang="it-IT" b="1" dirty="0">
                <a:solidFill>
                  <a:schemeClr val="accent1"/>
                </a:solidFill>
                <a:cs typeface="Aharoni" panose="02010803020104030203" pitchFamily="2" charset="-79"/>
              </a:rPr>
              <a:t>First Studies For HIT2022 Analysis</a:t>
            </a:r>
          </a:p>
        </p:txBody>
      </p:sp>
      <p:sp>
        <p:nvSpPr>
          <p:cNvPr id="3" name="Subtitle 2">
            <a:extLst>
              <a:ext uri="{FF2B5EF4-FFF2-40B4-BE49-F238E27FC236}">
                <a16:creationId xmlns:a16="http://schemas.microsoft.com/office/drawing/2014/main" id="{FFB5165A-3567-708D-35E9-166D7C6F0371}"/>
              </a:ext>
            </a:extLst>
          </p:cNvPr>
          <p:cNvSpPr>
            <a:spLocks noGrp="1"/>
          </p:cNvSpPr>
          <p:nvPr>
            <p:ph type="subTitle" idx="1"/>
          </p:nvPr>
        </p:nvSpPr>
        <p:spPr>
          <a:xfrm>
            <a:off x="2589213" y="5229663"/>
            <a:ext cx="8915399" cy="1126283"/>
          </a:xfrm>
        </p:spPr>
        <p:txBody>
          <a:bodyPr>
            <a:normAutofit lnSpcReduction="10000"/>
          </a:bodyPr>
          <a:lstStyle/>
          <a:p>
            <a:r>
              <a:rPr lang="it-IT" dirty="0"/>
              <a:t>Heidelberg data </a:t>
            </a:r>
            <a:r>
              <a:rPr lang="it-IT" dirty="0" err="1"/>
              <a:t>taking</a:t>
            </a:r>
            <a:r>
              <a:rPr lang="it-IT" dirty="0"/>
              <a:t> 2022</a:t>
            </a:r>
          </a:p>
          <a:p>
            <a:endParaRPr lang="it-IT" dirty="0"/>
          </a:p>
          <a:p>
            <a:r>
              <a:rPr lang="it-IT" b="1" dirty="0"/>
              <a:t>Lorenzo Pierfederici INFN-University of Pisa</a:t>
            </a:r>
          </a:p>
        </p:txBody>
      </p:sp>
    </p:spTree>
    <p:extLst>
      <p:ext uri="{BB962C8B-B14F-4D97-AF65-F5344CB8AC3E}">
        <p14:creationId xmlns:p14="http://schemas.microsoft.com/office/powerpoint/2010/main" val="142763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7F2B8-6DF7-F333-5266-D7E15966B951}"/>
              </a:ext>
            </a:extLst>
          </p:cNvPr>
          <p:cNvSpPr>
            <a:spLocks noGrp="1"/>
          </p:cNvSpPr>
          <p:nvPr>
            <p:ph type="title"/>
          </p:nvPr>
        </p:nvSpPr>
        <p:spPr>
          <a:xfrm>
            <a:off x="2592926" y="624110"/>
            <a:ext cx="4633466" cy="1280890"/>
          </a:xfrm>
        </p:spPr>
        <p:txBody>
          <a:bodyPr>
            <a:normAutofit/>
          </a:bodyPr>
          <a:lstStyle/>
          <a:p>
            <a:r>
              <a:rPr lang="it-IT" b="1" dirty="0" err="1">
                <a:solidFill>
                  <a:schemeClr val="accent1"/>
                </a:solidFill>
              </a:rPr>
              <a:t>Calorimeter</a:t>
            </a:r>
            <a:endParaRPr lang="en-US" b="1" dirty="0">
              <a:solidFill>
                <a:schemeClr val="accent1"/>
              </a:solidFill>
            </a:endParaRPr>
          </a:p>
        </p:txBody>
      </p:sp>
      <p:sp>
        <p:nvSpPr>
          <p:cNvPr id="9" name="Content Placeholder 8">
            <a:extLst>
              <a:ext uri="{FF2B5EF4-FFF2-40B4-BE49-F238E27FC236}">
                <a16:creationId xmlns:a16="http://schemas.microsoft.com/office/drawing/2014/main" id="{F4B8F4EF-9F93-10D1-DE8B-F9F4ADA510B4}"/>
              </a:ext>
            </a:extLst>
          </p:cNvPr>
          <p:cNvSpPr>
            <a:spLocks noGrp="1"/>
          </p:cNvSpPr>
          <p:nvPr>
            <p:ph idx="1"/>
          </p:nvPr>
        </p:nvSpPr>
        <p:spPr>
          <a:xfrm>
            <a:off x="2589213" y="2040467"/>
            <a:ext cx="4637179" cy="3870755"/>
          </a:xfrm>
        </p:spPr>
        <p:txBody>
          <a:bodyPr>
            <a:normAutofit/>
          </a:bodyPr>
          <a:lstStyle/>
          <a:p>
            <a:r>
              <a:rPr lang="it-IT" dirty="0" err="1"/>
              <a:t>Modules</a:t>
            </a:r>
            <a:r>
              <a:rPr lang="it-IT" dirty="0"/>
              <a:t> </a:t>
            </a:r>
            <a:r>
              <a:rPr lang="it-IT" dirty="0" err="1"/>
              <a:t>arranged</a:t>
            </a:r>
            <a:r>
              <a:rPr lang="it-IT" dirty="0"/>
              <a:t> in 3x3 BGO </a:t>
            </a:r>
            <a:r>
              <a:rPr lang="it-IT" dirty="0" err="1"/>
              <a:t>crystals</a:t>
            </a:r>
            <a:r>
              <a:rPr lang="it-IT" dirty="0"/>
              <a:t>. Here </a:t>
            </a:r>
            <a:r>
              <a:rPr lang="it-IT" dirty="0" err="1"/>
              <a:t>we</a:t>
            </a:r>
            <a:r>
              <a:rPr lang="it-IT" dirty="0"/>
              <a:t> </a:t>
            </a:r>
            <a:r>
              <a:rPr lang="it-IT" dirty="0" err="1"/>
              <a:t>will</a:t>
            </a:r>
            <a:r>
              <a:rPr lang="it-IT" dirty="0"/>
              <a:t> be </a:t>
            </a:r>
            <a:r>
              <a:rPr lang="it-IT" dirty="0" err="1"/>
              <a:t>focusing</a:t>
            </a:r>
            <a:r>
              <a:rPr lang="it-IT" dirty="0"/>
              <a:t> on 7 </a:t>
            </a:r>
            <a:r>
              <a:rPr lang="it-IT" dirty="0" err="1"/>
              <a:t>modules</a:t>
            </a:r>
            <a:endParaRPr lang="it-IT" dirty="0"/>
          </a:p>
          <a:p>
            <a:r>
              <a:rPr lang="it-IT" dirty="0" err="1"/>
              <a:t>This</a:t>
            </a:r>
            <a:r>
              <a:rPr lang="it-IT" dirty="0"/>
              <a:t> detector </a:t>
            </a:r>
            <a:r>
              <a:rPr lang="it-IT" dirty="0" err="1"/>
              <a:t>stops</a:t>
            </a:r>
            <a:r>
              <a:rPr lang="it-IT" dirty="0"/>
              <a:t> the </a:t>
            </a:r>
            <a:r>
              <a:rPr lang="it-IT" dirty="0" err="1"/>
              <a:t>impinging</a:t>
            </a:r>
            <a:r>
              <a:rPr lang="it-IT" dirty="0"/>
              <a:t> </a:t>
            </a:r>
            <a:r>
              <a:rPr lang="it-IT" dirty="0" err="1"/>
              <a:t>particles</a:t>
            </a:r>
            <a:r>
              <a:rPr lang="it-IT" dirty="0"/>
              <a:t> and </a:t>
            </a:r>
            <a:r>
              <a:rPr lang="it-IT" dirty="0" err="1"/>
              <a:t>measures</a:t>
            </a:r>
            <a:r>
              <a:rPr lang="it-IT" dirty="0"/>
              <a:t> </a:t>
            </a:r>
            <a:r>
              <a:rPr lang="it-IT" dirty="0" err="1"/>
              <a:t>their</a:t>
            </a:r>
            <a:r>
              <a:rPr lang="it-IT" dirty="0"/>
              <a:t> </a:t>
            </a:r>
            <a:r>
              <a:rPr lang="it-IT" b="1" dirty="0" err="1"/>
              <a:t>kinetic</a:t>
            </a:r>
            <a:r>
              <a:rPr lang="it-IT" b="1" dirty="0"/>
              <a:t> energy</a:t>
            </a:r>
          </a:p>
          <a:p>
            <a:r>
              <a:rPr lang="it-IT" dirty="0"/>
              <a:t>Here </a:t>
            </a:r>
            <a:r>
              <a:rPr lang="it-IT" dirty="0" err="1"/>
              <a:t>we</a:t>
            </a:r>
            <a:r>
              <a:rPr lang="it-IT" dirty="0"/>
              <a:t> </a:t>
            </a:r>
            <a:r>
              <a:rPr lang="it-IT" dirty="0" err="1"/>
              <a:t>want</a:t>
            </a:r>
            <a:r>
              <a:rPr lang="it-IT" dirty="0"/>
              <a:t> to </a:t>
            </a:r>
            <a:r>
              <a:rPr lang="it-IT" dirty="0" err="1"/>
              <a:t>analyze</a:t>
            </a:r>
            <a:r>
              <a:rPr lang="it-IT" dirty="0"/>
              <a:t> the </a:t>
            </a:r>
            <a:r>
              <a:rPr lang="it-IT" dirty="0" err="1"/>
              <a:t>calorimeter</a:t>
            </a:r>
            <a:r>
              <a:rPr lang="it-IT" dirty="0"/>
              <a:t> </a:t>
            </a:r>
            <a:r>
              <a:rPr lang="it-IT" b="1" dirty="0" err="1"/>
              <a:t>charge</a:t>
            </a:r>
            <a:r>
              <a:rPr lang="it-IT" b="1" dirty="0"/>
              <a:t> response </a:t>
            </a:r>
            <a:r>
              <a:rPr lang="it-IT" dirty="0"/>
              <a:t>in relation to the </a:t>
            </a:r>
            <a:r>
              <a:rPr lang="it-IT" b="1" dirty="0"/>
              <a:t>beam energy</a:t>
            </a:r>
            <a:r>
              <a:rPr lang="it-IT" dirty="0"/>
              <a:t>, </a:t>
            </a:r>
            <a:r>
              <a:rPr lang="it-IT" dirty="0" err="1"/>
              <a:t>using</a:t>
            </a:r>
            <a:r>
              <a:rPr lang="it-IT" dirty="0"/>
              <a:t> </a:t>
            </a:r>
            <a:r>
              <a:rPr lang="it-IT" b="1" dirty="0" err="1"/>
              <a:t>targetless</a:t>
            </a:r>
            <a:r>
              <a:rPr lang="it-IT" b="1" dirty="0"/>
              <a:t> </a:t>
            </a:r>
            <a:r>
              <a:rPr lang="it-IT" b="1" dirty="0" err="1"/>
              <a:t>runs</a:t>
            </a:r>
            <a:r>
              <a:rPr lang="it-IT" b="1" dirty="0"/>
              <a:t> </a:t>
            </a:r>
            <a:r>
              <a:rPr lang="it-IT" b="1" dirty="0" err="1"/>
              <a:t>only</a:t>
            </a:r>
            <a:endParaRPr lang="it-IT" b="1" dirty="0"/>
          </a:p>
          <a:p>
            <a:endParaRPr lang="en-US" dirty="0"/>
          </a:p>
        </p:txBody>
      </p:sp>
      <p:pic>
        <p:nvPicPr>
          <p:cNvPr id="5" name="Content Placeholder 4" descr="A stack of blue paper&#10;&#10;Description automatically generated">
            <a:extLst>
              <a:ext uri="{FF2B5EF4-FFF2-40B4-BE49-F238E27FC236}">
                <a16:creationId xmlns:a16="http://schemas.microsoft.com/office/drawing/2014/main" id="{26CD0F5A-5139-7670-FCC2-369830C98BBB}"/>
              </a:ext>
            </a:extLst>
          </p:cNvPr>
          <p:cNvPicPr>
            <a:picLocks noChangeAspect="1"/>
          </p:cNvPicPr>
          <p:nvPr/>
        </p:nvPicPr>
        <p:blipFill>
          <a:blip r:embed="rId3"/>
          <a:stretch>
            <a:fillRect/>
          </a:stretch>
        </p:blipFill>
        <p:spPr>
          <a:xfrm>
            <a:off x="7633101" y="640081"/>
            <a:ext cx="3847932" cy="5271141"/>
          </a:xfrm>
          <a:prstGeom prst="rect">
            <a:avLst/>
          </a:prstGeom>
        </p:spPr>
      </p:pic>
    </p:spTree>
    <p:extLst>
      <p:ext uri="{BB962C8B-B14F-4D97-AF65-F5344CB8AC3E}">
        <p14:creationId xmlns:p14="http://schemas.microsoft.com/office/powerpoint/2010/main" val="2137062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9C313-6D04-5D69-0AFA-963F7517C2B3}"/>
              </a:ext>
            </a:extLst>
          </p:cNvPr>
          <p:cNvSpPr>
            <a:spLocks noGrp="1"/>
          </p:cNvSpPr>
          <p:nvPr>
            <p:ph type="title"/>
          </p:nvPr>
        </p:nvSpPr>
        <p:spPr>
          <a:xfrm>
            <a:off x="1768374" y="430248"/>
            <a:ext cx="8911687" cy="1280890"/>
          </a:xfrm>
        </p:spPr>
        <p:txBody>
          <a:bodyPr/>
          <a:lstStyle/>
          <a:p>
            <a:r>
              <a:rPr lang="it-IT" b="1" dirty="0" err="1">
                <a:solidFill>
                  <a:schemeClr val="accent1"/>
                </a:solidFill>
              </a:rPr>
              <a:t>Calorimeter</a:t>
            </a:r>
            <a:r>
              <a:rPr lang="it-IT" b="1" dirty="0">
                <a:solidFill>
                  <a:schemeClr val="accent1"/>
                </a:solidFill>
              </a:rPr>
              <a:t> </a:t>
            </a:r>
            <a:r>
              <a:rPr lang="it-IT" b="1" dirty="0" err="1">
                <a:solidFill>
                  <a:schemeClr val="accent1"/>
                </a:solidFill>
              </a:rPr>
              <a:t>Modules</a:t>
            </a:r>
            <a:endParaRPr lang="en-US" b="1" dirty="0">
              <a:solidFill>
                <a:schemeClr val="accent1"/>
              </a:solidFill>
            </a:endParaRPr>
          </a:p>
        </p:txBody>
      </p:sp>
      <p:pic>
        <p:nvPicPr>
          <p:cNvPr id="6" name="Content Placeholder 4" descr="A grid of colorful squares&#10;&#10;Description automatically generated">
            <a:extLst>
              <a:ext uri="{FF2B5EF4-FFF2-40B4-BE49-F238E27FC236}">
                <a16:creationId xmlns:a16="http://schemas.microsoft.com/office/drawing/2014/main" id="{E9B07286-6493-5B95-053A-D2AC4F3C8F0B}"/>
              </a:ext>
            </a:extLst>
          </p:cNvPr>
          <p:cNvPicPr>
            <a:picLocks noGrp="1" noChangeAspect="1"/>
          </p:cNvPicPr>
          <p:nvPr>
            <p:ph idx="1"/>
          </p:nvPr>
        </p:nvPicPr>
        <p:blipFill>
          <a:blip r:embed="rId3"/>
          <a:stretch>
            <a:fillRect/>
          </a:stretch>
        </p:blipFill>
        <p:spPr>
          <a:xfrm>
            <a:off x="545530" y="1304527"/>
            <a:ext cx="8638052" cy="2469597"/>
          </a:xfr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D7F8086-687C-B6E2-7B12-7B999123B801}"/>
                  </a:ext>
                </a:extLst>
              </p:cNvPr>
              <p:cNvSpPr txBox="1"/>
              <p:nvPr/>
            </p:nvSpPr>
            <p:spPr>
              <a:xfrm>
                <a:off x="9325439" y="921468"/>
                <a:ext cx="2866561" cy="3052567"/>
              </a:xfrm>
              <a:prstGeom prst="rect">
                <a:avLst/>
              </a:prstGeom>
              <a:noFill/>
            </p:spPr>
            <p:txBody>
              <a:bodyPr wrap="square" rtlCol="0">
                <a:spAutoFit/>
              </a:bodyPr>
              <a:lstStyle/>
              <a:p>
                <a:r>
                  <a:rPr lang="it-IT" sz="1600" b="1" dirty="0" err="1"/>
                  <a:t>Modules</a:t>
                </a:r>
                <a:r>
                  <a:rPr lang="it-IT" sz="1600" b="1" dirty="0"/>
                  <a:t> </a:t>
                </a:r>
                <a:r>
                  <a:rPr lang="it-IT" sz="1600" b="1" dirty="0" err="1"/>
                  <a:t>disposition</a:t>
                </a:r>
                <a:r>
                  <a:rPr lang="it-IT" sz="1600" b="1" dirty="0"/>
                  <a:t> (from the HIT2022 ELOG)</a:t>
                </a:r>
              </a:p>
              <a:p>
                <a:endParaRPr lang="it-IT" sz="1600" dirty="0"/>
              </a:p>
              <a:p>
                <a:r>
                  <a:rPr lang="it-IT" sz="1600" dirty="0" err="1"/>
                  <a:t>Each</a:t>
                </a:r>
                <a:r>
                  <a:rPr lang="it-IT" sz="1600" dirty="0"/>
                  <a:t> </a:t>
                </a:r>
                <a:r>
                  <a:rPr lang="it-IT" sz="1600" dirty="0" err="1"/>
                  <a:t>module</a:t>
                </a:r>
                <a:r>
                  <a:rPr lang="it-IT" sz="1600" dirty="0"/>
                  <a:t> </a:t>
                </a:r>
                <a:r>
                  <a:rPr lang="it-IT" sz="1600" dirty="0" err="1"/>
                  <a:t>consists</a:t>
                </a:r>
                <a:r>
                  <a:rPr lang="it-IT" sz="1600" dirty="0"/>
                  <a:t> of </a:t>
                </a:r>
                <a:r>
                  <a:rPr lang="it-IT" sz="1600" b="1" dirty="0"/>
                  <a:t>9 2x2 </a:t>
                </a:r>
                <a14:m>
                  <m:oMath xmlns:m="http://schemas.openxmlformats.org/officeDocument/2006/math">
                    <m:r>
                      <a:rPr lang="it-IT" sz="1600" b="1" i="1" smtClean="0">
                        <a:latin typeface="Cambria Math" panose="02040503050406030204" pitchFamily="18" charset="0"/>
                      </a:rPr>
                      <m:t>𝒄</m:t>
                    </m:r>
                    <m:sSup>
                      <m:sSupPr>
                        <m:ctrlPr>
                          <a:rPr lang="it-IT" sz="1600" b="1" i="1" smtClean="0">
                            <a:latin typeface="Cambria Math" panose="02040503050406030204" pitchFamily="18" charset="0"/>
                          </a:rPr>
                        </m:ctrlPr>
                      </m:sSupPr>
                      <m:e>
                        <m:r>
                          <a:rPr lang="it-IT" sz="1600" b="1" i="1" smtClean="0">
                            <a:latin typeface="Cambria Math" panose="02040503050406030204" pitchFamily="18" charset="0"/>
                          </a:rPr>
                          <m:t>𝒎</m:t>
                        </m:r>
                      </m:e>
                      <m:sup>
                        <m:r>
                          <a:rPr lang="it-IT" sz="1600" b="1" i="1" smtClean="0">
                            <a:latin typeface="Cambria Math" panose="02040503050406030204" pitchFamily="18" charset="0"/>
                          </a:rPr>
                          <m:t>𝟐</m:t>
                        </m:r>
                      </m:sup>
                    </m:sSup>
                  </m:oMath>
                </a14:m>
                <a:r>
                  <a:rPr lang="en-US" sz="1600" b="1" dirty="0"/>
                  <a:t> crystals </a:t>
                </a:r>
                <a:r>
                  <a:rPr lang="en-US" sz="1600" dirty="0"/>
                  <a:t>labeled with a </a:t>
                </a:r>
                <a:r>
                  <a:rPr lang="en-US" sz="1600" b="1" dirty="0"/>
                  <a:t>crystal ID number</a:t>
                </a:r>
                <a:r>
                  <a:rPr lang="en-US" sz="1600" dirty="0"/>
                  <a:t>, ranging </a:t>
                </a:r>
                <a:r>
                  <a:rPr lang="en-US" sz="1600" b="1" dirty="0"/>
                  <a:t>from 0 to 62.</a:t>
                </a:r>
              </a:p>
              <a:p>
                <a:endParaRPr lang="en-US" sz="1600" dirty="0"/>
              </a:p>
              <a:p>
                <a:r>
                  <a:rPr lang="en-US" sz="1600" dirty="0"/>
                  <a:t>Here we will focus on the </a:t>
                </a:r>
                <a:r>
                  <a:rPr lang="en-US" sz="1600" b="1" dirty="0"/>
                  <a:t>central module (number 4) </a:t>
                </a:r>
                <a:r>
                  <a:rPr lang="en-US" sz="1600" dirty="0"/>
                  <a:t>whose </a:t>
                </a:r>
                <a:r>
                  <a:rPr lang="en-US" sz="1600" b="1" dirty="0"/>
                  <a:t>crystal IDs </a:t>
                </a:r>
                <a:r>
                  <a:rPr lang="en-US" sz="1600" dirty="0"/>
                  <a:t>range </a:t>
                </a:r>
                <a:r>
                  <a:rPr lang="en-US" sz="1600" b="1" dirty="0"/>
                  <a:t>from 0 to 8.</a:t>
                </a:r>
              </a:p>
            </p:txBody>
          </p:sp>
        </mc:Choice>
        <mc:Fallback xmlns="">
          <p:sp>
            <p:nvSpPr>
              <p:cNvPr id="9" name="TextBox 8">
                <a:extLst>
                  <a:ext uri="{FF2B5EF4-FFF2-40B4-BE49-F238E27FC236}">
                    <a16:creationId xmlns:a16="http://schemas.microsoft.com/office/drawing/2014/main" id="{7D7F8086-687C-B6E2-7B12-7B999123B801}"/>
                  </a:ext>
                </a:extLst>
              </p:cNvPr>
              <p:cNvSpPr txBox="1">
                <a:spLocks noRot="1" noChangeAspect="1" noMove="1" noResize="1" noEditPoints="1" noAdjustHandles="1" noChangeArrowheads="1" noChangeShapeType="1" noTextEdit="1"/>
              </p:cNvSpPr>
              <p:nvPr/>
            </p:nvSpPr>
            <p:spPr>
              <a:xfrm>
                <a:off x="9325439" y="921468"/>
                <a:ext cx="2866561" cy="3052567"/>
              </a:xfrm>
              <a:prstGeom prst="rect">
                <a:avLst/>
              </a:prstGeom>
              <a:blipFill>
                <a:blip r:embed="rId4"/>
                <a:stretch>
                  <a:fillRect l="-1277" t="-599" r="-2128" b="-1597"/>
                </a:stretch>
              </a:blipFill>
            </p:spPr>
            <p:txBody>
              <a:bodyPr/>
              <a:lstStyle/>
              <a:p>
                <a:r>
                  <a:rPr lang="en-US">
                    <a:noFill/>
                  </a:rPr>
                  <a:t> </a:t>
                </a:r>
              </a:p>
            </p:txBody>
          </p:sp>
        </mc:Fallback>
      </mc:AlternateContent>
      <p:pic>
        <p:nvPicPr>
          <p:cNvPr id="4" name="Picture 3" descr="A chart with numbers and a graph&#10;&#10;Description automatically generated with medium confidence">
            <a:extLst>
              <a:ext uri="{FF2B5EF4-FFF2-40B4-BE49-F238E27FC236}">
                <a16:creationId xmlns:a16="http://schemas.microsoft.com/office/drawing/2014/main" id="{F1DF5B8B-02AB-1E89-BFC3-28DD79636BEB}"/>
              </a:ext>
            </a:extLst>
          </p:cNvPr>
          <p:cNvPicPr>
            <a:picLocks noChangeAspect="1"/>
          </p:cNvPicPr>
          <p:nvPr/>
        </p:nvPicPr>
        <p:blipFill>
          <a:blip r:embed="rId5"/>
          <a:stretch>
            <a:fillRect/>
          </a:stretch>
        </p:blipFill>
        <p:spPr>
          <a:xfrm>
            <a:off x="545530" y="3974035"/>
            <a:ext cx="4467904" cy="2883965"/>
          </a:xfrm>
          <a:prstGeom prst="rect">
            <a:avLst/>
          </a:prstGeom>
        </p:spPr>
      </p:pic>
      <p:sp>
        <p:nvSpPr>
          <p:cNvPr id="7" name="TextBox 6">
            <a:extLst>
              <a:ext uri="{FF2B5EF4-FFF2-40B4-BE49-F238E27FC236}">
                <a16:creationId xmlns:a16="http://schemas.microsoft.com/office/drawing/2014/main" id="{B204B673-7579-302E-027A-89A85EA18413}"/>
              </a:ext>
            </a:extLst>
          </p:cNvPr>
          <p:cNvSpPr txBox="1"/>
          <p:nvPr/>
        </p:nvSpPr>
        <p:spPr>
          <a:xfrm>
            <a:off x="5201264" y="4329404"/>
            <a:ext cx="4876800" cy="2031325"/>
          </a:xfrm>
          <a:prstGeom prst="rect">
            <a:avLst/>
          </a:prstGeom>
          <a:noFill/>
        </p:spPr>
        <p:txBody>
          <a:bodyPr wrap="square" rtlCol="0">
            <a:spAutoFit/>
          </a:bodyPr>
          <a:lstStyle/>
          <a:p>
            <a:r>
              <a:rPr lang="it-IT" dirty="0" err="1"/>
              <a:t>Reconstructed</a:t>
            </a:r>
            <a:r>
              <a:rPr lang="it-IT" dirty="0"/>
              <a:t> </a:t>
            </a:r>
            <a:r>
              <a:rPr lang="it-IT" b="1" dirty="0"/>
              <a:t>2D hit-map </a:t>
            </a:r>
            <a:r>
              <a:rPr lang="it-IT" dirty="0"/>
              <a:t>of the </a:t>
            </a:r>
            <a:r>
              <a:rPr lang="it-IT" b="1" dirty="0"/>
              <a:t>x and y hit position </a:t>
            </a:r>
            <a:r>
              <a:rPr lang="it-IT" dirty="0"/>
              <a:t>in the </a:t>
            </a:r>
            <a:r>
              <a:rPr lang="it-IT" dirty="0" err="1"/>
              <a:t>calorimeter</a:t>
            </a:r>
            <a:r>
              <a:rPr lang="it-IT" dirty="0"/>
              <a:t> (</a:t>
            </a:r>
            <a:r>
              <a:rPr lang="it-IT" dirty="0" err="1"/>
              <a:t>not</a:t>
            </a:r>
            <a:r>
              <a:rPr lang="it-IT" dirty="0"/>
              <a:t> to scale) for the </a:t>
            </a:r>
            <a:r>
              <a:rPr lang="it-IT" dirty="0" err="1"/>
              <a:t>merged</a:t>
            </a:r>
            <a:r>
              <a:rPr lang="it-IT" dirty="0"/>
              <a:t> </a:t>
            </a:r>
            <a:r>
              <a:rPr lang="it-IT" dirty="0" err="1"/>
              <a:t>run</a:t>
            </a:r>
            <a:r>
              <a:rPr lang="it-IT" dirty="0"/>
              <a:t> files </a:t>
            </a:r>
            <a:r>
              <a:rPr lang="it-IT" dirty="0" err="1"/>
              <a:t>at</a:t>
            </a:r>
            <a:r>
              <a:rPr lang="it-IT" dirty="0"/>
              <a:t> 200 MeV/u, with the </a:t>
            </a:r>
            <a:r>
              <a:rPr lang="it-IT" b="1" dirty="0" err="1"/>
              <a:t>crystal</a:t>
            </a:r>
            <a:r>
              <a:rPr lang="it-IT" b="1" dirty="0"/>
              <a:t> </a:t>
            </a:r>
            <a:r>
              <a:rPr lang="it-IT" b="1" dirty="0" err="1"/>
              <a:t>IDs</a:t>
            </a:r>
            <a:r>
              <a:rPr lang="it-IT" b="1" dirty="0"/>
              <a:t> </a:t>
            </a:r>
            <a:r>
              <a:rPr lang="it-IT" b="1" dirty="0" err="1"/>
              <a:t>superimposed</a:t>
            </a:r>
            <a:r>
              <a:rPr lang="it-IT" b="1" dirty="0"/>
              <a:t>.</a:t>
            </a:r>
          </a:p>
          <a:p>
            <a:endParaRPr lang="it-IT" b="1" dirty="0"/>
          </a:p>
          <a:p>
            <a:r>
              <a:rPr lang="it-IT" b="1" dirty="0" err="1"/>
              <a:t>Modules</a:t>
            </a:r>
            <a:r>
              <a:rPr lang="it-IT" b="1" dirty="0"/>
              <a:t> 7 and 1 </a:t>
            </a:r>
            <a:r>
              <a:rPr lang="it-IT" b="1" dirty="0" err="1"/>
              <a:t>seem</a:t>
            </a:r>
            <a:r>
              <a:rPr lang="it-IT" b="1" dirty="0"/>
              <a:t> to be out of the </a:t>
            </a:r>
            <a:r>
              <a:rPr lang="it-IT" b="1" dirty="0" err="1"/>
              <a:t>expected</a:t>
            </a:r>
            <a:r>
              <a:rPr lang="it-IT" b="1" dirty="0"/>
              <a:t> y position.</a:t>
            </a:r>
            <a:endParaRPr lang="en-US" b="1" dirty="0"/>
          </a:p>
        </p:txBody>
      </p:sp>
    </p:spTree>
    <p:extLst>
      <p:ext uri="{BB962C8B-B14F-4D97-AF65-F5344CB8AC3E}">
        <p14:creationId xmlns:p14="http://schemas.microsoft.com/office/powerpoint/2010/main" val="1606205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37B7D-8A72-D8B5-A038-D08B3BAE551B}"/>
              </a:ext>
            </a:extLst>
          </p:cNvPr>
          <p:cNvSpPr>
            <a:spLocks noGrp="1"/>
          </p:cNvSpPr>
          <p:nvPr>
            <p:ph type="title"/>
          </p:nvPr>
        </p:nvSpPr>
        <p:spPr/>
        <p:txBody>
          <a:bodyPr/>
          <a:lstStyle/>
          <a:p>
            <a:r>
              <a:rPr lang="it-IT" b="1" dirty="0" err="1">
                <a:solidFill>
                  <a:schemeClr val="accent1"/>
                </a:solidFill>
              </a:rPr>
              <a:t>Calorimeter</a:t>
            </a:r>
            <a:r>
              <a:rPr lang="it-IT" b="1" dirty="0">
                <a:solidFill>
                  <a:schemeClr val="accent1"/>
                </a:solidFill>
              </a:rPr>
              <a:t> Crystal </a:t>
            </a:r>
            <a:r>
              <a:rPr lang="it-IT" b="1" dirty="0" err="1">
                <a:solidFill>
                  <a:schemeClr val="accent1"/>
                </a:solidFill>
              </a:rPr>
              <a:t>IDs</a:t>
            </a:r>
            <a:r>
              <a:rPr lang="it-IT" b="1" dirty="0">
                <a:solidFill>
                  <a:schemeClr val="accent1"/>
                </a:solidFill>
              </a:rPr>
              <a:t> </a:t>
            </a:r>
            <a:r>
              <a:rPr lang="it-IT" b="1" dirty="0" err="1">
                <a:solidFill>
                  <a:schemeClr val="accent1"/>
                </a:solidFill>
              </a:rPr>
              <a:t>Charge</a:t>
            </a:r>
            <a:endParaRPr lang="en-US" b="1" dirty="0">
              <a:solidFill>
                <a:schemeClr val="accent1"/>
              </a:solidFill>
            </a:endParaRPr>
          </a:p>
        </p:txBody>
      </p:sp>
      <p:sp>
        <p:nvSpPr>
          <p:cNvPr id="3" name="Content Placeholder 2">
            <a:extLst>
              <a:ext uri="{FF2B5EF4-FFF2-40B4-BE49-F238E27FC236}">
                <a16:creationId xmlns:a16="http://schemas.microsoft.com/office/drawing/2014/main" id="{D2707946-99CC-781C-2AB5-A16A0C5DAEA3}"/>
              </a:ext>
            </a:extLst>
          </p:cNvPr>
          <p:cNvSpPr>
            <a:spLocks noGrp="1"/>
          </p:cNvSpPr>
          <p:nvPr>
            <p:ph idx="1"/>
          </p:nvPr>
        </p:nvSpPr>
        <p:spPr>
          <a:xfrm>
            <a:off x="1773134" y="1337188"/>
            <a:ext cx="8915400" cy="2192594"/>
          </a:xfrm>
        </p:spPr>
        <p:txBody>
          <a:bodyPr>
            <a:normAutofit/>
          </a:bodyPr>
          <a:lstStyle/>
          <a:p>
            <a:r>
              <a:rPr lang="it-IT" sz="1600" dirty="0"/>
              <a:t>The </a:t>
            </a:r>
            <a:r>
              <a:rPr lang="it-IT" sz="1600" dirty="0" err="1"/>
              <a:t>merged</a:t>
            </a:r>
            <a:r>
              <a:rPr lang="it-IT" sz="1600" dirty="0"/>
              <a:t> </a:t>
            </a:r>
            <a:r>
              <a:rPr lang="it-IT" sz="1600" dirty="0" err="1"/>
              <a:t>targetless</a:t>
            </a:r>
            <a:r>
              <a:rPr lang="it-IT" sz="1600" dirty="0"/>
              <a:t> </a:t>
            </a:r>
            <a:r>
              <a:rPr lang="it-IT" sz="1600" dirty="0" err="1"/>
              <a:t>run</a:t>
            </a:r>
            <a:r>
              <a:rPr lang="it-IT" sz="1600" dirty="0"/>
              <a:t> files, one for </a:t>
            </a:r>
            <a:r>
              <a:rPr lang="it-IT" sz="1600" dirty="0" err="1"/>
              <a:t>each</a:t>
            </a:r>
            <a:r>
              <a:rPr lang="it-IT" sz="1600" dirty="0"/>
              <a:t> beam energy </a:t>
            </a:r>
            <a:r>
              <a:rPr lang="it-IT" sz="1600" dirty="0" err="1"/>
              <a:t>value</a:t>
            </a:r>
            <a:r>
              <a:rPr lang="it-IT" sz="1600" dirty="0"/>
              <a:t>, </a:t>
            </a:r>
            <a:r>
              <a:rPr lang="it-IT" sz="1600" dirty="0" err="1"/>
              <a:t>have</a:t>
            </a:r>
            <a:r>
              <a:rPr lang="it-IT" sz="1600" dirty="0"/>
              <a:t> </a:t>
            </a:r>
            <a:r>
              <a:rPr lang="it-IT" sz="1600" dirty="0" err="1"/>
              <a:t>been</a:t>
            </a:r>
            <a:r>
              <a:rPr lang="it-IT" sz="1600" dirty="0"/>
              <a:t> </a:t>
            </a:r>
            <a:r>
              <a:rPr lang="it-IT" sz="1600" dirty="0" err="1"/>
              <a:t>analyzed</a:t>
            </a:r>
            <a:r>
              <a:rPr lang="it-IT" sz="1600" dirty="0"/>
              <a:t> to </a:t>
            </a:r>
            <a:r>
              <a:rPr lang="it-IT" sz="1600" dirty="0" err="1"/>
              <a:t>extract</a:t>
            </a:r>
            <a:r>
              <a:rPr lang="it-IT" sz="1600" dirty="0"/>
              <a:t> the </a:t>
            </a:r>
            <a:r>
              <a:rPr lang="it-IT" sz="1600" b="1" dirty="0" err="1"/>
              <a:t>charge</a:t>
            </a:r>
            <a:r>
              <a:rPr lang="it-IT" sz="1600" b="1" dirty="0"/>
              <a:t> </a:t>
            </a:r>
            <a:r>
              <a:rPr lang="it-IT" sz="1600" b="1" dirty="0" err="1"/>
              <a:t>histograms</a:t>
            </a:r>
            <a:r>
              <a:rPr lang="it-IT" sz="1600" b="1" dirty="0"/>
              <a:t> </a:t>
            </a:r>
            <a:r>
              <a:rPr lang="it-IT" sz="1600" dirty="0"/>
              <a:t>for </a:t>
            </a:r>
            <a:r>
              <a:rPr lang="it-IT" sz="1600" b="1" dirty="0" err="1"/>
              <a:t>every</a:t>
            </a:r>
            <a:r>
              <a:rPr lang="it-IT" sz="1600" b="1" dirty="0"/>
              <a:t> </a:t>
            </a:r>
            <a:r>
              <a:rPr lang="it-IT" sz="1600" b="1" dirty="0" err="1"/>
              <a:t>crystal</a:t>
            </a:r>
            <a:r>
              <a:rPr lang="it-IT" sz="1600" b="1" dirty="0"/>
              <a:t> of </a:t>
            </a:r>
            <a:r>
              <a:rPr lang="it-IT" sz="1600" b="1" dirty="0" err="1"/>
              <a:t>module</a:t>
            </a:r>
            <a:r>
              <a:rPr lang="it-IT" sz="1600" b="1" dirty="0"/>
              <a:t> 4</a:t>
            </a:r>
          </a:p>
          <a:p>
            <a:r>
              <a:rPr lang="it-IT" sz="1600" dirty="0"/>
              <a:t>A </a:t>
            </a:r>
            <a:r>
              <a:rPr lang="it-IT" sz="1600" b="1" dirty="0" err="1"/>
              <a:t>fit</a:t>
            </a:r>
            <a:r>
              <a:rPr lang="it-IT" sz="1600" dirty="0"/>
              <a:t> with a </a:t>
            </a:r>
            <a:r>
              <a:rPr lang="it-IT" sz="1600" b="1" dirty="0" err="1"/>
              <a:t>Gaussian</a:t>
            </a:r>
            <a:r>
              <a:rPr lang="it-IT" sz="1600" b="1" dirty="0"/>
              <a:t> model </a:t>
            </a:r>
            <a:r>
              <a:rPr lang="it-IT" sz="1600" dirty="0" err="1"/>
              <a:t>has</a:t>
            </a:r>
            <a:r>
              <a:rPr lang="it-IT" sz="1600" dirty="0"/>
              <a:t> </a:t>
            </a:r>
            <a:r>
              <a:rPr lang="it-IT" sz="1600" dirty="0" err="1"/>
              <a:t>then</a:t>
            </a:r>
            <a:r>
              <a:rPr lang="it-IT" sz="1600" dirty="0"/>
              <a:t> </a:t>
            </a:r>
            <a:r>
              <a:rPr lang="it-IT" sz="1600" dirty="0" err="1"/>
              <a:t>been</a:t>
            </a:r>
            <a:r>
              <a:rPr lang="it-IT" sz="1600" dirty="0"/>
              <a:t> </a:t>
            </a:r>
            <a:r>
              <a:rPr lang="it-IT" sz="1600" dirty="0" err="1"/>
              <a:t>performed</a:t>
            </a:r>
            <a:r>
              <a:rPr lang="it-IT" sz="1600" dirty="0"/>
              <a:t> </a:t>
            </a:r>
            <a:r>
              <a:rPr lang="it-IT" sz="1600" b="1" dirty="0"/>
              <a:t>for </a:t>
            </a:r>
            <a:r>
              <a:rPr lang="it-IT" sz="1600" b="1" dirty="0" err="1"/>
              <a:t>every</a:t>
            </a:r>
            <a:r>
              <a:rPr lang="it-IT" sz="1600" b="1" dirty="0"/>
              <a:t> </a:t>
            </a:r>
            <a:r>
              <a:rPr lang="it-IT" sz="1600" b="1" dirty="0" err="1"/>
              <a:t>crystal</a:t>
            </a:r>
            <a:r>
              <a:rPr lang="it-IT" sz="1600" b="1" dirty="0"/>
              <a:t> </a:t>
            </a:r>
            <a:r>
              <a:rPr lang="it-IT" sz="1600" dirty="0"/>
              <a:t>(with the </a:t>
            </a:r>
            <a:r>
              <a:rPr lang="it-IT" sz="1600" dirty="0" err="1"/>
              <a:t>exception</a:t>
            </a:r>
            <a:r>
              <a:rPr lang="it-IT" sz="1600" dirty="0"/>
              <a:t> of </a:t>
            </a:r>
            <a:r>
              <a:rPr lang="it-IT" sz="1600" dirty="0" err="1"/>
              <a:t>crystal</a:t>
            </a:r>
            <a:r>
              <a:rPr lang="it-IT" sz="1600" dirty="0"/>
              <a:t> </a:t>
            </a:r>
            <a:r>
              <a:rPr lang="it-IT" sz="1600" dirty="0" err="1"/>
              <a:t>IDs</a:t>
            </a:r>
            <a:r>
              <a:rPr lang="it-IT" sz="1600" dirty="0"/>
              <a:t> 0 and 5), in </a:t>
            </a:r>
            <a:r>
              <a:rPr lang="it-IT" sz="1600" dirty="0" err="1"/>
              <a:t>order</a:t>
            </a:r>
            <a:r>
              <a:rPr lang="it-IT" sz="1600" dirty="0"/>
              <a:t> to </a:t>
            </a:r>
            <a:r>
              <a:rPr lang="it-IT" sz="1600" dirty="0" err="1"/>
              <a:t>extract</a:t>
            </a:r>
            <a:r>
              <a:rPr lang="it-IT" sz="1600" dirty="0"/>
              <a:t> the </a:t>
            </a:r>
            <a:r>
              <a:rPr lang="it-IT" sz="1600" b="1" dirty="0" err="1"/>
              <a:t>charge</a:t>
            </a:r>
            <a:r>
              <a:rPr lang="it-IT" sz="1600" b="1" dirty="0"/>
              <a:t> </a:t>
            </a:r>
            <a:r>
              <a:rPr lang="it-IT" sz="1600" dirty="0" err="1"/>
              <a:t>as</a:t>
            </a:r>
            <a:r>
              <a:rPr lang="it-IT" sz="1600" dirty="0"/>
              <a:t> the </a:t>
            </a:r>
            <a:r>
              <a:rPr lang="it-IT" sz="1600" b="1" dirty="0" err="1"/>
              <a:t>mean</a:t>
            </a:r>
            <a:r>
              <a:rPr lang="it-IT" sz="1600" b="1" dirty="0"/>
              <a:t> </a:t>
            </a:r>
            <a:r>
              <a:rPr lang="it-IT" sz="1600" b="1" dirty="0" err="1"/>
              <a:t>value</a:t>
            </a:r>
            <a:endParaRPr lang="it-IT" sz="1600" b="1" dirty="0"/>
          </a:p>
          <a:p>
            <a:r>
              <a:rPr lang="it-IT" sz="1600" dirty="0" err="1"/>
              <a:t>This</a:t>
            </a:r>
            <a:r>
              <a:rPr lang="it-IT" sz="1600" dirty="0"/>
              <a:t> </a:t>
            </a:r>
            <a:r>
              <a:rPr lang="it-IT" sz="1600" dirty="0" err="1"/>
              <a:t>process</a:t>
            </a:r>
            <a:r>
              <a:rPr lang="it-IT" sz="1600" dirty="0"/>
              <a:t> </a:t>
            </a:r>
            <a:r>
              <a:rPr lang="it-IT" sz="1600" dirty="0" err="1"/>
              <a:t>has</a:t>
            </a:r>
            <a:r>
              <a:rPr lang="it-IT" sz="1600" dirty="0"/>
              <a:t> </a:t>
            </a:r>
            <a:r>
              <a:rPr lang="it-IT" sz="1600" dirty="0" err="1"/>
              <a:t>been</a:t>
            </a:r>
            <a:r>
              <a:rPr lang="it-IT" sz="1600" dirty="0"/>
              <a:t> </a:t>
            </a:r>
            <a:r>
              <a:rPr lang="it-IT" sz="1600" b="1" dirty="0" err="1"/>
              <a:t>repeated</a:t>
            </a:r>
            <a:r>
              <a:rPr lang="it-IT" sz="1600" b="1" dirty="0"/>
              <a:t> for </a:t>
            </a:r>
            <a:r>
              <a:rPr lang="it-IT" sz="1600" b="1" dirty="0" err="1"/>
              <a:t>every</a:t>
            </a:r>
            <a:r>
              <a:rPr lang="it-IT" sz="1600" b="1" dirty="0"/>
              <a:t> energy</a:t>
            </a:r>
            <a:r>
              <a:rPr lang="it-IT" sz="1600" dirty="0"/>
              <a:t>, in </a:t>
            </a:r>
            <a:r>
              <a:rPr lang="it-IT" sz="1600" dirty="0" err="1"/>
              <a:t>order</a:t>
            </a:r>
            <a:r>
              <a:rPr lang="it-IT" sz="1600" dirty="0"/>
              <a:t> to </a:t>
            </a:r>
            <a:r>
              <a:rPr lang="it-IT" sz="1600" b="1" dirty="0" err="1"/>
              <a:t>perform</a:t>
            </a:r>
            <a:r>
              <a:rPr lang="it-IT" sz="1600" b="1" dirty="0"/>
              <a:t> the </a:t>
            </a:r>
            <a:r>
              <a:rPr lang="it-IT" sz="1600" b="1" dirty="0" err="1"/>
              <a:t>charge</a:t>
            </a:r>
            <a:r>
              <a:rPr lang="it-IT" sz="1600" b="1" dirty="0"/>
              <a:t>-energy </a:t>
            </a:r>
            <a:r>
              <a:rPr lang="it-IT" sz="1600" b="1" dirty="0" err="1"/>
              <a:t>calibration</a:t>
            </a:r>
            <a:r>
              <a:rPr lang="it-IT" sz="1600" dirty="0"/>
              <a:t> for </a:t>
            </a:r>
            <a:r>
              <a:rPr lang="it-IT" sz="1600" b="1" dirty="0" err="1"/>
              <a:t>each</a:t>
            </a:r>
            <a:r>
              <a:rPr lang="it-IT" sz="1600" b="1" dirty="0"/>
              <a:t> </a:t>
            </a:r>
            <a:r>
              <a:rPr lang="it-IT" sz="1600" b="1" dirty="0" err="1"/>
              <a:t>crystal</a:t>
            </a:r>
            <a:endParaRPr lang="en-US" sz="1600" b="1" dirty="0"/>
          </a:p>
        </p:txBody>
      </p:sp>
      <p:pic>
        <p:nvPicPr>
          <p:cNvPr id="5" name="Picture 4">
            <a:extLst>
              <a:ext uri="{FF2B5EF4-FFF2-40B4-BE49-F238E27FC236}">
                <a16:creationId xmlns:a16="http://schemas.microsoft.com/office/drawing/2014/main" id="{A3DF9329-DAEF-3AAE-F0FA-7F7F0808D2CA}"/>
              </a:ext>
            </a:extLst>
          </p:cNvPr>
          <p:cNvPicPr>
            <a:picLocks noChangeAspect="1"/>
          </p:cNvPicPr>
          <p:nvPr/>
        </p:nvPicPr>
        <p:blipFill>
          <a:blip r:embed="rId3"/>
          <a:srcRect/>
          <a:stretch/>
        </p:blipFill>
        <p:spPr>
          <a:xfrm>
            <a:off x="1317078" y="3537748"/>
            <a:ext cx="1983169" cy="1425092"/>
          </a:xfrm>
          <a:prstGeom prst="rect">
            <a:avLst/>
          </a:prstGeom>
        </p:spPr>
      </p:pic>
      <p:pic>
        <p:nvPicPr>
          <p:cNvPr id="7" name="Picture 6">
            <a:extLst>
              <a:ext uri="{FF2B5EF4-FFF2-40B4-BE49-F238E27FC236}">
                <a16:creationId xmlns:a16="http://schemas.microsoft.com/office/drawing/2014/main" id="{32A823A9-E513-D861-7A75-3E3A0F224992}"/>
              </a:ext>
            </a:extLst>
          </p:cNvPr>
          <p:cNvPicPr>
            <a:picLocks noChangeAspect="1"/>
          </p:cNvPicPr>
          <p:nvPr/>
        </p:nvPicPr>
        <p:blipFill>
          <a:blip r:embed="rId4"/>
          <a:srcRect/>
          <a:stretch/>
        </p:blipFill>
        <p:spPr>
          <a:xfrm>
            <a:off x="3433536" y="3578697"/>
            <a:ext cx="1980563" cy="1423218"/>
          </a:xfrm>
          <a:prstGeom prst="rect">
            <a:avLst/>
          </a:prstGeom>
        </p:spPr>
      </p:pic>
      <p:pic>
        <p:nvPicPr>
          <p:cNvPr id="8" name="Picture 7">
            <a:extLst>
              <a:ext uri="{FF2B5EF4-FFF2-40B4-BE49-F238E27FC236}">
                <a16:creationId xmlns:a16="http://schemas.microsoft.com/office/drawing/2014/main" id="{6F76E11B-DC49-E6B3-B43A-F0970D453A13}"/>
              </a:ext>
            </a:extLst>
          </p:cNvPr>
          <p:cNvPicPr>
            <a:picLocks noChangeAspect="1"/>
          </p:cNvPicPr>
          <p:nvPr/>
        </p:nvPicPr>
        <p:blipFill>
          <a:blip r:embed="rId5"/>
          <a:srcRect/>
          <a:stretch/>
        </p:blipFill>
        <p:spPr>
          <a:xfrm>
            <a:off x="5547387" y="3529782"/>
            <a:ext cx="1980562" cy="1423218"/>
          </a:xfrm>
          <a:prstGeom prst="rect">
            <a:avLst/>
          </a:prstGeom>
        </p:spPr>
      </p:pic>
      <p:pic>
        <p:nvPicPr>
          <p:cNvPr id="9" name="Picture 8">
            <a:extLst>
              <a:ext uri="{FF2B5EF4-FFF2-40B4-BE49-F238E27FC236}">
                <a16:creationId xmlns:a16="http://schemas.microsoft.com/office/drawing/2014/main" id="{C65E63E7-C376-EADC-1BB0-6BE52FAFF3E4}"/>
              </a:ext>
            </a:extLst>
          </p:cNvPr>
          <p:cNvPicPr>
            <a:picLocks noChangeAspect="1"/>
          </p:cNvPicPr>
          <p:nvPr/>
        </p:nvPicPr>
        <p:blipFill>
          <a:blip r:embed="rId6"/>
          <a:srcRect/>
          <a:stretch/>
        </p:blipFill>
        <p:spPr>
          <a:xfrm>
            <a:off x="7661238" y="3529781"/>
            <a:ext cx="1980562" cy="1423218"/>
          </a:xfrm>
          <a:prstGeom prst="rect">
            <a:avLst/>
          </a:prstGeom>
        </p:spPr>
      </p:pic>
      <p:pic>
        <p:nvPicPr>
          <p:cNvPr id="10" name="Picture 9">
            <a:extLst>
              <a:ext uri="{FF2B5EF4-FFF2-40B4-BE49-F238E27FC236}">
                <a16:creationId xmlns:a16="http://schemas.microsoft.com/office/drawing/2014/main" id="{CAB2CB15-7660-D38E-B675-5169FFE44957}"/>
              </a:ext>
            </a:extLst>
          </p:cNvPr>
          <p:cNvPicPr>
            <a:picLocks noChangeAspect="1"/>
          </p:cNvPicPr>
          <p:nvPr/>
        </p:nvPicPr>
        <p:blipFill>
          <a:blip r:embed="rId7"/>
          <a:srcRect/>
          <a:stretch/>
        </p:blipFill>
        <p:spPr>
          <a:xfrm>
            <a:off x="9764897" y="3529780"/>
            <a:ext cx="1980562" cy="1423218"/>
          </a:xfrm>
          <a:prstGeom prst="rect">
            <a:avLst/>
          </a:prstGeom>
        </p:spPr>
      </p:pic>
      <p:pic>
        <p:nvPicPr>
          <p:cNvPr id="11" name="Picture 10">
            <a:extLst>
              <a:ext uri="{FF2B5EF4-FFF2-40B4-BE49-F238E27FC236}">
                <a16:creationId xmlns:a16="http://schemas.microsoft.com/office/drawing/2014/main" id="{CDAAFB51-875B-0831-8780-B1EAF0CCD7C7}"/>
              </a:ext>
            </a:extLst>
          </p:cNvPr>
          <p:cNvPicPr>
            <a:picLocks noChangeAspect="1"/>
          </p:cNvPicPr>
          <p:nvPr/>
        </p:nvPicPr>
        <p:blipFill>
          <a:blip r:embed="rId8"/>
          <a:srcRect/>
          <a:stretch/>
        </p:blipFill>
        <p:spPr>
          <a:xfrm>
            <a:off x="1317077" y="5284335"/>
            <a:ext cx="1983169" cy="1425091"/>
          </a:xfrm>
          <a:prstGeom prst="rect">
            <a:avLst/>
          </a:prstGeom>
        </p:spPr>
      </p:pic>
      <p:pic>
        <p:nvPicPr>
          <p:cNvPr id="12" name="Picture 11">
            <a:extLst>
              <a:ext uri="{FF2B5EF4-FFF2-40B4-BE49-F238E27FC236}">
                <a16:creationId xmlns:a16="http://schemas.microsoft.com/office/drawing/2014/main" id="{0357D8FB-22B4-611F-52AB-19DE48533443}"/>
              </a:ext>
            </a:extLst>
          </p:cNvPr>
          <p:cNvPicPr>
            <a:picLocks noChangeAspect="1"/>
          </p:cNvPicPr>
          <p:nvPr/>
        </p:nvPicPr>
        <p:blipFill>
          <a:blip r:embed="rId9"/>
          <a:srcRect/>
          <a:stretch/>
        </p:blipFill>
        <p:spPr>
          <a:xfrm>
            <a:off x="3432232" y="5230126"/>
            <a:ext cx="1983169" cy="1425091"/>
          </a:xfrm>
          <a:prstGeom prst="rect">
            <a:avLst/>
          </a:prstGeom>
        </p:spPr>
      </p:pic>
      <p:pic>
        <p:nvPicPr>
          <p:cNvPr id="13" name="Picture 12">
            <a:extLst>
              <a:ext uri="{FF2B5EF4-FFF2-40B4-BE49-F238E27FC236}">
                <a16:creationId xmlns:a16="http://schemas.microsoft.com/office/drawing/2014/main" id="{CFFAB550-3CCA-1604-01A9-56088651B426}"/>
              </a:ext>
            </a:extLst>
          </p:cNvPr>
          <p:cNvPicPr>
            <a:picLocks noChangeAspect="1"/>
          </p:cNvPicPr>
          <p:nvPr/>
        </p:nvPicPr>
        <p:blipFill>
          <a:blip r:embed="rId10"/>
          <a:srcRect/>
          <a:stretch/>
        </p:blipFill>
        <p:spPr>
          <a:xfrm>
            <a:off x="5546083" y="5230126"/>
            <a:ext cx="1983169" cy="1425091"/>
          </a:xfrm>
          <a:prstGeom prst="rect">
            <a:avLst/>
          </a:prstGeom>
        </p:spPr>
      </p:pic>
      <p:pic>
        <p:nvPicPr>
          <p:cNvPr id="14" name="Picture 13">
            <a:extLst>
              <a:ext uri="{FF2B5EF4-FFF2-40B4-BE49-F238E27FC236}">
                <a16:creationId xmlns:a16="http://schemas.microsoft.com/office/drawing/2014/main" id="{E1E30514-4D05-138A-9883-4BD46B9C8348}"/>
              </a:ext>
            </a:extLst>
          </p:cNvPr>
          <p:cNvPicPr>
            <a:picLocks noChangeAspect="1"/>
          </p:cNvPicPr>
          <p:nvPr/>
        </p:nvPicPr>
        <p:blipFill>
          <a:blip r:embed="rId11"/>
          <a:srcRect/>
          <a:stretch/>
        </p:blipFill>
        <p:spPr>
          <a:xfrm>
            <a:off x="7659934" y="5181337"/>
            <a:ext cx="1983169" cy="1425091"/>
          </a:xfrm>
          <a:prstGeom prst="rect">
            <a:avLst/>
          </a:prstGeom>
        </p:spPr>
      </p:pic>
      <p:sp>
        <p:nvSpPr>
          <p:cNvPr id="16" name="Oval 15">
            <a:extLst>
              <a:ext uri="{FF2B5EF4-FFF2-40B4-BE49-F238E27FC236}">
                <a16:creationId xmlns:a16="http://schemas.microsoft.com/office/drawing/2014/main" id="{B774B763-EBCE-9DA5-54DE-01D9B93DC738}"/>
              </a:ext>
            </a:extLst>
          </p:cNvPr>
          <p:cNvSpPr/>
          <p:nvPr/>
        </p:nvSpPr>
        <p:spPr>
          <a:xfrm>
            <a:off x="2137903" y="4247535"/>
            <a:ext cx="206477" cy="1966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65EEF2D-4B5E-FEAE-ED33-64876204BEDE}"/>
              </a:ext>
            </a:extLst>
          </p:cNvPr>
          <p:cNvSpPr/>
          <p:nvPr/>
        </p:nvSpPr>
        <p:spPr>
          <a:xfrm>
            <a:off x="2396858" y="4241389"/>
            <a:ext cx="206477" cy="19664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11A79107-AC80-81BF-E2F1-927BC5D8527A}"/>
              </a:ext>
            </a:extLst>
          </p:cNvPr>
          <p:cNvCxnSpPr>
            <a:cxnSpLocks/>
            <a:stCxn id="16" idx="2"/>
          </p:cNvCxnSpPr>
          <p:nvPr/>
        </p:nvCxnSpPr>
        <p:spPr>
          <a:xfrm flipH="1" flipV="1">
            <a:off x="1183789" y="4121559"/>
            <a:ext cx="954114" cy="2242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9B779EF-ED73-0B79-8E84-B91405A4C2F3}"/>
              </a:ext>
            </a:extLst>
          </p:cNvPr>
          <p:cNvCxnSpPr>
            <a:cxnSpLocks/>
          </p:cNvCxnSpPr>
          <p:nvPr/>
        </p:nvCxnSpPr>
        <p:spPr>
          <a:xfrm flipH="1" flipV="1">
            <a:off x="1213508" y="4324350"/>
            <a:ext cx="1286588" cy="706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16CA5A9-F606-39F7-203A-8D236F8CA656}"/>
              </a:ext>
            </a:extLst>
          </p:cNvPr>
          <p:cNvSpPr txBox="1"/>
          <p:nvPr/>
        </p:nvSpPr>
        <p:spPr>
          <a:xfrm>
            <a:off x="489874" y="3933354"/>
            <a:ext cx="1016085" cy="461665"/>
          </a:xfrm>
          <a:prstGeom prst="rect">
            <a:avLst/>
          </a:prstGeom>
          <a:noFill/>
        </p:spPr>
        <p:txBody>
          <a:bodyPr wrap="square" rtlCol="0">
            <a:spAutoFit/>
          </a:bodyPr>
          <a:lstStyle/>
          <a:p>
            <a:r>
              <a:rPr lang="it-IT" sz="1200" dirty="0">
                <a:solidFill>
                  <a:srgbClr val="FF0000"/>
                </a:solidFill>
              </a:rPr>
              <a:t>Multiple </a:t>
            </a:r>
            <a:r>
              <a:rPr lang="it-IT" sz="1200" dirty="0" err="1">
                <a:solidFill>
                  <a:srgbClr val="FF0000"/>
                </a:solidFill>
              </a:rPr>
              <a:t>peaks</a:t>
            </a:r>
            <a:r>
              <a:rPr lang="it-IT" sz="1200" dirty="0">
                <a:solidFill>
                  <a:srgbClr val="FF0000"/>
                </a:solidFill>
              </a:rPr>
              <a:t>?</a:t>
            </a:r>
            <a:endParaRPr lang="en-US" sz="1200" dirty="0">
              <a:solidFill>
                <a:srgbClr val="FF0000"/>
              </a:solidFill>
            </a:endParaRPr>
          </a:p>
        </p:txBody>
      </p:sp>
      <p:cxnSp>
        <p:nvCxnSpPr>
          <p:cNvPr id="27" name="Straight Arrow Connector 26">
            <a:extLst>
              <a:ext uri="{FF2B5EF4-FFF2-40B4-BE49-F238E27FC236}">
                <a16:creationId xmlns:a16="http://schemas.microsoft.com/office/drawing/2014/main" id="{A8281E47-2A0A-532D-CD5E-A9F5A7F7F54A}"/>
              </a:ext>
            </a:extLst>
          </p:cNvPr>
          <p:cNvCxnSpPr>
            <a:cxnSpLocks/>
          </p:cNvCxnSpPr>
          <p:nvPr/>
        </p:nvCxnSpPr>
        <p:spPr>
          <a:xfrm>
            <a:off x="1858297" y="6233890"/>
            <a:ext cx="745038" cy="511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BCCBB3F-3700-CC55-6D1F-F928D4E2D1BA}"/>
              </a:ext>
            </a:extLst>
          </p:cNvPr>
          <p:cNvSpPr txBox="1"/>
          <p:nvPr/>
        </p:nvSpPr>
        <p:spPr>
          <a:xfrm>
            <a:off x="2603335" y="6606429"/>
            <a:ext cx="5125121" cy="276999"/>
          </a:xfrm>
          <a:prstGeom prst="rect">
            <a:avLst/>
          </a:prstGeom>
          <a:noFill/>
        </p:spPr>
        <p:txBody>
          <a:bodyPr wrap="none" rtlCol="0">
            <a:spAutoFit/>
          </a:bodyPr>
          <a:lstStyle/>
          <a:p>
            <a:r>
              <a:rPr lang="it-IT" sz="1200" dirty="0">
                <a:solidFill>
                  <a:srgbClr val="FF0000"/>
                </a:solidFill>
              </a:rPr>
              <a:t>No </a:t>
            </a:r>
            <a:r>
              <a:rPr lang="it-IT" sz="1200" dirty="0" err="1">
                <a:solidFill>
                  <a:srgbClr val="FF0000"/>
                </a:solidFill>
              </a:rPr>
              <a:t>noticeable</a:t>
            </a:r>
            <a:r>
              <a:rPr lang="it-IT" sz="1200" dirty="0">
                <a:solidFill>
                  <a:srgbClr val="FF0000"/>
                </a:solidFill>
              </a:rPr>
              <a:t> </a:t>
            </a:r>
            <a:r>
              <a:rPr lang="it-IT" sz="1200" dirty="0" err="1">
                <a:solidFill>
                  <a:srgbClr val="FF0000"/>
                </a:solidFill>
              </a:rPr>
              <a:t>peak</a:t>
            </a:r>
            <a:r>
              <a:rPr lang="it-IT" sz="1200" dirty="0">
                <a:solidFill>
                  <a:srgbClr val="FF0000"/>
                </a:solidFill>
              </a:rPr>
              <a:t> to be </a:t>
            </a:r>
            <a:r>
              <a:rPr lang="it-IT" sz="1200" dirty="0" err="1">
                <a:solidFill>
                  <a:srgbClr val="FF0000"/>
                </a:solidFill>
              </a:rPr>
              <a:t>fitted</a:t>
            </a:r>
            <a:r>
              <a:rPr lang="it-IT" sz="1200" dirty="0">
                <a:solidFill>
                  <a:srgbClr val="FF0000"/>
                </a:solidFill>
              </a:rPr>
              <a:t>, for none of the </a:t>
            </a:r>
            <a:r>
              <a:rPr lang="it-IT" sz="1200" dirty="0" err="1">
                <a:solidFill>
                  <a:srgbClr val="FF0000"/>
                </a:solidFill>
              </a:rPr>
              <a:t>analyzed</a:t>
            </a:r>
            <a:r>
              <a:rPr lang="it-IT" sz="1200" dirty="0">
                <a:solidFill>
                  <a:srgbClr val="FF0000"/>
                </a:solidFill>
              </a:rPr>
              <a:t> energies</a:t>
            </a:r>
            <a:endParaRPr lang="en-US" sz="1200" dirty="0">
              <a:solidFill>
                <a:srgbClr val="FF0000"/>
              </a:solidFill>
            </a:endParaRPr>
          </a:p>
        </p:txBody>
      </p:sp>
      <p:sp>
        <p:nvSpPr>
          <p:cNvPr id="4" name="TextBox 3">
            <a:extLst>
              <a:ext uri="{FF2B5EF4-FFF2-40B4-BE49-F238E27FC236}">
                <a16:creationId xmlns:a16="http://schemas.microsoft.com/office/drawing/2014/main" id="{3FAA8972-41B1-0D50-2F53-A4305E26E6E6}"/>
              </a:ext>
            </a:extLst>
          </p:cNvPr>
          <p:cNvSpPr txBox="1"/>
          <p:nvPr/>
        </p:nvSpPr>
        <p:spPr>
          <a:xfrm>
            <a:off x="225637" y="3155279"/>
            <a:ext cx="1406154" cy="369332"/>
          </a:xfrm>
          <a:prstGeom prst="rect">
            <a:avLst/>
          </a:prstGeom>
          <a:noFill/>
        </p:spPr>
        <p:txBody>
          <a:bodyPr wrap="none" rtlCol="0">
            <a:spAutoFit/>
          </a:bodyPr>
          <a:lstStyle/>
          <a:p>
            <a:r>
              <a:rPr lang="it-IT" b="1" dirty="0"/>
              <a:t>Crystal </a:t>
            </a:r>
            <a:r>
              <a:rPr lang="it-IT" b="1" dirty="0" err="1"/>
              <a:t>IDs</a:t>
            </a:r>
            <a:r>
              <a:rPr lang="it-IT" b="1" dirty="0"/>
              <a:t>:</a:t>
            </a:r>
            <a:endParaRPr lang="en-US" b="1" dirty="0"/>
          </a:p>
        </p:txBody>
      </p:sp>
      <p:sp>
        <p:nvSpPr>
          <p:cNvPr id="6" name="TextBox 5">
            <a:extLst>
              <a:ext uri="{FF2B5EF4-FFF2-40B4-BE49-F238E27FC236}">
                <a16:creationId xmlns:a16="http://schemas.microsoft.com/office/drawing/2014/main" id="{ABFEC723-E134-430D-D373-FE3FAB7CA6E0}"/>
              </a:ext>
            </a:extLst>
          </p:cNvPr>
          <p:cNvSpPr txBox="1"/>
          <p:nvPr/>
        </p:nvSpPr>
        <p:spPr>
          <a:xfrm>
            <a:off x="2003801" y="3155279"/>
            <a:ext cx="312906" cy="369332"/>
          </a:xfrm>
          <a:prstGeom prst="rect">
            <a:avLst/>
          </a:prstGeom>
          <a:noFill/>
        </p:spPr>
        <p:txBody>
          <a:bodyPr wrap="none" rtlCol="0">
            <a:spAutoFit/>
          </a:bodyPr>
          <a:lstStyle/>
          <a:p>
            <a:r>
              <a:rPr lang="it-IT" b="1" dirty="0"/>
              <a:t>0</a:t>
            </a:r>
            <a:endParaRPr lang="en-US" b="1" dirty="0"/>
          </a:p>
        </p:txBody>
      </p:sp>
      <p:sp>
        <p:nvSpPr>
          <p:cNvPr id="15" name="TextBox 14">
            <a:extLst>
              <a:ext uri="{FF2B5EF4-FFF2-40B4-BE49-F238E27FC236}">
                <a16:creationId xmlns:a16="http://schemas.microsoft.com/office/drawing/2014/main" id="{36308AAE-FD14-D4B4-9805-146831EB4CA0}"/>
              </a:ext>
            </a:extLst>
          </p:cNvPr>
          <p:cNvSpPr txBox="1"/>
          <p:nvPr/>
        </p:nvSpPr>
        <p:spPr>
          <a:xfrm>
            <a:off x="4134065" y="3179257"/>
            <a:ext cx="314510" cy="369332"/>
          </a:xfrm>
          <a:prstGeom prst="rect">
            <a:avLst/>
          </a:prstGeom>
          <a:noFill/>
        </p:spPr>
        <p:txBody>
          <a:bodyPr wrap="none" rtlCol="0">
            <a:spAutoFit/>
          </a:bodyPr>
          <a:lstStyle/>
          <a:p>
            <a:r>
              <a:rPr lang="it-IT" b="1" dirty="0"/>
              <a:t>1</a:t>
            </a:r>
            <a:endParaRPr lang="en-US" b="1" dirty="0"/>
          </a:p>
        </p:txBody>
      </p:sp>
      <p:sp>
        <p:nvSpPr>
          <p:cNvPr id="18" name="TextBox 17">
            <a:extLst>
              <a:ext uri="{FF2B5EF4-FFF2-40B4-BE49-F238E27FC236}">
                <a16:creationId xmlns:a16="http://schemas.microsoft.com/office/drawing/2014/main" id="{8847C0F0-54A7-1600-439B-6AF4DB015E17}"/>
              </a:ext>
            </a:extLst>
          </p:cNvPr>
          <p:cNvSpPr txBox="1"/>
          <p:nvPr/>
        </p:nvSpPr>
        <p:spPr>
          <a:xfrm>
            <a:off x="6345365" y="3144571"/>
            <a:ext cx="314510" cy="369332"/>
          </a:xfrm>
          <a:prstGeom prst="rect">
            <a:avLst/>
          </a:prstGeom>
          <a:noFill/>
        </p:spPr>
        <p:txBody>
          <a:bodyPr wrap="none" rtlCol="0">
            <a:spAutoFit/>
          </a:bodyPr>
          <a:lstStyle/>
          <a:p>
            <a:r>
              <a:rPr lang="it-IT" b="1" dirty="0"/>
              <a:t>2</a:t>
            </a:r>
            <a:endParaRPr lang="en-US" b="1" dirty="0"/>
          </a:p>
        </p:txBody>
      </p:sp>
      <p:sp>
        <p:nvSpPr>
          <p:cNvPr id="20" name="TextBox 19">
            <a:extLst>
              <a:ext uri="{FF2B5EF4-FFF2-40B4-BE49-F238E27FC236}">
                <a16:creationId xmlns:a16="http://schemas.microsoft.com/office/drawing/2014/main" id="{BBEDC138-13C8-9CAC-9401-D3DAB31FE44A}"/>
              </a:ext>
            </a:extLst>
          </p:cNvPr>
          <p:cNvSpPr txBox="1"/>
          <p:nvPr/>
        </p:nvSpPr>
        <p:spPr>
          <a:xfrm>
            <a:off x="8399410" y="3141642"/>
            <a:ext cx="314510" cy="369332"/>
          </a:xfrm>
          <a:prstGeom prst="rect">
            <a:avLst/>
          </a:prstGeom>
          <a:noFill/>
        </p:spPr>
        <p:txBody>
          <a:bodyPr wrap="none" rtlCol="0">
            <a:spAutoFit/>
          </a:bodyPr>
          <a:lstStyle/>
          <a:p>
            <a:r>
              <a:rPr lang="it-IT" b="1" dirty="0"/>
              <a:t>3</a:t>
            </a:r>
            <a:endParaRPr lang="en-US" b="1" dirty="0"/>
          </a:p>
        </p:txBody>
      </p:sp>
      <p:sp>
        <p:nvSpPr>
          <p:cNvPr id="22" name="TextBox 21">
            <a:extLst>
              <a:ext uri="{FF2B5EF4-FFF2-40B4-BE49-F238E27FC236}">
                <a16:creationId xmlns:a16="http://schemas.microsoft.com/office/drawing/2014/main" id="{798D451E-85B0-F3B9-56AF-725581D2C813}"/>
              </a:ext>
            </a:extLst>
          </p:cNvPr>
          <p:cNvSpPr txBox="1"/>
          <p:nvPr/>
        </p:nvSpPr>
        <p:spPr>
          <a:xfrm>
            <a:off x="10531278" y="3141641"/>
            <a:ext cx="314510" cy="369332"/>
          </a:xfrm>
          <a:prstGeom prst="rect">
            <a:avLst/>
          </a:prstGeom>
          <a:noFill/>
        </p:spPr>
        <p:txBody>
          <a:bodyPr wrap="none" rtlCol="0">
            <a:spAutoFit/>
          </a:bodyPr>
          <a:lstStyle/>
          <a:p>
            <a:r>
              <a:rPr lang="it-IT" b="1" dirty="0"/>
              <a:t>4</a:t>
            </a:r>
            <a:endParaRPr lang="en-US" b="1" dirty="0"/>
          </a:p>
        </p:txBody>
      </p:sp>
      <p:sp>
        <p:nvSpPr>
          <p:cNvPr id="24" name="TextBox 23">
            <a:extLst>
              <a:ext uri="{FF2B5EF4-FFF2-40B4-BE49-F238E27FC236}">
                <a16:creationId xmlns:a16="http://schemas.microsoft.com/office/drawing/2014/main" id="{9ADBD056-9E21-C265-516C-13741E56CE93}"/>
              </a:ext>
            </a:extLst>
          </p:cNvPr>
          <p:cNvSpPr txBox="1"/>
          <p:nvPr/>
        </p:nvSpPr>
        <p:spPr>
          <a:xfrm>
            <a:off x="1984082" y="4938922"/>
            <a:ext cx="314510" cy="369332"/>
          </a:xfrm>
          <a:prstGeom prst="rect">
            <a:avLst/>
          </a:prstGeom>
          <a:noFill/>
        </p:spPr>
        <p:txBody>
          <a:bodyPr wrap="none" rtlCol="0">
            <a:spAutoFit/>
          </a:bodyPr>
          <a:lstStyle/>
          <a:p>
            <a:r>
              <a:rPr lang="it-IT" b="1" dirty="0"/>
              <a:t>5</a:t>
            </a:r>
            <a:endParaRPr lang="en-US" b="1" dirty="0"/>
          </a:p>
        </p:txBody>
      </p:sp>
      <p:sp>
        <p:nvSpPr>
          <p:cNvPr id="25" name="TextBox 24">
            <a:extLst>
              <a:ext uri="{FF2B5EF4-FFF2-40B4-BE49-F238E27FC236}">
                <a16:creationId xmlns:a16="http://schemas.microsoft.com/office/drawing/2014/main" id="{B26648F7-6535-67F6-66D4-24177F071279}"/>
              </a:ext>
            </a:extLst>
          </p:cNvPr>
          <p:cNvSpPr txBox="1"/>
          <p:nvPr/>
        </p:nvSpPr>
        <p:spPr>
          <a:xfrm>
            <a:off x="4199064" y="4912102"/>
            <a:ext cx="314510" cy="369332"/>
          </a:xfrm>
          <a:prstGeom prst="rect">
            <a:avLst/>
          </a:prstGeom>
          <a:noFill/>
        </p:spPr>
        <p:txBody>
          <a:bodyPr wrap="none" rtlCol="0">
            <a:spAutoFit/>
          </a:bodyPr>
          <a:lstStyle/>
          <a:p>
            <a:r>
              <a:rPr lang="it-IT" b="1" dirty="0"/>
              <a:t>6</a:t>
            </a:r>
            <a:endParaRPr lang="en-US" b="1" dirty="0"/>
          </a:p>
        </p:txBody>
      </p:sp>
      <p:sp>
        <p:nvSpPr>
          <p:cNvPr id="26" name="TextBox 25">
            <a:extLst>
              <a:ext uri="{FF2B5EF4-FFF2-40B4-BE49-F238E27FC236}">
                <a16:creationId xmlns:a16="http://schemas.microsoft.com/office/drawing/2014/main" id="{458564E0-3E53-C752-D43F-357978C00D80}"/>
              </a:ext>
            </a:extLst>
          </p:cNvPr>
          <p:cNvSpPr txBox="1"/>
          <p:nvPr/>
        </p:nvSpPr>
        <p:spPr>
          <a:xfrm>
            <a:off x="6348862" y="4896400"/>
            <a:ext cx="314510" cy="369332"/>
          </a:xfrm>
          <a:prstGeom prst="rect">
            <a:avLst/>
          </a:prstGeom>
          <a:noFill/>
        </p:spPr>
        <p:txBody>
          <a:bodyPr wrap="none" rtlCol="0">
            <a:spAutoFit/>
          </a:bodyPr>
          <a:lstStyle/>
          <a:p>
            <a:r>
              <a:rPr lang="it-IT" b="1" dirty="0"/>
              <a:t>7</a:t>
            </a:r>
            <a:endParaRPr lang="en-US" b="1" dirty="0"/>
          </a:p>
        </p:txBody>
      </p:sp>
      <p:sp>
        <p:nvSpPr>
          <p:cNvPr id="30" name="TextBox 29">
            <a:extLst>
              <a:ext uri="{FF2B5EF4-FFF2-40B4-BE49-F238E27FC236}">
                <a16:creationId xmlns:a16="http://schemas.microsoft.com/office/drawing/2014/main" id="{57416C4B-063F-0A2C-2239-F33F94BB1C69}"/>
              </a:ext>
            </a:extLst>
          </p:cNvPr>
          <p:cNvSpPr txBox="1"/>
          <p:nvPr/>
        </p:nvSpPr>
        <p:spPr>
          <a:xfrm>
            <a:off x="8341405" y="4874212"/>
            <a:ext cx="314510" cy="369332"/>
          </a:xfrm>
          <a:prstGeom prst="rect">
            <a:avLst/>
          </a:prstGeom>
          <a:noFill/>
        </p:spPr>
        <p:txBody>
          <a:bodyPr wrap="none" rtlCol="0">
            <a:spAutoFit/>
          </a:bodyPr>
          <a:lstStyle/>
          <a:p>
            <a:r>
              <a:rPr lang="it-IT" b="1" dirty="0"/>
              <a:t>8</a:t>
            </a:r>
            <a:endParaRPr lang="en-US" b="1" dirty="0"/>
          </a:p>
        </p:txBody>
      </p:sp>
    </p:spTree>
    <p:extLst>
      <p:ext uri="{BB962C8B-B14F-4D97-AF65-F5344CB8AC3E}">
        <p14:creationId xmlns:p14="http://schemas.microsoft.com/office/powerpoint/2010/main" val="3034244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25E5B-5A86-1B37-BDFD-8281C9DF4C3E}"/>
              </a:ext>
            </a:extLst>
          </p:cNvPr>
          <p:cNvSpPr>
            <a:spLocks noGrp="1"/>
          </p:cNvSpPr>
          <p:nvPr>
            <p:ph type="title"/>
          </p:nvPr>
        </p:nvSpPr>
        <p:spPr>
          <a:xfrm>
            <a:off x="1640156" y="98345"/>
            <a:ext cx="8911687" cy="1280890"/>
          </a:xfrm>
        </p:spPr>
        <p:txBody>
          <a:bodyPr/>
          <a:lstStyle/>
          <a:p>
            <a:r>
              <a:rPr lang="it-IT" b="1" dirty="0" err="1">
                <a:solidFill>
                  <a:schemeClr val="accent1"/>
                </a:solidFill>
              </a:rPr>
              <a:t>Calorimeter</a:t>
            </a:r>
            <a:r>
              <a:rPr lang="it-IT" b="1" dirty="0">
                <a:solidFill>
                  <a:schemeClr val="accent1"/>
                </a:solidFill>
              </a:rPr>
              <a:t> </a:t>
            </a:r>
            <a:r>
              <a:rPr lang="it-IT" b="1" dirty="0" err="1">
                <a:solidFill>
                  <a:schemeClr val="accent1"/>
                </a:solidFill>
              </a:rPr>
              <a:t>Charge</a:t>
            </a:r>
            <a:r>
              <a:rPr lang="it-IT" b="1" dirty="0">
                <a:solidFill>
                  <a:schemeClr val="accent1"/>
                </a:solidFill>
              </a:rPr>
              <a:t> Analysis (no target)</a:t>
            </a:r>
            <a:endParaRPr lang="en-US" b="1" dirty="0">
              <a:solidFill>
                <a:schemeClr val="accent1"/>
              </a:solidFill>
            </a:endParaRPr>
          </a:p>
        </p:txBody>
      </p:sp>
      <p:pic>
        <p:nvPicPr>
          <p:cNvPr id="5" name="Content Placeholder 4">
            <a:extLst>
              <a:ext uri="{FF2B5EF4-FFF2-40B4-BE49-F238E27FC236}">
                <a16:creationId xmlns:a16="http://schemas.microsoft.com/office/drawing/2014/main" id="{3B73D318-9889-7A75-FB11-A768CE9403A5}"/>
              </a:ext>
            </a:extLst>
          </p:cNvPr>
          <p:cNvPicPr>
            <a:picLocks noGrp="1" noChangeAspect="1"/>
          </p:cNvPicPr>
          <p:nvPr>
            <p:ph idx="1"/>
          </p:nvPr>
        </p:nvPicPr>
        <p:blipFill>
          <a:blip r:embed="rId3"/>
          <a:srcRect/>
          <a:stretch/>
        </p:blipFill>
        <p:spPr>
          <a:xfrm>
            <a:off x="692044" y="1315235"/>
            <a:ext cx="2455205" cy="1821304"/>
          </a:xfrm>
        </p:spPr>
      </p:pic>
      <p:pic>
        <p:nvPicPr>
          <p:cNvPr id="7" name="Picture 6">
            <a:extLst>
              <a:ext uri="{FF2B5EF4-FFF2-40B4-BE49-F238E27FC236}">
                <a16:creationId xmlns:a16="http://schemas.microsoft.com/office/drawing/2014/main" id="{EFB539FC-D560-A51F-4CAC-CD02ED7B0476}"/>
              </a:ext>
            </a:extLst>
          </p:cNvPr>
          <p:cNvPicPr>
            <a:picLocks noChangeAspect="1"/>
          </p:cNvPicPr>
          <p:nvPr/>
        </p:nvPicPr>
        <p:blipFill>
          <a:blip r:embed="rId4"/>
          <a:srcRect/>
          <a:stretch/>
        </p:blipFill>
        <p:spPr>
          <a:xfrm>
            <a:off x="3351625" y="1307125"/>
            <a:ext cx="2455205" cy="1837523"/>
          </a:xfrm>
          <a:prstGeom prst="rect">
            <a:avLst/>
          </a:prstGeom>
        </p:spPr>
      </p:pic>
      <p:pic>
        <p:nvPicPr>
          <p:cNvPr id="8" name="Content Placeholder 4">
            <a:extLst>
              <a:ext uri="{FF2B5EF4-FFF2-40B4-BE49-F238E27FC236}">
                <a16:creationId xmlns:a16="http://schemas.microsoft.com/office/drawing/2014/main" id="{B4E4D487-B28D-F9C7-7F02-F19AF93A499E}"/>
              </a:ext>
            </a:extLst>
          </p:cNvPr>
          <p:cNvPicPr>
            <a:picLocks noChangeAspect="1"/>
          </p:cNvPicPr>
          <p:nvPr/>
        </p:nvPicPr>
        <p:blipFill>
          <a:blip r:embed="rId5"/>
          <a:srcRect/>
          <a:stretch/>
        </p:blipFill>
        <p:spPr>
          <a:xfrm>
            <a:off x="707979" y="3146795"/>
            <a:ext cx="2423336" cy="1821303"/>
          </a:xfrm>
          <a:prstGeom prst="rect">
            <a:avLst/>
          </a:prstGeom>
        </p:spPr>
      </p:pic>
      <p:pic>
        <p:nvPicPr>
          <p:cNvPr id="9" name="Content Placeholder 4">
            <a:extLst>
              <a:ext uri="{FF2B5EF4-FFF2-40B4-BE49-F238E27FC236}">
                <a16:creationId xmlns:a16="http://schemas.microsoft.com/office/drawing/2014/main" id="{D5A8FBAF-A241-19B9-462F-3EB5621968A9}"/>
              </a:ext>
            </a:extLst>
          </p:cNvPr>
          <p:cNvPicPr>
            <a:picLocks noChangeAspect="1"/>
          </p:cNvPicPr>
          <p:nvPr/>
        </p:nvPicPr>
        <p:blipFill>
          <a:blip r:embed="rId6"/>
          <a:srcRect/>
          <a:stretch/>
        </p:blipFill>
        <p:spPr>
          <a:xfrm>
            <a:off x="3404575" y="3121507"/>
            <a:ext cx="2349304" cy="1821304"/>
          </a:xfrm>
          <a:prstGeom prst="rect">
            <a:avLst/>
          </a:prstGeom>
        </p:spPr>
      </p:pic>
      <p:pic>
        <p:nvPicPr>
          <p:cNvPr id="10" name="Content Placeholder 4">
            <a:extLst>
              <a:ext uri="{FF2B5EF4-FFF2-40B4-BE49-F238E27FC236}">
                <a16:creationId xmlns:a16="http://schemas.microsoft.com/office/drawing/2014/main" id="{34881685-EEFD-7594-B9E9-EF77D12FC6E7}"/>
              </a:ext>
            </a:extLst>
          </p:cNvPr>
          <p:cNvPicPr>
            <a:picLocks noChangeAspect="1"/>
          </p:cNvPicPr>
          <p:nvPr/>
        </p:nvPicPr>
        <p:blipFill>
          <a:blip r:embed="rId7"/>
          <a:srcRect/>
          <a:stretch/>
        </p:blipFill>
        <p:spPr>
          <a:xfrm>
            <a:off x="2111910" y="4978354"/>
            <a:ext cx="2305597" cy="1821303"/>
          </a:xfrm>
          <a:prstGeom prst="rect">
            <a:avLst/>
          </a:prstGeom>
        </p:spPr>
      </p:pic>
      <p:sp>
        <p:nvSpPr>
          <p:cNvPr id="11" name="Arrow: Down 10">
            <a:extLst>
              <a:ext uri="{FF2B5EF4-FFF2-40B4-BE49-F238E27FC236}">
                <a16:creationId xmlns:a16="http://schemas.microsoft.com/office/drawing/2014/main" id="{C3C0984F-E17C-65D0-5007-FAD698B92970}"/>
              </a:ext>
            </a:extLst>
          </p:cNvPr>
          <p:cNvSpPr/>
          <p:nvPr/>
        </p:nvSpPr>
        <p:spPr>
          <a:xfrm rot="16200000">
            <a:off x="6604341" y="2639586"/>
            <a:ext cx="437503" cy="87584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D7739FB-CCAC-F729-B527-23AEC26B8415}"/>
              </a:ext>
            </a:extLst>
          </p:cNvPr>
          <p:cNvPicPr>
            <a:picLocks noChangeAspect="1"/>
          </p:cNvPicPr>
          <p:nvPr/>
        </p:nvPicPr>
        <p:blipFill>
          <a:blip r:embed="rId8"/>
          <a:srcRect/>
          <a:stretch/>
        </p:blipFill>
        <p:spPr>
          <a:xfrm>
            <a:off x="7456972" y="1292936"/>
            <a:ext cx="4517313" cy="3246110"/>
          </a:xfrm>
          <a:prstGeom prst="rect">
            <a:avLst/>
          </a:prstGeom>
        </p:spPr>
      </p:pic>
      <p:sp>
        <p:nvSpPr>
          <p:cNvPr id="14" name="TextBox 13">
            <a:extLst>
              <a:ext uri="{FF2B5EF4-FFF2-40B4-BE49-F238E27FC236}">
                <a16:creationId xmlns:a16="http://schemas.microsoft.com/office/drawing/2014/main" id="{FC3E21A7-4AA5-B3E8-4BA1-C0D94014CC87}"/>
              </a:ext>
            </a:extLst>
          </p:cNvPr>
          <p:cNvSpPr txBox="1"/>
          <p:nvPr/>
        </p:nvSpPr>
        <p:spPr>
          <a:xfrm>
            <a:off x="7985306" y="4539046"/>
            <a:ext cx="3988979" cy="646331"/>
          </a:xfrm>
          <a:prstGeom prst="rect">
            <a:avLst/>
          </a:prstGeom>
          <a:noFill/>
        </p:spPr>
        <p:txBody>
          <a:bodyPr wrap="square" rtlCol="0">
            <a:spAutoFit/>
          </a:bodyPr>
          <a:lstStyle/>
          <a:p>
            <a:r>
              <a:rPr lang="it-IT" b="1" dirty="0" err="1"/>
              <a:t>Charge</a:t>
            </a:r>
            <a:r>
              <a:rPr lang="it-IT" b="1" dirty="0"/>
              <a:t> </a:t>
            </a:r>
            <a:r>
              <a:rPr lang="it-IT" b="1" dirty="0" err="1"/>
              <a:t>peak</a:t>
            </a:r>
            <a:r>
              <a:rPr lang="it-IT" b="1" dirty="0"/>
              <a:t> vs beam energy for </a:t>
            </a:r>
            <a:r>
              <a:rPr lang="it-IT" b="1" dirty="0" err="1"/>
              <a:t>crystal</a:t>
            </a:r>
            <a:r>
              <a:rPr lang="it-IT" b="1" dirty="0"/>
              <a:t> ID 1</a:t>
            </a:r>
            <a:endParaRPr lang="en-US" b="1" dirty="0"/>
          </a:p>
        </p:txBody>
      </p:sp>
      <p:sp>
        <p:nvSpPr>
          <p:cNvPr id="3" name="TextBox 2">
            <a:extLst>
              <a:ext uri="{FF2B5EF4-FFF2-40B4-BE49-F238E27FC236}">
                <a16:creationId xmlns:a16="http://schemas.microsoft.com/office/drawing/2014/main" id="{A07A0011-217E-4427-0BA5-4EEA436A0169}"/>
              </a:ext>
            </a:extLst>
          </p:cNvPr>
          <p:cNvSpPr txBox="1"/>
          <p:nvPr/>
        </p:nvSpPr>
        <p:spPr>
          <a:xfrm>
            <a:off x="5651365" y="1749662"/>
            <a:ext cx="1171727" cy="369332"/>
          </a:xfrm>
          <a:prstGeom prst="rect">
            <a:avLst/>
          </a:prstGeom>
          <a:noFill/>
        </p:spPr>
        <p:txBody>
          <a:bodyPr wrap="square" rtlCol="0">
            <a:spAutoFit/>
          </a:bodyPr>
          <a:lstStyle/>
          <a:p>
            <a:r>
              <a:rPr lang="it-IT" dirty="0"/>
              <a:t>MeV/u*</a:t>
            </a:r>
            <a:endParaRPr lang="en-US" dirty="0"/>
          </a:p>
        </p:txBody>
      </p:sp>
    </p:spTree>
    <p:extLst>
      <p:ext uri="{BB962C8B-B14F-4D97-AF65-F5344CB8AC3E}">
        <p14:creationId xmlns:p14="http://schemas.microsoft.com/office/powerpoint/2010/main" val="996099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06613-3DF6-653B-6636-815DDABCA2CE}"/>
              </a:ext>
            </a:extLst>
          </p:cNvPr>
          <p:cNvSpPr>
            <a:spLocks noGrp="1"/>
          </p:cNvSpPr>
          <p:nvPr>
            <p:ph type="title"/>
          </p:nvPr>
        </p:nvSpPr>
        <p:spPr/>
        <p:txBody>
          <a:bodyPr/>
          <a:lstStyle/>
          <a:p>
            <a:r>
              <a:rPr lang="it-IT" b="1" dirty="0">
                <a:solidFill>
                  <a:schemeClr val="accent1"/>
                </a:solidFill>
              </a:rPr>
              <a:t>To Do </a:t>
            </a:r>
            <a:endParaRPr lang="en-US" b="1" dirty="0">
              <a:solidFill>
                <a:schemeClr val="accent1"/>
              </a:solidFill>
            </a:endParaRPr>
          </a:p>
        </p:txBody>
      </p:sp>
      <p:sp>
        <p:nvSpPr>
          <p:cNvPr id="3" name="Content Placeholder 2">
            <a:extLst>
              <a:ext uri="{FF2B5EF4-FFF2-40B4-BE49-F238E27FC236}">
                <a16:creationId xmlns:a16="http://schemas.microsoft.com/office/drawing/2014/main" id="{22DCEBE3-95A4-8448-B776-55B3149A0B7D}"/>
              </a:ext>
            </a:extLst>
          </p:cNvPr>
          <p:cNvSpPr>
            <a:spLocks noGrp="1"/>
          </p:cNvSpPr>
          <p:nvPr>
            <p:ph idx="1"/>
          </p:nvPr>
        </p:nvSpPr>
        <p:spPr/>
        <p:txBody>
          <a:bodyPr/>
          <a:lstStyle/>
          <a:p>
            <a:r>
              <a:rPr lang="it-IT" dirty="0"/>
              <a:t>Complete the </a:t>
            </a:r>
            <a:r>
              <a:rPr lang="it-IT" dirty="0" err="1"/>
              <a:t>analyses</a:t>
            </a:r>
            <a:r>
              <a:rPr lang="it-IT" dirty="0"/>
              <a:t> on the </a:t>
            </a:r>
            <a:r>
              <a:rPr lang="it-IT" dirty="0" err="1"/>
              <a:t>fragmentation</a:t>
            </a:r>
            <a:r>
              <a:rPr lang="it-IT" dirty="0"/>
              <a:t> </a:t>
            </a:r>
            <a:r>
              <a:rPr lang="it-IT" dirty="0" err="1"/>
              <a:t>runs</a:t>
            </a:r>
            <a:r>
              <a:rPr lang="it-IT" dirty="0"/>
              <a:t> for </a:t>
            </a:r>
            <a:r>
              <a:rPr lang="it-IT" dirty="0" err="1"/>
              <a:t>as</a:t>
            </a:r>
            <a:r>
              <a:rPr lang="it-IT" dirty="0"/>
              <a:t> </a:t>
            </a:r>
            <a:r>
              <a:rPr lang="it-IT" dirty="0" err="1"/>
              <a:t>many</a:t>
            </a:r>
            <a:r>
              <a:rPr lang="it-IT" dirty="0"/>
              <a:t> </a:t>
            </a:r>
            <a:r>
              <a:rPr lang="it-IT" dirty="0" err="1"/>
              <a:t>bars</a:t>
            </a:r>
            <a:r>
              <a:rPr lang="it-IT" dirty="0"/>
              <a:t> </a:t>
            </a:r>
            <a:r>
              <a:rPr lang="it-IT" dirty="0" err="1"/>
              <a:t>as</a:t>
            </a:r>
            <a:r>
              <a:rPr lang="it-IT" dirty="0"/>
              <a:t> </a:t>
            </a:r>
            <a:r>
              <a:rPr lang="it-IT" dirty="0" err="1"/>
              <a:t>possible</a:t>
            </a:r>
            <a:endParaRPr lang="it-IT" dirty="0"/>
          </a:p>
          <a:p>
            <a:r>
              <a:rPr lang="it-IT" dirty="0" err="1"/>
              <a:t>Analyze</a:t>
            </a:r>
            <a:r>
              <a:rPr lang="it-IT" dirty="0"/>
              <a:t> the </a:t>
            </a:r>
            <a:r>
              <a:rPr lang="it-IT" dirty="0" err="1"/>
              <a:t>calorimeter</a:t>
            </a:r>
            <a:r>
              <a:rPr lang="it-IT" dirty="0"/>
              <a:t> clusters by </a:t>
            </a:r>
            <a:r>
              <a:rPr lang="it-IT" dirty="0" err="1"/>
              <a:t>examining</a:t>
            </a:r>
            <a:r>
              <a:rPr lang="it-IT" dirty="0"/>
              <a:t> the </a:t>
            </a:r>
            <a:r>
              <a:rPr lang="it-IT" dirty="0" err="1"/>
              <a:t>charge</a:t>
            </a:r>
            <a:r>
              <a:rPr lang="it-IT" dirty="0"/>
              <a:t> </a:t>
            </a:r>
            <a:r>
              <a:rPr lang="it-IT" dirty="0" err="1"/>
              <a:t>collected</a:t>
            </a:r>
            <a:r>
              <a:rPr lang="it-IT" dirty="0"/>
              <a:t> in </a:t>
            </a:r>
            <a:r>
              <a:rPr lang="it-IT" dirty="0" err="1"/>
              <a:t>each</a:t>
            </a:r>
            <a:r>
              <a:rPr lang="it-IT" dirty="0"/>
              <a:t> </a:t>
            </a:r>
            <a:r>
              <a:rPr lang="it-IT" dirty="0" err="1"/>
              <a:t>crystal</a:t>
            </a:r>
            <a:r>
              <a:rPr lang="it-IT" dirty="0"/>
              <a:t> of the cluster size</a:t>
            </a:r>
            <a:endParaRPr lang="en-US" dirty="0"/>
          </a:p>
        </p:txBody>
      </p:sp>
    </p:spTree>
    <p:extLst>
      <p:ext uri="{BB962C8B-B14F-4D97-AF65-F5344CB8AC3E}">
        <p14:creationId xmlns:p14="http://schemas.microsoft.com/office/powerpoint/2010/main" val="4088198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F11EC2-1FDD-6104-CC94-676799E3F165}"/>
              </a:ext>
            </a:extLst>
          </p:cNvPr>
          <p:cNvSpPr>
            <a:spLocks noGrp="1"/>
          </p:cNvSpPr>
          <p:nvPr>
            <p:ph type="title"/>
          </p:nvPr>
        </p:nvSpPr>
        <p:spPr>
          <a:xfrm>
            <a:off x="3373062" y="624110"/>
            <a:ext cx="8131550" cy="1280890"/>
          </a:xfrm>
        </p:spPr>
        <p:txBody>
          <a:bodyPr>
            <a:normAutofit/>
          </a:bodyPr>
          <a:lstStyle/>
          <a:p>
            <a:r>
              <a:rPr lang="it-IT" b="1" dirty="0" err="1">
                <a:solidFill>
                  <a:schemeClr val="accent1"/>
                </a:solidFill>
              </a:rPr>
              <a:t>Overview</a:t>
            </a:r>
            <a:endParaRPr lang="it-IT" b="1" dirty="0">
              <a:solidFill>
                <a:schemeClr val="accent1"/>
              </a:solidFill>
            </a:endParaRPr>
          </a:p>
        </p:txBody>
      </p:sp>
      <p:sp>
        <p:nvSpPr>
          <p:cNvPr id="10" name="Rectangle 9">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3"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14"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15"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16"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17"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18"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19"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20"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21"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22"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23"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24"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grpSp>
        <p:nvGrpSpPr>
          <p:cNvPr id="26" name="Group 25">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27"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28"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29"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30"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31"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32"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33"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34"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35"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36"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37"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38"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40"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7" name="Content Placeholder 2">
            <a:extLst>
              <a:ext uri="{FF2B5EF4-FFF2-40B4-BE49-F238E27FC236}">
                <a16:creationId xmlns:a16="http://schemas.microsoft.com/office/drawing/2014/main" id="{00305CFD-85F0-2C50-39A4-E5BA3DB8BE75}"/>
              </a:ext>
            </a:extLst>
          </p:cNvPr>
          <p:cNvSpPr>
            <a:spLocks noGrp="1"/>
          </p:cNvSpPr>
          <p:nvPr>
            <p:ph idx="1"/>
          </p:nvPr>
        </p:nvSpPr>
        <p:spPr>
          <a:xfrm>
            <a:off x="3373062" y="2133600"/>
            <a:ext cx="8131550" cy="3777622"/>
          </a:xfrm>
        </p:spPr>
        <p:txBody>
          <a:bodyPr>
            <a:normAutofit/>
          </a:bodyPr>
          <a:lstStyle/>
          <a:p>
            <a:r>
              <a:rPr lang="it-IT" err="1"/>
              <a:t>This</a:t>
            </a:r>
            <a:r>
              <a:rPr lang="it-IT"/>
              <a:t> </a:t>
            </a:r>
            <a:r>
              <a:rPr lang="it-IT" err="1"/>
              <a:t>is</a:t>
            </a:r>
            <a:r>
              <a:rPr lang="it-IT"/>
              <a:t> </a:t>
            </a:r>
            <a:r>
              <a:rPr lang="it-IT" b="1"/>
              <a:t>an </a:t>
            </a:r>
            <a:r>
              <a:rPr lang="it-IT" b="1" err="1"/>
              <a:t>ongoing</a:t>
            </a:r>
            <a:r>
              <a:rPr lang="it-IT" b="1"/>
              <a:t> work</a:t>
            </a:r>
            <a:r>
              <a:rPr lang="it-IT"/>
              <a:t>, part of </a:t>
            </a:r>
            <a:r>
              <a:rPr lang="it-IT" err="1"/>
              <a:t>my</a:t>
            </a:r>
            <a:r>
              <a:rPr lang="it-IT"/>
              <a:t> MS </a:t>
            </a:r>
            <a:r>
              <a:rPr lang="it-IT" err="1"/>
              <a:t>thesis</a:t>
            </a:r>
            <a:r>
              <a:rPr lang="it-IT"/>
              <a:t> </a:t>
            </a:r>
            <a:r>
              <a:rPr lang="it-IT" err="1"/>
              <a:t>which</a:t>
            </a:r>
            <a:r>
              <a:rPr lang="it-IT"/>
              <a:t> </a:t>
            </a:r>
            <a:r>
              <a:rPr lang="it-IT" err="1"/>
              <a:t>aims</a:t>
            </a:r>
            <a:r>
              <a:rPr lang="it-IT"/>
              <a:t> to </a:t>
            </a:r>
            <a:r>
              <a:rPr lang="it-IT" err="1"/>
              <a:t>analyze</a:t>
            </a:r>
            <a:r>
              <a:rPr lang="it-IT"/>
              <a:t> the </a:t>
            </a:r>
            <a:r>
              <a:rPr lang="it-IT" b="1"/>
              <a:t>HI2022T data </a:t>
            </a:r>
            <a:r>
              <a:rPr lang="it-IT"/>
              <a:t>with the FOOT </a:t>
            </a:r>
            <a:r>
              <a:rPr lang="it-IT" err="1"/>
              <a:t>apparatus</a:t>
            </a:r>
            <a:r>
              <a:rPr lang="it-IT"/>
              <a:t> </a:t>
            </a:r>
            <a:r>
              <a:rPr lang="it-IT" err="1"/>
              <a:t>using</a:t>
            </a:r>
            <a:r>
              <a:rPr lang="it-IT"/>
              <a:t> </a:t>
            </a:r>
            <a:r>
              <a:rPr lang="it-IT" b="1" err="1"/>
              <a:t>helium</a:t>
            </a:r>
            <a:r>
              <a:rPr lang="it-IT" b="1"/>
              <a:t> </a:t>
            </a:r>
            <a:r>
              <a:rPr lang="it-IT" b="1" err="1"/>
              <a:t>beams</a:t>
            </a:r>
            <a:endParaRPr lang="it-IT" b="1"/>
          </a:p>
          <a:p>
            <a:r>
              <a:rPr lang="it-IT"/>
              <a:t>Up to </a:t>
            </a:r>
            <a:r>
              <a:rPr lang="it-IT" err="1"/>
              <a:t>now</a:t>
            </a:r>
            <a:r>
              <a:rPr lang="it-IT"/>
              <a:t> </a:t>
            </a:r>
            <a:r>
              <a:rPr lang="it-IT" err="1"/>
              <a:t>we</a:t>
            </a:r>
            <a:r>
              <a:rPr lang="it-IT"/>
              <a:t> are </a:t>
            </a:r>
            <a:r>
              <a:rPr lang="it-IT" err="1"/>
              <a:t>focusing</a:t>
            </a:r>
            <a:r>
              <a:rPr lang="it-IT"/>
              <a:t> on the </a:t>
            </a:r>
            <a:r>
              <a:rPr lang="it-IT" b="1" err="1"/>
              <a:t>ToF</a:t>
            </a:r>
            <a:r>
              <a:rPr lang="it-IT" b="1"/>
              <a:t>-Wall and </a:t>
            </a:r>
            <a:r>
              <a:rPr lang="it-IT" b="1" err="1"/>
              <a:t>Calorimeter</a:t>
            </a:r>
            <a:r>
              <a:rPr lang="it-IT" b="1"/>
              <a:t> data</a:t>
            </a:r>
            <a:endParaRPr lang="it-IT"/>
          </a:p>
          <a:p>
            <a:r>
              <a:rPr lang="it-IT" b="1"/>
              <a:t>Data </a:t>
            </a:r>
            <a:r>
              <a:rPr lang="it-IT" b="1" err="1"/>
              <a:t>decodification</a:t>
            </a:r>
            <a:r>
              <a:rPr lang="it-IT" b="1"/>
              <a:t> </a:t>
            </a:r>
            <a:r>
              <a:rPr lang="it-IT" err="1"/>
              <a:t>is</a:t>
            </a:r>
            <a:r>
              <a:rPr lang="it-IT"/>
              <a:t> </a:t>
            </a:r>
            <a:r>
              <a:rPr lang="it-IT" err="1"/>
              <a:t>done</a:t>
            </a:r>
            <a:r>
              <a:rPr lang="it-IT"/>
              <a:t> on the </a:t>
            </a:r>
            <a:r>
              <a:rPr lang="it-IT" b="1"/>
              <a:t>Tier-1 </a:t>
            </a:r>
            <a:r>
              <a:rPr lang="it-IT" b="1" err="1"/>
              <a:t>through</a:t>
            </a:r>
            <a:r>
              <a:rPr lang="it-IT" b="1"/>
              <a:t> the SHOE software </a:t>
            </a:r>
            <a:r>
              <a:rPr lang="it-IT"/>
              <a:t>and the </a:t>
            </a:r>
            <a:r>
              <a:rPr lang="it-IT" err="1"/>
              <a:t>analyses</a:t>
            </a:r>
            <a:r>
              <a:rPr lang="it-IT"/>
              <a:t> </a:t>
            </a:r>
            <a:r>
              <a:rPr lang="it-IT" err="1"/>
              <a:t>were</a:t>
            </a:r>
            <a:r>
              <a:rPr lang="it-IT"/>
              <a:t> </a:t>
            </a:r>
            <a:r>
              <a:rPr lang="it-IT" err="1"/>
              <a:t>done</a:t>
            </a:r>
            <a:r>
              <a:rPr lang="it-IT"/>
              <a:t> </a:t>
            </a:r>
            <a:r>
              <a:rPr lang="it-IT" b="1"/>
              <a:t>with custom ROOT </a:t>
            </a:r>
            <a:r>
              <a:rPr lang="it-IT" b="1" err="1"/>
              <a:t>macros</a:t>
            </a:r>
            <a:r>
              <a:rPr lang="it-IT"/>
              <a:t>.</a:t>
            </a:r>
          </a:p>
          <a:p>
            <a:pPr lvl="1"/>
            <a:r>
              <a:rPr lang="it-IT"/>
              <a:t>The </a:t>
            </a:r>
            <a:r>
              <a:rPr lang="it-IT" b="1"/>
              <a:t>data</a:t>
            </a:r>
            <a:r>
              <a:rPr lang="it-IT"/>
              <a:t> are </a:t>
            </a:r>
            <a:r>
              <a:rPr lang="it-IT" err="1"/>
              <a:t>grouped</a:t>
            </a:r>
            <a:r>
              <a:rPr lang="it-IT"/>
              <a:t> </a:t>
            </a:r>
            <a:r>
              <a:rPr lang="it-IT" err="1"/>
              <a:t>according</a:t>
            </a:r>
            <a:r>
              <a:rPr lang="it-IT"/>
              <a:t> to </a:t>
            </a:r>
            <a:r>
              <a:rPr lang="it-IT" b="1" err="1"/>
              <a:t>run</a:t>
            </a:r>
            <a:r>
              <a:rPr lang="it-IT" b="1"/>
              <a:t> </a:t>
            </a:r>
            <a:r>
              <a:rPr lang="it-IT" b="1" err="1"/>
              <a:t>numbers</a:t>
            </a:r>
            <a:r>
              <a:rPr lang="it-IT"/>
              <a:t>, </a:t>
            </a:r>
            <a:r>
              <a:rPr lang="it-IT" err="1"/>
              <a:t>each</a:t>
            </a:r>
            <a:r>
              <a:rPr lang="it-IT"/>
              <a:t> </a:t>
            </a:r>
            <a:r>
              <a:rPr lang="it-IT" err="1"/>
              <a:t>characterised</a:t>
            </a:r>
            <a:r>
              <a:rPr lang="it-IT"/>
              <a:t> by the </a:t>
            </a:r>
            <a:r>
              <a:rPr lang="it-IT" b="1"/>
              <a:t>beam </a:t>
            </a:r>
            <a:r>
              <a:rPr lang="it-IT" b="1" err="1"/>
              <a:t>type</a:t>
            </a:r>
            <a:r>
              <a:rPr lang="it-IT" b="1"/>
              <a:t> </a:t>
            </a:r>
            <a:r>
              <a:rPr lang="it-IT"/>
              <a:t>and </a:t>
            </a:r>
            <a:r>
              <a:rPr lang="it-IT" b="1"/>
              <a:t>energy</a:t>
            </a:r>
            <a:r>
              <a:rPr lang="it-IT"/>
              <a:t>, the </a:t>
            </a:r>
            <a:r>
              <a:rPr lang="it-IT" b="1"/>
              <a:t>DAQ rate </a:t>
            </a:r>
            <a:r>
              <a:rPr lang="it-IT"/>
              <a:t>and </a:t>
            </a:r>
            <a:r>
              <a:rPr lang="it-IT" b="1" err="1"/>
              <a:t>number</a:t>
            </a:r>
            <a:r>
              <a:rPr lang="it-IT" b="1"/>
              <a:t> of events</a:t>
            </a:r>
            <a:r>
              <a:rPr lang="it-IT"/>
              <a:t>, the </a:t>
            </a:r>
            <a:r>
              <a:rPr lang="it-IT" b="1" err="1"/>
              <a:t>presence</a:t>
            </a:r>
            <a:r>
              <a:rPr lang="it-IT"/>
              <a:t> of a </a:t>
            </a:r>
            <a:r>
              <a:rPr lang="it-IT" b="1"/>
              <a:t>carbon target </a:t>
            </a:r>
            <a:r>
              <a:rPr lang="it-IT"/>
              <a:t>(for </a:t>
            </a:r>
            <a:r>
              <a:rPr lang="it-IT" err="1"/>
              <a:t>fragmentation</a:t>
            </a:r>
            <a:r>
              <a:rPr lang="it-IT"/>
              <a:t> </a:t>
            </a:r>
            <a:r>
              <a:rPr lang="it-IT" err="1"/>
              <a:t>runs</a:t>
            </a:r>
            <a:r>
              <a:rPr lang="it-IT"/>
              <a:t>) or </a:t>
            </a:r>
            <a:r>
              <a:rPr lang="it-IT" err="1"/>
              <a:t>its</a:t>
            </a:r>
            <a:r>
              <a:rPr lang="it-IT"/>
              <a:t> </a:t>
            </a:r>
            <a:r>
              <a:rPr lang="it-IT" b="1" err="1"/>
              <a:t>absence</a:t>
            </a:r>
            <a:r>
              <a:rPr lang="it-IT"/>
              <a:t> </a:t>
            </a:r>
          </a:p>
          <a:p>
            <a:pPr lvl="1"/>
            <a:r>
              <a:rPr lang="it-IT"/>
              <a:t>The list of </a:t>
            </a:r>
            <a:r>
              <a:rPr lang="it-IT" err="1"/>
              <a:t>runs</a:t>
            </a:r>
            <a:r>
              <a:rPr lang="it-IT"/>
              <a:t> </a:t>
            </a:r>
            <a:r>
              <a:rPr lang="it-IT" err="1"/>
              <a:t>is</a:t>
            </a:r>
            <a:r>
              <a:rPr lang="it-IT"/>
              <a:t> </a:t>
            </a:r>
            <a:r>
              <a:rPr lang="it-IT" err="1"/>
              <a:t>available</a:t>
            </a:r>
            <a:r>
              <a:rPr lang="it-IT"/>
              <a:t> </a:t>
            </a:r>
            <a:r>
              <a:rPr lang="it-IT" err="1"/>
              <a:t>at</a:t>
            </a:r>
            <a:r>
              <a:rPr lang="it-IT"/>
              <a:t> </a:t>
            </a:r>
            <a:r>
              <a:rPr lang="en-US">
                <a:hlinkClick r:id="rId3"/>
              </a:rPr>
              <a:t>Data location on Tier 1 · Wiki · Alessio Sarti / shoe · GitLab</a:t>
            </a:r>
            <a:endParaRPr lang="it-IT"/>
          </a:p>
        </p:txBody>
      </p:sp>
    </p:spTree>
    <p:extLst>
      <p:ext uri="{BB962C8B-B14F-4D97-AF65-F5344CB8AC3E}">
        <p14:creationId xmlns:p14="http://schemas.microsoft.com/office/powerpoint/2010/main" val="2527193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68B90-2198-B475-58F2-26A896A38A9C}"/>
              </a:ext>
            </a:extLst>
          </p:cNvPr>
          <p:cNvSpPr>
            <a:spLocks noGrp="1"/>
          </p:cNvSpPr>
          <p:nvPr>
            <p:ph type="title"/>
          </p:nvPr>
        </p:nvSpPr>
        <p:spPr/>
        <p:txBody>
          <a:bodyPr/>
          <a:lstStyle/>
          <a:p>
            <a:r>
              <a:rPr lang="it-IT" b="1" dirty="0" err="1">
                <a:solidFill>
                  <a:schemeClr val="accent1"/>
                </a:solidFill>
              </a:rPr>
              <a:t>Runs</a:t>
            </a:r>
            <a:endParaRPr lang="en-US" b="1" dirty="0">
              <a:solidFill>
                <a:schemeClr val="accent1"/>
              </a:solidFill>
            </a:endParaRPr>
          </a:p>
        </p:txBody>
      </p:sp>
      <p:graphicFrame>
        <p:nvGraphicFramePr>
          <p:cNvPr id="8" name="Content Placeholder 7">
            <a:extLst>
              <a:ext uri="{FF2B5EF4-FFF2-40B4-BE49-F238E27FC236}">
                <a16:creationId xmlns:a16="http://schemas.microsoft.com/office/drawing/2014/main" id="{ED1C0627-63F4-7F45-54F1-63B8F383D055}"/>
              </a:ext>
            </a:extLst>
          </p:cNvPr>
          <p:cNvGraphicFramePr>
            <a:graphicFrameLocks noGrp="1"/>
          </p:cNvGraphicFramePr>
          <p:nvPr>
            <p:ph idx="1"/>
            <p:extLst>
              <p:ext uri="{D42A27DB-BD31-4B8C-83A1-F6EECF244321}">
                <p14:modId xmlns:p14="http://schemas.microsoft.com/office/powerpoint/2010/main" val="3352415428"/>
              </p:ext>
            </p:extLst>
          </p:nvPr>
        </p:nvGraphicFramePr>
        <p:xfrm>
          <a:off x="4530306" y="624110"/>
          <a:ext cx="7661694" cy="3017520"/>
        </p:xfrm>
        <a:graphic>
          <a:graphicData uri="http://schemas.openxmlformats.org/drawingml/2006/table">
            <a:tbl>
              <a:tblPr firstRow="1" bandRow="1">
                <a:effectLst/>
                <a:tableStyleId>{5C22544A-7EE6-4342-B048-85BDC9FD1C3A}</a:tableStyleId>
              </a:tblPr>
              <a:tblGrid>
                <a:gridCol w="2553898">
                  <a:extLst>
                    <a:ext uri="{9D8B030D-6E8A-4147-A177-3AD203B41FA5}">
                      <a16:colId xmlns:a16="http://schemas.microsoft.com/office/drawing/2014/main" val="2902306753"/>
                    </a:ext>
                  </a:extLst>
                </a:gridCol>
                <a:gridCol w="2553898">
                  <a:extLst>
                    <a:ext uri="{9D8B030D-6E8A-4147-A177-3AD203B41FA5}">
                      <a16:colId xmlns:a16="http://schemas.microsoft.com/office/drawing/2014/main" val="18450316"/>
                    </a:ext>
                  </a:extLst>
                </a:gridCol>
                <a:gridCol w="2553898">
                  <a:extLst>
                    <a:ext uri="{9D8B030D-6E8A-4147-A177-3AD203B41FA5}">
                      <a16:colId xmlns:a16="http://schemas.microsoft.com/office/drawing/2014/main" val="3771704909"/>
                    </a:ext>
                  </a:extLst>
                </a:gridCol>
              </a:tblGrid>
              <a:tr h="498965">
                <a:tc>
                  <a:txBody>
                    <a:bodyPr/>
                    <a:lstStyle/>
                    <a:p>
                      <a:r>
                        <a:rPr lang="it-IT" dirty="0"/>
                        <a:t>Energy [MeV/u]</a:t>
                      </a:r>
                      <a:endParaRPr lang="en-US" dirty="0"/>
                    </a:p>
                  </a:txBody>
                  <a:tcPr/>
                </a:tc>
                <a:tc>
                  <a:txBody>
                    <a:bodyPr/>
                    <a:lstStyle/>
                    <a:p>
                      <a:r>
                        <a:rPr lang="it-IT" dirty="0" err="1"/>
                        <a:t>Run</a:t>
                      </a:r>
                      <a:r>
                        <a:rPr lang="it-IT" dirty="0"/>
                        <a:t> </a:t>
                      </a:r>
                      <a:r>
                        <a:rPr lang="it-IT" dirty="0" err="1"/>
                        <a:t>numbers</a:t>
                      </a:r>
                      <a:endParaRPr lang="en-US" dirty="0"/>
                    </a:p>
                  </a:txBody>
                  <a:tcPr/>
                </a:tc>
                <a:tc>
                  <a:txBody>
                    <a:bodyPr/>
                    <a:lstStyle/>
                    <a:p>
                      <a:r>
                        <a:rPr lang="it-IT" dirty="0" err="1"/>
                        <a:t>Number</a:t>
                      </a:r>
                      <a:r>
                        <a:rPr lang="it-IT" dirty="0"/>
                        <a:t> of events (</a:t>
                      </a:r>
                      <a:r>
                        <a:rPr lang="it-IT" dirty="0" err="1"/>
                        <a:t>millions</a:t>
                      </a:r>
                      <a:r>
                        <a:rPr lang="it-IT" dirty="0"/>
                        <a:t>)</a:t>
                      </a:r>
                      <a:endParaRPr lang="en-US" dirty="0"/>
                    </a:p>
                  </a:txBody>
                  <a:tcPr/>
                </a:tc>
                <a:extLst>
                  <a:ext uri="{0D108BD9-81ED-4DB2-BD59-A6C34878D82A}">
                    <a16:rowId xmlns:a16="http://schemas.microsoft.com/office/drawing/2014/main" val="3308612719"/>
                  </a:ext>
                </a:extLst>
              </a:tr>
              <a:tr h="285123">
                <a:tc>
                  <a:txBody>
                    <a:bodyPr/>
                    <a:lstStyle/>
                    <a:p>
                      <a:r>
                        <a:rPr lang="it-IT" dirty="0"/>
                        <a:t>100</a:t>
                      </a:r>
                      <a:endParaRPr lang="en-US" dirty="0"/>
                    </a:p>
                  </a:txBody>
                  <a:tcPr/>
                </a:tc>
                <a:tc>
                  <a:txBody>
                    <a:bodyPr/>
                    <a:lstStyle/>
                    <a:p>
                      <a:r>
                        <a:rPr lang="it-IT" dirty="0"/>
                        <a:t>4766</a:t>
                      </a:r>
                      <a:endParaRPr lang="en-US" dirty="0"/>
                    </a:p>
                  </a:txBody>
                  <a:tcPr/>
                </a:tc>
                <a:tc>
                  <a:txBody>
                    <a:bodyPr/>
                    <a:lstStyle/>
                    <a:p>
                      <a:r>
                        <a:rPr lang="it-IT" dirty="0"/>
                        <a:t>1.03</a:t>
                      </a:r>
                      <a:endParaRPr lang="en-US" dirty="0"/>
                    </a:p>
                  </a:txBody>
                  <a:tcPr/>
                </a:tc>
                <a:extLst>
                  <a:ext uri="{0D108BD9-81ED-4DB2-BD59-A6C34878D82A}">
                    <a16:rowId xmlns:a16="http://schemas.microsoft.com/office/drawing/2014/main" val="2548544491"/>
                  </a:ext>
                </a:extLst>
              </a:tr>
              <a:tr h="296007">
                <a:tc>
                  <a:txBody>
                    <a:bodyPr/>
                    <a:lstStyle/>
                    <a:p>
                      <a:r>
                        <a:rPr lang="it-IT" dirty="0"/>
                        <a:t>140</a:t>
                      </a:r>
                      <a:endParaRPr lang="en-US" dirty="0"/>
                    </a:p>
                  </a:txBody>
                  <a:tcPr/>
                </a:tc>
                <a:tc>
                  <a:txBody>
                    <a:bodyPr/>
                    <a:lstStyle/>
                    <a:p>
                      <a:r>
                        <a:rPr lang="it-IT" dirty="0"/>
                        <a:t>4727, 4801, 4802</a:t>
                      </a:r>
                      <a:endParaRPr lang="en-US" dirty="0"/>
                    </a:p>
                  </a:txBody>
                  <a:tcPr/>
                </a:tc>
                <a:tc>
                  <a:txBody>
                    <a:bodyPr/>
                    <a:lstStyle/>
                    <a:p>
                      <a:r>
                        <a:rPr lang="it-IT" dirty="0"/>
                        <a:t>2.37</a:t>
                      </a:r>
                      <a:endParaRPr lang="en-US" dirty="0"/>
                    </a:p>
                  </a:txBody>
                  <a:tcPr/>
                </a:tc>
                <a:extLst>
                  <a:ext uri="{0D108BD9-81ED-4DB2-BD59-A6C34878D82A}">
                    <a16:rowId xmlns:a16="http://schemas.microsoft.com/office/drawing/2014/main" val="884707036"/>
                  </a:ext>
                </a:extLst>
              </a:tr>
              <a:tr h="285123">
                <a:tc>
                  <a:txBody>
                    <a:bodyPr/>
                    <a:lstStyle/>
                    <a:p>
                      <a:r>
                        <a:rPr lang="it-IT" dirty="0"/>
                        <a:t>180</a:t>
                      </a:r>
                      <a:endParaRPr lang="en-US" dirty="0"/>
                    </a:p>
                  </a:txBody>
                  <a:tcPr/>
                </a:tc>
                <a:tc>
                  <a:txBody>
                    <a:bodyPr/>
                    <a:lstStyle/>
                    <a:p>
                      <a:r>
                        <a:rPr lang="it-IT" dirty="0"/>
                        <a:t>4725, 4726</a:t>
                      </a:r>
                      <a:endParaRPr lang="en-US" dirty="0"/>
                    </a:p>
                  </a:txBody>
                  <a:tcPr/>
                </a:tc>
                <a:tc>
                  <a:txBody>
                    <a:bodyPr/>
                    <a:lstStyle/>
                    <a:p>
                      <a:r>
                        <a:rPr lang="it-IT" dirty="0"/>
                        <a:t>0.47</a:t>
                      </a:r>
                      <a:endParaRPr lang="en-US" dirty="0"/>
                    </a:p>
                  </a:txBody>
                  <a:tcPr/>
                </a:tc>
                <a:extLst>
                  <a:ext uri="{0D108BD9-81ED-4DB2-BD59-A6C34878D82A}">
                    <a16:rowId xmlns:a16="http://schemas.microsoft.com/office/drawing/2014/main" val="3078071629"/>
                  </a:ext>
                </a:extLst>
              </a:tr>
              <a:tr h="296007">
                <a:tc>
                  <a:txBody>
                    <a:bodyPr/>
                    <a:lstStyle/>
                    <a:p>
                      <a:r>
                        <a:rPr lang="it-IT" dirty="0"/>
                        <a:t>200</a:t>
                      </a:r>
                      <a:endParaRPr lang="en-US" dirty="0"/>
                    </a:p>
                  </a:txBody>
                  <a:tcPr/>
                </a:tc>
                <a:tc>
                  <a:txBody>
                    <a:bodyPr/>
                    <a:lstStyle/>
                    <a:p>
                      <a:r>
                        <a:rPr lang="it-IT" dirty="0"/>
                        <a:t>4742, 4743, 4744, 4745</a:t>
                      </a:r>
                      <a:endParaRPr lang="en-US" dirty="0"/>
                    </a:p>
                  </a:txBody>
                  <a:tcPr/>
                </a:tc>
                <a:tc>
                  <a:txBody>
                    <a:bodyPr/>
                    <a:lstStyle/>
                    <a:p>
                      <a:r>
                        <a:rPr lang="it-IT" dirty="0"/>
                        <a:t>1.41</a:t>
                      </a:r>
                      <a:endParaRPr lang="en-US" dirty="0"/>
                    </a:p>
                  </a:txBody>
                  <a:tcPr/>
                </a:tc>
                <a:extLst>
                  <a:ext uri="{0D108BD9-81ED-4DB2-BD59-A6C34878D82A}">
                    <a16:rowId xmlns:a16="http://schemas.microsoft.com/office/drawing/2014/main" val="83710151"/>
                  </a:ext>
                </a:extLst>
              </a:tr>
              <a:tr h="296007">
                <a:tc>
                  <a:txBody>
                    <a:bodyPr/>
                    <a:lstStyle/>
                    <a:p>
                      <a:r>
                        <a:rPr lang="it-IT" dirty="0"/>
                        <a:t>220</a:t>
                      </a:r>
                      <a:endParaRPr lang="en-US" dirty="0"/>
                    </a:p>
                  </a:txBody>
                  <a:tcPr/>
                </a:tc>
                <a:tc>
                  <a:txBody>
                    <a:bodyPr/>
                    <a:lstStyle/>
                    <a:p>
                      <a:r>
                        <a:rPr lang="it-IT" dirty="0"/>
                        <a:t>4828, 4830, 4832, 4833</a:t>
                      </a:r>
                      <a:endParaRPr lang="en-US" dirty="0"/>
                    </a:p>
                  </a:txBody>
                  <a:tcPr/>
                </a:tc>
                <a:tc>
                  <a:txBody>
                    <a:bodyPr/>
                    <a:lstStyle/>
                    <a:p>
                      <a:r>
                        <a:rPr lang="it-IT" dirty="0"/>
                        <a:t>1.91</a:t>
                      </a:r>
                      <a:endParaRPr lang="en-US" dirty="0"/>
                    </a:p>
                  </a:txBody>
                  <a:tcPr/>
                </a:tc>
                <a:extLst>
                  <a:ext uri="{0D108BD9-81ED-4DB2-BD59-A6C34878D82A}">
                    <a16:rowId xmlns:a16="http://schemas.microsoft.com/office/drawing/2014/main" val="2968430774"/>
                  </a:ext>
                </a:extLst>
              </a:tr>
            </a:tbl>
          </a:graphicData>
        </a:graphic>
      </p:graphicFrame>
      <p:sp>
        <p:nvSpPr>
          <p:cNvPr id="9" name="TextBox 8">
            <a:extLst>
              <a:ext uri="{FF2B5EF4-FFF2-40B4-BE49-F238E27FC236}">
                <a16:creationId xmlns:a16="http://schemas.microsoft.com/office/drawing/2014/main" id="{695746E0-C036-33D2-1EF2-D08C2F137F7D}"/>
              </a:ext>
            </a:extLst>
          </p:cNvPr>
          <p:cNvSpPr txBox="1"/>
          <p:nvPr/>
        </p:nvSpPr>
        <p:spPr>
          <a:xfrm>
            <a:off x="1676774" y="1691968"/>
            <a:ext cx="2747742" cy="1477328"/>
          </a:xfrm>
          <a:prstGeom prst="rect">
            <a:avLst/>
          </a:prstGeom>
          <a:noFill/>
        </p:spPr>
        <p:txBody>
          <a:bodyPr wrap="square" rtlCol="0">
            <a:spAutoFit/>
          </a:bodyPr>
          <a:lstStyle/>
          <a:p>
            <a:r>
              <a:rPr lang="it-IT" b="1" dirty="0" err="1"/>
              <a:t>Runs</a:t>
            </a:r>
            <a:r>
              <a:rPr lang="it-IT" b="1" dirty="0"/>
              <a:t> </a:t>
            </a:r>
            <a:r>
              <a:rPr lang="it-IT" b="1" dirty="0" err="1"/>
              <a:t>without</a:t>
            </a:r>
            <a:r>
              <a:rPr lang="it-IT" b="1" dirty="0"/>
              <a:t> target</a:t>
            </a:r>
          </a:p>
          <a:p>
            <a:endParaRPr lang="it-IT" b="1" dirty="0"/>
          </a:p>
          <a:p>
            <a:pPr marL="285750" indent="-285750">
              <a:buFont typeface="Arial" panose="020B0604020202020204" pitchFamily="34" charset="0"/>
              <a:buChar char="•"/>
            </a:pPr>
            <a:r>
              <a:rPr lang="it-IT" b="1" dirty="0" err="1"/>
              <a:t>ToF</a:t>
            </a:r>
            <a:r>
              <a:rPr lang="it-IT" b="1" dirty="0"/>
              <a:t>-Wall gain 2.5</a:t>
            </a:r>
          </a:p>
          <a:p>
            <a:pPr marL="285750" indent="-285750">
              <a:buFont typeface="Arial" panose="020B0604020202020204" pitchFamily="34" charset="0"/>
              <a:buChar char="•"/>
            </a:pPr>
            <a:r>
              <a:rPr lang="it-IT" b="1" dirty="0" err="1"/>
              <a:t>MargaritaMajority</a:t>
            </a:r>
            <a:r>
              <a:rPr lang="it-IT" b="1" dirty="0"/>
              <a:t> trigger</a:t>
            </a:r>
          </a:p>
        </p:txBody>
      </p:sp>
      <p:graphicFrame>
        <p:nvGraphicFramePr>
          <p:cNvPr id="10" name="Table 9">
            <a:extLst>
              <a:ext uri="{FF2B5EF4-FFF2-40B4-BE49-F238E27FC236}">
                <a16:creationId xmlns:a16="http://schemas.microsoft.com/office/drawing/2014/main" id="{46EF5EAA-194B-45D2-563B-ED941C23D64F}"/>
              </a:ext>
            </a:extLst>
          </p:cNvPr>
          <p:cNvGraphicFramePr>
            <a:graphicFrameLocks noGrp="1"/>
          </p:cNvGraphicFramePr>
          <p:nvPr>
            <p:extLst>
              <p:ext uri="{D42A27DB-BD31-4B8C-83A1-F6EECF244321}">
                <p14:modId xmlns:p14="http://schemas.microsoft.com/office/powerpoint/2010/main" val="219329715"/>
              </p:ext>
            </p:extLst>
          </p:nvPr>
        </p:nvGraphicFramePr>
        <p:xfrm>
          <a:off x="4530306" y="4248929"/>
          <a:ext cx="7661694" cy="2103120"/>
        </p:xfrm>
        <a:graphic>
          <a:graphicData uri="http://schemas.openxmlformats.org/drawingml/2006/table">
            <a:tbl>
              <a:tblPr firstRow="1" bandRow="1">
                <a:tableStyleId>{5C22544A-7EE6-4342-B048-85BDC9FD1C3A}</a:tableStyleId>
              </a:tblPr>
              <a:tblGrid>
                <a:gridCol w="2553898">
                  <a:extLst>
                    <a:ext uri="{9D8B030D-6E8A-4147-A177-3AD203B41FA5}">
                      <a16:colId xmlns:a16="http://schemas.microsoft.com/office/drawing/2014/main" val="2659327433"/>
                    </a:ext>
                  </a:extLst>
                </a:gridCol>
                <a:gridCol w="2553898">
                  <a:extLst>
                    <a:ext uri="{9D8B030D-6E8A-4147-A177-3AD203B41FA5}">
                      <a16:colId xmlns:a16="http://schemas.microsoft.com/office/drawing/2014/main" val="2437477623"/>
                    </a:ext>
                  </a:extLst>
                </a:gridCol>
                <a:gridCol w="2553898">
                  <a:extLst>
                    <a:ext uri="{9D8B030D-6E8A-4147-A177-3AD203B41FA5}">
                      <a16:colId xmlns:a16="http://schemas.microsoft.com/office/drawing/2014/main" val="213531886"/>
                    </a:ext>
                  </a:extLst>
                </a:gridCol>
              </a:tblGrid>
              <a:tr h="330827">
                <a:tc>
                  <a:txBody>
                    <a:bodyPr/>
                    <a:lstStyle/>
                    <a:p>
                      <a:r>
                        <a:rPr lang="it-IT" dirty="0"/>
                        <a:t>Energy [MeV/u]</a:t>
                      </a:r>
                      <a:endParaRPr lang="en-US" dirty="0"/>
                    </a:p>
                  </a:txBody>
                  <a:tcPr/>
                </a:tc>
                <a:tc>
                  <a:txBody>
                    <a:bodyPr/>
                    <a:lstStyle/>
                    <a:p>
                      <a:r>
                        <a:rPr lang="it-IT" dirty="0" err="1"/>
                        <a:t>Run</a:t>
                      </a:r>
                      <a:r>
                        <a:rPr lang="it-IT" dirty="0"/>
                        <a:t> </a:t>
                      </a:r>
                      <a:r>
                        <a:rPr lang="it-IT" dirty="0" err="1"/>
                        <a:t>numbers</a:t>
                      </a:r>
                      <a:endParaRPr lang="en-US" dirty="0"/>
                    </a:p>
                  </a:txBody>
                  <a:tcPr/>
                </a:tc>
                <a:tc>
                  <a:txBody>
                    <a:bodyPr/>
                    <a:lstStyle/>
                    <a:p>
                      <a:r>
                        <a:rPr lang="it-IT" dirty="0" err="1"/>
                        <a:t>Number</a:t>
                      </a:r>
                      <a:r>
                        <a:rPr lang="it-IT" dirty="0"/>
                        <a:t> of events (</a:t>
                      </a:r>
                      <a:r>
                        <a:rPr lang="it-IT" dirty="0" err="1"/>
                        <a:t>millions</a:t>
                      </a:r>
                      <a:r>
                        <a:rPr lang="it-IT" dirty="0"/>
                        <a:t>)</a:t>
                      </a:r>
                      <a:endParaRPr lang="en-US" dirty="0"/>
                    </a:p>
                  </a:txBody>
                  <a:tcPr/>
                </a:tc>
                <a:extLst>
                  <a:ext uri="{0D108BD9-81ED-4DB2-BD59-A6C34878D82A}">
                    <a16:rowId xmlns:a16="http://schemas.microsoft.com/office/drawing/2014/main" val="677927009"/>
                  </a:ext>
                </a:extLst>
              </a:tr>
              <a:tr h="330827">
                <a:tc>
                  <a:txBody>
                    <a:bodyPr/>
                    <a:lstStyle/>
                    <a:p>
                      <a:r>
                        <a:rPr lang="it-IT" dirty="0"/>
                        <a:t>100</a:t>
                      </a:r>
                      <a:endParaRPr lang="en-US" dirty="0"/>
                    </a:p>
                  </a:txBody>
                  <a:tcPr/>
                </a:tc>
                <a:tc>
                  <a:txBody>
                    <a:bodyPr/>
                    <a:lstStyle/>
                    <a:p>
                      <a:r>
                        <a:rPr lang="it-IT" dirty="0"/>
                        <a:t>4767, 4769</a:t>
                      </a:r>
                      <a:endParaRPr lang="en-US" dirty="0"/>
                    </a:p>
                  </a:txBody>
                  <a:tcPr/>
                </a:tc>
                <a:tc>
                  <a:txBody>
                    <a:bodyPr/>
                    <a:lstStyle/>
                    <a:p>
                      <a:r>
                        <a:rPr lang="it-IT" dirty="0"/>
                        <a:t>2.21</a:t>
                      </a:r>
                      <a:endParaRPr lang="en-US" dirty="0"/>
                    </a:p>
                  </a:txBody>
                  <a:tcPr/>
                </a:tc>
                <a:extLst>
                  <a:ext uri="{0D108BD9-81ED-4DB2-BD59-A6C34878D82A}">
                    <a16:rowId xmlns:a16="http://schemas.microsoft.com/office/drawing/2014/main" val="1631596428"/>
                  </a:ext>
                </a:extLst>
              </a:tr>
              <a:tr h="330827">
                <a:tc>
                  <a:txBody>
                    <a:bodyPr/>
                    <a:lstStyle/>
                    <a:p>
                      <a:r>
                        <a:rPr lang="it-IT" dirty="0"/>
                        <a:t>140</a:t>
                      </a:r>
                      <a:endParaRPr lang="en-US" dirty="0"/>
                    </a:p>
                  </a:txBody>
                  <a:tcPr/>
                </a:tc>
                <a:tc>
                  <a:txBody>
                    <a:bodyPr/>
                    <a:lstStyle/>
                    <a:p>
                      <a:r>
                        <a:rPr lang="it-IT" dirty="0"/>
                        <a:t>4805, 4806</a:t>
                      </a:r>
                      <a:endParaRPr lang="en-US" dirty="0"/>
                    </a:p>
                  </a:txBody>
                  <a:tcPr/>
                </a:tc>
                <a:tc>
                  <a:txBody>
                    <a:bodyPr/>
                    <a:lstStyle/>
                    <a:p>
                      <a:r>
                        <a:rPr lang="it-IT" dirty="0"/>
                        <a:t>2.11</a:t>
                      </a:r>
                      <a:endParaRPr lang="en-US" dirty="0"/>
                    </a:p>
                  </a:txBody>
                  <a:tcPr/>
                </a:tc>
                <a:extLst>
                  <a:ext uri="{0D108BD9-81ED-4DB2-BD59-A6C34878D82A}">
                    <a16:rowId xmlns:a16="http://schemas.microsoft.com/office/drawing/2014/main" val="2549550087"/>
                  </a:ext>
                </a:extLst>
              </a:tr>
              <a:tr h="330827">
                <a:tc>
                  <a:txBody>
                    <a:bodyPr/>
                    <a:lstStyle/>
                    <a:p>
                      <a:r>
                        <a:rPr lang="it-IT" dirty="0"/>
                        <a:t>200</a:t>
                      </a:r>
                      <a:endParaRPr lang="en-US" dirty="0"/>
                    </a:p>
                  </a:txBody>
                  <a:tcPr/>
                </a:tc>
                <a:tc>
                  <a:txBody>
                    <a:bodyPr/>
                    <a:lstStyle/>
                    <a:p>
                      <a:r>
                        <a:rPr lang="it-IT" dirty="0"/>
                        <a:t>4747, 4748, 4749</a:t>
                      </a:r>
                      <a:endParaRPr lang="en-US" dirty="0"/>
                    </a:p>
                  </a:txBody>
                  <a:tcPr/>
                </a:tc>
                <a:tc>
                  <a:txBody>
                    <a:bodyPr/>
                    <a:lstStyle/>
                    <a:p>
                      <a:r>
                        <a:rPr lang="it-IT" dirty="0"/>
                        <a:t>3.09</a:t>
                      </a:r>
                      <a:endParaRPr lang="en-US" dirty="0"/>
                    </a:p>
                  </a:txBody>
                  <a:tcPr/>
                </a:tc>
                <a:extLst>
                  <a:ext uri="{0D108BD9-81ED-4DB2-BD59-A6C34878D82A}">
                    <a16:rowId xmlns:a16="http://schemas.microsoft.com/office/drawing/2014/main" val="3042736950"/>
                  </a:ext>
                </a:extLst>
              </a:tr>
              <a:tr h="330827">
                <a:tc>
                  <a:txBody>
                    <a:bodyPr/>
                    <a:lstStyle/>
                    <a:p>
                      <a:r>
                        <a:rPr lang="it-IT" dirty="0"/>
                        <a:t>220</a:t>
                      </a:r>
                      <a:endParaRPr lang="en-US" dirty="0"/>
                    </a:p>
                  </a:txBody>
                  <a:tcPr/>
                </a:tc>
                <a:tc>
                  <a:txBody>
                    <a:bodyPr/>
                    <a:lstStyle/>
                    <a:p>
                      <a:r>
                        <a:rPr lang="it-IT" dirty="0"/>
                        <a:t>4838, 4840</a:t>
                      </a:r>
                      <a:endParaRPr lang="en-US" dirty="0"/>
                    </a:p>
                  </a:txBody>
                  <a:tcPr/>
                </a:tc>
                <a:tc>
                  <a:txBody>
                    <a:bodyPr/>
                    <a:lstStyle/>
                    <a:p>
                      <a:r>
                        <a:rPr lang="it-IT" dirty="0"/>
                        <a:t>2.24</a:t>
                      </a:r>
                      <a:endParaRPr lang="en-US" dirty="0"/>
                    </a:p>
                  </a:txBody>
                  <a:tcPr/>
                </a:tc>
                <a:extLst>
                  <a:ext uri="{0D108BD9-81ED-4DB2-BD59-A6C34878D82A}">
                    <a16:rowId xmlns:a16="http://schemas.microsoft.com/office/drawing/2014/main" val="1012364009"/>
                  </a:ext>
                </a:extLst>
              </a:tr>
            </a:tbl>
          </a:graphicData>
        </a:graphic>
      </p:graphicFrame>
      <p:sp>
        <p:nvSpPr>
          <p:cNvPr id="11" name="TextBox 10">
            <a:extLst>
              <a:ext uri="{FF2B5EF4-FFF2-40B4-BE49-F238E27FC236}">
                <a16:creationId xmlns:a16="http://schemas.microsoft.com/office/drawing/2014/main" id="{359E7AAC-C255-29C8-5549-C647F7293911}"/>
              </a:ext>
            </a:extLst>
          </p:cNvPr>
          <p:cNvSpPr txBox="1"/>
          <p:nvPr/>
        </p:nvSpPr>
        <p:spPr>
          <a:xfrm>
            <a:off x="1676774" y="4565868"/>
            <a:ext cx="2521600" cy="1754326"/>
          </a:xfrm>
          <a:prstGeom prst="rect">
            <a:avLst/>
          </a:prstGeom>
          <a:noFill/>
        </p:spPr>
        <p:txBody>
          <a:bodyPr wrap="square" rtlCol="0">
            <a:spAutoFit/>
          </a:bodyPr>
          <a:lstStyle/>
          <a:p>
            <a:r>
              <a:rPr lang="it-IT" b="1" dirty="0" err="1"/>
              <a:t>Fragmentation</a:t>
            </a:r>
            <a:r>
              <a:rPr lang="it-IT" b="1" dirty="0"/>
              <a:t> </a:t>
            </a:r>
            <a:r>
              <a:rPr lang="it-IT" b="1" dirty="0" err="1"/>
              <a:t>runs</a:t>
            </a:r>
            <a:endParaRPr lang="it-IT" b="1" dirty="0"/>
          </a:p>
          <a:p>
            <a:endParaRPr lang="it-IT" b="1" dirty="0"/>
          </a:p>
          <a:p>
            <a:pPr marL="285750" indent="-285750">
              <a:buFont typeface="Arial" panose="020B0604020202020204" pitchFamily="34" charset="0"/>
              <a:buChar char="•"/>
            </a:pPr>
            <a:r>
              <a:rPr lang="it-IT" b="1" dirty="0"/>
              <a:t>5 mm C target</a:t>
            </a:r>
          </a:p>
          <a:p>
            <a:pPr marL="285750" indent="-285750">
              <a:buFont typeface="Arial" panose="020B0604020202020204" pitchFamily="34" charset="0"/>
              <a:buChar char="•"/>
            </a:pPr>
            <a:r>
              <a:rPr lang="it-IT" b="1" dirty="0" err="1"/>
              <a:t>ToF</a:t>
            </a:r>
            <a:r>
              <a:rPr lang="it-IT" b="1" dirty="0"/>
              <a:t>-Wall gain 2.5</a:t>
            </a:r>
          </a:p>
          <a:p>
            <a:pPr marL="285750" indent="-285750">
              <a:buFont typeface="Arial" panose="020B0604020202020204" pitchFamily="34" charset="0"/>
              <a:buChar char="•"/>
            </a:pPr>
            <a:r>
              <a:rPr lang="it-IT" b="1" dirty="0" err="1"/>
              <a:t>MargaritaMajority</a:t>
            </a:r>
            <a:r>
              <a:rPr lang="it-IT" b="1" dirty="0"/>
              <a:t> trigger</a:t>
            </a:r>
          </a:p>
        </p:txBody>
      </p:sp>
    </p:spTree>
    <p:extLst>
      <p:ext uri="{BB962C8B-B14F-4D97-AF65-F5344CB8AC3E}">
        <p14:creationId xmlns:p14="http://schemas.microsoft.com/office/powerpoint/2010/main" val="2726632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03C32-8A94-83FA-0DE3-8BC814EB1F98}"/>
              </a:ext>
            </a:extLst>
          </p:cNvPr>
          <p:cNvSpPr>
            <a:spLocks noGrp="1"/>
          </p:cNvSpPr>
          <p:nvPr>
            <p:ph type="title"/>
          </p:nvPr>
        </p:nvSpPr>
        <p:spPr>
          <a:xfrm>
            <a:off x="1687669" y="624110"/>
            <a:ext cx="4137059" cy="1280890"/>
          </a:xfrm>
        </p:spPr>
        <p:txBody>
          <a:bodyPr vert="horz" lIns="91440" tIns="45720" rIns="91440" bIns="45720" rtlCol="0" anchor="t">
            <a:normAutofit/>
          </a:bodyPr>
          <a:lstStyle/>
          <a:p>
            <a:r>
              <a:rPr lang="en-US" sz="3200" b="1" dirty="0" err="1">
                <a:solidFill>
                  <a:schemeClr val="accent1"/>
                </a:solidFill>
              </a:rPr>
              <a:t>ToF</a:t>
            </a:r>
            <a:r>
              <a:rPr lang="en-US" sz="3200" b="1" dirty="0">
                <a:solidFill>
                  <a:schemeClr val="accent1"/>
                </a:solidFill>
              </a:rPr>
              <a:t>-Wall</a:t>
            </a:r>
          </a:p>
        </p:txBody>
      </p:sp>
      <p:pic>
        <p:nvPicPr>
          <p:cNvPr id="5" name="Content Placeholder 4" descr="A collage of a machine&#10;&#10;Description automatically generated">
            <a:extLst>
              <a:ext uri="{FF2B5EF4-FFF2-40B4-BE49-F238E27FC236}">
                <a16:creationId xmlns:a16="http://schemas.microsoft.com/office/drawing/2014/main" id="{9082B1E7-D2F1-25C9-C1AF-3DF1CE2F4A12}"/>
              </a:ext>
            </a:extLst>
          </p:cNvPr>
          <p:cNvPicPr>
            <a:picLocks noGrp="1" noChangeAspect="1"/>
          </p:cNvPicPr>
          <p:nvPr>
            <p:ph idx="1"/>
          </p:nvPr>
        </p:nvPicPr>
        <p:blipFill>
          <a:blip r:embed="rId3"/>
          <a:stretch>
            <a:fillRect/>
          </a:stretch>
        </p:blipFill>
        <p:spPr>
          <a:xfrm>
            <a:off x="6500990" y="2133600"/>
            <a:ext cx="5451627" cy="2371458"/>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8C9E43E-24D8-1BF3-5C37-62DD16891460}"/>
                  </a:ext>
                </a:extLst>
              </p:cNvPr>
              <p:cNvSpPr txBox="1"/>
              <p:nvPr/>
            </p:nvSpPr>
            <p:spPr>
              <a:xfrm>
                <a:off x="2076988" y="2037347"/>
                <a:ext cx="4140772" cy="3777622"/>
              </a:xfrm>
              <a:prstGeom prst="rect">
                <a:avLst/>
              </a:prstGeom>
            </p:spPr>
            <p:txBody>
              <a:bodyPr vert="horz" lIns="91440" tIns="45720" rIns="91440" bIns="45720" rtlCol="0">
                <a:normAutofit fontScale="85000" lnSpcReduction="20000"/>
              </a:bodyPr>
              <a:lstStyle/>
              <a:p>
                <a:pPr>
                  <a:spcBef>
                    <a:spcPts val="1000"/>
                  </a:spcBef>
                  <a:buClr>
                    <a:schemeClr val="accent1"/>
                  </a:buClr>
                  <a:buFont typeface="Wingdings 3" charset="2"/>
                  <a:buChar char=""/>
                </a:pPr>
                <a:r>
                  <a:rPr lang="en-US" dirty="0">
                    <a:solidFill>
                      <a:srgbClr val="000000"/>
                    </a:solidFill>
                  </a:rPr>
                  <a:t>The </a:t>
                </a:r>
                <a:r>
                  <a:rPr lang="en-US" b="1" dirty="0" err="1">
                    <a:solidFill>
                      <a:srgbClr val="000000"/>
                    </a:solidFill>
                  </a:rPr>
                  <a:t>ToF</a:t>
                </a:r>
                <a:r>
                  <a:rPr lang="en-US" b="1" dirty="0">
                    <a:solidFill>
                      <a:srgbClr val="000000"/>
                    </a:solidFill>
                  </a:rPr>
                  <a:t>-Wall</a:t>
                </a:r>
                <a:r>
                  <a:rPr lang="en-US" dirty="0">
                    <a:solidFill>
                      <a:srgbClr val="000000"/>
                    </a:solidFill>
                  </a:rPr>
                  <a:t> consists of 40 bars arranged in 2 orthogonal layers(X the front horizontal layer and Y the rear vertical layer) of plastic scintillator bars, each being 44 cm long, 0.3 cm thick and 2 cm wide.  It provides the </a:t>
                </a:r>
                <a:r>
                  <a:rPr lang="en-US" b="1" dirty="0" err="1">
                    <a:solidFill>
                      <a:srgbClr val="000000"/>
                    </a:solidFill>
                  </a:rPr>
                  <a:t>ToF</a:t>
                </a:r>
                <a:r>
                  <a:rPr lang="en-US" b="1" dirty="0">
                    <a:solidFill>
                      <a:srgbClr val="000000"/>
                    </a:solidFill>
                  </a:rPr>
                  <a:t> (Time of Flight), energy loss </a:t>
                </a:r>
                <a:r>
                  <a:rPr lang="en-US" dirty="0">
                    <a:solidFill>
                      <a:srgbClr val="000000"/>
                    </a:solidFill>
                  </a:rPr>
                  <a:t>and </a:t>
                </a:r>
                <a:r>
                  <a:rPr lang="en-US" b="1" dirty="0">
                    <a:solidFill>
                      <a:srgbClr val="000000"/>
                    </a:solidFill>
                  </a:rPr>
                  <a:t>charge</a:t>
                </a:r>
                <a:r>
                  <a:rPr lang="en-US" dirty="0">
                    <a:solidFill>
                      <a:srgbClr val="000000"/>
                    </a:solidFill>
                  </a:rPr>
                  <a:t> of the impinging particles </a:t>
                </a:r>
              </a:p>
              <a:p>
                <a:pPr>
                  <a:spcBef>
                    <a:spcPts val="1000"/>
                  </a:spcBef>
                  <a:buClr>
                    <a:schemeClr val="accent1"/>
                  </a:buClr>
                  <a:buFont typeface="Wingdings 3" charset="2"/>
                  <a:buChar char=""/>
                </a:pPr>
                <a:r>
                  <a:rPr lang="en-US" dirty="0">
                    <a:solidFill>
                      <a:srgbClr val="000000"/>
                    </a:solidFill>
                  </a:rPr>
                  <a:t>Here are some of the quantities we have analyzed from the runs output:</a:t>
                </a:r>
              </a:p>
              <a:p>
                <a:pPr lvl="1">
                  <a:spcBef>
                    <a:spcPts val="1000"/>
                  </a:spcBef>
                  <a:buClr>
                    <a:schemeClr val="accent1"/>
                  </a:buClr>
                  <a:buFont typeface="Wingdings 3" charset="2"/>
                  <a:buChar char=""/>
                </a:pPr>
                <a:r>
                  <a:rPr lang="en-US" b="1" dirty="0">
                    <a:solidFill>
                      <a:srgbClr val="000000"/>
                    </a:solidFill>
                  </a:rPr>
                  <a:t>Bar IDs </a:t>
                </a:r>
                <a:r>
                  <a:rPr lang="en-US" dirty="0">
                    <a:solidFill>
                      <a:srgbClr val="000000"/>
                    </a:solidFill>
                  </a:rPr>
                  <a:t>(from 0 to 19 for each layer)of the </a:t>
                </a:r>
                <a:r>
                  <a:rPr lang="en-US" b="1" dirty="0">
                    <a:solidFill>
                      <a:srgbClr val="000000"/>
                    </a:solidFill>
                  </a:rPr>
                  <a:t>bars hit </a:t>
                </a:r>
                <a:r>
                  <a:rPr lang="en-US" dirty="0">
                    <a:solidFill>
                      <a:srgbClr val="000000"/>
                    </a:solidFill>
                  </a:rPr>
                  <a:t>in each event</a:t>
                </a:r>
              </a:p>
              <a:p>
                <a:pPr lvl="1">
                  <a:spcBef>
                    <a:spcPts val="1000"/>
                  </a:spcBef>
                  <a:buClr>
                    <a:schemeClr val="accent1"/>
                  </a:buClr>
                  <a:buFont typeface="Wingdings 3" charset="2"/>
                  <a:buChar char=""/>
                </a:pPr>
                <a:r>
                  <a:rPr lang="en-US" b="1" dirty="0">
                    <a:solidFill>
                      <a:srgbClr val="000000"/>
                    </a:solidFill>
                  </a:rPr>
                  <a:t>The charge </a:t>
                </a:r>
                <a:r>
                  <a:rPr lang="en-US" dirty="0">
                    <a:solidFill>
                      <a:srgbClr val="000000"/>
                    </a:solidFill>
                  </a:rPr>
                  <a:t>collected </a:t>
                </a:r>
                <a:r>
                  <a:rPr lang="en-US" b="1" dirty="0">
                    <a:solidFill>
                      <a:srgbClr val="000000"/>
                    </a:solidFill>
                  </a:rPr>
                  <a:t>in each bar</a:t>
                </a:r>
                <a:r>
                  <a:rPr lang="en-US" dirty="0">
                    <a:solidFill>
                      <a:srgbClr val="000000"/>
                    </a:solidFill>
                  </a:rPr>
                  <a:t>, defined as </a:t>
                </a:r>
                <a14:m>
                  <m:oMath xmlns:m="http://schemas.openxmlformats.org/officeDocument/2006/math">
                    <m:r>
                      <a:rPr lang="it-IT" b="0" i="1" smtClean="0">
                        <a:solidFill>
                          <a:srgbClr val="000000"/>
                        </a:solidFill>
                        <a:latin typeface="Cambria Math" panose="02040503050406030204" pitchFamily="18" charset="0"/>
                      </a:rPr>
                      <m:t>𝑄</m:t>
                    </m:r>
                    <m:r>
                      <a:rPr lang="it-IT" b="0" i="1" smtClean="0">
                        <a:solidFill>
                          <a:srgbClr val="000000"/>
                        </a:solidFill>
                        <a:latin typeface="Cambria Math" panose="02040503050406030204" pitchFamily="18" charset="0"/>
                      </a:rPr>
                      <m:t>=</m:t>
                    </m:r>
                    <m:rad>
                      <m:radPr>
                        <m:degHide m:val="on"/>
                        <m:ctrlPr>
                          <a:rPr lang="it-IT" b="0" i="1" smtClean="0">
                            <a:solidFill>
                              <a:srgbClr val="000000"/>
                            </a:solidFill>
                            <a:latin typeface="Cambria Math" panose="02040503050406030204" pitchFamily="18" charset="0"/>
                          </a:rPr>
                        </m:ctrlPr>
                      </m:radPr>
                      <m:deg/>
                      <m:e>
                        <m:sSub>
                          <m:sSubPr>
                            <m:ctrlPr>
                              <a:rPr lang="it-IT" b="0" i="1" smtClean="0">
                                <a:solidFill>
                                  <a:srgbClr val="000000"/>
                                </a:solidFill>
                                <a:latin typeface="Cambria Math" panose="02040503050406030204" pitchFamily="18" charset="0"/>
                              </a:rPr>
                            </m:ctrlPr>
                          </m:sSubPr>
                          <m:e>
                            <m:r>
                              <a:rPr lang="it-IT" b="0" i="1" smtClean="0">
                                <a:solidFill>
                                  <a:srgbClr val="000000"/>
                                </a:solidFill>
                                <a:latin typeface="Cambria Math" panose="02040503050406030204" pitchFamily="18" charset="0"/>
                              </a:rPr>
                              <m:t>𝑄</m:t>
                            </m:r>
                          </m:e>
                          <m:sub>
                            <m:r>
                              <a:rPr lang="it-IT" b="0" i="1" smtClean="0">
                                <a:solidFill>
                                  <a:srgbClr val="000000"/>
                                </a:solidFill>
                                <a:latin typeface="Cambria Math" panose="02040503050406030204" pitchFamily="18" charset="0"/>
                              </a:rPr>
                              <m:t>𝐿</m:t>
                            </m:r>
                          </m:sub>
                        </m:sSub>
                        <m:sSub>
                          <m:sSubPr>
                            <m:ctrlPr>
                              <a:rPr lang="it-IT" b="0" i="1" smtClean="0">
                                <a:solidFill>
                                  <a:srgbClr val="000000"/>
                                </a:solidFill>
                                <a:latin typeface="Cambria Math" panose="02040503050406030204" pitchFamily="18" charset="0"/>
                              </a:rPr>
                            </m:ctrlPr>
                          </m:sSubPr>
                          <m:e>
                            <m:r>
                              <a:rPr lang="it-IT" b="0" i="1" smtClean="0">
                                <a:solidFill>
                                  <a:srgbClr val="000000"/>
                                </a:solidFill>
                                <a:latin typeface="Cambria Math" panose="02040503050406030204" pitchFamily="18" charset="0"/>
                              </a:rPr>
                              <m:t>𝑄</m:t>
                            </m:r>
                          </m:e>
                          <m:sub>
                            <m:r>
                              <a:rPr lang="it-IT" b="0" i="1" smtClean="0">
                                <a:solidFill>
                                  <a:srgbClr val="000000"/>
                                </a:solidFill>
                                <a:latin typeface="Cambria Math" panose="02040503050406030204" pitchFamily="18" charset="0"/>
                              </a:rPr>
                              <m:t>𝑅</m:t>
                            </m:r>
                          </m:sub>
                        </m:sSub>
                      </m:e>
                    </m:rad>
                  </m:oMath>
                </a14:m>
                <a:r>
                  <a:rPr lang="en-US" dirty="0">
                    <a:solidFill>
                      <a:srgbClr val="000000"/>
                    </a:solidFill>
                  </a:rPr>
                  <a:t>, </a:t>
                </a:r>
                <a14:m>
                  <m:oMath xmlns:m="http://schemas.openxmlformats.org/officeDocument/2006/math">
                    <m:sSub>
                      <m:sSubPr>
                        <m:ctrlPr>
                          <a:rPr lang="it-IT" b="0" i="1" dirty="0" smtClean="0">
                            <a:solidFill>
                              <a:srgbClr val="000000"/>
                            </a:solidFill>
                            <a:latin typeface="Cambria Math" panose="02040503050406030204" pitchFamily="18" charset="0"/>
                          </a:rPr>
                        </m:ctrlPr>
                      </m:sSubPr>
                      <m:e>
                        <m:r>
                          <a:rPr lang="it-IT" b="0" i="1" dirty="0" smtClean="0">
                            <a:solidFill>
                              <a:srgbClr val="000000"/>
                            </a:solidFill>
                            <a:latin typeface="Cambria Math" panose="02040503050406030204" pitchFamily="18" charset="0"/>
                          </a:rPr>
                          <m:t>𝑄</m:t>
                        </m:r>
                      </m:e>
                      <m:sub>
                        <m:r>
                          <a:rPr lang="it-IT" b="0" i="1" dirty="0" smtClean="0">
                            <a:solidFill>
                              <a:srgbClr val="000000"/>
                            </a:solidFill>
                            <a:latin typeface="Cambria Math" panose="02040503050406030204" pitchFamily="18" charset="0"/>
                          </a:rPr>
                          <m:t>𝐿</m:t>
                        </m:r>
                        <m:r>
                          <a:rPr lang="it-IT" b="0" i="1" dirty="0" smtClean="0">
                            <a:solidFill>
                              <a:srgbClr val="000000"/>
                            </a:solidFill>
                            <a:latin typeface="Cambria Math" panose="02040503050406030204" pitchFamily="18" charset="0"/>
                          </a:rPr>
                          <m:t>(</m:t>
                        </m:r>
                        <m:r>
                          <a:rPr lang="it-IT" b="0" i="1" dirty="0" smtClean="0">
                            <a:solidFill>
                              <a:srgbClr val="000000"/>
                            </a:solidFill>
                            <a:latin typeface="Cambria Math" panose="02040503050406030204" pitchFamily="18" charset="0"/>
                          </a:rPr>
                          <m:t>𝑅</m:t>
                        </m:r>
                        <m:r>
                          <a:rPr lang="it-IT" b="0" i="1" dirty="0" smtClean="0">
                            <a:solidFill>
                              <a:srgbClr val="000000"/>
                            </a:solidFill>
                            <a:latin typeface="Cambria Math" panose="02040503050406030204" pitchFamily="18" charset="0"/>
                          </a:rPr>
                          <m:t>)</m:t>
                        </m:r>
                      </m:sub>
                    </m:sSub>
                    <m:r>
                      <a:rPr lang="it-IT" b="0" i="1" dirty="0" smtClean="0">
                        <a:solidFill>
                          <a:srgbClr val="000000"/>
                        </a:solidFill>
                        <a:latin typeface="Cambria Math" panose="02040503050406030204" pitchFamily="18" charset="0"/>
                      </a:rPr>
                      <m:t> </m:t>
                    </m:r>
                  </m:oMath>
                </a14:m>
                <a:r>
                  <a:rPr lang="en-US" dirty="0">
                    <a:solidFill>
                      <a:srgbClr val="000000"/>
                    </a:solidFill>
                  </a:rPr>
                  <a:t>being the charge collected in the left (right) bar channel  </a:t>
                </a:r>
              </a:p>
              <a:p>
                <a:pPr lvl="1">
                  <a:spcBef>
                    <a:spcPts val="1000"/>
                  </a:spcBef>
                  <a:buClr>
                    <a:schemeClr val="accent1"/>
                  </a:buClr>
                  <a:buFont typeface="Wingdings 3" charset="2"/>
                  <a:buChar char=""/>
                </a:pPr>
                <a:r>
                  <a:rPr lang="en-US" dirty="0">
                    <a:solidFill>
                      <a:srgbClr val="000000"/>
                    </a:solidFill>
                  </a:rPr>
                  <a:t>The </a:t>
                </a:r>
                <a:r>
                  <a:rPr lang="en-US" b="1" dirty="0">
                    <a:solidFill>
                      <a:srgbClr val="000000"/>
                    </a:solidFill>
                  </a:rPr>
                  <a:t>raw </a:t>
                </a:r>
                <a:r>
                  <a:rPr lang="en-US" b="1" dirty="0" err="1">
                    <a:solidFill>
                      <a:srgbClr val="000000"/>
                    </a:solidFill>
                  </a:rPr>
                  <a:t>ToF</a:t>
                </a:r>
                <a:r>
                  <a:rPr lang="en-US" b="1" dirty="0">
                    <a:solidFill>
                      <a:srgbClr val="000000"/>
                    </a:solidFill>
                  </a:rPr>
                  <a:t> values</a:t>
                </a:r>
              </a:p>
              <a:p>
                <a:pPr>
                  <a:spcBef>
                    <a:spcPts val="1000"/>
                  </a:spcBef>
                  <a:buClr>
                    <a:schemeClr val="accent1"/>
                  </a:buClr>
                  <a:buFont typeface="Wingdings 3" charset="2"/>
                  <a:buChar char=""/>
                </a:pPr>
                <a:endParaRPr lang="en-US" dirty="0">
                  <a:solidFill>
                    <a:srgbClr val="000000"/>
                  </a:solidFill>
                </a:endParaRPr>
              </a:p>
              <a:p>
                <a:pPr marL="285750" indent="-285750">
                  <a:spcBef>
                    <a:spcPts val="1000"/>
                  </a:spcBef>
                  <a:buClr>
                    <a:schemeClr val="accent1"/>
                  </a:buClr>
                  <a:buFont typeface="Wingdings 3" charset="2"/>
                  <a:buChar char=""/>
                </a:pPr>
                <a:endParaRPr lang="en-US" dirty="0">
                  <a:solidFill>
                    <a:srgbClr val="000000"/>
                  </a:solidFill>
                </a:endParaRPr>
              </a:p>
            </p:txBody>
          </p:sp>
        </mc:Choice>
        <mc:Fallback xmlns="">
          <p:sp>
            <p:nvSpPr>
              <p:cNvPr id="6" name="TextBox 5">
                <a:extLst>
                  <a:ext uri="{FF2B5EF4-FFF2-40B4-BE49-F238E27FC236}">
                    <a16:creationId xmlns:a16="http://schemas.microsoft.com/office/drawing/2014/main" id="{F8C9E43E-24D8-1BF3-5C37-62DD16891460}"/>
                  </a:ext>
                </a:extLst>
              </p:cNvPr>
              <p:cNvSpPr txBox="1">
                <a:spLocks noRot="1" noChangeAspect="1" noMove="1" noResize="1" noEditPoints="1" noAdjustHandles="1" noChangeArrowheads="1" noChangeShapeType="1" noTextEdit="1"/>
              </p:cNvSpPr>
              <p:nvPr/>
            </p:nvSpPr>
            <p:spPr>
              <a:xfrm>
                <a:off x="2076988" y="2037347"/>
                <a:ext cx="4140772" cy="3777622"/>
              </a:xfrm>
              <a:prstGeom prst="rect">
                <a:avLst/>
              </a:prstGeom>
              <a:blipFill>
                <a:blip r:embed="rId4"/>
                <a:stretch>
                  <a:fillRect l="-589" t="-1452" r="-1767"/>
                </a:stretch>
              </a:blipFill>
            </p:spPr>
            <p:txBody>
              <a:bodyPr/>
              <a:lstStyle/>
              <a:p>
                <a:r>
                  <a:rPr lang="en-US">
                    <a:noFill/>
                  </a:rPr>
                  <a:t> </a:t>
                </a:r>
              </a:p>
            </p:txBody>
          </p:sp>
        </mc:Fallback>
      </mc:AlternateContent>
    </p:spTree>
    <p:extLst>
      <p:ext uri="{BB962C8B-B14F-4D97-AF65-F5344CB8AC3E}">
        <p14:creationId xmlns:p14="http://schemas.microsoft.com/office/powerpoint/2010/main" val="2205779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04BA6-BBF4-DD5B-842A-1558C1DFEC29}"/>
              </a:ext>
            </a:extLst>
          </p:cNvPr>
          <p:cNvSpPr>
            <a:spLocks noGrp="1"/>
          </p:cNvSpPr>
          <p:nvPr>
            <p:ph type="title"/>
          </p:nvPr>
        </p:nvSpPr>
        <p:spPr>
          <a:xfrm>
            <a:off x="1906377" y="224336"/>
            <a:ext cx="9689642" cy="589449"/>
          </a:xfrm>
        </p:spPr>
        <p:txBody>
          <a:bodyPr>
            <a:normAutofit fontScale="90000"/>
          </a:bodyPr>
          <a:lstStyle/>
          <a:p>
            <a:r>
              <a:rPr lang="it-IT" b="1" dirty="0" err="1">
                <a:solidFill>
                  <a:schemeClr val="accent1"/>
                </a:solidFill>
              </a:rPr>
              <a:t>ToF</a:t>
            </a:r>
            <a:r>
              <a:rPr lang="it-IT" b="1" dirty="0">
                <a:solidFill>
                  <a:schemeClr val="accent1"/>
                </a:solidFill>
              </a:rPr>
              <a:t>-Wall: Some Plots From </a:t>
            </a:r>
            <a:r>
              <a:rPr lang="it-IT" b="1" dirty="0" err="1">
                <a:solidFill>
                  <a:schemeClr val="accent1"/>
                </a:solidFill>
              </a:rPr>
              <a:t>Targetless</a:t>
            </a:r>
            <a:r>
              <a:rPr lang="it-IT" b="1" dirty="0">
                <a:solidFill>
                  <a:schemeClr val="accent1"/>
                </a:solidFill>
              </a:rPr>
              <a:t> </a:t>
            </a:r>
            <a:r>
              <a:rPr lang="it-IT" b="1" dirty="0" err="1">
                <a:solidFill>
                  <a:schemeClr val="accent1"/>
                </a:solidFill>
              </a:rPr>
              <a:t>Runs</a:t>
            </a:r>
            <a:endParaRPr lang="en-US" b="1" dirty="0">
              <a:solidFill>
                <a:schemeClr val="accent1"/>
              </a:solidFill>
            </a:endParaRPr>
          </a:p>
        </p:txBody>
      </p:sp>
      <p:pic>
        <p:nvPicPr>
          <p:cNvPr id="5" name="Content Placeholder 4">
            <a:extLst>
              <a:ext uri="{FF2B5EF4-FFF2-40B4-BE49-F238E27FC236}">
                <a16:creationId xmlns:a16="http://schemas.microsoft.com/office/drawing/2014/main" id="{45463569-8DD3-6E2D-1423-BB3ED1CDA4C1}"/>
              </a:ext>
            </a:extLst>
          </p:cNvPr>
          <p:cNvPicPr>
            <a:picLocks noGrp="1" noChangeAspect="1"/>
          </p:cNvPicPr>
          <p:nvPr>
            <p:ph idx="1"/>
          </p:nvPr>
        </p:nvPicPr>
        <p:blipFill>
          <a:blip r:embed="rId3"/>
          <a:srcRect/>
          <a:stretch/>
        </p:blipFill>
        <p:spPr>
          <a:xfrm>
            <a:off x="1859384" y="1337630"/>
            <a:ext cx="3661760" cy="2669143"/>
          </a:xfrm>
        </p:spPr>
      </p:pic>
      <p:sp>
        <p:nvSpPr>
          <p:cNvPr id="6" name="TextBox 5">
            <a:extLst>
              <a:ext uri="{FF2B5EF4-FFF2-40B4-BE49-F238E27FC236}">
                <a16:creationId xmlns:a16="http://schemas.microsoft.com/office/drawing/2014/main" id="{4C8C57D3-A73F-9971-E62D-0D4FA26953B2}"/>
              </a:ext>
            </a:extLst>
          </p:cNvPr>
          <p:cNvSpPr txBox="1"/>
          <p:nvPr/>
        </p:nvSpPr>
        <p:spPr>
          <a:xfrm>
            <a:off x="575236" y="1728020"/>
            <a:ext cx="1337187" cy="1754326"/>
          </a:xfrm>
          <a:prstGeom prst="rect">
            <a:avLst/>
          </a:prstGeom>
          <a:noFill/>
        </p:spPr>
        <p:txBody>
          <a:bodyPr wrap="square" rtlCol="0">
            <a:spAutoFit/>
          </a:bodyPr>
          <a:lstStyle/>
          <a:p>
            <a:r>
              <a:rPr lang="it-IT" sz="1200" dirty="0"/>
              <a:t>2D </a:t>
            </a:r>
            <a:r>
              <a:rPr lang="it-IT" sz="1200" dirty="0" err="1"/>
              <a:t>histogram</a:t>
            </a:r>
            <a:r>
              <a:rPr lang="it-IT" sz="1200" dirty="0"/>
              <a:t> of </a:t>
            </a:r>
            <a:r>
              <a:rPr lang="it-IT" sz="1200" b="1" dirty="0"/>
              <a:t>hit bar </a:t>
            </a:r>
            <a:r>
              <a:rPr lang="it-IT" sz="1200" b="1" dirty="0" err="1"/>
              <a:t>IDs</a:t>
            </a:r>
            <a:r>
              <a:rPr lang="it-IT" sz="1200" b="1" dirty="0"/>
              <a:t> </a:t>
            </a:r>
            <a:r>
              <a:rPr lang="it-IT" sz="1200" dirty="0" err="1"/>
              <a:t>when</a:t>
            </a:r>
            <a:r>
              <a:rPr lang="it-IT" sz="1200" dirty="0"/>
              <a:t> </a:t>
            </a:r>
            <a:r>
              <a:rPr lang="it-IT" sz="1200" dirty="0" err="1"/>
              <a:t>there’s</a:t>
            </a:r>
            <a:r>
              <a:rPr lang="it-IT" sz="1200" dirty="0"/>
              <a:t> </a:t>
            </a:r>
            <a:r>
              <a:rPr lang="it-IT" sz="1200" dirty="0" err="1"/>
              <a:t>only</a:t>
            </a:r>
            <a:r>
              <a:rPr lang="it-IT" sz="1200" dirty="0"/>
              <a:t> 1 hit </a:t>
            </a:r>
            <a:r>
              <a:rPr lang="it-IT" sz="1200" dirty="0" err="1"/>
              <a:t>both</a:t>
            </a:r>
            <a:r>
              <a:rPr lang="it-IT" sz="1200" dirty="0"/>
              <a:t> in the X and Y </a:t>
            </a:r>
            <a:r>
              <a:rPr lang="it-IT" sz="1200" dirty="0" err="1"/>
              <a:t>layers</a:t>
            </a:r>
            <a:r>
              <a:rPr lang="it-IT" sz="1200" dirty="0"/>
              <a:t>, for the 4744 </a:t>
            </a:r>
            <a:r>
              <a:rPr lang="it-IT" sz="1200" dirty="0" err="1"/>
              <a:t>run</a:t>
            </a:r>
            <a:r>
              <a:rPr lang="it-IT" sz="1200" dirty="0"/>
              <a:t> </a:t>
            </a:r>
            <a:r>
              <a:rPr lang="it-IT" sz="1200" dirty="0" err="1"/>
              <a:t>at</a:t>
            </a:r>
            <a:r>
              <a:rPr lang="it-IT" sz="1200" dirty="0"/>
              <a:t> 200 MeV/u beam energy.</a:t>
            </a:r>
            <a:endParaRPr lang="en-US" sz="1200" dirty="0"/>
          </a:p>
        </p:txBody>
      </p:sp>
      <p:pic>
        <p:nvPicPr>
          <p:cNvPr id="8" name="Picture 7">
            <a:extLst>
              <a:ext uri="{FF2B5EF4-FFF2-40B4-BE49-F238E27FC236}">
                <a16:creationId xmlns:a16="http://schemas.microsoft.com/office/drawing/2014/main" id="{AF684E03-E26A-7FBC-DAC2-3C8CEC729E2A}"/>
              </a:ext>
            </a:extLst>
          </p:cNvPr>
          <p:cNvPicPr>
            <a:picLocks noChangeAspect="1"/>
          </p:cNvPicPr>
          <p:nvPr/>
        </p:nvPicPr>
        <p:blipFill>
          <a:blip r:embed="rId4"/>
          <a:srcRect/>
          <a:stretch/>
        </p:blipFill>
        <p:spPr>
          <a:xfrm>
            <a:off x="7725227" y="1118530"/>
            <a:ext cx="4015362" cy="2888243"/>
          </a:xfrm>
          <a:prstGeom prst="rect">
            <a:avLst/>
          </a:prstGeom>
        </p:spPr>
      </p:pic>
      <p:sp>
        <p:nvSpPr>
          <p:cNvPr id="9" name="TextBox 8">
            <a:extLst>
              <a:ext uri="{FF2B5EF4-FFF2-40B4-BE49-F238E27FC236}">
                <a16:creationId xmlns:a16="http://schemas.microsoft.com/office/drawing/2014/main" id="{A0DFE392-EBDB-DC17-5115-E988C3EE1CE2}"/>
              </a:ext>
            </a:extLst>
          </p:cNvPr>
          <p:cNvSpPr txBox="1"/>
          <p:nvPr/>
        </p:nvSpPr>
        <p:spPr>
          <a:xfrm>
            <a:off x="5828361" y="1728019"/>
            <a:ext cx="1867165" cy="1015663"/>
          </a:xfrm>
          <a:prstGeom prst="rect">
            <a:avLst/>
          </a:prstGeom>
          <a:noFill/>
        </p:spPr>
        <p:txBody>
          <a:bodyPr wrap="square" rtlCol="0">
            <a:spAutoFit/>
          </a:bodyPr>
          <a:lstStyle/>
          <a:p>
            <a:r>
              <a:rPr lang="it-IT" sz="1200" dirty="0"/>
              <a:t>2D </a:t>
            </a:r>
            <a:r>
              <a:rPr lang="it-IT" sz="1200" dirty="0" err="1"/>
              <a:t>histogram</a:t>
            </a:r>
            <a:r>
              <a:rPr lang="it-IT" sz="1200" dirty="0"/>
              <a:t> of </a:t>
            </a:r>
            <a:r>
              <a:rPr lang="it-IT" sz="1200" b="1" dirty="0" err="1"/>
              <a:t>charge</a:t>
            </a:r>
            <a:r>
              <a:rPr lang="it-IT" sz="1200" b="1" dirty="0"/>
              <a:t> </a:t>
            </a:r>
            <a:r>
              <a:rPr lang="it-IT" sz="1200" b="1" dirty="0" err="1"/>
              <a:t>values</a:t>
            </a:r>
            <a:r>
              <a:rPr lang="it-IT" sz="1200" b="1" dirty="0"/>
              <a:t> vs </a:t>
            </a:r>
            <a:r>
              <a:rPr lang="it-IT" sz="1200" b="1" dirty="0" err="1"/>
              <a:t>raw</a:t>
            </a:r>
            <a:r>
              <a:rPr lang="it-IT" sz="1200" b="1" dirty="0"/>
              <a:t> </a:t>
            </a:r>
            <a:r>
              <a:rPr lang="it-IT" sz="1200" b="1" dirty="0" err="1"/>
              <a:t>ToF</a:t>
            </a:r>
            <a:r>
              <a:rPr lang="it-IT" sz="1200" b="1" dirty="0"/>
              <a:t> </a:t>
            </a:r>
            <a:r>
              <a:rPr lang="it-IT" sz="1200" b="1" dirty="0" err="1"/>
              <a:t>values</a:t>
            </a:r>
            <a:r>
              <a:rPr lang="it-IT" sz="1200" b="1" dirty="0"/>
              <a:t> </a:t>
            </a:r>
            <a:r>
              <a:rPr lang="it-IT" sz="1200" dirty="0"/>
              <a:t>for the 4828 </a:t>
            </a:r>
            <a:r>
              <a:rPr lang="it-IT" sz="1200" dirty="0" err="1"/>
              <a:t>run</a:t>
            </a:r>
            <a:r>
              <a:rPr lang="it-IT" sz="1200" dirty="0"/>
              <a:t> </a:t>
            </a:r>
            <a:r>
              <a:rPr lang="it-IT" sz="1200" dirty="0" err="1"/>
              <a:t>at</a:t>
            </a:r>
            <a:r>
              <a:rPr lang="it-IT" sz="1200" dirty="0"/>
              <a:t> 220 MeV/u beam energy.</a:t>
            </a:r>
            <a:endParaRPr lang="en-US" sz="1200" dirty="0"/>
          </a:p>
        </p:txBody>
      </p:sp>
      <p:pic>
        <p:nvPicPr>
          <p:cNvPr id="18" name="Picture 17">
            <a:extLst>
              <a:ext uri="{FF2B5EF4-FFF2-40B4-BE49-F238E27FC236}">
                <a16:creationId xmlns:a16="http://schemas.microsoft.com/office/drawing/2014/main" id="{98FED6AD-C906-3EED-FCAD-B587A976415A}"/>
              </a:ext>
            </a:extLst>
          </p:cNvPr>
          <p:cNvPicPr>
            <a:picLocks noChangeAspect="1"/>
          </p:cNvPicPr>
          <p:nvPr/>
        </p:nvPicPr>
        <p:blipFill>
          <a:blip r:embed="rId5"/>
          <a:srcRect/>
          <a:stretch/>
        </p:blipFill>
        <p:spPr>
          <a:xfrm>
            <a:off x="3962700" y="4169211"/>
            <a:ext cx="3661760" cy="2633897"/>
          </a:xfrm>
          <a:prstGeom prst="rect">
            <a:avLst/>
          </a:prstGeom>
        </p:spPr>
      </p:pic>
      <p:sp>
        <p:nvSpPr>
          <p:cNvPr id="20" name="TextBox 19">
            <a:extLst>
              <a:ext uri="{FF2B5EF4-FFF2-40B4-BE49-F238E27FC236}">
                <a16:creationId xmlns:a16="http://schemas.microsoft.com/office/drawing/2014/main" id="{1C9CBF43-7B51-0B3E-016A-DC44A1EFDAFD}"/>
              </a:ext>
            </a:extLst>
          </p:cNvPr>
          <p:cNvSpPr txBox="1"/>
          <p:nvPr/>
        </p:nvSpPr>
        <p:spPr>
          <a:xfrm>
            <a:off x="7787148" y="4832141"/>
            <a:ext cx="1858296" cy="1200329"/>
          </a:xfrm>
          <a:prstGeom prst="rect">
            <a:avLst/>
          </a:prstGeom>
          <a:noFill/>
        </p:spPr>
        <p:txBody>
          <a:bodyPr wrap="square" rtlCol="0">
            <a:spAutoFit/>
          </a:bodyPr>
          <a:lstStyle/>
          <a:p>
            <a:r>
              <a:rPr lang="it-IT" sz="1200" dirty="0"/>
              <a:t>1D </a:t>
            </a:r>
            <a:r>
              <a:rPr lang="it-IT" sz="1200" dirty="0" err="1"/>
              <a:t>histograms</a:t>
            </a:r>
            <a:r>
              <a:rPr lang="it-IT" sz="1200" dirty="0"/>
              <a:t> of the </a:t>
            </a:r>
            <a:r>
              <a:rPr lang="it-IT" sz="1200" b="1" dirty="0" err="1"/>
              <a:t>ToF</a:t>
            </a:r>
            <a:r>
              <a:rPr lang="it-IT" sz="1200" b="1" dirty="0"/>
              <a:t> </a:t>
            </a:r>
            <a:r>
              <a:rPr lang="it-IT" sz="1200" b="1" dirty="0" err="1"/>
              <a:t>raw</a:t>
            </a:r>
            <a:r>
              <a:rPr lang="it-IT" sz="1200" b="1" dirty="0"/>
              <a:t> </a:t>
            </a:r>
            <a:r>
              <a:rPr lang="it-IT" sz="1200" b="1" dirty="0" err="1"/>
              <a:t>values</a:t>
            </a:r>
            <a:r>
              <a:rPr lang="it-IT" sz="1200" b="1" dirty="0"/>
              <a:t> </a:t>
            </a:r>
            <a:r>
              <a:rPr lang="it-IT" sz="1200" dirty="0" err="1"/>
              <a:t>considering</a:t>
            </a:r>
            <a:r>
              <a:rPr lang="it-IT" sz="1200" dirty="0"/>
              <a:t> </a:t>
            </a:r>
            <a:r>
              <a:rPr lang="it-IT" sz="1200" b="1" dirty="0" err="1"/>
              <a:t>only</a:t>
            </a:r>
            <a:r>
              <a:rPr lang="it-IT" sz="1200" b="1" dirty="0"/>
              <a:t> </a:t>
            </a:r>
            <a:r>
              <a:rPr lang="it-IT" sz="1200" b="1" dirty="0" err="1"/>
              <a:t>bars</a:t>
            </a:r>
            <a:r>
              <a:rPr lang="it-IT" sz="1200" b="1" dirty="0"/>
              <a:t> 9 of </a:t>
            </a:r>
            <a:r>
              <a:rPr lang="it-IT" sz="1200" b="1" dirty="0" err="1"/>
              <a:t>both</a:t>
            </a:r>
            <a:r>
              <a:rPr lang="it-IT" sz="1200" b="1" dirty="0"/>
              <a:t> </a:t>
            </a:r>
            <a:r>
              <a:rPr lang="it-IT" sz="1200" b="1" dirty="0" err="1"/>
              <a:t>layers</a:t>
            </a:r>
            <a:r>
              <a:rPr lang="it-IT" sz="1200" dirty="0"/>
              <a:t>, for the 4727 </a:t>
            </a:r>
            <a:r>
              <a:rPr lang="it-IT" sz="1200" dirty="0" err="1"/>
              <a:t>run</a:t>
            </a:r>
            <a:r>
              <a:rPr lang="it-IT" sz="1200" dirty="0"/>
              <a:t> </a:t>
            </a:r>
            <a:r>
              <a:rPr lang="it-IT" sz="1200" dirty="0" err="1"/>
              <a:t>at</a:t>
            </a:r>
            <a:r>
              <a:rPr lang="it-IT" sz="1200" dirty="0"/>
              <a:t> 140 MeV/u beam energy.</a:t>
            </a:r>
            <a:endParaRPr lang="en-US" sz="1200" dirty="0"/>
          </a:p>
        </p:txBody>
      </p:sp>
    </p:spTree>
    <p:extLst>
      <p:ext uri="{BB962C8B-B14F-4D97-AF65-F5344CB8AC3E}">
        <p14:creationId xmlns:p14="http://schemas.microsoft.com/office/powerpoint/2010/main" val="1662666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073237B-D536-4B4C-8928-3510CB0F89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E6EC76-4FBE-1D2F-5062-26018A49E1BE}"/>
              </a:ext>
            </a:extLst>
          </p:cNvPr>
          <p:cNvSpPr>
            <a:spLocks noGrp="1"/>
          </p:cNvSpPr>
          <p:nvPr>
            <p:ph type="title"/>
          </p:nvPr>
        </p:nvSpPr>
        <p:spPr>
          <a:xfrm>
            <a:off x="649224" y="645106"/>
            <a:ext cx="4552041" cy="1259894"/>
          </a:xfrm>
        </p:spPr>
        <p:txBody>
          <a:bodyPr>
            <a:normAutofit/>
          </a:bodyPr>
          <a:lstStyle/>
          <a:p>
            <a:r>
              <a:rPr lang="it-IT" b="1" dirty="0" err="1">
                <a:solidFill>
                  <a:schemeClr val="accent1"/>
                </a:solidFill>
              </a:rPr>
              <a:t>ToF</a:t>
            </a:r>
            <a:r>
              <a:rPr lang="it-IT" b="1" dirty="0">
                <a:solidFill>
                  <a:schemeClr val="accent1"/>
                </a:solidFill>
              </a:rPr>
              <a:t>, </a:t>
            </a:r>
            <a:r>
              <a:rPr lang="it-IT" b="1" dirty="0" err="1">
                <a:solidFill>
                  <a:schemeClr val="accent1"/>
                </a:solidFill>
              </a:rPr>
              <a:t>Targetless</a:t>
            </a:r>
            <a:r>
              <a:rPr lang="it-IT" b="1" dirty="0">
                <a:solidFill>
                  <a:schemeClr val="accent1"/>
                </a:solidFill>
              </a:rPr>
              <a:t> </a:t>
            </a:r>
            <a:r>
              <a:rPr lang="it-IT" b="1" dirty="0" err="1">
                <a:solidFill>
                  <a:schemeClr val="accent1"/>
                </a:solidFill>
              </a:rPr>
              <a:t>Runs</a:t>
            </a:r>
            <a:endParaRPr lang="en-US" b="1" dirty="0">
              <a:solidFill>
                <a:schemeClr val="accent1"/>
              </a:solidFill>
            </a:endParaRPr>
          </a:p>
        </p:txBody>
      </p:sp>
      <p:sp>
        <p:nvSpPr>
          <p:cNvPr id="25" name="Rectangle 24">
            <a:extLst>
              <a:ext uri="{FF2B5EF4-FFF2-40B4-BE49-F238E27FC236}">
                <a16:creationId xmlns:a16="http://schemas.microsoft.com/office/drawing/2014/main" id="{488B1383-B33A-45D9-AF5F-DD1522135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Content Placeholder 10">
            <a:extLst>
              <a:ext uri="{FF2B5EF4-FFF2-40B4-BE49-F238E27FC236}">
                <a16:creationId xmlns:a16="http://schemas.microsoft.com/office/drawing/2014/main" id="{71BBA073-0714-CCC3-9697-72B459BDE3CB}"/>
              </a:ext>
            </a:extLst>
          </p:cNvPr>
          <p:cNvSpPr>
            <a:spLocks noGrp="1"/>
          </p:cNvSpPr>
          <p:nvPr>
            <p:ph idx="1"/>
          </p:nvPr>
        </p:nvSpPr>
        <p:spPr>
          <a:xfrm>
            <a:off x="649225" y="2133600"/>
            <a:ext cx="3650278" cy="3759253"/>
          </a:xfrm>
        </p:spPr>
        <p:txBody>
          <a:bodyPr>
            <a:normAutofit/>
          </a:bodyPr>
          <a:lstStyle/>
          <a:p>
            <a:r>
              <a:rPr lang="it-IT" dirty="0"/>
              <a:t>The</a:t>
            </a:r>
            <a:r>
              <a:rPr lang="it-IT" b="1" dirty="0"/>
              <a:t> </a:t>
            </a:r>
            <a:r>
              <a:rPr lang="it-IT" b="1" dirty="0" err="1"/>
              <a:t>run</a:t>
            </a:r>
            <a:r>
              <a:rPr lang="it-IT" b="1" dirty="0"/>
              <a:t> files</a:t>
            </a:r>
            <a:r>
              <a:rPr lang="it-IT" dirty="0"/>
              <a:t> with the </a:t>
            </a:r>
            <a:r>
              <a:rPr lang="it-IT" dirty="0" err="1"/>
              <a:t>same</a:t>
            </a:r>
            <a:r>
              <a:rPr lang="it-IT" dirty="0"/>
              <a:t> beam energy </a:t>
            </a:r>
            <a:r>
              <a:rPr lang="it-IT" dirty="0" err="1"/>
              <a:t>have</a:t>
            </a:r>
            <a:r>
              <a:rPr lang="it-IT" dirty="0"/>
              <a:t> </a:t>
            </a:r>
            <a:r>
              <a:rPr lang="it-IT" dirty="0" err="1"/>
              <a:t>been</a:t>
            </a:r>
            <a:r>
              <a:rPr lang="it-IT" dirty="0"/>
              <a:t> </a:t>
            </a:r>
            <a:r>
              <a:rPr lang="it-IT" b="1" dirty="0" err="1"/>
              <a:t>merged</a:t>
            </a:r>
            <a:r>
              <a:rPr lang="it-IT" dirty="0"/>
              <a:t> in </a:t>
            </a:r>
            <a:r>
              <a:rPr lang="it-IT" dirty="0" err="1"/>
              <a:t>order</a:t>
            </a:r>
            <a:r>
              <a:rPr lang="it-IT" dirty="0"/>
              <a:t> to </a:t>
            </a:r>
            <a:r>
              <a:rPr lang="it-IT" dirty="0" err="1"/>
              <a:t>add</a:t>
            </a:r>
            <a:r>
              <a:rPr lang="it-IT" dirty="0"/>
              <a:t> </a:t>
            </a:r>
            <a:r>
              <a:rPr lang="it-IT" dirty="0" err="1"/>
              <a:t>their</a:t>
            </a:r>
            <a:r>
              <a:rPr lang="it-IT" dirty="0"/>
              <a:t> </a:t>
            </a:r>
            <a:r>
              <a:rPr lang="it-IT" dirty="0" err="1"/>
              <a:t>respective</a:t>
            </a:r>
            <a:r>
              <a:rPr lang="it-IT" dirty="0"/>
              <a:t> </a:t>
            </a:r>
            <a:r>
              <a:rPr lang="it-IT" dirty="0" err="1"/>
              <a:t>histograms</a:t>
            </a:r>
            <a:r>
              <a:rPr lang="it-IT" dirty="0"/>
              <a:t> and </a:t>
            </a:r>
            <a:r>
              <a:rPr lang="it-IT" dirty="0" err="1"/>
              <a:t>improve</a:t>
            </a:r>
            <a:r>
              <a:rPr lang="it-IT" dirty="0"/>
              <a:t> </a:t>
            </a:r>
            <a:r>
              <a:rPr lang="it-IT" dirty="0" err="1"/>
              <a:t>statistics</a:t>
            </a:r>
            <a:endParaRPr lang="it-IT" dirty="0"/>
          </a:p>
          <a:p>
            <a:r>
              <a:rPr lang="it-IT" dirty="0"/>
              <a:t>The 1D </a:t>
            </a:r>
            <a:r>
              <a:rPr lang="it-IT" b="1" dirty="0" err="1"/>
              <a:t>ToF</a:t>
            </a:r>
            <a:r>
              <a:rPr lang="it-IT" b="1" dirty="0"/>
              <a:t> </a:t>
            </a:r>
            <a:r>
              <a:rPr lang="it-IT" b="1" dirty="0" err="1"/>
              <a:t>raw</a:t>
            </a:r>
            <a:r>
              <a:rPr lang="it-IT" b="1" dirty="0"/>
              <a:t> </a:t>
            </a:r>
            <a:r>
              <a:rPr lang="it-IT" b="1" dirty="0" err="1"/>
              <a:t>histograms</a:t>
            </a:r>
            <a:r>
              <a:rPr lang="it-IT" b="1" dirty="0"/>
              <a:t> </a:t>
            </a:r>
            <a:r>
              <a:rPr lang="it-IT" b="1" dirty="0" err="1"/>
              <a:t>were</a:t>
            </a:r>
            <a:r>
              <a:rPr lang="it-IT" b="1" dirty="0"/>
              <a:t> </a:t>
            </a:r>
            <a:r>
              <a:rPr lang="it-IT" b="1" dirty="0" err="1"/>
              <a:t>fitted</a:t>
            </a:r>
            <a:r>
              <a:rPr lang="it-IT" b="1" dirty="0"/>
              <a:t> with </a:t>
            </a:r>
            <a:r>
              <a:rPr lang="it-IT" b="1" dirty="0" err="1"/>
              <a:t>Gaussians</a:t>
            </a:r>
            <a:r>
              <a:rPr lang="it-IT" b="1" dirty="0"/>
              <a:t>, </a:t>
            </a:r>
            <a:r>
              <a:rPr lang="it-IT" dirty="0"/>
              <a:t>the </a:t>
            </a:r>
            <a:r>
              <a:rPr lang="it-IT" dirty="0" err="1"/>
              <a:t>mean</a:t>
            </a:r>
            <a:r>
              <a:rPr lang="it-IT" dirty="0"/>
              <a:t> and standard </a:t>
            </a:r>
            <a:r>
              <a:rPr lang="it-IT" dirty="0" err="1"/>
              <a:t>deviation</a:t>
            </a:r>
            <a:r>
              <a:rPr lang="it-IT" dirty="0"/>
              <a:t> </a:t>
            </a:r>
            <a:r>
              <a:rPr lang="it-IT" dirty="0" err="1"/>
              <a:t>values</a:t>
            </a:r>
            <a:r>
              <a:rPr lang="it-IT" dirty="0"/>
              <a:t> </a:t>
            </a:r>
            <a:r>
              <a:rPr lang="it-IT" dirty="0" err="1"/>
              <a:t>have</a:t>
            </a:r>
            <a:r>
              <a:rPr lang="it-IT" dirty="0"/>
              <a:t> </a:t>
            </a:r>
            <a:r>
              <a:rPr lang="it-IT" dirty="0" err="1"/>
              <a:t>been</a:t>
            </a:r>
            <a:r>
              <a:rPr lang="it-IT" dirty="0"/>
              <a:t> </a:t>
            </a:r>
            <a:r>
              <a:rPr lang="it-IT" dirty="0" err="1"/>
              <a:t>extracted</a:t>
            </a:r>
            <a:endParaRPr lang="it-IT" dirty="0"/>
          </a:p>
          <a:p>
            <a:pPr marL="0" indent="0">
              <a:buNone/>
            </a:pPr>
            <a:endParaRPr lang="en-US" dirty="0"/>
          </a:p>
        </p:txBody>
      </p:sp>
      <p:pic>
        <p:nvPicPr>
          <p:cNvPr id="5" name="Content Placeholder 4">
            <a:extLst>
              <a:ext uri="{FF2B5EF4-FFF2-40B4-BE49-F238E27FC236}">
                <a16:creationId xmlns:a16="http://schemas.microsoft.com/office/drawing/2014/main" id="{3CB8D923-6E71-A5A7-A232-A70404482C36}"/>
              </a:ext>
            </a:extLst>
          </p:cNvPr>
          <p:cNvPicPr>
            <a:picLocks noChangeAspect="1"/>
          </p:cNvPicPr>
          <p:nvPr/>
        </p:nvPicPr>
        <p:blipFill>
          <a:blip r:embed="rId3"/>
          <a:srcRect/>
          <a:stretch/>
        </p:blipFill>
        <p:spPr>
          <a:xfrm>
            <a:off x="4622319" y="2048537"/>
            <a:ext cx="3644725" cy="2619073"/>
          </a:xfrm>
          <a:prstGeom prst="rect">
            <a:avLst/>
          </a:prstGeom>
        </p:spPr>
      </p:pic>
      <p:pic>
        <p:nvPicPr>
          <p:cNvPr id="7" name="Picture 6">
            <a:extLst>
              <a:ext uri="{FF2B5EF4-FFF2-40B4-BE49-F238E27FC236}">
                <a16:creationId xmlns:a16="http://schemas.microsoft.com/office/drawing/2014/main" id="{871D60C9-A6F6-DB02-27A5-68B283157D01}"/>
              </a:ext>
            </a:extLst>
          </p:cNvPr>
          <p:cNvPicPr>
            <a:picLocks noChangeAspect="1"/>
          </p:cNvPicPr>
          <p:nvPr/>
        </p:nvPicPr>
        <p:blipFill>
          <a:blip r:embed="rId4"/>
          <a:srcRect/>
          <a:stretch/>
        </p:blipFill>
        <p:spPr>
          <a:xfrm>
            <a:off x="8407400" y="2048536"/>
            <a:ext cx="3644725" cy="2619073"/>
          </a:xfrm>
          <a:prstGeom prst="rect">
            <a:avLst/>
          </a:prstGeom>
        </p:spPr>
      </p:pic>
      <p:sp>
        <p:nvSpPr>
          <p:cNvPr id="26" name="Freeform 11">
            <a:extLst>
              <a:ext uri="{FF2B5EF4-FFF2-40B4-BE49-F238E27FC236}">
                <a16:creationId xmlns:a16="http://schemas.microsoft.com/office/drawing/2014/main" id="{ADD2565E-493E-4545-99C0-2F033FAF9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EFFD03D-55EC-07F5-F27D-2A43BB85FBBD}"/>
              </a:ext>
            </a:extLst>
          </p:cNvPr>
          <p:cNvSpPr txBox="1"/>
          <p:nvPr/>
        </p:nvSpPr>
        <p:spPr>
          <a:xfrm>
            <a:off x="4807974" y="4906296"/>
            <a:ext cx="7246928" cy="646331"/>
          </a:xfrm>
          <a:prstGeom prst="rect">
            <a:avLst/>
          </a:prstGeom>
          <a:noFill/>
        </p:spPr>
        <p:txBody>
          <a:bodyPr wrap="square" rtlCol="0">
            <a:spAutoFit/>
          </a:bodyPr>
          <a:lstStyle/>
          <a:p>
            <a:r>
              <a:rPr lang="it-IT" b="1" dirty="0"/>
              <a:t>Mean and standard </a:t>
            </a:r>
            <a:r>
              <a:rPr lang="it-IT" b="1" dirty="0" err="1"/>
              <a:t>deviation</a:t>
            </a:r>
            <a:r>
              <a:rPr lang="it-IT" b="1" dirty="0"/>
              <a:t> </a:t>
            </a:r>
            <a:r>
              <a:rPr lang="it-IT" b="1" dirty="0" err="1"/>
              <a:t>ToF</a:t>
            </a:r>
            <a:r>
              <a:rPr lang="it-IT" b="1" dirty="0"/>
              <a:t> (</a:t>
            </a:r>
            <a:r>
              <a:rPr lang="it-IT" b="1" dirty="0" err="1"/>
              <a:t>when</a:t>
            </a:r>
            <a:r>
              <a:rPr lang="it-IT" b="1" dirty="0"/>
              <a:t> </a:t>
            </a:r>
            <a:r>
              <a:rPr lang="it-IT" b="1" dirty="0" err="1"/>
              <a:t>only</a:t>
            </a:r>
            <a:r>
              <a:rPr lang="it-IT" b="1" dirty="0"/>
              <a:t> </a:t>
            </a:r>
            <a:r>
              <a:rPr lang="it-IT" b="1" dirty="0" err="1"/>
              <a:t>bars</a:t>
            </a:r>
            <a:r>
              <a:rPr lang="it-IT" b="1" dirty="0"/>
              <a:t> 9 of </a:t>
            </a:r>
            <a:r>
              <a:rPr lang="it-IT" b="1" dirty="0" err="1"/>
              <a:t>each</a:t>
            </a:r>
            <a:r>
              <a:rPr lang="it-IT" b="1" dirty="0"/>
              <a:t> </a:t>
            </a:r>
            <a:r>
              <a:rPr lang="it-IT" b="1" dirty="0" err="1"/>
              <a:t>layer</a:t>
            </a:r>
            <a:r>
              <a:rPr lang="it-IT" b="1" dirty="0"/>
              <a:t> are hit) </a:t>
            </a:r>
            <a:r>
              <a:rPr lang="it-IT" b="1" dirty="0" err="1"/>
              <a:t>fit</a:t>
            </a:r>
            <a:r>
              <a:rPr lang="it-IT" b="1" dirty="0"/>
              <a:t> </a:t>
            </a:r>
            <a:r>
              <a:rPr lang="it-IT" b="1" dirty="0" err="1"/>
              <a:t>values</a:t>
            </a:r>
            <a:r>
              <a:rPr lang="it-IT" b="1" dirty="0"/>
              <a:t> vs </a:t>
            </a:r>
            <a:r>
              <a:rPr lang="el-GR" b="1" dirty="0"/>
              <a:t>β</a:t>
            </a:r>
            <a:endParaRPr lang="en-US" b="1" dirty="0"/>
          </a:p>
        </p:txBody>
      </p:sp>
    </p:spTree>
    <p:extLst>
      <p:ext uri="{BB962C8B-B14F-4D97-AF65-F5344CB8AC3E}">
        <p14:creationId xmlns:p14="http://schemas.microsoft.com/office/powerpoint/2010/main" val="523302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63697-FE21-AE65-3DE7-E86406DC7E5E}"/>
              </a:ext>
            </a:extLst>
          </p:cNvPr>
          <p:cNvSpPr>
            <a:spLocks noGrp="1"/>
          </p:cNvSpPr>
          <p:nvPr>
            <p:ph type="title"/>
          </p:nvPr>
        </p:nvSpPr>
        <p:spPr>
          <a:xfrm>
            <a:off x="2041180" y="91274"/>
            <a:ext cx="8911687" cy="1280890"/>
          </a:xfrm>
        </p:spPr>
        <p:txBody>
          <a:bodyPr/>
          <a:lstStyle/>
          <a:p>
            <a:r>
              <a:rPr lang="it-IT" b="1" dirty="0" err="1">
                <a:solidFill>
                  <a:schemeClr val="accent1"/>
                </a:solidFill>
              </a:rPr>
              <a:t>ToF</a:t>
            </a:r>
            <a:r>
              <a:rPr lang="it-IT" b="1" dirty="0">
                <a:solidFill>
                  <a:schemeClr val="accent1"/>
                </a:solidFill>
              </a:rPr>
              <a:t>-Wall </a:t>
            </a:r>
            <a:r>
              <a:rPr lang="it-IT" b="1" dirty="0" err="1">
                <a:solidFill>
                  <a:schemeClr val="accent1"/>
                </a:solidFill>
              </a:rPr>
              <a:t>Charge</a:t>
            </a:r>
            <a:r>
              <a:rPr lang="it-IT" b="1" dirty="0">
                <a:solidFill>
                  <a:schemeClr val="accent1"/>
                </a:solidFill>
              </a:rPr>
              <a:t> </a:t>
            </a:r>
            <a:r>
              <a:rPr lang="it-IT" b="1" dirty="0" err="1">
                <a:solidFill>
                  <a:schemeClr val="accent1"/>
                </a:solidFill>
              </a:rPr>
              <a:t>Calibration</a:t>
            </a:r>
            <a:r>
              <a:rPr lang="it-IT" b="1" dirty="0">
                <a:solidFill>
                  <a:schemeClr val="accent1"/>
                </a:solidFill>
              </a:rPr>
              <a:t> (no target)</a:t>
            </a:r>
            <a:endParaRPr lang="en-US" b="1" dirty="0">
              <a:solidFill>
                <a:schemeClr val="accent1"/>
              </a:solidFill>
            </a:endParaRPr>
          </a:p>
        </p:txBody>
      </p:sp>
      <p:pic>
        <p:nvPicPr>
          <p:cNvPr id="5" name="Content Placeholder 4">
            <a:extLst>
              <a:ext uri="{FF2B5EF4-FFF2-40B4-BE49-F238E27FC236}">
                <a16:creationId xmlns:a16="http://schemas.microsoft.com/office/drawing/2014/main" id="{A3CB7C0D-9817-603F-7E5B-7C6FE0643858}"/>
              </a:ext>
            </a:extLst>
          </p:cNvPr>
          <p:cNvPicPr>
            <a:picLocks noGrp="1" noChangeAspect="1"/>
          </p:cNvPicPr>
          <p:nvPr>
            <p:ph idx="1"/>
          </p:nvPr>
        </p:nvPicPr>
        <p:blipFill>
          <a:blip r:embed="rId3"/>
          <a:srcRect/>
          <a:stretch/>
        </p:blipFill>
        <p:spPr>
          <a:xfrm>
            <a:off x="534739" y="1355833"/>
            <a:ext cx="2420870" cy="1741328"/>
          </a:xfrm>
        </p:spPr>
      </p:pic>
      <p:pic>
        <p:nvPicPr>
          <p:cNvPr id="7" name="Picture 6">
            <a:extLst>
              <a:ext uri="{FF2B5EF4-FFF2-40B4-BE49-F238E27FC236}">
                <a16:creationId xmlns:a16="http://schemas.microsoft.com/office/drawing/2014/main" id="{29CDDA06-81D2-138E-0A1D-A90AB8F341B0}"/>
              </a:ext>
            </a:extLst>
          </p:cNvPr>
          <p:cNvPicPr>
            <a:picLocks noChangeAspect="1"/>
          </p:cNvPicPr>
          <p:nvPr/>
        </p:nvPicPr>
        <p:blipFill>
          <a:blip r:embed="rId4"/>
          <a:srcRect/>
          <a:stretch/>
        </p:blipFill>
        <p:spPr>
          <a:xfrm>
            <a:off x="3456380" y="1356687"/>
            <a:ext cx="2420870" cy="1739620"/>
          </a:xfrm>
          <a:prstGeom prst="rect">
            <a:avLst/>
          </a:prstGeom>
        </p:spPr>
      </p:pic>
      <p:pic>
        <p:nvPicPr>
          <p:cNvPr id="9" name="Picture 8">
            <a:extLst>
              <a:ext uri="{FF2B5EF4-FFF2-40B4-BE49-F238E27FC236}">
                <a16:creationId xmlns:a16="http://schemas.microsoft.com/office/drawing/2014/main" id="{06749683-AD2E-DA19-362D-7205622BFC6F}"/>
              </a:ext>
            </a:extLst>
          </p:cNvPr>
          <p:cNvPicPr>
            <a:picLocks noChangeAspect="1"/>
          </p:cNvPicPr>
          <p:nvPr/>
        </p:nvPicPr>
        <p:blipFill>
          <a:blip r:embed="rId5"/>
          <a:srcRect/>
          <a:stretch/>
        </p:blipFill>
        <p:spPr>
          <a:xfrm>
            <a:off x="534739" y="3196254"/>
            <a:ext cx="2420870" cy="1741327"/>
          </a:xfrm>
          <a:prstGeom prst="rect">
            <a:avLst/>
          </a:prstGeom>
        </p:spPr>
      </p:pic>
      <p:pic>
        <p:nvPicPr>
          <p:cNvPr id="11" name="Picture 10">
            <a:extLst>
              <a:ext uri="{FF2B5EF4-FFF2-40B4-BE49-F238E27FC236}">
                <a16:creationId xmlns:a16="http://schemas.microsoft.com/office/drawing/2014/main" id="{83CD070E-6602-82B6-95EA-72BE6BA11ACD}"/>
              </a:ext>
            </a:extLst>
          </p:cNvPr>
          <p:cNvPicPr>
            <a:picLocks noChangeAspect="1"/>
          </p:cNvPicPr>
          <p:nvPr/>
        </p:nvPicPr>
        <p:blipFill>
          <a:blip r:embed="rId6"/>
          <a:srcRect/>
          <a:stretch/>
        </p:blipFill>
        <p:spPr>
          <a:xfrm>
            <a:off x="3456380" y="3197108"/>
            <a:ext cx="2420869" cy="1739619"/>
          </a:xfrm>
          <a:prstGeom prst="rect">
            <a:avLst/>
          </a:prstGeom>
        </p:spPr>
      </p:pic>
      <p:pic>
        <p:nvPicPr>
          <p:cNvPr id="13" name="Picture 12">
            <a:extLst>
              <a:ext uri="{FF2B5EF4-FFF2-40B4-BE49-F238E27FC236}">
                <a16:creationId xmlns:a16="http://schemas.microsoft.com/office/drawing/2014/main" id="{86F63E16-A619-FCAD-BCB2-30161CAD14AB}"/>
              </a:ext>
            </a:extLst>
          </p:cNvPr>
          <p:cNvPicPr>
            <a:picLocks noChangeAspect="1"/>
          </p:cNvPicPr>
          <p:nvPr/>
        </p:nvPicPr>
        <p:blipFill>
          <a:blip r:embed="rId7"/>
          <a:srcRect/>
          <a:stretch/>
        </p:blipFill>
        <p:spPr>
          <a:xfrm>
            <a:off x="6904417" y="1264555"/>
            <a:ext cx="4600195" cy="3305668"/>
          </a:xfrm>
          <a:prstGeom prst="rect">
            <a:avLst/>
          </a:prstGeom>
        </p:spPr>
      </p:pic>
      <p:pic>
        <p:nvPicPr>
          <p:cNvPr id="15" name="Picture 14">
            <a:extLst>
              <a:ext uri="{FF2B5EF4-FFF2-40B4-BE49-F238E27FC236}">
                <a16:creationId xmlns:a16="http://schemas.microsoft.com/office/drawing/2014/main" id="{3BFAD57F-B576-69FF-0FB2-74A63315751F}"/>
              </a:ext>
            </a:extLst>
          </p:cNvPr>
          <p:cNvPicPr>
            <a:picLocks noChangeAspect="1"/>
          </p:cNvPicPr>
          <p:nvPr/>
        </p:nvPicPr>
        <p:blipFill>
          <a:blip r:embed="rId8"/>
          <a:srcRect/>
          <a:stretch/>
        </p:blipFill>
        <p:spPr>
          <a:xfrm>
            <a:off x="2127079" y="5037528"/>
            <a:ext cx="2420871" cy="1739620"/>
          </a:xfrm>
          <a:prstGeom prst="rect">
            <a:avLst/>
          </a:prstGeom>
        </p:spPr>
      </p:pic>
      <p:sp>
        <p:nvSpPr>
          <p:cNvPr id="16" name="Arrow: Down 15">
            <a:extLst>
              <a:ext uri="{FF2B5EF4-FFF2-40B4-BE49-F238E27FC236}">
                <a16:creationId xmlns:a16="http://schemas.microsoft.com/office/drawing/2014/main" id="{054F8B98-CBA1-BBF7-85D8-9ECE373E48F6}"/>
              </a:ext>
            </a:extLst>
          </p:cNvPr>
          <p:cNvSpPr/>
          <p:nvPr/>
        </p:nvSpPr>
        <p:spPr>
          <a:xfrm rot="16200000">
            <a:off x="6291588" y="2659240"/>
            <a:ext cx="437503" cy="87584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0F79381-C936-4056-8B5D-FAA0AF1BFCA1}"/>
              </a:ext>
            </a:extLst>
          </p:cNvPr>
          <p:cNvSpPr txBox="1"/>
          <p:nvPr/>
        </p:nvSpPr>
        <p:spPr>
          <a:xfrm>
            <a:off x="6598965" y="6164825"/>
            <a:ext cx="5211097" cy="523220"/>
          </a:xfrm>
          <a:prstGeom prst="rect">
            <a:avLst/>
          </a:prstGeom>
          <a:noFill/>
        </p:spPr>
        <p:txBody>
          <a:bodyPr wrap="square" rtlCol="0">
            <a:spAutoFit/>
          </a:bodyPr>
          <a:lstStyle/>
          <a:p>
            <a:r>
              <a:rPr lang="it-IT" sz="1400" dirty="0"/>
              <a:t>The </a:t>
            </a:r>
            <a:r>
              <a:rPr lang="it-IT" sz="1400" b="1" dirty="0" err="1"/>
              <a:t>charge</a:t>
            </a:r>
            <a:r>
              <a:rPr lang="it-IT" sz="1400" b="1" dirty="0"/>
              <a:t>-energy </a:t>
            </a:r>
            <a:r>
              <a:rPr lang="it-IT" sz="1400" b="1" dirty="0" err="1"/>
              <a:t>loss</a:t>
            </a:r>
            <a:r>
              <a:rPr lang="it-IT" sz="1400" b="1" dirty="0"/>
              <a:t> </a:t>
            </a:r>
            <a:r>
              <a:rPr lang="it-IT" sz="1400" b="1" dirty="0" err="1"/>
              <a:t>calibration</a:t>
            </a:r>
            <a:r>
              <a:rPr lang="it-IT" sz="1400" b="1" dirty="0"/>
              <a:t> </a:t>
            </a:r>
            <a:r>
              <a:rPr lang="it-IT" sz="1400" dirty="0" err="1"/>
              <a:t>is</a:t>
            </a:r>
            <a:r>
              <a:rPr lang="it-IT" sz="1400" dirty="0"/>
              <a:t> </a:t>
            </a:r>
            <a:r>
              <a:rPr lang="it-IT" sz="1400" dirty="0" err="1"/>
              <a:t>carried</a:t>
            </a:r>
            <a:r>
              <a:rPr lang="it-IT" sz="1400" dirty="0"/>
              <a:t> out by </a:t>
            </a:r>
            <a:r>
              <a:rPr lang="it-IT" sz="1400" dirty="0" err="1"/>
              <a:t>performing</a:t>
            </a:r>
            <a:r>
              <a:rPr lang="it-IT" sz="1400" dirty="0"/>
              <a:t> a </a:t>
            </a:r>
            <a:r>
              <a:rPr lang="it-IT" sz="1400" b="1" dirty="0"/>
              <a:t>linear </a:t>
            </a:r>
            <a:r>
              <a:rPr lang="it-IT" sz="1400" b="1" dirty="0" err="1"/>
              <a:t>fit</a:t>
            </a:r>
            <a:r>
              <a:rPr lang="it-IT" sz="1400" b="1" dirty="0"/>
              <a:t> for </a:t>
            </a:r>
            <a:r>
              <a:rPr lang="it-IT" sz="1400" b="1" dirty="0" err="1"/>
              <a:t>every</a:t>
            </a:r>
            <a:r>
              <a:rPr lang="it-IT" sz="1400" b="1" dirty="0"/>
              <a:t> bar </a:t>
            </a:r>
            <a:r>
              <a:rPr lang="it-IT" sz="1400" b="1" dirty="0" err="1"/>
              <a:t>marked</a:t>
            </a:r>
            <a:r>
              <a:rPr lang="it-IT" sz="1400" b="1" dirty="0"/>
              <a:t> </a:t>
            </a:r>
            <a:r>
              <a:rPr lang="it-IT" sz="1400" b="1" dirty="0" err="1"/>
              <a:t>as</a:t>
            </a:r>
            <a:r>
              <a:rPr lang="it-IT" sz="1400" b="1" dirty="0"/>
              <a:t> </a:t>
            </a:r>
            <a:r>
              <a:rPr lang="it-IT" sz="1400" b="1" dirty="0" err="1"/>
              <a:t>available</a:t>
            </a:r>
            <a:r>
              <a:rPr lang="it-IT" sz="1400" dirty="0"/>
              <a:t>.</a:t>
            </a:r>
            <a:endParaRPr lang="en-US" sz="1400"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5392DDF-222E-CDFA-4D68-9E0EA581A0AB}"/>
                  </a:ext>
                </a:extLst>
              </p:cNvPr>
              <p:cNvSpPr txBox="1"/>
              <p:nvPr/>
            </p:nvSpPr>
            <p:spPr>
              <a:xfrm>
                <a:off x="6598965" y="4525980"/>
                <a:ext cx="5494712" cy="1683089"/>
              </a:xfrm>
              <a:prstGeom prst="rect">
                <a:avLst/>
              </a:prstGeom>
              <a:noFill/>
            </p:spPr>
            <p:txBody>
              <a:bodyPr wrap="square" rtlCol="0">
                <a:spAutoFit/>
              </a:bodyPr>
              <a:lstStyle/>
              <a:p>
                <a:r>
                  <a:rPr lang="it-IT" sz="1400" b="1" dirty="0"/>
                  <a:t>Helium beam energies </a:t>
                </a:r>
                <a:r>
                  <a:rPr lang="it-IT" sz="1400" dirty="0"/>
                  <a:t>are </a:t>
                </a:r>
                <a:r>
                  <a:rPr lang="it-IT" sz="1400" dirty="0" err="1"/>
                  <a:t>converted</a:t>
                </a:r>
                <a:r>
                  <a:rPr lang="it-IT" sz="1400" dirty="0"/>
                  <a:t> to </a:t>
                </a:r>
                <a:r>
                  <a:rPr lang="it-IT" sz="1400" b="1" dirty="0"/>
                  <a:t>energy </a:t>
                </a:r>
                <a:r>
                  <a:rPr lang="it-IT" sz="1400" b="1" dirty="0" err="1"/>
                  <a:t>loss</a:t>
                </a:r>
                <a:r>
                  <a:rPr lang="it-IT" sz="1400" b="1" dirty="0"/>
                  <a:t> </a:t>
                </a:r>
                <a:r>
                  <a:rPr lang="it-IT" sz="1400" dirty="0"/>
                  <a:t>thanks to the </a:t>
                </a:r>
                <a:r>
                  <a:rPr lang="it-IT" sz="1400" b="1" dirty="0"/>
                  <a:t>PSTAR </a:t>
                </a:r>
                <a:r>
                  <a:rPr lang="it-IT" sz="1400" b="1" dirty="0" err="1"/>
                  <a:t>tables</a:t>
                </a:r>
                <a:r>
                  <a:rPr lang="it-IT" sz="1400" b="1" dirty="0"/>
                  <a:t> </a:t>
                </a:r>
                <a:r>
                  <a:rPr lang="it-IT" sz="1400" dirty="0">
                    <a:hlinkClick r:id="rId9"/>
                  </a:rPr>
                  <a:t>NIST_PSTAR</a:t>
                </a:r>
                <a:r>
                  <a:rPr lang="it-IT" sz="1400" dirty="0"/>
                  <a:t> </a:t>
                </a:r>
                <a:r>
                  <a:rPr lang="it-IT" sz="1400" dirty="0" err="1"/>
                  <a:t>considering</a:t>
                </a:r>
                <a:r>
                  <a:rPr lang="it-IT" sz="1400" dirty="0"/>
                  <a:t> a 3 mm </a:t>
                </a:r>
                <a:r>
                  <a:rPr lang="it-IT" sz="1400" dirty="0" err="1"/>
                  <a:t>thick</a:t>
                </a:r>
                <a:r>
                  <a:rPr lang="it-IT" sz="1400" dirty="0"/>
                  <a:t> </a:t>
                </a:r>
                <a:r>
                  <a:rPr lang="it-IT" sz="1400" dirty="0" err="1"/>
                  <a:t>plastic</a:t>
                </a:r>
                <a:r>
                  <a:rPr lang="it-IT" sz="1400" dirty="0"/>
                  <a:t> </a:t>
                </a:r>
                <a:r>
                  <a:rPr lang="it-IT" sz="1400" dirty="0" err="1"/>
                  <a:t>scintillator</a:t>
                </a:r>
                <a:r>
                  <a:rPr lang="it-IT" sz="1400" dirty="0"/>
                  <a:t> </a:t>
                </a:r>
                <a:r>
                  <a:rPr lang="it-IT" sz="1400" dirty="0" err="1"/>
                  <a:t>material</a:t>
                </a:r>
                <a:r>
                  <a:rPr lang="it-IT" sz="1400" dirty="0"/>
                  <a:t> (</a:t>
                </a:r>
                <a14:m>
                  <m:oMath xmlns:m="http://schemas.openxmlformats.org/officeDocument/2006/math">
                    <m:r>
                      <a:rPr lang="it-IT" sz="1400" b="0" i="1" smtClean="0">
                        <a:latin typeface="Cambria Math" panose="02040503050406030204" pitchFamily="18" charset="0"/>
                      </a:rPr>
                      <m:t>𝜌</m:t>
                    </m:r>
                    <m:r>
                      <a:rPr lang="it-IT" sz="1400" b="0" i="1" smtClean="0">
                        <a:latin typeface="Cambria Math" panose="02040503050406030204" pitchFamily="18" charset="0"/>
                      </a:rPr>
                      <m:t>=1.023 </m:t>
                    </m:r>
                    <m:r>
                      <a:rPr lang="it-IT" sz="1400" b="0" i="1" smtClean="0">
                        <a:latin typeface="Cambria Math" panose="02040503050406030204" pitchFamily="18" charset="0"/>
                      </a:rPr>
                      <m:t>𝑔</m:t>
                    </m:r>
                    <m:r>
                      <a:rPr lang="it-IT" sz="1400" b="0" i="1" smtClean="0">
                        <a:latin typeface="Cambria Math" panose="02040503050406030204" pitchFamily="18" charset="0"/>
                      </a:rPr>
                      <m:t>/</m:t>
                    </m:r>
                    <m:r>
                      <a:rPr lang="it-IT" sz="1400" b="0" i="1" smtClean="0">
                        <a:latin typeface="Cambria Math" panose="02040503050406030204" pitchFamily="18" charset="0"/>
                      </a:rPr>
                      <m:t>𝑐</m:t>
                    </m:r>
                    <m:sSup>
                      <m:sSupPr>
                        <m:ctrlPr>
                          <a:rPr lang="it-IT" sz="1400" b="0" i="1" smtClean="0">
                            <a:latin typeface="Cambria Math" panose="02040503050406030204" pitchFamily="18" charset="0"/>
                          </a:rPr>
                        </m:ctrlPr>
                      </m:sSupPr>
                      <m:e>
                        <m:r>
                          <a:rPr lang="it-IT" sz="1400" b="0" i="1" smtClean="0">
                            <a:latin typeface="Cambria Math" panose="02040503050406030204" pitchFamily="18" charset="0"/>
                          </a:rPr>
                          <m:t>𝑚</m:t>
                        </m:r>
                      </m:e>
                      <m:sup>
                        <m:r>
                          <a:rPr lang="it-IT" sz="1400" b="0" i="1" smtClean="0">
                            <a:latin typeface="Cambria Math" panose="02040503050406030204" pitchFamily="18" charset="0"/>
                          </a:rPr>
                          <m:t>3</m:t>
                        </m:r>
                      </m:sup>
                    </m:sSup>
                  </m:oMath>
                </a14:m>
                <a:r>
                  <a:rPr lang="it-IT" sz="1400" dirty="0"/>
                  <a:t>) and </a:t>
                </a:r>
                <a:r>
                  <a:rPr lang="it-IT" sz="1400" dirty="0" err="1"/>
                  <a:t>multiplying</a:t>
                </a:r>
                <a:r>
                  <a:rPr lang="it-IT" sz="1400" dirty="0"/>
                  <a:t> the </a:t>
                </a:r>
                <a:r>
                  <a:rPr lang="it-IT" sz="1400" dirty="0" err="1"/>
                  <a:t>results</a:t>
                </a:r>
                <a:r>
                  <a:rPr lang="it-IT" sz="1400" dirty="0"/>
                  <a:t> for </a:t>
                </a:r>
                <a:r>
                  <a:rPr lang="it-IT" sz="1400" dirty="0" err="1"/>
                  <a:t>protons</a:t>
                </a:r>
                <a:r>
                  <a:rPr lang="it-IT" sz="1400" dirty="0"/>
                  <a:t> by 4 (</a:t>
                </a:r>
                <a14:m>
                  <m:oMath xmlns:m="http://schemas.openxmlformats.org/officeDocument/2006/math">
                    <m:sSup>
                      <m:sSupPr>
                        <m:ctrlPr>
                          <a:rPr lang="it-IT" sz="1400" b="0" i="1" smtClean="0">
                            <a:latin typeface="Cambria Math" panose="02040503050406030204" pitchFamily="18" charset="0"/>
                          </a:rPr>
                        </m:ctrlPr>
                      </m:sSupPr>
                      <m:e>
                        <m:r>
                          <a:rPr lang="it-IT" sz="1400" b="0" i="1" smtClean="0">
                            <a:latin typeface="Cambria Math" panose="02040503050406030204" pitchFamily="18" charset="0"/>
                          </a:rPr>
                          <m:t>𝑍</m:t>
                        </m:r>
                      </m:e>
                      <m:sup>
                        <m:r>
                          <a:rPr lang="it-IT" sz="1400" b="0" i="1" smtClean="0">
                            <a:latin typeface="Cambria Math" panose="02040503050406030204" pitchFamily="18" charset="0"/>
                          </a:rPr>
                          <m:t>2</m:t>
                        </m:r>
                      </m:sup>
                    </m:sSup>
                  </m:oMath>
                </a14:m>
                <a:r>
                  <a:rPr lang="en-US" sz="1400" dirty="0"/>
                  <a:t>, </a:t>
                </a:r>
                <a14:m>
                  <m:oMath xmlns:m="http://schemas.openxmlformats.org/officeDocument/2006/math">
                    <m:r>
                      <a:rPr lang="it-IT" sz="1400" b="0" i="1" smtClean="0">
                        <a:latin typeface="Cambria Math" panose="02040503050406030204" pitchFamily="18" charset="0"/>
                      </a:rPr>
                      <m:t>𝑍</m:t>
                    </m:r>
                    <m:r>
                      <a:rPr lang="it-IT" sz="1400" b="0" i="1" smtClean="0">
                        <a:latin typeface="Cambria Math" panose="02040503050406030204" pitchFamily="18" charset="0"/>
                      </a:rPr>
                      <m:t>=2</m:t>
                    </m:r>
                  </m:oMath>
                </a14:m>
                <a:r>
                  <a:rPr lang="en-US" sz="1400" dirty="0"/>
                  <a:t>)</a:t>
                </a:r>
              </a:p>
              <a:p>
                <a:endParaRPr lang="en-US" sz="1400" dirty="0"/>
              </a:p>
              <a:p>
                <a:pPr/>
                <a14:m>
                  <m:oMathPara xmlns:m="http://schemas.openxmlformats.org/officeDocument/2006/math">
                    <m:oMathParaPr>
                      <m:jc m:val="centerGroup"/>
                    </m:oMathParaPr>
                    <m:oMath xmlns:m="http://schemas.openxmlformats.org/officeDocument/2006/math">
                      <m:r>
                        <m:rPr>
                          <m:sty m:val="p"/>
                        </m:rPr>
                        <a:rPr lang="it-IT" sz="1400" b="0" i="0" smtClean="0">
                          <a:latin typeface="Cambria Math" panose="02040503050406030204" pitchFamily="18" charset="0"/>
                        </a:rPr>
                        <m:t>Δ</m:t>
                      </m:r>
                      <m:r>
                        <a:rPr lang="it-IT" sz="1400" b="0" i="1" smtClean="0">
                          <a:latin typeface="Cambria Math" panose="02040503050406030204" pitchFamily="18" charset="0"/>
                        </a:rPr>
                        <m:t>𝐸</m:t>
                      </m:r>
                      <m:d>
                        <m:dPr>
                          <m:ctrlPr>
                            <a:rPr lang="it-IT" sz="1400" b="0" i="1" smtClean="0">
                              <a:latin typeface="Cambria Math" panose="02040503050406030204" pitchFamily="18" charset="0"/>
                            </a:rPr>
                          </m:ctrlPr>
                        </m:dPr>
                        <m:e>
                          <m:r>
                            <a:rPr lang="it-IT" sz="1400" b="0" i="1" smtClean="0">
                              <a:latin typeface="Cambria Math" panose="02040503050406030204" pitchFamily="18" charset="0"/>
                            </a:rPr>
                            <m:t>𝐻𝑒</m:t>
                          </m:r>
                        </m:e>
                      </m:d>
                      <m:r>
                        <a:rPr lang="it-IT" sz="1400" b="0" i="1" smtClean="0">
                          <a:latin typeface="Cambria Math" panose="02040503050406030204" pitchFamily="18" charset="0"/>
                        </a:rPr>
                        <m:t>=4 </m:t>
                      </m:r>
                      <m:r>
                        <m:rPr>
                          <m:sty m:val="p"/>
                        </m:rPr>
                        <a:rPr lang="it-IT" sz="1400" b="0" i="0" smtClean="0">
                          <a:latin typeface="Cambria Math" panose="02040503050406030204" pitchFamily="18" charset="0"/>
                        </a:rPr>
                        <m:t>Δ</m:t>
                      </m:r>
                      <m:r>
                        <a:rPr lang="it-IT" sz="1400" b="0" i="1" smtClean="0">
                          <a:latin typeface="Cambria Math" panose="02040503050406030204" pitchFamily="18" charset="0"/>
                        </a:rPr>
                        <m:t>𝐸</m:t>
                      </m:r>
                      <m:d>
                        <m:dPr>
                          <m:ctrlPr>
                            <a:rPr lang="it-IT" sz="1400" b="0" i="1" smtClean="0">
                              <a:latin typeface="Cambria Math" panose="02040503050406030204" pitchFamily="18" charset="0"/>
                            </a:rPr>
                          </m:ctrlPr>
                        </m:dPr>
                        <m:e>
                          <m:r>
                            <a:rPr lang="it-IT" sz="1400" b="0" i="1" smtClean="0">
                              <a:latin typeface="Cambria Math" panose="02040503050406030204" pitchFamily="18" charset="0"/>
                            </a:rPr>
                            <m:t>𝑝</m:t>
                          </m:r>
                        </m:e>
                      </m:d>
                      <m:r>
                        <a:rPr lang="it-IT" sz="1400" b="0" i="1" smtClean="0">
                          <a:latin typeface="Cambria Math" panose="02040503050406030204" pitchFamily="18" charset="0"/>
                        </a:rPr>
                        <m:t>=4 </m:t>
                      </m:r>
                      <m:sSub>
                        <m:sSubPr>
                          <m:ctrlPr>
                            <a:rPr lang="it-IT" sz="1400" b="0" i="1" smtClean="0">
                              <a:latin typeface="Cambria Math" panose="02040503050406030204" pitchFamily="18" charset="0"/>
                            </a:rPr>
                          </m:ctrlPr>
                        </m:sSubPr>
                        <m:e>
                          <m:d>
                            <m:dPr>
                              <m:ctrlPr>
                                <a:rPr lang="it-IT" sz="1400" b="0" i="1" smtClean="0">
                                  <a:latin typeface="Cambria Math" panose="02040503050406030204" pitchFamily="18" charset="0"/>
                                </a:rPr>
                              </m:ctrlPr>
                            </m:dPr>
                            <m:e>
                              <m:f>
                                <m:fPr>
                                  <m:ctrlPr>
                                    <a:rPr lang="it-IT" sz="1400" b="0" i="1" smtClean="0">
                                      <a:latin typeface="Cambria Math" panose="02040503050406030204" pitchFamily="18" charset="0"/>
                                    </a:rPr>
                                  </m:ctrlPr>
                                </m:fPr>
                                <m:num>
                                  <m:r>
                                    <a:rPr lang="it-IT" sz="1400" b="0" i="1" smtClean="0">
                                      <a:latin typeface="Cambria Math" panose="02040503050406030204" pitchFamily="18" charset="0"/>
                                    </a:rPr>
                                    <m:t>𝑑𝐸</m:t>
                                  </m:r>
                                </m:num>
                                <m:den>
                                  <m:r>
                                    <a:rPr lang="it-IT" sz="1400" b="0" i="1" smtClean="0">
                                      <a:latin typeface="Cambria Math" panose="02040503050406030204" pitchFamily="18" charset="0"/>
                                    </a:rPr>
                                    <m:t>𝜌</m:t>
                                  </m:r>
                                  <m:r>
                                    <a:rPr lang="it-IT" sz="1400" b="0" i="1" smtClean="0">
                                      <a:latin typeface="Cambria Math" panose="02040503050406030204" pitchFamily="18" charset="0"/>
                                    </a:rPr>
                                    <m:t>𝑑𝑥</m:t>
                                  </m:r>
                                </m:den>
                              </m:f>
                            </m:e>
                          </m:d>
                        </m:e>
                        <m:sub>
                          <m:r>
                            <a:rPr lang="it-IT" sz="1400" b="0" i="1" smtClean="0">
                              <a:latin typeface="Cambria Math" panose="02040503050406030204" pitchFamily="18" charset="0"/>
                            </a:rPr>
                            <m:t>𝑁𝐼𝑆𝑇</m:t>
                          </m:r>
                        </m:sub>
                      </m:sSub>
                      <m:r>
                        <a:rPr lang="it-IT" sz="1400" b="0" i="1" smtClean="0">
                          <a:latin typeface="Cambria Math" panose="02040503050406030204" pitchFamily="18" charset="0"/>
                        </a:rPr>
                        <m:t>𝜌</m:t>
                      </m:r>
                      <m:r>
                        <m:rPr>
                          <m:sty m:val="p"/>
                        </m:rPr>
                        <a:rPr lang="it-IT" sz="1400" b="0" i="0" smtClean="0">
                          <a:latin typeface="Cambria Math" panose="02040503050406030204" pitchFamily="18" charset="0"/>
                        </a:rPr>
                        <m:t>Δ</m:t>
                      </m:r>
                      <m:r>
                        <a:rPr lang="it-IT" sz="1400" b="0" i="1" smtClean="0">
                          <a:latin typeface="Cambria Math" panose="02040503050406030204" pitchFamily="18" charset="0"/>
                        </a:rPr>
                        <m:t>𝑥</m:t>
                      </m:r>
                    </m:oMath>
                  </m:oMathPara>
                </a14:m>
                <a:endParaRPr lang="en-US" sz="1400" dirty="0"/>
              </a:p>
            </p:txBody>
          </p:sp>
        </mc:Choice>
        <mc:Fallback xmlns="">
          <p:sp>
            <p:nvSpPr>
              <p:cNvPr id="20" name="TextBox 19">
                <a:extLst>
                  <a:ext uri="{FF2B5EF4-FFF2-40B4-BE49-F238E27FC236}">
                    <a16:creationId xmlns:a16="http://schemas.microsoft.com/office/drawing/2014/main" id="{05392DDF-222E-CDFA-4D68-9E0EA581A0AB}"/>
                  </a:ext>
                </a:extLst>
              </p:cNvPr>
              <p:cNvSpPr txBox="1">
                <a:spLocks noRot="1" noChangeAspect="1" noMove="1" noResize="1" noEditPoints="1" noAdjustHandles="1" noChangeArrowheads="1" noChangeShapeType="1" noTextEdit="1"/>
              </p:cNvSpPr>
              <p:nvPr/>
            </p:nvSpPr>
            <p:spPr>
              <a:xfrm>
                <a:off x="6598965" y="4525980"/>
                <a:ext cx="5494712" cy="1683089"/>
              </a:xfrm>
              <a:prstGeom prst="rect">
                <a:avLst/>
              </a:prstGeom>
              <a:blipFill>
                <a:blip r:embed="rId10"/>
                <a:stretch>
                  <a:fillRect l="-333" t="-361"/>
                </a:stretch>
              </a:blipFill>
            </p:spPr>
            <p:txBody>
              <a:bodyPr/>
              <a:lstStyle/>
              <a:p>
                <a:r>
                  <a:rPr lang="en-US">
                    <a:noFill/>
                  </a:rPr>
                  <a:t> </a:t>
                </a:r>
              </a:p>
            </p:txBody>
          </p:sp>
        </mc:Fallback>
      </mc:AlternateContent>
      <p:sp>
        <p:nvSpPr>
          <p:cNvPr id="21" name="Oval 20">
            <a:extLst>
              <a:ext uri="{FF2B5EF4-FFF2-40B4-BE49-F238E27FC236}">
                <a16:creationId xmlns:a16="http://schemas.microsoft.com/office/drawing/2014/main" id="{257E28CB-21AB-B748-939A-DF722FB9B3D3}"/>
              </a:ext>
            </a:extLst>
          </p:cNvPr>
          <p:cNvSpPr/>
          <p:nvPr/>
        </p:nvSpPr>
        <p:spPr>
          <a:xfrm>
            <a:off x="3068347" y="5949637"/>
            <a:ext cx="388033" cy="38807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9D31994-CFF8-C0C5-0645-9FA0FFE70ED9}"/>
              </a:ext>
            </a:extLst>
          </p:cNvPr>
          <p:cNvSpPr/>
          <p:nvPr/>
        </p:nvSpPr>
        <p:spPr>
          <a:xfrm>
            <a:off x="2041180" y="2385444"/>
            <a:ext cx="388033" cy="38807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515B254-EFE4-5415-BF58-8001EBD8F671}"/>
              </a:ext>
            </a:extLst>
          </p:cNvPr>
          <p:cNvSpPr/>
          <p:nvPr/>
        </p:nvSpPr>
        <p:spPr>
          <a:xfrm>
            <a:off x="4674667" y="2385444"/>
            <a:ext cx="388033" cy="38807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F5AC7A7-0BEA-5DB5-F678-4EB356C46A90}"/>
              </a:ext>
            </a:extLst>
          </p:cNvPr>
          <p:cNvSpPr/>
          <p:nvPr/>
        </p:nvSpPr>
        <p:spPr>
          <a:xfrm>
            <a:off x="4480650" y="4165914"/>
            <a:ext cx="388033" cy="38807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51E6A1AD-56E6-2ADB-20E5-6E403FDB2F82}"/>
              </a:ext>
            </a:extLst>
          </p:cNvPr>
          <p:cNvCxnSpPr>
            <a:cxnSpLocks/>
          </p:cNvCxnSpPr>
          <p:nvPr/>
        </p:nvCxnSpPr>
        <p:spPr>
          <a:xfrm>
            <a:off x="2381550" y="2739345"/>
            <a:ext cx="2497607" cy="3016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89AB52E8-05B1-67B6-4DB1-3EA1D094F81B}"/>
              </a:ext>
            </a:extLst>
          </p:cNvPr>
          <p:cNvCxnSpPr>
            <a:cxnSpLocks/>
            <a:stCxn id="25" idx="5"/>
          </p:cNvCxnSpPr>
          <p:nvPr/>
        </p:nvCxnSpPr>
        <p:spPr>
          <a:xfrm>
            <a:off x="5005874" y="2716688"/>
            <a:ext cx="184695" cy="3038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BA96235-7EC0-351B-2487-A9B422270F27}"/>
              </a:ext>
            </a:extLst>
          </p:cNvPr>
          <p:cNvCxnSpPr>
            <a:cxnSpLocks/>
          </p:cNvCxnSpPr>
          <p:nvPr/>
        </p:nvCxnSpPr>
        <p:spPr>
          <a:xfrm>
            <a:off x="4774321" y="4503261"/>
            <a:ext cx="231553" cy="1209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9099E9A-599F-17EB-B1F9-0395FDCCA373}"/>
              </a:ext>
            </a:extLst>
          </p:cNvPr>
          <p:cNvCxnSpPr>
            <a:stCxn id="21" idx="6"/>
          </p:cNvCxnSpPr>
          <p:nvPr/>
        </p:nvCxnSpPr>
        <p:spPr>
          <a:xfrm flipV="1">
            <a:off x="3456380" y="5949637"/>
            <a:ext cx="1347625" cy="194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C5D0E31-FF8A-CBA0-8E94-78C5160AF934}"/>
              </a:ext>
            </a:extLst>
          </p:cNvPr>
          <p:cNvSpPr txBox="1"/>
          <p:nvPr/>
        </p:nvSpPr>
        <p:spPr>
          <a:xfrm>
            <a:off x="4816784" y="5722575"/>
            <a:ext cx="1595309" cy="307777"/>
          </a:xfrm>
          <a:prstGeom prst="rect">
            <a:avLst/>
          </a:prstGeom>
          <a:noFill/>
        </p:spPr>
        <p:txBody>
          <a:bodyPr wrap="none" rtlCol="0">
            <a:spAutoFit/>
          </a:bodyPr>
          <a:lstStyle/>
          <a:p>
            <a:r>
              <a:rPr lang="it-IT" sz="1400" dirty="0">
                <a:solidFill>
                  <a:srgbClr val="C00000"/>
                </a:solidFill>
              </a:rPr>
              <a:t>Pile-up events ? </a:t>
            </a:r>
            <a:endParaRPr lang="en-US" sz="1400" dirty="0">
              <a:solidFill>
                <a:srgbClr val="C00000"/>
              </a:solidFill>
            </a:endParaRPr>
          </a:p>
        </p:txBody>
      </p:sp>
    </p:spTree>
    <p:extLst>
      <p:ext uri="{BB962C8B-B14F-4D97-AF65-F5344CB8AC3E}">
        <p14:creationId xmlns:p14="http://schemas.microsoft.com/office/powerpoint/2010/main" val="631918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FB1E2-BA5B-BACF-75F7-D07ED88047EF}"/>
              </a:ext>
            </a:extLst>
          </p:cNvPr>
          <p:cNvSpPr>
            <a:spLocks noGrp="1"/>
          </p:cNvSpPr>
          <p:nvPr>
            <p:ph type="title"/>
          </p:nvPr>
        </p:nvSpPr>
        <p:spPr>
          <a:xfrm>
            <a:off x="1831113" y="141247"/>
            <a:ext cx="4918920" cy="1382780"/>
          </a:xfrm>
        </p:spPr>
        <p:txBody>
          <a:bodyPr>
            <a:normAutofit fontScale="90000"/>
          </a:bodyPr>
          <a:lstStyle/>
          <a:p>
            <a:r>
              <a:rPr lang="it-IT" b="1" dirty="0" err="1">
                <a:solidFill>
                  <a:schemeClr val="accent1"/>
                </a:solidFill>
              </a:rPr>
              <a:t>ToF</a:t>
            </a:r>
            <a:r>
              <a:rPr lang="it-IT" b="1" dirty="0">
                <a:solidFill>
                  <a:schemeClr val="accent1"/>
                </a:solidFill>
              </a:rPr>
              <a:t>-Wall </a:t>
            </a:r>
            <a:r>
              <a:rPr lang="it-IT" b="1" dirty="0" err="1">
                <a:solidFill>
                  <a:schemeClr val="accent1"/>
                </a:solidFill>
              </a:rPr>
              <a:t>Charge</a:t>
            </a:r>
            <a:r>
              <a:rPr lang="it-IT" b="1" dirty="0">
                <a:solidFill>
                  <a:schemeClr val="accent1"/>
                </a:solidFill>
              </a:rPr>
              <a:t> </a:t>
            </a:r>
            <a:r>
              <a:rPr lang="it-IT" b="1" dirty="0" err="1">
                <a:solidFill>
                  <a:schemeClr val="accent1"/>
                </a:solidFill>
              </a:rPr>
              <a:t>Calibration</a:t>
            </a:r>
            <a:r>
              <a:rPr lang="it-IT" b="1" dirty="0">
                <a:solidFill>
                  <a:schemeClr val="accent1"/>
                </a:solidFill>
              </a:rPr>
              <a:t> (no target)</a:t>
            </a:r>
            <a:endParaRPr lang="en-US" b="1" dirty="0">
              <a:solidFill>
                <a:schemeClr val="accent1"/>
              </a:solidFill>
            </a:endParaRPr>
          </a:p>
        </p:txBody>
      </p:sp>
      <p:sp>
        <p:nvSpPr>
          <p:cNvPr id="3" name="Content Placeholder 2">
            <a:extLst>
              <a:ext uri="{FF2B5EF4-FFF2-40B4-BE49-F238E27FC236}">
                <a16:creationId xmlns:a16="http://schemas.microsoft.com/office/drawing/2014/main" id="{68617C7D-2104-5489-A06B-9A03BC280FC2}"/>
              </a:ext>
            </a:extLst>
          </p:cNvPr>
          <p:cNvSpPr>
            <a:spLocks noGrp="1"/>
          </p:cNvSpPr>
          <p:nvPr>
            <p:ph idx="1"/>
          </p:nvPr>
        </p:nvSpPr>
        <p:spPr>
          <a:xfrm>
            <a:off x="1682308" y="1864159"/>
            <a:ext cx="4775148" cy="4055533"/>
          </a:xfrm>
        </p:spPr>
        <p:txBody>
          <a:bodyPr>
            <a:normAutofit fontScale="92500" lnSpcReduction="20000"/>
          </a:bodyPr>
          <a:lstStyle/>
          <a:p>
            <a:r>
              <a:rPr lang="it-IT" dirty="0"/>
              <a:t>The </a:t>
            </a:r>
            <a:r>
              <a:rPr lang="it-IT" dirty="0" err="1"/>
              <a:t>merged</a:t>
            </a:r>
            <a:r>
              <a:rPr lang="it-IT" dirty="0"/>
              <a:t> </a:t>
            </a:r>
            <a:r>
              <a:rPr lang="it-IT" dirty="0" err="1"/>
              <a:t>run</a:t>
            </a:r>
            <a:r>
              <a:rPr lang="it-IT" dirty="0"/>
              <a:t> files </a:t>
            </a:r>
            <a:r>
              <a:rPr lang="it-IT" dirty="0" err="1"/>
              <a:t>have</a:t>
            </a:r>
            <a:r>
              <a:rPr lang="it-IT" dirty="0"/>
              <a:t> </a:t>
            </a:r>
            <a:r>
              <a:rPr lang="it-IT" dirty="0" err="1"/>
              <a:t>been</a:t>
            </a:r>
            <a:r>
              <a:rPr lang="it-IT" dirty="0"/>
              <a:t> </a:t>
            </a:r>
            <a:r>
              <a:rPr lang="it-IT" dirty="0" err="1"/>
              <a:t>analyzed</a:t>
            </a:r>
            <a:r>
              <a:rPr lang="it-IT" dirty="0"/>
              <a:t> to </a:t>
            </a:r>
            <a:r>
              <a:rPr lang="it-IT" dirty="0" err="1"/>
              <a:t>extract</a:t>
            </a:r>
            <a:r>
              <a:rPr lang="it-IT" dirty="0"/>
              <a:t> </a:t>
            </a:r>
            <a:r>
              <a:rPr lang="it-IT" b="1" dirty="0"/>
              <a:t>the </a:t>
            </a:r>
            <a:r>
              <a:rPr lang="it-IT" b="1" dirty="0" err="1"/>
              <a:t>charge</a:t>
            </a:r>
            <a:r>
              <a:rPr lang="it-IT" b="1" dirty="0"/>
              <a:t> </a:t>
            </a:r>
            <a:r>
              <a:rPr lang="it-IT" b="1" dirty="0" err="1"/>
              <a:t>histograms</a:t>
            </a:r>
            <a:r>
              <a:rPr lang="it-IT" b="1" dirty="0"/>
              <a:t> for </a:t>
            </a:r>
            <a:r>
              <a:rPr lang="it-IT" b="1" dirty="0" err="1"/>
              <a:t>each</a:t>
            </a:r>
            <a:r>
              <a:rPr lang="it-IT" b="1" dirty="0"/>
              <a:t> </a:t>
            </a:r>
            <a:r>
              <a:rPr lang="it-IT" b="1" dirty="0" err="1"/>
              <a:t>ToF</a:t>
            </a:r>
            <a:r>
              <a:rPr lang="it-IT" b="1" dirty="0"/>
              <a:t>-Wall bar</a:t>
            </a:r>
          </a:p>
          <a:p>
            <a:r>
              <a:rPr lang="it-IT" dirty="0"/>
              <a:t>A </a:t>
            </a:r>
            <a:r>
              <a:rPr lang="it-IT" b="1" dirty="0" err="1"/>
              <a:t>fit</a:t>
            </a:r>
            <a:r>
              <a:rPr lang="it-IT" dirty="0"/>
              <a:t> with a </a:t>
            </a:r>
            <a:r>
              <a:rPr lang="it-IT" b="1" dirty="0" err="1"/>
              <a:t>Gaussian</a:t>
            </a:r>
            <a:r>
              <a:rPr lang="it-IT" b="1" dirty="0"/>
              <a:t> model</a:t>
            </a:r>
            <a:r>
              <a:rPr lang="it-IT" dirty="0"/>
              <a:t> </a:t>
            </a:r>
            <a:r>
              <a:rPr lang="it-IT" dirty="0" err="1"/>
              <a:t>has</a:t>
            </a:r>
            <a:r>
              <a:rPr lang="it-IT" dirty="0"/>
              <a:t> </a:t>
            </a:r>
            <a:r>
              <a:rPr lang="it-IT" dirty="0" err="1"/>
              <a:t>then</a:t>
            </a:r>
            <a:r>
              <a:rPr lang="it-IT" dirty="0"/>
              <a:t> </a:t>
            </a:r>
            <a:r>
              <a:rPr lang="it-IT" dirty="0" err="1"/>
              <a:t>been</a:t>
            </a:r>
            <a:r>
              <a:rPr lang="it-IT" dirty="0"/>
              <a:t> </a:t>
            </a:r>
            <a:r>
              <a:rPr lang="it-IT" dirty="0" err="1"/>
              <a:t>performed</a:t>
            </a:r>
            <a:r>
              <a:rPr lang="it-IT" dirty="0"/>
              <a:t>, in </a:t>
            </a:r>
            <a:r>
              <a:rPr lang="it-IT" dirty="0" err="1"/>
              <a:t>order</a:t>
            </a:r>
            <a:r>
              <a:rPr lang="it-IT" dirty="0"/>
              <a:t> to </a:t>
            </a:r>
            <a:r>
              <a:rPr lang="it-IT" dirty="0" err="1"/>
              <a:t>extract</a:t>
            </a:r>
            <a:r>
              <a:rPr lang="it-IT" dirty="0"/>
              <a:t> the </a:t>
            </a:r>
            <a:r>
              <a:rPr lang="it-IT" dirty="0" err="1"/>
              <a:t>charge</a:t>
            </a:r>
            <a:r>
              <a:rPr lang="it-IT" dirty="0"/>
              <a:t> </a:t>
            </a:r>
            <a:r>
              <a:rPr lang="it-IT" dirty="0" err="1"/>
              <a:t>as</a:t>
            </a:r>
            <a:r>
              <a:rPr lang="it-IT" dirty="0"/>
              <a:t> the </a:t>
            </a:r>
            <a:r>
              <a:rPr lang="it-IT" dirty="0" err="1"/>
              <a:t>mean</a:t>
            </a:r>
            <a:r>
              <a:rPr lang="it-IT" dirty="0"/>
              <a:t> </a:t>
            </a:r>
            <a:r>
              <a:rPr lang="it-IT" dirty="0" err="1"/>
              <a:t>value</a:t>
            </a:r>
            <a:endParaRPr lang="it-IT" dirty="0"/>
          </a:p>
          <a:p>
            <a:r>
              <a:rPr lang="it-IT" dirty="0" err="1"/>
              <a:t>Since</a:t>
            </a:r>
            <a:r>
              <a:rPr lang="it-IT" dirty="0"/>
              <a:t> </a:t>
            </a:r>
            <a:r>
              <a:rPr lang="it-IT" dirty="0" err="1"/>
              <a:t>there’s</a:t>
            </a:r>
            <a:r>
              <a:rPr lang="it-IT" dirty="0"/>
              <a:t> no target, the </a:t>
            </a:r>
            <a:r>
              <a:rPr lang="it-IT" dirty="0" err="1"/>
              <a:t>charge</a:t>
            </a:r>
            <a:r>
              <a:rPr lang="it-IT" dirty="0"/>
              <a:t> </a:t>
            </a:r>
            <a:r>
              <a:rPr lang="it-IT" dirty="0" err="1"/>
              <a:t>histograms</a:t>
            </a:r>
            <a:r>
              <a:rPr lang="it-IT" dirty="0"/>
              <a:t> of </a:t>
            </a:r>
            <a:r>
              <a:rPr lang="it-IT" b="1" dirty="0"/>
              <a:t>the </a:t>
            </a:r>
            <a:r>
              <a:rPr lang="it-IT" b="1" dirty="0" err="1"/>
              <a:t>central</a:t>
            </a:r>
            <a:r>
              <a:rPr lang="it-IT" b="1" dirty="0"/>
              <a:t> </a:t>
            </a:r>
            <a:r>
              <a:rPr lang="it-IT" b="1" dirty="0" err="1"/>
              <a:t>bars</a:t>
            </a:r>
            <a:r>
              <a:rPr lang="it-IT" b="1" dirty="0"/>
              <a:t> </a:t>
            </a:r>
            <a:r>
              <a:rPr lang="it-IT" b="1" dirty="0" err="1"/>
              <a:t>have</a:t>
            </a:r>
            <a:r>
              <a:rPr lang="it-IT" b="1" dirty="0"/>
              <a:t> more hits </a:t>
            </a:r>
            <a:r>
              <a:rPr lang="it-IT" b="1" dirty="0" err="1"/>
              <a:t>than</a:t>
            </a:r>
            <a:r>
              <a:rPr lang="it-IT" b="1" dirty="0"/>
              <a:t> the </a:t>
            </a:r>
            <a:r>
              <a:rPr lang="it-IT" b="1" dirty="0" err="1"/>
              <a:t>others</a:t>
            </a:r>
            <a:r>
              <a:rPr lang="it-IT" dirty="0"/>
              <a:t>: for </a:t>
            </a:r>
            <a:r>
              <a:rPr lang="it-IT" dirty="0" err="1"/>
              <a:t>each</a:t>
            </a:r>
            <a:r>
              <a:rPr lang="it-IT" dirty="0"/>
              <a:t> energy the </a:t>
            </a:r>
            <a:r>
              <a:rPr lang="it-IT" b="1" dirty="0" err="1"/>
              <a:t>fit</a:t>
            </a:r>
            <a:r>
              <a:rPr lang="it-IT" b="1" dirty="0"/>
              <a:t> </a:t>
            </a:r>
            <a:r>
              <a:rPr lang="it-IT" b="1" dirty="0" err="1"/>
              <a:t>is</a:t>
            </a:r>
            <a:r>
              <a:rPr lang="it-IT" b="1" dirty="0"/>
              <a:t> </a:t>
            </a:r>
            <a:r>
              <a:rPr lang="it-IT" b="1" dirty="0" err="1"/>
              <a:t>performed</a:t>
            </a:r>
            <a:r>
              <a:rPr lang="it-IT" b="1" dirty="0"/>
              <a:t> </a:t>
            </a:r>
            <a:r>
              <a:rPr lang="it-IT" dirty="0" err="1"/>
              <a:t>only</a:t>
            </a:r>
            <a:r>
              <a:rPr lang="it-IT" dirty="0"/>
              <a:t> to the </a:t>
            </a:r>
            <a:r>
              <a:rPr lang="it-IT" dirty="0" err="1"/>
              <a:t>histograms</a:t>
            </a:r>
            <a:r>
              <a:rPr lang="it-IT" dirty="0"/>
              <a:t> </a:t>
            </a:r>
            <a:r>
              <a:rPr lang="it-IT" dirty="0" err="1"/>
              <a:t>whose</a:t>
            </a:r>
            <a:r>
              <a:rPr lang="it-IT" dirty="0"/>
              <a:t> </a:t>
            </a:r>
            <a:r>
              <a:rPr lang="it-IT" b="1" dirty="0"/>
              <a:t>entries are </a:t>
            </a:r>
            <a:r>
              <a:rPr lang="it-IT" b="1" dirty="0" err="1"/>
              <a:t>at</a:t>
            </a:r>
            <a:r>
              <a:rPr lang="it-IT" b="1" dirty="0"/>
              <a:t> </a:t>
            </a:r>
            <a:r>
              <a:rPr lang="it-IT" b="1" dirty="0" err="1"/>
              <a:t>least</a:t>
            </a:r>
            <a:r>
              <a:rPr lang="it-IT" b="1" dirty="0"/>
              <a:t> 0.9% of the </a:t>
            </a:r>
            <a:r>
              <a:rPr lang="it-IT" b="1" dirty="0" err="1"/>
              <a:t>total</a:t>
            </a:r>
            <a:r>
              <a:rPr lang="it-IT" b="1" dirty="0"/>
              <a:t> events</a:t>
            </a:r>
          </a:p>
          <a:p>
            <a:r>
              <a:rPr lang="it-IT" dirty="0"/>
              <a:t>A </a:t>
            </a:r>
            <a:r>
              <a:rPr lang="it-IT" b="1" dirty="0"/>
              <a:t>bar</a:t>
            </a:r>
            <a:r>
              <a:rPr lang="it-IT" dirty="0"/>
              <a:t> </a:t>
            </a:r>
            <a:r>
              <a:rPr lang="it-IT" dirty="0" err="1"/>
              <a:t>is</a:t>
            </a:r>
            <a:r>
              <a:rPr lang="it-IT" dirty="0"/>
              <a:t> </a:t>
            </a:r>
            <a:r>
              <a:rPr lang="it-IT" dirty="0" err="1"/>
              <a:t>marked</a:t>
            </a:r>
            <a:r>
              <a:rPr lang="it-IT" dirty="0"/>
              <a:t> </a:t>
            </a:r>
            <a:r>
              <a:rPr lang="it-IT" dirty="0" err="1"/>
              <a:t>as</a:t>
            </a:r>
            <a:r>
              <a:rPr lang="it-IT" dirty="0"/>
              <a:t> </a:t>
            </a:r>
            <a:r>
              <a:rPr lang="it-IT" b="1" dirty="0" err="1"/>
              <a:t>available</a:t>
            </a:r>
            <a:r>
              <a:rPr lang="it-IT" b="1" dirty="0"/>
              <a:t> for </a:t>
            </a:r>
            <a:r>
              <a:rPr lang="it-IT" b="1" dirty="0" err="1"/>
              <a:t>calibration</a:t>
            </a:r>
            <a:r>
              <a:rPr lang="it-IT" b="1" dirty="0"/>
              <a:t> </a:t>
            </a:r>
            <a:r>
              <a:rPr lang="it-IT" dirty="0" err="1"/>
              <a:t>if</a:t>
            </a:r>
            <a:r>
              <a:rPr lang="it-IT" dirty="0"/>
              <a:t> </a:t>
            </a:r>
            <a:r>
              <a:rPr lang="it-IT" dirty="0" err="1"/>
              <a:t>its</a:t>
            </a:r>
            <a:r>
              <a:rPr lang="it-IT" dirty="0"/>
              <a:t> </a:t>
            </a:r>
            <a:r>
              <a:rPr lang="it-IT" dirty="0" err="1"/>
              <a:t>charge</a:t>
            </a:r>
            <a:r>
              <a:rPr lang="it-IT" dirty="0"/>
              <a:t> </a:t>
            </a:r>
            <a:r>
              <a:rPr lang="it-IT" dirty="0" err="1"/>
              <a:t>histogram</a:t>
            </a:r>
            <a:r>
              <a:rPr lang="it-IT" dirty="0"/>
              <a:t> </a:t>
            </a:r>
            <a:r>
              <a:rPr lang="it-IT" dirty="0" err="1"/>
              <a:t>has</a:t>
            </a:r>
            <a:r>
              <a:rPr lang="it-IT" dirty="0"/>
              <a:t> </a:t>
            </a:r>
            <a:r>
              <a:rPr lang="it-IT" dirty="0" err="1"/>
              <a:t>been</a:t>
            </a:r>
            <a:r>
              <a:rPr lang="it-IT" dirty="0"/>
              <a:t> </a:t>
            </a:r>
            <a:r>
              <a:rPr lang="it-IT" dirty="0" err="1"/>
              <a:t>fitted</a:t>
            </a:r>
            <a:r>
              <a:rPr lang="it-IT" dirty="0"/>
              <a:t> for </a:t>
            </a:r>
            <a:r>
              <a:rPr lang="it-IT" b="1" dirty="0"/>
              <a:t>more </a:t>
            </a:r>
            <a:r>
              <a:rPr lang="it-IT" b="1" dirty="0" err="1"/>
              <a:t>than</a:t>
            </a:r>
            <a:r>
              <a:rPr lang="it-IT" b="1" dirty="0"/>
              <a:t> 2 energy </a:t>
            </a:r>
            <a:r>
              <a:rPr lang="it-IT" b="1" dirty="0" err="1"/>
              <a:t>values</a:t>
            </a:r>
            <a:r>
              <a:rPr lang="it-IT" b="1" dirty="0"/>
              <a:t> out of 5</a:t>
            </a:r>
          </a:p>
          <a:p>
            <a:pPr lvl="1"/>
            <a:endParaRPr lang="it-IT" dirty="0"/>
          </a:p>
          <a:p>
            <a:pPr marL="457200" lvl="1" indent="0">
              <a:buNone/>
            </a:pPr>
            <a:endParaRPr lang="it-IT" dirty="0"/>
          </a:p>
        </p:txBody>
      </p:sp>
      <p:graphicFrame>
        <p:nvGraphicFramePr>
          <p:cNvPr id="5" name="Table 4">
            <a:extLst>
              <a:ext uri="{FF2B5EF4-FFF2-40B4-BE49-F238E27FC236}">
                <a16:creationId xmlns:a16="http://schemas.microsoft.com/office/drawing/2014/main" id="{B9914198-CB1F-2BC1-FF94-360299E17CDC}"/>
              </a:ext>
            </a:extLst>
          </p:cNvPr>
          <p:cNvGraphicFramePr>
            <a:graphicFrameLocks noGrp="1"/>
          </p:cNvGraphicFramePr>
          <p:nvPr>
            <p:extLst>
              <p:ext uri="{D42A27DB-BD31-4B8C-83A1-F6EECF244321}">
                <p14:modId xmlns:p14="http://schemas.microsoft.com/office/powerpoint/2010/main" val="4180124622"/>
              </p:ext>
            </p:extLst>
          </p:nvPr>
        </p:nvGraphicFramePr>
        <p:xfrm>
          <a:off x="8151319" y="141247"/>
          <a:ext cx="3908099" cy="3798440"/>
        </p:xfrm>
        <a:graphic>
          <a:graphicData uri="http://schemas.openxmlformats.org/drawingml/2006/table">
            <a:tbl>
              <a:tblPr>
                <a:noFill/>
                <a:tableStyleId>{5C22544A-7EE6-4342-B048-85BDC9FD1C3A}</a:tableStyleId>
              </a:tblPr>
              <a:tblGrid>
                <a:gridCol w="1260002">
                  <a:extLst>
                    <a:ext uri="{9D8B030D-6E8A-4147-A177-3AD203B41FA5}">
                      <a16:colId xmlns:a16="http://schemas.microsoft.com/office/drawing/2014/main" val="2314407094"/>
                    </a:ext>
                  </a:extLst>
                </a:gridCol>
                <a:gridCol w="1611169">
                  <a:extLst>
                    <a:ext uri="{9D8B030D-6E8A-4147-A177-3AD203B41FA5}">
                      <a16:colId xmlns:a16="http://schemas.microsoft.com/office/drawing/2014/main" val="3502622213"/>
                    </a:ext>
                  </a:extLst>
                </a:gridCol>
                <a:gridCol w="1036928">
                  <a:extLst>
                    <a:ext uri="{9D8B030D-6E8A-4147-A177-3AD203B41FA5}">
                      <a16:colId xmlns:a16="http://schemas.microsoft.com/office/drawing/2014/main" val="1479723528"/>
                    </a:ext>
                  </a:extLst>
                </a:gridCol>
              </a:tblGrid>
              <a:tr h="396297">
                <a:tc>
                  <a:txBody>
                    <a:bodyPr/>
                    <a:lstStyle/>
                    <a:p>
                      <a:pPr algn="ctr" fontAlgn="b"/>
                      <a:r>
                        <a:rPr lang="en-US" sz="1100" u="none" strike="noStrike" dirty="0">
                          <a:solidFill>
                            <a:schemeClr val="tx1">
                              <a:lumMod val="85000"/>
                              <a:lumOff val="15000"/>
                            </a:schemeClr>
                          </a:solidFill>
                          <a:effectLst/>
                        </a:rPr>
                        <a:t>Bar</a:t>
                      </a:r>
                      <a:r>
                        <a:rPr lang="en-US" sz="1100" u="none" strike="noStrike" baseline="0" dirty="0">
                          <a:solidFill>
                            <a:schemeClr val="tx1">
                              <a:lumMod val="85000"/>
                              <a:lumOff val="15000"/>
                            </a:schemeClr>
                          </a:solidFill>
                          <a:effectLst/>
                        </a:rPr>
                        <a:t> ID</a:t>
                      </a:r>
                      <a:endParaRPr lang="en-US" sz="1100" b="1" i="0" u="none" strike="noStrike" dirty="0">
                        <a:solidFill>
                          <a:schemeClr val="tx1">
                            <a:lumMod val="85000"/>
                            <a:lumOff val="15000"/>
                          </a:schemeClr>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lnR>
                    <a:lnT w="12700" cmpd="sng">
                      <a:noFill/>
                      <a:prstDash val="solid"/>
                    </a:lnT>
                    <a:lnB w="38100" cap="flat" cmpd="sng" algn="ctr">
                      <a:solidFill>
                        <a:srgbClr val="FFFFFF"/>
                      </a:solidFill>
                      <a:prstDash val="solid"/>
                      <a:round/>
                      <a:headEnd type="none" w="med" len="med"/>
                      <a:tailEnd type="none" w="med" len="med"/>
                    </a:lnB>
                    <a:solidFill>
                      <a:srgbClr val="878E8B">
                        <a:alpha val="30196"/>
                      </a:srgbClr>
                    </a:solidFill>
                  </a:tcPr>
                </a:tc>
                <a:tc>
                  <a:txBody>
                    <a:bodyPr/>
                    <a:lstStyle/>
                    <a:p>
                      <a:pPr algn="ctr" fontAlgn="b"/>
                      <a:r>
                        <a:rPr lang="en-US" sz="1100" u="none" strike="noStrike" dirty="0">
                          <a:solidFill>
                            <a:schemeClr val="tx1">
                              <a:lumMod val="85000"/>
                              <a:lumOff val="15000"/>
                            </a:schemeClr>
                          </a:solidFill>
                          <a:effectLst/>
                        </a:rPr>
                        <a:t>Fit executed</a:t>
                      </a:r>
                      <a:endParaRPr lang="en-US" sz="1100" b="1" i="0" u="none" strike="noStrike" dirty="0">
                        <a:solidFill>
                          <a:schemeClr val="tx1">
                            <a:lumMod val="85000"/>
                            <a:lumOff val="15000"/>
                          </a:schemeClr>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lnR>
                    <a:lnT w="12700" cmpd="sng">
                      <a:noFill/>
                      <a:prstDash val="solid"/>
                    </a:lnT>
                    <a:lnB w="38100" cap="flat" cmpd="sng" algn="ctr">
                      <a:solidFill>
                        <a:srgbClr val="FFFFFF"/>
                      </a:solidFill>
                      <a:prstDash val="solid"/>
                    </a:lnB>
                    <a:solidFill>
                      <a:srgbClr val="878E8B">
                        <a:alpha val="30196"/>
                      </a:srgbClr>
                    </a:solidFill>
                  </a:tcPr>
                </a:tc>
                <a:tc>
                  <a:txBody>
                    <a:bodyPr/>
                    <a:lstStyle/>
                    <a:p>
                      <a:pPr algn="ctr" fontAlgn="b"/>
                      <a:r>
                        <a:rPr lang="en-US" sz="1100" u="none" strike="noStrike" dirty="0">
                          <a:solidFill>
                            <a:schemeClr val="tx1">
                              <a:lumMod val="85000"/>
                              <a:lumOff val="15000"/>
                            </a:schemeClr>
                          </a:solidFill>
                          <a:effectLst/>
                        </a:rPr>
                        <a:t>Available for calibration</a:t>
                      </a:r>
                      <a:endParaRPr lang="en-US" sz="1100" b="1" i="0" u="none" strike="noStrike" dirty="0">
                        <a:solidFill>
                          <a:schemeClr val="tx1">
                            <a:lumMod val="85000"/>
                            <a:lumOff val="15000"/>
                          </a:schemeClr>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12700" cmpd="sng">
                      <a:noFill/>
                      <a:prstDash val="solid"/>
                    </a:lnR>
                    <a:lnT w="12700" cmpd="sng">
                      <a:no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495794562"/>
                  </a:ext>
                </a:extLst>
              </a:tr>
              <a:tr h="275291">
                <a:tc>
                  <a:txBody>
                    <a:bodyPr/>
                    <a:lstStyle/>
                    <a:p>
                      <a:pPr algn="ctr" fontAlgn="b"/>
                      <a:r>
                        <a:rPr lang="en-US" sz="1100" u="none" strike="noStrike" dirty="0">
                          <a:solidFill>
                            <a:schemeClr val="tx1"/>
                          </a:solidFill>
                          <a:effectLst/>
                        </a:rPr>
                        <a:t>from 0 a 4</a:t>
                      </a:r>
                      <a:endParaRPr lang="en-US" sz="1100" b="0" i="0" u="none" strike="noStrike" dirty="0">
                        <a:solidFill>
                          <a:schemeClr val="tx1"/>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alpha val="30196"/>
                      </a:schemeClr>
                    </a:solidFill>
                  </a:tcPr>
                </a:tc>
                <a:tc>
                  <a:txBody>
                    <a:bodyPr/>
                    <a:lstStyle/>
                    <a:p>
                      <a:pPr algn="ctr" fontAlgn="b"/>
                      <a:r>
                        <a:rPr lang="en-US" sz="1100" u="none" strike="noStrike" dirty="0">
                          <a:solidFill>
                            <a:schemeClr val="tx1"/>
                          </a:solidFill>
                          <a:effectLst/>
                        </a:rPr>
                        <a:t>No</a:t>
                      </a:r>
                      <a:endParaRPr lang="en-US" sz="1100" b="0" i="0" u="none" strike="noStrike" dirty="0">
                        <a:solidFill>
                          <a:schemeClr val="tx1"/>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1">
                        <a:alpha val="30196"/>
                      </a:schemeClr>
                    </a:solidFill>
                  </a:tcPr>
                </a:tc>
                <a:tc>
                  <a:txBody>
                    <a:bodyPr/>
                    <a:lstStyle/>
                    <a:p>
                      <a:pPr algn="ctr" fontAlgn="b"/>
                      <a:r>
                        <a:rPr lang="en-US" sz="1100" u="none" strike="noStrike" dirty="0">
                          <a:solidFill>
                            <a:schemeClr val="tx1"/>
                          </a:solidFill>
                          <a:effectLst/>
                        </a:rPr>
                        <a:t>No</a:t>
                      </a:r>
                      <a:endParaRPr lang="en-US" sz="1100" b="0" i="0" u="none" strike="noStrike" dirty="0">
                        <a:solidFill>
                          <a:schemeClr val="tx1"/>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chemeClr val="accent1">
                        <a:alpha val="30196"/>
                      </a:schemeClr>
                    </a:solidFill>
                  </a:tcPr>
                </a:tc>
                <a:extLst>
                  <a:ext uri="{0D108BD9-81ED-4DB2-BD59-A6C34878D82A}">
                    <a16:rowId xmlns:a16="http://schemas.microsoft.com/office/drawing/2014/main" val="2870126834"/>
                  </a:ext>
                </a:extLst>
              </a:tr>
              <a:tr h="275291">
                <a:tc>
                  <a:txBody>
                    <a:bodyPr/>
                    <a:lstStyle/>
                    <a:p>
                      <a:pPr algn="ctr" fontAlgn="b"/>
                      <a:r>
                        <a:rPr lang="en-US" sz="1100" u="none" strike="noStrike" dirty="0">
                          <a:solidFill>
                            <a:schemeClr val="tx1"/>
                          </a:solidFill>
                          <a:effectLst/>
                        </a:rPr>
                        <a:t>5</a:t>
                      </a:r>
                      <a:endParaRPr lang="en-US" sz="1100" b="0" i="0" u="none" strike="noStrike" dirty="0">
                        <a:solidFill>
                          <a:schemeClr val="tx1"/>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2D050">
                        <a:alpha val="30196"/>
                      </a:srgbClr>
                    </a:solidFill>
                  </a:tcPr>
                </a:tc>
                <a:tc>
                  <a:txBody>
                    <a:bodyPr/>
                    <a:lstStyle/>
                    <a:p>
                      <a:pPr algn="ctr" fontAlgn="b"/>
                      <a:r>
                        <a:rPr lang="it-IT" sz="1100" u="none" strike="noStrike" dirty="0">
                          <a:solidFill>
                            <a:schemeClr val="tx1"/>
                          </a:solidFill>
                          <a:effectLst/>
                        </a:rPr>
                        <a:t>Yes, </a:t>
                      </a:r>
                      <a:r>
                        <a:rPr lang="it-IT" sz="1100" u="none" strike="noStrike" dirty="0" err="1">
                          <a:solidFill>
                            <a:schemeClr val="tx1"/>
                          </a:solidFill>
                          <a:effectLst/>
                        </a:rPr>
                        <a:t>except</a:t>
                      </a:r>
                      <a:r>
                        <a:rPr lang="it-IT" sz="1100" u="none" strike="noStrike" dirty="0">
                          <a:solidFill>
                            <a:schemeClr val="tx1"/>
                          </a:solidFill>
                          <a:effectLst/>
                        </a:rPr>
                        <a:t> for 200 MeV</a:t>
                      </a:r>
                      <a:endParaRPr lang="it-IT" sz="1100" b="0" i="0" u="none" strike="noStrike" dirty="0">
                        <a:solidFill>
                          <a:schemeClr val="tx1"/>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92D050">
                        <a:alpha val="30196"/>
                      </a:srgbClr>
                    </a:solidFill>
                  </a:tcPr>
                </a:tc>
                <a:tc>
                  <a:txBody>
                    <a:bodyPr/>
                    <a:lstStyle/>
                    <a:p>
                      <a:pPr algn="ctr" fontAlgn="b"/>
                      <a:r>
                        <a:rPr lang="it-IT" sz="1100" b="0" i="0" u="none" strike="noStrike" dirty="0">
                          <a:solidFill>
                            <a:schemeClr val="tx1"/>
                          </a:solidFill>
                          <a:effectLst/>
                          <a:latin typeface="Aptos Narrow" panose="020B0004020202020204" pitchFamily="34" charset="0"/>
                        </a:rPr>
                        <a:t>Y</a:t>
                      </a:r>
                      <a:r>
                        <a:rPr lang="en-US" sz="1100" b="0" i="0" u="none" strike="noStrike" dirty="0">
                          <a:solidFill>
                            <a:schemeClr val="tx1"/>
                          </a:solidFill>
                          <a:effectLst/>
                          <a:latin typeface="Aptos Narrow" panose="020B0004020202020204" pitchFamily="34" charset="0"/>
                        </a:rPr>
                        <a:t>es</a:t>
                      </a:r>
                    </a:p>
                  </a:txBody>
                  <a:tcPr marL="106986" marR="64192" marT="64192" marB="64192" anchor="b">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92D050">
                        <a:alpha val="30196"/>
                      </a:srgbClr>
                    </a:solidFill>
                  </a:tcPr>
                </a:tc>
                <a:extLst>
                  <a:ext uri="{0D108BD9-81ED-4DB2-BD59-A6C34878D82A}">
                    <a16:rowId xmlns:a16="http://schemas.microsoft.com/office/drawing/2014/main" val="3401937108"/>
                  </a:ext>
                </a:extLst>
              </a:tr>
              <a:tr h="396297">
                <a:tc>
                  <a:txBody>
                    <a:bodyPr/>
                    <a:lstStyle/>
                    <a:p>
                      <a:pPr algn="ctr" fontAlgn="b"/>
                      <a:r>
                        <a:rPr lang="en-US" sz="1100" u="none" strike="noStrike" dirty="0">
                          <a:solidFill>
                            <a:schemeClr val="tx1"/>
                          </a:solidFill>
                          <a:effectLst/>
                        </a:rPr>
                        <a:t>6</a:t>
                      </a:r>
                      <a:endParaRPr lang="en-US" sz="1100" b="0" i="0" u="none" strike="noStrike" dirty="0">
                        <a:solidFill>
                          <a:schemeClr val="tx1"/>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2D050">
                        <a:alpha val="30196"/>
                      </a:srgbClr>
                    </a:solidFill>
                  </a:tcPr>
                </a:tc>
                <a:tc>
                  <a:txBody>
                    <a:bodyPr/>
                    <a:lstStyle/>
                    <a:p>
                      <a:pPr algn="ctr" fontAlgn="b"/>
                      <a:r>
                        <a:rPr lang="en-US" sz="1100" u="none" strike="noStrike" dirty="0">
                          <a:solidFill>
                            <a:schemeClr val="tx1"/>
                          </a:solidFill>
                          <a:effectLst/>
                        </a:rPr>
                        <a:t>Yes, except for 100 and 180 MeV</a:t>
                      </a:r>
                      <a:endParaRPr lang="it-IT" sz="1100" b="0" i="0" u="none" strike="noStrike" dirty="0">
                        <a:solidFill>
                          <a:schemeClr val="tx1"/>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92D050">
                        <a:alpha val="30196"/>
                      </a:srgbClr>
                    </a:solidFill>
                  </a:tcPr>
                </a:tc>
                <a:tc>
                  <a:txBody>
                    <a:bodyPr/>
                    <a:lstStyle/>
                    <a:p>
                      <a:pPr algn="ctr" fontAlgn="b"/>
                      <a:r>
                        <a:rPr lang="it-IT" sz="1100" b="0" i="0" u="none" strike="noStrike" dirty="0">
                          <a:solidFill>
                            <a:schemeClr val="tx1"/>
                          </a:solidFill>
                          <a:effectLst/>
                          <a:latin typeface="Aptos Narrow" panose="020B0004020202020204" pitchFamily="34" charset="0"/>
                        </a:rPr>
                        <a:t>Y</a:t>
                      </a:r>
                      <a:r>
                        <a:rPr lang="en-US" sz="1100" b="0" i="0" u="none" strike="noStrike" dirty="0">
                          <a:solidFill>
                            <a:schemeClr val="tx1"/>
                          </a:solidFill>
                          <a:effectLst/>
                          <a:latin typeface="Aptos Narrow" panose="020B0004020202020204" pitchFamily="34" charset="0"/>
                        </a:rPr>
                        <a:t>es</a:t>
                      </a:r>
                    </a:p>
                  </a:txBody>
                  <a:tcPr marL="106986" marR="64192" marT="64192" marB="64192" anchor="b">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92D050">
                        <a:alpha val="30196"/>
                      </a:srgbClr>
                    </a:solidFill>
                  </a:tcPr>
                </a:tc>
                <a:extLst>
                  <a:ext uri="{0D108BD9-81ED-4DB2-BD59-A6C34878D82A}">
                    <a16:rowId xmlns:a16="http://schemas.microsoft.com/office/drawing/2014/main" val="1174847000"/>
                  </a:ext>
                </a:extLst>
              </a:tr>
              <a:tr h="275291">
                <a:tc>
                  <a:txBody>
                    <a:bodyPr/>
                    <a:lstStyle/>
                    <a:p>
                      <a:pPr algn="ctr" fontAlgn="b"/>
                      <a:r>
                        <a:rPr lang="en-US" sz="1100" u="none" strike="noStrike" dirty="0">
                          <a:solidFill>
                            <a:schemeClr val="tx1"/>
                          </a:solidFill>
                          <a:effectLst/>
                        </a:rPr>
                        <a:t>from 7 to 11</a:t>
                      </a:r>
                      <a:endParaRPr lang="en-US" sz="1100" b="0" i="0" u="none" strike="noStrike" dirty="0">
                        <a:solidFill>
                          <a:schemeClr val="tx1"/>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2D050">
                        <a:alpha val="30196"/>
                      </a:srgbClr>
                    </a:solidFill>
                  </a:tcPr>
                </a:tc>
                <a:tc>
                  <a:txBody>
                    <a:bodyPr/>
                    <a:lstStyle/>
                    <a:p>
                      <a:pPr algn="ctr" fontAlgn="b"/>
                      <a:r>
                        <a:rPr lang="en-US" sz="1100" u="none" strike="noStrike" dirty="0">
                          <a:solidFill>
                            <a:schemeClr val="tx1"/>
                          </a:solidFill>
                          <a:effectLst/>
                        </a:rPr>
                        <a:t>Yes, all the energies</a:t>
                      </a:r>
                      <a:endParaRPr lang="en-US" sz="1100" b="0" i="0" u="none" strike="noStrike" dirty="0">
                        <a:solidFill>
                          <a:schemeClr val="tx1"/>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92D050">
                        <a:alpha val="30196"/>
                      </a:srgbClr>
                    </a:solidFill>
                  </a:tcPr>
                </a:tc>
                <a:tc>
                  <a:txBody>
                    <a:bodyPr/>
                    <a:lstStyle/>
                    <a:p>
                      <a:pPr algn="ctr" fontAlgn="b"/>
                      <a:r>
                        <a:rPr lang="en-US" sz="1100" u="none" strike="noStrike" dirty="0">
                          <a:solidFill>
                            <a:schemeClr val="tx1"/>
                          </a:solidFill>
                          <a:effectLst/>
                        </a:rPr>
                        <a:t>Yes</a:t>
                      </a:r>
                      <a:endParaRPr lang="en-US" sz="1100" b="0" i="0" u="none" strike="noStrike" dirty="0">
                        <a:solidFill>
                          <a:schemeClr val="tx1"/>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92D050">
                        <a:alpha val="30196"/>
                      </a:srgbClr>
                    </a:solidFill>
                  </a:tcPr>
                </a:tc>
                <a:extLst>
                  <a:ext uri="{0D108BD9-81ED-4DB2-BD59-A6C34878D82A}">
                    <a16:rowId xmlns:a16="http://schemas.microsoft.com/office/drawing/2014/main" val="2739475232"/>
                  </a:ext>
                </a:extLst>
              </a:tr>
              <a:tr h="275291">
                <a:tc>
                  <a:txBody>
                    <a:bodyPr/>
                    <a:lstStyle/>
                    <a:p>
                      <a:pPr algn="ctr" fontAlgn="b"/>
                      <a:r>
                        <a:rPr lang="en-US" sz="1100" u="none" strike="noStrike" dirty="0">
                          <a:solidFill>
                            <a:schemeClr val="tx1"/>
                          </a:solidFill>
                          <a:effectLst/>
                        </a:rPr>
                        <a:t>12</a:t>
                      </a:r>
                      <a:endParaRPr lang="en-US" sz="1100" b="0" i="0" u="none" strike="noStrike" dirty="0">
                        <a:solidFill>
                          <a:schemeClr val="tx1"/>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2D050">
                        <a:alpha val="30196"/>
                      </a:srgbClr>
                    </a:solidFill>
                  </a:tcPr>
                </a:tc>
                <a:tc>
                  <a:txBody>
                    <a:bodyPr/>
                    <a:lstStyle/>
                    <a:p>
                      <a:pPr algn="ctr" fontAlgn="b"/>
                      <a:r>
                        <a:rPr lang="en-US" sz="1100" u="none" strike="noStrike" dirty="0">
                          <a:solidFill>
                            <a:schemeClr val="tx1"/>
                          </a:solidFill>
                          <a:effectLst/>
                        </a:rPr>
                        <a:t>Yes, except for 100 MeV</a:t>
                      </a:r>
                      <a:endParaRPr lang="it-IT" sz="1100" b="0" i="0" u="none" strike="noStrike" dirty="0">
                        <a:solidFill>
                          <a:schemeClr val="tx1"/>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92D050">
                        <a:alpha val="30196"/>
                      </a:srgbClr>
                    </a:solidFill>
                  </a:tcPr>
                </a:tc>
                <a:tc>
                  <a:txBody>
                    <a:bodyPr/>
                    <a:lstStyle/>
                    <a:p>
                      <a:pPr algn="ctr" fontAlgn="b"/>
                      <a:r>
                        <a:rPr lang="it-IT" sz="1100" b="0" i="0" u="none" strike="noStrike" dirty="0">
                          <a:solidFill>
                            <a:schemeClr val="tx1"/>
                          </a:solidFill>
                          <a:effectLst/>
                          <a:latin typeface="Aptos Narrow" panose="020B0004020202020204" pitchFamily="34" charset="0"/>
                        </a:rPr>
                        <a:t>Y</a:t>
                      </a:r>
                      <a:r>
                        <a:rPr lang="en-US" sz="1100" b="0" i="0" u="none" strike="noStrike" dirty="0">
                          <a:solidFill>
                            <a:schemeClr val="tx1"/>
                          </a:solidFill>
                          <a:effectLst/>
                          <a:latin typeface="Aptos Narrow" panose="020B0004020202020204" pitchFamily="34" charset="0"/>
                        </a:rPr>
                        <a:t>es</a:t>
                      </a:r>
                    </a:p>
                  </a:txBody>
                  <a:tcPr marL="106986" marR="64192" marT="64192" marB="64192" anchor="b">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92D050">
                        <a:alpha val="30196"/>
                      </a:srgbClr>
                    </a:solidFill>
                  </a:tcPr>
                </a:tc>
                <a:extLst>
                  <a:ext uri="{0D108BD9-81ED-4DB2-BD59-A6C34878D82A}">
                    <a16:rowId xmlns:a16="http://schemas.microsoft.com/office/drawing/2014/main" val="3338977333"/>
                  </a:ext>
                </a:extLst>
              </a:tr>
              <a:tr h="275291">
                <a:tc>
                  <a:txBody>
                    <a:bodyPr/>
                    <a:lstStyle/>
                    <a:p>
                      <a:pPr algn="ctr" fontAlgn="b"/>
                      <a:r>
                        <a:rPr lang="en-US" sz="1100" u="none" strike="noStrike" dirty="0">
                          <a:solidFill>
                            <a:schemeClr val="tx1">
                              <a:lumMod val="85000"/>
                              <a:lumOff val="15000"/>
                            </a:schemeClr>
                          </a:solidFill>
                          <a:effectLst/>
                        </a:rPr>
                        <a:t>13</a:t>
                      </a:r>
                      <a:endParaRPr lang="en-US" sz="1100" b="0" i="0" u="none" strike="noStrike" dirty="0">
                        <a:solidFill>
                          <a:schemeClr val="tx1">
                            <a:lumMod val="85000"/>
                            <a:lumOff val="15000"/>
                          </a:schemeClr>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C000">
                        <a:alpha val="30196"/>
                      </a:srgbClr>
                    </a:solidFill>
                  </a:tcPr>
                </a:tc>
                <a:tc>
                  <a:txBody>
                    <a:bodyPr/>
                    <a:lstStyle/>
                    <a:p>
                      <a:pPr algn="ctr" fontAlgn="b"/>
                      <a:r>
                        <a:rPr lang="en-US" sz="1100" u="none" strike="noStrike" dirty="0">
                          <a:solidFill>
                            <a:schemeClr val="tx1">
                              <a:lumMod val="85000"/>
                              <a:lumOff val="15000"/>
                            </a:schemeClr>
                          </a:solidFill>
                          <a:effectLst/>
                        </a:rPr>
                        <a:t>Yes, only for 100 and 140 MeV</a:t>
                      </a:r>
                      <a:endParaRPr lang="it-IT" sz="1100" b="0" i="0" u="none" strike="noStrike" dirty="0">
                        <a:solidFill>
                          <a:schemeClr val="tx1">
                            <a:lumMod val="85000"/>
                            <a:lumOff val="15000"/>
                          </a:schemeClr>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FFC000">
                        <a:alpha val="30196"/>
                      </a:srgbClr>
                    </a:solidFill>
                  </a:tcPr>
                </a:tc>
                <a:tc>
                  <a:txBody>
                    <a:bodyPr/>
                    <a:lstStyle/>
                    <a:p>
                      <a:pPr algn="ctr" fontAlgn="b"/>
                      <a:r>
                        <a:rPr lang="en-US" sz="1100" u="none" strike="noStrike" dirty="0">
                          <a:solidFill>
                            <a:schemeClr val="tx1">
                              <a:lumMod val="85000"/>
                              <a:lumOff val="15000"/>
                            </a:schemeClr>
                          </a:solidFill>
                          <a:effectLst/>
                        </a:rPr>
                        <a:t>(only 2 energies)</a:t>
                      </a:r>
                      <a:endParaRPr lang="en-US" sz="1100" b="0" i="0" u="none" strike="noStrike" dirty="0">
                        <a:solidFill>
                          <a:schemeClr val="tx1">
                            <a:lumMod val="85000"/>
                            <a:lumOff val="15000"/>
                          </a:schemeClr>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FFC000">
                        <a:alpha val="30196"/>
                      </a:srgbClr>
                    </a:solidFill>
                  </a:tcPr>
                </a:tc>
                <a:extLst>
                  <a:ext uri="{0D108BD9-81ED-4DB2-BD59-A6C34878D82A}">
                    <a16:rowId xmlns:a16="http://schemas.microsoft.com/office/drawing/2014/main" val="4274969577"/>
                  </a:ext>
                </a:extLst>
              </a:tr>
              <a:tr h="275291">
                <a:tc>
                  <a:txBody>
                    <a:bodyPr/>
                    <a:lstStyle/>
                    <a:p>
                      <a:pPr algn="ctr" fontAlgn="b"/>
                      <a:r>
                        <a:rPr lang="en-US" sz="1100" u="none" strike="noStrike" dirty="0">
                          <a:solidFill>
                            <a:schemeClr val="tx1">
                              <a:lumMod val="85000"/>
                              <a:lumOff val="15000"/>
                            </a:schemeClr>
                          </a:solidFill>
                          <a:effectLst/>
                        </a:rPr>
                        <a:t>14</a:t>
                      </a:r>
                      <a:endParaRPr lang="en-US" sz="1100" b="0" i="0" u="none" strike="noStrike" dirty="0">
                        <a:solidFill>
                          <a:schemeClr val="tx1">
                            <a:lumMod val="85000"/>
                            <a:lumOff val="15000"/>
                          </a:schemeClr>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alpha val="30196"/>
                      </a:schemeClr>
                    </a:solidFill>
                  </a:tcPr>
                </a:tc>
                <a:tc>
                  <a:txBody>
                    <a:bodyPr/>
                    <a:lstStyle/>
                    <a:p>
                      <a:pPr algn="ctr" fontAlgn="b"/>
                      <a:r>
                        <a:rPr lang="en-US" sz="1100" u="none" strike="noStrike" dirty="0">
                          <a:solidFill>
                            <a:schemeClr val="tx1">
                              <a:lumMod val="85000"/>
                              <a:lumOff val="15000"/>
                            </a:schemeClr>
                          </a:solidFill>
                          <a:effectLst/>
                        </a:rPr>
                        <a:t>No</a:t>
                      </a:r>
                      <a:endParaRPr lang="en-US" sz="1100" b="0" i="0" u="none" strike="noStrike" dirty="0">
                        <a:solidFill>
                          <a:schemeClr val="tx1">
                            <a:lumMod val="85000"/>
                            <a:lumOff val="15000"/>
                          </a:schemeClr>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1">
                        <a:alpha val="30196"/>
                      </a:schemeClr>
                    </a:solidFill>
                  </a:tcPr>
                </a:tc>
                <a:tc>
                  <a:txBody>
                    <a:bodyPr/>
                    <a:lstStyle/>
                    <a:p>
                      <a:pPr algn="ctr" fontAlgn="b"/>
                      <a:r>
                        <a:rPr lang="en-US" sz="1100" u="none" strike="noStrike" dirty="0">
                          <a:solidFill>
                            <a:schemeClr val="tx1">
                              <a:lumMod val="85000"/>
                              <a:lumOff val="15000"/>
                            </a:schemeClr>
                          </a:solidFill>
                          <a:effectLst/>
                        </a:rPr>
                        <a:t>No</a:t>
                      </a:r>
                      <a:endParaRPr lang="en-US" sz="1100" b="0" i="0" u="none" strike="noStrike" dirty="0">
                        <a:solidFill>
                          <a:schemeClr val="tx1">
                            <a:lumMod val="85000"/>
                            <a:lumOff val="15000"/>
                          </a:schemeClr>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chemeClr val="accent1">
                        <a:alpha val="30196"/>
                      </a:schemeClr>
                    </a:solidFill>
                  </a:tcPr>
                </a:tc>
                <a:extLst>
                  <a:ext uri="{0D108BD9-81ED-4DB2-BD59-A6C34878D82A}">
                    <a16:rowId xmlns:a16="http://schemas.microsoft.com/office/drawing/2014/main" val="1523300224"/>
                  </a:ext>
                </a:extLst>
              </a:tr>
              <a:tr h="275291">
                <a:tc>
                  <a:txBody>
                    <a:bodyPr/>
                    <a:lstStyle/>
                    <a:p>
                      <a:pPr algn="ctr" fontAlgn="b"/>
                      <a:r>
                        <a:rPr lang="en-US" sz="1100" u="none" strike="noStrike">
                          <a:solidFill>
                            <a:schemeClr val="tx1">
                              <a:lumMod val="85000"/>
                              <a:lumOff val="15000"/>
                            </a:schemeClr>
                          </a:solidFill>
                          <a:effectLst/>
                        </a:rPr>
                        <a:t>15</a:t>
                      </a:r>
                      <a:endParaRPr lang="en-US" sz="1100" b="0" i="0" u="none" strike="noStrike">
                        <a:solidFill>
                          <a:schemeClr val="tx1">
                            <a:lumMod val="85000"/>
                            <a:lumOff val="15000"/>
                          </a:schemeClr>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alpha val="30196"/>
                      </a:schemeClr>
                    </a:solidFill>
                  </a:tcPr>
                </a:tc>
                <a:tc>
                  <a:txBody>
                    <a:bodyPr/>
                    <a:lstStyle/>
                    <a:p>
                      <a:pPr algn="ctr" fontAlgn="b"/>
                      <a:r>
                        <a:rPr lang="en-US" sz="1100" u="none" strike="noStrike" dirty="0">
                          <a:solidFill>
                            <a:schemeClr val="tx1">
                              <a:lumMod val="85000"/>
                              <a:lumOff val="15000"/>
                            </a:schemeClr>
                          </a:solidFill>
                          <a:effectLst/>
                        </a:rPr>
                        <a:t>Yes, only for 100 MeV</a:t>
                      </a:r>
                      <a:endParaRPr lang="it-IT" sz="1100" b="0" i="0" u="none" strike="noStrike" dirty="0">
                        <a:solidFill>
                          <a:schemeClr val="tx1">
                            <a:lumMod val="85000"/>
                            <a:lumOff val="15000"/>
                          </a:schemeClr>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1">
                        <a:alpha val="30196"/>
                      </a:schemeClr>
                    </a:solidFill>
                  </a:tcPr>
                </a:tc>
                <a:tc>
                  <a:txBody>
                    <a:bodyPr/>
                    <a:lstStyle/>
                    <a:p>
                      <a:pPr algn="ctr" fontAlgn="b"/>
                      <a:r>
                        <a:rPr lang="en-US" sz="1100" u="none" strike="noStrike" dirty="0">
                          <a:solidFill>
                            <a:schemeClr val="tx1">
                              <a:lumMod val="85000"/>
                              <a:lumOff val="15000"/>
                            </a:schemeClr>
                          </a:solidFill>
                          <a:effectLst/>
                        </a:rPr>
                        <a:t>No</a:t>
                      </a:r>
                      <a:endParaRPr lang="en-US" sz="1100" b="0" i="0" u="none" strike="noStrike" dirty="0">
                        <a:solidFill>
                          <a:schemeClr val="tx1">
                            <a:lumMod val="85000"/>
                            <a:lumOff val="15000"/>
                          </a:schemeClr>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chemeClr val="accent1">
                        <a:alpha val="30196"/>
                      </a:schemeClr>
                    </a:solidFill>
                  </a:tcPr>
                </a:tc>
                <a:extLst>
                  <a:ext uri="{0D108BD9-81ED-4DB2-BD59-A6C34878D82A}">
                    <a16:rowId xmlns:a16="http://schemas.microsoft.com/office/drawing/2014/main" val="2619200892"/>
                  </a:ext>
                </a:extLst>
              </a:tr>
              <a:tr h="275291">
                <a:tc>
                  <a:txBody>
                    <a:bodyPr/>
                    <a:lstStyle/>
                    <a:p>
                      <a:pPr algn="ctr" fontAlgn="b"/>
                      <a:r>
                        <a:rPr lang="en-US" sz="1100" u="none" strike="noStrike" dirty="0">
                          <a:solidFill>
                            <a:schemeClr val="tx1">
                              <a:lumMod val="85000"/>
                              <a:lumOff val="15000"/>
                            </a:schemeClr>
                          </a:solidFill>
                          <a:effectLst/>
                        </a:rPr>
                        <a:t>from 16 to 19</a:t>
                      </a:r>
                      <a:endParaRPr lang="en-US" sz="1100" b="0" i="0" u="none" strike="noStrike" dirty="0">
                        <a:solidFill>
                          <a:schemeClr val="tx1">
                            <a:lumMod val="85000"/>
                            <a:lumOff val="15000"/>
                          </a:schemeClr>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chemeClr val="accent1">
                        <a:alpha val="30196"/>
                      </a:schemeClr>
                    </a:solidFill>
                  </a:tcPr>
                </a:tc>
                <a:tc>
                  <a:txBody>
                    <a:bodyPr/>
                    <a:lstStyle/>
                    <a:p>
                      <a:pPr algn="ctr" fontAlgn="b"/>
                      <a:r>
                        <a:rPr lang="en-US" sz="1100" u="none" strike="noStrike" dirty="0">
                          <a:solidFill>
                            <a:schemeClr val="tx1">
                              <a:lumMod val="85000"/>
                              <a:lumOff val="15000"/>
                            </a:schemeClr>
                          </a:solidFill>
                          <a:effectLst/>
                        </a:rPr>
                        <a:t>No</a:t>
                      </a:r>
                      <a:endParaRPr lang="en-US" sz="1100" b="0" i="0" u="none" strike="noStrike" dirty="0">
                        <a:solidFill>
                          <a:schemeClr val="tx1">
                            <a:lumMod val="85000"/>
                            <a:lumOff val="15000"/>
                          </a:schemeClr>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1">
                        <a:alpha val="30196"/>
                      </a:schemeClr>
                    </a:solidFill>
                  </a:tcPr>
                </a:tc>
                <a:tc>
                  <a:txBody>
                    <a:bodyPr/>
                    <a:lstStyle/>
                    <a:p>
                      <a:pPr algn="ctr" fontAlgn="b"/>
                      <a:r>
                        <a:rPr lang="en-US" sz="1100" u="none" strike="noStrike" dirty="0">
                          <a:solidFill>
                            <a:schemeClr val="tx1">
                              <a:lumMod val="85000"/>
                              <a:lumOff val="15000"/>
                            </a:schemeClr>
                          </a:solidFill>
                          <a:effectLst/>
                        </a:rPr>
                        <a:t>No</a:t>
                      </a:r>
                      <a:endParaRPr lang="en-US" sz="1100" b="0" i="0" u="none" strike="noStrike" dirty="0">
                        <a:solidFill>
                          <a:schemeClr val="tx1">
                            <a:lumMod val="85000"/>
                            <a:lumOff val="15000"/>
                          </a:schemeClr>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chemeClr val="accent1">
                        <a:alpha val="30196"/>
                      </a:schemeClr>
                    </a:solidFill>
                  </a:tcPr>
                </a:tc>
                <a:extLst>
                  <a:ext uri="{0D108BD9-81ED-4DB2-BD59-A6C34878D82A}">
                    <a16:rowId xmlns:a16="http://schemas.microsoft.com/office/drawing/2014/main" val="2832336568"/>
                  </a:ext>
                </a:extLst>
              </a:tr>
            </a:tbl>
          </a:graphicData>
        </a:graphic>
      </p:graphicFrame>
      <p:sp>
        <p:nvSpPr>
          <p:cNvPr id="4" name="TextBox 3">
            <a:extLst>
              <a:ext uri="{FF2B5EF4-FFF2-40B4-BE49-F238E27FC236}">
                <a16:creationId xmlns:a16="http://schemas.microsoft.com/office/drawing/2014/main" id="{1CCA5109-E184-4F9B-9982-00E0F9230D83}"/>
              </a:ext>
            </a:extLst>
          </p:cNvPr>
          <p:cNvSpPr txBox="1"/>
          <p:nvPr/>
        </p:nvSpPr>
        <p:spPr>
          <a:xfrm>
            <a:off x="6877853" y="937261"/>
            <a:ext cx="1494185" cy="923330"/>
          </a:xfrm>
          <a:prstGeom prst="rect">
            <a:avLst/>
          </a:prstGeom>
          <a:noFill/>
        </p:spPr>
        <p:txBody>
          <a:bodyPr wrap="square" rtlCol="0">
            <a:spAutoFit/>
          </a:bodyPr>
          <a:lstStyle/>
          <a:p>
            <a:r>
              <a:rPr lang="it-IT" b="1" dirty="0"/>
              <a:t>Front X  </a:t>
            </a:r>
            <a:r>
              <a:rPr lang="it-IT" b="1" dirty="0" err="1"/>
              <a:t>horizontal</a:t>
            </a:r>
            <a:r>
              <a:rPr lang="it-IT" b="1" dirty="0"/>
              <a:t> </a:t>
            </a:r>
            <a:r>
              <a:rPr lang="it-IT" b="1" dirty="0" err="1"/>
              <a:t>layer</a:t>
            </a:r>
            <a:endParaRPr lang="en-US" b="1" dirty="0"/>
          </a:p>
        </p:txBody>
      </p:sp>
      <p:graphicFrame>
        <p:nvGraphicFramePr>
          <p:cNvPr id="6" name="Table 5">
            <a:extLst>
              <a:ext uri="{FF2B5EF4-FFF2-40B4-BE49-F238E27FC236}">
                <a16:creationId xmlns:a16="http://schemas.microsoft.com/office/drawing/2014/main" id="{F9B3EBAC-5670-569A-4B84-A8B79C45E52C}"/>
              </a:ext>
            </a:extLst>
          </p:cNvPr>
          <p:cNvGraphicFramePr>
            <a:graphicFrameLocks noGrp="1"/>
          </p:cNvGraphicFramePr>
          <p:nvPr>
            <p:extLst>
              <p:ext uri="{D42A27DB-BD31-4B8C-83A1-F6EECF244321}">
                <p14:modId xmlns:p14="http://schemas.microsoft.com/office/powerpoint/2010/main" val="1180606843"/>
              </p:ext>
            </p:extLst>
          </p:nvPr>
        </p:nvGraphicFramePr>
        <p:xfrm>
          <a:off x="8151318" y="4441558"/>
          <a:ext cx="3908099" cy="2239808"/>
        </p:xfrm>
        <a:graphic>
          <a:graphicData uri="http://schemas.openxmlformats.org/drawingml/2006/table">
            <a:tbl>
              <a:tblPr>
                <a:noFill/>
                <a:tableStyleId>{5C22544A-7EE6-4342-B048-85BDC9FD1C3A}</a:tableStyleId>
              </a:tblPr>
              <a:tblGrid>
                <a:gridCol w="1260002">
                  <a:extLst>
                    <a:ext uri="{9D8B030D-6E8A-4147-A177-3AD203B41FA5}">
                      <a16:colId xmlns:a16="http://schemas.microsoft.com/office/drawing/2014/main" val="2018305637"/>
                    </a:ext>
                  </a:extLst>
                </a:gridCol>
                <a:gridCol w="1611169">
                  <a:extLst>
                    <a:ext uri="{9D8B030D-6E8A-4147-A177-3AD203B41FA5}">
                      <a16:colId xmlns:a16="http://schemas.microsoft.com/office/drawing/2014/main" val="1154496359"/>
                    </a:ext>
                  </a:extLst>
                </a:gridCol>
                <a:gridCol w="1036928">
                  <a:extLst>
                    <a:ext uri="{9D8B030D-6E8A-4147-A177-3AD203B41FA5}">
                      <a16:colId xmlns:a16="http://schemas.microsoft.com/office/drawing/2014/main" val="4238060358"/>
                    </a:ext>
                  </a:extLst>
                </a:gridCol>
              </a:tblGrid>
              <a:tr h="275291">
                <a:tc>
                  <a:txBody>
                    <a:bodyPr/>
                    <a:lstStyle/>
                    <a:p>
                      <a:pPr algn="ctr" fontAlgn="b"/>
                      <a:r>
                        <a:rPr lang="it-IT" sz="1100" b="0" i="0" u="none" strike="noStrike" dirty="0">
                          <a:solidFill>
                            <a:schemeClr val="tx1">
                              <a:lumMod val="85000"/>
                              <a:lumOff val="15000"/>
                            </a:schemeClr>
                          </a:solidFill>
                          <a:effectLst/>
                          <a:latin typeface="Century Gothic" panose="020B0502020202020204" pitchFamily="34" charset="0"/>
                        </a:rPr>
                        <a:t>Bar ID</a:t>
                      </a:r>
                      <a:endParaRPr lang="en-US" sz="1100" b="0" i="0" u="none" strike="noStrike" dirty="0">
                        <a:solidFill>
                          <a:schemeClr val="tx1">
                            <a:lumMod val="85000"/>
                            <a:lumOff val="15000"/>
                          </a:schemeClr>
                        </a:solidFill>
                        <a:effectLst/>
                        <a:latin typeface="Century Gothic" panose="020B0502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chemeClr val="bg1">
                        <a:lumMod val="50000"/>
                        <a:alpha val="30196"/>
                      </a:schemeClr>
                    </a:solidFill>
                  </a:tcPr>
                </a:tc>
                <a:tc>
                  <a:txBody>
                    <a:bodyPr/>
                    <a:lstStyle/>
                    <a:p>
                      <a:pPr algn="ctr" fontAlgn="b"/>
                      <a:r>
                        <a:rPr lang="it-IT" sz="1100" b="0" i="0" u="none" strike="noStrike" dirty="0" err="1">
                          <a:solidFill>
                            <a:schemeClr val="tx1">
                              <a:lumMod val="85000"/>
                              <a:lumOff val="15000"/>
                            </a:schemeClr>
                          </a:solidFill>
                          <a:effectLst/>
                          <a:latin typeface="+mj-lt"/>
                        </a:rPr>
                        <a:t>Fit</a:t>
                      </a:r>
                      <a:r>
                        <a:rPr lang="it-IT" sz="1100" b="0" i="0" u="none" strike="noStrike" dirty="0">
                          <a:solidFill>
                            <a:schemeClr val="tx1">
                              <a:lumMod val="85000"/>
                              <a:lumOff val="15000"/>
                            </a:schemeClr>
                          </a:solidFill>
                          <a:effectLst/>
                          <a:latin typeface="+mj-lt"/>
                        </a:rPr>
                        <a:t> </a:t>
                      </a:r>
                      <a:r>
                        <a:rPr lang="it-IT" sz="1100" b="0" i="0" u="none" strike="noStrike" dirty="0" err="1">
                          <a:solidFill>
                            <a:schemeClr val="tx1">
                              <a:lumMod val="85000"/>
                              <a:lumOff val="15000"/>
                            </a:schemeClr>
                          </a:solidFill>
                          <a:effectLst/>
                          <a:latin typeface="+mj-lt"/>
                        </a:rPr>
                        <a:t>executed</a:t>
                      </a:r>
                      <a:endParaRPr lang="en-US" sz="1100" b="0" i="0" u="none" strike="noStrike" dirty="0">
                        <a:solidFill>
                          <a:schemeClr val="tx1">
                            <a:lumMod val="85000"/>
                            <a:lumOff val="15000"/>
                          </a:schemeClr>
                        </a:solidFill>
                        <a:effectLst/>
                        <a:latin typeface="+mj-lt"/>
                      </a:endParaRPr>
                    </a:p>
                  </a:txBody>
                  <a:tcPr marL="106986" marR="64192" marT="64192" marB="64192" anchor="b">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lnT>
                    <a:lnB w="38100" cap="flat" cmpd="sng" algn="ctr">
                      <a:solidFill>
                        <a:srgbClr val="FFFFFF"/>
                      </a:solidFill>
                      <a:prstDash val="solid"/>
                    </a:lnB>
                    <a:solidFill>
                      <a:schemeClr val="bg1">
                        <a:lumMod val="50000"/>
                        <a:alpha val="30196"/>
                      </a:schemeClr>
                    </a:solidFill>
                  </a:tcPr>
                </a:tc>
                <a:tc>
                  <a:txBody>
                    <a:bodyPr/>
                    <a:lstStyle/>
                    <a:p>
                      <a:pPr algn="ctr" fontAlgn="b"/>
                      <a:r>
                        <a:rPr lang="it-IT" sz="1100" b="0" i="0" u="none" strike="noStrike" dirty="0" err="1">
                          <a:solidFill>
                            <a:schemeClr val="tx1">
                              <a:lumMod val="85000"/>
                              <a:lumOff val="15000"/>
                            </a:schemeClr>
                          </a:solidFill>
                          <a:effectLst/>
                          <a:latin typeface="+mj-lt"/>
                        </a:rPr>
                        <a:t>Available</a:t>
                      </a:r>
                      <a:r>
                        <a:rPr lang="it-IT" sz="1100" b="0" i="0" u="none" strike="noStrike" dirty="0">
                          <a:solidFill>
                            <a:schemeClr val="tx1">
                              <a:lumMod val="85000"/>
                              <a:lumOff val="15000"/>
                            </a:schemeClr>
                          </a:solidFill>
                          <a:effectLst/>
                          <a:latin typeface="+mj-lt"/>
                        </a:rPr>
                        <a:t> for </a:t>
                      </a:r>
                      <a:r>
                        <a:rPr lang="it-IT" sz="1100" b="0" i="0" u="none" strike="noStrike" dirty="0" err="1">
                          <a:solidFill>
                            <a:schemeClr val="tx1">
                              <a:lumMod val="85000"/>
                              <a:lumOff val="15000"/>
                            </a:schemeClr>
                          </a:solidFill>
                          <a:effectLst/>
                          <a:latin typeface="+mj-lt"/>
                        </a:rPr>
                        <a:t>calibration</a:t>
                      </a:r>
                      <a:endParaRPr lang="en-US" sz="1100" b="0" i="0" u="none" strike="noStrike" dirty="0">
                        <a:solidFill>
                          <a:schemeClr val="tx1">
                            <a:lumMod val="85000"/>
                            <a:lumOff val="15000"/>
                          </a:schemeClr>
                        </a:solidFill>
                        <a:effectLst/>
                        <a:latin typeface="+mj-lt"/>
                      </a:endParaRPr>
                    </a:p>
                  </a:txBody>
                  <a:tcPr marL="106986" marR="64192" marT="64192" marB="64192" anchor="b">
                    <a:lnL w="3810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lnT>
                    <a:lnB w="38100" cap="flat" cmpd="sng" algn="ctr">
                      <a:solidFill>
                        <a:srgbClr val="FFFFFF"/>
                      </a:solidFill>
                      <a:prstDash val="solid"/>
                    </a:lnB>
                    <a:solidFill>
                      <a:schemeClr val="bg1">
                        <a:lumMod val="50000"/>
                        <a:alpha val="30196"/>
                      </a:schemeClr>
                    </a:solidFill>
                  </a:tcPr>
                </a:tc>
                <a:extLst>
                  <a:ext uri="{0D108BD9-81ED-4DB2-BD59-A6C34878D82A}">
                    <a16:rowId xmlns:a16="http://schemas.microsoft.com/office/drawing/2014/main" val="1255058909"/>
                  </a:ext>
                </a:extLst>
              </a:tr>
              <a:tr h="275291">
                <a:tc>
                  <a:txBody>
                    <a:bodyPr/>
                    <a:lstStyle/>
                    <a:p>
                      <a:pPr algn="ctr" fontAlgn="b"/>
                      <a:r>
                        <a:rPr lang="en-US" sz="1100" u="none" strike="noStrike" dirty="0">
                          <a:solidFill>
                            <a:schemeClr val="tx1">
                              <a:lumMod val="85000"/>
                              <a:lumOff val="15000"/>
                            </a:schemeClr>
                          </a:solidFill>
                          <a:effectLst/>
                        </a:rPr>
                        <a:t>From 0 to 3</a:t>
                      </a:r>
                      <a:endParaRPr lang="en-US" sz="1100" b="0" i="0" u="none" strike="noStrike" dirty="0">
                        <a:solidFill>
                          <a:schemeClr val="tx1">
                            <a:lumMod val="85000"/>
                            <a:lumOff val="15000"/>
                          </a:schemeClr>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alpha val="30196"/>
                      </a:schemeClr>
                    </a:solidFill>
                  </a:tcPr>
                </a:tc>
                <a:tc>
                  <a:txBody>
                    <a:bodyPr/>
                    <a:lstStyle/>
                    <a:p>
                      <a:pPr algn="ctr" fontAlgn="b"/>
                      <a:r>
                        <a:rPr lang="en-US" sz="1100" u="none" strike="noStrike" dirty="0">
                          <a:solidFill>
                            <a:schemeClr val="tx1">
                              <a:lumMod val="85000"/>
                              <a:lumOff val="15000"/>
                            </a:schemeClr>
                          </a:solidFill>
                          <a:effectLst/>
                        </a:rPr>
                        <a:t>No</a:t>
                      </a:r>
                      <a:endParaRPr lang="en-US" sz="1100" b="0" i="0" u="none" strike="noStrike" dirty="0">
                        <a:solidFill>
                          <a:schemeClr val="tx1">
                            <a:lumMod val="85000"/>
                            <a:lumOff val="15000"/>
                          </a:schemeClr>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chemeClr val="accent1">
                        <a:alpha val="30196"/>
                      </a:schemeClr>
                    </a:solidFill>
                  </a:tcPr>
                </a:tc>
                <a:tc>
                  <a:txBody>
                    <a:bodyPr/>
                    <a:lstStyle/>
                    <a:p>
                      <a:pPr algn="ctr" fontAlgn="b"/>
                      <a:r>
                        <a:rPr lang="en-US" sz="1100" u="none" strike="noStrike" dirty="0">
                          <a:solidFill>
                            <a:schemeClr val="tx1">
                              <a:lumMod val="85000"/>
                              <a:lumOff val="15000"/>
                            </a:schemeClr>
                          </a:solidFill>
                          <a:effectLst/>
                        </a:rPr>
                        <a:t>No</a:t>
                      </a:r>
                      <a:endParaRPr lang="en-US" sz="1100" b="0" i="0" u="none" strike="noStrike" dirty="0">
                        <a:solidFill>
                          <a:schemeClr val="tx1">
                            <a:lumMod val="85000"/>
                            <a:lumOff val="15000"/>
                          </a:schemeClr>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12700" cmpd="sng">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chemeClr val="accent1">
                        <a:alpha val="30196"/>
                      </a:schemeClr>
                    </a:solidFill>
                  </a:tcPr>
                </a:tc>
                <a:extLst>
                  <a:ext uri="{0D108BD9-81ED-4DB2-BD59-A6C34878D82A}">
                    <a16:rowId xmlns:a16="http://schemas.microsoft.com/office/drawing/2014/main" val="274154094"/>
                  </a:ext>
                </a:extLst>
              </a:tr>
              <a:tr h="275291">
                <a:tc>
                  <a:txBody>
                    <a:bodyPr/>
                    <a:lstStyle/>
                    <a:p>
                      <a:pPr algn="ctr" fontAlgn="b"/>
                      <a:r>
                        <a:rPr lang="en-US" sz="1100" u="none" strike="noStrike" dirty="0">
                          <a:solidFill>
                            <a:schemeClr val="tx1">
                              <a:lumMod val="85000"/>
                              <a:lumOff val="15000"/>
                            </a:schemeClr>
                          </a:solidFill>
                          <a:effectLst/>
                        </a:rPr>
                        <a:t>4</a:t>
                      </a:r>
                      <a:endParaRPr lang="en-US" sz="1100" b="0" i="0" u="none" strike="noStrike" dirty="0">
                        <a:solidFill>
                          <a:schemeClr val="tx1">
                            <a:lumMod val="85000"/>
                            <a:lumOff val="15000"/>
                          </a:schemeClr>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alpha val="30196"/>
                      </a:schemeClr>
                    </a:solidFill>
                  </a:tcPr>
                </a:tc>
                <a:tc>
                  <a:txBody>
                    <a:bodyPr/>
                    <a:lstStyle/>
                    <a:p>
                      <a:pPr algn="ctr" fontAlgn="b"/>
                      <a:r>
                        <a:rPr lang="en-US" sz="1100" u="none" strike="noStrike" dirty="0">
                          <a:solidFill>
                            <a:schemeClr val="tx1">
                              <a:lumMod val="85000"/>
                              <a:lumOff val="15000"/>
                            </a:schemeClr>
                          </a:solidFill>
                          <a:effectLst/>
                        </a:rPr>
                        <a:t>Yes, only for 100 MeV</a:t>
                      </a:r>
                      <a:endParaRPr lang="it-IT" sz="1100" b="0" i="0" u="none" strike="noStrike" dirty="0">
                        <a:solidFill>
                          <a:schemeClr val="tx1">
                            <a:lumMod val="85000"/>
                            <a:lumOff val="15000"/>
                          </a:schemeClr>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1">
                        <a:alpha val="30196"/>
                      </a:schemeClr>
                    </a:solidFill>
                  </a:tcPr>
                </a:tc>
                <a:tc>
                  <a:txBody>
                    <a:bodyPr/>
                    <a:lstStyle/>
                    <a:p>
                      <a:pPr algn="ctr" fontAlgn="b"/>
                      <a:r>
                        <a:rPr lang="en-US" sz="1100" u="none" strike="noStrike" dirty="0">
                          <a:solidFill>
                            <a:schemeClr val="tx1">
                              <a:lumMod val="85000"/>
                              <a:lumOff val="15000"/>
                            </a:schemeClr>
                          </a:solidFill>
                          <a:effectLst/>
                        </a:rPr>
                        <a:t>No</a:t>
                      </a:r>
                      <a:endParaRPr lang="en-US" sz="1100" b="0" i="0" u="none" strike="noStrike" dirty="0">
                        <a:solidFill>
                          <a:schemeClr val="tx1">
                            <a:lumMod val="85000"/>
                            <a:lumOff val="15000"/>
                          </a:schemeClr>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chemeClr val="accent1">
                        <a:alpha val="30196"/>
                      </a:schemeClr>
                    </a:solidFill>
                  </a:tcPr>
                </a:tc>
                <a:extLst>
                  <a:ext uri="{0D108BD9-81ED-4DB2-BD59-A6C34878D82A}">
                    <a16:rowId xmlns:a16="http://schemas.microsoft.com/office/drawing/2014/main" val="26333405"/>
                  </a:ext>
                </a:extLst>
              </a:tr>
              <a:tr h="275291">
                <a:tc>
                  <a:txBody>
                    <a:bodyPr/>
                    <a:lstStyle/>
                    <a:p>
                      <a:pPr algn="ctr" fontAlgn="b"/>
                      <a:r>
                        <a:rPr lang="en-US" sz="1100" u="none" strike="noStrike" dirty="0">
                          <a:solidFill>
                            <a:schemeClr val="tx1">
                              <a:lumMod val="85000"/>
                              <a:lumOff val="15000"/>
                            </a:schemeClr>
                          </a:solidFill>
                          <a:effectLst/>
                        </a:rPr>
                        <a:t>5</a:t>
                      </a:r>
                      <a:endParaRPr lang="en-US" sz="1100" b="0" i="0" u="none" strike="noStrike" dirty="0">
                        <a:solidFill>
                          <a:schemeClr val="tx1">
                            <a:lumMod val="85000"/>
                            <a:lumOff val="15000"/>
                          </a:schemeClr>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alpha val="30196"/>
                      </a:schemeClr>
                    </a:solidFill>
                  </a:tcPr>
                </a:tc>
                <a:tc>
                  <a:txBody>
                    <a:bodyPr/>
                    <a:lstStyle/>
                    <a:p>
                      <a:pPr algn="ctr" fontAlgn="b"/>
                      <a:r>
                        <a:rPr lang="en-US" sz="1100" u="none" strike="noStrike" dirty="0">
                          <a:solidFill>
                            <a:schemeClr val="tx1">
                              <a:lumMod val="85000"/>
                              <a:lumOff val="15000"/>
                            </a:schemeClr>
                          </a:solidFill>
                          <a:effectLst/>
                        </a:rPr>
                        <a:t>Yes, only for 140 MeV</a:t>
                      </a:r>
                      <a:endParaRPr lang="it-IT" sz="1100" b="0" i="0" u="none" strike="noStrike" dirty="0">
                        <a:solidFill>
                          <a:schemeClr val="tx1">
                            <a:lumMod val="85000"/>
                            <a:lumOff val="15000"/>
                          </a:schemeClr>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1">
                        <a:alpha val="30196"/>
                      </a:schemeClr>
                    </a:solidFill>
                  </a:tcPr>
                </a:tc>
                <a:tc>
                  <a:txBody>
                    <a:bodyPr/>
                    <a:lstStyle/>
                    <a:p>
                      <a:pPr algn="ctr" fontAlgn="b"/>
                      <a:r>
                        <a:rPr lang="en-US" sz="1100" u="none" strike="noStrike" dirty="0">
                          <a:solidFill>
                            <a:schemeClr val="tx1">
                              <a:lumMod val="85000"/>
                              <a:lumOff val="15000"/>
                            </a:schemeClr>
                          </a:solidFill>
                          <a:effectLst/>
                        </a:rPr>
                        <a:t>No</a:t>
                      </a:r>
                      <a:endParaRPr lang="en-US" sz="1100" b="0" i="0" u="none" strike="noStrike" dirty="0">
                        <a:solidFill>
                          <a:schemeClr val="tx1">
                            <a:lumMod val="85000"/>
                            <a:lumOff val="15000"/>
                          </a:schemeClr>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chemeClr val="accent1">
                        <a:alpha val="30196"/>
                      </a:schemeClr>
                    </a:solidFill>
                  </a:tcPr>
                </a:tc>
                <a:extLst>
                  <a:ext uri="{0D108BD9-81ED-4DB2-BD59-A6C34878D82A}">
                    <a16:rowId xmlns:a16="http://schemas.microsoft.com/office/drawing/2014/main" val="2791417995"/>
                  </a:ext>
                </a:extLst>
              </a:tr>
              <a:tr h="275291">
                <a:tc>
                  <a:txBody>
                    <a:bodyPr/>
                    <a:lstStyle/>
                    <a:p>
                      <a:pPr algn="ctr" fontAlgn="b"/>
                      <a:r>
                        <a:rPr lang="en-US" sz="1100" u="none" strike="noStrike" dirty="0">
                          <a:solidFill>
                            <a:schemeClr val="tx1">
                              <a:lumMod val="85000"/>
                              <a:lumOff val="15000"/>
                            </a:schemeClr>
                          </a:solidFill>
                          <a:effectLst/>
                        </a:rPr>
                        <a:t>from 6 to 12</a:t>
                      </a:r>
                      <a:endParaRPr lang="en-US" sz="1100" b="0" i="0" u="none" strike="noStrike" dirty="0">
                        <a:solidFill>
                          <a:schemeClr val="tx1">
                            <a:lumMod val="85000"/>
                            <a:lumOff val="15000"/>
                          </a:schemeClr>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92D050">
                        <a:alpha val="30196"/>
                      </a:srgbClr>
                    </a:solidFill>
                  </a:tcPr>
                </a:tc>
                <a:tc>
                  <a:txBody>
                    <a:bodyPr/>
                    <a:lstStyle/>
                    <a:p>
                      <a:pPr algn="ctr" fontAlgn="b"/>
                      <a:r>
                        <a:rPr lang="en-US" sz="1100" u="none" strike="noStrike" dirty="0">
                          <a:solidFill>
                            <a:schemeClr val="tx1">
                              <a:lumMod val="85000"/>
                              <a:lumOff val="15000"/>
                            </a:schemeClr>
                          </a:solidFill>
                          <a:effectLst/>
                        </a:rPr>
                        <a:t>Yes, all the energies</a:t>
                      </a:r>
                      <a:endParaRPr lang="en-US" sz="1100" b="0" i="0" u="none" strike="noStrike" dirty="0">
                        <a:solidFill>
                          <a:schemeClr val="tx1">
                            <a:lumMod val="85000"/>
                            <a:lumOff val="15000"/>
                          </a:schemeClr>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92D050">
                        <a:alpha val="30196"/>
                      </a:srgbClr>
                    </a:solidFill>
                  </a:tcPr>
                </a:tc>
                <a:tc>
                  <a:txBody>
                    <a:bodyPr/>
                    <a:lstStyle/>
                    <a:p>
                      <a:pPr algn="ctr" fontAlgn="b"/>
                      <a:r>
                        <a:rPr lang="it-IT" sz="1100" b="0" i="0" u="none" strike="noStrike" dirty="0">
                          <a:solidFill>
                            <a:schemeClr val="tx1">
                              <a:lumMod val="85000"/>
                              <a:lumOff val="15000"/>
                            </a:schemeClr>
                          </a:solidFill>
                          <a:effectLst/>
                          <a:latin typeface="Aptos Narrow" panose="020B0004020202020204" pitchFamily="34" charset="0"/>
                        </a:rPr>
                        <a:t>Y</a:t>
                      </a:r>
                      <a:r>
                        <a:rPr lang="en-US" sz="1100" b="0" i="0" u="none" strike="noStrike" dirty="0">
                          <a:solidFill>
                            <a:schemeClr val="tx1">
                              <a:lumMod val="85000"/>
                              <a:lumOff val="15000"/>
                            </a:schemeClr>
                          </a:solidFill>
                          <a:effectLst/>
                          <a:latin typeface="Aptos Narrow" panose="020B0004020202020204" pitchFamily="34" charset="0"/>
                        </a:rPr>
                        <a:t>es</a:t>
                      </a:r>
                    </a:p>
                  </a:txBody>
                  <a:tcPr marL="106986" marR="64192" marT="64192" marB="64192" anchor="b">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92D050">
                        <a:alpha val="30196"/>
                      </a:srgbClr>
                    </a:solidFill>
                  </a:tcPr>
                </a:tc>
                <a:extLst>
                  <a:ext uri="{0D108BD9-81ED-4DB2-BD59-A6C34878D82A}">
                    <a16:rowId xmlns:a16="http://schemas.microsoft.com/office/drawing/2014/main" val="2279487132"/>
                  </a:ext>
                </a:extLst>
              </a:tr>
              <a:tr h="275291">
                <a:tc>
                  <a:txBody>
                    <a:bodyPr/>
                    <a:lstStyle/>
                    <a:p>
                      <a:pPr algn="ctr" fontAlgn="b"/>
                      <a:r>
                        <a:rPr lang="en-US" sz="1100" u="none" strike="noStrike" dirty="0">
                          <a:solidFill>
                            <a:schemeClr val="tx1">
                              <a:lumMod val="85000"/>
                              <a:lumOff val="15000"/>
                            </a:schemeClr>
                          </a:solidFill>
                          <a:effectLst/>
                        </a:rPr>
                        <a:t>13</a:t>
                      </a:r>
                      <a:endParaRPr lang="en-US" sz="1100" b="0" i="0" u="none" strike="noStrike" dirty="0">
                        <a:solidFill>
                          <a:schemeClr val="tx1">
                            <a:lumMod val="85000"/>
                            <a:lumOff val="15000"/>
                          </a:schemeClr>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alpha val="30196"/>
                      </a:schemeClr>
                    </a:solidFill>
                  </a:tcPr>
                </a:tc>
                <a:tc>
                  <a:txBody>
                    <a:bodyPr/>
                    <a:lstStyle/>
                    <a:p>
                      <a:pPr algn="ctr" fontAlgn="b"/>
                      <a:r>
                        <a:rPr lang="en-US" sz="1100" u="none" strike="noStrike" dirty="0">
                          <a:solidFill>
                            <a:schemeClr val="tx1">
                              <a:lumMod val="85000"/>
                              <a:lumOff val="15000"/>
                            </a:schemeClr>
                          </a:solidFill>
                          <a:effectLst/>
                        </a:rPr>
                        <a:t>Yes, only for 140 MeV</a:t>
                      </a:r>
                      <a:endParaRPr lang="it-IT" sz="1100" b="0" i="0" u="none" strike="noStrike" dirty="0">
                        <a:solidFill>
                          <a:schemeClr val="tx1">
                            <a:lumMod val="85000"/>
                            <a:lumOff val="15000"/>
                          </a:schemeClr>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1">
                        <a:alpha val="30196"/>
                      </a:schemeClr>
                    </a:solidFill>
                  </a:tcPr>
                </a:tc>
                <a:tc>
                  <a:txBody>
                    <a:bodyPr/>
                    <a:lstStyle/>
                    <a:p>
                      <a:pPr algn="ctr" fontAlgn="b"/>
                      <a:r>
                        <a:rPr lang="en-US" sz="1100" u="none" strike="noStrike" dirty="0">
                          <a:solidFill>
                            <a:schemeClr val="tx1">
                              <a:lumMod val="85000"/>
                              <a:lumOff val="15000"/>
                            </a:schemeClr>
                          </a:solidFill>
                          <a:effectLst/>
                        </a:rPr>
                        <a:t>No</a:t>
                      </a:r>
                      <a:endParaRPr lang="en-US" sz="1100" b="0" i="0" u="none" strike="noStrike" dirty="0">
                        <a:solidFill>
                          <a:schemeClr val="tx1">
                            <a:lumMod val="85000"/>
                            <a:lumOff val="15000"/>
                          </a:schemeClr>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chemeClr val="accent1">
                        <a:alpha val="30196"/>
                      </a:schemeClr>
                    </a:solidFill>
                  </a:tcPr>
                </a:tc>
                <a:extLst>
                  <a:ext uri="{0D108BD9-81ED-4DB2-BD59-A6C34878D82A}">
                    <a16:rowId xmlns:a16="http://schemas.microsoft.com/office/drawing/2014/main" val="1684433270"/>
                  </a:ext>
                </a:extLst>
              </a:tr>
              <a:tr h="275291">
                <a:tc>
                  <a:txBody>
                    <a:bodyPr/>
                    <a:lstStyle/>
                    <a:p>
                      <a:pPr algn="ctr" fontAlgn="b"/>
                      <a:r>
                        <a:rPr lang="en-US" sz="1100" u="none" strike="noStrike" dirty="0">
                          <a:solidFill>
                            <a:schemeClr val="tx1">
                              <a:lumMod val="85000"/>
                              <a:lumOff val="15000"/>
                            </a:schemeClr>
                          </a:solidFill>
                          <a:effectLst/>
                        </a:rPr>
                        <a:t>from 14 to 19</a:t>
                      </a:r>
                      <a:endParaRPr lang="en-US" sz="1100" b="0" i="0" u="none" strike="noStrike" dirty="0">
                        <a:solidFill>
                          <a:schemeClr val="tx1">
                            <a:lumMod val="85000"/>
                            <a:lumOff val="15000"/>
                          </a:schemeClr>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12700" cmpd="sng">
                      <a:noFill/>
                      <a:prstDash val="solid"/>
                    </a:lnB>
                    <a:solidFill>
                      <a:schemeClr val="accent1">
                        <a:alpha val="30196"/>
                      </a:schemeClr>
                    </a:solidFill>
                  </a:tcPr>
                </a:tc>
                <a:tc>
                  <a:txBody>
                    <a:bodyPr/>
                    <a:lstStyle/>
                    <a:p>
                      <a:pPr algn="ctr" fontAlgn="b"/>
                      <a:r>
                        <a:rPr lang="en-US" sz="1100" u="none" strike="noStrike" dirty="0">
                          <a:solidFill>
                            <a:schemeClr val="tx1">
                              <a:lumMod val="85000"/>
                              <a:lumOff val="15000"/>
                            </a:schemeClr>
                          </a:solidFill>
                          <a:effectLst/>
                        </a:rPr>
                        <a:t>No</a:t>
                      </a:r>
                      <a:endParaRPr lang="en-US" sz="1100" b="0" i="0" u="none" strike="noStrike" dirty="0">
                        <a:solidFill>
                          <a:schemeClr val="tx1">
                            <a:lumMod val="85000"/>
                            <a:lumOff val="15000"/>
                          </a:schemeClr>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chemeClr val="accent1">
                        <a:alpha val="30196"/>
                      </a:schemeClr>
                    </a:solidFill>
                  </a:tcPr>
                </a:tc>
                <a:tc>
                  <a:txBody>
                    <a:bodyPr/>
                    <a:lstStyle/>
                    <a:p>
                      <a:pPr algn="ctr" fontAlgn="b"/>
                      <a:r>
                        <a:rPr lang="en-US" sz="1100" u="none" strike="noStrike" dirty="0">
                          <a:solidFill>
                            <a:schemeClr val="tx1">
                              <a:lumMod val="85000"/>
                              <a:lumOff val="15000"/>
                            </a:schemeClr>
                          </a:solidFill>
                          <a:effectLst/>
                        </a:rPr>
                        <a:t>No</a:t>
                      </a:r>
                      <a:endParaRPr lang="en-US" sz="1100" b="0" i="0" u="none" strike="noStrike" dirty="0">
                        <a:solidFill>
                          <a:schemeClr val="tx1">
                            <a:lumMod val="85000"/>
                            <a:lumOff val="15000"/>
                          </a:schemeClr>
                        </a:solidFill>
                        <a:effectLst/>
                        <a:latin typeface="Aptos Narrow" panose="020B0004020202020204" pitchFamily="34" charset="0"/>
                      </a:endParaRPr>
                    </a:p>
                  </a:txBody>
                  <a:tcPr marL="106986" marR="64192" marT="64192" marB="64192" anchor="b">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solidFill>
                      <a:schemeClr val="accent1">
                        <a:alpha val="30196"/>
                      </a:schemeClr>
                    </a:solidFill>
                  </a:tcPr>
                </a:tc>
                <a:extLst>
                  <a:ext uri="{0D108BD9-81ED-4DB2-BD59-A6C34878D82A}">
                    <a16:rowId xmlns:a16="http://schemas.microsoft.com/office/drawing/2014/main" val="51750219"/>
                  </a:ext>
                </a:extLst>
              </a:tr>
            </a:tbl>
          </a:graphicData>
        </a:graphic>
      </p:graphicFrame>
      <p:sp>
        <p:nvSpPr>
          <p:cNvPr id="7" name="TextBox 6">
            <a:extLst>
              <a:ext uri="{FF2B5EF4-FFF2-40B4-BE49-F238E27FC236}">
                <a16:creationId xmlns:a16="http://schemas.microsoft.com/office/drawing/2014/main" id="{4610F8CB-DDB4-212C-AD97-FE1738443C01}"/>
              </a:ext>
            </a:extLst>
          </p:cNvPr>
          <p:cNvSpPr txBox="1"/>
          <p:nvPr/>
        </p:nvSpPr>
        <p:spPr>
          <a:xfrm>
            <a:off x="6956511" y="5034116"/>
            <a:ext cx="1056779" cy="923330"/>
          </a:xfrm>
          <a:prstGeom prst="rect">
            <a:avLst/>
          </a:prstGeom>
          <a:noFill/>
        </p:spPr>
        <p:txBody>
          <a:bodyPr wrap="square" rtlCol="0">
            <a:spAutoFit/>
          </a:bodyPr>
          <a:lstStyle/>
          <a:p>
            <a:r>
              <a:rPr lang="it-IT" b="1" dirty="0" err="1"/>
              <a:t>Rear</a:t>
            </a:r>
            <a:r>
              <a:rPr lang="it-IT" b="1" dirty="0"/>
              <a:t> Y </a:t>
            </a:r>
            <a:r>
              <a:rPr lang="it-IT" b="1" dirty="0" err="1"/>
              <a:t>vertical</a:t>
            </a:r>
            <a:r>
              <a:rPr lang="it-IT" b="1" dirty="0"/>
              <a:t> </a:t>
            </a:r>
            <a:r>
              <a:rPr lang="it-IT" b="1" dirty="0" err="1"/>
              <a:t>layer</a:t>
            </a:r>
            <a:endParaRPr lang="en-US" b="1" dirty="0"/>
          </a:p>
        </p:txBody>
      </p:sp>
    </p:spTree>
    <p:extLst>
      <p:ext uri="{BB962C8B-B14F-4D97-AF65-F5344CB8AC3E}">
        <p14:creationId xmlns:p14="http://schemas.microsoft.com/office/powerpoint/2010/main" val="3144204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D97B9-E1A3-68BE-5BB8-E06B7DC8DB24}"/>
              </a:ext>
            </a:extLst>
          </p:cNvPr>
          <p:cNvSpPr>
            <a:spLocks noGrp="1"/>
          </p:cNvSpPr>
          <p:nvPr>
            <p:ph type="title"/>
          </p:nvPr>
        </p:nvSpPr>
        <p:spPr>
          <a:xfrm>
            <a:off x="1752097" y="373810"/>
            <a:ext cx="8911687" cy="1280890"/>
          </a:xfrm>
        </p:spPr>
        <p:txBody>
          <a:bodyPr/>
          <a:lstStyle/>
          <a:p>
            <a:r>
              <a:rPr lang="it-IT" b="1" dirty="0" err="1">
                <a:solidFill>
                  <a:schemeClr val="accent1"/>
                </a:solidFill>
              </a:rPr>
              <a:t>ToF</a:t>
            </a:r>
            <a:r>
              <a:rPr lang="it-IT" b="1" dirty="0">
                <a:solidFill>
                  <a:schemeClr val="accent1"/>
                </a:solidFill>
              </a:rPr>
              <a:t>-Wall </a:t>
            </a:r>
            <a:r>
              <a:rPr lang="it-IT" b="1" dirty="0" err="1">
                <a:solidFill>
                  <a:schemeClr val="accent1"/>
                </a:solidFill>
              </a:rPr>
              <a:t>Fragmentation</a:t>
            </a:r>
            <a:r>
              <a:rPr lang="it-IT" b="1" dirty="0">
                <a:solidFill>
                  <a:schemeClr val="accent1"/>
                </a:solidFill>
              </a:rPr>
              <a:t> </a:t>
            </a:r>
            <a:r>
              <a:rPr lang="it-IT" b="1" dirty="0" err="1">
                <a:solidFill>
                  <a:schemeClr val="accent1"/>
                </a:solidFill>
              </a:rPr>
              <a:t>Runs</a:t>
            </a:r>
            <a:endParaRPr lang="en-US" b="1" dirty="0">
              <a:solidFill>
                <a:schemeClr val="accent1"/>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896D79-FDFB-BA88-C1B1-82DFA3AD4908}"/>
                  </a:ext>
                </a:extLst>
              </p:cNvPr>
              <p:cNvSpPr>
                <a:spLocks noGrp="1"/>
              </p:cNvSpPr>
              <p:nvPr>
                <p:ph idx="1"/>
              </p:nvPr>
            </p:nvSpPr>
            <p:spPr>
              <a:xfrm>
                <a:off x="1222528" y="1425678"/>
                <a:ext cx="8915400" cy="3777622"/>
              </a:xfrm>
            </p:spPr>
            <p:txBody>
              <a:bodyPr/>
              <a:lstStyle/>
              <a:p>
                <a:r>
                  <a:rPr lang="it-IT" dirty="0"/>
                  <a:t>The </a:t>
                </a:r>
                <a:r>
                  <a:rPr lang="it-IT" dirty="0" err="1"/>
                  <a:t>same</a:t>
                </a:r>
                <a:r>
                  <a:rPr lang="it-IT" dirty="0"/>
                  <a:t> </a:t>
                </a:r>
                <a:r>
                  <a:rPr lang="it-IT" b="1" dirty="0" err="1"/>
                  <a:t>charge</a:t>
                </a:r>
                <a:r>
                  <a:rPr lang="it-IT" b="1" dirty="0"/>
                  <a:t> </a:t>
                </a:r>
                <a:r>
                  <a:rPr lang="it-IT" b="1" dirty="0" err="1"/>
                  <a:t>calibration</a:t>
                </a:r>
                <a:r>
                  <a:rPr lang="it-IT" b="1" dirty="0"/>
                  <a:t> </a:t>
                </a:r>
                <a:r>
                  <a:rPr lang="it-IT" dirty="0" err="1"/>
                  <a:t>has</a:t>
                </a:r>
                <a:r>
                  <a:rPr lang="it-IT" dirty="0"/>
                  <a:t> </a:t>
                </a:r>
                <a:r>
                  <a:rPr lang="it-IT" dirty="0" err="1"/>
                  <a:t>been</a:t>
                </a:r>
                <a:r>
                  <a:rPr lang="it-IT" dirty="0"/>
                  <a:t> </a:t>
                </a:r>
                <a:r>
                  <a:rPr lang="it-IT" dirty="0" err="1"/>
                  <a:t>carried</a:t>
                </a:r>
                <a:r>
                  <a:rPr lang="it-IT" dirty="0"/>
                  <a:t> out for the </a:t>
                </a:r>
                <a:r>
                  <a:rPr lang="it-IT" b="1" dirty="0" err="1"/>
                  <a:t>merged</a:t>
                </a:r>
                <a:r>
                  <a:rPr lang="it-IT" b="1" dirty="0"/>
                  <a:t> </a:t>
                </a:r>
                <a:r>
                  <a:rPr lang="it-IT" b="1" dirty="0" err="1"/>
                  <a:t>fragmentation</a:t>
                </a:r>
                <a:r>
                  <a:rPr lang="it-IT" b="1" dirty="0"/>
                  <a:t> </a:t>
                </a:r>
                <a:r>
                  <a:rPr lang="it-IT" b="1" dirty="0" err="1"/>
                  <a:t>runs</a:t>
                </a:r>
                <a:r>
                  <a:rPr lang="it-IT" dirty="0"/>
                  <a:t>, </a:t>
                </a:r>
                <a:r>
                  <a:rPr lang="it-IT" dirty="0" err="1"/>
                  <a:t>only</a:t>
                </a:r>
                <a:r>
                  <a:rPr lang="it-IT" dirty="0"/>
                  <a:t> </a:t>
                </a:r>
                <a:r>
                  <a:rPr lang="it-IT" b="1" dirty="0"/>
                  <a:t>for bar 9 of the front </a:t>
                </a:r>
                <a:r>
                  <a:rPr lang="it-IT" b="1" dirty="0" err="1"/>
                  <a:t>layer</a:t>
                </a:r>
                <a:r>
                  <a:rPr lang="it-IT" b="1" dirty="0"/>
                  <a:t> </a:t>
                </a:r>
                <a:r>
                  <a:rPr lang="it-IT" dirty="0"/>
                  <a:t>(</a:t>
                </a:r>
                <a:r>
                  <a:rPr lang="it-IT" dirty="0" err="1"/>
                  <a:t>ongoing</a:t>
                </a:r>
                <a:r>
                  <a:rPr lang="it-IT" dirty="0"/>
                  <a:t> work </a:t>
                </a:r>
                <a:r>
                  <a:rPr lang="it-IT" dirty="0" err="1"/>
                  <a:t>towards</a:t>
                </a:r>
                <a:r>
                  <a:rPr lang="it-IT" dirty="0"/>
                  <a:t> the </a:t>
                </a:r>
                <a:r>
                  <a:rPr lang="it-IT" dirty="0" err="1"/>
                  <a:t>calibration</a:t>
                </a:r>
                <a:r>
                  <a:rPr lang="it-IT" dirty="0"/>
                  <a:t> of </a:t>
                </a:r>
                <a:r>
                  <a:rPr lang="it-IT" dirty="0" err="1"/>
                  <a:t>as</a:t>
                </a:r>
                <a:r>
                  <a:rPr lang="it-IT" dirty="0"/>
                  <a:t> </a:t>
                </a:r>
                <a:r>
                  <a:rPr lang="it-IT" dirty="0" err="1"/>
                  <a:t>many</a:t>
                </a:r>
                <a:r>
                  <a:rPr lang="it-IT" dirty="0"/>
                  <a:t> </a:t>
                </a:r>
                <a:r>
                  <a:rPr lang="it-IT" dirty="0" err="1"/>
                  <a:t>bars</a:t>
                </a:r>
                <a:r>
                  <a:rPr lang="it-IT" dirty="0"/>
                  <a:t> </a:t>
                </a:r>
                <a:r>
                  <a:rPr lang="it-IT" dirty="0" err="1"/>
                  <a:t>as</a:t>
                </a:r>
                <a:r>
                  <a:rPr lang="it-IT" dirty="0"/>
                  <a:t> </a:t>
                </a:r>
                <a:r>
                  <a:rPr lang="it-IT" dirty="0" err="1"/>
                  <a:t>possible</a:t>
                </a:r>
                <a:r>
                  <a:rPr lang="it-IT" dirty="0"/>
                  <a:t>)</a:t>
                </a:r>
              </a:p>
              <a:p>
                <a:r>
                  <a:rPr lang="it-IT" dirty="0"/>
                  <a:t>For </a:t>
                </a:r>
                <a:r>
                  <a:rPr lang="it-IT" b="1" dirty="0" err="1"/>
                  <a:t>every</a:t>
                </a:r>
                <a:r>
                  <a:rPr lang="it-IT" b="1" dirty="0"/>
                  <a:t> beam energy</a:t>
                </a:r>
                <a:r>
                  <a:rPr lang="it-IT" dirty="0"/>
                  <a:t>, the </a:t>
                </a:r>
                <a:r>
                  <a:rPr lang="it-IT" b="1" dirty="0" err="1"/>
                  <a:t>charge</a:t>
                </a:r>
                <a:r>
                  <a:rPr lang="it-IT" b="1" dirty="0"/>
                  <a:t> </a:t>
                </a:r>
                <a:r>
                  <a:rPr lang="it-IT" b="1" dirty="0" err="1"/>
                  <a:t>histogram</a:t>
                </a:r>
                <a:r>
                  <a:rPr lang="it-IT" b="1" dirty="0"/>
                  <a:t> </a:t>
                </a:r>
                <a:r>
                  <a:rPr lang="it-IT" dirty="0" err="1"/>
                  <a:t>have</a:t>
                </a:r>
                <a:r>
                  <a:rPr lang="it-IT" dirty="0"/>
                  <a:t> </a:t>
                </a:r>
                <a:r>
                  <a:rPr lang="it-IT" dirty="0" err="1"/>
                  <a:t>been</a:t>
                </a:r>
                <a:r>
                  <a:rPr lang="it-IT" dirty="0"/>
                  <a:t> </a:t>
                </a:r>
                <a:r>
                  <a:rPr lang="it-IT" dirty="0" err="1"/>
                  <a:t>fitted</a:t>
                </a:r>
                <a:r>
                  <a:rPr lang="it-IT" dirty="0"/>
                  <a:t> with </a:t>
                </a:r>
                <a:r>
                  <a:rPr lang="it-IT" b="1" dirty="0"/>
                  <a:t>2 </a:t>
                </a:r>
                <a:r>
                  <a:rPr lang="it-IT" b="1" dirty="0" err="1"/>
                  <a:t>Gaussian</a:t>
                </a:r>
                <a:r>
                  <a:rPr lang="it-IT" b="1" dirty="0"/>
                  <a:t> </a:t>
                </a:r>
                <a:r>
                  <a:rPr lang="it-IT" b="1" dirty="0" err="1"/>
                  <a:t>functions</a:t>
                </a:r>
                <a:r>
                  <a:rPr lang="it-IT" dirty="0"/>
                  <a:t>, one for the </a:t>
                </a:r>
                <a:r>
                  <a:rPr lang="it-IT" b="1" dirty="0" err="1"/>
                  <a:t>protons</a:t>
                </a:r>
                <a:r>
                  <a:rPr lang="it-IT" b="1" dirty="0"/>
                  <a:t> </a:t>
                </a:r>
                <a:r>
                  <a:rPr lang="it-IT" b="1" dirty="0" err="1"/>
                  <a:t>peak</a:t>
                </a:r>
                <a:r>
                  <a:rPr lang="it-IT" b="1" dirty="0"/>
                  <a:t> </a:t>
                </a:r>
                <a:r>
                  <a:rPr lang="it-IT" dirty="0"/>
                  <a:t>and one for the </a:t>
                </a:r>
                <a:r>
                  <a:rPr lang="it-IT" b="1" dirty="0" err="1"/>
                  <a:t>heliums</a:t>
                </a:r>
                <a:r>
                  <a:rPr lang="it-IT" b="1" dirty="0"/>
                  <a:t> </a:t>
                </a:r>
                <a:r>
                  <a:rPr lang="it-IT" b="1" dirty="0" err="1"/>
                  <a:t>peak</a:t>
                </a:r>
                <a:endParaRPr lang="it-IT" b="1" dirty="0"/>
              </a:p>
              <a:p>
                <a:r>
                  <a:rPr lang="it-IT" dirty="0"/>
                  <a:t>The </a:t>
                </a:r>
                <a:r>
                  <a:rPr lang="it-IT" dirty="0" err="1"/>
                  <a:t>extracted</a:t>
                </a:r>
                <a:r>
                  <a:rPr lang="it-IT" dirty="0"/>
                  <a:t> </a:t>
                </a:r>
                <a:r>
                  <a:rPr lang="it-IT" b="1" dirty="0" err="1"/>
                  <a:t>mean</a:t>
                </a:r>
                <a:r>
                  <a:rPr lang="it-IT" b="1" dirty="0"/>
                  <a:t> </a:t>
                </a:r>
                <a:r>
                  <a:rPr lang="it-IT" b="1" dirty="0" err="1"/>
                  <a:t>values</a:t>
                </a:r>
                <a:r>
                  <a:rPr lang="it-IT" b="1" dirty="0"/>
                  <a:t> </a:t>
                </a:r>
                <a:r>
                  <a:rPr lang="it-IT" dirty="0"/>
                  <a:t>(2 points per bar </a:t>
                </a:r>
                <a:r>
                  <a:rPr lang="it-IT" dirty="0" err="1"/>
                  <a:t>at</a:t>
                </a:r>
                <a:r>
                  <a:rPr lang="it-IT" dirty="0"/>
                  <a:t> </a:t>
                </a:r>
                <a:r>
                  <a:rPr lang="it-IT" dirty="0" err="1"/>
                  <a:t>each</a:t>
                </a:r>
                <a:r>
                  <a:rPr lang="it-IT" dirty="0"/>
                  <a:t> energy) </a:t>
                </a:r>
                <a:r>
                  <a:rPr lang="it-IT" dirty="0" err="1"/>
                  <a:t>have</a:t>
                </a:r>
                <a:r>
                  <a:rPr lang="it-IT" dirty="0"/>
                  <a:t> </a:t>
                </a:r>
                <a:r>
                  <a:rPr lang="it-IT" dirty="0" err="1"/>
                  <a:t>been</a:t>
                </a:r>
                <a:r>
                  <a:rPr lang="it-IT" dirty="0"/>
                  <a:t> </a:t>
                </a:r>
                <a:r>
                  <a:rPr lang="it-IT" b="1" dirty="0" err="1"/>
                  <a:t>plotted</a:t>
                </a:r>
                <a:r>
                  <a:rPr lang="it-IT" b="1" dirty="0"/>
                  <a:t> vs the energy </a:t>
                </a:r>
                <a:r>
                  <a:rPr lang="it-IT" b="1" dirty="0" err="1"/>
                  <a:t>loss</a:t>
                </a:r>
                <a:r>
                  <a:rPr lang="it-IT" b="1" dirty="0"/>
                  <a:t> </a:t>
                </a:r>
                <a:r>
                  <a:rPr lang="it-IT" b="1" dirty="0" err="1"/>
                  <a:t>values</a:t>
                </a:r>
                <a:r>
                  <a:rPr lang="it-IT" b="1" dirty="0"/>
                  <a:t> </a:t>
                </a:r>
                <a14:m>
                  <m:oMath xmlns:m="http://schemas.openxmlformats.org/officeDocument/2006/math">
                    <m:r>
                      <a:rPr lang="it-IT" b="1" i="0" smtClean="0">
                        <a:latin typeface="Cambria Math" panose="02040503050406030204" pitchFamily="18" charset="0"/>
                      </a:rPr>
                      <m:t>𝚫</m:t>
                    </m:r>
                    <m:r>
                      <a:rPr lang="it-IT" b="1" i="1" smtClean="0">
                        <a:latin typeface="Cambria Math" panose="02040503050406030204" pitchFamily="18" charset="0"/>
                      </a:rPr>
                      <m:t>𝑬</m:t>
                    </m:r>
                  </m:oMath>
                </a14:m>
                <a:r>
                  <a:rPr lang="it-IT" b="1" dirty="0"/>
                  <a:t> </a:t>
                </a:r>
                <a:r>
                  <a:rPr lang="it-IT" dirty="0" err="1"/>
                  <a:t>given</a:t>
                </a:r>
                <a:r>
                  <a:rPr lang="it-IT" dirty="0"/>
                  <a:t> by</a:t>
                </a:r>
                <a:r>
                  <a:rPr lang="it-IT" b="1" dirty="0"/>
                  <a:t> MC </a:t>
                </a:r>
                <a:r>
                  <a:rPr lang="it-IT" b="1" dirty="0" err="1"/>
                  <a:t>simulations</a:t>
                </a:r>
                <a:endParaRPr lang="it-IT" b="1" dirty="0"/>
              </a:p>
              <a:p>
                <a:r>
                  <a:rPr lang="it-IT" dirty="0"/>
                  <a:t>A </a:t>
                </a:r>
                <a:r>
                  <a:rPr lang="it-IT" b="1" dirty="0" err="1"/>
                  <a:t>fit</a:t>
                </a:r>
                <a:r>
                  <a:rPr lang="it-IT" b="1" dirty="0"/>
                  <a:t> with a linear function</a:t>
                </a:r>
                <a14:m>
                  <m:oMath xmlns:m="http://schemas.openxmlformats.org/officeDocument/2006/math">
                    <m:r>
                      <a:rPr lang="it-IT" b="1" i="1" smtClean="0">
                        <a:latin typeface="Cambria Math" panose="02040503050406030204" pitchFamily="18" charset="0"/>
                      </a:rPr>
                      <m:t>  </m:t>
                    </m:r>
                  </m:oMath>
                </a14:m>
                <a:r>
                  <a:rPr lang="it-IT" dirty="0" err="1"/>
                  <a:t>has</a:t>
                </a:r>
                <a:r>
                  <a:rPr lang="it-IT" dirty="0"/>
                  <a:t> </a:t>
                </a:r>
                <a:r>
                  <a:rPr lang="it-IT" dirty="0" err="1"/>
                  <a:t>then</a:t>
                </a:r>
                <a:r>
                  <a:rPr lang="it-IT" dirty="0"/>
                  <a:t> </a:t>
                </a:r>
                <a:r>
                  <a:rPr lang="it-IT" dirty="0" err="1"/>
                  <a:t>been</a:t>
                </a:r>
                <a:r>
                  <a:rPr lang="it-IT" dirty="0"/>
                  <a:t> </a:t>
                </a:r>
                <a:r>
                  <a:rPr lang="it-IT" dirty="0" err="1"/>
                  <a:t>performed</a:t>
                </a:r>
                <a:endParaRPr lang="en-US" dirty="0"/>
              </a:p>
            </p:txBody>
          </p:sp>
        </mc:Choice>
        <mc:Fallback xmlns="">
          <p:sp>
            <p:nvSpPr>
              <p:cNvPr id="3" name="Content Placeholder 2">
                <a:extLst>
                  <a:ext uri="{FF2B5EF4-FFF2-40B4-BE49-F238E27FC236}">
                    <a16:creationId xmlns:a16="http://schemas.microsoft.com/office/drawing/2014/main" id="{7F896D79-FDFB-BA88-C1B1-82DFA3AD4908}"/>
                  </a:ext>
                </a:extLst>
              </p:cNvPr>
              <p:cNvSpPr>
                <a:spLocks noGrp="1" noRot="1" noChangeAspect="1" noMove="1" noResize="1" noEditPoints="1" noAdjustHandles="1" noChangeArrowheads="1" noChangeShapeType="1" noTextEdit="1"/>
              </p:cNvSpPr>
              <p:nvPr>
                <p:ph idx="1"/>
              </p:nvPr>
            </p:nvSpPr>
            <p:spPr>
              <a:xfrm>
                <a:off x="1222528" y="1425678"/>
                <a:ext cx="8915400" cy="3777622"/>
              </a:xfrm>
              <a:blipFill>
                <a:blip r:embed="rId3"/>
                <a:stretch>
                  <a:fillRect l="-479" t="-968"/>
                </a:stretch>
              </a:blipFill>
            </p:spPr>
            <p:txBody>
              <a:bodyPr/>
              <a:lstStyle/>
              <a:p>
                <a:r>
                  <a:rPr lang="en-US">
                    <a:noFill/>
                  </a:rPr>
                  <a:t> </a:t>
                </a:r>
              </a:p>
            </p:txBody>
          </p:sp>
        </mc:Fallback>
      </mc:AlternateContent>
      <p:pic>
        <p:nvPicPr>
          <p:cNvPr id="5" name="Picture 4" descr="A graph of a beam energy&#10;&#10;Description automatically generated">
            <a:extLst>
              <a:ext uri="{FF2B5EF4-FFF2-40B4-BE49-F238E27FC236}">
                <a16:creationId xmlns:a16="http://schemas.microsoft.com/office/drawing/2014/main" id="{941D6F31-A124-6655-9E17-33B79445850E}"/>
              </a:ext>
            </a:extLst>
          </p:cNvPr>
          <p:cNvPicPr>
            <a:picLocks noChangeAspect="1"/>
          </p:cNvPicPr>
          <p:nvPr/>
        </p:nvPicPr>
        <p:blipFill>
          <a:blip r:embed="rId4"/>
          <a:stretch>
            <a:fillRect/>
          </a:stretch>
        </p:blipFill>
        <p:spPr>
          <a:xfrm>
            <a:off x="3478012" y="4326523"/>
            <a:ext cx="3519371" cy="2531477"/>
          </a:xfrm>
          <a:prstGeom prst="rect">
            <a:avLst/>
          </a:prstGeom>
        </p:spPr>
      </p:pic>
      <p:sp>
        <p:nvSpPr>
          <p:cNvPr id="6" name="Arrow: Down 5">
            <a:extLst>
              <a:ext uri="{FF2B5EF4-FFF2-40B4-BE49-F238E27FC236}">
                <a16:creationId xmlns:a16="http://schemas.microsoft.com/office/drawing/2014/main" id="{8DA72114-F80D-D807-3CB3-BBC29699D653}"/>
              </a:ext>
            </a:extLst>
          </p:cNvPr>
          <p:cNvSpPr/>
          <p:nvPr/>
        </p:nvSpPr>
        <p:spPr>
          <a:xfrm rot="16200000">
            <a:off x="7267937" y="4994401"/>
            <a:ext cx="437503" cy="87584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8C0DEA3-700C-3BD6-D40C-4C781FCDCFA1}"/>
              </a:ext>
            </a:extLst>
          </p:cNvPr>
          <p:cNvPicPr>
            <a:picLocks noChangeAspect="1"/>
          </p:cNvPicPr>
          <p:nvPr/>
        </p:nvPicPr>
        <p:blipFill>
          <a:blip r:embed="rId5"/>
          <a:srcRect/>
          <a:stretch/>
        </p:blipFill>
        <p:spPr>
          <a:xfrm>
            <a:off x="8089337" y="4326523"/>
            <a:ext cx="3522824" cy="2531476"/>
          </a:xfrm>
          <a:prstGeom prst="rect">
            <a:avLst/>
          </a:prstGeom>
        </p:spPr>
      </p:pic>
      <p:sp>
        <p:nvSpPr>
          <p:cNvPr id="9" name="TextBox 8">
            <a:extLst>
              <a:ext uri="{FF2B5EF4-FFF2-40B4-BE49-F238E27FC236}">
                <a16:creationId xmlns:a16="http://schemas.microsoft.com/office/drawing/2014/main" id="{EC9CC2FF-2128-82B5-FF20-4337B8438C35}"/>
              </a:ext>
            </a:extLst>
          </p:cNvPr>
          <p:cNvSpPr txBox="1"/>
          <p:nvPr/>
        </p:nvSpPr>
        <p:spPr>
          <a:xfrm>
            <a:off x="1433609" y="4989353"/>
            <a:ext cx="1904898" cy="1323439"/>
          </a:xfrm>
          <a:prstGeom prst="rect">
            <a:avLst/>
          </a:prstGeom>
          <a:noFill/>
        </p:spPr>
        <p:txBody>
          <a:bodyPr wrap="square" rtlCol="0">
            <a:spAutoFit/>
          </a:bodyPr>
          <a:lstStyle/>
          <a:p>
            <a:r>
              <a:rPr lang="it-IT" sz="1600" dirty="0" err="1"/>
              <a:t>Example</a:t>
            </a:r>
            <a:r>
              <a:rPr lang="it-IT" sz="1600" dirty="0"/>
              <a:t> of </a:t>
            </a:r>
            <a:r>
              <a:rPr lang="it-IT" sz="1600" dirty="0" err="1"/>
              <a:t>calibration</a:t>
            </a:r>
            <a:r>
              <a:rPr lang="it-IT" sz="1600" dirty="0"/>
              <a:t> of the front bar 9</a:t>
            </a:r>
          </a:p>
          <a:p>
            <a:r>
              <a:rPr lang="it-IT" sz="1600" dirty="0"/>
              <a:t>At 220 MeV/u beam energy </a:t>
            </a:r>
            <a:endParaRPr lang="en-US" sz="1600" dirty="0"/>
          </a:p>
        </p:txBody>
      </p:sp>
    </p:spTree>
    <p:extLst>
      <p:ext uri="{BB962C8B-B14F-4D97-AF65-F5344CB8AC3E}">
        <p14:creationId xmlns:p14="http://schemas.microsoft.com/office/powerpoint/2010/main" val="204028664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8F6BCAF-64DD-4D7E-8F3A-9536D16589A0}">
  <we:reference id="wa104381909" version="3.14.0.0" store="en-US" storeType="OMEX"/>
  <we:alternateReferences>
    <we:reference id="wa104381909" version="3.14.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4590</TotalTime>
  <Words>2041</Words>
  <Application>Microsoft Office PowerPoint</Application>
  <PresentationFormat>Widescreen</PresentationFormat>
  <Paragraphs>225</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Aharoni</vt:lpstr>
      <vt:lpstr>Aptos</vt:lpstr>
      <vt:lpstr>Aptos Narrow</vt:lpstr>
      <vt:lpstr>Arial</vt:lpstr>
      <vt:lpstr>Cambria Math</vt:lpstr>
      <vt:lpstr>Century Gothic</vt:lpstr>
      <vt:lpstr>Wingdings 3</vt:lpstr>
      <vt:lpstr>Wisp</vt:lpstr>
      <vt:lpstr>First Studies For HIT2022 Analysis</vt:lpstr>
      <vt:lpstr>Overview</vt:lpstr>
      <vt:lpstr>Runs</vt:lpstr>
      <vt:lpstr>ToF-Wall</vt:lpstr>
      <vt:lpstr>ToF-Wall: Some Plots From Targetless Runs</vt:lpstr>
      <vt:lpstr>ToF, Targetless Runs</vt:lpstr>
      <vt:lpstr>ToF-Wall Charge Calibration (no target)</vt:lpstr>
      <vt:lpstr>ToF-Wall Charge Calibration (no target)</vt:lpstr>
      <vt:lpstr>ToF-Wall Fragmentation Runs</vt:lpstr>
      <vt:lpstr>Calorimeter</vt:lpstr>
      <vt:lpstr>Calorimeter Modules</vt:lpstr>
      <vt:lpstr>Calorimeter Crystal IDs Charge</vt:lpstr>
      <vt:lpstr>Calorimeter Charge Analysis (no target)</vt:lpstr>
      <vt:lpstr>To Do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Lorenzo Pierfederici</dc:creator>
  <cp:lastModifiedBy>Lorenzo Pierfederici</cp:lastModifiedBy>
  <cp:revision>56</cp:revision>
  <cp:lastPrinted>2024-12-17T14:00:57Z</cp:lastPrinted>
  <dcterms:created xsi:type="dcterms:W3CDTF">2024-12-10T23:05:06Z</dcterms:created>
  <dcterms:modified xsi:type="dcterms:W3CDTF">2024-12-17T14:18:38Z</dcterms:modified>
</cp:coreProperties>
</file>