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4"/>
  </p:notesMasterIdLst>
  <p:handoutMasterIdLst>
    <p:handoutMasterId r:id="rId55"/>
  </p:handoutMasterIdLst>
  <p:sldIdLst>
    <p:sldId id="3725" r:id="rId5"/>
    <p:sldId id="3729" r:id="rId6"/>
    <p:sldId id="3734" r:id="rId7"/>
    <p:sldId id="3736" r:id="rId8"/>
    <p:sldId id="3746" r:id="rId9"/>
    <p:sldId id="3735" r:id="rId10"/>
    <p:sldId id="466" r:id="rId11"/>
    <p:sldId id="3741" r:id="rId12"/>
    <p:sldId id="3748" r:id="rId13"/>
    <p:sldId id="3743" r:id="rId14"/>
    <p:sldId id="467" r:id="rId15"/>
    <p:sldId id="477" r:id="rId16"/>
    <p:sldId id="3744" r:id="rId17"/>
    <p:sldId id="3745" r:id="rId18"/>
    <p:sldId id="3740" r:id="rId19"/>
    <p:sldId id="3749" r:id="rId20"/>
    <p:sldId id="3599" r:id="rId21"/>
    <p:sldId id="3750" r:id="rId22"/>
    <p:sldId id="3747" r:id="rId23"/>
    <p:sldId id="3295" r:id="rId24"/>
    <p:sldId id="3373" r:id="rId25"/>
    <p:sldId id="456" r:id="rId26"/>
    <p:sldId id="475" r:id="rId27"/>
    <p:sldId id="468" r:id="rId28"/>
    <p:sldId id="447" r:id="rId29"/>
    <p:sldId id="260" r:id="rId30"/>
    <p:sldId id="3678" r:id="rId31"/>
    <p:sldId id="3677" r:id="rId32"/>
    <p:sldId id="3680" r:id="rId33"/>
    <p:sldId id="3682" r:id="rId34"/>
    <p:sldId id="3733" r:id="rId35"/>
    <p:sldId id="263" r:id="rId36"/>
    <p:sldId id="3751" r:id="rId37"/>
    <p:sldId id="3752" r:id="rId38"/>
    <p:sldId id="3685" r:id="rId39"/>
    <p:sldId id="3550" r:id="rId40"/>
    <p:sldId id="3576" r:id="rId41"/>
    <p:sldId id="3584" r:id="rId42"/>
    <p:sldId id="3673" r:id="rId43"/>
    <p:sldId id="3691" r:id="rId44"/>
    <p:sldId id="3692" r:id="rId45"/>
    <p:sldId id="3577" r:id="rId46"/>
    <p:sldId id="3304" r:id="rId47"/>
    <p:sldId id="3588" r:id="rId48"/>
    <p:sldId id="3664" r:id="rId49"/>
    <p:sldId id="3705" r:id="rId50"/>
    <p:sldId id="3715" r:id="rId51"/>
    <p:sldId id="3586" r:id="rId52"/>
    <p:sldId id="372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2664" userDrawn="1">
          <p15:clr>
            <a:srgbClr val="A4A3A4"/>
          </p15:clr>
        </p15:guide>
        <p15:guide id="3" orient="horz" pos="2664" userDrawn="1">
          <p15:clr>
            <a:srgbClr val="A4A3A4"/>
          </p15:clr>
        </p15:guide>
        <p15:guide id="4" orient="horz" pos="32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p:restoredTop sz="95711"/>
  </p:normalViewPr>
  <p:slideViewPr>
    <p:cSldViewPr snapToGrid="0">
      <p:cViewPr varScale="1">
        <p:scale>
          <a:sx n="137" d="100"/>
          <a:sy n="137" d="100"/>
        </p:scale>
        <p:origin x="224" y="192"/>
      </p:cViewPr>
      <p:guideLst>
        <p:guide orient="horz" pos="3648"/>
        <p:guide pos="2664"/>
        <p:guide orient="horz" pos="2664"/>
        <p:guide orient="horz" pos="3264"/>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20590-FE6F-4DD1-8148-A5422BCD06D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68760A2B-3D53-4171-A0A4-6A0BED1545EA}">
      <dgm:prSet custT="1"/>
      <dgm:spPr/>
      <dgm:t>
        <a:bodyPr/>
        <a:lstStyle/>
        <a:p>
          <a:r>
            <a:rPr lang="en-US" sz="1400" b="1" i="0" baseline="0" dirty="0"/>
            <a:t>1. Copper-64 (64Cu)</a:t>
          </a:r>
          <a:endParaRPr lang="en-US" sz="1400" dirty="0"/>
        </a:p>
      </dgm:t>
    </dgm:pt>
    <dgm:pt modelId="{8A761337-D0D7-4BAC-B180-B4C06AD00016}" type="parTrans" cxnId="{CC789B2C-8C7F-45C8-BC77-7B1943517C6E}">
      <dgm:prSet/>
      <dgm:spPr/>
      <dgm:t>
        <a:bodyPr/>
        <a:lstStyle/>
        <a:p>
          <a:endParaRPr lang="en-US" sz="5400"/>
        </a:p>
      </dgm:t>
    </dgm:pt>
    <dgm:pt modelId="{CA05480A-178E-4727-B879-D88C9B7CA2B7}" type="sibTrans" cxnId="{CC789B2C-8C7F-45C8-BC77-7B1943517C6E}">
      <dgm:prSet/>
      <dgm:spPr/>
      <dgm:t>
        <a:bodyPr/>
        <a:lstStyle/>
        <a:p>
          <a:endParaRPr lang="en-US" sz="2000"/>
        </a:p>
      </dgm:t>
    </dgm:pt>
    <dgm:pt modelId="{9696853F-2AD6-4E7F-B7EF-7F7CB93E3673}">
      <dgm:prSet custT="1"/>
      <dgm:spPr/>
      <dgm:t>
        <a:bodyPr/>
        <a:lstStyle/>
        <a:p>
          <a:r>
            <a:rPr lang="en-US" sz="1400" b="1" i="0" baseline="0"/>
            <a:t>Half-life</a:t>
          </a:r>
          <a:r>
            <a:rPr lang="en-US" sz="1400" b="0" i="0" baseline="0"/>
            <a:t>: 12.7 hours</a:t>
          </a:r>
          <a:endParaRPr lang="en-US" sz="1400"/>
        </a:p>
      </dgm:t>
    </dgm:pt>
    <dgm:pt modelId="{3D0F4968-5766-4859-AB6F-DA0EE0E39EBE}" type="parTrans" cxnId="{E7E2259D-5FB6-4F06-A076-7D2E8E033E67}">
      <dgm:prSet/>
      <dgm:spPr/>
      <dgm:t>
        <a:bodyPr/>
        <a:lstStyle/>
        <a:p>
          <a:endParaRPr lang="en-US" sz="5400"/>
        </a:p>
      </dgm:t>
    </dgm:pt>
    <dgm:pt modelId="{75EABA21-8EEE-4E5E-A693-751D4793C7BE}" type="sibTrans" cxnId="{E7E2259D-5FB6-4F06-A076-7D2E8E033E67}">
      <dgm:prSet/>
      <dgm:spPr/>
      <dgm:t>
        <a:bodyPr/>
        <a:lstStyle/>
        <a:p>
          <a:endParaRPr lang="en-US" sz="2000"/>
        </a:p>
      </dgm:t>
    </dgm:pt>
    <dgm:pt modelId="{9D8EC35E-5A4A-46F2-BBFE-1F5F91C757EA}">
      <dgm:prSet custT="1"/>
      <dgm:spPr/>
      <dgm:t>
        <a:bodyPr/>
        <a:lstStyle/>
        <a:p>
          <a:r>
            <a:rPr lang="en-US" sz="1400" b="0" i="0" baseline="0"/>
            <a:t>neuroendocrine tumors and prostate cancers.</a:t>
          </a:r>
          <a:endParaRPr lang="en-US" sz="1400"/>
        </a:p>
      </dgm:t>
    </dgm:pt>
    <dgm:pt modelId="{18D22F7B-2C40-487C-9047-63CB39368EBE}" type="parTrans" cxnId="{5656860D-D834-47CD-B486-30ABCAD984DA}">
      <dgm:prSet/>
      <dgm:spPr/>
      <dgm:t>
        <a:bodyPr/>
        <a:lstStyle/>
        <a:p>
          <a:endParaRPr lang="en-US" sz="5400"/>
        </a:p>
      </dgm:t>
    </dgm:pt>
    <dgm:pt modelId="{10E826A3-10A0-4A1E-86C1-1DAC64FCBD5B}" type="sibTrans" cxnId="{5656860D-D834-47CD-B486-30ABCAD984DA}">
      <dgm:prSet/>
      <dgm:spPr/>
      <dgm:t>
        <a:bodyPr/>
        <a:lstStyle/>
        <a:p>
          <a:endParaRPr lang="en-US" sz="2000"/>
        </a:p>
      </dgm:t>
    </dgm:pt>
    <dgm:pt modelId="{62DE399F-1E0E-4F77-905E-D5AFDBC817C7}">
      <dgm:prSet custT="1"/>
      <dgm:spPr/>
      <dgm:t>
        <a:bodyPr/>
        <a:lstStyle/>
        <a:p>
          <a:r>
            <a:rPr lang="en-US" sz="1400" b="1" i="0" baseline="0"/>
            <a:t>2. Zirconium-89 (89Zr)</a:t>
          </a:r>
          <a:endParaRPr lang="en-US" sz="1400"/>
        </a:p>
      </dgm:t>
    </dgm:pt>
    <dgm:pt modelId="{5D3EFA73-A12B-4380-867D-E79253C51AF1}" type="parTrans" cxnId="{23592CE9-2F77-406A-85A2-8645578234B9}">
      <dgm:prSet/>
      <dgm:spPr/>
      <dgm:t>
        <a:bodyPr/>
        <a:lstStyle/>
        <a:p>
          <a:endParaRPr lang="en-US" sz="5400"/>
        </a:p>
      </dgm:t>
    </dgm:pt>
    <dgm:pt modelId="{9A110FFA-5CA8-4005-9230-3BF84F0443A9}" type="sibTrans" cxnId="{23592CE9-2F77-406A-85A2-8645578234B9}">
      <dgm:prSet/>
      <dgm:spPr/>
      <dgm:t>
        <a:bodyPr/>
        <a:lstStyle/>
        <a:p>
          <a:endParaRPr lang="en-US" sz="2000"/>
        </a:p>
      </dgm:t>
    </dgm:pt>
    <dgm:pt modelId="{5992EFEC-0357-4749-9CAA-56AF60C3B621}">
      <dgm:prSet custT="1"/>
      <dgm:spPr/>
      <dgm:t>
        <a:bodyPr/>
        <a:lstStyle/>
        <a:p>
          <a:r>
            <a:rPr lang="en-US" sz="1400" b="1" i="0" baseline="0"/>
            <a:t>Half-life</a:t>
          </a:r>
          <a:r>
            <a:rPr lang="en-US" sz="1400" b="0" i="0" baseline="0"/>
            <a:t>: 3.27 days</a:t>
          </a:r>
          <a:endParaRPr lang="en-US" sz="1400"/>
        </a:p>
      </dgm:t>
    </dgm:pt>
    <dgm:pt modelId="{3E4E7E6A-7179-41CF-8461-D9BA924E5C38}" type="parTrans" cxnId="{689E2FDA-D4CB-4E9F-BEDC-712FEF56FA6B}">
      <dgm:prSet/>
      <dgm:spPr/>
      <dgm:t>
        <a:bodyPr/>
        <a:lstStyle/>
        <a:p>
          <a:endParaRPr lang="en-US" sz="5400"/>
        </a:p>
      </dgm:t>
    </dgm:pt>
    <dgm:pt modelId="{FD2A5302-F23A-48AD-91FD-114AA5C61651}" type="sibTrans" cxnId="{689E2FDA-D4CB-4E9F-BEDC-712FEF56FA6B}">
      <dgm:prSet/>
      <dgm:spPr/>
      <dgm:t>
        <a:bodyPr/>
        <a:lstStyle/>
        <a:p>
          <a:endParaRPr lang="en-US" sz="2000"/>
        </a:p>
      </dgm:t>
    </dgm:pt>
    <dgm:pt modelId="{5E2ADB73-2990-4015-A44F-B0790BBA6A84}">
      <dgm:prSet custT="1"/>
      <dgm:spPr/>
      <dgm:t>
        <a:bodyPr/>
        <a:lstStyle/>
        <a:p>
          <a:r>
            <a:rPr lang="en-US" sz="1400" b="0" i="0" baseline="0" dirty="0"/>
            <a:t>antibody-based therapies due to its ability to track slow biological processes over a longer period</a:t>
          </a:r>
          <a:endParaRPr lang="en-US" sz="1400" dirty="0"/>
        </a:p>
      </dgm:t>
    </dgm:pt>
    <dgm:pt modelId="{70C937AF-848A-46FC-9F5A-2909DCAFDDE2}" type="parTrans" cxnId="{D1ED5B2E-06A1-49BA-9FB8-805E082B1508}">
      <dgm:prSet/>
      <dgm:spPr/>
      <dgm:t>
        <a:bodyPr/>
        <a:lstStyle/>
        <a:p>
          <a:endParaRPr lang="en-US" sz="5400"/>
        </a:p>
      </dgm:t>
    </dgm:pt>
    <dgm:pt modelId="{385B24B3-CBC2-450F-A3D9-73615E918712}" type="sibTrans" cxnId="{D1ED5B2E-06A1-49BA-9FB8-805E082B1508}">
      <dgm:prSet/>
      <dgm:spPr/>
      <dgm:t>
        <a:bodyPr/>
        <a:lstStyle/>
        <a:p>
          <a:endParaRPr lang="en-US" sz="2000"/>
        </a:p>
      </dgm:t>
    </dgm:pt>
    <dgm:pt modelId="{1CFCD8A5-377E-476D-BCEF-BF6EC1778F1D}">
      <dgm:prSet custT="1"/>
      <dgm:spPr/>
      <dgm:t>
        <a:bodyPr/>
        <a:lstStyle/>
        <a:p>
          <a:r>
            <a:rPr lang="en-US" sz="1400" b="1" i="0" baseline="0"/>
            <a:t>4. Scandium-44 (44Sc)</a:t>
          </a:r>
          <a:endParaRPr lang="en-US" sz="1400"/>
        </a:p>
      </dgm:t>
    </dgm:pt>
    <dgm:pt modelId="{1ABC0A2D-0723-4303-8A78-ED27A01C0694}" type="parTrans" cxnId="{B786DAC7-1574-4831-8745-F77B66092B7D}">
      <dgm:prSet/>
      <dgm:spPr/>
      <dgm:t>
        <a:bodyPr/>
        <a:lstStyle/>
        <a:p>
          <a:endParaRPr lang="en-US" sz="5400"/>
        </a:p>
      </dgm:t>
    </dgm:pt>
    <dgm:pt modelId="{77A27D23-9261-4C20-9CB0-5B538F87888B}" type="sibTrans" cxnId="{B786DAC7-1574-4831-8745-F77B66092B7D}">
      <dgm:prSet/>
      <dgm:spPr/>
      <dgm:t>
        <a:bodyPr/>
        <a:lstStyle/>
        <a:p>
          <a:endParaRPr lang="en-US" sz="2000"/>
        </a:p>
      </dgm:t>
    </dgm:pt>
    <dgm:pt modelId="{2CD65D9E-2DE8-4D7C-B01C-A7DAE39FBBA5}">
      <dgm:prSet custT="1"/>
      <dgm:spPr/>
      <dgm:t>
        <a:bodyPr/>
        <a:lstStyle/>
        <a:p>
          <a:r>
            <a:rPr lang="en-US" sz="1400" b="1" i="0" baseline="0"/>
            <a:t>Half-life</a:t>
          </a:r>
          <a:r>
            <a:rPr lang="en-US" sz="1400" b="0" i="0" baseline="0"/>
            <a:t>: 3.97 hours</a:t>
          </a:r>
          <a:endParaRPr lang="en-US" sz="1400"/>
        </a:p>
      </dgm:t>
    </dgm:pt>
    <dgm:pt modelId="{47FA620A-F8D2-4AA7-A414-91742659D4F8}" type="parTrans" cxnId="{AB8C8D66-3E52-4D02-9307-0F0ACDFBFCB9}">
      <dgm:prSet/>
      <dgm:spPr/>
      <dgm:t>
        <a:bodyPr/>
        <a:lstStyle/>
        <a:p>
          <a:endParaRPr lang="en-US" sz="5400"/>
        </a:p>
      </dgm:t>
    </dgm:pt>
    <dgm:pt modelId="{8E07D1B5-0478-4F9F-8EFC-52EA658F6836}" type="sibTrans" cxnId="{AB8C8D66-3E52-4D02-9307-0F0ACDFBFCB9}">
      <dgm:prSet/>
      <dgm:spPr/>
      <dgm:t>
        <a:bodyPr/>
        <a:lstStyle/>
        <a:p>
          <a:endParaRPr lang="en-US" sz="2000"/>
        </a:p>
      </dgm:t>
    </dgm:pt>
    <dgm:pt modelId="{CD95B213-5BF5-4B30-8C18-1AF350785513}">
      <dgm:prSet custT="1"/>
      <dgm:spPr/>
      <dgm:t>
        <a:bodyPr/>
        <a:lstStyle/>
        <a:p>
          <a:r>
            <a:rPr lang="en-US" sz="1400" b="0" i="0" baseline="0"/>
            <a:t>47Sc theranostic pair.</a:t>
          </a:r>
          <a:endParaRPr lang="en-US" sz="1400"/>
        </a:p>
      </dgm:t>
    </dgm:pt>
    <dgm:pt modelId="{5D2C2655-D06E-4BD0-B4F7-28754F3709E8}" type="parTrans" cxnId="{C6EDAB9B-36C9-4A0B-9A14-3A0D8DE230D2}">
      <dgm:prSet/>
      <dgm:spPr/>
      <dgm:t>
        <a:bodyPr/>
        <a:lstStyle/>
        <a:p>
          <a:endParaRPr lang="en-US" sz="5400"/>
        </a:p>
      </dgm:t>
    </dgm:pt>
    <dgm:pt modelId="{61B95105-17E6-4AC4-B92A-648F86E0156A}" type="sibTrans" cxnId="{C6EDAB9B-36C9-4A0B-9A14-3A0D8DE230D2}">
      <dgm:prSet/>
      <dgm:spPr/>
      <dgm:t>
        <a:bodyPr/>
        <a:lstStyle/>
        <a:p>
          <a:endParaRPr lang="en-US" sz="2000"/>
        </a:p>
      </dgm:t>
    </dgm:pt>
    <dgm:pt modelId="{56C939D3-7AC0-4F78-A043-9B2BAAC8B1D1}">
      <dgm:prSet custT="1"/>
      <dgm:spPr/>
      <dgm:t>
        <a:bodyPr/>
        <a:lstStyle/>
        <a:p>
          <a:r>
            <a:rPr lang="en-US" sz="1400" b="1" i="0" baseline="0"/>
            <a:t>5. Yttrium-86 (86Y)</a:t>
          </a:r>
          <a:endParaRPr lang="en-US" sz="1400"/>
        </a:p>
      </dgm:t>
    </dgm:pt>
    <dgm:pt modelId="{84C74444-B548-4E18-8EB4-9063324F129D}" type="parTrans" cxnId="{91C4CFBA-4F92-4418-909C-FD80832A83C5}">
      <dgm:prSet/>
      <dgm:spPr/>
      <dgm:t>
        <a:bodyPr/>
        <a:lstStyle/>
        <a:p>
          <a:endParaRPr lang="en-US" sz="5400"/>
        </a:p>
      </dgm:t>
    </dgm:pt>
    <dgm:pt modelId="{277E8EE4-82DA-4D13-8E27-C94C419575AB}" type="sibTrans" cxnId="{91C4CFBA-4F92-4418-909C-FD80832A83C5}">
      <dgm:prSet/>
      <dgm:spPr/>
      <dgm:t>
        <a:bodyPr/>
        <a:lstStyle/>
        <a:p>
          <a:endParaRPr lang="en-US" sz="2000"/>
        </a:p>
      </dgm:t>
    </dgm:pt>
    <dgm:pt modelId="{606C082A-19EA-4FC8-8F0E-789612A2ED96}">
      <dgm:prSet custT="1"/>
      <dgm:spPr/>
      <dgm:t>
        <a:bodyPr/>
        <a:lstStyle/>
        <a:p>
          <a:r>
            <a:rPr lang="en-US" sz="1400" b="1" i="0" baseline="0"/>
            <a:t>Half-life</a:t>
          </a:r>
          <a:r>
            <a:rPr lang="en-US" sz="1400" b="0" i="0" baseline="0"/>
            <a:t>: 14.7 hours</a:t>
          </a:r>
          <a:endParaRPr lang="en-US" sz="1400"/>
        </a:p>
      </dgm:t>
    </dgm:pt>
    <dgm:pt modelId="{720BB83A-331C-4252-97D3-5D249AEB54BF}" type="parTrans" cxnId="{B606712C-ADEF-4B54-9E52-EE71C7911F60}">
      <dgm:prSet/>
      <dgm:spPr/>
      <dgm:t>
        <a:bodyPr/>
        <a:lstStyle/>
        <a:p>
          <a:endParaRPr lang="en-US" sz="5400"/>
        </a:p>
      </dgm:t>
    </dgm:pt>
    <dgm:pt modelId="{945077A1-B829-4FED-ADBB-BDDF8812B2D3}" type="sibTrans" cxnId="{B606712C-ADEF-4B54-9E52-EE71C7911F60}">
      <dgm:prSet/>
      <dgm:spPr/>
      <dgm:t>
        <a:bodyPr/>
        <a:lstStyle/>
        <a:p>
          <a:endParaRPr lang="en-US" sz="2000"/>
        </a:p>
      </dgm:t>
    </dgm:pt>
    <dgm:pt modelId="{9271BBBD-44B5-412A-9BF6-F24D6CED4461}">
      <dgm:prSet custT="1"/>
      <dgm:spPr/>
      <dgm:t>
        <a:bodyPr/>
        <a:lstStyle/>
        <a:p>
          <a:r>
            <a:rPr lang="en-US" sz="1400" b="0" i="0" baseline="0"/>
            <a:t>is used in conjunction with 90Y radioimmunotherapy. (lymphoma)</a:t>
          </a:r>
          <a:endParaRPr lang="en-US" sz="1400"/>
        </a:p>
      </dgm:t>
    </dgm:pt>
    <dgm:pt modelId="{0C9E5786-D3D9-48DE-8962-C0A74B726FD1}" type="parTrans" cxnId="{F00C8BFF-80C8-4CFE-9ED9-90ADE2D85E77}">
      <dgm:prSet/>
      <dgm:spPr/>
      <dgm:t>
        <a:bodyPr/>
        <a:lstStyle/>
        <a:p>
          <a:endParaRPr lang="en-US" sz="5400"/>
        </a:p>
      </dgm:t>
    </dgm:pt>
    <dgm:pt modelId="{A8E5B7E7-4751-4FEB-A680-2E18857AE251}" type="sibTrans" cxnId="{F00C8BFF-80C8-4CFE-9ED9-90ADE2D85E77}">
      <dgm:prSet/>
      <dgm:spPr/>
      <dgm:t>
        <a:bodyPr/>
        <a:lstStyle/>
        <a:p>
          <a:endParaRPr lang="en-US" sz="2000"/>
        </a:p>
      </dgm:t>
    </dgm:pt>
    <dgm:pt modelId="{7F02867E-E1F5-415A-965F-67605BB0279F}">
      <dgm:prSet custT="1"/>
      <dgm:spPr/>
      <dgm:t>
        <a:bodyPr/>
        <a:lstStyle/>
        <a:p>
          <a:r>
            <a:rPr lang="en-US" sz="1400" b="1" i="0" baseline="0"/>
            <a:t>6. Gallium-68 (68Ga)</a:t>
          </a:r>
          <a:endParaRPr lang="en-US" sz="1400"/>
        </a:p>
      </dgm:t>
    </dgm:pt>
    <dgm:pt modelId="{B8D3EE77-BF10-4910-B913-AD1033CE3AAF}" type="parTrans" cxnId="{2ECD0C8E-0CDF-467C-97C4-D58005F1663A}">
      <dgm:prSet/>
      <dgm:spPr/>
      <dgm:t>
        <a:bodyPr/>
        <a:lstStyle/>
        <a:p>
          <a:endParaRPr lang="en-US" sz="5400"/>
        </a:p>
      </dgm:t>
    </dgm:pt>
    <dgm:pt modelId="{BEF1D99B-5655-42AB-AC7A-C9E65F99D4A4}" type="sibTrans" cxnId="{2ECD0C8E-0CDF-467C-97C4-D58005F1663A}">
      <dgm:prSet/>
      <dgm:spPr/>
      <dgm:t>
        <a:bodyPr/>
        <a:lstStyle/>
        <a:p>
          <a:endParaRPr lang="en-US" sz="2000"/>
        </a:p>
      </dgm:t>
    </dgm:pt>
    <dgm:pt modelId="{88106C32-4D49-4558-AE1A-93B28738A6DC}">
      <dgm:prSet custT="1"/>
      <dgm:spPr/>
      <dgm:t>
        <a:bodyPr/>
        <a:lstStyle/>
        <a:p>
          <a:r>
            <a:rPr lang="en-US" sz="1400" b="1" i="0" baseline="0"/>
            <a:t>Half-life</a:t>
          </a:r>
          <a:r>
            <a:rPr lang="en-US" sz="1400" b="0" i="0" baseline="0"/>
            <a:t>: 68 minutes</a:t>
          </a:r>
          <a:endParaRPr lang="en-US" sz="1400"/>
        </a:p>
      </dgm:t>
    </dgm:pt>
    <dgm:pt modelId="{C88DEEB2-8E92-4F63-B63A-86E834A9EA20}" type="parTrans" cxnId="{BE322568-613A-482F-B888-EBB312C52C1E}">
      <dgm:prSet/>
      <dgm:spPr/>
      <dgm:t>
        <a:bodyPr/>
        <a:lstStyle/>
        <a:p>
          <a:endParaRPr lang="en-US" sz="5400"/>
        </a:p>
      </dgm:t>
    </dgm:pt>
    <dgm:pt modelId="{388B1064-D925-483C-B140-3A9CA706F91D}" type="sibTrans" cxnId="{BE322568-613A-482F-B888-EBB312C52C1E}">
      <dgm:prSet/>
      <dgm:spPr/>
      <dgm:t>
        <a:bodyPr/>
        <a:lstStyle/>
        <a:p>
          <a:endParaRPr lang="en-US" sz="2000"/>
        </a:p>
      </dgm:t>
    </dgm:pt>
    <dgm:pt modelId="{64937E50-57B4-4162-980E-EDCEFED8BC3A}">
      <dgm:prSet custT="1"/>
      <dgm:spPr/>
      <dgm:t>
        <a:bodyPr/>
        <a:lstStyle/>
        <a:p>
          <a:r>
            <a:rPr lang="en-US" sz="1400" b="0" i="0" baseline="0"/>
            <a:t>neuroendocrine tumors with somatostatin receptor targeting.</a:t>
          </a:r>
          <a:endParaRPr lang="en-US" sz="1400"/>
        </a:p>
      </dgm:t>
    </dgm:pt>
    <dgm:pt modelId="{FC77F531-BCB9-45E4-8963-F226732B4549}" type="parTrans" cxnId="{DA9CEC14-E56C-4A24-ABCA-0696949F6F04}">
      <dgm:prSet/>
      <dgm:spPr/>
      <dgm:t>
        <a:bodyPr/>
        <a:lstStyle/>
        <a:p>
          <a:endParaRPr lang="en-US" sz="5400"/>
        </a:p>
      </dgm:t>
    </dgm:pt>
    <dgm:pt modelId="{00BE3555-02C9-4FA7-B0DE-6FD418CC4A93}" type="sibTrans" cxnId="{DA9CEC14-E56C-4A24-ABCA-0696949F6F04}">
      <dgm:prSet/>
      <dgm:spPr/>
      <dgm:t>
        <a:bodyPr/>
        <a:lstStyle/>
        <a:p>
          <a:endParaRPr lang="en-US" sz="2000"/>
        </a:p>
      </dgm:t>
    </dgm:pt>
    <dgm:pt modelId="{D7A4E132-46E6-7A49-87B3-5C145A2BD2D4}" type="pres">
      <dgm:prSet presAssocID="{52520590-FE6F-4DD1-8148-A5422BCD06DA}" presName="diagram" presStyleCnt="0">
        <dgm:presLayoutVars>
          <dgm:dir/>
          <dgm:resizeHandles val="exact"/>
        </dgm:presLayoutVars>
      </dgm:prSet>
      <dgm:spPr/>
    </dgm:pt>
    <dgm:pt modelId="{151BC0DE-B3B0-C843-8148-8BEC1C0E4F8F}" type="pres">
      <dgm:prSet presAssocID="{68760A2B-3D53-4171-A0A4-6A0BED1545EA}" presName="node" presStyleLbl="node1" presStyleIdx="0" presStyleCnt="15">
        <dgm:presLayoutVars>
          <dgm:bulletEnabled val="1"/>
        </dgm:presLayoutVars>
      </dgm:prSet>
      <dgm:spPr/>
    </dgm:pt>
    <dgm:pt modelId="{979FA2A0-AE4F-2B49-B826-F703673D960B}" type="pres">
      <dgm:prSet presAssocID="{CA05480A-178E-4727-B879-D88C9B7CA2B7}" presName="sibTrans" presStyleCnt="0"/>
      <dgm:spPr/>
    </dgm:pt>
    <dgm:pt modelId="{F6A5ED78-A71B-424B-8830-447551261D46}" type="pres">
      <dgm:prSet presAssocID="{9696853F-2AD6-4E7F-B7EF-7F7CB93E3673}" presName="node" presStyleLbl="node1" presStyleIdx="1" presStyleCnt="15">
        <dgm:presLayoutVars>
          <dgm:bulletEnabled val="1"/>
        </dgm:presLayoutVars>
      </dgm:prSet>
      <dgm:spPr/>
    </dgm:pt>
    <dgm:pt modelId="{7E293AA9-2358-1743-8923-EBE80ABCB81B}" type="pres">
      <dgm:prSet presAssocID="{75EABA21-8EEE-4E5E-A693-751D4793C7BE}" presName="sibTrans" presStyleCnt="0"/>
      <dgm:spPr/>
    </dgm:pt>
    <dgm:pt modelId="{DFF475F8-532C-AA49-90FC-A8C6CB017030}" type="pres">
      <dgm:prSet presAssocID="{9D8EC35E-5A4A-46F2-BBFE-1F5F91C757EA}" presName="node" presStyleLbl="node1" presStyleIdx="2" presStyleCnt="15">
        <dgm:presLayoutVars>
          <dgm:bulletEnabled val="1"/>
        </dgm:presLayoutVars>
      </dgm:prSet>
      <dgm:spPr/>
    </dgm:pt>
    <dgm:pt modelId="{577D483D-5FE5-624C-96B0-8B4D552391EB}" type="pres">
      <dgm:prSet presAssocID="{10E826A3-10A0-4A1E-86C1-1DAC64FCBD5B}" presName="sibTrans" presStyleCnt="0"/>
      <dgm:spPr/>
    </dgm:pt>
    <dgm:pt modelId="{D1E901A4-DAD1-674C-8A41-94118B173DC9}" type="pres">
      <dgm:prSet presAssocID="{62DE399F-1E0E-4F77-905E-D5AFDBC817C7}" presName="node" presStyleLbl="node1" presStyleIdx="3" presStyleCnt="15">
        <dgm:presLayoutVars>
          <dgm:bulletEnabled val="1"/>
        </dgm:presLayoutVars>
      </dgm:prSet>
      <dgm:spPr/>
    </dgm:pt>
    <dgm:pt modelId="{BD72A656-DBFC-D842-AA05-85FCF55CF854}" type="pres">
      <dgm:prSet presAssocID="{9A110FFA-5CA8-4005-9230-3BF84F0443A9}" presName="sibTrans" presStyleCnt="0"/>
      <dgm:spPr/>
    </dgm:pt>
    <dgm:pt modelId="{0046F945-E00F-7248-93A9-21AD76E7A1E1}" type="pres">
      <dgm:prSet presAssocID="{5992EFEC-0357-4749-9CAA-56AF60C3B621}" presName="node" presStyleLbl="node1" presStyleIdx="4" presStyleCnt="15">
        <dgm:presLayoutVars>
          <dgm:bulletEnabled val="1"/>
        </dgm:presLayoutVars>
      </dgm:prSet>
      <dgm:spPr/>
    </dgm:pt>
    <dgm:pt modelId="{F907CF8B-7CF3-274C-B09E-58D4E24DDF2D}" type="pres">
      <dgm:prSet presAssocID="{FD2A5302-F23A-48AD-91FD-114AA5C61651}" presName="sibTrans" presStyleCnt="0"/>
      <dgm:spPr/>
    </dgm:pt>
    <dgm:pt modelId="{875BC156-7543-4C45-B7CA-88F80C48E8C3}" type="pres">
      <dgm:prSet presAssocID="{5E2ADB73-2990-4015-A44F-B0790BBA6A84}" presName="node" presStyleLbl="node1" presStyleIdx="5" presStyleCnt="15">
        <dgm:presLayoutVars>
          <dgm:bulletEnabled val="1"/>
        </dgm:presLayoutVars>
      </dgm:prSet>
      <dgm:spPr/>
    </dgm:pt>
    <dgm:pt modelId="{3CE93A90-D998-6B48-B91D-6421CC3BFABD}" type="pres">
      <dgm:prSet presAssocID="{385B24B3-CBC2-450F-A3D9-73615E918712}" presName="sibTrans" presStyleCnt="0"/>
      <dgm:spPr/>
    </dgm:pt>
    <dgm:pt modelId="{D8EC8DF4-D310-9F43-8E12-2B7660D8A3C7}" type="pres">
      <dgm:prSet presAssocID="{1CFCD8A5-377E-476D-BCEF-BF6EC1778F1D}" presName="node" presStyleLbl="node1" presStyleIdx="6" presStyleCnt="15">
        <dgm:presLayoutVars>
          <dgm:bulletEnabled val="1"/>
        </dgm:presLayoutVars>
      </dgm:prSet>
      <dgm:spPr/>
    </dgm:pt>
    <dgm:pt modelId="{C6F9673A-8C0B-8C49-AB7B-321E1C946F28}" type="pres">
      <dgm:prSet presAssocID="{77A27D23-9261-4C20-9CB0-5B538F87888B}" presName="sibTrans" presStyleCnt="0"/>
      <dgm:spPr/>
    </dgm:pt>
    <dgm:pt modelId="{120FAA9B-896C-5B4F-BE58-66B182567F75}" type="pres">
      <dgm:prSet presAssocID="{2CD65D9E-2DE8-4D7C-B01C-A7DAE39FBBA5}" presName="node" presStyleLbl="node1" presStyleIdx="7" presStyleCnt="15">
        <dgm:presLayoutVars>
          <dgm:bulletEnabled val="1"/>
        </dgm:presLayoutVars>
      </dgm:prSet>
      <dgm:spPr/>
    </dgm:pt>
    <dgm:pt modelId="{57426A3A-CE9A-ED4F-866D-B99E8FD44D47}" type="pres">
      <dgm:prSet presAssocID="{8E07D1B5-0478-4F9F-8EFC-52EA658F6836}" presName="sibTrans" presStyleCnt="0"/>
      <dgm:spPr/>
    </dgm:pt>
    <dgm:pt modelId="{BC5129A4-0C91-9D47-900B-6CCE73AC0BDF}" type="pres">
      <dgm:prSet presAssocID="{CD95B213-5BF5-4B30-8C18-1AF350785513}" presName="node" presStyleLbl="node1" presStyleIdx="8" presStyleCnt="15">
        <dgm:presLayoutVars>
          <dgm:bulletEnabled val="1"/>
        </dgm:presLayoutVars>
      </dgm:prSet>
      <dgm:spPr/>
    </dgm:pt>
    <dgm:pt modelId="{E3163DCC-78B9-B04D-A0DB-E0117B71A546}" type="pres">
      <dgm:prSet presAssocID="{61B95105-17E6-4AC4-B92A-648F86E0156A}" presName="sibTrans" presStyleCnt="0"/>
      <dgm:spPr/>
    </dgm:pt>
    <dgm:pt modelId="{E6066EF0-AD84-A54E-9543-8DE8C43A4AA8}" type="pres">
      <dgm:prSet presAssocID="{56C939D3-7AC0-4F78-A043-9B2BAAC8B1D1}" presName="node" presStyleLbl="node1" presStyleIdx="9" presStyleCnt="15">
        <dgm:presLayoutVars>
          <dgm:bulletEnabled val="1"/>
        </dgm:presLayoutVars>
      </dgm:prSet>
      <dgm:spPr/>
    </dgm:pt>
    <dgm:pt modelId="{33E4E0A1-351C-F24C-A0A6-D7467EAB748B}" type="pres">
      <dgm:prSet presAssocID="{277E8EE4-82DA-4D13-8E27-C94C419575AB}" presName="sibTrans" presStyleCnt="0"/>
      <dgm:spPr/>
    </dgm:pt>
    <dgm:pt modelId="{3763F632-81BA-0149-9064-C88BF3DAFA83}" type="pres">
      <dgm:prSet presAssocID="{606C082A-19EA-4FC8-8F0E-789612A2ED96}" presName="node" presStyleLbl="node1" presStyleIdx="10" presStyleCnt="15">
        <dgm:presLayoutVars>
          <dgm:bulletEnabled val="1"/>
        </dgm:presLayoutVars>
      </dgm:prSet>
      <dgm:spPr/>
    </dgm:pt>
    <dgm:pt modelId="{1EE7AE0C-0086-AD4C-B993-F2EFFE2725F6}" type="pres">
      <dgm:prSet presAssocID="{945077A1-B829-4FED-ADBB-BDDF8812B2D3}" presName="sibTrans" presStyleCnt="0"/>
      <dgm:spPr/>
    </dgm:pt>
    <dgm:pt modelId="{707BDC8F-6E82-F24A-BC6E-EFC7661041CD}" type="pres">
      <dgm:prSet presAssocID="{9271BBBD-44B5-412A-9BF6-F24D6CED4461}" presName="node" presStyleLbl="node1" presStyleIdx="11" presStyleCnt="15">
        <dgm:presLayoutVars>
          <dgm:bulletEnabled val="1"/>
        </dgm:presLayoutVars>
      </dgm:prSet>
      <dgm:spPr/>
    </dgm:pt>
    <dgm:pt modelId="{19A166EA-0839-DD40-B307-B8015915F784}" type="pres">
      <dgm:prSet presAssocID="{A8E5B7E7-4751-4FEB-A680-2E18857AE251}" presName="sibTrans" presStyleCnt="0"/>
      <dgm:spPr/>
    </dgm:pt>
    <dgm:pt modelId="{6B63EC35-637E-5C4E-9A7C-B69433BC8EDA}" type="pres">
      <dgm:prSet presAssocID="{7F02867E-E1F5-415A-965F-67605BB0279F}" presName="node" presStyleLbl="node1" presStyleIdx="12" presStyleCnt="15">
        <dgm:presLayoutVars>
          <dgm:bulletEnabled val="1"/>
        </dgm:presLayoutVars>
      </dgm:prSet>
      <dgm:spPr/>
    </dgm:pt>
    <dgm:pt modelId="{EC499638-4797-9C46-B01D-61F58C3FFD91}" type="pres">
      <dgm:prSet presAssocID="{BEF1D99B-5655-42AB-AC7A-C9E65F99D4A4}" presName="sibTrans" presStyleCnt="0"/>
      <dgm:spPr/>
    </dgm:pt>
    <dgm:pt modelId="{585A95F4-4036-BF41-B460-1A44974782D6}" type="pres">
      <dgm:prSet presAssocID="{88106C32-4D49-4558-AE1A-93B28738A6DC}" presName="node" presStyleLbl="node1" presStyleIdx="13" presStyleCnt="15">
        <dgm:presLayoutVars>
          <dgm:bulletEnabled val="1"/>
        </dgm:presLayoutVars>
      </dgm:prSet>
      <dgm:spPr/>
    </dgm:pt>
    <dgm:pt modelId="{54633263-FF9F-2045-8FF6-093D7B218263}" type="pres">
      <dgm:prSet presAssocID="{388B1064-D925-483C-B140-3A9CA706F91D}" presName="sibTrans" presStyleCnt="0"/>
      <dgm:spPr/>
    </dgm:pt>
    <dgm:pt modelId="{4E926ECB-9D45-2149-9B8E-D7D3282BB729}" type="pres">
      <dgm:prSet presAssocID="{64937E50-57B4-4162-980E-EDCEFED8BC3A}" presName="node" presStyleLbl="node1" presStyleIdx="14" presStyleCnt="15">
        <dgm:presLayoutVars>
          <dgm:bulletEnabled val="1"/>
        </dgm:presLayoutVars>
      </dgm:prSet>
      <dgm:spPr/>
    </dgm:pt>
  </dgm:ptLst>
  <dgm:cxnLst>
    <dgm:cxn modelId="{5656860D-D834-47CD-B486-30ABCAD984DA}" srcId="{52520590-FE6F-4DD1-8148-A5422BCD06DA}" destId="{9D8EC35E-5A4A-46F2-BBFE-1F5F91C757EA}" srcOrd="2" destOrd="0" parTransId="{18D22F7B-2C40-487C-9047-63CB39368EBE}" sibTransId="{10E826A3-10A0-4A1E-86C1-1DAC64FCBD5B}"/>
    <dgm:cxn modelId="{DA9CEC14-E56C-4A24-ABCA-0696949F6F04}" srcId="{52520590-FE6F-4DD1-8148-A5422BCD06DA}" destId="{64937E50-57B4-4162-980E-EDCEFED8BC3A}" srcOrd="14" destOrd="0" parTransId="{FC77F531-BCB9-45E4-8963-F226732B4549}" sibTransId="{00BE3555-02C9-4FA7-B0DE-6FD418CC4A93}"/>
    <dgm:cxn modelId="{8E757A24-DE40-A243-ABD1-756918BC4265}" type="presOf" srcId="{9271BBBD-44B5-412A-9BF6-F24D6CED4461}" destId="{707BDC8F-6E82-F24A-BC6E-EFC7661041CD}" srcOrd="0" destOrd="0" presId="urn:microsoft.com/office/officeart/2005/8/layout/default"/>
    <dgm:cxn modelId="{B606712C-ADEF-4B54-9E52-EE71C7911F60}" srcId="{52520590-FE6F-4DD1-8148-A5422BCD06DA}" destId="{606C082A-19EA-4FC8-8F0E-789612A2ED96}" srcOrd="10" destOrd="0" parTransId="{720BB83A-331C-4252-97D3-5D249AEB54BF}" sibTransId="{945077A1-B829-4FED-ADBB-BDDF8812B2D3}"/>
    <dgm:cxn modelId="{CC789B2C-8C7F-45C8-BC77-7B1943517C6E}" srcId="{52520590-FE6F-4DD1-8148-A5422BCD06DA}" destId="{68760A2B-3D53-4171-A0A4-6A0BED1545EA}" srcOrd="0" destOrd="0" parTransId="{8A761337-D0D7-4BAC-B180-B4C06AD00016}" sibTransId="{CA05480A-178E-4727-B879-D88C9B7CA2B7}"/>
    <dgm:cxn modelId="{D1ED5B2E-06A1-49BA-9FB8-805E082B1508}" srcId="{52520590-FE6F-4DD1-8148-A5422BCD06DA}" destId="{5E2ADB73-2990-4015-A44F-B0790BBA6A84}" srcOrd="5" destOrd="0" parTransId="{70C937AF-848A-46FC-9F5A-2909DCAFDDE2}" sibTransId="{385B24B3-CBC2-450F-A3D9-73615E918712}"/>
    <dgm:cxn modelId="{8A26113A-3A9D-D54F-8A69-04CC5A5DAF18}" type="presOf" srcId="{62DE399F-1E0E-4F77-905E-D5AFDBC817C7}" destId="{D1E901A4-DAD1-674C-8A41-94118B173DC9}" srcOrd="0" destOrd="0" presId="urn:microsoft.com/office/officeart/2005/8/layout/default"/>
    <dgm:cxn modelId="{D461103D-E2BA-5744-838C-D81F78411F0D}" type="presOf" srcId="{5E2ADB73-2990-4015-A44F-B0790BBA6A84}" destId="{875BC156-7543-4C45-B7CA-88F80C48E8C3}" srcOrd="0" destOrd="0" presId="urn:microsoft.com/office/officeart/2005/8/layout/default"/>
    <dgm:cxn modelId="{37901747-971A-7241-9848-B594A88E0AD7}" type="presOf" srcId="{1CFCD8A5-377E-476D-BCEF-BF6EC1778F1D}" destId="{D8EC8DF4-D310-9F43-8E12-2B7660D8A3C7}" srcOrd="0" destOrd="0" presId="urn:microsoft.com/office/officeart/2005/8/layout/default"/>
    <dgm:cxn modelId="{F2808764-E303-E049-AF66-3A09138A46E8}" type="presOf" srcId="{52520590-FE6F-4DD1-8148-A5422BCD06DA}" destId="{D7A4E132-46E6-7A49-87B3-5C145A2BD2D4}" srcOrd="0" destOrd="0" presId="urn:microsoft.com/office/officeart/2005/8/layout/default"/>
    <dgm:cxn modelId="{AB8C8D66-3E52-4D02-9307-0F0ACDFBFCB9}" srcId="{52520590-FE6F-4DD1-8148-A5422BCD06DA}" destId="{2CD65D9E-2DE8-4D7C-B01C-A7DAE39FBBA5}" srcOrd="7" destOrd="0" parTransId="{47FA620A-F8D2-4AA7-A414-91742659D4F8}" sibTransId="{8E07D1B5-0478-4F9F-8EFC-52EA658F6836}"/>
    <dgm:cxn modelId="{BE322568-613A-482F-B888-EBB312C52C1E}" srcId="{52520590-FE6F-4DD1-8148-A5422BCD06DA}" destId="{88106C32-4D49-4558-AE1A-93B28738A6DC}" srcOrd="13" destOrd="0" parTransId="{C88DEEB2-8E92-4F63-B63A-86E834A9EA20}" sibTransId="{388B1064-D925-483C-B140-3A9CA706F91D}"/>
    <dgm:cxn modelId="{DC4CD16F-BC32-8140-BB09-2282219A05D8}" type="presOf" srcId="{9696853F-2AD6-4E7F-B7EF-7F7CB93E3673}" destId="{F6A5ED78-A71B-424B-8830-447551261D46}" srcOrd="0" destOrd="0" presId="urn:microsoft.com/office/officeart/2005/8/layout/default"/>
    <dgm:cxn modelId="{2E68E385-8ED6-3B44-8BCE-4DD7B095E41B}" type="presOf" srcId="{7F02867E-E1F5-415A-965F-67605BB0279F}" destId="{6B63EC35-637E-5C4E-9A7C-B69433BC8EDA}" srcOrd="0" destOrd="0" presId="urn:microsoft.com/office/officeart/2005/8/layout/default"/>
    <dgm:cxn modelId="{2ECD0C8E-0CDF-467C-97C4-D58005F1663A}" srcId="{52520590-FE6F-4DD1-8148-A5422BCD06DA}" destId="{7F02867E-E1F5-415A-965F-67605BB0279F}" srcOrd="12" destOrd="0" parTransId="{B8D3EE77-BF10-4910-B913-AD1033CE3AAF}" sibTransId="{BEF1D99B-5655-42AB-AC7A-C9E65F99D4A4}"/>
    <dgm:cxn modelId="{C6EDAB9B-36C9-4A0B-9A14-3A0D8DE230D2}" srcId="{52520590-FE6F-4DD1-8148-A5422BCD06DA}" destId="{CD95B213-5BF5-4B30-8C18-1AF350785513}" srcOrd="8" destOrd="0" parTransId="{5D2C2655-D06E-4BD0-B4F7-28754F3709E8}" sibTransId="{61B95105-17E6-4AC4-B92A-648F86E0156A}"/>
    <dgm:cxn modelId="{E7E2259D-5FB6-4F06-A076-7D2E8E033E67}" srcId="{52520590-FE6F-4DD1-8148-A5422BCD06DA}" destId="{9696853F-2AD6-4E7F-B7EF-7F7CB93E3673}" srcOrd="1" destOrd="0" parTransId="{3D0F4968-5766-4859-AB6F-DA0EE0E39EBE}" sibTransId="{75EABA21-8EEE-4E5E-A693-751D4793C7BE}"/>
    <dgm:cxn modelId="{91C4CFBA-4F92-4418-909C-FD80832A83C5}" srcId="{52520590-FE6F-4DD1-8148-A5422BCD06DA}" destId="{56C939D3-7AC0-4F78-A043-9B2BAAC8B1D1}" srcOrd="9" destOrd="0" parTransId="{84C74444-B548-4E18-8EB4-9063324F129D}" sibTransId="{277E8EE4-82DA-4D13-8E27-C94C419575AB}"/>
    <dgm:cxn modelId="{FF187DBC-88BE-A342-AD33-9D6CF66D7D9E}" type="presOf" srcId="{68760A2B-3D53-4171-A0A4-6A0BED1545EA}" destId="{151BC0DE-B3B0-C843-8148-8BEC1C0E4F8F}" srcOrd="0" destOrd="0" presId="urn:microsoft.com/office/officeart/2005/8/layout/default"/>
    <dgm:cxn modelId="{B786DAC7-1574-4831-8745-F77B66092B7D}" srcId="{52520590-FE6F-4DD1-8148-A5422BCD06DA}" destId="{1CFCD8A5-377E-476D-BCEF-BF6EC1778F1D}" srcOrd="6" destOrd="0" parTransId="{1ABC0A2D-0723-4303-8A78-ED27A01C0694}" sibTransId="{77A27D23-9261-4C20-9CB0-5B538F87888B}"/>
    <dgm:cxn modelId="{B4C763C9-88EA-C64A-92A4-6D4D077A99AC}" type="presOf" srcId="{64937E50-57B4-4162-980E-EDCEFED8BC3A}" destId="{4E926ECB-9D45-2149-9B8E-D7D3282BB729}" srcOrd="0" destOrd="0" presId="urn:microsoft.com/office/officeart/2005/8/layout/default"/>
    <dgm:cxn modelId="{E1DDD4D2-2150-8A43-913F-79E9F62B1B54}" type="presOf" srcId="{88106C32-4D49-4558-AE1A-93B28738A6DC}" destId="{585A95F4-4036-BF41-B460-1A44974782D6}" srcOrd="0" destOrd="0" presId="urn:microsoft.com/office/officeart/2005/8/layout/default"/>
    <dgm:cxn modelId="{F47B8ED4-FB36-7C41-BE76-3DBDD33BB282}" type="presOf" srcId="{2CD65D9E-2DE8-4D7C-B01C-A7DAE39FBBA5}" destId="{120FAA9B-896C-5B4F-BE58-66B182567F75}" srcOrd="0" destOrd="0" presId="urn:microsoft.com/office/officeart/2005/8/layout/default"/>
    <dgm:cxn modelId="{689E2FDA-D4CB-4E9F-BEDC-712FEF56FA6B}" srcId="{52520590-FE6F-4DD1-8148-A5422BCD06DA}" destId="{5992EFEC-0357-4749-9CAA-56AF60C3B621}" srcOrd="4" destOrd="0" parTransId="{3E4E7E6A-7179-41CF-8461-D9BA924E5C38}" sibTransId="{FD2A5302-F23A-48AD-91FD-114AA5C61651}"/>
    <dgm:cxn modelId="{CA8500DF-B1DA-1045-93B7-406FD1338BD4}" type="presOf" srcId="{606C082A-19EA-4FC8-8F0E-789612A2ED96}" destId="{3763F632-81BA-0149-9064-C88BF3DAFA83}" srcOrd="0" destOrd="0" presId="urn:microsoft.com/office/officeart/2005/8/layout/default"/>
    <dgm:cxn modelId="{13A48EE1-6E0F-DA41-93A0-E29B3756606B}" type="presOf" srcId="{5992EFEC-0357-4749-9CAA-56AF60C3B621}" destId="{0046F945-E00F-7248-93A9-21AD76E7A1E1}" srcOrd="0" destOrd="0" presId="urn:microsoft.com/office/officeart/2005/8/layout/default"/>
    <dgm:cxn modelId="{1BDC2EE3-1FEA-8A47-8F2A-AAA06535CB81}" type="presOf" srcId="{56C939D3-7AC0-4F78-A043-9B2BAAC8B1D1}" destId="{E6066EF0-AD84-A54E-9543-8DE8C43A4AA8}" srcOrd="0" destOrd="0" presId="urn:microsoft.com/office/officeart/2005/8/layout/default"/>
    <dgm:cxn modelId="{0543B2E3-A8E7-BE49-8B98-760D26E66860}" type="presOf" srcId="{9D8EC35E-5A4A-46F2-BBFE-1F5F91C757EA}" destId="{DFF475F8-532C-AA49-90FC-A8C6CB017030}" srcOrd="0" destOrd="0" presId="urn:microsoft.com/office/officeart/2005/8/layout/default"/>
    <dgm:cxn modelId="{23592CE9-2F77-406A-85A2-8645578234B9}" srcId="{52520590-FE6F-4DD1-8148-A5422BCD06DA}" destId="{62DE399F-1E0E-4F77-905E-D5AFDBC817C7}" srcOrd="3" destOrd="0" parTransId="{5D3EFA73-A12B-4380-867D-E79253C51AF1}" sibTransId="{9A110FFA-5CA8-4005-9230-3BF84F0443A9}"/>
    <dgm:cxn modelId="{9AF304FE-C8EF-484A-BA3D-1E051596E9DD}" type="presOf" srcId="{CD95B213-5BF5-4B30-8C18-1AF350785513}" destId="{BC5129A4-0C91-9D47-900B-6CCE73AC0BDF}" srcOrd="0" destOrd="0" presId="urn:microsoft.com/office/officeart/2005/8/layout/default"/>
    <dgm:cxn modelId="{F00C8BFF-80C8-4CFE-9ED9-90ADE2D85E77}" srcId="{52520590-FE6F-4DD1-8148-A5422BCD06DA}" destId="{9271BBBD-44B5-412A-9BF6-F24D6CED4461}" srcOrd="11" destOrd="0" parTransId="{0C9E5786-D3D9-48DE-8962-C0A74B726FD1}" sibTransId="{A8E5B7E7-4751-4FEB-A680-2E18857AE251}"/>
    <dgm:cxn modelId="{6577D9FC-19FB-4247-BCBE-BF597786DF72}" type="presParOf" srcId="{D7A4E132-46E6-7A49-87B3-5C145A2BD2D4}" destId="{151BC0DE-B3B0-C843-8148-8BEC1C0E4F8F}" srcOrd="0" destOrd="0" presId="urn:microsoft.com/office/officeart/2005/8/layout/default"/>
    <dgm:cxn modelId="{E337D7C7-2394-7649-BEBC-4F8E48B9E840}" type="presParOf" srcId="{D7A4E132-46E6-7A49-87B3-5C145A2BD2D4}" destId="{979FA2A0-AE4F-2B49-B826-F703673D960B}" srcOrd="1" destOrd="0" presId="urn:microsoft.com/office/officeart/2005/8/layout/default"/>
    <dgm:cxn modelId="{18B83E85-00AD-2941-B68C-267F8383A666}" type="presParOf" srcId="{D7A4E132-46E6-7A49-87B3-5C145A2BD2D4}" destId="{F6A5ED78-A71B-424B-8830-447551261D46}" srcOrd="2" destOrd="0" presId="urn:microsoft.com/office/officeart/2005/8/layout/default"/>
    <dgm:cxn modelId="{5D99A288-BBA0-1F4E-A45B-FEF86D0167E2}" type="presParOf" srcId="{D7A4E132-46E6-7A49-87B3-5C145A2BD2D4}" destId="{7E293AA9-2358-1743-8923-EBE80ABCB81B}" srcOrd="3" destOrd="0" presId="urn:microsoft.com/office/officeart/2005/8/layout/default"/>
    <dgm:cxn modelId="{1E61F68C-8A1A-DF47-9CFA-FA1CC0F0A5F7}" type="presParOf" srcId="{D7A4E132-46E6-7A49-87B3-5C145A2BD2D4}" destId="{DFF475F8-532C-AA49-90FC-A8C6CB017030}" srcOrd="4" destOrd="0" presId="urn:microsoft.com/office/officeart/2005/8/layout/default"/>
    <dgm:cxn modelId="{0F8D3987-9DFA-CA4C-91D5-DE2B9DEB7672}" type="presParOf" srcId="{D7A4E132-46E6-7A49-87B3-5C145A2BD2D4}" destId="{577D483D-5FE5-624C-96B0-8B4D552391EB}" srcOrd="5" destOrd="0" presId="urn:microsoft.com/office/officeart/2005/8/layout/default"/>
    <dgm:cxn modelId="{77AED278-3AA8-6E4F-8E05-DD644F559934}" type="presParOf" srcId="{D7A4E132-46E6-7A49-87B3-5C145A2BD2D4}" destId="{D1E901A4-DAD1-674C-8A41-94118B173DC9}" srcOrd="6" destOrd="0" presId="urn:microsoft.com/office/officeart/2005/8/layout/default"/>
    <dgm:cxn modelId="{454F3119-25EF-1044-A689-6DFF1773EFE7}" type="presParOf" srcId="{D7A4E132-46E6-7A49-87B3-5C145A2BD2D4}" destId="{BD72A656-DBFC-D842-AA05-85FCF55CF854}" srcOrd="7" destOrd="0" presId="urn:microsoft.com/office/officeart/2005/8/layout/default"/>
    <dgm:cxn modelId="{A9412634-C760-1049-9BB1-6F58D130A144}" type="presParOf" srcId="{D7A4E132-46E6-7A49-87B3-5C145A2BD2D4}" destId="{0046F945-E00F-7248-93A9-21AD76E7A1E1}" srcOrd="8" destOrd="0" presId="urn:microsoft.com/office/officeart/2005/8/layout/default"/>
    <dgm:cxn modelId="{7A32CD20-581A-4D49-8264-1CE826D9C083}" type="presParOf" srcId="{D7A4E132-46E6-7A49-87B3-5C145A2BD2D4}" destId="{F907CF8B-7CF3-274C-B09E-58D4E24DDF2D}" srcOrd="9" destOrd="0" presId="urn:microsoft.com/office/officeart/2005/8/layout/default"/>
    <dgm:cxn modelId="{1AB63313-0C4D-5543-A4AA-70C7403B9F74}" type="presParOf" srcId="{D7A4E132-46E6-7A49-87B3-5C145A2BD2D4}" destId="{875BC156-7543-4C45-B7CA-88F80C48E8C3}" srcOrd="10" destOrd="0" presId="urn:microsoft.com/office/officeart/2005/8/layout/default"/>
    <dgm:cxn modelId="{28AED302-9AB2-E042-91F3-EC03B2B98CE6}" type="presParOf" srcId="{D7A4E132-46E6-7A49-87B3-5C145A2BD2D4}" destId="{3CE93A90-D998-6B48-B91D-6421CC3BFABD}" srcOrd="11" destOrd="0" presId="urn:microsoft.com/office/officeart/2005/8/layout/default"/>
    <dgm:cxn modelId="{B4491751-9ABA-F746-A54F-8CB603F3D5D4}" type="presParOf" srcId="{D7A4E132-46E6-7A49-87B3-5C145A2BD2D4}" destId="{D8EC8DF4-D310-9F43-8E12-2B7660D8A3C7}" srcOrd="12" destOrd="0" presId="urn:microsoft.com/office/officeart/2005/8/layout/default"/>
    <dgm:cxn modelId="{DC51FAAD-7FF1-7349-B0EB-FFE8DA2BE9F5}" type="presParOf" srcId="{D7A4E132-46E6-7A49-87B3-5C145A2BD2D4}" destId="{C6F9673A-8C0B-8C49-AB7B-321E1C946F28}" srcOrd="13" destOrd="0" presId="urn:microsoft.com/office/officeart/2005/8/layout/default"/>
    <dgm:cxn modelId="{AF725691-9A71-BB4C-B3E1-B970015E458C}" type="presParOf" srcId="{D7A4E132-46E6-7A49-87B3-5C145A2BD2D4}" destId="{120FAA9B-896C-5B4F-BE58-66B182567F75}" srcOrd="14" destOrd="0" presId="urn:microsoft.com/office/officeart/2005/8/layout/default"/>
    <dgm:cxn modelId="{E6A72478-68A7-0844-AB8F-8ED23AA14EC9}" type="presParOf" srcId="{D7A4E132-46E6-7A49-87B3-5C145A2BD2D4}" destId="{57426A3A-CE9A-ED4F-866D-B99E8FD44D47}" srcOrd="15" destOrd="0" presId="urn:microsoft.com/office/officeart/2005/8/layout/default"/>
    <dgm:cxn modelId="{253B5824-7E03-0345-ADEB-4D524DB8AEC0}" type="presParOf" srcId="{D7A4E132-46E6-7A49-87B3-5C145A2BD2D4}" destId="{BC5129A4-0C91-9D47-900B-6CCE73AC0BDF}" srcOrd="16" destOrd="0" presId="urn:microsoft.com/office/officeart/2005/8/layout/default"/>
    <dgm:cxn modelId="{28C624C1-5876-7940-99C6-25E63B7D78D8}" type="presParOf" srcId="{D7A4E132-46E6-7A49-87B3-5C145A2BD2D4}" destId="{E3163DCC-78B9-B04D-A0DB-E0117B71A546}" srcOrd="17" destOrd="0" presId="urn:microsoft.com/office/officeart/2005/8/layout/default"/>
    <dgm:cxn modelId="{0BC3BE84-4424-BA4D-A299-2E23D52829EF}" type="presParOf" srcId="{D7A4E132-46E6-7A49-87B3-5C145A2BD2D4}" destId="{E6066EF0-AD84-A54E-9543-8DE8C43A4AA8}" srcOrd="18" destOrd="0" presId="urn:microsoft.com/office/officeart/2005/8/layout/default"/>
    <dgm:cxn modelId="{2C06912F-F3E1-0446-BE78-97F8BB4DB902}" type="presParOf" srcId="{D7A4E132-46E6-7A49-87B3-5C145A2BD2D4}" destId="{33E4E0A1-351C-F24C-A0A6-D7467EAB748B}" srcOrd="19" destOrd="0" presId="urn:microsoft.com/office/officeart/2005/8/layout/default"/>
    <dgm:cxn modelId="{B6F1F81A-F668-5E47-84F9-549FF29B9197}" type="presParOf" srcId="{D7A4E132-46E6-7A49-87B3-5C145A2BD2D4}" destId="{3763F632-81BA-0149-9064-C88BF3DAFA83}" srcOrd="20" destOrd="0" presId="urn:microsoft.com/office/officeart/2005/8/layout/default"/>
    <dgm:cxn modelId="{8ADF8972-285C-2A44-9EDD-6DA8F45D09A4}" type="presParOf" srcId="{D7A4E132-46E6-7A49-87B3-5C145A2BD2D4}" destId="{1EE7AE0C-0086-AD4C-B993-F2EFFE2725F6}" srcOrd="21" destOrd="0" presId="urn:microsoft.com/office/officeart/2005/8/layout/default"/>
    <dgm:cxn modelId="{183929A8-9F40-D340-B1C5-1EF5E54D1B30}" type="presParOf" srcId="{D7A4E132-46E6-7A49-87B3-5C145A2BD2D4}" destId="{707BDC8F-6E82-F24A-BC6E-EFC7661041CD}" srcOrd="22" destOrd="0" presId="urn:microsoft.com/office/officeart/2005/8/layout/default"/>
    <dgm:cxn modelId="{4F0E2E5F-D70F-DE42-B31D-665C65A4B3DD}" type="presParOf" srcId="{D7A4E132-46E6-7A49-87B3-5C145A2BD2D4}" destId="{19A166EA-0839-DD40-B307-B8015915F784}" srcOrd="23" destOrd="0" presId="urn:microsoft.com/office/officeart/2005/8/layout/default"/>
    <dgm:cxn modelId="{7EFE4CC2-E51F-ED45-A59C-AA3CF5C8C3BA}" type="presParOf" srcId="{D7A4E132-46E6-7A49-87B3-5C145A2BD2D4}" destId="{6B63EC35-637E-5C4E-9A7C-B69433BC8EDA}" srcOrd="24" destOrd="0" presId="urn:microsoft.com/office/officeart/2005/8/layout/default"/>
    <dgm:cxn modelId="{2475EBB4-57E5-7744-98E4-6F8388CC2D08}" type="presParOf" srcId="{D7A4E132-46E6-7A49-87B3-5C145A2BD2D4}" destId="{EC499638-4797-9C46-B01D-61F58C3FFD91}" srcOrd="25" destOrd="0" presId="urn:microsoft.com/office/officeart/2005/8/layout/default"/>
    <dgm:cxn modelId="{69C547CD-A407-5644-B0A4-B1622C92A37E}" type="presParOf" srcId="{D7A4E132-46E6-7A49-87B3-5C145A2BD2D4}" destId="{585A95F4-4036-BF41-B460-1A44974782D6}" srcOrd="26" destOrd="0" presId="urn:microsoft.com/office/officeart/2005/8/layout/default"/>
    <dgm:cxn modelId="{4A7E3436-8E82-024A-B27A-5EE1A043DE67}" type="presParOf" srcId="{D7A4E132-46E6-7A49-87B3-5C145A2BD2D4}" destId="{54633263-FF9F-2045-8FF6-093D7B218263}" srcOrd="27" destOrd="0" presId="urn:microsoft.com/office/officeart/2005/8/layout/default"/>
    <dgm:cxn modelId="{8A21EAC8-1FEE-E646-A594-F90E2F01F0F9}" type="presParOf" srcId="{D7A4E132-46E6-7A49-87B3-5C145A2BD2D4}" destId="{4E926ECB-9D45-2149-9B8E-D7D3282BB729}"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A085D2-2646-9D46-92BA-F9A6360A3D92}"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3D576099-8FFD-ED49-94B4-0E9D9AA71DAE}">
      <dgm:prSet phldrT="[Text]" custT="1"/>
      <dgm:spPr/>
      <dgm:t>
        <a:bodyPr/>
        <a:lstStyle/>
        <a:p>
          <a:r>
            <a:rPr lang="en-US" sz="2400" dirty="0"/>
            <a:t>Higher T/B</a:t>
          </a:r>
        </a:p>
      </dgm:t>
    </dgm:pt>
    <dgm:pt modelId="{04D89A4C-5213-D54E-AB66-3F8B6E6D3DFA}" type="parTrans" cxnId="{994291C4-CFC6-C849-B4F1-51D7CE7684BD}">
      <dgm:prSet/>
      <dgm:spPr/>
      <dgm:t>
        <a:bodyPr/>
        <a:lstStyle/>
        <a:p>
          <a:endParaRPr lang="en-US" sz="2400"/>
        </a:p>
      </dgm:t>
    </dgm:pt>
    <dgm:pt modelId="{A5B89B01-BB9D-0443-8370-67ABC10D3D54}" type="sibTrans" cxnId="{994291C4-CFC6-C849-B4F1-51D7CE7684BD}">
      <dgm:prSet/>
      <dgm:spPr/>
      <dgm:t>
        <a:bodyPr/>
        <a:lstStyle/>
        <a:p>
          <a:endParaRPr lang="en-US" sz="2400"/>
        </a:p>
      </dgm:t>
    </dgm:pt>
    <dgm:pt modelId="{EBF8E3F7-6C70-1748-AD29-53C72C1399EC}">
      <dgm:prSet phldrT="[Text]" custT="1"/>
      <dgm:spPr/>
      <dgm:t>
        <a:bodyPr/>
        <a:lstStyle/>
        <a:p>
          <a:r>
            <a:rPr lang="en-US" sz="2400" dirty="0"/>
            <a:t>Higher sensitivity</a:t>
          </a:r>
        </a:p>
      </dgm:t>
    </dgm:pt>
    <dgm:pt modelId="{D198C0FB-23A0-D54F-8A15-359BE5A7A540}" type="parTrans" cxnId="{09431F09-4B16-EC4E-AA9C-24A696AFA189}">
      <dgm:prSet/>
      <dgm:spPr/>
      <dgm:t>
        <a:bodyPr/>
        <a:lstStyle/>
        <a:p>
          <a:endParaRPr lang="en-US" sz="2400"/>
        </a:p>
      </dgm:t>
    </dgm:pt>
    <dgm:pt modelId="{69AA2541-A1B0-FB4E-B4C5-6AA2FF60CABD}" type="sibTrans" cxnId="{09431F09-4B16-EC4E-AA9C-24A696AFA189}">
      <dgm:prSet/>
      <dgm:spPr/>
      <dgm:t>
        <a:bodyPr/>
        <a:lstStyle/>
        <a:p>
          <a:endParaRPr lang="en-US" sz="2400"/>
        </a:p>
      </dgm:t>
    </dgm:pt>
    <dgm:pt modelId="{1637A198-ED86-2A4B-8351-C28FC0CD8EB8}">
      <dgm:prSet phldrT="[Text]" custT="1"/>
      <dgm:spPr/>
      <dgm:t>
        <a:bodyPr/>
        <a:lstStyle/>
        <a:p>
          <a:r>
            <a:rPr lang="en-US" sz="2400" dirty="0"/>
            <a:t>Low noise</a:t>
          </a:r>
        </a:p>
      </dgm:t>
    </dgm:pt>
    <dgm:pt modelId="{3FDEEF8D-FC30-2443-85B4-6208722FF04F}" type="parTrans" cxnId="{FECC9953-04BC-9844-B326-448A7907722F}">
      <dgm:prSet/>
      <dgm:spPr/>
      <dgm:t>
        <a:bodyPr/>
        <a:lstStyle/>
        <a:p>
          <a:endParaRPr lang="en-US" sz="2400"/>
        </a:p>
      </dgm:t>
    </dgm:pt>
    <dgm:pt modelId="{91CFFA93-6AEA-A240-919B-C129B4E95EFF}" type="sibTrans" cxnId="{FECC9953-04BC-9844-B326-448A7907722F}">
      <dgm:prSet/>
      <dgm:spPr/>
      <dgm:t>
        <a:bodyPr/>
        <a:lstStyle/>
        <a:p>
          <a:endParaRPr lang="en-US" sz="2400"/>
        </a:p>
      </dgm:t>
    </dgm:pt>
    <dgm:pt modelId="{6EE3D582-E216-074B-AB61-00A48739ED98}">
      <dgm:prSet phldrT="[Text]" custT="1"/>
      <dgm:spPr/>
      <dgm:t>
        <a:bodyPr/>
        <a:lstStyle/>
        <a:p>
          <a:r>
            <a:rPr lang="en-US" sz="2400" dirty="0"/>
            <a:t>@ low dose</a:t>
          </a:r>
        </a:p>
      </dgm:t>
    </dgm:pt>
    <dgm:pt modelId="{7E89C02C-D37A-AC46-BA8E-7A2327423856}" type="parTrans" cxnId="{182AA4A5-5A14-E243-B05F-7804EC6869B1}">
      <dgm:prSet/>
      <dgm:spPr/>
      <dgm:t>
        <a:bodyPr/>
        <a:lstStyle/>
        <a:p>
          <a:endParaRPr lang="en-US" sz="2400"/>
        </a:p>
      </dgm:t>
    </dgm:pt>
    <dgm:pt modelId="{7D433E0F-0D16-784D-949A-549FA2816F57}" type="sibTrans" cxnId="{182AA4A5-5A14-E243-B05F-7804EC6869B1}">
      <dgm:prSet/>
      <dgm:spPr/>
      <dgm:t>
        <a:bodyPr/>
        <a:lstStyle/>
        <a:p>
          <a:endParaRPr lang="en-US" sz="2400"/>
        </a:p>
      </dgm:t>
    </dgm:pt>
    <dgm:pt modelId="{A14E0231-B99D-944D-A0CB-A31001D1C924}">
      <dgm:prSet phldrT="[Text]" custT="1"/>
      <dgm:spPr/>
      <dgm:t>
        <a:bodyPr/>
        <a:lstStyle/>
        <a:p>
          <a:r>
            <a:rPr lang="en-US" sz="2400" dirty="0"/>
            <a:t>@ short time</a:t>
          </a:r>
        </a:p>
      </dgm:t>
    </dgm:pt>
    <dgm:pt modelId="{71B52998-EEE9-524A-BF9B-48E6BBB464EA}" type="parTrans" cxnId="{C84198C3-AFCE-114E-9FDC-E8B2BDB0862D}">
      <dgm:prSet/>
      <dgm:spPr/>
      <dgm:t>
        <a:bodyPr/>
        <a:lstStyle/>
        <a:p>
          <a:endParaRPr lang="en-US" sz="2400"/>
        </a:p>
      </dgm:t>
    </dgm:pt>
    <dgm:pt modelId="{A5033128-2EAD-2D4F-B07E-E56290218134}" type="sibTrans" cxnId="{C84198C3-AFCE-114E-9FDC-E8B2BDB0862D}">
      <dgm:prSet/>
      <dgm:spPr/>
      <dgm:t>
        <a:bodyPr/>
        <a:lstStyle/>
        <a:p>
          <a:endParaRPr lang="en-US" sz="2400"/>
        </a:p>
      </dgm:t>
    </dgm:pt>
    <dgm:pt modelId="{4911ADFC-1CDD-AB44-88E6-4C1F63FFDC98}">
      <dgm:prSet phldrT="[Text]" custT="1"/>
      <dgm:spPr/>
      <dgm:t>
        <a:bodyPr/>
        <a:lstStyle/>
        <a:p>
          <a:r>
            <a:rPr lang="en-US" sz="2400" dirty="0"/>
            <a:t> quantitative...</a:t>
          </a:r>
        </a:p>
      </dgm:t>
    </dgm:pt>
    <dgm:pt modelId="{BA265C2D-A884-9643-8B96-E0E68EF0A145}" type="parTrans" cxnId="{5A7C5B3B-E4AF-BA4A-BF3F-B897D6B771CC}">
      <dgm:prSet/>
      <dgm:spPr/>
      <dgm:t>
        <a:bodyPr/>
        <a:lstStyle/>
        <a:p>
          <a:endParaRPr lang="en-US"/>
        </a:p>
      </dgm:t>
    </dgm:pt>
    <dgm:pt modelId="{800A0D53-2BA4-A645-A6DC-EB57F6C1055B}" type="sibTrans" cxnId="{5A7C5B3B-E4AF-BA4A-BF3F-B897D6B771CC}">
      <dgm:prSet/>
      <dgm:spPr/>
      <dgm:t>
        <a:bodyPr/>
        <a:lstStyle/>
        <a:p>
          <a:endParaRPr lang="en-US"/>
        </a:p>
      </dgm:t>
    </dgm:pt>
    <dgm:pt modelId="{1F24E68C-02A0-514D-867A-3EB695DBB0BF}" type="pres">
      <dgm:prSet presAssocID="{19A085D2-2646-9D46-92BA-F9A6360A3D92}" presName="linear" presStyleCnt="0">
        <dgm:presLayoutVars>
          <dgm:dir/>
          <dgm:animLvl val="lvl"/>
          <dgm:resizeHandles val="exact"/>
        </dgm:presLayoutVars>
      </dgm:prSet>
      <dgm:spPr/>
    </dgm:pt>
    <dgm:pt modelId="{B5F93751-48B2-3544-AEF2-2DA1CADEFB03}" type="pres">
      <dgm:prSet presAssocID="{3D576099-8FFD-ED49-94B4-0E9D9AA71DAE}" presName="parentLin" presStyleCnt="0"/>
      <dgm:spPr/>
    </dgm:pt>
    <dgm:pt modelId="{ECAF9BF9-AC9A-A64A-873A-9E840EB4FC9E}" type="pres">
      <dgm:prSet presAssocID="{3D576099-8FFD-ED49-94B4-0E9D9AA71DAE}" presName="parentLeftMargin" presStyleLbl="node1" presStyleIdx="0" presStyleCnt="6"/>
      <dgm:spPr/>
    </dgm:pt>
    <dgm:pt modelId="{0840CD0C-1F01-EB46-88F4-DBEFC24CC8E2}" type="pres">
      <dgm:prSet presAssocID="{3D576099-8FFD-ED49-94B4-0E9D9AA71DAE}" presName="parentText" presStyleLbl="node1" presStyleIdx="0" presStyleCnt="6">
        <dgm:presLayoutVars>
          <dgm:chMax val="0"/>
          <dgm:bulletEnabled val="1"/>
        </dgm:presLayoutVars>
      </dgm:prSet>
      <dgm:spPr/>
    </dgm:pt>
    <dgm:pt modelId="{9B32B4F8-FBF4-E947-A23B-1B24B9824EF1}" type="pres">
      <dgm:prSet presAssocID="{3D576099-8FFD-ED49-94B4-0E9D9AA71DAE}" presName="negativeSpace" presStyleCnt="0"/>
      <dgm:spPr/>
    </dgm:pt>
    <dgm:pt modelId="{DF247184-2FF7-3B42-8237-2DAEB9B5F2E3}" type="pres">
      <dgm:prSet presAssocID="{3D576099-8FFD-ED49-94B4-0E9D9AA71DAE}" presName="childText" presStyleLbl="conFgAcc1" presStyleIdx="0" presStyleCnt="6">
        <dgm:presLayoutVars>
          <dgm:bulletEnabled val="1"/>
        </dgm:presLayoutVars>
      </dgm:prSet>
      <dgm:spPr/>
    </dgm:pt>
    <dgm:pt modelId="{4533FC83-D806-6242-836D-A5CC16D93A76}" type="pres">
      <dgm:prSet presAssocID="{A5B89B01-BB9D-0443-8370-67ABC10D3D54}" presName="spaceBetweenRectangles" presStyleCnt="0"/>
      <dgm:spPr/>
    </dgm:pt>
    <dgm:pt modelId="{BAF0258D-43B0-B549-8289-30BD4431D4C0}" type="pres">
      <dgm:prSet presAssocID="{EBF8E3F7-6C70-1748-AD29-53C72C1399EC}" presName="parentLin" presStyleCnt="0"/>
      <dgm:spPr/>
    </dgm:pt>
    <dgm:pt modelId="{7822406E-BAD7-3647-AB08-73C6A2E25BB6}" type="pres">
      <dgm:prSet presAssocID="{EBF8E3F7-6C70-1748-AD29-53C72C1399EC}" presName="parentLeftMargin" presStyleLbl="node1" presStyleIdx="0" presStyleCnt="6"/>
      <dgm:spPr/>
    </dgm:pt>
    <dgm:pt modelId="{4F99D0ED-EFE8-F846-900F-E4BA945EA9A4}" type="pres">
      <dgm:prSet presAssocID="{EBF8E3F7-6C70-1748-AD29-53C72C1399EC}" presName="parentText" presStyleLbl="node1" presStyleIdx="1" presStyleCnt="6">
        <dgm:presLayoutVars>
          <dgm:chMax val="0"/>
          <dgm:bulletEnabled val="1"/>
        </dgm:presLayoutVars>
      </dgm:prSet>
      <dgm:spPr/>
    </dgm:pt>
    <dgm:pt modelId="{2B310F43-C1CC-8841-830A-00F24C24F435}" type="pres">
      <dgm:prSet presAssocID="{EBF8E3F7-6C70-1748-AD29-53C72C1399EC}" presName="negativeSpace" presStyleCnt="0"/>
      <dgm:spPr/>
    </dgm:pt>
    <dgm:pt modelId="{4070EB0B-1C21-ED4B-B35E-79E18FDF23B5}" type="pres">
      <dgm:prSet presAssocID="{EBF8E3F7-6C70-1748-AD29-53C72C1399EC}" presName="childText" presStyleLbl="conFgAcc1" presStyleIdx="1" presStyleCnt="6">
        <dgm:presLayoutVars>
          <dgm:bulletEnabled val="1"/>
        </dgm:presLayoutVars>
      </dgm:prSet>
      <dgm:spPr/>
    </dgm:pt>
    <dgm:pt modelId="{56639C57-5B4A-2F46-902C-FDDE43A73EF9}" type="pres">
      <dgm:prSet presAssocID="{69AA2541-A1B0-FB4E-B4C5-6AA2FF60CABD}" presName="spaceBetweenRectangles" presStyleCnt="0"/>
      <dgm:spPr/>
    </dgm:pt>
    <dgm:pt modelId="{480AD0CF-B411-CE49-8235-419F0EE9DB8A}" type="pres">
      <dgm:prSet presAssocID="{1637A198-ED86-2A4B-8351-C28FC0CD8EB8}" presName="parentLin" presStyleCnt="0"/>
      <dgm:spPr/>
    </dgm:pt>
    <dgm:pt modelId="{71E38AD5-3B88-0445-8D02-CF1D4CD2148B}" type="pres">
      <dgm:prSet presAssocID="{1637A198-ED86-2A4B-8351-C28FC0CD8EB8}" presName="parentLeftMargin" presStyleLbl="node1" presStyleIdx="1" presStyleCnt="6"/>
      <dgm:spPr/>
    </dgm:pt>
    <dgm:pt modelId="{EC6FA883-BD63-F149-89F1-A5769EF4B31C}" type="pres">
      <dgm:prSet presAssocID="{1637A198-ED86-2A4B-8351-C28FC0CD8EB8}" presName="parentText" presStyleLbl="node1" presStyleIdx="2" presStyleCnt="6">
        <dgm:presLayoutVars>
          <dgm:chMax val="0"/>
          <dgm:bulletEnabled val="1"/>
        </dgm:presLayoutVars>
      </dgm:prSet>
      <dgm:spPr/>
    </dgm:pt>
    <dgm:pt modelId="{395BEB13-0E57-1A42-A3AE-33B86F0D562B}" type="pres">
      <dgm:prSet presAssocID="{1637A198-ED86-2A4B-8351-C28FC0CD8EB8}" presName="negativeSpace" presStyleCnt="0"/>
      <dgm:spPr/>
    </dgm:pt>
    <dgm:pt modelId="{2481B0A5-450B-9C42-A170-453F6BA26781}" type="pres">
      <dgm:prSet presAssocID="{1637A198-ED86-2A4B-8351-C28FC0CD8EB8}" presName="childText" presStyleLbl="conFgAcc1" presStyleIdx="2" presStyleCnt="6">
        <dgm:presLayoutVars>
          <dgm:bulletEnabled val="1"/>
        </dgm:presLayoutVars>
      </dgm:prSet>
      <dgm:spPr/>
    </dgm:pt>
    <dgm:pt modelId="{0A51F599-C249-1D4F-8785-04D43F09AA72}" type="pres">
      <dgm:prSet presAssocID="{91CFFA93-6AEA-A240-919B-C129B4E95EFF}" presName="spaceBetweenRectangles" presStyleCnt="0"/>
      <dgm:spPr/>
    </dgm:pt>
    <dgm:pt modelId="{8B49E618-1DD8-9A47-A6E0-FBE13B38E5D3}" type="pres">
      <dgm:prSet presAssocID="{A14E0231-B99D-944D-A0CB-A31001D1C924}" presName="parentLin" presStyleCnt="0"/>
      <dgm:spPr/>
    </dgm:pt>
    <dgm:pt modelId="{B73199D9-70BB-4143-9DA7-DC1CC7AAB907}" type="pres">
      <dgm:prSet presAssocID="{A14E0231-B99D-944D-A0CB-A31001D1C924}" presName="parentLeftMargin" presStyleLbl="node1" presStyleIdx="2" presStyleCnt="6"/>
      <dgm:spPr/>
    </dgm:pt>
    <dgm:pt modelId="{D74E3D5E-A66A-1C46-A43D-5D5D6F43B046}" type="pres">
      <dgm:prSet presAssocID="{A14E0231-B99D-944D-A0CB-A31001D1C924}" presName="parentText" presStyleLbl="node1" presStyleIdx="3" presStyleCnt="6">
        <dgm:presLayoutVars>
          <dgm:chMax val="0"/>
          <dgm:bulletEnabled val="1"/>
        </dgm:presLayoutVars>
      </dgm:prSet>
      <dgm:spPr/>
    </dgm:pt>
    <dgm:pt modelId="{6CE36E1C-A50E-224A-B7F0-9B01DD78CBC7}" type="pres">
      <dgm:prSet presAssocID="{A14E0231-B99D-944D-A0CB-A31001D1C924}" presName="negativeSpace" presStyleCnt="0"/>
      <dgm:spPr/>
    </dgm:pt>
    <dgm:pt modelId="{65B23FA5-CD86-8944-A19A-45575D2782B3}" type="pres">
      <dgm:prSet presAssocID="{A14E0231-B99D-944D-A0CB-A31001D1C924}" presName="childText" presStyleLbl="conFgAcc1" presStyleIdx="3" presStyleCnt="6">
        <dgm:presLayoutVars>
          <dgm:bulletEnabled val="1"/>
        </dgm:presLayoutVars>
      </dgm:prSet>
      <dgm:spPr/>
    </dgm:pt>
    <dgm:pt modelId="{97662643-D189-7449-9F88-51EDB706313B}" type="pres">
      <dgm:prSet presAssocID="{A5033128-2EAD-2D4F-B07E-E56290218134}" presName="spaceBetweenRectangles" presStyleCnt="0"/>
      <dgm:spPr/>
    </dgm:pt>
    <dgm:pt modelId="{7B80B1BE-C757-0E4F-8F6F-293950631B0E}" type="pres">
      <dgm:prSet presAssocID="{6EE3D582-E216-074B-AB61-00A48739ED98}" presName="parentLin" presStyleCnt="0"/>
      <dgm:spPr/>
    </dgm:pt>
    <dgm:pt modelId="{974F2896-F046-4447-A6E3-3EF0C3D0BFBB}" type="pres">
      <dgm:prSet presAssocID="{6EE3D582-E216-074B-AB61-00A48739ED98}" presName="parentLeftMargin" presStyleLbl="node1" presStyleIdx="3" presStyleCnt="6"/>
      <dgm:spPr/>
    </dgm:pt>
    <dgm:pt modelId="{FB53A01C-5BA0-9F4B-8189-93A43C55ADE8}" type="pres">
      <dgm:prSet presAssocID="{6EE3D582-E216-074B-AB61-00A48739ED98}" presName="parentText" presStyleLbl="node1" presStyleIdx="4" presStyleCnt="6">
        <dgm:presLayoutVars>
          <dgm:chMax val="0"/>
          <dgm:bulletEnabled val="1"/>
        </dgm:presLayoutVars>
      </dgm:prSet>
      <dgm:spPr/>
    </dgm:pt>
    <dgm:pt modelId="{DC6F09D1-7F35-1240-A01D-07A61909724E}" type="pres">
      <dgm:prSet presAssocID="{6EE3D582-E216-074B-AB61-00A48739ED98}" presName="negativeSpace" presStyleCnt="0"/>
      <dgm:spPr/>
    </dgm:pt>
    <dgm:pt modelId="{09E1D474-1709-D944-8F28-87EFA3FC373A}" type="pres">
      <dgm:prSet presAssocID="{6EE3D582-E216-074B-AB61-00A48739ED98}" presName="childText" presStyleLbl="conFgAcc1" presStyleIdx="4" presStyleCnt="6">
        <dgm:presLayoutVars>
          <dgm:bulletEnabled val="1"/>
        </dgm:presLayoutVars>
      </dgm:prSet>
      <dgm:spPr/>
    </dgm:pt>
    <dgm:pt modelId="{A181CF38-85F0-9A4C-9ADF-E1BD7698C9C2}" type="pres">
      <dgm:prSet presAssocID="{7D433E0F-0D16-784D-949A-549FA2816F57}" presName="spaceBetweenRectangles" presStyleCnt="0"/>
      <dgm:spPr/>
    </dgm:pt>
    <dgm:pt modelId="{830292EF-059E-EC40-8806-743C2A98F5B7}" type="pres">
      <dgm:prSet presAssocID="{4911ADFC-1CDD-AB44-88E6-4C1F63FFDC98}" presName="parentLin" presStyleCnt="0"/>
      <dgm:spPr/>
    </dgm:pt>
    <dgm:pt modelId="{0DFA8973-1088-6E49-9401-3E24FB0C4B0A}" type="pres">
      <dgm:prSet presAssocID="{4911ADFC-1CDD-AB44-88E6-4C1F63FFDC98}" presName="parentLeftMargin" presStyleLbl="node1" presStyleIdx="4" presStyleCnt="6"/>
      <dgm:spPr/>
    </dgm:pt>
    <dgm:pt modelId="{2E2D676E-3996-A447-ADED-B9D43438DB14}" type="pres">
      <dgm:prSet presAssocID="{4911ADFC-1CDD-AB44-88E6-4C1F63FFDC98}" presName="parentText" presStyleLbl="node1" presStyleIdx="5" presStyleCnt="6">
        <dgm:presLayoutVars>
          <dgm:chMax val="0"/>
          <dgm:bulletEnabled val="1"/>
        </dgm:presLayoutVars>
      </dgm:prSet>
      <dgm:spPr/>
    </dgm:pt>
    <dgm:pt modelId="{CA5C8A39-A3A1-9744-963B-E293875E5244}" type="pres">
      <dgm:prSet presAssocID="{4911ADFC-1CDD-AB44-88E6-4C1F63FFDC98}" presName="negativeSpace" presStyleCnt="0"/>
      <dgm:spPr/>
    </dgm:pt>
    <dgm:pt modelId="{8736A54F-D2F6-C545-9393-378F4D748F3E}" type="pres">
      <dgm:prSet presAssocID="{4911ADFC-1CDD-AB44-88E6-4C1F63FFDC98}" presName="childText" presStyleLbl="conFgAcc1" presStyleIdx="5" presStyleCnt="6">
        <dgm:presLayoutVars>
          <dgm:bulletEnabled val="1"/>
        </dgm:presLayoutVars>
      </dgm:prSet>
      <dgm:spPr/>
    </dgm:pt>
  </dgm:ptLst>
  <dgm:cxnLst>
    <dgm:cxn modelId="{600B4208-7368-8649-ABC1-FDEC379E1EBD}" type="presOf" srcId="{A14E0231-B99D-944D-A0CB-A31001D1C924}" destId="{D74E3D5E-A66A-1C46-A43D-5D5D6F43B046}" srcOrd="1" destOrd="0" presId="urn:microsoft.com/office/officeart/2005/8/layout/list1"/>
    <dgm:cxn modelId="{09431F09-4B16-EC4E-AA9C-24A696AFA189}" srcId="{19A085D2-2646-9D46-92BA-F9A6360A3D92}" destId="{EBF8E3F7-6C70-1748-AD29-53C72C1399EC}" srcOrd="1" destOrd="0" parTransId="{D198C0FB-23A0-D54F-8A15-359BE5A7A540}" sibTransId="{69AA2541-A1B0-FB4E-B4C5-6AA2FF60CABD}"/>
    <dgm:cxn modelId="{3F9E590B-19E9-2446-818B-5809848A798D}" type="presOf" srcId="{6EE3D582-E216-074B-AB61-00A48739ED98}" destId="{FB53A01C-5BA0-9F4B-8189-93A43C55ADE8}" srcOrd="1" destOrd="0" presId="urn:microsoft.com/office/officeart/2005/8/layout/list1"/>
    <dgm:cxn modelId="{F297E910-1343-DA4E-8879-E04670B8D3D9}" type="presOf" srcId="{4911ADFC-1CDD-AB44-88E6-4C1F63FFDC98}" destId="{2E2D676E-3996-A447-ADED-B9D43438DB14}" srcOrd="1" destOrd="0" presId="urn:microsoft.com/office/officeart/2005/8/layout/list1"/>
    <dgm:cxn modelId="{4F5B032D-419C-1342-AC9F-38D9B59CC735}" type="presOf" srcId="{3D576099-8FFD-ED49-94B4-0E9D9AA71DAE}" destId="{ECAF9BF9-AC9A-A64A-873A-9E840EB4FC9E}" srcOrd="0" destOrd="0" presId="urn:microsoft.com/office/officeart/2005/8/layout/list1"/>
    <dgm:cxn modelId="{818E5A2D-5939-1247-861D-44E25DF03F44}" type="presOf" srcId="{4911ADFC-1CDD-AB44-88E6-4C1F63FFDC98}" destId="{0DFA8973-1088-6E49-9401-3E24FB0C4B0A}" srcOrd="0" destOrd="0" presId="urn:microsoft.com/office/officeart/2005/8/layout/list1"/>
    <dgm:cxn modelId="{7DAA1138-D103-0340-BD23-724F3D71B8CB}" type="presOf" srcId="{1637A198-ED86-2A4B-8351-C28FC0CD8EB8}" destId="{71E38AD5-3B88-0445-8D02-CF1D4CD2148B}" srcOrd="0" destOrd="0" presId="urn:microsoft.com/office/officeart/2005/8/layout/list1"/>
    <dgm:cxn modelId="{5A7C5B3B-E4AF-BA4A-BF3F-B897D6B771CC}" srcId="{19A085D2-2646-9D46-92BA-F9A6360A3D92}" destId="{4911ADFC-1CDD-AB44-88E6-4C1F63FFDC98}" srcOrd="5" destOrd="0" parTransId="{BA265C2D-A884-9643-8B96-E0E68EF0A145}" sibTransId="{800A0D53-2BA4-A645-A6DC-EB57F6C1055B}"/>
    <dgm:cxn modelId="{FECC9953-04BC-9844-B326-448A7907722F}" srcId="{19A085D2-2646-9D46-92BA-F9A6360A3D92}" destId="{1637A198-ED86-2A4B-8351-C28FC0CD8EB8}" srcOrd="2" destOrd="0" parTransId="{3FDEEF8D-FC30-2443-85B4-6208722FF04F}" sibTransId="{91CFFA93-6AEA-A240-919B-C129B4E95EFF}"/>
    <dgm:cxn modelId="{29AF9666-C4DC-4D46-A61E-7B8ED7D6DAA4}" type="presOf" srcId="{3D576099-8FFD-ED49-94B4-0E9D9AA71DAE}" destId="{0840CD0C-1F01-EB46-88F4-DBEFC24CC8E2}" srcOrd="1" destOrd="0" presId="urn:microsoft.com/office/officeart/2005/8/layout/list1"/>
    <dgm:cxn modelId="{AB63EB69-DA6C-7D47-94F7-D9F6BDCC8209}" type="presOf" srcId="{A14E0231-B99D-944D-A0CB-A31001D1C924}" destId="{B73199D9-70BB-4143-9DA7-DC1CC7AAB907}" srcOrd="0" destOrd="0" presId="urn:microsoft.com/office/officeart/2005/8/layout/list1"/>
    <dgm:cxn modelId="{5B9DCD6D-E56A-504A-A26B-D212FCE66B60}" type="presOf" srcId="{EBF8E3F7-6C70-1748-AD29-53C72C1399EC}" destId="{7822406E-BAD7-3647-AB08-73C6A2E25BB6}" srcOrd="0" destOrd="0" presId="urn:microsoft.com/office/officeart/2005/8/layout/list1"/>
    <dgm:cxn modelId="{9D819A71-CD89-1848-BAD8-69C3418056A2}" type="presOf" srcId="{1637A198-ED86-2A4B-8351-C28FC0CD8EB8}" destId="{EC6FA883-BD63-F149-89F1-A5769EF4B31C}" srcOrd="1" destOrd="0" presId="urn:microsoft.com/office/officeart/2005/8/layout/list1"/>
    <dgm:cxn modelId="{182AA4A5-5A14-E243-B05F-7804EC6869B1}" srcId="{19A085D2-2646-9D46-92BA-F9A6360A3D92}" destId="{6EE3D582-E216-074B-AB61-00A48739ED98}" srcOrd="4" destOrd="0" parTransId="{7E89C02C-D37A-AC46-BA8E-7A2327423856}" sibTransId="{7D433E0F-0D16-784D-949A-549FA2816F57}"/>
    <dgm:cxn modelId="{CF2586B9-31B7-5948-B3F8-33CA04830394}" type="presOf" srcId="{6EE3D582-E216-074B-AB61-00A48739ED98}" destId="{974F2896-F046-4447-A6E3-3EF0C3D0BFBB}" srcOrd="0" destOrd="0" presId="urn:microsoft.com/office/officeart/2005/8/layout/list1"/>
    <dgm:cxn modelId="{C84198C3-AFCE-114E-9FDC-E8B2BDB0862D}" srcId="{19A085D2-2646-9D46-92BA-F9A6360A3D92}" destId="{A14E0231-B99D-944D-A0CB-A31001D1C924}" srcOrd="3" destOrd="0" parTransId="{71B52998-EEE9-524A-BF9B-48E6BBB464EA}" sibTransId="{A5033128-2EAD-2D4F-B07E-E56290218134}"/>
    <dgm:cxn modelId="{994291C4-CFC6-C849-B4F1-51D7CE7684BD}" srcId="{19A085D2-2646-9D46-92BA-F9A6360A3D92}" destId="{3D576099-8FFD-ED49-94B4-0E9D9AA71DAE}" srcOrd="0" destOrd="0" parTransId="{04D89A4C-5213-D54E-AB66-3F8B6E6D3DFA}" sibTransId="{A5B89B01-BB9D-0443-8370-67ABC10D3D54}"/>
    <dgm:cxn modelId="{C230F3C6-1C3A-9240-9C02-8D4D1267BCDD}" type="presOf" srcId="{EBF8E3F7-6C70-1748-AD29-53C72C1399EC}" destId="{4F99D0ED-EFE8-F846-900F-E4BA945EA9A4}" srcOrd="1" destOrd="0" presId="urn:microsoft.com/office/officeart/2005/8/layout/list1"/>
    <dgm:cxn modelId="{0FA55ACE-3C90-B342-81D5-5E783BFAC6BD}" type="presOf" srcId="{19A085D2-2646-9D46-92BA-F9A6360A3D92}" destId="{1F24E68C-02A0-514D-867A-3EB695DBB0BF}" srcOrd="0" destOrd="0" presId="urn:microsoft.com/office/officeart/2005/8/layout/list1"/>
    <dgm:cxn modelId="{BA0C4576-7812-2B48-AC33-A0B573A70B5B}" type="presParOf" srcId="{1F24E68C-02A0-514D-867A-3EB695DBB0BF}" destId="{B5F93751-48B2-3544-AEF2-2DA1CADEFB03}" srcOrd="0" destOrd="0" presId="urn:microsoft.com/office/officeart/2005/8/layout/list1"/>
    <dgm:cxn modelId="{5F0E8B02-445C-D04C-9FB3-B69FEC8620B7}" type="presParOf" srcId="{B5F93751-48B2-3544-AEF2-2DA1CADEFB03}" destId="{ECAF9BF9-AC9A-A64A-873A-9E840EB4FC9E}" srcOrd="0" destOrd="0" presId="urn:microsoft.com/office/officeart/2005/8/layout/list1"/>
    <dgm:cxn modelId="{BE41158A-2C1F-F64A-9C5F-EF7170914687}" type="presParOf" srcId="{B5F93751-48B2-3544-AEF2-2DA1CADEFB03}" destId="{0840CD0C-1F01-EB46-88F4-DBEFC24CC8E2}" srcOrd="1" destOrd="0" presId="urn:microsoft.com/office/officeart/2005/8/layout/list1"/>
    <dgm:cxn modelId="{86FA85F6-2A2D-1643-872A-9AD1101174A2}" type="presParOf" srcId="{1F24E68C-02A0-514D-867A-3EB695DBB0BF}" destId="{9B32B4F8-FBF4-E947-A23B-1B24B9824EF1}" srcOrd="1" destOrd="0" presId="urn:microsoft.com/office/officeart/2005/8/layout/list1"/>
    <dgm:cxn modelId="{91134790-072A-9549-A391-7AEBF588B8DE}" type="presParOf" srcId="{1F24E68C-02A0-514D-867A-3EB695DBB0BF}" destId="{DF247184-2FF7-3B42-8237-2DAEB9B5F2E3}" srcOrd="2" destOrd="0" presId="urn:microsoft.com/office/officeart/2005/8/layout/list1"/>
    <dgm:cxn modelId="{6FC5D0BE-499C-2C49-9111-76FF6E8C9BFA}" type="presParOf" srcId="{1F24E68C-02A0-514D-867A-3EB695DBB0BF}" destId="{4533FC83-D806-6242-836D-A5CC16D93A76}" srcOrd="3" destOrd="0" presId="urn:microsoft.com/office/officeart/2005/8/layout/list1"/>
    <dgm:cxn modelId="{4A7C777D-13BE-3D4F-BA6F-16405A67B743}" type="presParOf" srcId="{1F24E68C-02A0-514D-867A-3EB695DBB0BF}" destId="{BAF0258D-43B0-B549-8289-30BD4431D4C0}" srcOrd="4" destOrd="0" presId="urn:microsoft.com/office/officeart/2005/8/layout/list1"/>
    <dgm:cxn modelId="{69C8A0E6-73D7-9540-ACB7-E88A3F4A33CF}" type="presParOf" srcId="{BAF0258D-43B0-B549-8289-30BD4431D4C0}" destId="{7822406E-BAD7-3647-AB08-73C6A2E25BB6}" srcOrd="0" destOrd="0" presId="urn:microsoft.com/office/officeart/2005/8/layout/list1"/>
    <dgm:cxn modelId="{3BE20975-244A-F549-BF7E-3DC81D3F086A}" type="presParOf" srcId="{BAF0258D-43B0-B549-8289-30BD4431D4C0}" destId="{4F99D0ED-EFE8-F846-900F-E4BA945EA9A4}" srcOrd="1" destOrd="0" presId="urn:microsoft.com/office/officeart/2005/8/layout/list1"/>
    <dgm:cxn modelId="{E090BC99-AC48-CD48-8FBF-3BB87D09928E}" type="presParOf" srcId="{1F24E68C-02A0-514D-867A-3EB695DBB0BF}" destId="{2B310F43-C1CC-8841-830A-00F24C24F435}" srcOrd="5" destOrd="0" presId="urn:microsoft.com/office/officeart/2005/8/layout/list1"/>
    <dgm:cxn modelId="{88A4E385-1EC9-AC48-A28C-E9B13A21DB7D}" type="presParOf" srcId="{1F24E68C-02A0-514D-867A-3EB695DBB0BF}" destId="{4070EB0B-1C21-ED4B-B35E-79E18FDF23B5}" srcOrd="6" destOrd="0" presId="urn:microsoft.com/office/officeart/2005/8/layout/list1"/>
    <dgm:cxn modelId="{3430D744-3B33-B549-A284-208F5B99A453}" type="presParOf" srcId="{1F24E68C-02A0-514D-867A-3EB695DBB0BF}" destId="{56639C57-5B4A-2F46-902C-FDDE43A73EF9}" srcOrd="7" destOrd="0" presId="urn:microsoft.com/office/officeart/2005/8/layout/list1"/>
    <dgm:cxn modelId="{4342ED9A-F4ED-6E4D-882F-D217297ED7A4}" type="presParOf" srcId="{1F24E68C-02A0-514D-867A-3EB695DBB0BF}" destId="{480AD0CF-B411-CE49-8235-419F0EE9DB8A}" srcOrd="8" destOrd="0" presId="urn:microsoft.com/office/officeart/2005/8/layout/list1"/>
    <dgm:cxn modelId="{90447A69-AB52-D740-863D-5D125643A7FA}" type="presParOf" srcId="{480AD0CF-B411-CE49-8235-419F0EE9DB8A}" destId="{71E38AD5-3B88-0445-8D02-CF1D4CD2148B}" srcOrd="0" destOrd="0" presId="urn:microsoft.com/office/officeart/2005/8/layout/list1"/>
    <dgm:cxn modelId="{FC9E3AED-2DE1-564A-8C2D-3D3FB0ABF65C}" type="presParOf" srcId="{480AD0CF-B411-CE49-8235-419F0EE9DB8A}" destId="{EC6FA883-BD63-F149-89F1-A5769EF4B31C}" srcOrd="1" destOrd="0" presId="urn:microsoft.com/office/officeart/2005/8/layout/list1"/>
    <dgm:cxn modelId="{772BFF04-8B32-6942-9EA6-3253EF5AF93F}" type="presParOf" srcId="{1F24E68C-02A0-514D-867A-3EB695DBB0BF}" destId="{395BEB13-0E57-1A42-A3AE-33B86F0D562B}" srcOrd="9" destOrd="0" presId="urn:microsoft.com/office/officeart/2005/8/layout/list1"/>
    <dgm:cxn modelId="{D48EB0CB-0862-D54E-998C-9C45A6F9E584}" type="presParOf" srcId="{1F24E68C-02A0-514D-867A-3EB695DBB0BF}" destId="{2481B0A5-450B-9C42-A170-453F6BA26781}" srcOrd="10" destOrd="0" presId="urn:microsoft.com/office/officeart/2005/8/layout/list1"/>
    <dgm:cxn modelId="{35B4AEC0-CED2-F743-9154-9B46767B03C4}" type="presParOf" srcId="{1F24E68C-02A0-514D-867A-3EB695DBB0BF}" destId="{0A51F599-C249-1D4F-8785-04D43F09AA72}" srcOrd="11" destOrd="0" presId="urn:microsoft.com/office/officeart/2005/8/layout/list1"/>
    <dgm:cxn modelId="{79FD6D20-B800-154D-97A7-693B78F63AF3}" type="presParOf" srcId="{1F24E68C-02A0-514D-867A-3EB695DBB0BF}" destId="{8B49E618-1DD8-9A47-A6E0-FBE13B38E5D3}" srcOrd="12" destOrd="0" presId="urn:microsoft.com/office/officeart/2005/8/layout/list1"/>
    <dgm:cxn modelId="{8DA985E6-CFB8-2B47-A0DE-B9A0F9FB1E39}" type="presParOf" srcId="{8B49E618-1DD8-9A47-A6E0-FBE13B38E5D3}" destId="{B73199D9-70BB-4143-9DA7-DC1CC7AAB907}" srcOrd="0" destOrd="0" presId="urn:microsoft.com/office/officeart/2005/8/layout/list1"/>
    <dgm:cxn modelId="{F5734F38-B911-3D4E-BAB0-D1CA4041A941}" type="presParOf" srcId="{8B49E618-1DD8-9A47-A6E0-FBE13B38E5D3}" destId="{D74E3D5E-A66A-1C46-A43D-5D5D6F43B046}" srcOrd="1" destOrd="0" presId="urn:microsoft.com/office/officeart/2005/8/layout/list1"/>
    <dgm:cxn modelId="{D7860F3A-4B9A-9F4B-A246-E73F5ADD94EC}" type="presParOf" srcId="{1F24E68C-02A0-514D-867A-3EB695DBB0BF}" destId="{6CE36E1C-A50E-224A-B7F0-9B01DD78CBC7}" srcOrd="13" destOrd="0" presId="urn:microsoft.com/office/officeart/2005/8/layout/list1"/>
    <dgm:cxn modelId="{912AB178-A637-9041-952E-57AACE3CB0E5}" type="presParOf" srcId="{1F24E68C-02A0-514D-867A-3EB695DBB0BF}" destId="{65B23FA5-CD86-8944-A19A-45575D2782B3}" srcOrd="14" destOrd="0" presId="urn:microsoft.com/office/officeart/2005/8/layout/list1"/>
    <dgm:cxn modelId="{F56E303C-2A84-5D44-9FDF-DF1D34F335CE}" type="presParOf" srcId="{1F24E68C-02A0-514D-867A-3EB695DBB0BF}" destId="{97662643-D189-7449-9F88-51EDB706313B}" srcOrd="15" destOrd="0" presId="urn:microsoft.com/office/officeart/2005/8/layout/list1"/>
    <dgm:cxn modelId="{4CB9457D-F2A4-6F4F-B476-F7E657D0C918}" type="presParOf" srcId="{1F24E68C-02A0-514D-867A-3EB695DBB0BF}" destId="{7B80B1BE-C757-0E4F-8F6F-293950631B0E}" srcOrd="16" destOrd="0" presId="urn:microsoft.com/office/officeart/2005/8/layout/list1"/>
    <dgm:cxn modelId="{1F0833B3-6178-B043-BA39-05A03964156E}" type="presParOf" srcId="{7B80B1BE-C757-0E4F-8F6F-293950631B0E}" destId="{974F2896-F046-4447-A6E3-3EF0C3D0BFBB}" srcOrd="0" destOrd="0" presId="urn:microsoft.com/office/officeart/2005/8/layout/list1"/>
    <dgm:cxn modelId="{5F2A8F0C-2C14-044B-91FC-19254E458C2E}" type="presParOf" srcId="{7B80B1BE-C757-0E4F-8F6F-293950631B0E}" destId="{FB53A01C-5BA0-9F4B-8189-93A43C55ADE8}" srcOrd="1" destOrd="0" presId="urn:microsoft.com/office/officeart/2005/8/layout/list1"/>
    <dgm:cxn modelId="{4902F463-A053-9B4A-A6D1-085C323FDCB2}" type="presParOf" srcId="{1F24E68C-02A0-514D-867A-3EB695DBB0BF}" destId="{DC6F09D1-7F35-1240-A01D-07A61909724E}" srcOrd="17" destOrd="0" presId="urn:microsoft.com/office/officeart/2005/8/layout/list1"/>
    <dgm:cxn modelId="{3363A701-1A5D-F240-AB83-83142F535C40}" type="presParOf" srcId="{1F24E68C-02A0-514D-867A-3EB695DBB0BF}" destId="{09E1D474-1709-D944-8F28-87EFA3FC373A}" srcOrd="18" destOrd="0" presId="urn:microsoft.com/office/officeart/2005/8/layout/list1"/>
    <dgm:cxn modelId="{AC17301E-3FE9-DD45-85E3-8217852DF2DF}" type="presParOf" srcId="{1F24E68C-02A0-514D-867A-3EB695DBB0BF}" destId="{A181CF38-85F0-9A4C-9ADF-E1BD7698C9C2}" srcOrd="19" destOrd="0" presId="urn:microsoft.com/office/officeart/2005/8/layout/list1"/>
    <dgm:cxn modelId="{FEAAADEA-3039-F34E-849C-E0306FEF1CA8}" type="presParOf" srcId="{1F24E68C-02A0-514D-867A-3EB695DBB0BF}" destId="{830292EF-059E-EC40-8806-743C2A98F5B7}" srcOrd="20" destOrd="0" presId="urn:microsoft.com/office/officeart/2005/8/layout/list1"/>
    <dgm:cxn modelId="{EE27F692-2E3D-BB47-99C2-763CCF31BF42}" type="presParOf" srcId="{830292EF-059E-EC40-8806-743C2A98F5B7}" destId="{0DFA8973-1088-6E49-9401-3E24FB0C4B0A}" srcOrd="0" destOrd="0" presId="urn:microsoft.com/office/officeart/2005/8/layout/list1"/>
    <dgm:cxn modelId="{E3C8C855-1507-A44A-AF7A-E17EE4C56F7B}" type="presParOf" srcId="{830292EF-059E-EC40-8806-743C2A98F5B7}" destId="{2E2D676E-3996-A447-ADED-B9D43438DB14}" srcOrd="1" destOrd="0" presId="urn:microsoft.com/office/officeart/2005/8/layout/list1"/>
    <dgm:cxn modelId="{63ABFB70-0D67-814B-B0A5-440667A373B1}" type="presParOf" srcId="{1F24E68C-02A0-514D-867A-3EB695DBB0BF}" destId="{CA5C8A39-A3A1-9744-963B-E293875E5244}" srcOrd="21" destOrd="0" presId="urn:microsoft.com/office/officeart/2005/8/layout/list1"/>
    <dgm:cxn modelId="{FFDF1766-A4B0-BA4D-9AA6-2248FA4A0F83}" type="presParOf" srcId="{1F24E68C-02A0-514D-867A-3EB695DBB0BF}" destId="{8736A54F-D2F6-C545-9393-378F4D748F3E}"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BC0DE-B3B0-C843-8148-8BEC1C0E4F8F}">
      <dsp:nvSpPr>
        <dsp:cNvPr id="0" name=""/>
        <dsp:cNvSpPr/>
      </dsp:nvSpPr>
      <dsp:spPr>
        <a:xfrm>
          <a:off x="1100516" y="2494"/>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1. Copper-64 (64Cu)</a:t>
          </a:r>
          <a:endParaRPr lang="en-US" sz="1400" kern="1200" dirty="0"/>
        </a:p>
      </dsp:txBody>
      <dsp:txXfrm>
        <a:off x="1100516" y="2494"/>
        <a:ext cx="2029502" cy="1217701"/>
      </dsp:txXfrm>
    </dsp:sp>
    <dsp:sp modelId="{F6A5ED78-A71B-424B-8830-447551261D46}">
      <dsp:nvSpPr>
        <dsp:cNvPr id="0" name=""/>
        <dsp:cNvSpPr/>
      </dsp:nvSpPr>
      <dsp:spPr>
        <a:xfrm>
          <a:off x="3332969" y="2494"/>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Half-life</a:t>
          </a:r>
          <a:r>
            <a:rPr lang="en-US" sz="1400" b="0" i="0" kern="1200" baseline="0"/>
            <a:t>: 12.7 hours</a:t>
          </a:r>
          <a:endParaRPr lang="en-US" sz="1400" kern="1200"/>
        </a:p>
      </dsp:txBody>
      <dsp:txXfrm>
        <a:off x="3332969" y="2494"/>
        <a:ext cx="2029502" cy="1217701"/>
      </dsp:txXfrm>
    </dsp:sp>
    <dsp:sp modelId="{DFF475F8-532C-AA49-90FC-A8C6CB017030}">
      <dsp:nvSpPr>
        <dsp:cNvPr id="0" name=""/>
        <dsp:cNvSpPr/>
      </dsp:nvSpPr>
      <dsp:spPr>
        <a:xfrm>
          <a:off x="5565421" y="2494"/>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neuroendocrine tumors and prostate cancers.</a:t>
          </a:r>
          <a:endParaRPr lang="en-US" sz="1400" kern="1200"/>
        </a:p>
      </dsp:txBody>
      <dsp:txXfrm>
        <a:off x="5565421" y="2494"/>
        <a:ext cx="2029502" cy="1217701"/>
      </dsp:txXfrm>
    </dsp:sp>
    <dsp:sp modelId="{D1E901A4-DAD1-674C-8A41-94118B173DC9}">
      <dsp:nvSpPr>
        <dsp:cNvPr id="0" name=""/>
        <dsp:cNvSpPr/>
      </dsp:nvSpPr>
      <dsp:spPr>
        <a:xfrm>
          <a:off x="1100516" y="1423146"/>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2. Zirconium-89 (89Zr)</a:t>
          </a:r>
          <a:endParaRPr lang="en-US" sz="1400" kern="1200"/>
        </a:p>
      </dsp:txBody>
      <dsp:txXfrm>
        <a:off x="1100516" y="1423146"/>
        <a:ext cx="2029502" cy="1217701"/>
      </dsp:txXfrm>
    </dsp:sp>
    <dsp:sp modelId="{0046F945-E00F-7248-93A9-21AD76E7A1E1}">
      <dsp:nvSpPr>
        <dsp:cNvPr id="0" name=""/>
        <dsp:cNvSpPr/>
      </dsp:nvSpPr>
      <dsp:spPr>
        <a:xfrm>
          <a:off x="3332969" y="1423146"/>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Half-life</a:t>
          </a:r>
          <a:r>
            <a:rPr lang="en-US" sz="1400" b="0" i="0" kern="1200" baseline="0"/>
            <a:t>: 3.27 days</a:t>
          </a:r>
          <a:endParaRPr lang="en-US" sz="1400" kern="1200"/>
        </a:p>
      </dsp:txBody>
      <dsp:txXfrm>
        <a:off x="3332969" y="1423146"/>
        <a:ext cx="2029502" cy="1217701"/>
      </dsp:txXfrm>
    </dsp:sp>
    <dsp:sp modelId="{875BC156-7543-4C45-B7CA-88F80C48E8C3}">
      <dsp:nvSpPr>
        <dsp:cNvPr id="0" name=""/>
        <dsp:cNvSpPr/>
      </dsp:nvSpPr>
      <dsp:spPr>
        <a:xfrm>
          <a:off x="5565421" y="1423146"/>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dirty="0"/>
            <a:t>antibody-based therapies due to its ability to track slow biological processes over a longer period</a:t>
          </a:r>
          <a:endParaRPr lang="en-US" sz="1400" kern="1200" dirty="0"/>
        </a:p>
      </dsp:txBody>
      <dsp:txXfrm>
        <a:off x="5565421" y="1423146"/>
        <a:ext cx="2029502" cy="1217701"/>
      </dsp:txXfrm>
    </dsp:sp>
    <dsp:sp modelId="{D8EC8DF4-D310-9F43-8E12-2B7660D8A3C7}">
      <dsp:nvSpPr>
        <dsp:cNvPr id="0" name=""/>
        <dsp:cNvSpPr/>
      </dsp:nvSpPr>
      <dsp:spPr>
        <a:xfrm>
          <a:off x="1100516" y="2843797"/>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4. Scandium-44 (44Sc)</a:t>
          </a:r>
          <a:endParaRPr lang="en-US" sz="1400" kern="1200"/>
        </a:p>
      </dsp:txBody>
      <dsp:txXfrm>
        <a:off x="1100516" y="2843797"/>
        <a:ext cx="2029502" cy="1217701"/>
      </dsp:txXfrm>
    </dsp:sp>
    <dsp:sp modelId="{120FAA9B-896C-5B4F-BE58-66B182567F75}">
      <dsp:nvSpPr>
        <dsp:cNvPr id="0" name=""/>
        <dsp:cNvSpPr/>
      </dsp:nvSpPr>
      <dsp:spPr>
        <a:xfrm>
          <a:off x="3332969" y="2843797"/>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Half-life</a:t>
          </a:r>
          <a:r>
            <a:rPr lang="en-US" sz="1400" b="0" i="0" kern="1200" baseline="0"/>
            <a:t>: 3.97 hours</a:t>
          </a:r>
          <a:endParaRPr lang="en-US" sz="1400" kern="1200"/>
        </a:p>
      </dsp:txBody>
      <dsp:txXfrm>
        <a:off x="3332969" y="2843797"/>
        <a:ext cx="2029502" cy="1217701"/>
      </dsp:txXfrm>
    </dsp:sp>
    <dsp:sp modelId="{BC5129A4-0C91-9D47-900B-6CCE73AC0BDF}">
      <dsp:nvSpPr>
        <dsp:cNvPr id="0" name=""/>
        <dsp:cNvSpPr/>
      </dsp:nvSpPr>
      <dsp:spPr>
        <a:xfrm>
          <a:off x="5565421" y="2843797"/>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47Sc theranostic pair.</a:t>
          </a:r>
          <a:endParaRPr lang="en-US" sz="1400" kern="1200"/>
        </a:p>
      </dsp:txBody>
      <dsp:txXfrm>
        <a:off x="5565421" y="2843797"/>
        <a:ext cx="2029502" cy="1217701"/>
      </dsp:txXfrm>
    </dsp:sp>
    <dsp:sp modelId="{E6066EF0-AD84-A54E-9543-8DE8C43A4AA8}">
      <dsp:nvSpPr>
        <dsp:cNvPr id="0" name=""/>
        <dsp:cNvSpPr/>
      </dsp:nvSpPr>
      <dsp:spPr>
        <a:xfrm>
          <a:off x="1100516" y="4264449"/>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5. Yttrium-86 (86Y)</a:t>
          </a:r>
          <a:endParaRPr lang="en-US" sz="1400" kern="1200"/>
        </a:p>
      </dsp:txBody>
      <dsp:txXfrm>
        <a:off x="1100516" y="4264449"/>
        <a:ext cx="2029502" cy="1217701"/>
      </dsp:txXfrm>
    </dsp:sp>
    <dsp:sp modelId="{3763F632-81BA-0149-9064-C88BF3DAFA83}">
      <dsp:nvSpPr>
        <dsp:cNvPr id="0" name=""/>
        <dsp:cNvSpPr/>
      </dsp:nvSpPr>
      <dsp:spPr>
        <a:xfrm>
          <a:off x="3332969" y="4264449"/>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Half-life</a:t>
          </a:r>
          <a:r>
            <a:rPr lang="en-US" sz="1400" b="0" i="0" kern="1200" baseline="0"/>
            <a:t>: 14.7 hours</a:t>
          </a:r>
          <a:endParaRPr lang="en-US" sz="1400" kern="1200"/>
        </a:p>
      </dsp:txBody>
      <dsp:txXfrm>
        <a:off x="3332969" y="4264449"/>
        <a:ext cx="2029502" cy="1217701"/>
      </dsp:txXfrm>
    </dsp:sp>
    <dsp:sp modelId="{707BDC8F-6E82-F24A-BC6E-EFC7661041CD}">
      <dsp:nvSpPr>
        <dsp:cNvPr id="0" name=""/>
        <dsp:cNvSpPr/>
      </dsp:nvSpPr>
      <dsp:spPr>
        <a:xfrm>
          <a:off x="5565421" y="4264449"/>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is used in conjunction with 90Y radioimmunotherapy. (lymphoma)</a:t>
          </a:r>
          <a:endParaRPr lang="en-US" sz="1400" kern="1200"/>
        </a:p>
      </dsp:txBody>
      <dsp:txXfrm>
        <a:off x="5565421" y="4264449"/>
        <a:ext cx="2029502" cy="1217701"/>
      </dsp:txXfrm>
    </dsp:sp>
    <dsp:sp modelId="{6B63EC35-637E-5C4E-9A7C-B69433BC8EDA}">
      <dsp:nvSpPr>
        <dsp:cNvPr id="0" name=""/>
        <dsp:cNvSpPr/>
      </dsp:nvSpPr>
      <dsp:spPr>
        <a:xfrm>
          <a:off x="1100516" y="5685101"/>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6. Gallium-68 (68Ga)</a:t>
          </a:r>
          <a:endParaRPr lang="en-US" sz="1400" kern="1200"/>
        </a:p>
      </dsp:txBody>
      <dsp:txXfrm>
        <a:off x="1100516" y="5685101"/>
        <a:ext cx="2029502" cy="1217701"/>
      </dsp:txXfrm>
    </dsp:sp>
    <dsp:sp modelId="{585A95F4-4036-BF41-B460-1A44974782D6}">
      <dsp:nvSpPr>
        <dsp:cNvPr id="0" name=""/>
        <dsp:cNvSpPr/>
      </dsp:nvSpPr>
      <dsp:spPr>
        <a:xfrm>
          <a:off x="3332969" y="5685101"/>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a:t>Half-life</a:t>
          </a:r>
          <a:r>
            <a:rPr lang="en-US" sz="1400" b="0" i="0" kern="1200" baseline="0"/>
            <a:t>: 68 minutes</a:t>
          </a:r>
          <a:endParaRPr lang="en-US" sz="1400" kern="1200"/>
        </a:p>
      </dsp:txBody>
      <dsp:txXfrm>
        <a:off x="3332969" y="5685101"/>
        <a:ext cx="2029502" cy="1217701"/>
      </dsp:txXfrm>
    </dsp:sp>
    <dsp:sp modelId="{4E926ECB-9D45-2149-9B8E-D7D3282BB729}">
      <dsp:nvSpPr>
        <dsp:cNvPr id="0" name=""/>
        <dsp:cNvSpPr/>
      </dsp:nvSpPr>
      <dsp:spPr>
        <a:xfrm>
          <a:off x="5565421" y="5685101"/>
          <a:ext cx="2029502" cy="121770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neuroendocrine tumors with somatostatin receptor targeting.</a:t>
          </a:r>
          <a:endParaRPr lang="en-US" sz="1400" kern="1200"/>
        </a:p>
      </dsp:txBody>
      <dsp:txXfrm>
        <a:off x="5565421" y="5685101"/>
        <a:ext cx="2029502" cy="1217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47184-2FF7-3B42-8237-2DAEB9B5F2E3}">
      <dsp:nvSpPr>
        <dsp:cNvPr id="0" name=""/>
        <dsp:cNvSpPr/>
      </dsp:nvSpPr>
      <dsp:spPr>
        <a:xfrm>
          <a:off x="0" y="301345"/>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40CD0C-1F01-EB46-88F4-DBEFC24CC8E2}">
      <dsp:nvSpPr>
        <dsp:cNvPr id="0" name=""/>
        <dsp:cNvSpPr/>
      </dsp:nvSpPr>
      <dsp:spPr>
        <a:xfrm>
          <a:off x="224400" y="65185"/>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Higher T/B</a:t>
          </a:r>
        </a:p>
      </dsp:txBody>
      <dsp:txXfrm>
        <a:off x="247457" y="88242"/>
        <a:ext cx="3095490" cy="426206"/>
      </dsp:txXfrm>
    </dsp:sp>
    <dsp:sp modelId="{4070EB0B-1C21-ED4B-B35E-79E18FDF23B5}">
      <dsp:nvSpPr>
        <dsp:cNvPr id="0" name=""/>
        <dsp:cNvSpPr/>
      </dsp:nvSpPr>
      <dsp:spPr>
        <a:xfrm>
          <a:off x="0" y="1027105"/>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99D0ED-EFE8-F846-900F-E4BA945EA9A4}">
      <dsp:nvSpPr>
        <dsp:cNvPr id="0" name=""/>
        <dsp:cNvSpPr/>
      </dsp:nvSpPr>
      <dsp:spPr>
        <a:xfrm>
          <a:off x="224400" y="790945"/>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Higher sensitivity</a:t>
          </a:r>
        </a:p>
      </dsp:txBody>
      <dsp:txXfrm>
        <a:off x="247457" y="814002"/>
        <a:ext cx="3095490" cy="426206"/>
      </dsp:txXfrm>
    </dsp:sp>
    <dsp:sp modelId="{2481B0A5-450B-9C42-A170-453F6BA26781}">
      <dsp:nvSpPr>
        <dsp:cNvPr id="0" name=""/>
        <dsp:cNvSpPr/>
      </dsp:nvSpPr>
      <dsp:spPr>
        <a:xfrm>
          <a:off x="0" y="1752865"/>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FA883-BD63-F149-89F1-A5769EF4B31C}">
      <dsp:nvSpPr>
        <dsp:cNvPr id="0" name=""/>
        <dsp:cNvSpPr/>
      </dsp:nvSpPr>
      <dsp:spPr>
        <a:xfrm>
          <a:off x="224400" y="1516705"/>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Low noise</a:t>
          </a:r>
        </a:p>
      </dsp:txBody>
      <dsp:txXfrm>
        <a:off x="247457" y="1539762"/>
        <a:ext cx="3095490" cy="426206"/>
      </dsp:txXfrm>
    </dsp:sp>
    <dsp:sp modelId="{65B23FA5-CD86-8944-A19A-45575D2782B3}">
      <dsp:nvSpPr>
        <dsp:cNvPr id="0" name=""/>
        <dsp:cNvSpPr/>
      </dsp:nvSpPr>
      <dsp:spPr>
        <a:xfrm>
          <a:off x="0" y="2478625"/>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4E3D5E-A66A-1C46-A43D-5D5D6F43B046}">
      <dsp:nvSpPr>
        <dsp:cNvPr id="0" name=""/>
        <dsp:cNvSpPr/>
      </dsp:nvSpPr>
      <dsp:spPr>
        <a:xfrm>
          <a:off x="224400" y="2242465"/>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 short time</a:t>
          </a:r>
        </a:p>
      </dsp:txBody>
      <dsp:txXfrm>
        <a:off x="247457" y="2265522"/>
        <a:ext cx="3095490" cy="426206"/>
      </dsp:txXfrm>
    </dsp:sp>
    <dsp:sp modelId="{09E1D474-1709-D944-8F28-87EFA3FC373A}">
      <dsp:nvSpPr>
        <dsp:cNvPr id="0" name=""/>
        <dsp:cNvSpPr/>
      </dsp:nvSpPr>
      <dsp:spPr>
        <a:xfrm>
          <a:off x="0" y="3204385"/>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53A01C-5BA0-9F4B-8189-93A43C55ADE8}">
      <dsp:nvSpPr>
        <dsp:cNvPr id="0" name=""/>
        <dsp:cNvSpPr/>
      </dsp:nvSpPr>
      <dsp:spPr>
        <a:xfrm>
          <a:off x="224400" y="2968225"/>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 low dose</a:t>
          </a:r>
        </a:p>
      </dsp:txBody>
      <dsp:txXfrm>
        <a:off x="247457" y="2991282"/>
        <a:ext cx="3095490" cy="426206"/>
      </dsp:txXfrm>
    </dsp:sp>
    <dsp:sp modelId="{8736A54F-D2F6-C545-9393-378F4D748F3E}">
      <dsp:nvSpPr>
        <dsp:cNvPr id="0" name=""/>
        <dsp:cNvSpPr/>
      </dsp:nvSpPr>
      <dsp:spPr>
        <a:xfrm>
          <a:off x="0" y="3930146"/>
          <a:ext cx="4488007" cy="403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2D676E-3996-A447-ADED-B9D43438DB14}">
      <dsp:nvSpPr>
        <dsp:cNvPr id="0" name=""/>
        <dsp:cNvSpPr/>
      </dsp:nvSpPr>
      <dsp:spPr>
        <a:xfrm>
          <a:off x="224400" y="3693986"/>
          <a:ext cx="3141604"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745" tIns="0" rIns="118745" bIns="0" numCol="1" spcCol="1270" anchor="ctr" anchorCtr="0">
          <a:noAutofit/>
        </a:bodyPr>
        <a:lstStyle/>
        <a:p>
          <a:pPr marL="0" lvl="0" indent="0" algn="l" defTabSz="1066800">
            <a:lnSpc>
              <a:spcPct val="90000"/>
            </a:lnSpc>
            <a:spcBef>
              <a:spcPct val="0"/>
            </a:spcBef>
            <a:spcAft>
              <a:spcPct val="35000"/>
            </a:spcAft>
            <a:buNone/>
          </a:pPr>
          <a:r>
            <a:rPr lang="en-US" sz="2400" kern="1200" dirty="0"/>
            <a:t> quantitative...</a:t>
          </a:r>
        </a:p>
      </dsp:txBody>
      <dsp:txXfrm>
        <a:off x="247457" y="3717043"/>
        <a:ext cx="309549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D32CE2-6C64-40A5-9DAB-DD3946A432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20569BD-8C5B-4110-9E60-C359DDF561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37E1B8-528F-4D87-8EBD-B843BAE2C861}" type="datetimeFigureOut">
              <a:rPr lang="en-US" smtClean="0"/>
              <a:t>12/16/24</a:t>
            </a:fld>
            <a:endParaRPr lang="en-US" dirty="0"/>
          </a:p>
        </p:txBody>
      </p:sp>
      <p:sp>
        <p:nvSpPr>
          <p:cNvPr id="4" name="Footer Placeholder 3">
            <a:extLst>
              <a:ext uri="{FF2B5EF4-FFF2-40B4-BE49-F238E27FC236}">
                <a16:creationId xmlns:a16="http://schemas.microsoft.com/office/drawing/2014/main" id="{84C05E23-8F29-4628-B4F0-7CBCB7658F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591933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0E576D-777F-42E1-9739-7FD89F404092}" type="datetimeFigureOut">
              <a:rPr lang="en-US" smtClean="0"/>
              <a:t>12/16/24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F1A11-BB96-443E-B274-982C61AA7E0D}" type="slidenum">
              <a:rPr lang="en-US" smtClean="0"/>
              <a:t>‹#›</a:t>
            </a:fld>
            <a:endParaRPr lang="en-US" dirty="0"/>
          </a:p>
        </p:txBody>
      </p:sp>
    </p:spTree>
    <p:extLst>
      <p:ext uri="{BB962C8B-B14F-4D97-AF65-F5344CB8AC3E}">
        <p14:creationId xmlns:p14="http://schemas.microsoft.com/office/powerpoint/2010/main" val="115289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F1A11-BB96-443E-B274-982C61AA7E0D}" type="slidenum">
              <a:rPr lang="en-US" smtClean="0"/>
              <a:t>26</a:t>
            </a:fld>
            <a:endParaRPr lang="en-US" dirty="0"/>
          </a:p>
        </p:txBody>
      </p:sp>
    </p:spTree>
    <p:extLst>
      <p:ext uri="{BB962C8B-B14F-4D97-AF65-F5344CB8AC3E}">
        <p14:creationId xmlns:p14="http://schemas.microsoft.com/office/powerpoint/2010/main" val="42510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F1A11-BB96-443E-B274-982C61AA7E0D}" type="slidenum">
              <a:rPr lang="en-US" smtClean="0"/>
              <a:t>37</a:t>
            </a:fld>
            <a:endParaRPr lang="en-US" dirty="0"/>
          </a:p>
        </p:txBody>
      </p:sp>
    </p:spTree>
    <p:extLst>
      <p:ext uri="{BB962C8B-B14F-4D97-AF65-F5344CB8AC3E}">
        <p14:creationId xmlns:p14="http://schemas.microsoft.com/office/powerpoint/2010/main" val="222773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2748A6-2CDB-3D48-B3A8-325345FA7160}" type="slidenum">
              <a:rPr lang="it-IT" smtClean="0"/>
              <a:pPr>
                <a:defRPr/>
              </a:pPr>
              <a:t>49</a:t>
            </a:fld>
            <a:endParaRPr lang="it-IT"/>
          </a:p>
        </p:txBody>
      </p:sp>
    </p:spTree>
    <p:extLst>
      <p:ext uri="{BB962C8B-B14F-4D97-AF65-F5344CB8AC3E}">
        <p14:creationId xmlns:p14="http://schemas.microsoft.com/office/powerpoint/2010/main" val="334962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6.xml"/><Relationship Id="rId10" Type="http://schemas.openxmlformats.org/officeDocument/2006/relationships/image" Target="../media/image1.png"/><Relationship Id="rId4" Type="http://schemas.openxmlformats.org/officeDocument/2006/relationships/tags" Target="../tags/tag5.xml"/><Relationship Id="rId9"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3357-BDC3-43CE-89C0-05F5AB973376}"/>
              </a:ext>
            </a:extLst>
          </p:cNvPr>
          <p:cNvSpPr>
            <a:spLocks noGrp="1"/>
          </p:cNvSpPr>
          <p:nvPr>
            <p:ph type="ctrTitle" hasCustomPrompt="1"/>
          </p:nvPr>
        </p:nvSpPr>
        <p:spPr>
          <a:xfrm>
            <a:off x="5004486" y="3667946"/>
            <a:ext cx="6654112" cy="1277857"/>
          </a:xfrm>
        </p:spPr>
        <p:txBody>
          <a:bodyPr anchor="ctr"/>
          <a:lstStyle>
            <a:lvl1pPr algn="l">
              <a:defRPr sz="6000" cap="all" baseline="0">
                <a:solidFill>
                  <a:schemeClr val="tx2">
                    <a:lumMod val="75000"/>
                  </a:schemeClr>
                </a:solidFill>
              </a:defRPr>
            </a:lvl1pPr>
          </a:lstStyle>
          <a:p>
            <a:r>
              <a:rPr lang="en-US" dirty="0"/>
              <a:t>Click to edit title</a:t>
            </a:r>
          </a:p>
        </p:txBody>
      </p:sp>
      <p:sp>
        <p:nvSpPr>
          <p:cNvPr id="3" name="Subtitle 2">
            <a:extLst>
              <a:ext uri="{FF2B5EF4-FFF2-40B4-BE49-F238E27FC236}">
                <a16:creationId xmlns:a16="http://schemas.microsoft.com/office/drawing/2014/main" id="{C0EFD7F6-12F1-44A8-B26F-82773993F165}"/>
              </a:ext>
            </a:extLst>
          </p:cNvPr>
          <p:cNvSpPr>
            <a:spLocks noGrp="1"/>
          </p:cNvSpPr>
          <p:nvPr>
            <p:ph type="subTitle" idx="1" hasCustomPrompt="1"/>
          </p:nvPr>
        </p:nvSpPr>
        <p:spPr>
          <a:xfrm>
            <a:off x="7970418" y="5325276"/>
            <a:ext cx="3677297" cy="682094"/>
          </a:xfrm>
        </p:spPr>
        <p:txBody>
          <a:bodyPr anchor="ct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cxnSp>
        <p:nvCxnSpPr>
          <p:cNvPr id="23" name="Straight Connector 22">
            <a:extLst>
              <a:ext uri="{FF2B5EF4-FFF2-40B4-BE49-F238E27FC236}">
                <a16:creationId xmlns:a16="http://schemas.microsoft.com/office/drawing/2014/main" id="{BE5B50AA-4BAC-4997-B444-E281DECD0DB4}"/>
              </a:ext>
            </a:extLst>
          </p:cNvPr>
          <p:cNvCxnSpPr>
            <a:cxnSpLocks/>
          </p:cNvCxnSpPr>
          <p:nvPr userDrawn="1"/>
        </p:nvCxnSpPr>
        <p:spPr>
          <a:xfrm>
            <a:off x="4579559" y="5744231"/>
            <a:ext cx="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DEC412-0EF3-4D93-AF25-A2D2F5A5093A}"/>
              </a:ext>
            </a:extLst>
          </p:cNvPr>
          <p:cNvCxnSpPr>
            <a:cxnSpLocks/>
          </p:cNvCxnSpPr>
          <p:nvPr userDrawn="1"/>
        </p:nvCxnSpPr>
        <p:spPr>
          <a:xfrm>
            <a:off x="5180180" y="5240210"/>
            <a:ext cx="0" cy="15343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2836A9-D1F4-4562-B95F-B7BF8F4713B5}"/>
              </a:ext>
            </a:extLst>
          </p:cNvPr>
          <p:cNvCxnSpPr>
            <a:cxnSpLocks/>
          </p:cNvCxnSpPr>
          <p:nvPr userDrawn="1"/>
        </p:nvCxnSpPr>
        <p:spPr>
          <a:xfrm flipH="1">
            <a:off x="4842249" y="765380"/>
            <a:ext cx="681634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361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pos="15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972047" y="1655431"/>
            <a:ext cx="9550008" cy="47987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1972047" y="403863"/>
            <a:ext cx="9544565" cy="924808"/>
          </a:xfrm>
        </p:spPr>
        <p:txBody>
          <a:bodyPr lIns="0">
            <a:normAutofit/>
          </a:bodyPr>
          <a:lstStyle>
            <a:lvl1pPr>
              <a:defRPr lang="en-US" sz="3600" kern="1200" cap="all" baseline="0" dirty="0">
                <a:solidFill>
                  <a:schemeClr val="tx2">
                    <a:lumMod val="75000"/>
                  </a:schemeClr>
                </a:solidFill>
                <a:latin typeface="+mj-lt"/>
                <a:ea typeface="+mj-ea"/>
                <a:cs typeface="+mj-cs"/>
              </a:defRPr>
            </a:lvl1pPr>
          </a:lstStyle>
          <a:p>
            <a:r>
              <a:rPr lang="en-US" dirty="0"/>
              <a:t>Click to edit Master title style</a:t>
            </a:r>
          </a:p>
        </p:txBody>
      </p:sp>
      <p:pic>
        <p:nvPicPr>
          <p:cNvPr id="7" name="Picture 6">
            <a:extLst>
              <a:ext uri="{FF2B5EF4-FFF2-40B4-BE49-F238E27FC236}">
                <a16:creationId xmlns:a16="http://schemas.microsoft.com/office/drawing/2014/main" id="{92221AD6-F004-564B-8837-CDA495D905CE}"/>
              </a:ext>
            </a:extLst>
          </p:cNvPr>
          <p:cNvPicPr>
            <a:picLocks noChangeAspect="1"/>
          </p:cNvPicPr>
          <p:nvPr userDrawn="1"/>
        </p:nvPicPr>
        <p:blipFill>
          <a:blip r:embed="rId2"/>
          <a:stretch>
            <a:fillRect/>
          </a:stretch>
        </p:blipFill>
        <p:spPr>
          <a:xfrm>
            <a:off x="-5443" y="0"/>
            <a:ext cx="1424354" cy="6858000"/>
          </a:xfrm>
          <a:prstGeom prst="rect">
            <a:avLst/>
          </a:prstGeom>
        </p:spPr>
      </p:pic>
    </p:spTree>
    <p:extLst>
      <p:ext uri="{BB962C8B-B14F-4D97-AF65-F5344CB8AC3E}">
        <p14:creationId xmlns:p14="http://schemas.microsoft.com/office/powerpoint/2010/main" val="2416206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34142" y="1850571"/>
            <a:ext cx="10134601" cy="4719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1034142" y="670094"/>
            <a:ext cx="10134601" cy="924808"/>
          </a:xfrm>
        </p:spPr>
        <p:txBody>
          <a:bodyPr lIns="0">
            <a:normAutofit/>
          </a:bodyPr>
          <a:lstStyle>
            <a:lvl1pPr>
              <a:defRPr lang="en-US" sz="2800" kern="1200" cap="all" baseline="0" dirty="0">
                <a:solidFill>
                  <a:schemeClr val="tx2">
                    <a:lumMod val="50000"/>
                  </a:schemeClr>
                </a:solidFill>
                <a:latin typeface="+mj-lt"/>
                <a:ea typeface="+mj-ea"/>
                <a:cs typeface="+mj-cs"/>
              </a:defRPr>
            </a:lvl1pPr>
          </a:lstStyle>
          <a:p>
            <a:r>
              <a:rPr lang="en-US" dirty="0"/>
              <a:t>Click to edit Master title style</a:t>
            </a:r>
          </a:p>
        </p:txBody>
      </p:sp>
      <p:pic>
        <p:nvPicPr>
          <p:cNvPr id="9" name="Picture 8">
            <a:extLst>
              <a:ext uri="{FF2B5EF4-FFF2-40B4-BE49-F238E27FC236}">
                <a16:creationId xmlns:a16="http://schemas.microsoft.com/office/drawing/2014/main" id="{3D91C4F6-69EA-87CC-448B-00E3A11DC934}"/>
              </a:ext>
            </a:extLst>
          </p:cNvPr>
          <p:cNvPicPr>
            <a:picLocks noChangeAspect="1"/>
          </p:cNvPicPr>
          <p:nvPr userDrawn="1"/>
        </p:nvPicPr>
        <p:blipFill>
          <a:blip r:embed="rId2"/>
          <a:stretch>
            <a:fillRect/>
          </a:stretch>
        </p:blipFill>
        <p:spPr>
          <a:xfrm>
            <a:off x="0" y="-1"/>
            <a:ext cx="12192000" cy="730935"/>
          </a:xfrm>
          <a:prstGeom prst="rect">
            <a:avLst/>
          </a:prstGeom>
        </p:spPr>
      </p:pic>
    </p:spTree>
    <p:extLst>
      <p:ext uri="{BB962C8B-B14F-4D97-AF65-F5344CB8AC3E}">
        <p14:creationId xmlns:p14="http://schemas.microsoft.com/office/powerpoint/2010/main" val="11587690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34142" y="1850571"/>
            <a:ext cx="10134601" cy="4719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1034142" y="670094"/>
            <a:ext cx="10134601" cy="924808"/>
          </a:xfrm>
        </p:spPr>
        <p:txBody>
          <a:bodyPr lIns="0">
            <a:normAutofit/>
          </a:bodyPr>
          <a:lstStyle>
            <a:lvl1pPr>
              <a:defRPr lang="en-US" sz="2800" kern="1200" cap="all" baseline="0" dirty="0">
                <a:solidFill>
                  <a:schemeClr val="tx2">
                    <a:lumMod val="50000"/>
                  </a:schemeClr>
                </a:solidFill>
                <a:latin typeface="+mj-lt"/>
                <a:ea typeface="+mj-ea"/>
                <a:cs typeface="+mj-cs"/>
              </a:defRPr>
            </a:lvl1pPr>
          </a:lstStyle>
          <a:p>
            <a:r>
              <a:rPr lang="en-US" dirty="0"/>
              <a:t>Click to edit Master title style</a:t>
            </a:r>
          </a:p>
        </p:txBody>
      </p:sp>
      <p:pic>
        <p:nvPicPr>
          <p:cNvPr id="9" name="Picture 8">
            <a:extLst>
              <a:ext uri="{FF2B5EF4-FFF2-40B4-BE49-F238E27FC236}">
                <a16:creationId xmlns:a16="http://schemas.microsoft.com/office/drawing/2014/main" id="{3D91C4F6-69EA-87CC-448B-00E3A11DC934}"/>
              </a:ext>
            </a:extLst>
          </p:cNvPr>
          <p:cNvPicPr>
            <a:picLocks noChangeAspect="1"/>
          </p:cNvPicPr>
          <p:nvPr userDrawn="1"/>
        </p:nvPicPr>
        <p:blipFill>
          <a:blip r:embed="rId2"/>
          <a:stretch>
            <a:fillRect/>
          </a:stretch>
        </p:blipFill>
        <p:spPr>
          <a:xfrm>
            <a:off x="0" y="-1"/>
            <a:ext cx="12192000" cy="730935"/>
          </a:xfrm>
          <a:prstGeom prst="rect">
            <a:avLst/>
          </a:prstGeom>
        </p:spPr>
      </p:pic>
    </p:spTree>
    <p:extLst>
      <p:ext uri="{BB962C8B-B14F-4D97-AF65-F5344CB8AC3E}">
        <p14:creationId xmlns:p14="http://schemas.microsoft.com/office/powerpoint/2010/main" val="30853067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34142" y="1850572"/>
            <a:ext cx="10134601" cy="3824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1034142" y="670094"/>
            <a:ext cx="10134601" cy="924808"/>
          </a:xfrm>
        </p:spPr>
        <p:txBody>
          <a:bodyPr lIns="0">
            <a:normAutofit/>
          </a:bodyPr>
          <a:lstStyle>
            <a:lvl1pPr>
              <a:defRPr lang="en-US" sz="2800" kern="1200" cap="all" baseline="0" dirty="0">
                <a:solidFill>
                  <a:schemeClr val="tx2">
                    <a:lumMod val="50000"/>
                  </a:schemeClr>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5160755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ic 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583479E-F517-4F8A-9382-5B73D75104D3}"/>
              </a:ext>
            </a:extLst>
          </p:cNvPr>
          <p:cNvSpPr>
            <a:spLocks noGrp="1"/>
          </p:cNvSpPr>
          <p:nvPr>
            <p:ph type="pic" sz="quarter" idx="13"/>
          </p:nvPr>
        </p:nvSpPr>
        <p:spPr>
          <a:xfrm>
            <a:off x="4750451" y="0"/>
            <a:ext cx="7427678" cy="6858000"/>
          </a:xfrm>
          <a:prstGeom prst="arc">
            <a:avLst>
              <a:gd name="adj1" fmla="val 12431827"/>
              <a:gd name="adj2" fmla="val 5406076"/>
            </a:avLst>
          </a:prstGeom>
        </p:spPr>
        <p:txBody>
          <a:bodyPr wrap="square" anchor="ctr">
            <a:noAutofit/>
          </a:bodyPr>
          <a:lstStyle>
            <a:lvl1pPr marL="0" indent="0" algn="ctr">
              <a:buNone/>
              <a:defRPr/>
            </a:lvl1pPr>
          </a:lstStyle>
          <a:p>
            <a:endParaRPr lang="en-US" dirty="0"/>
          </a:p>
        </p:txBody>
      </p:sp>
      <p:sp>
        <p:nvSpPr>
          <p:cNvPr id="2" name="Title 1">
            <a:extLst>
              <a:ext uri="{FF2B5EF4-FFF2-40B4-BE49-F238E27FC236}">
                <a16:creationId xmlns:a16="http://schemas.microsoft.com/office/drawing/2014/main" id="{983917A6-AC6D-490C-947C-C8BDB0A54B33}"/>
              </a:ext>
            </a:extLst>
          </p:cNvPr>
          <p:cNvSpPr>
            <a:spLocks noGrp="1"/>
          </p:cNvSpPr>
          <p:nvPr>
            <p:ph type="title"/>
          </p:nvPr>
        </p:nvSpPr>
        <p:spPr>
          <a:xfrm>
            <a:off x="1138423" y="447278"/>
            <a:ext cx="4799747" cy="743744"/>
          </a:xfrm>
        </p:spPr>
        <p:txBody>
          <a:bodyPr lIns="0" anchor="t">
            <a:noAutofit/>
          </a:bodyPr>
          <a:lstStyle>
            <a:lvl1pPr>
              <a:defRPr sz="2800" cap="all" baseline="0">
                <a:solidFill>
                  <a:schemeClr val="tx2">
                    <a:lumMod val="75000"/>
                  </a:schemeClr>
                </a:solidFill>
              </a:defRPr>
            </a:lvl1pPr>
          </a:lstStyle>
          <a:p>
            <a:r>
              <a:rPr lang="en-US" dirty="0"/>
              <a:t>Click to edit</a:t>
            </a:r>
          </a:p>
        </p:txBody>
      </p:sp>
      <p:cxnSp>
        <p:nvCxnSpPr>
          <p:cNvPr id="7" name="Straight Connector 6">
            <a:extLst>
              <a:ext uri="{FF2B5EF4-FFF2-40B4-BE49-F238E27FC236}">
                <a16:creationId xmlns:a16="http://schemas.microsoft.com/office/drawing/2014/main" id="{297524DE-9E25-4F6A-4EBE-4934E7FBE4BF}"/>
              </a:ext>
            </a:extLst>
          </p:cNvPr>
          <p:cNvCxnSpPr>
            <a:cxnSpLocks/>
          </p:cNvCxnSpPr>
          <p:nvPr userDrawn="1"/>
        </p:nvCxnSpPr>
        <p:spPr>
          <a:xfrm>
            <a:off x="634211" y="0"/>
            <a:ext cx="0" cy="5068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9AEFA3-6A05-7081-BDA4-89385A063DF0}"/>
              </a:ext>
            </a:extLst>
          </p:cNvPr>
          <p:cNvCxnSpPr>
            <a:cxnSpLocks/>
          </p:cNvCxnSpPr>
          <p:nvPr userDrawn="1"/>
        </p:nvCxnSpPr>
        <p:spPr>
          <a:xfrm>
            <a:off x="856185" y="0"/>
            <a:ext cx="0" cy="27332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4F0C2E-512B-DC34-73B0-A86E658EF813}"/>
              </a:ext>
            </a:extLst>
          </p:cNvPr>
          <p:cNvCxnSpPr>
            <a:cxnSpLocks/>
          </p:cNvCxnSpPr>
          <p:nvPr userDrawn="1"/>
        </p:nvCxnSpPr>
        <p:spPr>
          <a:xfrm>
            <a:off x="349289" y="0"/>
            <a:ext cx="0" cy="65697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EF89899-9362-FBAF-22A3-0676A3E5A4EC}"/>
              </a:ext>
            </a:extLst>
          </p:cNvPr>
          <p:cNvCxnSpPr>
            <a:cxnSpLocks/>
          </p:cNvCxnSpPr>
          <p:nvPr userDrawn="1"/>
        </p:nvCxnSpPr>
        <p:spPr>
          <a:xfrm>
            <a:off x="471872" y="0"/>
            <a:ext cx="0" cy="589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E4ABCC-09BC-350F-174F-3A851E5ACA66}"/>
              </a:ext>
            </a:extLst>
          </p:cNvPr>
          <p:cNvCxnSpPr>
            <a:cxnSpLocks/>
          </p:cNvCxnSpPr>
          <p:nvPr userDrawn="1"/>
        </p:nvCxnSpPr>
        <p:spPr>
          <a:xfrm>
            <a:off x="791344" y="0"/>
            <a:ext cx="0" cy="32103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FD014270-A2B1-4027-D05B-E1F73DA7998F}"/>
              </a:ext>
            </a:extLst>
          </p:cNvPr>
          <p:cNvSpPr>
            <a:spLocks noGrp="1"/>
          </p:cNvSpPr>
          <p:nvPr>
            <p:ph idx="1"/>
          </p:nvPr>
        </p:nvSpPr>
        <p:spPr>
          <a:xfrm>
            <a:off x="1034142" y="2612570"/>
            <a:ext cx="7427678" cy="3798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788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34186" y="2903538"/>
            <a:ext cx="3104198" cy="345475"/>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34141"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641894" y="2903538"/>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642223"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8249601" y="2903538"/>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8250305" y="3249013"/>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12" name="Text Placeholder 15">
            <a:extLst>
              <a:ext uri="{FF2B5EF4-FFF2-40B4-BE49-F238E27FC236}">
                <a16:creationId xmlns:a16="http://schemas.microsoft.com/office/drawing/2014/main" id="{6CB12E29-CEAA-4595-B65C-5BE0B527CD43}"/>
              </a:ext>
            </a:extLst>
          </p:cNvPr>
          <p:cNvSpPr>
            <a:spLocks noGrp="1"/>
          </p:cNvSpPr>
          <p:nvPr>
            <p:ph type="body" sz="quarter" idx="23" hasCustomPrompt="1"/>
          </p:nvPr>
        </p:nvSpPr>
        <p:spPr>
          <a:xfrm>
            <a:off x="1033811"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3" name="Text Placeholder 18">
            <a:extLst>
              <a:ext uri="{FF2B5EF4-FFF2-40B4-BE49-F238E27FC236}">
                <a16:creationId xmlns:a16="http://schemas.microsoft.com/office/drawing/2014/main" id="{9A5A9E4A-8FA1-4B1A-86F3-162A0ED25FF5}"/>
              </a:ext>
            </a:extLst>
          </p:cNvPr>
          <p:cNvSpPr>
            <a:spLocks noGrp="1"/>
          </p:cNvSpPr>
          <p:nvPr>
            <p:ph type="body" sz="quarter" idx="24" hasCustomPrompt="1"/>
          </p:nvPr>
        </p:nvSpPr>
        <p:spPr>
          <a:xfrm>
            <a:off x="1033766"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4" name="Text Placeholder 15">
            <a:extLst>
              <a:ext uri="{FF2B5EF4-FFF2-40B4-BE49-F238E27FC236}">
                <a16:creationId xmlns:a16="http://schemas.microsoft.com/office/drawing/2014/main" id="{1656AF90-4012-4B9E-81A7-2796EE40AEAF}"/>
              </a:ext>
            </a:extLst>
          </p:cNvPr>
          <p:cNvSpPr>
            <a:spLocks noGrp="1"/>
          </p:cNvSpPr>
          <p:nvPr>
            <p:ph type="body" sz="quarter" idx="25" hasCustomPrompt="1"/>
          </p:nvPr>
        </p:nvSpPr>
        <p:spPr>
          <a:xfrm>
            <a:off x="4641519"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6" name="Text Placeholder 18">
            <a:extLst>
              <a:ext uri="{FF2B5EF4-FFF2-40B4-BE49-F238E27FC236}">
                <a16:creationId xmlns:a16="http://schemas.microsoft.com/office/drawing/2014/main" id="{E34BCA93-D058-4D61-BAE5-2671E1572376}"/>
              </a:ext>
            </a:extLst>
          </p:cNvPr>
          <p:cNvSpPr>
            <a:spLocks noGrp="1"/>
          </p:cNvSpPr>
          <p:nvPr>
            <p:ph type="body" sz="quarter" idx="26" hasCustomPrompt="1"/>
          </p:nvPr>
        </p:nvSpPr>
        <p:spPr>
          <a:xfrm>
            <a:off x="4641848"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8" name="Text Placeholder 15">
            <a:extLst>
              <a:ext uri="{FF2B5EF4-FFF2-40B4-BE49-F238E27FC236}">
                <a16:creationId xmlns:a16="http://schemas.microsoft.com/office/drawing/2014/main" id="{0BE8C5BE-9959-40C7-83C2-546EBFBC1414}"/>
              </a:ext>
            </a:extLst>
          </p:cNvPr>
          <p:cNvSpPr>
            <a:spLocks noGrp="1"/>
          </p:cNvSpPr>
          <p:nvPr>
            <p:ph type="body" sz="quarter" idx="27" hasCustomPrompt="1"/>
          </p:nvPr>
        </p:nvSpPr>
        <p:spPr>
          <a:xfrm>
            <a:off x="8249226" y="4551950"/>
            <a:ext cx="310419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9" name="Text Placeholder 18">
            <a:extLst>
              <a:ext uri="{FF2B5EF4-FFF2-40B4-BE49-F238E27FC236}">
                <a16:creationId xmlns:a16="http://schemas.microsoft.com/office/drawing/2014/main" id="{5FC20880-2D17-4854-A424-DED10A8A8D36}"/>
              </a:ext>
            </a:extLst>
          </p:cNvPr>
          <p:cNvSpPr>
            <a:spLocks noGrp="1"/>
          </p:cNvSpPr>
          <p:nvPr>
            <p:ph type="body" sz="quarter" idx="28" hasCustomPrompt="1"/>
          </p:nvPr>
        </p:nvSpPr>
        <p:spPr>
          <a:xfrm>
            <a:off x="8249930" y="4897425"/>
            <a:ext cx="3103493" cy="866401"/>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7" name="Straight Connector 6">
            <a:extLst>
              <a:ext uri="{FF2B5EF4-FFF2-40B4-BE49-F238E27FC236}">
                <a16:creationId xmlns:a16="http://schemas.microsoft.com/office/drawing/2014/main" id="{F87A579D-F737-4350-8205-BCA37BAFE1AB}"/>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037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column">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4450921" y="2145859"/>
            <a:ext cx="5042568" cy="345473"/>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4450922" y="2491335"/>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419184"/>
            <a:ext cx="2362200" cy="1110286"/>
          </a:xfrm>
        </p:spPr>
        <p:txBody>
          <a:bodyPr lIns="0" anchor="b">
            <a:normAutofit/>
          </a:bodyPr>
          <a:lstStyle>
            <a:lvl1pPr>
              <a:defRPr lang="en-US" sz="2800" kern="1200" cap="all" baseline="0" dirty="0">
                <a:solidFill>
                  <a:schemeClr val="accent1"/>
                </a:solidFill>
                <a:latin typeface="+mj-lt"/>
                <a:ea typeface="+mj-ea"/>
                <a:cs typeface="+mj-cs"/>
              </a:defRPr>
            </a:lvl1pPr>
          </a:lstStyle>
          <a:p>
            <a:r>
              <a:rPr lang="en-US"/>
              <a:t>Click to edit Master title</a:t>
            </a:r>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4450921" y="3198051"/>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4450922" y="3543527"/>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4450921" y="5302434"/>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4450922" y="5647910"/>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8" name="Text Placeholder 15">
            <a:extLst>
              <a:ext uri="{FF2B5EF4-FFF2-40B4-BE49-F238E27FC236}">
                <a16:creationId xmlns:a16="http://schemas.microsoft.com/office/drawing/2014/main" id="{AE158F00-CB9F-4C14-B6F0-47E4F7019127}"/>
              </a:ext>
            </a:extLst>
          </p:cNvPr>
          <p:cNvSpPr>
            <a:spLocks noGrp="1"/>
          </p:cNvSpPr>
          <p:nvPr>
            <p:ph type="body" sz="quarter" idx="27" hasCustomPrompt="1"/>
          </p:nvPr>
        </p:nvSpPr>
        <p:spPr>
          <a:xfrm>
            <a:off x="4450921" y="4250243"/>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07878182-5985-41C8-B69F-9DB9EC1313F4}"/>
              </a:ext>
            </a:extLst>
          </p:cNvPr>
          <p:cNvSpPr>
            <a:spLocks noGrp="1"/>
          </p:cNvSpPr>
          <p:nvPr>
            <p:ph type="body" sz="quarter" idx="28" hasCustomPrompt="1"/>
          </p:nvPr>
        </p:nvSpPr>
        <p:spPr>
          <a:xfrm>
            <a:off x="4450922" y="4595719"/>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6" name="Straight Connector 5">
            <a:extLst>
              <a:ext uri="{FF2B5EF4-FFF2-40B4-BE49-F238E27FC236}">
                <a16:creationId xmlns:a16="http://schemas.microsoft.com/office/drawing/2014/main" id="{CF8873A5-9160-4B79-B9CB-CBE583030B0E}"/>
              </a:ext>
            </a:extLst>
          </p:cNvPr>
          <p:cNvCxnSpPr>
            <a:cxnSpLocks/>
          </p:cNvCxnSpPr>
          <p:nvPr userDrawn="1"/>
        </p:nvCxnSpPr>
        <p:spPr>
          <a:xfrm>
            <a:off x="3766456" y="-16561"/>
            <a:ext cx="0" cy="68745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D9D5EA-266D-4541-BA3F-22BC31AAB6AA}"/>
              </a:ext>
            </a:extLst>
          </p:cNvPr>
          <p:cNvCxnSpPr/>
          <p:nvPr userDrawn="1"/>
        </p:nvCxnSpPr>
        <p:spPr>
          <a:xfrm>
            <a:off x="-1" y="1676400"/>
            <a:ext cx="1219199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8805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Image, and 3 content">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A2B5F8DD-B338-48F8-9DF4-E1A31DFCB5B4}"/>
              </a:ext>
            </a:extLst>
          </p:cNvPr>
          <p:cNvSpPr>
            <a:spLocks noGrp="1"/>
          </p:cNvSpPr>
          <p:nvPr>
            <p:ph type="pic" sz="quarter" idx="27"/>
          </p:nvPr>
        </p:nvSpPr>
        <p:spPr>
          <a:xfrm>
            <a:off x="2" y="0"/>
            <a:ext cx="6694955" cy="6858000"/>
          </a:xfrm>
          <a:custGeom>
            <a:avLst/>
            <a:gdLst>
              <a:gd name="connsiteX0" fmla="*/ 0 w 6694955"/>
              <a:gd name="connsiteY0" fmla="*/ 0 h 6858000"/>
              <a:gd name="connsiteX1" fmla="*/ 6694955 w 6694955"/>
              <a:gd name="connsiteY1" fmla="*/ 0 h 6858000"/>
              <a:gd name="connsiteX2" fmla="*/ 2589160 w 6694955"/>
              <a:gd name="connsiteY2" fmla="*/ 6857732 h 6858000"/>
              <a:gd name="connsiteX3" fmla="*/ 0 w 66949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94955" h="6858000">
                <a:moveTo>
                  <a:pt x="0" y="0"/>
                </a:moveTo>
                <a:lnTo>
                  <a:pt x="6694955" y="0"/>
                </a:lnTo>
                <a:lnTo>
                  <a:pt x="2589160" y="6857732"/>
                </a:lnTo>
                <a:lnTo>
                  <a:pt x="0" y="6858000"/>
                </a:lnTo>
                <a:close/>
              </a:path>
            </a:pathLst>
          </a:custGeom>
        </p:spPr>
        <p:txBody>
          <a:bodyPr wrap="square">
            <a:noAutofit/>
          </a:bodyPr>
          <a:lstStyle/>
          <a:p>
            <a:endParaRPr lang="en-US" dirty="0"/>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6144768" y="2069658"/>
            <a:ext cx="5042568" cy="345476"/>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6144768" y="241513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6971633" y="690928"/>
            <a:ext cx="4501910" cy="732282"/>
          </a:xfrm>
        </p:spPr>
        <p:txBody>
          <a:bodyPr lIns="0" anchor="b">
            <a:normAutofit/>
          </a:bodyPr>
          <a:lstStyle>
            <a:lvl1pPr>
              <a:defRPr lang="en-US" sz="2800" kern="1200" cap="all" baseline="0" dirty="0">
                <a:solidFill>
                  <a:schemeClr val="accent1"/>
                </a:solidFill>
                <a:latin typeface="+mj-lt"/>
                <a:ea typeface="+mj-ea"/>
                <a:cs typeface="+mj-cs"/>
              </a:defRPr>
            </a:lvl1pPr>
          </a:lstStyle>
          <a:p>
            <a:r>
              <a:rPr lang="en-US"/>
              <a:t>Click to edit Master title</a:t>
            </a:r>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5300006" y="3587638"/>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dirty="0"/>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5300007" y="393311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dirty="0"/>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4398264" y="5105618"/>
            <a:ext cx="5042568"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dirty="0"/>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4398264" y="5451094"/>
            <a:ext cx="5041422"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Tree>
    <p:extLst>
      <p:ext uri="{BB962C8B-B14F-4D97-AF65-F5344CB8AC3E}">
        <p14:creationId xmlns:p14="http://schemas.microsoft.com/office/powerpoint/2010/main" val="26427358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ntent with tit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9EDF1B-BFF2-495C-B3B8-4EE6F48140F0}"/>
              </a:ext>
            </a:extLst>
          </p:cNvPr>
          <p:cNvSpPr/>
          <p:nvPr userDrawn="1"/>
        </p:nvSpPr>
        <p:spPr>
          <a:xfrm>
            <a:off x="8412200"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29F2809-C0D4-4624-9BF4-7A5A02FC6504}"/>
              </a:ext>
            </a:extLst>
          </p:cNvPr>
          <p:cNvSpPr/>
          <p:nvPr userDrawn="1"/>
        </p:nvSpPr>
        <p:spPr>
          <a:xfrm>
            <a:off x="1034142"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A38AFF1-A7FF-4F75-9E57-C1827806B34E}"/>
              </a:ext>
            </a:extLst>
          </p:cNvPr>
          <p:cNvSpPr/>
          <p:nvPr userDrawn="1"/>
        </p:nvSpPr>
        <p:spPr>
          <a:xfrm>
            <a:off x="4706975" y="3195400"/>
            <a:ext cx="2941600" cy="508000"/>
          </a:xfrm>
          <a:prstGeom prst="rect">
            <a:avLst/>
          </a:prstGeom>
          <a:gradFill>
            <a:gsLst>
              <a:gs pos="100000">
                <a:schemeClr val="accent2"/>
              </a:gs>
              <a:gs pos="8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034142"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dirty="0"/>
              <a:t>Title 1</a:t>
            </a:r>
            <a:endParaRPr lang="en-ZA" dirty="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034142"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
        <p:nvSpPr>
          <p:cNvPr id="15" name="Title 1">
            <a:extLst>
              <a:ext uri="{FF2B5EF4-FFF2-40B4-BE49-F238E27FC236}">
                <a16:creationId xmlns:a16="http://schemas.microsoft.com/office/drawing/2014/main" id="{4AA3FE14-6E13-47C9-A512-83A96F3DD002}"/>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6" name="Straight Connector 15">
            <a:extLst>
              <a:ext uri="{FF2B5EF4-FFF2-40B4-BE49-F238E27FC236}">
                <a16:creationId xmlns:a16="http://schemas.microsoft.com/office/drawing/2014/main" id="{2D83A9ED-5F19-4646-ADCE-C829C97154DC}"/>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6187F4BE-3AD3-4857-B0A9-A9285E52D819}"/>
              </a:ext>
            </a:extLst>
          </p:cNvPr>
          <p:cNvSpPr>
            <a:spLocks noGrp="1"/>
          </p:cNvSpPr>
          <p:nvPr>
            <p:ph type="body" sz="quarter" idx="43" hasCustomPrompt="1"/>
          </p:nvPr>
        </p:nvSpPr>
        <p:spPr>
          <a:xfrm>
            <a:off x="4706975"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a:t>Title 2</a:t>
            </a:r>
            <a:endParaRPr lang="en-ZA"/>
          </a:p>
        </p:txBody>
      </p:sp>
      <p:sp>
        <p:nvSpPr>
          <p:cNvPr id="21" name="Text Placeholder 10">
            <a:extLst>
              <a:ext uri="{FF2B5EF4-FFF2-40B4-BE49-F238E27FC236}">
                <a16:creationId xmlns:a16="http://schemas.microsoft.com/office/drawing/2014/main" id="{5F81158B-DA52-484D-8105-92B77E4DC466}"/>
              </a:ext>
            </a:extLst>
          </p:cNvPr>
          <p:cNvSpPr>
            <a:spLocks noGrp="1"/>
          </p:cNvSpPr>
          <p:nvPr>
            <p:ph type="body" sz="quarter" idx="44" hasCustomPrompt="1"/>
          </p:nvPr>
        </p:nvSpPr>
        <p:spPr>
          <a:xfrm>
            <a:off x="4706975"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
        <p:nvSpPr>
          <p:cNvPr id="23" name="Text Placeholder 8">
            <a:extLst>
              <a:ext uri="{FF2B5EF4-FFF2-40B4-BE49-F238E27FC236}">
                <a16:creationId xmlns:a16="http://schemas.microsoft.com/office/drawing/2014/main" id="{9AFDDE4E-007E-431B-937C-1B26959515F6}"/>
              </a:ext>
            </a:extLst>
          </p:cNvPr>
          <p:cNvSpPr>
            <a:spLocks noGrp="1"/>
          </p:cNvSpPr>
          <p:nvPr>
            <p:ph type="body" sz="quarter" idx="46" hasCustomPrompt="1"/>
          </p:nvPr>
        </p:nvSpPr>
        <p:spPr>
          <a:xfrm>
            <a:off x="8412200" y="3266159"/>
            <a:ext cx="2941600" cy="360000"/>
          </a:xfrm>
        </p:spPr>
        <p:txBody>
          <a:bodyPr anchor="ctr"/>
          <a:lstStyle>
            <a:lvl1pPr marL="0" indent="0" algn="ctr">
              <a:buFont typeface="Arial" panose="020B0604020202020204" pitchFamily="34" charset="0"/>
              <a:buNone/>
              <a:defRPr lang="en-US" sz="1800" kern="1200" cap="all" baseline="0" dirty="0">
                <a:solidFill>
                  <a:schemeClr val="bg1"/>
                </a:solidFill>
                <a:latin typeface="+mj-lt"/>
                <a:ea typeface="+mj-ea"/>
                <a:cs typeface="+mj-cs"/>
              </a:defRPr>
            </a:lvl1pPr>
          </a:lstStyle>
          <a:p>
            <a:pPr lvl="0"/>
            <a:r>
              <a:rPr lang="en-US"/>
              <a:t>Title 3</a:t>
            </a:r>
            <a:endParaRPr lang="en-ZA"/>
          </a:p>
        </p:txBody>
      </p:sp>
      <p:sp>
        <p:nvSpPr>
          <p:cNvPr id="24" name="Text Placeholder 10">
            <a:extLst>
              <a:ext uri="{FF2B5EF4-FFF2-40B4-BE49-F238E27FC236}">
                <a16:creationId xmlns:a16="http://schemas.microsoft.com/office/drawing/2014/main" id="{3B096111-A95B-402E-B431-43D852C9E2AD}"/>
              </a:ext>
            </a:extLst>
          </p:cNvPr>
          <p:cNvSpPr>
            <a:spLocks noGrp="1"/>
          </p:cNvSpPr>
          <p:nvPr>
            <p:ph type="body" sz="quarter" idx="47" hasCustomPrompt="1"/>
          </p:nvPr>
        </p:nvSpPr>
        <p:spPr>
          <a:xfrm>
            <a:off x="8412200" y="4117103"/>
            <a:ext cx="2941600" cy="1141882"/>
          </a:xfrm>
        </p:spPr>
        <p:txBody>
          <a:bodyPr>
            <a:normAutofit/>
          </a:bodyPr>
          <a:lstStyle>
            <a:lvl1pPr marL="0" indent="0" algn="ctr">
              <a:lnSpc>
                <a:spcPct val="150000"/>
              </a:lnSpc>
              <a:buNone/>
              <a:defRPr sz="1200">
                <a:solidFill>
                  <a:schemeClr val="tx1">
                    <a:lumMod val="75000"/>
                    <a:lumOff val="25000"/>
                  </a:schemeClr>
                </a:solidFill>
              </a:defRPr>
            </a:lvl1pPr>
          </a:lstStyle>
          <a:p>
            <a:pPr lvl="0"/>
            <a:r>
              <a:rPr lang="en-US"/>
              <a:t>Bullet Description</a:t>
            </a:r>
            <a:endParaRPr lang="en-ZA"/>
          </a:p>
        </p:txBody>
      </p:sp>
    </p:spTree>
    <p:extLst>
      <p:ext uri="{BB962C8B-B14F-4D97-AF65-F5344CB8AC3E}">
        <p14:creationId xmlns:p14="http://schemas.microsoft.com/office/powerpoint/2010/main" val="18903677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ith titl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24F48E-4E21-421F-A044-1D5C607BF74F}"/>
              </a:ext>
            </a:extLst>
          </p:cNvPr>
          <p:cNvSpPr>
            <a:spLocks noGrp="1"/>
          </p:cNvSpPr>
          <p:nvPr>
            <p:ph sz="half" idx="1"/>
          </p:nvPr>
        </p:nvSpPr>
        <p:spPr>
          <a:xfrm>
            <a:off x="838200" y="3428999"/>
            <a:ext cx="4528924" cy="3101009"/>
          </a:xfrm>
        </p:spPr>
        <p:txBody>
          <a:bodyPr>
            <a:normAutofit/>
          </a:bodyPr>
          <a:lstStyle>
            <a:lvl1pPr marL="0" indent="0">
              <a:lnSpc>
                <a:spcPct val="150000"/>
              </a:lnSpc>
              <a:buNone/>
              <a:defRPr sz="1200"/>
            </a:lvl1pPr>
            <a:lvl2pPr marL="457200" indent="0">
              <a:lnSpc>
                <a:spcPct val="150000"/>
              </a:lnSpc>
              <a:buNone/>
              <a:defRPr sz="1200"/>
            </a:lvl2pPr>
            <a:lvl3pPr marL="914400" indent="0">
              <a:lnSpc>
                <a:spcPct val="150000"/>
              </a:lnSpc>
              <a:buNone/>
              <a:defRPr sz="1200"/>
            </a:lvl3pPr>
            <a:lvl4pPr marL="1371600" indent="0">
              <a:lnSpc>
                <a:spcPct val="150000"/>
              </a:lnSpc>
              <a:buNone/>
              <a:defRPr sz="1200"/>
            </a:lvl4pPr>
            <a:lvl5pPr marL="1828800" indent="0">
              <a:lnSpc>
                <a:spcPct val="1500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6907704" y="3428999"/>
            <a:ext cx="4469281" cy="3101008"/>
          </a:xfrm>
        </p:spPr>
        <p:txBody>
          <a:bodyPr>
            <a:normAutofit/>
          </a:bodyPr>
          <a:lstStyle>
            <a:lvl1pPr marL="0" indent="0">
              <a:lnSpc>
                <a:spcPct val="150000"/>
              </a:lnSpc>
              <a:buNone/>
              <a:defRPr sz="1200"/>
            </a:lvl1pPr>
            <a:lvl2pPr marL="457200" indent="0">
              <a:lnSpc>
                <a:spcPct val="150000"/>
              </a:lnSpc>
              <a:buNone/>
              <a:defRPr sz="1200"/>
            </a:lvl2pPr>
            <a:lvl3pPr marL="914400" indent="0">
              <a:lnSpc>
                <a:spcPct val="150000"/>
              </a:lnSpc>
              <a:buNone/>
              <a:defRPr sz="1200"/>
            </a:lvl3pPr>
            <a:lvl4pPr marL="1371600" indent="0">
              <a:lnSpc>
                <a:spcPct val="150000"/>
              </a:lnSpc>
              <a:buNone/>
              <a:defRPr sz="1200"/>
            </a:lvl4pPr>
            <a:lvl5pPr marL="1828800" indent="0">
              <a:lnSpc>
                <a:spcPct val="150000"/>
              </a:lnSpc>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0011F19-A2C9-4F67-A7F1-592B85FFBAC8}"/>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10" name="Straight Connector 9">
            <a:extLst>
              <a:ext uri="{FF2B5EF4-FFF2-40B4-BE49-F238E27FC236}">
                <a16:creationId xmlns:a16="http://schemas.microsoft.com/office/drawing/2014/main" id="{C7C8CFDC-095C-4312-A01D-7430D1FEAA6F}"/>
              </a:ext>
            </a:extLst>
          </p:cNvPr>
          <p:cNvCxnSpPr>
            <a:cxnSpLocks/>
          </p:cNvCxnSpPr>
          <p:nvPr userDrawn="1"/>
        </p:nvCxnSpPr>
        <p:spPr>
          <a:xfrm>
            <a:off x="6096000" y="2603500"/>
            <a:ext cx="0" cy="42545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E385DE-9334-4CED-AD7E-F63A320B0512}"/>
              </a:ext>
            </a:extLst>
          </p:cNvPr>
          <p:cNvSpPr/>
          <p:nvPr userDrawn="1"/>
        </p:nvSpPr>
        <p:spPr>
          <a:xfrm>
            <a:off x="0" y="2324100"/>
            <a:ext cx="12192000" cy="633411"/>
          </a:xfrm>
          <a:prstGeom prst="rect">
            <a:avLst/>
          </a:prstGeom>
          <a:gradFill>
            <a:gsLst>
              <a:gs pos="0">
                <a:schemeClr val="accent1"/>
              </a:gs>
              <a:gs pos="10000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
            <a:extLst>
              <a:ext uri="{FF2B5EF4-FFF2-40B4-BE49-F238E27FC236}">
                <a16:creationId xmlns:a16="http://schemas.microsoft.com/office/drawing/2014/main" id="{211839B3-0E6A-4750-8862-3A55B0FEF98F}"/>
              </a:ext>
            </a:extLst>
          </p:cNvPr>
          <p:cNvSpPr>
            <a:spLocks noGrp="1"/>
          </p:cNvSpPr>
          <p:nvPr>
            <p:ph type="body" idx="13"/>
          </p:nvPr>
        </p:nvSpPr>
        <p:spPr>
          <a:xfrm>
            <a:off x="838201" y="2413000"/>
            <a:ext cx="4114795" cy="493710"/>
          </a:xfrm>
        </p:spPr>
        <p:txBody>
          <a:bodyPr anchor="ctr">
            <a:normAutofit/>
          </a:bodyPr>
          <a:lstStyle>
            <a:lvl1pPr marL="0" indent="0" algn="ctr">
              <a:buNone/>
              <a:defRPr lang="en-US" sz="1800" kern="1200" cap="all" baseline="0" dirty="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E72DA832-BD58-447B-A20E-EA3A7F4EAFF0}"/>
              </a:ext>
            </a:extLst>
          </p:cNvPr>
          <p:cNvSpPr>
            <a:spLocks noGrp="1"/>
          </p:cNvSpPr>
          <p:nvPr>
            <p:ph type="body" idx="14"/>
          </p:nvPr>
        </p:nvSpPr>
        <p:spPr>
          <a:xfrm>
            <a:off x="7239003" y="2413000"/>
            <a:ext cx="4114797" cy="493710"/>
          </a:xfrm>
        </p:spPr>
        <p:txBody>
          <a:bodyPr anchor="ctr">
            <a:normAutofit/>
          </a:bodyPr>
          <a:lstStyle>
            <a:lvl1pPr marL="0" indent="0" algn="ctr">
              <a:buNone/>
              <a:defRPr lang="en-US" sz="1800" kern="1200" cap="all" baseline="0" dirty="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484456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C2E115-5267-49A0-A702-59745AC649CC}"/>
              </a:ext>
            </a:extLst>
          </p:cNvPr>
          <p:cNvSpPr>
            <a:spLocks noGrp="1"/>
          </p:cNvSpPr>
          <p:nvPr>
            <p:ph type="pic" sz="quarter" idx="13"/>
          </p:nvPr>
        </p:nvSpPr>
        <p:spPr>
          <a:xfrm>
            <a:off x="0" y="0"/>
            <a:ext cx="12192000" cy="6858000"/>
          </a:xfrm>
        </p:spPr>
        <p:txBody>
          <a:bodyPr/>
          <a:lstStyle/>
          <a:p>
            <a:endParaRPr lang="en-US" dirty="0"/>
          </a:p>
        </p:txBody>
      </p:sp>
      <p:sp>
        <p:nvSpPr>
          <p:cNvPr id="18" name="Text Placeholder 8">
            <a:extLst>
              <a:ext uri="{FF2B5EF4-FFF2-40B4-BE49-F238E27FC236}">
                <a16:creationId xmlns:a16="http://schemas.microsoft.com/office/drawing/2014/main" id="{1323CA5D-7F88-4E2C-B2E1-D03E010724BC}"/>
              </a:ext>
            </a:extLst>
          </p:cNvPr>
          <p:cNvSpPr>
            <a:spLocks noGrp="1"/>
          </p:cNvSpPr>
          <p:nvPr>
            <p:ph type="body" sz="quarter" idx="15" hasCustomPrompt="1"/>
          </p:nvPr>
        </p:nvSpPr>
        <p:spPr>
          <a:xfrm>
            <a:off x="3440172" y="1726672"/>
            <a:ext cx="1253665" cy="1681163"/>
          </a:xfrm>
        </p:spPr>
        <p:txBody>
          <a:bodyPr>
            <a:noAutofit/>
          </a:bodyPr>
          <a:lstStyle>
            <a:lvl1pPr marL="0" indent="0">
              <a:buNone/>
              <a:defRPr sz="15500" b="1">
                <a:solidFill>
                  <a:schemeClr val="tx1"/>
                </a:solidFill>
              </a:defRPr>
            </a:lvl1pPr>
          </a:lstStyle>
          <a:p>
            <a:pPr lvl="0"/>
            <a:r>
              <a:rPr lang="en-US" dirty="0"/>
              <a:t>O</a:t>
            </a:r>
          </a:p>
        </p:txBody>
      </p:sp>
      <p:sp>
        <p:nvSpPr>
          <p:cNvPr id="9" name="Text Placeholder 8">
            <a:extLst>
              <a:ext uri="{FF2B5EF4-FFF2-40B4-BE49-F238E27FC236}">
                <a16:creationId xmlns:a16="http://schemas.microsoft.com/office/drawing/2014/main" id="{2FDFF095-F8DE-447E-A83F-BD55BD03BEBB}"/>
              </a:ext>
            </a:extLst>
          </p:cNvPr>
          <p:cNvSpPr>
            <a:spLocks noGrp="1"/>
          </p:cNvSpPr>
          <p:nvPr>
            <p:ph type="body" sz="quarter" idx="14" hasCustomPrompt="1"/>
          </p:nvPr>
        </p:nvSpPr>
        <p:spPr>
          <a:xfrm>
            <a:off x="1903189" y="71740"/>
            <a:ext cx="1253665" cy="1681163"/>
          </a:xfrm>
        </p:spPr>
        <p:txBody>
          <a:bodyPr>
            <a:noAutofit/>
          </a:bodyPr>
          <a:lstStyle>
            <a:lvl1pPr marL="0" indent="0">
              <a:buNone/>
              <a:defRPr sz="15500" b="1">
                <a:solidFill>
                  <a:schemeClr val="tx1"/>
                </a:solidFill>
              </a:defRPr>
            </a:lvl1pPr>
          </a:lstStyle>
          <a:p>
            <a:pPr lvl="0"/>
            <a:r>
              <a:rPr lang="en-US" dirty="0"/>
              <a:t>F</a:t>
            </a:r>
          </a:p>
        </p:txBody>
      </p:sp>
      <p:sp>
        <p:nvSpPr>
          <p:cNvPr id="20" name="Text Placeholder 8">
            <a:extLst>
              <a:ext uri="{FF2B5EF4-FFF2-40B4-BE49-F238E27FC236}">
                <a16:creationId xmlns:a16="http://schemas.microsoft.com/office/drawing/2014/main" id="{FA2755C1-A0B6-448A-BE5D-4B492BB7BBE6}"/>
              </a:ext>
            </a:extLst>
          </p:cNvPr>
          <p:cNvSpPr>
            <a:spLocks noGrp="1"/>
          </p:cNvSpPr>
          <p:nvPr>
            <p:ph type="body" sz="quarter" idx="16" hasCustomPrompt="1"/>
          </p:nvPr>
        </p:nvSpPr>
        <p:spPr>
          <a:xfrm>
            <a:off x="533402" y="2947842"/>
            <a:ext cx="1253665" cy="1681163"/>
          </a:xfrm>
        </p:spPr>
        <p:txBody>
          <a:bodyPr>
            <a:noAutofit/>
          </a:bodyPr>
          <a:lstStyle>
            <a:lvl1pPr marL="0" indent="0">
              <a:buNone/>
              <a:defRPr sz="15500" b="1">
                <a:solidFill>
                  <a:schemeClr val="tx1"/>
                </a:solidFill>
              </a:defRPr>
            </a:lvl1pPr>
          </a:lstStyle>
          <a:p>
            <a:pPr lvl="0"/>
            <a:r>
              <a:rPr lang="en-US" dirty="0"/>
              <a:t>O</a:t>
            </a:r>
          </a:p>
        </p:txBody>
      </p:sp>
      <p:sp>
        <p:nvSpPr>
          <p:cNvPr id="2" name="Title 1">
            <a:extLst>
              <a:ext uri="{FF2B5EF4-FFF2-40B4-BE49-F238E27FC236}">
                <a16:creationId xmlns:a16="http://schemas.microsoft.com/office/drawing/2014/main" id="{A87F3357-BDC3-43CE-89C0-05F5AB973376}"/>
              </a:ext>
            </a:extLst>
          </p:cNvPr>
          <p:cNvSpPr>
            <a:spLocks noGrp="1"/>
          </p:cNvSpPr>
          <p:nvPr>
            <p:ph type="ctrTitle" hasCustomPrompt="1"/>
          </p:nvPr>
        </p:nvSpPr>
        <p:spPr>
          <a:xfrm>
            <a:off x="2373216" y="3667946"/>
            <a:ext cx="9285382" cy="1277857"/>
          </a:xfrm>
        </p:spPr>
        <p:txBody>
          <a:bodyPr anchor="ctr"/>
          <a:lstStyle>
            <a:lvl1pPr algn="l">
              <a:defRPr sz="6000" cap="all" baseline="0">
                <a:solidFill>
                  <a:schemeClr val="tx2">
                    <a:lumMod val="75000"/>
                  </a:schemeClr>
                </a:solidFill>
              </a:defRPr>
            </a:lvl1pPr>
          </a:lstStyle>
          <a:p>
            <a:r>
              <a:rPr lang="en-US" dirty="0"/>
              <a:t>Click to edit title</a:t>
            </a:r>
          </a:p>
        </p:txBody>
      </p:sp>
      <p:sp>
        <p:nvSpPr>
          <p:cNvPr id="3" name="Subtitle 2">
            <a:extLst>
              <a:ext uri="{FF2B5EF4-FFF2-40B4-BE49-F238E27FC236}">
                <a16:creationId xmlns:a16="http://schemas.microsoft.com/office/drawing/2014/main" id="{C0EFD7F6-12F1-44A8-B26F-82773993F165}"/>
              </a:ext>
            </a:extLst>
          </p:cNvPr>
          <p:cNvSpPr>
            <a:spLocks noGrp="1"/>
          </p:cNvSpPr>
          <p:nvPr>
            <p:ph type="subTitle" idx="1" hasCustomPrompt="1"/>
          </p:nvPr>
        </p:nvSpPr>
        <p:spPr>
          <a:xfrm>
            <a:off x="7970418" y="5325276"/>
            <a:ext cx="3677297" cy="682094"/>
          </a:xfrm>
        </p:spPr>
        <p:txBody>
          <a:bodyPr anchor="ct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cxnSp>
        <p:nvCxnSpPr>
          <p:cNvPr id="23" name="Straight Connector 22">
            <a:extLst>
              <a:ext uri="{FF2B5EF4-FFF2-40B4-BE49-F238E27FC236}">
                <a16:creationId xmlns:a16="http://schemas.microsoft.com/office/drawing/2014/main" id="{BE5B50AA-4BAC-4997-B444-E281DECD0DB4}"/>
              </a:ext>
            </a:extLst>
          </p:cNvPr>
          <p:cNvCxnSpPr>
            <a:cxnSpLocks/>
          </p:cNvCxnSpPr>
          <p:nvPr userDrawn="1"/>
        </p:nvCxnSpPr>
        <p:spPr>
          <a:xfrm>
            <a:off x="4579559" y="5744231"/>
            <a:ext cx="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DEC412-0EF3-4D93-AF25-A2D2F5A5093A}"/>
              </a:ext>
            </a:extLst>
          </p:cNvPr>
          <p:cNvCxnSpPr>
            <a:cxnSpLocks/>
          </p:cNvCxnSpPr>
          <p:nvPr userDrawn="1"/>
        </p:nvCxnSpPr>
        <p:spPr>
          <a:xfrm>
            <a:off x="2536371" y="2017985"/>
            <a:ext cx="0" cy="153432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2836A9-D1F4-4562-B95F-B7BF8F4713B5}"/>
              </a:ext>
            </a:extLst>
          </p:cNvPr>
          <p:cNvCxnSpPr>
            <a:cxnSpLocks/>
          </p:cNvCxnSpPr>
          <p:nvPr userDrawn="1"/>
        </p:nvCxnSpPr>
        <p:spPr>
          <a:xfrm flipH="1">
            <a:off x="4245428" y="5655432"/>
            <a:ext cx="33188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F4F5A8A1-FD24-B3BA-D4F9-6B4A91439A01}"/>
              </a:ext>
            </a:extLst>
          </p:cNvPr>
          <p:cNvSpPr>
            <a:spLocks noGrp="1"/>
          </p:cNvSpPr>
          <p:nvPr>
            <p:ph type="body" sz="quarter" idx="17" hasCustomPrompt="1"/>
          </p:nvPr>
        </p:nvSpPr>
        <p:spPr>
          <a:xfrm>
            <a:off x="2991763" y="4873826"/>
            <a:ext cx="1253665" cy="1681163"/>
          </a:xfrm>
        </p:spPr>
        <p:txBody>
          <a:bodyPr>
            <a:noAutofit/>
          </a:bodyPr>
          <a:lstStyle>
            <a:lvl1pPr marL="0" indent="0">
              <a:buNone/>
              <a:defRPr sz="15500" b="1">
                <a:solidFill>
                  <a:schemeClr val="tx1"/>
                </a:solidFill>
              </a:defRPr>
            </a:lvl1pPr>
          </a:lstStyle>
          <a:p>
            <a:pPr lvl="0"/>
            <a:r>
              <a:rPr lang="en-US" dirty="0"/>
              <a:t>T</a:t>
            </a:r>
          </a:p>
        </p:txBody>
      </p:sp>
    </p:spTree>
    <p:extLst>
      <p:ext uri="{BB962C8B-B14F-4D97-AF65-F5344CB8AC3E}">
        <p14:creationId xmlns:p14="http://schemas.microsoft.com/office/powerpoint/2010/main" val="28166210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DCECCB84-F9BA-43D5-87BE-67443E8EF086}">
      <p15:sldGuideLst xmlns:p15="http://schemas.microsoft.com/office/powerpoint/2012/main">
        <p15:guide id="1" pos="15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aling">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157335" y="182200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dirty="0"/>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157335" y="216748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0" name="Text Placeholder 15">
            <a:extLst>
              <a:ext uri="{FF2B5EF4-FFF2-40B4-BE49-F238E27FC236}">
                <a16:creationId xmlns:a16="http://schemas.microsoft.com/office/drawing/2014/main" id="{E6C37A20-957D-4B0B-AC33-7DD21D99A658}"/>
              </a:ext>
            </a:extLst>
          </p:cNvPr>
          <p:cNvSpPr>
            <a:spLocks noGrp="1"/>
          </p:cNvSpPr>
          <p:nvPr>
            <p:ph type="body" sz="quarter" idx="23" hasCustomPrompt="1"/>
          </p:nvPr>
        </p:nvSpPr>
        <p:spPr>
          <a:xfrm>
            <a:off x="7080795" y="333998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7080795" y="368546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4" name="Text Placeholder 15">
            <a:extLst>
              <a:ext uri="{FF2B5EF4-FFF2-40B4-BE49-F238E27FC236}">
                <a16:creationId xmlns:a16="http://schemas.microsoft.com/office/drawing/2014/main" id="{BD09685A-53BF-4E9B-BD7F-C77B60165D24}"/>
              </a:ext>
            </a:extLst>
          </p:cNvPr>
          <p:cNvSpPr>
            <a:spLocks noGrp="1"/>
          </p:cNvSpPr>
          <p:nvPr>
            <p:ph type="body" sz="quarter" idx="25" hasCustomPrompt="1"/>
          </p:nvPr>
        </p:nvSpPr>
        <p:spPr>
          <a:xfrm>
            <a:off x="6231710" y="4857968"/>
            <a:ext cx="3295186" cy="320381"/>
          </a:xfrm>
        </p:spPr>
        <p:txBody>
          <a:bodyPr lIns="0" anchor="ctr">
            <a:noAutofit/>
          </a:bodyPr>
          <a:lstStyle>
            <a:lvl1pPr marL="0" indent="0">
              <a:buNone/>
              <a:defRPr lang="en-US" sz="1800" kern="1200" cap="all" baseline="0" dirty="0">
                <a:solidFill>
                  <a:schemeClr val="accent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6231710" y="5203444"/>
            <a:ext cx="3294437" cy="540104"/>
          </a:xfrm>
        </p:spPr>
        <p:txBody>
          <a:bodyPr lIns="0">
            <a:normAutofit/>
          </a:bodyPr>
          <a:lstStyle>
            <a:lvl1pPr marL="0" indent="0">
              <a:lnSpc>
                <a:spcPct val="150000"/>
              </a:lnSpc>
              <a:buFont typeface="Arial" panose="020B0604020202020204" pitchFamily="34" charset="0"/>
              <a:buNone/>
              <a:defRPr sz="1200">
                <a:solidFill>
                  <a:schemeClr val="tx2"/>
                </a:solidFill>
              </a:defRPr>
            </a:lvl1pPr>
          </a:lstStyle>
          <a:p>
            <a:pPr lvl="0"/>
            <a:r>
              <a:rPr lang="en-US"/>
              <a:t>Click to add text</a:t>
            </a:r>
          </a:p>
        </p:txBody>
      </p:sp>
      <p:cxnSp>
        <p:nvCxnSpPr>
          <p:cNvPr id="7" name="Straight Arrow Connector 6">
            <a:extLst>
              <a:ext uri="{FF2B5EF4-FFF2-40B4-BE49-F238E27FC236}">
                <a16:creationId xmlns:a16="http://schemas.microsoft.com/office/drawing/2014/main" id="{274844B5-3E4A-4209-AD6C-31EB9B57D62E}"/>
              </a:ext>
            </a:extLst>
          </p:cNvPr>
          <p:cNvCxnSpPr>
            <a:cxnSpLocks/>
          </p:cNvCxnSpPr>
          <p:nvPr userDrawn="1"/>
        </p:nvCxnSpPr>
        <p:spPr>
          <a:xfrm flipV="1">
            <a:off x="4369950" y="805543"/>
            <a:ext cx="3648352" cy="6052189"/>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1519057B-4248-4880-A89E-5DCBBB157285}"/>
              </a:ext>
            </a:extLst>
          </p:cNvPr>
          <p:cNvSpPr>
            <a:spLocks noGrp="1"/>
          </p:cNvSpPr>
          <p:nvPr>
            <p:ph type="title"/>
          </p:nvPr>
        </p:nvSpPr>
        <p:spPr>
          <a:xfrm>
            <a:off x="1034142" y="1110286"/>
            <a:ext cx="10319657"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9760112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 4 up">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C7B19AA7-3B63-43B8-BE54-6F7F01B26251}"/>
              </a:ext>
            </a:extLst>
          </p:cNvPr>
          <p:cNvSpPr>
            <a:spLocks noGrp="1"/>
          </p:cNvSpPr>
          <p:nvPr>
            <p:ph type="pic" sz="quarter" idx="16"/>
          </p:nvPr>
        </p:nvSpPr>
        <p:spPr>
          <a:xfrm>
            <a:off x="8804817" y="2233881"/>
            <a:ext cx="3387182" cy="2390238"/>
          </a:xfrm>
          <a:custGeom>
            <a:avLst/>
            <a:gdLst>
              <a:gd name="connsiteX0" fmla="*/ 1033243 w 3387182"/>
              <a:gd name="connsiteY0" fmla="*/ 0 h 2390238"/>
              <a:gd name="connsiteX1" fmla="*/ 3387182 w 3387182"/>
              <a:gd name="connsiteY1" fmla="*/ 0 h 2390238"/>
              <a:gd name="connsiteX2" fmla="*/ 3378264 w 3387182"/>
              <a:gd name="connsiteY2" fmla="*/ 2390238 h 2390238"/>
              <a:gd name="connsiteX3" fmla="*/ 0 w 3387182"/>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387182" h="2390238">
                <a:moveTo>
                  <a:pt x="1033243" y="0"/>
                </a:moveTo>
                <a:lnTo>
                  <a:pt x="3387182" y="0"/>
                </a:lnTo>
                <a:lnTo>
                  <a:pt x="3378264" y="2390238"/>
                </a:lnTo>
                <a:lnTo>
                  <a:pt x="0" y="2390238"/>
                </a:lnTo>
                <a:close/>
              </a:path>
            </a:pathLst>
          </a:custGeom>
        </p:spPr>
        <p:txBody>
          <a:bodyPr wrap="square" anchor="ctr">
            <a:noAutofit/>
          </a:bodyPr>
          <a:lstStyle>
            <a:lvl1pPr marL="0" indent="0" algn="ctr">
              <a:buNone/>
              <a:defRPr sz="1400"/>
            </a:lvl1pPr>
          </a:lstStyle>
          <a:p>
            <a:endParaRPr lang="en-US" dirty="0"/>
          </a:p>
        </p:txBody>
      </p:sp>
      <p:sp>
        <p:nvSpPr>
          <p:cNvPr id="21" name="Picture Placeholder 20">
            <a:extLst>
              <a:ext uri="{FF2B5EF4-FFF2-40B4-BE49-F238E27FC236}">
                <a16:creationId xmlns:a16="http://schemas.microsoft.com/office/drawing/2014/main" id="{1B55057A-5AE4-4EAE-8E1E-189462BF3155}"/>
              </a:ext>
            </a:extLst>
          </p:cNvPr>
          <p:cNvSpPr>
            <a:spLocks noGrp="1"/>
          </p:cNvSpPr>
          <p:nvPr>
            <p:ph type="pic" sz="quarter" idx="15"/>
          </p:nvPr>
        </p:nvSpPr>
        <p:spPr>
          <a:xfrm>
            <a:off x="5690016" y="2233881"/>
            <a:ext cx="3917851" cy="2390238"/>
          </a:xfrm>
          <a:custGeom>
            <a:avLst/>
            <a:gdLst>
              <a:gd name="connsiteX0" fmla="*/ 1033243 w 3917851"/>
              <a:gd name="connsiteY0" fmla="*/ 0 h 2390238"/>
              <a:gd name="connsiteX1" fmla="*/ 3917851 w 3917851"/>
              <a:gd name="connsiteY1" fmla="*/ 0 h 2390238"/>
              <a:gd name="connsiteX2" fmla="*/ 2884608 w 3917851"/>
              <a:gd name="connsiteY2" fmla="*/ 2390238 h 2390238"/>
              <a:gd name="connsiteX3" fmla="*/ 0 w 3917851"/>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917851" h="2390238">
                <a:moveTo>
                  <a:pt x="1033243" y="0"/>
                </a:moveTo>
                <a:lnTo>
                  <a:pt x="3917851" y="0"/>
                </a:lnTo>
                <a:lnTo>
                  <a:pt x="2884608" y="2390238"/>
                </a:lnTo>
                <a:lnTo>
                  <a:pt x="0" y="2390238"/>
                </a:lnTo>
                <a:close/>
              </a:path>
            </a:pathLst>
          </a:custGeom>
        </p:spPr>
        <p:txBody>
          <a:bodyPr wrap="square" anchor="ctr">
            <a:noAutofit/>
          </a:bodyPr>
          <a:lstStyle>
            <a:lvl1pPr marL="0" indent="0" algn="ctr">
              <a:buNone/>
              <a:defRPr sz="1400"/>
            </a:lvl1pPr>
          </a:lstStyle>
          <a:p>
            <a:endParaRPr lang="en-US" dirty="0"/>
          </a:p>
        </p:txBody>
      </p:sp>
      <p:sp>
        <p:nvSpPr>
          <p:cNvPr id="17" name="Picture Placeholder 16">
            <a:extLst>
              <a:ext uri="{FF2B5EF4-FFF2-40B4-BE49-F238E27FC236}">
                <a16:creationId xmlns:a16="http://schemas.microsoft.com/office/drawing/2014/main" id="{A4433358-37F4-4631-87BD-71A4E90A4CD6}"/>
              </a:ext>
            </a:extLst>
          </p:cNvPr>
          <p:cNvSpPr>
            <a:spLocks noGrp="1"/>
          </p:cNvSpPr>
          <p:nvPr>
            <p:ph type="pic" sz="quarter" idx="14"/>
          </p:nvPr>
        </p:nvSpPr>
        <p:spPr>
          <a:xfrm>
            <a:off x="2575215" y="2233881"/>
            <a:ext cx="3917851" cy="2390238"/>
          </a:xfrm>
          <a:custGeom>
            <a:avLst/>
            <a:gdLst>
              <a:gd name="connsiteX0" fmla="*/ 1033243 w 3917851"/>
              <a:gd name="connsiteY0" fmla="*/ 0 h 2390238"/>
              <a:gd name="connsiteX1" fmla="*/ 3917851 w 3917851"/>
              <a:gd name="connsiteY1" fmla="*/ 0 h 2390238"/>
              <a:gd name="connsiteX2" fmla="*/ 2884608 w 3917851"/>
              <a:gd name="connsiteY2" fmla="*/ 2390238 h 2390238"/>
              <a:gd name="connsiteX3" fmla="*/ 0 w 3917851"/>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917851" h="2390238">
                <a:moveTo>
                  <a:pt x="1033243" y="0"/>
                </a:moveTo>
                <a:lnTo>
                  <a:pt x="3917851" y="0"/>
                </a:lnTo>
                <a:lnTo>
                  <a:pt x="2884608" y="2390238"/>
                </a:lnTo>
                <a:lnTo>
                  <a:pt x="0" y="2390238"/>
                </a:lnTo>
                <a:close/>
              </a:path>
            </a:pathLst>
          </a:custGeom>
        </p:spPr>
        <p:txBody>
          <a:bodyPr wrap="square" anchor="ctr">
            <a:noAutofit/>
          </a:bodyPr>
          <a:lstStyle>
            <a:lvl1pPr marL="0" indent="0" algn="ctr">
              <a:buNone/>
              <a:defRPr sz="1400"/>
            </a:lvl1pPr>
          </a:lstStyle>
          <a:p>
            <a:endParaRPr lang="en-US" dirty="0"/>
          </a:p>
        </p:txBody>
      </p:sp>
      <p:sp>
        <p:nvSpPr>
          <p:cNvPr id="14" name="Picture Placeholder 13">
            <a:extLst>
              <a:ext uri="{FF2B5EF4-FFF2-40B4-BE49-F238E27FC236}">
                <a16:creationId xmlns:a16="http://schemas.microsoft.com/office/drawing/2014/main" id="{A663A4BE-7DD2-4FAC-B36C-6A1DAB074082}"/>
              </a:ext>
            </a:extLst>
          </p:cNvPr>
          <p:cNvSpPr>
            <a:spLocks noGrp="1"/>
          </p:cNvSpPr>
          <p:nvPr>
            <p:ph type="pic" sz="quarter" idx="13"/>
          </p:nvPr>
        </p:nvSpPr>
        <p:spPr>
          <a:xfrm>
            <a:off x="0" y="2233881"/>
            <a:ext cx="3378263" cy="2390238"/>
          </a:xfrm>
          <a:custGeom>
            <a:avLst/>
            <a:gdLst>
              <a:gd name="connsiteX0" fmla="*/ 0 w 3378263"/>
              <a:gd name="connsiteY0" fmla="*/ 0 h 2390238"/>
              <a:gd name="connsiteX1" fmla="*/ 3378263 w 3378263"/>
              <a:gd name="connsiteY1" fmla="*/ 0 h 2390238"/>
              <a:gd name="connsiteX2" fmla="*/ 2345020 w 3378263"/>
              <a:gd name="connsiteY2" fmla="*/ 2390238 h 2390238"/>
              <a:gd name="connsiteX3" fmla="*/ 0 w 3378263"/>
              <a:gd name="connsiteY3" fmla="*/ 2390238 h 2390238"/>
            </a:gdLst>
            <a:ahLst/>
            <a:cxnLst>
              <a:cxn ang="0">
                <a:pos x="connsiteX0" y="connsiteY0"/>
              </a:cxn>
              <a:cxn ang="0">
                <a:pos x="connsiteX1" y="connsiteY1"/>
              </a:cxn>
              <a:cxn ang="0">
                <a:pos x="connsiteX2" y="connsiteY2"/>
              </a:cxn>
              <a:cxn ang="0">
                <a:pos x="connsiteX3" y="connsiteY3"/>
              </a:cxn>
            </a:cxnLst>
            <a:rect l="l" t="t" r="r" b="b"/>
            <a:pathLst>
              <a:path w="3378263" h="2390238">
                <a:moveTo>
                  <a:pt x="0" y="0"/>
                </a:moveTo>
                <a:lnTo>
                  <a:pt x="3378263" y="0"/>
                </a:lnTo>
                <a:lnTo>
                  <a:pt x="2345020" y="2390238"/>
                </a:lnTo>
                <a:lnTo>
                  <a:pt x="0" y="2390238"/>
                </a:lnTo>
                <a:close/>
              </a:path>
            </a:pathLst>
          </a:custGeom>
        </p:spPr>
        <p:txBody>
          <a:bodyPr wrap="square" anchor="ctr">
            <a:noAutofit/>
          </a:bodyPr>
          <a:lstStyle>
            <a:lvl1pPr marL="0" indent="0" algn="ctr">
              <a:buNone/>
              <a:defRPr sz="1400"/>
            </a:lvl1pPr>
          </a:lstStyle>
          <a:p>
            <a:endParaRPr lang="en-US" dirty="0"/>
          </a:p>
        </p:txBody>
      </p:sp>
      <p:sp>
        <p:nvSpPr>
          <p:cNvPr id="25" name="Title 1">
            <a:extLst>
              <a:ext uri="{FF2B5EF4-FFF2-40B4-BE49-F238E27FC236}">
                <a16:creationId xmlns:a16="http://schemas.microsoft.com/office/drawing/2014/main" id="{0157B5A6-CA34-4D5D-9A70-14D478D55DE0}"/>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26" name="Text Placeholder 15">
            <a:extLst>
              <a:ext uri="{FF2B5EF4-FFF2-40B4-BE49-F238E27FC236}">
                <a16:creationId xmlns:a16="http://schemas.microsoft.com/office/drawing/2014/main" id="{CEC8B31E-90EA-47DA-88C8-7210550FECC1}"/>
              </a:ext>
            </a:extLst>
          </p:cNvPr>
          <p:cNvSpPr>
            <a:spLocks noGrp="1"/>
          </p:cNvSpPr>
          <p:nvPr>
            <p:ph type="body" sz="quarter" idx="23" hasCustomPrompt="1"/>
          </p:nvPr>
        </p:nvSpPr>
        <p:spPr>
          <a:xfrm>
            <a:off x="3554933"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27" name="Text Placeholder 18">
            <a:extLst>
              <a:ext uri="{FF2B5EF4-FFF2-40B4-BE49-F238E27FC236}">
                <a16:creationId xmlns:a16="http://schemas.microsoft.com/office/drawing/2014/main" id="{0B29C3B6-1467-4DB9-A2AE-6C825488954D}"/>
              </a:ext>
            </a:extLst>
          </p:cNvPr>
          <p:cNvSpPr>
            <a:spLocks noGrp="1"/>
          </p:cNvSpPr>
          <p:nvPr>
            <p:ph type="body" sz="quarter" idx="24" hasCustomPrompt="1"/>
          </p:nvPr>
        </p:nvSpPr>
        <p:spPr>
          <a:xfrm>
            <a:off x="3554932"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28" name="Text Placeholder 15">
            <a:extLst>
              <a:ext uri="{FF2B5EF4-FFF2-40B4-BE49-F238E27FC236}">
                <a16:creationId xmlns:a16="http://schemas.microsoft.com/office/drawing/2014/main" id="{C0CAE507-1952-49D5-A01E-F3CEA53FEF39}"/>
              </a:ext>
            </a:extLst>
          </p:cNvPr>
          <p:cNvSpPr>
            <a:spLocks noGrp="1"/>
          </p:cNvSpPr>
          <p:nvPr>
            <p:ph type="body" sz="quarter" idx="25" hasCustomPrompt="1"/>
          </p:nvPr>
        </p:nvSpPr>
        <p:spPr>
          <a:xfrm>
            <a:off x="931476"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29" name="Text Placeholder 18">
            <a:extLst>
              <a:ext uri="{FF2B5EF4-FFF2-40B4-BE49-F238E27FC236}">
                <a16:creationId xmlns:a16="http://schemas.microsoft.com/office/drawing/2014/main" id="{BC2F8ABF-1CD3-4283-BBC9-9536E8C0451D}"/>
              </a:ext>
            </a:extLst>
          </p:cNvPr>
          <p:cNvSpPr>
            <a:spLocks noGrp="1"/>
          </p:cNvSpPr>
          <p:nvPr>
            <p:ph type="body" sz="quarter" idx="26" hasCustomPrompt="1"/>
          </p:nvPr>
        </p:nvSpPr>
        <p:spPr>
          <a:xfrm>
            <a:off x="931475"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30" name="Text Placeholder 15">
            <a:extLst>
              <a:ext uri="{FF2B5EF4-FFF2-40B4-BE49-F238E27FC236}">
                <a16:creationId xmlns:a16="http://schemas.microsoft.com/office/drawing/2014/main" id="{FE6695F4-4900-48B5-9D68-486774B8D7F5}"/>
              </a:ext>
            </a:extLst>
          </p:cNvPr>
          <p:cNvSpPr>
            <a:spLocks noGrp="1"/>
          </p:cNvSpPr>
          <p:nvPr>
            <p:ph type="body" sz="quarter" idx="27" hasCustomPrompt="1"/>
          </p:nvPr>
        </p:nvSpPr>
        <p:spPr>
          <a:xfrm>
            <a:off x="6177835" y="5061424"/>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31" name="Text Placeholder 18">
            <a:extLst>
              <a:ext uri="{FF2B5EF4-FFF2-40B4-BE49-F238E27FC236}">
                <a16:creationId xmlns:a16="http://schemas.microsoft.com/office/drawing/2014/main" id="{FF214FA8-F7B7-40D8-A97C-52E0B0BDE16A}"/>
              </a:ext>
            </a:extLst>
          </p:cNvPr>
          <p:cNvSpPr>
            <a:spLocks noGrp="1"/>
          </p:cNvSpPr>
          <p:nvPr>
            <p:ph type="body" sz="quarter" idx="28" hasCustomPrompt="1"/>
          </p:nvPr>
        </p:nvSpPr>
        <p:spPr>
          <a:xfrm>
            <a:off x="6177834" y="5406900"/>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
        <p:nvSpPr>
          <p:cNvPr id="32" name="Text Placeholder 15">
            <a:extLst>
              <a:ext uri="{FF2B5EF4-FFF2-40B4-BE49-F238E27FC236}">
                <a16:creationId xmlns:a16="http://schemas.microsoft.com/office/drawing/2014/main" id="{56B0AF9E-C16A-4170-A149-1E47AC0D81C5}"/>
              </a:ext>
            </a:extLst>
          </p:cNvPr>
          <p:cNvSpPr>
            <a:spLocks noGrp="1"/>
          </p:cNvSpPr>
          <p:nvPr>
            <p:ph type="body" sz="quarter" idx="29" hasCustomPrompt="1"/>
          </p:nvPr>
        </p:nvSpPr>
        <p:spPr>
          <a:xfrm>
            <a:off x="8800181" y="5057897"/>
            <a:ext cx="2443654" cy="320381"/>
          </a:xfrm>
        </p:spPr>
        <p:txBody>
          <a:bodyPr lIns="0" anchor="ctr">
            <a:noAutofit/>
          </a:bodyPr>
          <a:lstStyle>
            <a:lvl1pPr marL="0" indent="0" algn="ctr">
              <a:buNone/>
              <a:defRPr lang="en-US" sz="1800" kern="1200" cap="all" baseline="0" dirty="0">
                <a:solidFill>
                  <a:schemeClr val="accent1"/>
                </a:solidFill>
                <a:latin typeface="+mj-lt"/>
                <a:ea typeface="+mj-ea"/>
                <a:cs typeface="+mj-cs"/>
              </a:defRPr>
            </a:lvl1pPr>
          </a:lstStyle>
          <a:p>
            <a:pPr lvl="0"/>
            <a:r>
              <a:rPr lang="en-US" err="1"/>
              <a:t>nAME</a:t>
            </a:r>
            <a:endParaRPr lang="en-US"/>
          </a:p>
        </p:txBody>
      </p:sp>
      <p:sp>
        <p:nvSpPr>
          <p:cNvPr id="33" name="Text Placeholder 18">
            <a:extLst>
              <a:ext uri="{FF2B5EF4-FFF2-40B4-BE49-F238E27FC236}">
                <a16:creationId xmlns:a16="http://schemas.microsoft.com/office/drawing/2014/main" id="{B1CB5369-F6CE-41B6-ACE8-9FA5781CB428}"/>
              </a:ext>
            </a:extLst>
          </p:cNvPr>
          <p:cNvSpPr>
            <a:spLocks noGrp="1"/>
          </p:cNvSpPr>
          <p:nvPr>
            <p:ph type="body" sz="quarter" idx="30" hasCustomPrompt="1"/>
          </p:nvPr>
        </p:nvSpPr>
        <p:spPr>
          <a:xfrm>
            <a:off x="8800180" y="5403373"/>
            <a:ext cx="2443099" cy="361598"/>
          </a:xfrm>
        </p:spPr>
        <p:txBody>
          <a:bodyPr lIns="0">
            <a:normAutofit/>
          </a:bodyPr>
          <a:lstStyle>
            <a:lvl1pPr marL="0" indent="0" algn="ctr">
              <a:lnSpc>
                <a:spcPct val="150000"/>
              </a:lnSpc>
              <a:buFont typeface="Arial" panose="020B0604020202020204" pitchFamily="34" charset="0"/>
              <a:buNone/>
              <a:defRPr sz="1200">
                <a:solidFill>
                  <a:schemeClr val="tx1"/>
                </a:solidFill>
              </a:defRPr>
            </a:lvl1pPr>
          </a:lstStyle>
          <a:p>
            <a:pPr lvl="0"/>
            <a:r>
              <a:rPr lang="en-US"/>
              <a:t>Title</a:t>
            </a:r>
          </a:p>
        </p:txBody>
      </p:sp>
    </p:spTree>
    <p:extLst>
      <p:ext uri="{BB962C8B-B14F-4D97-AF65-F5344CB8AC3E}">
        <p14:creationId xmlns:p14="http://schemas.microsoft.com/office/powerpoint/2010/main" val="1141151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 8 up">
    <p:spTree>
      <p:nvGrpSpPr>
        <p:cNvPr id="1" name=""/>
        <p:cNvGrpSpPr/>
        <p:nvPr/>
      </p:nvGrpSpPr>
      <p:grpSpPr>
        <a:xfrm>
          <a:off x="0" y="0"/>
          <a:ext cx="0" cy="0"/>
          <a:chOff x="0" y="0"/>
          <a:chExt cx="0" cy="0"/>
        </a:xfrm>
      </p:grpSpPr>
      <p:sp>
        <p:nvSpPr>
          <p:cNvPr id="66" name="Picture Placeholder 65">
            <a:extLst>
              <a:ext uri="{FF2B5EF4-FFF2-40B4-BE49-F238E27FC236}">
                <a16:creationId xmlns:a16="http://schemas.microsoft.com/office/drawing/2014/main" id="{88E0AC7A-AA85-427E-8B83-AEEF229EDA41}"/>
              </a:ext>
            </a:extLst>
          </p:cNvPr>
          <p:cNvSpPr>
            <a:spLocks noGrp="1"/>
          </p:cNvSpPr>
          <p:nvPr>
            <p:ph type="pic" sz="quarter" idx="38"/>
          </p:nvPr>
        </p:nvSpPr>
        <p:spPr>
          <a:xfrm>
            <a:off x="10383802" y="3121794"/>
            <a:ext cx="1808198" cy="1097726"/>
          </a:xfrm>
          <a:custGeom>
            <a:avLst/>
            <a:gdLst>
              <a:gd name="connsiteX0" fmla="*/ 474569 w 1808198"/>
              <a:gd name="connsiteY0" fmla="*/ 0 h 1097726"/>
              <a:gd name="connsiteX1" fmla="*/ 1799279 w 1808198"/>
              <a:gd name="connsiteY1" fmla="*/ 0 h 1097726"/>
              <a:gd name="connsiteX2" fmla="*/ 1808198 w 1808198"/>
              <a:gd name="connsiteY2" fmla="*/ 1097726 h 1097726"/>
              <a:gd name="connsiteX3" fmla="*/ 0 w 1808198"/>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808198" h="1097726">
                <a:moveTo>
                  <a:pt x="474569" y="0"/>
                </a:moveTo>
                <a:lnTo>
                  <a:pt x="1799279" y="0"/>
                </a:lnTo>
                <a:lnTo>
                  <a:pt x="1808198"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63" name="Picture Placeholder 62">
            <a:extLst>
              <a:ext uri="{FF2B5EF4-FFF2-40B4-BE49-F238E27FC236}">
                <a16:creationId xmlns:a16="http://schemas.microsoft.com/office/drawing/2014/main" id="{E6437AD1-FE22-40AE-8BB8-8B8B9C5770F8}"/>
              </a:ext>
            </a:extLst>
          </p:cNvPr>
          <p:cNvSpPr>
            <a:spLocks noGrp="1"/>
          </p:cNvSpPr>
          <p:nvPr>
            <p:ph type="pic" sz="quarter" idx="37"/>
          </p:nvPr>
        </p:nvSpPr>
        <p:spPr>
          <a:xfrm>
            <a:off x="8900427"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60" name="Picture Placeholder 59">
            <a:extLst>
              <a:ext uri="{FF2B5EF4-FFF2-40B4-BE49-F238E27FC236}">
                <a16:creationId xmlns:a16="http://schemas.microsoft.com/office/drawing/2014/main" id="{97978D8E-FCD0-4E7C-BD0B-F2F47BA1B2D5}"/>
              </a:ext>
            </a:extLst>
          </p:cNvPr>
          <p:cNvSpPr>
            <a:spLocks noGrp="1"/>
          </p:cNvSpPr>
          <p:nvPr>
            <p:ph type="pic" sz="quarter" idx="36"/>
          </p:nvPr>
        </p:nvSpPr>
        <p:spPr>
          <a:xfrm>
            <a:off x="7416963" y="3121794"/>
            <a:ext cx="1799279" cy="1097726"/>
          </a:xfrm>
          <a:custGeom>
            <a:avLst/>
            <a:gdLst>
              <a:gd name="connsiteX0" fmla="*/ 474570 w 1799279"/>
              <a:gd name="connsiteY0" fmla="*/ 0 h 1097726"/>
              <a:gd name="connsiteX1" fmla="*/ 1799279 w 1799279"/>
              <a:gd name="connsiteY1" fmla="*/ 0 h 1097726"/>
              <a:gd name="connsiteX2" fmla="*/ 132479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570" y="0"/>
                </a:moveTo>
                <a:lnTo>
                  <a:pt x="1799279" y="0"/>
                </a:lnTo>
                <a:lnTo>
                  <a:pt x="132479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55" name="Picture Placeholder 54">
            <a:extLst>
              <a:ext uri="{FF2B5EF4-FFF2-40B4-BE49-F238E27FC236}">
                <a16:creationId xmlns:a16="http://schemas.microsoft.com/office/drawing/2014/main" id="{83197EDA-7F24-4C0A-B859-34173E066FC8}"/>
              </a:ext>
            </a:extLst>
          </p:cNvPr>
          <p:cNvSpPr>
            <a:spLocks noGrp="1"/>
          </p:cNvSpPr>
          <p:nvPr>
            <p:ph type="pic" sz="quarter" idx="35"/>
          </p:nvPr>
        </p:nvSpPr>
        <p:spPr>
          <a:xfrm>
            <a:off x="5933589" y="3121794"/>
            <a:ext cx="1799125" cy="1097726"/>
          </a:xfrm>
          <a:custGeom>
            <a:avLst/>
            <a:gdLst>
              <a:gd name="connsiteX0" fmla="*/ 474570 w 1799125"/>
              <a:gd name="connsiteY0" fmla="*/ 0 h 1097726"/>
              <a:gd name="connsiteX1" fmla="*/ 1799125 w 1799125"/>
              <a:gd name="connsiteY1" fmla="*/ 0 h 1097726"/>
              <a:gd name="connsiteX2" fmla="*/ 1799125 w 1799125"/>
              <a:gd name="connsiteY2" fmla="*/ 356 h 1097726"/>
              <a:gd name="connsiteX3" fmla="*/ 1324799 w 1799125"/>
              <a:gd name="connsiteY3" fmla="*/ 1097726 h 1097726"/>
              <a:gd name="connsiteX4" fmla="*/ 0 w 1799125"/>
              <a:gd name="connsiteY4" fmla="*/ 1097726 h 109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125" h="1097726">
                <a:moveTo>
                  <a:pt x="474570" y="0"/>
                </a:moveTo>
                <a:lnTo>
                  <a:pt x="1799125" y="0"/>
                </a:lnTo>
                <a:lnTo>
                  <a:pt x="1799125" y="356"/>
                </a:lnTo>
                <a:lnTo>
                  <a:pt x="132479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52" name="Picture Placeholder 51">
            <a:extLst>
              <a:ext uri="{FF2B5EF4-FFF2-40B4-BE49-F238E27FC236}">
                <a16:creationId xmlns:a16="http://schemas.microsoft.com/office/drawing/2014/main" id="{D5CFC424-FDBC-4BD5-B5FB-E2C7B5DE6006}"/>
              </a:ext>
            </a:extLst>
          </p:cNvPr>
          <p:cNvSpPr>
            <a:spLocks noGrp="1"/>
          </p:cNvSpPr>
          <p:nvPr>
            <p:ph type="pic" sz="quarter" idx="34"/>
          </p:nvPr>
        </p:nvSpPr>
        <p:spPr>
          <a:xfrm>
            <a:off x="4450214"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49" name="Picture Placeholder 48">
            <a:extLst>
              <a:ext uri="{FF2B5EF4-FFF2-40B4-BE49-F238E27FC236}">
                <a16:creationId xmlns:a16="http://schemas.microsoft.com/office/drawing/2014/main" id="{B2475369-85E0-474D-9454-6911B2BB54D5}"/>
              </a:ext>
            </a:extLst>
          </p:cNvPr>
          <p:cNvSpPr>
            <a:spLocks noGrp="1"/>
          </p:cNvSpPr>
          <p:nvPr>
            <p:ph type="pic" sz="quarter" idx="33"/>
          </p:nvPr>
        </p:nvSpPr>
        <p:spPr>
          <a:xfrm>
            <a:off x="2966838" y="3121794"/>
            <a:ext cx="1799279" cy="1097726"/>
          </a:xfrm>
          <a:custGeom>
            <a:avLst/>
            <a:gdLst>
              <a:gd name="connsiteX0" fmla="*/ 47448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48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46" name="Picture Placeholder 45">
            <a:extLst>
              <a:ext uri="{FF2B5EF4-FFF2-40B4-BE49-F238E27FC236}">
                <a16:creationId xmlns:a16="http://schemas.microsoft.com/office/drawing/2014/main" id="{9231E13B-CD8C-48FC-A6DB-E87F08B46287}"/>
              </a:ext>
            </a:extLst>
          </p:cNvPr>
          <p:cNvSpPr>
            <a:spLocks noGrp="1"/>
          </p:cNvSpPr>
          <p:nvPr>
            <p:ph type="pic" sz="quarter" idx="32"/>
          </p:nvPr>
        </p:nvSpPr>
        <p:spPr>
          <a:xfrm>
            <a:off x="1483375" y="3121794"/>
            <a:ext cx="1799279" cy="1097726"/>
          </a:xfrm>
          <a:custGeom>
            <a:avLst/>
            <a:gdLst>
              <a:gd name="connsiteX0" fmla="*/ 474569 w 1799279"/>
              <a:gd name="connsiteY0" fmla="*/ 0 h 1097726"/>
              <a:gd name="connsiteX1" fmla="*/ 1799279 w 1799279"/>
              <a:gd name="connsiteY1" fmla="*/ 0 h 1097726"/>
              <a:gd name="connsiteX2" fmla="*/ 1324798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474569" y="0"/>
                </a:moveTo>
                <a:lnTo>
                  <a:pt x="1799279" y="0"/>
                </a:lnTo>
                <a:lnTo>
                  <a:pt x="1324798"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43" name="Picture Placeholder 42">
            <a:extLst>
              <a:ext uri="{FF2B5EF4-FFF2-40B4-BE49-F238E27FC236}">
                <a16:creationId xmlns:a16="http://schemas.microsoft.com/office/drawing/2014/main" id="{9A7D62AC-CCFA-44C3-98ED-F750B562B964}"/>
              </a:ext>
            </a:extLst>
          </p:cNvPr>
          <p:cNvSpPr>
            <a:spLocks noGrp="1"/>
          </p:cNvSpPr>
          <p:nvPr>
            <p:ph type="pic" sz="quarter" idx="31"/>
          </p:nvPr>
        </p:nvSpPr>
        <p:spPr>
          <a:xfrm>
            <a:off x="1" y="3121794"/>
            <a:ext cx="1799279" cy="1097726"/>
          </a:xfrm>
          <a:custGeom>
            <a:avLst/>
            <a:gdLst>
              <a:gd name="connsiteX0" fmla="*/ 0 w 1799279"/>
              <a:gd name="connsiteY0" fmla="*/ 0 h 1097726"/>
              <a:gd name="connsiteX1" fmla="*/ 1799279 w 1799279"/>
              <a:gd name="connsiteY1" fmla="*/ 0 h 1097726"/>
              <a:gd name="connsiteX2" fmla="*/ 1324709 w 1799279"/>
              <a:gd name="connsiteY2" fmla="*/ 1097726 h 1097726"/>
              <a:gd name="connsiteX3" fmla="*/ 0 w 1799279"/>
              <a:gd name="connsiteY3" fmla="*/ 1097726 h 1097726"/>
            </a:gdLst>
            <a:ahLst/>
            <a:cxnLst>
              <a:cxn ang="0">
                <a:pos x="connsiteX0" y="connsiteY0"/>
              </a:cxn>
              <a:cxn ang="0">
                <a:pos x="connsiteX1" y="connsiteY1"/>
              </a:cxn>
              <a:cxn ang="0">
                <a:pos x="connsiteX2" y="connsiteY2"/>
              </a:cxn>
              <a:cxn ang="0">
                <a:pos x="connsiteX3" y="connsiteY3"/>
              </a:cxn>
            </a:cxnLst>
            <a:rect l="l" t="t" r="r" b="b"/>
            <a:pathLst>
              <a:path w="1799279" h="1097726">
                <a:moveTo>
                  <a:pt x="0" y="0"/>
                </a:moveTo>
                <a:lnTo>
                  <a:pt x="1799279" y="0"/>
                </a:lnTo>
                <a:lnTo>
                  <a:pt x="1324709" y="1097726"/>
                </a:lnTo>
                <a:lnTo>
                  <a:pt x="0" y="1097726"/>
                </a:lnTo>
                <a:close/>
              </a:path>
            </a:pathLst>
          </a:custGeom>
        </p:spPr>
        <p:txBody>
          <a:bodyPr wrap="square" anchor="ctr">
            <a:noAutofit/>
          </a:bodyPr>
          <a:lstStyle>
            <a:lvl1pPr marL="0" indent="0" algn="ctr">
              <a:buNone/>
              <a:defRPr sz="1050"/>
            </a:lvl1pPr>
          </a:lstStyle>
          <a:p>
            <a:endParaRPr lang="en-US" dirty="0"/>
          </a:p>
        </p:txBody>
      </p:sp>
      <p:sp>
        <p:nvSpPr>
          <p:cNvPr id="25" name="Title 1">
            <a:extLst>
              <a:ext uri="{FF2B5EF4-FFF2-40B4-BE49-F238E27FC236}">
                <a16:creationId xmlns:a16="http://schemas.microsoft.com/office/drawing/2014/main" id="{0157B5A6-CA34-4D5D-9A70-14D478D55DE0}"/>
              </a:ext>
            </a:extLst>
          </p:cNvPr>
          <p:cNvSpPr>
            <a:spLocks noGrp="1"/>
          </p:cNvSpPr>
          <p:nvPr>
            <p:ph type="title"/>
          </p:nvPr>
        </p:nvSpPr>
        <p:spPr>
          <a:xfrm>
            <a:off x="1034142" y="670094"/>
            <a:ext cx="10134601" cy="924808"/>
          </a:xfrm>
        </p:spPr>
        <p:txBody>
          <a:bodyPr lIns="0">
            <a:normAutofit/>
          </a:bodyPr>
          <a:lstStyle>
            <a:lvl1pPr algn="ctr">
              <a:defRPr lang="en-US" sz="2800" kern="1200" cap="all" baseline="0" dirty="0">
                <a:solidFill>
                  <a:schemeClr val="accent1"/>
                </a:solidFill>
                <a:latin typeface="+mj-lt"/>
                <a:ea typeface="+mj-ea"/>
                <a:cs typeface="+mj-cs"/>
              </a:defRPr>
            </a:lvl1pPr>
          </a:lstStyle>
          <a:p>
            <a:r>
              <a:rPr lang="en-US"/>
              <a:t>Click to edit Master title style</a:t>
            </a:r>
          </a:p>
        </p:txBody>
      </p:sp>
      <p:sp>
        <p:nvSpPr>
          <p:cNvPr id="28" name="Text Placeholder 15">
            <a:extLst>
              <a:ext uri="{FF2B5EF4-FFF2-40B4-BE49-F238E27FC236}">
                <a16:creationId xmlns:a16="http://schemas.microsoft.com/office/drawing/2014/main" id="{C0CAE507-1952-49D5-A01E-F3CEA53FEF39}"/>
              </a:ext>
            </a:extLst>
          </p:cNvPr>
          <p:cNvSpPr>
            <a:spLocks noGrp="1"/>
          </p:cNvSpPr>
          <p:nvPr>
            <p:ph type="body" sz="quarter" idx="25" hasCustomPrompt="1"/>
          </p:nvPr>
        </p:nvSpPr>
        <p:spPr>
          <a:xfrm>
            <a:off x="0" y="2325820"/>
            <a:ext cx="1799279"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29" name="Text Placeholder 18">
            <a:extLst>
              <a:ext uri="{FF2B5EF4-FFF2-40B4-BE49-F238E27FC236}">
                <a16:creationId xmlns:a16="http://schemas.microsoft.com/office/drawing/2014/main" id="{BC2F8ABF-1CD3-4283-BBC9-9536E8C0451D}"/>
              </a:ext>
            </a:extLst>
          </p:cNvPr>
          <p:cNvSpPr>
            <a:spLocks noGrp="1"/>
          </p:cNvSpPr>
          <p:nvPr>
            <p:ph type="body" sz="quarter" idx="26" hasCustomPrompt="1"/>
          </p:nvPr>
        </p:nvSpPr>
        <p:spPr>
          <a:xfrm>
            <a:off x="409" y="2586626"/>
            <a:ext cx="1798870"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67" name="Text Placeholder 15">
            <a:extLst>
              <a:ext uri="{FF2B5EF4-FFF2-40B4-BE49-F238E27FC236}">
                <a16:creationId xmlns:a16="http://schemas.microsoft.com/office/drawing/2014/main" id="{F3625817-ADC5-402C-BF70-E72E180EA94F}"/>
              </a:ext>
            </a:extLst>
          </p:cNvPr>
          <p:cNvSpPr>
            <a:spLocks noGrp="1"/>
          </p:cNvSpPr>
          <p:nvPr>
            <p:ph type="body" sz="quarter" idx="39" hasCustomPrompt="1"/>
          </p:nvPr>
        </p:nvSpPr>
        <p:spPr>
          <a:xfrm>
            <a:off x="3429000"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68" name="Text Placeholder 18">
            <a:extLst>
              <a:ext uri="{FF2B5EF4-FFF2-40B4-BE49-F238E27FC236}">
                <a16:creationId xmlns:a16="http://schemas.microsoft.com/office/drawing/2014/main" id="{1CD742BF-928E-4F96-A707-0762F7415A8F}"/>
              </a:ext>
            </a:extLst>
          </p:cNvPr>
          <p:cNvSpPr>
            <a:spLocks noGrp="1"/>
          </p:cNvSpPr>
          <p:nvPr>
            <p:ph type="body" sz="quarter" idx="40" hasCustomPrompt="1"/>
          </p:nvPr>
        </p:nvSpPr>
        <p:spPr>
          <a:xfrm>
            <a:off x="3429005"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69" name="Text Placeholder 15">
            <a:extLst>
              <a:ext uri="{FF2B5EF4-FFF2-40B4-BE49-F238E27FC236}">
                <a16:creationId xmlns:a16="http://schemas.microsoft.com/office/drawing/2014/main" id="{F63CF451-68B6-4006-B393-3926AD5577FC}"/>
              </a:ext>
            </a:extLst>
          </p:cNvPr>
          <p:cNvSpPr>
            <a:spLocks noGrp="1"/>
          </p:cNvSpPr>
          <p:nvPr>
            <p:ph type="body" sz="quarter" idx="41" hasCustomPrompt="1"/>
          </p:nvPr>
        </p:nvSpPr>
        <p:spPr>
          <a:xfrm>
            <a:off x="6395597"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0" name="Text Placeholder 18">
            <a:extLst>
              <a:ext uri="{FF2B5EF4-FFF2-40B4-BE49-F238E27FC236}">
                <a16:creationId xmlns:a16="http://schemas.microsoft.com/office/drawing/2014/main" id="{0812886F-184C-40A8-A729-8B4B49268797}"/>
              </a:ext>
            </a:extLst>
          </p:cNvPr>
          <p:cNvSpPr>
            <a:spLocks noGrp="1"/>
          </p:cNvSpPr>
          <p:nvPr>
            <p:ph type="body" sz="quarter" idx="42" hasCustomPrompt="1"/>
          </p:nvPr>
        </p:nvSpPr>
        <p:spPr>
          <a:xfrm>
            <a:off x="6395602"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1" name="Text Placeholder 15">
            <a:extLst>
              <a:ext uri="{FF2B5EF4-FFF2-40B4-BE49-F238E27FC236}">
                <a16:creationId xmlns:a16="http://schemas.microsoft.com/office/drawing/2014/main" id="{227745AB-F0A1-4D69-B3E7-1E05EC5A83C9}"/>
              </a:ext>
            </a:extLst>
          </p:cNvPr>
          <p:cNvSpPr>
            <a:spLocks noGrp="1"/>
          </p:cNvSpPr>
          <p:nvPr>
            <p:ph type="body" sz="quarter" idx="43" hasCustomPrompt="1"/>
          </p:nvPr>
        </p:nvSpPr>
        <p:spPr>
          <a:xfrm>
            <a:off x="9371508" y="232582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2" name="Text Placeholder 18">
            <a:extLst>
              <a:ext uri="{FF2B5EF4-FFF2-40B4-BE49-F238E27FC236}">
                <a16:creationId xmlns:a16="http://schemas.microsoft.com/office/drawing/2014/main" id="{FA1D1660-FDA5-41B8-9EE3-ADA0E15F0CD7}"/>
              </a:ext>
            </a:extLst>
          </p:cNvPr>
          <p:cNvSpPr>
            <a:spLocks noGrp="1"/>
          </p:cNvSpPr>
          <p:nvPr>
            <p:ph type="body" sz="quarter" idx="44" hasCustomPrompt="1"/>
          </p:nvPr>
        </p:nvSpPr>
        <p:spPr>
          <a:xfrm>
            <a:off x="9371513" y="258662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3" name="Text Placeholder 15">
            <a:extLst>
              <a:ext uri="{FF2B5EF4-FFF2-40B4-BE49-F238E27FC236}">
                <a16:creationId xmlns:a16="http://schemas.microsoft.com/office/drawing/2014/main" id="{40B672B5-5EF2-428E-8952-03BB5F47FB44}"/>
              </a:ext>
            </a:extLst>
          </p:cNvPr>
          <p:cNvSpPr>
            <a:spLocks noGrp="1"/>
          </p:cNvSpPr>
          <p:nvPr>
            <p:ph type="body" sz="quarter" idx="45" hasCustomPrompt="1"/>
          </p:nvPr>
        </p:nvSpPr>
        <p:spPr>
          <a:xfrm>
            <a:off x="1483375" y="450748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4" name="Text Placeholder 18">
            <a:extLst>
              <a:ext uri="{FF2B5EF4-FFF2-40B4-BE49-F238E27FC236}">
                <a16:creationId xmlns:a16="http://schemas.microsoft.com/office/drawing/2014/main" id="{AAB3392A-4B63-483C-B97B-A962BA72959A}"/>
              </a:ext>
            </a:extLst>
          </p:cNvPr>
          <p:cNvSpPr>
            <a:spLocks noGrp="1"/>
          </p:cNvSpPr>
          <p:nvPr>
            <p:ph type="body" sz="quarter" idx="46" hasCustomPrompt="1"/>
          </p:nvPr>
        </p:nvSpPr>
        <p:spPr>
          <a:xfrm>
            <a:off x="1483380" y="476828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5" name="Text Placeholder 15">
            <a:extLst>
              <a:ext uri="{FF2B5EF4-FFF2-40B4-BE49-F238E27FC236}">
                <a16:creationId xmlns:a16="http://schemas.microsoft.com/office/drawing/2014/main" id="{52F154E0-81D0-4ED7-81F5-F2A41F6EE2EA}"/>
              </a:ext>
            </a:extLst>
          </p:cNvPr>
          <p:cNvSpPr>
            <a:spLocks noGrp="1"/>
          </p:cNvSpPr>
          <p:nvPr>
            <p:ph type="body" sz="quarter" idx="47" hasCustomPrompt="1"/>
          </p:nvPr>
        </p:nvSpPr>
        <p:spPr>
          <a:xfrm>
            <a:off x="4457493" y="4507480"/>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6" name="Text Placeholder 18">
            <a:extLst>
              <a:ext uri="{FF2B5EF4-FFF2-40B4-BE49-F238E27FC236}">
                <a16:creationId xmlns:a16="http://schemas.microsoft.com/office/drawing/2014/main" id="{D57D2666-5AA0-4552-8434-DE134549DA05}"/>
              </a:ext>
            </a:extLst>
          </p:cNvPr>
          <p:cNvSpPr>
            <a:spLocks noGrp="1"/>
          </p:cNvSpPr>
          <p:nvPr>
            <p:ph type="body" sz="quarter" idx="48" hasCustomPrompt="1"/>
          </p:nvPr>
        </p:nvSpPr>
        <p:spPr>
          <a:xfrm>
            <a:off x="4457498" y="4768286"/>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7" name="Text Placeholder 15">
            <a:extLst>
              <a:ext uri="{FF2B5EF4-FFF2-40B4-BE49-F238E27FC236}">
                <a16:creationId xmlns:a16="http://schemas.microsoft.com/office/drawing/2014/main" id="{7E6E0780-44C2-48C7-99F2-E711D9BFA855}"/>
              </a:ext>
            </a:extLst>
          </p:cNvPr>
          <p:cNvSpPr>
            <a:spLocks noGrp="1"/>
          </p:cNvSpPr>
          <p:nvPr>
            <p:ph type="body" sz="quarter" idx="49" hasCustomPrompt="1"/>
          </p:nvPr>
        </p:nvSpPr>
        <p:spPr>
          <a:xfrm>
            <a:off x="7416963" y="4502202"/>
            <a:ext cx="1337117"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78" name="Text Placeholder 18">
            <a:extLst>
              <a:ext uri="{FF2B5EF4-FFF2-40B4-BE49-F238E27FC236}">
                <a16:creationId xmlns:a16="http://schemas.microsoft.com/office/drawing/2014/main" id="{41A5DBDC-E19D-4B74-863C-D63A78E49380}"/>
              </a:ext>
            </a:extLst>
          </p:cNvPr>
          <p:cNvSpPr>
            <a:spLocks noGrp="1"/>
          </p:cNvSpPr>
          <p:nvPr>
            <p:ph type="body" sz="quarter" idx="50" hasCustomPrompt="1"/>
          </p:nvPr>
        </p:nvSpPr>
        <p:spPr>
          <a:xfrm>
            <a:off x="7416968" y="4763008"/>
            <a:ext cx="1336813"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
        <p:nvSpPr>
          <p:cNvPr id="79" name="Text Placeholder 15">
            <a:extLst>
              <a:ext uri="{FF2B5EF4-FFF2-40B4-BE49-F238E27FC236}">
                <a16:creationId xmlns:a16="http://schemas.microsoft.com/office/drawing/2014/main" id="{EEFB1377-2783-49F1-A131-38F4B63B90C4}"/>
              </a:ext>
            </a:extLst>
          </p:cNvPr>
          <p:cNvSpPr>
            <a:spLocks noGrp="1"/>
          </p:cNvSpPr>
          <p:nvPr>
            <p:ph type="body" sz="quarter" idx="51" hasCustomPrompt="1"/>
          </p:nvPr>
        </p:nvSpPr>
        <p:spPr>
          <a:xfrm>
            <a:off x="10376433" y="4527297"/>
            <a:ext cx="1799279" cy="320381"/>
          </a:xfrm>
        </p:spPr>
        <p:txBody>
          <a:bodyPr lIns="0" anchor="ctr">
            <a:noAutofit/>
          </a:bodyPr>
          <a:lstStyle>
            <a:lvl1pPr marL="0" indent="0" algn="ctr">
              <a:buNone/>
              <a:defRPr lang="en-US" sz="1200" kern="1200" cap="all" baseline="0" dirty="0">
                <a:solidFill>
                  <a:schemeClr val="accent1"/>
                </a:solidFill>
                <a:latin typeface="+mj-lt"/>
                <a:ea typeface="+mj-ea"/>
                <a:cs typeface="+mj-cs"/>
              </a:defRPr>
            </a:lvl1pPr>
          </a:lstStyle>
          <a:p>
            <a:pPr lvl="0"/>
            <a:r>
              <a:rPr lang="en-US"/>
              <a:t>name</a:t>
            </a:r>
          </a:p>
        </p:txBody>
      </p:sp>
      <p:sp>
        <p:nvSpPr>
          <p:cNvPr id="80" name="Text Placeholder 18">
            <a:extLst>
              <a:ext uri="{FF2B5EF4-FFF2-40B4-BE49-F238E27FC236}">
                <a16:creationId xmlns:a16="http://schemas.microsoft.com/office/drawing/2014/main" id="{C188F315-95C8-490A-AB31-6B6D7A7A5357}"/>
              </a:ext>
            </a:extLst>
          </p:cNvPr>
          <p:cNvSpPr>
            <a:spLocks noGrp="1"/>
          </p:cNvSpPr>
          <p:nvPr>
            <p:ph type="body" sz="quarter" idx="52" hasCustomPrompt="1"/>
          </p:nvPr>
        </p:nvSpPr>
        <p:spPr>
          <a:xfrm>
            <a:off x="10376438" y="4788103"/>
            <a:ext cx="1798870" cy="361598"/>
          </a:xfrm>
        </p:spPr>
        <p:txBody>
          <a:bodyPr lIns="0">
            <a:normAutofit/>
          </a:bodyPr>
          <a:lstStyle>
            <a:lvl1pPr marL="0" indent="0" algn="ctr">
              <a:lnSpc>
                <a:spcPct val="150000"/>
              </a:lnSpc>
              <a:buFont typeface="Arial" panose="020B0604020202020204" pitchFamily="34" charset="0"/>
              <a:buNone/>
              <a:defRPr sz="900">
                <a:solidFill>
                  <a:schemeClr val="tx1"/>
                </a:solidFill>
              </a:defRPr>
            </a:lvl1pPr>
          </a:lstStyle>
          <a:p>
            <a:pPr lvl="0"/>
            <a:r>
              <a:rPr lang="en-US"/>
              <a:t>Title</a:t>
            </a:r>
          </a:p>
        </p:txBody>
      </p:sp>
    </p:spTree>
    <p:extLst>
      <p:ext uri="{BB962C8B-B14F-4D97-AF65-F5344CB8AC3E}">
        <p14:creationId xmlns:p14="http://schemas.microsoft.com/office/powerpoint/2010/main" val="10519082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4 colum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a:xfrm>
            <a:off x="1034142" y="1110286"/>
            <a:ext cx="10515600" cy="924808"/>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 Master title style</a:t>
            </a:r>
          </a:p>
        </p:txBody>
      </p:sp>
      <p:cxnSp>
        <p:nvCxnSpPr>
          <p:cNvPr id="7" name="Straight Connector 6">
            <a:extLst>
              <a:ext uri="{FF2B5EF4-FFF2-40B4-BE49-F238E27FC236}">
                <a16:creationId xmlns:a16="http://schemas.microsoft.com/office/drawing/2014/main" id="{F87A579D-F737-4350-8205-BCA37BAFE1AB}"/>
              </a:ext>
            </a:extLst>
          </p:cNvPr>
          <p:cNvCxnSpPr>
            <a:cxnSpLocks/>
          </p:cNvCxnSpPr>
          <p:nvPr userDrawn="1"/>
        </p:nvCxnSpPr>
        <p:spPr>
          <a:xfrm>
            <a:off x="1121228" y="0"/>
            <a:ext cx="0" cy="111028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3135F811-46C6-4574-99D7-6B90FE873BDF}"/>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1" name="Content Placeholder 3">
            <a:extLst>
              <a:ext uri="{FF2B5EF4-FFF2-40B4-BE49-F238E27FC236}">
                <a16:creationId xmlns:a16="http://schemas.microsoft.com/office/drawing/2014/main" id="{AB03F056-6BD3-4D1E-B794-6796E05CC4CF}"/>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2" name="Text Placeholder 4">
            <a:extLst>
              <a:ext uri="{FF2B5EF4-FFF2-40B4-BE49-F238E27FC236}">
                <a16:creationId xmlns:a16="http://schemas.microsoft.com/office/drawing/2014/main" id="{DD442E15-02E7-470A-B455-1641DC03E513}"/>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Content Placeholder 5">
            <a:extLst>
              <a:ext uri="{FF2B5EF4-FFF2-40B4-BE49-F238E27FC236}">
                <a16:creationId xmlns:a16="http://schemas.microsoft.com/office/drawing/2014/main" id="{7AB804A3-DDE8-4F7C-AA96-94BD898660F1}"/>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Text Placeholder 2">
            <a:extLst>
              <a:ext uri="{FF2B5EF4-FFF2-40B4-BE49-F238E27FC236}">
                <a16:creationId xmlns:a16="http://schemas.microsoft.com/office/drawing/2014/main" id="{41D76E21-775F-4F86-8F17-E8258055D6DE}"/>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5" name="Content Placeholder 3">
            <a:extLst>
              <a:ext uri="{FF2B5EF4-FFF2-40B4-BE49-F238E27FC236}">
                <a16:creationId xmlns:a16="http://schemas.microsoft.com/office/drawing/2014/main" id="{290EB005-534F-4E5E-81D4-3795AF32C8FB}"/>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Text Placeholder 2">
            <a:extLst>
              <a:ext uri="{FF2B5EF4-FFF2-40B4-BE49-F238E27FC236}">
                <a16:creationId xmlns:a16="http://schemas.microsoft.com/office/drawing/2014/main" id="{4DDA664B-9E00-41E2-903A-87130EEDB2DF}"/>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7" name="Content Placeholder 3">
            <a:extLst>
              <a:ext uri="{FF2B5EF4-FFF2-40B4-BE49-F238E27FC236}">
                <a16:creationId xmlns:a16="http://schemas.microsoft.com/office/drawing/2014/main" id="{F38183B6-48F8-4715-8596-BFC77AFE9243}"/>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2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8" name="Text Placeholder 2">
            <a:extLst>
              <a:ext uri="{FF2B5EF4-FFF2-40B4-BE49-F238E27FC236}">
                <a16:creationId xmlns:a16="http://schemas.microsoft.com/office/drawing/2014/main" id="{0C6D44CB-DAE7-40C8-B7B5-3AC0F92E224A}"/>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0" name="Text Placeholder 2">
            <a:extLst>
              <a:ext uri="{FF2B5EF4-FFF2-40B4-BE49-F238E27FC236}">
                <a16:creationId xmlns:a16="http://schemas.microsoft.com/office/drawing/2014/main" id="{D388CB94-B0AB-4513-9265-432FA36890D7}"/>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5" name="Text Placeholder 2">
            <a:extLst>
              <a:ext uri="{FF2B5EF4-FFF2-40B4-BE49-F238E27FC236}">
                <a16:creationId xmlns:a16="http://schemas.microsoft.com/office/drawing/2014/main" id="{82DB4D40-3550-49E6-AF64-41E7E499F45D}"/>
              </a:ext>
            </a:extLst>
          </p:cNvPr>
          <p:cNvSpPr>
            <a:spLocks noGrp="1"/>
          </p:cNvSpPr>
          <p:nvPr>
            <p:ph type="body" idx="23" hasCustomPrompt="1"/>
          </p:nvPr>
        </p:nvSpPr>
        <p:spPr>
          <a:xfrm>
            <a:off x="9023074" y="4464454"/>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6" name="Text Placeholder 2">
            <a:extLst>
              <a:ext uri="{FF2B5EF4-FFF2-40B4-BE49-F238E27FC236}">
                <a16:creationId xmlns:a16="http://schemas.microsoft.com/office/drawing/2014/main" id="{F6056747-20EC-4D2B-8AD5-79902BC51847}"/>
              </a:ext>
            </a:extLst>
          </p:cNvPr>
          <p:cNvSpPr>
            <a:spLocks noGrp="1"/>
          </p:cNvSpPr>
          <p:nvPr>
            <p:ph type="body" idx="24" hasCustomPrompt="1"/>
          </p:nvPr>
        </p:nvSpPr>
        <p:spPr>
          <a:xfrm>
            <a:off x="3568700" y="4464453"/>
            <a:ext cx="2330726" cy="438505"/>
          </a:xfrm>
        </p:spPr>
        <p:txBody>
          <a:bodyPr lIns="0" rIns="0" anchor="b">
            <a:noAutofit/>
          </a:bodyPr>
          <a:lstStyle>
            <a:lvl1pPr marL="0" indent="0" algn="ctr">
              <a:buNone/>
              <a:defRPr lang="en-US" sz="1400" kern="1200" cap="all" spc="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Tree>
    <p:extLst>
      <p:ext uri="{BB962C8B-B14F-4D97-AF65-F5344CB8AC3E}">
        <p14:creationId xmlns:p14="http://schemas.microsoft.com/office/powerpoint/2010/main" val="14180974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with pic M">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E65E2A4-B306-4415-9D4B-9E9F98B043BB}"/>
              </a:ext>
            </a:extLst>
          </p:cNvPr>
          <p:cNvSpPr>
            <a:spLocks noGrp="1"/>
          </p:cNvSpPr>
          <p:nvPr>
            <p:ph type="pic" sz="quarter" idx="13"/>
          </p:nvPr>
        </p:nvSpPr>
        <p:spPr>
          <a:xfrm>
            <a:off x="0" y="0"/>
            <a:ext cx="6508046" cy="6858000"/>
          </a:xfrm>
          <a:custGeom>
            <a:avLst/>
            <a:gdLst>
              <a:gd name="connsiteX0" fmla="*/ 0 w 6508046"/>
              <a:gd name="connsiteY0" fmla="*/ 0 h 6858000"/>
              <a:gd name="connsiteX1" fmla="*/ 364331 w 6508046"/>
              <a:gd name="connsiteY1" fmla="*/ 0 h 6858000"/>
              <a:gd name="connsiteX2" fmla="*/ 1163270 w 6508046"/>
              <a:gd name="connsiteY2" fmla="*/ 2195274 h 6858000"/>
              <a:gd name="connsiteX3" fmla="*/ 1708696 w 6508046"/>
              <a:gd name="connsiteY3" fmla="*/ 4033986 h 6858000"/>
              <a:gd name="connsiteX4" fmla="*/ 1771025 w 6508046"/>
              <a:gd name="connsiteY4" fmla="*/ 4033986 h 6858000"/>
              <a:gd name="connsiteX5" fmla="*/ 2316450 w 6508046"/>
              <a:gd name="connsiteY5" fmla="*/ 2195274 h 6858000"/>
              <a:gd name="connsiteX6" fmla="*/ 3084403 w 6508046"/>
              <a:gd name="connsiteY6" fmla="*/ 0 h 6858000"/>
              <a:gd name="connsiteX7" fmla="*/ 6508046 w 6508046"/>
              <a:gd name="connsiteY7" fmla="*/ 0 h 6858000"/>
              <a:gd name="connsiteX8" fmla="*/ 6508046 w 6508046"/>
              <a:gd name="connsiteY8" fmla="*/ 6858000 h 6858000"/>
              <a:gd name="connsiteX9" fmla="*/ 4310896 w 6508046"/>
              <a:gd name="connsiteY9" fmla="*/ 6858000 h 6858000"/>
              <a:gd name="connsiteX10" fmla="*/ 4310896 w 6508046"/>
              <a:gd name="connsiteY10" fmla="*/ 4407962 h 6858000"/>
              <a:gd name="connsiteX11" fmla="*/ 4638169 w 6508046"/>
              <a:gd name="connsiteY11" fmla="*/ 683746 h 6858000"/>
              <a:gd name="connsiteX12" fmla="*/ 4575840 w 6508046"/>
              <a:gd name="connsiteY12" fmla="*/ 683746 h 6858000"/>
              <a:gd name="connsiteX13" fmla="*/ 3734395 w 6508046"/>
              <a:gd name="connsiteY13" fmla="*/ 3332738 h 6858000"/>
              <a:gd name="connsiteX14" fmla="*/ 2441823 w 6508046"/>
              <a:gd name="connsiteY14" fmla="*/ 6858000 h 6858000"/>
              <a:gd name="connsiteX15" fmla="*/ 914221 w 6508046"/>
              <a:gd name="connsiteY15" fmla="*/ 6858000 h 6858000"/>
              <a:gd name="connsiteX16" fmla="*/ 0 w 6508046"/>
              <a:gd name="connsiteY16" fmla="*/ 43361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08046" h="6858000">
                <a:moveTo>
                  <a:pt x="0" y="0"/>
                </a:moveTo>
                <a:lnTo>
                  <a:pt x="364331" y="0"/>
                </a:lnTo>
                <a:lnTo>
                  <a:pt x="1163270" y="2195274"/>
                </a:lnTo>
                <a:cubicBezTo>
                  <a:pt x="1350258" y="2787402"/>
                  <a:pt x="1521708" y="3395157"/>
                  <a:pt x="1708696" y="4033986"/>
                </a:cubicBezTo>
                <a:lnTo>
                  <a:pt x="1771025" y="4033986"/>
                </a:lnTo>
                <a:cubicBezTo>
                  <a:pt x="1958013" y="3395067"/>
                  <a:pt x="2113925" y="2787313"/>
                  <a:pt x="2316450" y="2195274"/>
                </a:cubicBezTo>
                <a:lnTo>
                  <a:pt x="3084403" y="0"/>
                </a:lnTo>
                <a:lnTo>
                  <a:pt x="6508046" y="0"/>
                </a:lnTo>
                <a:lnTo>
                  <a:pt x="6508046" y="6858000"/>
                </a:lnTo>
                <a:lnTo>
                  <a:pt x="4310896" y="6858000"/>
                </a:lnTo>
                <a:lnTo>
                  <a:pt x="4310896" y="4407962"/>
                </a:lnTo>
                <a:cubicBezTo>
                  <a:pt x="4310896" y="3410694"/>
                  <a:pt x="4513511" y="1681014"/>
                  <a:pt x="4638169" y="683746"/>
                </a:cubicBezTo>
                <a:lnTo>
                  <a:pt x="4575840" y="683746"/>
                </a:lnTo>
                <a:lnTo>
                  <a:pt x="3734395" y="3332738"/>
                </a:lnTo>
                <a:lnTo>
                  <a:pt x="2441823" y="6858000"/>
                </a:lnTo>
                <a:lnTo>
                  <a:pt x="914221" y="6858000"/>
                </a:lnTo>
                <a:lnTo>
                  <a:pt x="0" y="4336167"/>
                </a:lnTo>
                <a:close/>
              </a:path>
            </a:pathLst>
          </a:custGeom>
        </p:spPr>
        <p:txBody>
          <a:bodyPr wrap="square">
            <a:noAutofit/>
          </a:bodyPr>
          <a:lstStyle/>
          <a:p>
            <a:endParaRPr lang="en-US" dirty="0"/>
          </a:p>
        </p:txBody>
      </p:sp>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7260771" y="4136571"/>
            <a:ext cx="3907972" cy="1883230"/>
          </a:xfrm>
        </p:spPr>
        <p:txBody>
          <a:bodyPr lIns="0">
            <a:normAutofit/>
          </a:bodyPr>
          <a:lstStyle>
            <a:lvl1pPr marL="0" indent="0">
              <a:lnSpc>
                <a:spcPct val="150000"/>
              </a:lnSpc>
              <a:buNone/>
              <a:defRPr sz="1200"/>
            </a:lvl1pPr>
          </a:lstStyle>
          <a:p>
            <a:pPr lvl="0"/>
            <a:r>
              <a:rPr lang="en-US"/>
              <a:t>Click to edit Master text styles</a:t>
            </a:r>
          </a:p>
        </p:txBody>
      </p:sp>
      <p:sp>
        <p:nvSpPr>
          <p:cNvPr id="8" name="Title 1">
            <a:extLst>
              <a:ext uri="{FF2B5EF4-FFF2-40B4-BE49-F238E27FC236}">
                <a16:creationId xmlns:a16="http://schemas.microsoft.com/office/drawing/2014/main" id="{7CA22921-D059-426E-8623-0C4322D58F73}"/>
              </a:ext>
            </a:extLst>
          </p:cNvPr>
          <p:cNvSpPr>
            <a:spLocks noGrp="1"/>
          </p:cNvSpPr>
          <p:nvPr>
            <p:ph type="title"/>
          </p:nvPr>
        </p:nvSpPr>
        <p:spPr>
          <a:xfrm>
            <a:off x="7260771" y="3363686"/>
            <a:ext cx="3907972" cy="555171"/>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a:t>
            </a:r>
          </a:p>
        </p:txBody>
      </p:sp>
      <p:cxnSp>
        <p:nvCxnSpPr>
          <p:cNvPr id="10" name="Straight Connector 9">
            <a:extLst>
              <a:ext uri="{FF2B5EF4-FFF2-40B4-BE49-F238E27FC236}">
                <a16:creationId xmlns:a16="http://schemas.microsoft.com/office/drawing/2014/main" id="{178A5C12-53C3-4CC4-AA3B-D3292948C778}"/>
              </a:ext>
            </a:extLst>
          </p:cNvPr>
          <p:cNvCxnSpPr>
            <a:cxnSpLocks/>
          </p:cNvCxnSpPr>
          <p:nvPr userDrawn="1"/>
        </p:nvCxnSpPr>
        <p:spPr>
          <a:xfrm>
            <a:off x="7271657" y="0"/>
            <a:ext cx="0" cy="3124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629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D230F83A-5E75-4047-ADC0-05151570D70A}"/>
              </a:ext>
            </a:extLst>
          </p:cNvPr>
          <p:cNvSpPr>
            <a:spLocks noGrp="1"/>
          </p:cNvSpPr>
          <p:nvPr>
            <p:ph type="pic" sz="quarter" idx="28"/>
          </p:nvPr>
        </p:nvSpPr>
        <p:spPr>
          <a:xfrm>
            <a:off x="5486400" y="0"/>
            <a:ext cx="6705600" cy="685800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p:spPr>
        <p:txBody>
          <a:bodyPr wrap="square" anchor="ctr">
            <a:noAutofit/>
          </a:bodyPr>
          <a:lstStyle>
            <a:lvl1pPr marL="0" indent="0" algn="r">
              <a:buNone/>
              <a:defRPr/>
            </a:lvl1pPr>
          </a:lstStyle>
          <a:p>
            <a:endParaRPr lang="en-US" dirty="0"/>
          </a:p>
        </p:txBody>
      </p:sp>
      <p:sp>
        <p:nvSpPr>
          <p:cNvPr id="30" name="Picture Placeholder 29">
            <a:extLst>
              <a:ext uri="{FF2B5EF4-FFF2-40B4-BE49-F238E27FC236}">
                <a16:creationId xmlns:a16="http://schemas.microsoft.com/office/drawing/2014/main" id="{96FD6FB9-CD68-47AB-A03D-06B72104AF11}"/>
              </a:ext>
            </a:extLst>
          </p:cNvPr>
          <p:cNvSpPr>
            <a:spLocks noGrp="1"/>
          </p:cNvSpPr>
          <p:nvPr>
            <p:ph type="pic" sz="quarter" idx="27"/>
          </p:nvPr>
        </p:nvSpPr>
        <p:spPr>
          <a:xfrm>
            <a:off x="-11657" y="-16298"/>
            <a:ext cx="6479448" cy="6874299"/>
          </a:xfrm>
          <a:custGeom>
            <a:avLst/>
            <a:gdLst>
              <a:gd name="connsiteX0" fmla="*/ 0 w 5555640"/>
              <a:gd name="connsiteY0" fmla="*/ 0 h 6874299"/>
              <a:gd name="connsiteX1" fmla="*/ 5555640 w 5555640"/>
              <a:gd name="connsiteY1" fmla="*/ 8960 h 6874299"/>
              <a:gd name="connsiteX2" fmla="*/ 1445237 w 5555640"/>
              <a:gd name="connsiteY2" fmla="*/ 6874299 h 6874299"/>
              <a:gd name="connsiteX3" fmla="*/ 0 w 5555640"/>
              <a:gd name="connsiteY3" fmla="*/ 6874299 h 6874299"/>
            </a:gdLst>
            <a:ahLst/>
            <a:cxnLst>
              <a:cxn ang="0">
                <a:pos x="connsiteX0" y="connsiteY0"/>
              </a:cxn>
              <a:cxn ang="0">
                <a:pos x="connsiteX1" y="connsiteY1"/>
              </a:cxn>
              <a:cxn ang="0">
                <a:pos x="connsiteX2" y="connsiteY2"/>
              </a:cxn>
              <a:cxn ang="0">
                <a:pos x="connsiteX3" y="connsiteY3"/>
              </a:cxn>
            </a:cxnLst>
            <a:rect l="l" t="t" r="r" b="b"/>
            <a:pathLst>
              <a:path w="5555640" h="6874299">
                <a:moveTo>
                  <a:pt x="0" y="0"/>
                </a:moveTo>
                <a:lnTo>
                  <a:pt x="5555640" y="8960"/>
                </a:lnTo>
                <a:lnTo>
                  <a:pt x="1445237" y="6874299"/>
                </a:lnTo>
                <a:lnTo>
                  <a:pt x="0" y="6874299"/>
                </a:lnTo>
                <a:close/>
              </a:path>
            </a:pathLst>
          </a:custGeom>
        </p:spPr>
        <p:txBody>
          <a:bodyPr wrap="square">
            <a:noAutofit/>
          </a:bodyPr>
          <a:lstStyle/>
          <a:p>
            <a:endParaRPr lang="en-US" dirty="0"/>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4461307" y="4277953"/>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1" name="Text Placeholder 18">
            <a:extLst>
              <a:ext uri="{FF2B5EF4-FFF2-40B4-BE49-F238E27FC236}">
                <a16:creationId xmlns:a16="http://schemas.microsoft.com/office/drawing/2014/main" id="{D9C3D27C-5291-4A1A-83AC-B52D25F43D57}"/>
              </a:ext>
            </a:extLst>
          </p:cNvPr>
          <p:cNvSpPr>
            <a:spLocks noGrp="1"/>
          </p:cNvSpPr>
          <p:nvPr>
            <p:ph type="body" sz="quarter" idx="24" hasCustomPrompt="1"/>
          </p:nvPr>
        </p:nvSpPr>
        <p:spPr>
          <a:xfrm>
            <a:off x="4156823" y="4752561"/>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25" name="Text Placeholder 18">
            <a:extLst>
              <a:ext uri="{FF2B5EF4-FFF2-40B4-BE49-F238E27FC236}">
                <a16:creationId xmlns:a16="http://schemas.microsoft.com/office/drawing/2014/main" id="{2B757B2D-A738-401D-A78C-05475608F20A}"/>
              </a:ext>
            </a:extLst>
          </p:cNvPr>
          <p:cNvSpPr>
            <a:spLocks noGrp="1"/>
          </p:cNvSpPr>
          <p:nvPr>
            <p:ph type="body" sz="quarter" idx="26" hasCustomPrompt="1"/>
          </p:nvPr>
        </p:nvSpPr>
        <p:spPr>
          <a:xfrm>
            <a:off x="3869713" y="5217644"/>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47" name="Text Placeholder 18">
            <a:extLst>
              <a:ext uri="{FF2B5EF4-FFF2-40B4-BE49-F238E27FC236}">
                <a16:creationId xmlns:a16="http://schemas.microsoft.com/office/drawing/2014/main" id="{AD14F11B-0FDD-41EF-8278-550F37093B15}"/>
              </a:ext>
            </a:extLst>
          </p:cNvPr>
          <p:cNvSpPr>
            <a:spLocks noGrp="1"/>
          </p:cNvSpPr>
          <p:nvPr>
            <p:ph type="body" sz="quarter" idx="29" hasCustomPrompt="1"/>
          </p:nvPr>
        </p:nvSpPr>
        <p:spPr>
          <a:xfrm>
            <a:off x="3580046" y="5673201"/>
            <a:ext cx="2310968" cy="470424"/>
          </a:xfrm>
        </p:spPr>
        <p:txBody>
          <a:bodyPr lIns="0">
            <a:normAutofit/>
          </a:bodyPr>
          <a:lstStyle>
            <a:lvl1pPr marL="0" indent="0" algn="l">
              <a:lnSpc>
                <a:spcPct val="150000"/>
              </a:lnSpc>
              <a:buFont typeface="Arial" panose="020B0604020202020204" pitchFamily="34" charset="0"/>
              <a:buNone/>
              <a:defRPr sz="1200">
                <a:solidFill>
                  <a:schemeClr val="tx2"/>
                </a:solidFill>
              </a:defRPr>
            </a:lvl1pPr>
          </a:lstStyle>
          <a:p>
            <a:pPr lvl="0"/>
            <a:r>
              <a:rPr lang="en-US"/>
              <a:t>Click to add text</a:t>
            </a:r>
          </a:p>
        </p:txBody>
      </p:sp>
      <p:sp>
        <p:nvSpPr>
          <p:cNvPr id="12" name="Title 1">
            <a:extLst>
              <a:ext uri="{FF2B5EF4-FFF2-40B4-BE49-F238E27FC236}">
                <a16:creationId xmlns:a16="http://schemas.microsoft.com/office/drawing/2014/main" id="{9EB2270B-D707-4103-98F1-E697CEBA718E}"/>
              </a:ext>
            </a:extLst>
          </p:cNvPr>
          <p:cNvSpPr>
            <a:spLocks noGrp="1"/>
          </p:cNvSpPr>
          <p:nvPr>
            <p:ph type="title"/>
          </p:nvPr>
        </p:nvSpPr>
        <p:spPr>
          <a:xfrm>
            <a:off x="4898571" y="3363686"/>
            <a:ext cx="3907972" cy="555171"/>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a:t>
            </a:r>
          </a:p>
        </p:txBody>
      </p:sp>
    </p:spTree>
    <p:extLst>
      <p:ext uri="{BB962C8B-B14F-4D97-AF65-F5344CB8AC3E}">
        <p14:creationId xmlns:p14="http://schemas.microsoft.com/office/powerpoint/2010/main" val="1124205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D230F83A-5E75-4047-ADC0-05151570D70A}"/>
              </a:ext>
            </a:extLst>
          </p:cNvPr>
          <p:cNvSpPr>
            <a:spLocks noGrp="1"/>
          </p:cNvSpPr>
          <p:nvPr>
            <p:ph type="pic" sz="quarter" idx="28"/>
          </p:nvPr>
        </p:nvSpPr>
        <p:spPr>
          <a:xfrm>
            <a:off x="0" y="0"/>
            <a:ext cx="12192000" cy="6858000"/>
          </a:xfrm>
          <a:prstGeom prst="round1Rect">
            <a:avLst>
              <a:gd name="adj" fmla="val 23228"/>
            </a:avLst>
          </a:prstGeom>
        </p:spPr>
        <p:txBody>
          <a:bodyPr wrap="square" anchor="ctr">
            <a:noAutofit/>
          </a:bodyPr>
          <a:lstStyle>
            <a:lvl1pPr marL="0" indent="0" algn="r">
              <a:buNone/>
              <a:defRPr/>
            </a:lvl1pPr>
          </a:lstStyle>
          <a:p>
            <a:endParaRPr lang="en-US" dirty="0"/>
          </a:p>
        </p:txBody>
      </p:sp>
      <p:sp>
        <p:nvSpPr>
          <p:cNvPr id="12" name="Title 1">
            <a:extLst>
              <a:ext uri="{FF2B5EF4-FFF2-40B4-BE49-F238E27FC236}">
                <a16:creationId xmlns:a16="http://schemas.microsoft.com/office/drawing/2014/main" id="{9EB2270B-D707-4103-98F1-E697CEBA718E}"/>
              </a:ext>
            </a:extLst>
          </p:cNvPr>
          <p:cNvSpPr>
            <a:spLocks noGrp="1"/>
          </p:cNvSpPr>
          <p:nvPr>
            <p:ph type="title"/>
          </p:nvPr>
        </p:nvSpPr>
        <p:spPr>
          <a:xfrm>
            <a:off x="4898571" y="3363686"/>
            <a:ext cx="3907972" cy="555171"/>
          </a:xfrm>
        </p:spPr>
        <p:txBody>
          <a:bodyPr lIns="0">
            <a:normAutofit/>
          </a:bodyPr>
          <a:lstStyle>
            <a:lvl1pPr>
              <a:defRPr lang="en-US" sz="2800" kern="1200" cap="all" baseline="0" dirty="0">
                <a:solidFill>
                  <a:schemeClr val="accent1"/>
                </a:solidFill>
                <a:latin typeface="+mj-lt"/>
                <a:ea typeface="+mj-ea"/>
                <a:cs typeface="+mj-cs"/>
              </a:defRPr>
            </a:lvl1pPr>
          </a:lstStyle>
          <a:p>
            <a:r>
              <a:rPr lang="en-US"/>
              <a:t>Click to edit</a:t>
            </a:r>
          </a:p>
        </p:txBody>
      </p:sp>
    </p:spTree>
    <p:extLst>
      <p:ext uri="{BB962C8B-B14F-4D97-AF65-F5344CB8AC3E}">
        <p14:creationId xmlns:p14="http://schemas.microsoft.com/office/powerpoint/2010/main" val="415869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1369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
            <a:ext cx="879741" cy="885198"/>
          </a:xfrm>
          <a:prstGeom prst="rect">
            <a:avLst/>
          </a:prstGeom>
        </p:spPr>
      </p:pic>
      <p:pic>
        <p:nvPicPr>
          <p:cNvPr id="8" name="图片 7"/>
          <p:cNvPicPr/>
          <p:nvPr userDrawn="1">
            <p:custDataLst>
              <p:tags r:id="rId2"/>
            </p:custDataLst>
          </p:nvPr>
        </p:nvPicPr>
        <p:blipFill>
          <a:blip r:embed="rId12" r:link="rId1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310601" y="1"/>
            <a:ext cx="881400" cy="885198"/>
          </a:xfrm>
          <a:prstGeom prst="rect">
            <a:avLst/>
          </a:prstGeom>
        </p:spPr>
      </p:pic>
      <p:sp>
        <p:nvSpPr>
          <p:cNvPr id="2" name="标题 1"/>
          <p:cNvSpPr>
            <a:spLocks noGrp="1"/>
          </p:cNvSpPr>
          <p:nvPr>
            <p:ph type="title"/>
            <p:custDataLst>
              <p:tags r:id="rId3"/>
            </p:custDataLst>
          </p:nvPr>
        </p:nvSpPr>
        <p:spPr>
          <a:xfrm>
            <a:off x="669931" y="443235"/>
            <a:ext cx="10852237" cy="441964"/>
          </a:xfrm>
        </p:spPr>
        <p:txBody>
          <a:bodyPr vert="horz" wrap="square" lIns="90170" tIns="46990" rIns="90170" bIns="46990" rtlCol="0" anchor="ctr" anchorCtr="0">
            <a:normAutofit/>
          </a:bodyPr>
          <a:lstStyle>
            <a:lvl1pPr marL="0" marR="0" lvl="0" algn="l" defTabSz="914377" rtl="0" eaLnBrk="1" fontAlgn="auto" latinLnBrk="0" hangingPunct="1">
              <a:lnSpc>
                <a:spcPct val="100000"/>
              </a:lnSpc>
              <a:buNone/>
              <a:defRPr kumimoji="0" lang="zh-CN" altLang="en-US" sz="2400" b="1" i="0" u="none" strike="noStrike" kern="1200" cap="none" spc="200" normalizeH="0" baseline="0" noProof="1" dirty="0">
                <a:solidFill>
                  <a:schemeClr val="bg1"/>
                </a:solidFill>
                <a:uFillTx/>
                <a:latin typeface="Arial" panose="020B0604020202020204" pitchFamily="34" charset="0"/>
                <a:ea typeface="Microsoft YaHei"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669929" y="952509"/>
            <a:ext cx="5283243" cy="5388907"/>
          </a:xfrm>
        </p:spPr>
        <p:txBody>
          <a:bodyPr vert="horz" lIns="90170" tIns="46990" rIns="90170" bIns="46990" rtlCol="0">
            <a:normAutofit/>
          </a:bodyPr>
          <a:lstStyle>
            <a:lvl1pPr marL="0" marR="0" lvl="0" indent="0" algn="l" defTabSz="914377"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1" normalizeH="0" baseline="0" noProof="1" dirty="0">
                <a:solidFill>
                  <a:schemeClr val="bg1"/>
                </a:solidFill>
                <a:uFillTx/>
                <a:latin typeface="Arial" panose="020B0604020202020204" pitchFamily="34" charset="0"/>
                <a:ea typeface="Microsoft YaHei" panose="020B0503020204020204" pitchFamily="34" charset="-122"/>
                <a:cs typeface="+mn-cs"/>
                <a:sym typeface="+mn-ea"/>
              </a:defRPr>
            </a:lvl1pPr>
            <a:lvl2pPr marL="685783" marR="0" lvl="1" indent="-228594" algn="l" defTabSz="914377" rtl="0" eaLnBrk="1" fontAlgn="auto" latinLnBrk="0" hangingPunct="1">
              <a:lnSpc>
                <a:spcPct val="130000"/>
              </a:lnSpc>
              <a:spcBef>
                <a:spcPts val="0"/>
              </a:spcBef>
              <a:spcAft>
                <a:spcPts val="1000"/>
              </a:spcAft>
              <a:buFont typeface="Arial" panose="020B0604020202020204" pitchFamily="34" charset="0"/>
              <a:buChar char="•"/>
              <a:tabLst>
                <a:tab pos="1609685" algn="l"/>
              </a:tabLst>
              <a:defRPr kumimoji="0" lang="zh-CN" altLang="en-US" sz="1600" b="0" i="0" u="none" strike="noStrike" kern="1200" cap="none" spc="151" normalizeH="0" baseline="0" noProof="1" dirty="0">
                <a:solidFill>
                  <a:schemeClr val="tx1"/>
                </a:solidFill>
                <a:uFillTx/>
                <a:latin typeface="+mn-lt"/>
                <a:ea typeface="+mn-ea"/>
                <a:cs typeface="+mn-cs"/>
                <a:sym typeface="+mn-ea"/>
              </a:defRPr>
            </a:lvl2pPr>
            <a:lvl3pPr marL="1142971" marR="0" lvl="2" indent="-228594" algn="l" defTabSz="914377"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3pPr>
            <a:lvl4pPr marL="1600160" marR="0" lvl="3" indent="-228594" algn="l" defTabSz="914377"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4pPr>
            <a:lvl5pPr marL="2057349" marR="0" lvl="4" indent="-228594" algn="l" defTabSz="914377"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6238925" y="952509"/>
            <a:ext cx="5283243" cy="5388907"/>
          </a:xfrm>
        </p:spPr>
        <p:txBody>
          <a:bodyPr vert="horz" wrap="square" lIns="90170" tIns="46990" rIns="90170" bIns="46990" rtlCol="0">
            <a:normAutofit/>
          </a:bodyPr>
          <a:lstStyle>
            <a:lvl1pPr marL="228594" marR="0" lvl="0" indent="-228594" algn="l" defTabSz="914377"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1" normalizeH="0" baseline="0" noProof="1" dirty="0">
                <a:solidFill>
                  <a:schemeClr val="bg1"/>
                </a:solidFill>
                <a:uFillTx/>
                <a:latin typeface="Arial" panose="020B0604020202020204" pitchFamily="34" charset="0"/>
                <a:ea typeface="Microsoft YaHei"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a:xfrm>
            <a:off x="879741" y="6349833"/>
            <a:ext cx="2700000" cy="316800"/>
          </a:xfrm>
        </p:spPr>
        <p:txBody>
          <a:bodyPr wrap="square">
            <a:normAutofit/>
          </a:bodyPr>
          <a:lstStyle>
            <a:lvl1pPr>
              <a:defRPr>
                <a:solidFill>
                  <a:schemeClr val="lt1">
                    <a:tint val="75000"/>
                  </a:schemeClr>
                </a:solidFill>
                <a:latin typeface="Arial" panose="020B0604020202020204" pitchFamily="34" charset="0"/>
                <a:ea typeface="Microsoft YaHei" panose="020B0503020204020204" pitchFamily="34" charset="-122"/>
              </a:defRPr>
            </a:lvl1pPr>
          </a:lstStyle>
          <a:p>
            <a:fld id="{9EFD9D74-47D9-4702-A33C-335B63B48DBF}" type="datetimeFigureOut">
              <a:rPr lang="zh-CN" altLang="en-US" smtClean="0"/>
              <a:t>2024/12/16</a:t>
            </a:fld>
            <a:endParaRPr lang="zh-CN" altLang="en-US" dirty="0"/>
          </a:p>
        </p:txBody>
      </p:sp>
      <p:sp>
        <p:nvSpPr>
          <p:cNvPr id="6" name="页脚占位符 5"/>
          <p:cNvSpPr>
            <a:spLocks noGrp="1"/>
          </p:cNvSpPr>
          <p:nvPr>
            <p:ph type="ftr" sz="quarter" idx="11"/>
            <p:custDataLst>
              <p:tags r:id="rId7"/>
            </p:custDataLst>
          </p:nvPr>
        </p:nvSpPr>
        <p:spPr>
          <a:xfrm>
            <a:off x="4116000" y="6349833"/>
            <a:ext cx="3960000" cy="316800"/>
          </a:xfrm>
        </p:spPr>
        <p:txBody>
          <a:bodyPr wrap="square">
            <a:normAutofit/>
          </a:bodyPr>
          <a:lstStyle>
            <a:lvl1pPr>
              <a:defRPr>
                <a:solidFill>
                  <a:schemeClr val="tx1">
                    <a:tint val="75000"/>
                  </a:schemeClr>
                </a:solidFill>
                <a:latin typeface="Arial" panose="020B0604020202020204" pitchFamily="34" charset="0"/>
                <a:ea typeface="Microsoft YaHei"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8"/>
            </p:custDataLst>
          </p:nvPr>
        </p:nvSpPr>
        <p:spPr>
          <a:xfrm>
            <a:off x="8610600" y="6349833"/>
            <a:ext cx="2700000" cy="316800"/>
          </a:xfrm>
        </p:spPr>
        <p:txBody>
          <a:bodyPr wrap="square">
            <a:normAutofit/>
          </a:bodyPr>
          <a:lstStyle>
            <a:lvl1pPr>
              <a:defRPr>
                <a:solidFill>
                  <a:schemeClr val="lt1">
                    <a:tint val="75000"/>
                  </a:schemeClr>
                </a:solidFill>
                <a:latin typeface="Arial" panose="020B0604020202020204" pitchFamily="34" charset="0"/>
                <a:ea typeface="Microsoft YaHei" panose="020B0503020204020204" pitchFamily="34" charset="-122"/>
              </a:defRPr>
            </a:lvl1p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545431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9"/>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pPr>
              <a:defRPr/>
            </a:pPr>
            <a:fld id="{25717BDA-FFD6-9644-B792-8228F95FD09C}" type="datetimeFigureOut">
              <a:rPr lang="it-IT" smtClean="0"/>
              <a:pPr>
                <a:defRPr/>
              </a:pPr>
              <a:t>16/12/24</a:t>
            </a:fld>
            <a:endParaRPr lang="it-IT"/>
          </a:p>
        </p:txBody>
      </p:sp>
      <p:sp>
        <p:nvSpPr>
          <p:cNvPr id="5" name="Footer Placeholder 4"/>
          <p:cNvSpPr>
            <a:spLocks noGrp="1"/>
          </p:cNvSpPr>
          <p:nvPr>
            <p:ph type="ftr" sz="quarter" idx="11"/>
          </p:nvPr>
        </p:nvSpPr>
        <p:spPr>
          <a:xfrm>
            <a:off x="804672" y="6227064"/>
            <a:ext cx="10588752" cy="320040"/>
          </a:xfrm>
          <a:prstGeom prst="rect">
            <a:avLst/>
          </a:prstGeom>
        </p:spPr>
        <p:txBody>
          <a:bodyPr/>
          <a:lstStyle>
            <a:lvl1pPr algn="ctr">
              <a:defRPr/>
            </a:lvl1pPr>
          </a:lstStyle>
          <a:p>
            <a:pPr>
              <a:defRPr/>
            </a:pPr>
            <a:endParaRPr lang="it-IT"/>
          </a:p>
        </p:txBody>
      </p:sp>
      <p:sp>
        <p:nvSpPr>
          <p:cNvPr id="6" name="Slide Number Placeholder 5"/>
          <p:cNvSpPr>
            <a:spLocks noGrp="1"/>
          </p:cNvSpPr>
          <p:nvPr>
            <p:ph type="sldNum" sz="quarter" idx="12"/>
          </p:nvPr>
        </p:nvSpPr>
        <p:spPr>
          <a:xfrm>
            <a:off x="10469880" y="320040"/>
            <a:ext cx="914400" cy="320040"/>
          </a:xfrm>
        </p:spPr>
        <p:txBody>
          <a:bodyPr/>
          <a:lstStyle/>
          <a:p>
            <a:pPr>
              <a:defRPr/>
            </a:pPr>
            <a:fld id="{019E4EC0-0662-3F47-9D44-FB8355EA6E19}" type="slidenum">
              <a:rPr lang="it-IT" smtClean="0"/>
              <a:pPr>
                <a:defRPr/>
              </a:pPr>
              <a:t>‹#›</a:t>
            </a:fld>
            <a:endParaRPr lang="it-IT"/>
          </a:p>
        </p:txBody>
      </p:sp>
      <p:grpSp>
        <p:nvGrpSpPr>
          <p:cNvPr id="25" name="Group 24">
            <a:extLst>
              <a:ext uri="{FF2B5EF4-FFF2-40B4-BE49-F238E27FC236}">
                <a16:creationId xmlns:a16="http://schemas.microsoft.com/office/drawing/2014/main" id="{B009107B-753A-BB4A-9B48-65D1D81C7778}"/>
              </a:ext>
            </a:extLst>
          </p:cNvPr>
          <p:cNvGrpSpPr/>
          <p:nvPr userDrawn="1"/>
        </p:nvGrpSpPr>
        <p:grpSpPr>
          <a:xfrm>
            <a:off x="0" y="5265369"/>
            <a:ext cx="12192000" cy="1923391"/>
            <a:chOff x="0" y="3729119"/>
            <a:chExt cx="9144000" cy="1442543"/>
          </a:xfrm>
        </p:grpSpPr>
        <p:pic>
          <p:nvPicPr>
            <p:cNvPr id="26" name="Picture 25">
              <a:extLst>
                <a:ext uri="{FF2B5EF4-FFF2-40B4-BE49-F238E27FC236}">
                  <a16:creationId xmlns:a16="http://schemas.microsoft.com/office/drawing/2014/main" id="{14C7E900-709E-B24C-B1E0-CD4231C5C838}"/>
                </a:ext>
              </a:extLst>
            </p:cNvPr>
            <p:cNvPicPr>
              <a:picLocks noChangeAspect="1"/>
            </p:cNvPicPr>
            <p:nvPr userDrawn="1"/>
          </p:nvPicPr>
          <p:blipFill rotWithShape="1">
            <a:blip r:embed="rId2">
              <a:clrChange>
                <a:clrFrom>
                  <a:srgbClr val="FFFFFF"/>
                </a:clrFrom>
                <a:clrTo>
                  <a:srgbClr val="FFFFFF">
                    <a:alpha val="0"/>
                  </a:srgbClr>
                </a:clrTo>
              </a:clrChange>
              <a:alphaModFix/>
              <a:duotone>
                <a:schemeClr val="accent1">
                  <a:shade val="45000"/>
                  <a:satMod val="135000"/>
                </a:schemeClr>
                <a:prstClr val="white"/>
              </a:duotone>
              <a:extLst>
                <a:ext uri="{BEBA8EAE-BF5A-486C-A8C5-ECC9F3942E4B}">
                  <a14:imgProps xmlns:a14="http://schemas.microsoft.com/office/drawing/2010/main">
                    <a14:imgLayer>
                      <a14:imgEffect>
                        <a14:sharpenSoften amount="100000"/>
                      </a14:imgEffect>
                      <a14:imgEffect>
                        <a14:brightnessContrast bright="96000"/>
                      </a14:imgEffect>
                    </a14:imgLayer>
                  </a14:imgProps>
                </a:ext>
              </a:extLst>
            </a:blip>
            <a:srcRect l="33018" r="2516"/>
            <a:stretch/>
          </p:blipFill>
          <p:spPr>
            <a:xfrm>
              <a:off x="2311400" y="3729119"/>
              <a:ext cx="6832600" cy="1384300"/>
            </a:xfrm>
            <a:prstGeom prst="rect">
              <a:avLst/>
            </a:prstGeom>
          </p:spPr>
        </p:pic>
        <p:pic>
          <p:nvPicPr>
            <p:cNvPr id="27" name="Picture 26">
              <a:extLst>
                <a:ext uri="{FF2B5EF4-FFF2-40B4-BE49-F238E27FC236}">
                  <a16:creationId xmlns:a16="http://schemas.microsoft.com/office/drawing/2014/main" id="{9362C719-1CD9-7F44-8BD7-3AFFC1A8BEDB}"/>
                </a:ext>
              </a:extLst>
            </p:cNvPr>
            <p:cNvPicPr>
              <a:picLocks noChangeAspect="1"/>
            </p:cNvPicPr>
            <p:nvPr userDrawn="1"/>
          </p:nvPicPr>
          <p:blipFill rotWithShape="1">
            <a:blip r:embed="rId2">
              <a:clrChange>
                <a:clrFrom>
                  <a:srgbClr val="FFFFFF"/>
                </a:clrFrom>
                <a:clrTo>
                  <a:srgbClr val="FFFFFF">
                    <a:alpha val="0"/>
                  </a:srgbClr>
                </a:clrTo>
              </a:clrChange>
              <a:alphaModFix/>
              <a:duotone>
                <a:schemeClr val="accent1">
                  <a:shade val="45000"/>
                  <a:satMod val="135000"/>
                </a:schemeClr>
                <a:prstClr val="white"/>
              </a:duotone>
              <a:extLst>
                <a:ext uri="{BEBA8EAE-BF5A-486C-A8C5-ECC9F3942E4B}">
                  <a14:imgProps xmlns:a14="http://schemas.microsoft.com/office/drawing/2010/main">
                    <a14:imgLayer>
                      <a14:imgEffect>
                        <a14:sharpenSoften amount="100000"/>
                      </a14:imgEffect>
                      <a14:imgEffect>
                        <a14:brightnessContrast bright="96000"/>
                      </a14:imgEffect>
                    </a14:imgLayer>
                  </a14:imgProps>
                </a:ext>
              </a:extLst>
            </a:blip>
            <a:srcRect l="77992" r="1395"/>
            <a:stretch/>
          </p:blipFill>
          <p:spPr>
            <a:xfrm flipH="1">
              <a:off x="0" y="3787362"/>
              <a:ext cx="2311400" cy="1384300"/>
            </a:xfrm>
            <a:prstGeom prst="rect">
              <a:avLst/>
            </a:prstGeom>
          </p:spPr>
        </p:pic>
      </p:grpSp>
    </p:spTree>
    <p:extLst>
      <p:ext uri="{BB962C8B-B14F-4D97-AF65-F5344CB8AC3E}">
        <p14:creationId xmlns:p14="http://schemas.microsoft.com/office/powerpoint/2010/main" val="412351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17A6-AC6D-490C-947C-C8BDB0A54B33}"/>
              </a:ext>
            </a:extLst>
          </p:cNvPr>
          <p:cNvSpPr>
            <a:spLocks noGrp="1"/>
          </p:cNvSpPr>
          <p:nvPr>
            <p:ph type="title"/>
          </p:nvPr>
        </p:nvSpPr>
        <p:spPr>
          <a:xfrm>
            <a:off x="1099456" y="3257550"/>
            <a:ext cx="4203247" cy="743744"/>
          </a:xfrm>
        </p:spPr>
        <p:txBody>
          <a:bodyPr lIns="0" anchor="t">
            <a:noAutofit/>
          </a:bodyPr>
          <a:lstStyle>
            <a:lvl1pPr>
              <a:defRPr sz="2800" cap="all" baseline="0">
                <a:solidFill>
                  <a:schemeClr val="tx2">
                    <a:lumMod val="75000"/>
                  </a:schemeClr>
                </a:solidFill>
              </a:defRPr>
            </a:lvl1pPr>
          </a:lstStyle>
          <a:p>
            <a:r>
              <a:rPr lang="en-US" dirty="0"/>
              <a:t>Click to edit</a:t>
            </a:r>
          </a:p>
        </p:txBody>
      </p:sp>
      <p:sp>
        <p:nvSpPr>
          <p:cNvPr id="3" name="Content Placeholder 2">
            <a:extLst>
              <a:ext uri="{FF2B5EF4-FFF2-40B4-BE49-F238E27FC236}">
                <a16:creationId xmlns:a16="http://schemas.microsoft.com/office/drawing/2014/main" id="{D772EF9B-97B0-4909-B1C8-B680035F9DC5}"/>
              </a:ext>
            </a:extLst>
          </p:cNvPr>
          <p:cNvSpPr>
            <a:spLocks noGrp="1"/>
          </p:cNvSpPr>
          <p:nvPr>
            <p:ph idx="1"/>
          </p:nvPr>
        </p:nvSpPr>
        <p:spPr>
          <a:xfrm>
            <a:off x="1099456" y="4238625"/>
            <a:ext cx="4203247" cy="1800225"/>
          </a:xfrm>
        </p:spPr>
        <p:txBody>
          <a:bodyPr lIns="0">
            <a:normAutofit/>
          </a:bodyPr>
          <a:lstStyle>
            <a:lvl1pPr marL="0" indent="0">
              <a:lnSpc>
                <a:spcPct val="150000"/>
              </a:lnSpc>
              <a:buNone/>
              <a:defRPr sz="1200"/>
            </a:lvl1pPr>
          </a:lstStyle>
          <a:p>
            <a:pPr lvl="0"/>
            <a:r>
              <a:rPr lang="en-US"/>
              <a:t>Click to edit Master text styles</a:t>
            </a:r>
          </a:p>
        </p:txBody>
      </p:sp>
      <p:cxnSp>
        <p:nvCxnSpPr>
          <p:cNvPr id="31" name="Straight Connector 30">
            <a:extLst>
              <a:ext uri="{FF2B5EF4-FFF2-40B4-BE49-F238E27FC236}">
                <a16:creationId xmlns:a16="http://schemas.microsoft.com/office/drawing/2014/main" id="{6BF3408D-E369-4A9E-ABF8-0D643DDD2F9A}"/>
              </a:ext>
            </a:extLst>
          </p:cNvPr>
          <p:cNvCxnSpPr>
            <a:cxnSpLocks/>
          </p:cNvCxnSpPr>
          <p:nvPr userDrawn="1"/>
        </p:nvCxnSpPr>
        <p:spPr>
          <a:xfrm>
            <a:off x="1121228" y="0"/>
            <a:ext cx="0" cy="3048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866EB2AB-2D3E-9352-A034-B240C3786D61}"/>
              </a:ext>
            </a:extLst>
          </p:cNvPr>
          <p:cNvSpPr>
            <a:spLocks noGrp="1"/>
          </p:cNvSpPr>
          <p:nvPr>
            <p:ph idx="10"/>
          </p:nvPr>
        </p:nvSpPr>
        <p:spPr>
          <a:xfrm>
            <a:off x="6321342" y="306042"/>
            <a:ext cx="5037606" cy="5793685"/>
          </a:xfrm>
        </p:spPr>
        <p:txBody>
          <a:bodyPr lIns="0">
            <a:normAutofit/>
          </a:bodyPr>
          <a:lstStyle>
            <a:lvl1pPr marL="0" indent="0">
              <a:lnSpc>
                <a:spcPct val="150000"/>
              </a:lnSpc>
              <a:buNone/>
              <a:defRPr sz="1200"/>
            </a:lvl1pPr>
          </a:lstStyle>
          <a:p>
            <a:pPr lvl="0"/>
            <a:r>
              <a:rPr lang="en-US"/>
              <a:t>Click to edit Master text styles</a:t>
            </a:r>
          </a:p>
        </p:txBody>
      </p:sp>
    </p:spTree>
    <p:extLst>
      <p:ext uri="{BB962C8B-B14F-4D97-AF65-F5344CB8AC3E}">
        <p14:creationId xmlns:p14="http://schemas.microsoft.com/office/powerpoint/2010/main" val="1225781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85BEF0-C83B-5358-8E7A-5185047C2C6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4407D26-BA6F-1766-427C-4FBDBCB9641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0CFC72-ABF6-B123-462E-D1D8275703BF}"/>
              </a:ext>
            </a:extLst>
          </p:cNvPr>
          <p:cNvSpPr>
            <a:spLocks noGrp="1"/>
          </p:cNvSpPr>
          <p:nvPr>
            <p:ph type="dt" sz="half" idx="10"/>
          </p:nvPr>
        </p:nvSpPr>
        <p:spPr/>
        <p:txBody>
          <a:bodyPr/>
          <a:lstStyle/>
          <a:p>
            <a:fld id="{AD62B318-5AAD-4B3F-93ED-79F5A896BFBE}" type="datetimeFigureOut">
              <a:rPr lang="it-IT" smtClean="0"/>
              <a:t>16/12/24</a:t>
            </a:fld>
            <a:endParaRPr lang="it-IT" dirty="0"/>
          </a:p>
        </p:txBody>
      </p:sp>
      <p:sp>
        <p:nvSpPr>
          <p:cNvPr id="5" name="Segnaposto piè di pagina 4">
            <a:extLst>
              <a:ext uri="{FF2B5EF4-FFF2-40B4-BE49-F238E27FC236}">
                <a16:creationId xmlns:a16="http://schemas.microsoft.com/office/drawing/2014/main" id="{2E9B035D-32E9-55C7-4A2F-B1D45BF655CD}"/>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32BD3559-6BC5-0C0F-98D9-671EAB2876EA}"/>
              </a:ext>
            </a:extLst>
          </p:cNvPr>
          <p:cNvSpPr>
            <a:spLocks noGrp="1"/>
          </p:cNvSpPr>
          <p:nvPr>
            <p:ph type="sldNum" sz="quarter" idx="12"/>
          </p:nvPr>
        </p:nvSpPr>
        <p:spPr/>
        <p:txBody>
          <a:bodyPr/>
          <a:lstStyle/>
          <a:p>
            <a:fld id="{B0F1EEC3-6C0A-4457-9884-170E8C2C0F22}" type="slidenum">
              <a:rPr lang="it-IT" smtClean="0"/>
              <a:t>‹#›</a:t>
            </a:fld>
            <a:endParaRPr lang="it-IT" dirty="0"/>
          </a:p>
        </p:txBody>
      </p:sp>
    </p:spTree>
    <p:extLst>
      <p:ext uri="{BB962C8B-B14F-4D97-AF65-F5344CB8AC3E}">
        <p14:creationId xmlns:p14="http://schemas.microsoft.com/office/powerpoint/2010/main" val="209848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6BF3408D-E369-4A9E-ABF8-0D643DDD2F9A}"/>
              </a:ext>
            </a:extLst>
          </p:cNvPr>
          <p:cNvCxnSpPr>
            <a:cxnSpLocks/>
          </p:cNvCxnSpPr>
          <p:nvPr userDrawn="1"/>
        </p:nvCxnSpPr>
        <p:spPr>
          <a:xfrm>
            <a:off x="634211" y="0"/>
            <a:ext cx="0" cy="5068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B93B99-1119-3D10-AEAB-B51532E1F11E}"/>
              </a:ext>
            </a:extLst>
          </p:cNvPr>
          <p:cNvCxnSpPr>
            <a:cxnSpLocks/>
          </p:cNvCxnSpPr>
          <p:nvPr userDrawn="1"/>
        </p:nvCxnSpPr>
        <p:spPr>
          <a:xfrm>
            <a:off x="856185" y="0"/>
            <a:ext cx="0" cy="27332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EC301A-B1C3-877F-15FF-D054E433472F}"/>
              </a:ext>
            </a:extLst>
          </p:cNvPr>
          <p:cNvCxnSpPr>
            <a:cxnSpLocks/>
          </p:cNvCxnSpPr>
          <p:nvPr userDrawn="1"/>
        </p:nvCxnSpPr>
        <p:spPr>
          <a:xfrm>
            <a:off x="349289" y="0"/>
            <a:ext cx="0" cy="65697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7391CB-08B6-6709-BBB8-2482A75203EC}"/>
              </a:ext>
            </a:extLst>
          </p:cNvPr>
          <p:cNvCxnSpPr>
            <a:cxnSpLocks/>
          </p:cNvCxnSpPr>
          <p:nvPr userDrawn="1"/>
        </p:nvCxnSpPr>
        <p:spPr>
          <a:xfrm>
            <a:off x="471872" y="0"/>
            <a:ext cx="0" cy="589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CF3CB5-C64F-F89C-7CD0-38F3FC7E930C}"/>
              </a:ext>
            </a:extLst>
          </p:cNvPr>
          <p:cNvCxnSpPr>
            <a:cxnSpLocks/>
          </p:cNvCxnSpPr>
          <p:nvPr userDrawn="1"/>
        </p:nvCxnSpPr>
        <p:spPr>
          <a:xfrm>
            <a:off x="791344" y="0"/>
            <a:ext cx="0" cy="32103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2394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6BF3408D-E369-4A9E-ABF8-0D643DDD2F9A}"/>
              </a:ext>
            </a:extLst>
          </p:cNvPr>
          <p:cNvCxnSpPr>
            <a:cxnSpLocks/>
          </p:cNvCxnSpPr>
          <p:nvPr userDrawn="1"/>
        </p:nvCxnSpPr>
        <p:spPr>
          <a:xfrm>
            <a:off x="634211" y="0"/>
            <a:ext cx="0" cy="5068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B93B99-1119-3D10-AEAB-B51532E1F11E}"/>
              </a:ext>
            </a:extLst>
          </p:cNvPr>
          <p:cNvCxnSpPr>
            <a:cxnSpLocks/>
          </p:cNvCxnSpPr>
          <p:nvPr userDrawn="1"/>
        </p:nvCxnSpPr>
        <p:spPr>
          <a:xfrm>
            <a:off x="856185" y="0"/>
            <a:ext cx="0" cy="27332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AEC301A-B1C3-877F-15FF-D054E433472F}"/>
              </a:ext>
            </a:extLst>
          </p:cNvPr>
          <p:cNvCxnSpPr>
            <a:cxnSpLocks/>
          </p:cNvCxnSpPr>
          <p:nvPr userDrawn="1"/>
        </p:nvCxnSpPr>
        <p:spPr>
          <a:xfrm>
            <a:off x="349289" y="0"/>
            <a:ext cx="0" cy="65697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7391CB-08B6-6709-BBB8-2482A75203EC}"/>
              </a:ext>
            </a:extLst>
          </p:cNvPr>
          <p:cNvCxnSpPr>
            <a:cxnSpLocks/>
          </p:cNvCxnSpPr>
          <p:nvPr userDrawn="1"/>
        </p:nvCxnSpPr>
        <p:spPr>
          <a:xfrm>
            <a:off x="471872" y="0"/>
            <a:ext cx="0" cy="589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CF3CB5-C64F-F89C-7CD0-38F3FC7E930C}"/>
              </a:ext>
            </a:extLst>
          </p:cNvPr>
          <p:cNvCxnSpPr>
            <a:cxnSpLocks/>
          </p:cNvCxnSpPr>
          <p:nvPr userDrawn="1"/>
        </p:nvCxnSpPr>
        <p:spPr>
          <a:xfrm>
            <a:off x="791344" y="0"/>
            <a:ext cx="0" cy="32103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31B256E-32A6-409F-9DEB-F88C17732C14}"/>
              </a:ext>
            </a:extLst>
          </p:cNvPr>
          <p:cNvSpPr>
            <a:spLocks noGrp="1"/>
          </p:cNvSpPr>
          <p:nvPr>
            <p:ph type="title"/>
          </p:nvPr>
        </p:nvSpPr>
        <p:spPr>
          <a:xfrm>
            <a:off x="1785256" y="365125"/>
            <a:ext cx="9568544" cy="1325563"/>
          </a:xfrm>
        </p:spPr>
        <p:txBody>
          <a:bodyPr/>
          <a:lstStyle>
            <a:lvl1pPr>
              <a:defRPr>
                <a:solidFill>
                  <a:schemeClr val="tx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154473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7A5A-4225-417D-92C6-1C9A16E37C05}"/>
              </a:ext>
            </a:extLst>
          </p:cNvPr>
          <p:cNvSpPr>
            <a:spLocks noGrp="1"/>
          </p:cNvSpPr>
          <p:nvPr>
            <p:ph type="title"/>
          </p:nvPr>
        </p:nvSpPr>
        <p:spPr>
          <a:xfrm>
            <a:off x="1785256" y="365125"/>
            <a:ext cx="9568544" cy="1325563"/>
          </a:xfrm>
        </p:spPr>
        <p:txBody>
          <a:bodyPr/>
          <a:lstStyle>
            <a:lvl1pPr>
              <a:defRPr>
                <a:solidFill>
                  <a:schemeClr val="tx2">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F24F48E-4E21-421F-A044-1D5C607BF74F}"/>
              </a:ext>
            </a:extLst>
          </p:cNvPr>
          <p:cNvSpPr>
            <a:spLocks noGrp="1"/>
          </p:cNvSpPr>
          <p:nvPr>
            <p:ph sz="half" idx="1"/>
          </p:nvPr>
        </p:nvSpPr>
        <p:spPr>
          <a:xfrm>
            <a:off x="1785256" y="1825625"/>
            <a:ext cx="4234543" cy="4667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6172200" y="1825624"/>
            <a:ext cx="5181600" cy="466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0B52D98-884A-2487-EB12-1FD30A19FA0D}"/>
              </a:ext>
            </a:extLst>
          </p:cNvPr>
          <p:cNvPicPr>
            <a:picLocks noChangeAspect="1"/>
          </p:cNvPicPr>
          <p:nvPr userDrawn="1"/>
        </p:nvPicPr>
        <p:blipFill>
          <a:blip r:embed="rId2"/>
          <a:stretch>
            <a:fillRect/>
          </a:stretch>
        </p:blipFill>
        <p:spPr>
          <a:xfrm>
            <a:off x="-5443" y="0"/>
            <a:ext cx="1424354" cy="6858000"/>
          </a:xfrm>
          <a:prstGeom prst="rect">
            <a:avLst/>
          </a:prstGeom>
        </p:spPr>
      </p:pic>
    </p:spTree>
    <p:extLst>
      <p:ext uri="{BB962C8B-B14F-4D97-AF65-F5344CB8AC3E}">
        <p14:creationId xmlns:p14="http://schemas.microsoft.com/office/powerpoint/2010/main" val="763402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7A5A-4225-417D-92C6-1C9A16E37C05}"/>
              </a:ext>
            </a:extLst>
          </p:cNvPr>
          <p:cNvSpPr>
            <a:spLocks noGrp="1"/>
          </p:cNvSpPr>
          <p:nvPr>
            <p:ph type="title"/>
          </p:nvPr>
        </p:nvSpPr>
        <p:spPr>
          <a:xfrm>
            <a:off x="1611086" y="153040"/>
            <a:ext cx="8429172" cy="1325563"/>
          </a:xfrm>
        </p:spPr>
        <p:txBody>
          <a:bodyPr/>
          <a:lstStyle>
            <a:lvl1pPr>
              <a:defRPr>
                <a:solidFill>
                  <a:schemeClr val="tx2">
                    <a:lumMod val="75000"/>
                  </a:schemeClr>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1611086" y="1724025"/>
            <a:ext cx="5718627" cy="481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5">
            <a:extLst>
              <a:ext uri="{FF2B5EF4-FFF2-40B4-BE49-F238E27FC236}">
                <a16:creationId xmlns:a16="http://schemas.microsoft.com/office/drawing/2014/main" id="{BC44FF56-A3F5-6420-9502-2FA9E67866BE}"/>
              </a:ext>
            </a:extLst>
          </p:cNvPr>
          <p:cNvSpPr>
            <a:spLocks noGrp="1"/>
          </p:cNvSpPr>
          <p:nvPr>
            <p:ph type="pic" sz="quarter" idx="28"/>
          </p:nvPr>
        </p:nvSpPr>
        <p:spPr>
          <a:xfrm>
            <a:off x="5486400" y="0"/>
            <a:ext cx="6705600" cy="685800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p:spPr>
        <p:txBody>
          <a:bodyPr wrap="square" anchor="ctr">
            <a:noAutofit/>
          </a:bodyPr>
          <a:lstStyle>
            <a:lvl1pPr marL="0" indent="0" algn="r">
              <a:buNone/>
              <a:defRPr/>
            </a:lvl1pPr>
          </a:lstStyle>
          <a:p>
            <a:endParaRPr lang="en-US" dirty="0"/>
          </a:p>
        </p:txBody>
      </p:sp>
      <p:pic>
        <p:nvPicPr>
          <p:cNvPr id="11" name="Picture 10">
            <a:extLst>
              <a:ext uri="{FF2B5EF4-FFF2-40B4-BE49-F238E27FC236}">
                <a16:creationId xmlns:a16="http://schemas.microsoft.com/office/drawing/2014/main" id="{02B354DC-7467-879D-44D5-087A81BAC418}"/>
              </a:ext>
            </a:extLst>
          </p:cNvPr>
          <p:cNvPicPr>
            <a:picLocks noChangeAspect="1"/>
          </p:cNvPicPr>
          <p:nvPr userDrawn="1"/>
        </p:nvPicPr>
        <p:blipFill>
          <a:blip r:embed="rId2"/>
          <a:stretch>
            <a:fillRect/>
          </a:stretch>
        </p:blipFill>
        <p:spPr>
          <a:xfrm>
            <a:off x="-5443" y="0"/>
            <a:ext cx="1424354" cy="6858000"/>
          </a:xfrm>
          <a:prstGeom prst="rect">
            <a:avLst/>
          </a:prstGeom>
        </p:spPr>
      </p:pic>
    </p:spTree>
    <p:extLst>
      <p:ext uri="{BB962C8B-B14F-4D97-AF65-F5344CB8AC3E}">
        <p14:creationId xmlns:p14="http://schemas.microsoft.com/office/powerpoint/2010/main" val="10403917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7A5A-4225-417D-92C6-1C9A16E37C05}"/>
              </a:ext>
            </a:extLst>
          </p:cNvPr>
          <p:cNvSpPr>
            <a:spLocks noGrp="1"/>
          </p:cNvSpPr>
          <p:nvPr>
            <p:ph type="title"/>
          </p:nvPr>
        </p:nvSpPr>
        <p:spPr>
          <a:xfrm>
            <a:off x="1611086" y="153040"/>
            <a:ext cx="8429172" cy="1325563"/>
          </a:xfrm>
        </p:spPr>
        <p:txBody>
          <a:bodyPr/>
          <a:lstStyle>
            <a:lvl1pPr>
              <a:defRPr>
                <a:solidFill>
                  <a:schemeClr val="tx2">
                    <a:lumMod val="75000"/>
                  </a:schemeClr>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D6C70E23-CF91-4792-9B98-182E6804BBC6}"/>
              </a:ext>
            </a:extLst>
          </p:cNvPr>
          <p:cNvSpPr>
            <a:spLocks noGrp="1"/>
          </p:cNvSpPr>
          <p:nvPr>
            <p:ph sz="half" idx="2"/>
          </p:nvPr>
        </p:nvSpPr>
        <p:spPr>
          <a:xfrm>
            <a:off x="1611086" y="1724025"/>
            <a:ext cx="5718627" cy="481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5">
            <a:extLst>
              <a:ext uri="{FF2B5EF4-FFF2-40B4-BE49-F238E27FC236}">
                <a16:creationId xmlns:a16="http://schemas.microsoft.com/office/drawing/2014/main" id="{BC44FF56-A3F5-6420-9502-2FA9E67866BE}"/>
              </a:ext>
            </a:extLst>
          </p:cNvPr>
          <p:cNvSpPr>
            <a:spLocks noGrp="1"/>
          </p:cNvSpPr>
          <p:nvPr>
            <p:ph type="pic" sz="quarter" idx="28"/>
          </p:nvPr>
        </p:nvSpPr>
        <p:spPr>
          <a:xfrm>
            <a:off x="5486400" y="0"/>
            <a:ext cx="6705600" cy="685800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p:spPr>
        <p:txBody>
          <a:bodyPr wrap="square" anchor="ctr">
            <a:noAutofit/>
          </a:bodyPr>
          <a:lstStyle>
            <a:lvl1pPr marL="0" indent="0" algn="r">
              <a:buNone/>
              <a:defRPr/>
            </a:lvl1pPr>
          </a:lstStyle>
          <a:p>
            <a:endParaRPr lang="en-US" dirty="0"/>
          </a:p>
        </p:txBody>
      </p:sp>
      <p:pic>
        <p:nvPicPr>
          <p:cNvPr id="11" name="Picture 10">
            <a:extLst>
              <a:ext uri="{FF2B5EF4-FFF2-40B4-BE49-F238E27FC236}">
                <a16:creationId xmlns:a16="http://schemas.microsoft.com/office/drawing/2014/main" id="{02B354DC-7467-879D-44D5-087A81BAC418}"/>
              </a:ext>
            </a:extLst>
          </p:cNvPr>
          <p:cNvPicPr>
            <a:picLocks noChangeAspect="1"/>
          </p:cNvPicPr>
          <p:nvPr userDrawn="1"/>
        </p:nvPicPr>
        <p:blipFill>
          <a:blip r:embed="rId2"/>
          <a:stretch>
            <a:fillRect/>
          </a:stretch>
        </p:blipFill>
        <p:spPr>
          <a:xfrm>
            <a:off x="-5443" y="0"/>
            <a:ext cx="1424354" cy="6858000"/>
          </a:xfrm>
          <a:prstGeom prst="rect">
            <a:avLst/>
          </a:prstGeom>
        </p:spPr>
      </p:pic>
    </p:spTree>
    <p:extLst>
      <p:ext uri="{BB962C8B-B14F-4D97-AF65-F5344CB8AC3E}">
        <p14:creationId xmlns:p14="http://schemas.microsoft.com/office/powerpoint/2010/main" val="32744251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11C53D-85FC-41D8-9A69-F4734072CC48}"/>
              </a:ext>
            </a:extLst>
          </p:cNvPr>
          <p:cNvSpPr>
            <a:spLocks noGrp="1"/>
          </p:cNvSpPr>
          <p:nvPr>
            <p:ph type="body" idx="1"/>
          </p:nvPr>
        </p:nvSpPr>
        <p:spPr>
          <a:xfrm>
            <a:off x="1034142" y="2046288"/>
            <a:ext cx="5544458" cy="823912"/>
          </a:xfrm>
        </p:spPr>
        <p:txBody>
          <a:bodyPr anchor="b">
            <a:normAutofit/>
          </a:bodyPr>
          <a:lstStyle>
            <a:lvl1pPr marL="0" indent="0">
              <a:buNone/>
              <a:defRPr lang="en-US" sz="1800" kern="1200" cap="all" baseline="0" dirty="0">
                <a:solidFill>
                  <a:schemeClr val="tx2">
                    <a:lumMod val="7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17446CE-03E2-409B-B8EF-7C188C1E68CD}"/>
              </a:ext>
            </a:extLst>
          </p:cNvPr>
          <p:cNvSpPr>
            <a:spLocks noGrp="1"/>
          </p:cNvSpPr>
          <p:nvPr>
            <p:ph sz="half" idx="2"/>
          </p:nvPr>
        </p:nvSpPr>
        <p:spPr>
          <a:xfrm>
            <a:off x="1034142" y="3162300"/>
            <a:ext cx="5544458" cy="337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4FC59-2ADF-4A3F-BBF9-07FF022209A3}"/>
              </a:ext>
            </a:extLst>
          </p:cNvPr>
          <p:cNvSpPr>
            <a:spLocks noGrp="1"/>
          </p:cNvSpPr>
          <p:nvPr>
            <p:ph type="body" sz="quarter" idx="3"/>
          </p:nvPr>
        </p:nvSpPr>
        <p:spPr>
          <a:xfrm>
            <a:off x="7240588" y="2046288"/>
            <a:ext cx="4114800" cy="823912"/>
          </a:xfrm>
        </p:spPr>
        <p:txBody>
          <a:bodyPr anchor="b">
            <a:normAutofit/>
          </a:bodyPr>
          <a:lstStyle>
            <a:lvl1pPr marL="0" indent="0">
              <a:buNone/>
              <a:defRPr lang="en-US" sz="1800" kern="1200" cap="all" baseline="0" dirty="0">
                <a:solidFill>
                  <a:schemeClr val="tx2">
                    <a:lumMod val="7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p:txBody>
      </p:sp>
      <p:sp>
        <p:nvSpPr>
          <p:cNvPr id="6" name="Content Placeholder 5">
            <a:extLst>
              <a:ext uri="{FF2B5EF4-FFF2-40B4-BE49-F238E27FC236}">
                <a16:creationId xmlns:a16="http://schemas.microsoft.com/office/drawing/2014/main" id="{447F889E-7C42-4396-AEE8-7B337AFAF1E4}"/>
              </a:ext>
            </a:extLst>
          </p:cNvPr>
          <p:cNvSpPr>
            <a:spLocks noGrp="1"/>
          </p:cNvSpPr>
          <p:nvPr>
            <p:ph sz="quarter" idx="4"/>
          </p:nvPr>
        </p:nvSpPr>
        <p:spPr>
          <a:xfrm>
            <a:off x="7240588" y="3162300"/>
            <a:ext cx="4113211" cy="337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2FF7DCBA-487E-4B33-BB90-0DADF952CACF}"/>
              </a:ext>
            </a:extLst>
          </p:cNvPr>
          <p:cNvSpPr>
            <a:spLocks noGrp="1"/>
          </p:cNvSpPr>
          <p:nvPr>
            <p:ph type="title"/>
          </p:nvPr>
        </p:nvSpPr>
        <p:spPr>
          <a:xfrm>
            <a:off x="1034142" y="1110286"/>
            <a:ext cx="10319657" cy="924808"/>
          </a:xfrm>
        </p:spPr>
        <p:txBody>
          <a:bodyPr lIns="0">
            <a:normAutofit/>
          </a:bodyPr>
          <a:lstStyle>
            <a:lvl1pPr>
              <a:defRPr lang="en-US" sz="2800" kern="1200" cap="all" baseline="0" dirty="0">
                <a:solidFill>
                  <a:schemeClr val="tx2">
                    <a:lumMod val="75000"/>
                  </a:schemeClr>
                </a:solidFill>
                <a:latin typeface="+mj-lt"/>
                <a:ea typeface="+mj-ea"/>
                <a:cs typeface="+mj-cs"/>
              </a:defRPr>
            </a:lvl1pPr>
          </a:lstStyle>
          <a:p>
            <a:r>
              <a:rPr lang="en-US" dirty="0"/>
              <a:t>Click to edit Master title style</a:t>
            </a:r>
          </a:p>
        </p:txBody>
      </p:sp>
      <p:cxnSp>
        <p:nvCxnSpPr>
          <p:cNvPr id="2" name="Straight Connector 1">
            <a:extLst>
              <a:ext uri="{FF2B5EF4-FFF2-40B4-BE49-F238E27FC236}">
                <a16:creationId xmlns:a16="http://schemas.microsoft.com/office/drawing/2014/main" id="{23B7C378-037A-F75E-1DD0-108653686CE4}"/>
              </a:ext>
            </a:extLst>
          </p:cNvPr>
          <p:cNvCxnSpPr>
            <a:cxnSpLocks/>
          </p:cNvCxnSpPr>
          <p:nvPr userDrawn="1"/>
        </p:nvCxnSpPr>
        <p:spPr>
          <a:xfrm>
            <a:off x="634211" y="0"/>
            <a:ext cx="0" cy="50689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556D3D-84C4-677F-96C8-7BB8F6C310DC}"/>
              </a:ext>
            </a:extLst>
          </p:cNvPr>
          <p:cNvCxnSpPr>
            <a:cxnSpLocks/>
          </p:cNvCxnSpPr>
          <p:nvPr userDrawn="1"/>
        </p:nvCxnSpPr>
        <p:spPr>
          <a:xfrm>
            <a:off x="856185" y="0"/>
            <a:ext cx="0" cy="273326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CC3D31-6A94-3136-3A7E-82344C8A87DE}"/>
              </a:ext>
            </a:extLst>
          </p:cNvPr>
          <p:cNvCxnSpPr>
            <a:cxnSpLocks/>
          </p:cNvCxnSpPr>
          <p:nvPr userDrawn="1"/>
        </p:nvCxnSpPr>
        <p:spPr>
          <a:xfrm>
            <a:off x="349289" y="0"/>
            <a:ext cx="0" cy="656976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0FC9387-74C6-B5D2-6847-932884065160}"/>
              </a:ext>
            </a:extLst>
          </p:cNvPr>
          <p:cNvCxnSpPr>
            <a:cxnSpLocks/>
          </p:cNvCxnSpPr>
          <p:nvPr userDrawn="1"/>
        </p:nvCxnSpPr>
        <p:spPr>
          <a:xfrm>
            <a:off x="471872" y="0"/>
            <a:ext cx="0" cy="589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5EB6ED-D94E-A05F-6890-416E1D0E738C}"/>
              </a:ext>
            </a:extLst>
          </p:cNvPr>
          <p:cNvCxnSpPr>
            <a:cxnSpLocks/>
          </p:cNvCxnSpPr>
          <p:nvPr userDrawn="1"/>
        </p:nvCxnSpPr>
        <p:spPr>
          <a:xfrm>
            <a:off x="791344" y="0"/>
            <a:ext cx="0" cy="32103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2513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file:///C:\Users\1V994W2\PycharmProjects\PPT_Background_Generation/pic_temp/0_pic_quater_left_up.png"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7FA4A-CE52-4DA0-8842-74FE37E2E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BCD1D-6E4A-43CA-A3D4-B104CE27D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1BDA0-5B55-4A85-ACBF-31F8F3EB2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bg1">
                    <a:lumMod val="50000"/>
                    <a:lumOff val="50000"/>
                  </a:schemeClr>
                </a:solidFill>
              </a:defRPr>
            </a:lvl1pPr>
          </a:lstStyle>
          <a:p>
            <a:r>
              <a:rPr lang="en-US" dirty="0"/>
              <a:t>2024</a:t>
            </a:r>
          </a:p>
        </p:txBody>
      </p:sp>
      <p:sp>
        <p:nvSpPr>
          <p:cNvPr id="5" name="Footer Placeholder 4">
            <a:extLst>
              <a:ext uri="{FF2B5EF4-FFF2-40B4-BE49-F238E27FC236}">
                <a16:creationId xmlns:a16="http://schemas.microsoft.com/office/drawing/2014/main" id="{3F7AA55C-7321-4214-9297-F53B7B9E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bg1">
                    <a:lumMod val="50000"/>
                    <a:lumOff val="50000"/>
                  </a:schemeClr>
                </a:solidFill>
              </a:defRPr>
            </a:lvl1pPr>
          </a:lstStyle>
          <a:p>
            <a:r>
              <a:rPr lang="en-US" dirty="0"/>
              <a:t>Stephane Chauvie</a:t>
            </a:r>
          </a:p>
        </p:txBody>
      </p:sp>
      <p:sp>
        <p:nvSpPr>
          <p:cNvPr id="6" name="Slide Number Placeholder 5">
            <a:extLst>
              <a:ext uri="{FF2B5EF4-FFF2-40B4-BE49-F238E27FC236}">
                <a16:creationId xmlns:a16="http://schemas.microsoft.com/office/drawing/2014/main" id="{5E330C71-8F7D-4855-A35C-46C83B4BF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bg1">
                    <a:lumMod val="50000"/>
                    <a:lumOff val="50000"/>
                  </a:schemeClr>
                </a:solidFill>
              </a:defRPr>
            </a:lvl1pPr>
          </a:lstStyle>
          <a:p>
            <a:fld id="{9FF96520-E4CE-4EAD-8ABF-1D2297D6B3AA}" type="slidenum">
              <a:rPr lang="en-US" smtClean="0"/>
              <a:pPr/>
              <a:t>‹#›</a:t>
            </a:fld>
            <a:endParaRPr lang="en-US" dirty="0"/>
          </a:p>
        </p:txBody>
      </p:sp>
      <p:pic>
        <p:nvPicPr>
          <p:cNvPr id="7" name="图片 8">
            <a:extLst>
              <a:ext uri="{FF2B5EF4-FFF2-40B4-BE49-F238E27FC236}">
                <a16:creationId xmlns:a16="http://schemas.microsoft.com/office/drawing/2014/main" id="{D21534B5-3001-BDEE-5FB8-D27C99BAB3FA}"/>
              </a:ext>
            </a:extLst>
          </p:cNvPr>
          <p:cNvPicPr/>
          <p:nvPr userDrawn="1">
            <p:custDataLst>
              <p:tags r:id="rId32"/>
            </p:custDataLst>
          </p:nvPr>
        </p:nvPicPr>
        <p:blipFill>
          <a:blip r:embed="rId33" r:link="rId3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7512390">
            <a:off x="134741" y="-77474"/>
            <a:ext cx="879741" cy="885198"/>
          </a:xfrm>
          <a:prstGeom prst="rect">
            <a:avLst/>
          </a:prstGeom>
        </p:spPr>
      </p:pic>
    </p:spTree>
    <p:extLst>
      <p:ext uri="{BB962C8B-B14F-4D97-AF65-F5344CB8AC3E}">
        <p14:creationId xmlns:p14="http://schemas.microsoft.com/office/powerpoint/2010/main" val="2446666589"/>
      </p:ext>
    </p:extLst>
  </p:cSld>
  <p:clrMap bg1="dk1" tx1="lt1" bg2="dk2" tx2="lt2" accent1="accent1" accent2="accent2" accent3="accent3" accent4="accent4" accent5="accent5" accent6="accent6" hlink="hlink" folHlink="folHlink"/>
  <p:sldLayoutIdLst>
    <p:sldLayoutId id="2147483649" r:id="rId1"/>
    <p:sldLayoutId id="2147483681" r:id="rId2"/>
    <p:sldLayoutId id="2147483666" r:id="rId3"/>
    <p:sldLayoutId id="2147483684" r:id="rId4"/>
    <p:sldLayoutId id="2147483706" r:id="rId5"/>
    <p:sldLayoutId id="2147483652" r:id="rId6"/>
    <p:sldLayoutId id="2147483683" r:id="rId7"/>
    <p:sldLayoutId id="2147483689" r:id="rId8"/>
    <p:sldLayoutId id="2147483653" r:id="rId9"/>
    <p:sldLayoutId id="2147483650" r:id="rId10"/>
    <p:sldLayoutId id="2147483680" r:id="rId11"/>
    <p:sldLayoutId id="2147483691" r:id="rId12"/>
    <p:sldLayoutId id="2147483682" r:id="rId13"/>
    <p:sldLayoutId id="2147483678" r:id="rId14"/>
    <p:sldLayoutId id="2147483667" r:id="rId15"/>
    <p:sldLayoutId id="2147483668" r:id="rId16"/>
    <p:sldLayoutId id="2147483669" r:id="rId17"/>
    <p:sldLayoutId id="2147483671" r:id="rId18"/>
    <p:sldLayoutId id="2147483677" r:id="rId19"/>
    <p:sldLayoutId id="2147483672" r:id="rId20"/>
    <p:sldLayoutId id="2147483654" r:id="rId21"/>
    <p:sldLayoutId id="2147483674" r:id="rId22"/>
    <p:sldLayoutId id="2147483676" r:id="rId23"/>
    <p:sldLayoutId id="2147483673" r:id="rId24"/>
    <p:sldLayoutId id="2147483675" r:id="rId25"/>
    <p:sldLayoutId id="2147483685" r:id="rId26"/>
    <p:sldLayoutId id="2147483686" r:id="rId27"/>
    <p:sldLayoutId id="2147483698" r:id="rId28"/>
    <p:sldLayoutId id="2147483699" r:id="rId29"/>
    <p:sldLayoutId id="2147483707" r:id="rId30"/>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notesSlide" Target="../notesSlides/notesSlide1.xml"/><Relationship Id="rId3" Type="http://schemas.openxmlformats.org/officeDocument/2006/relationships/tags" Target="../tags/tag12.xml"/><Relationship Id="rId21" Type="http://schemas.openxmlformats.org/officeDocument/2006/relationships/image" Target="../media/image4.png"/><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slideLayout" Target="../slideLayouts/slideLayout27.xml"/><Relationship Id="rId25" Type="http://schemas.openxmlformats.org/officeDocument/2006/relationships/image" Target="../media/image35.tiff"/><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image" Target="file:///C:\Users\1V994W2\PycharmProjects\PPT_Background_Generation/pic_temp/0_pic_quater_left_up.png" TargetMode="Externa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34.emf"/><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33.png"/><Relationship Id="rId10" Type="http://schemas.openxmlformats.org/officeDocument/2006/relationships/tags" Target="../tags/tag19.xml"/><Relationship Id="rId19" Type="http://schemas.openxmlformats.org/officeDocument/2006/relationships/image" Target="../media/image1.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file:///C:\Users\1V994W2\PycharmProjects\PPT_Background_Generation/pic_temp/1_pic_quater_right_up.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0.emf"/></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0.png"/><Relationship Id="rId7" Type="http://schemas.openxmlformats.org/officeDocument/2006/relationships/diagramColors" Target="../diagrams/colors2.xml"/><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notesSlide" Target="../notesSlides/notesSlide4.xml"/><Relationship Id="rId3" Type="http://schemas.openxmlformats.org/officeDocument/2006/relationships/tags" Target="../tags/tag28.xml"/><Relationship Id="rId21" Type="http://schemas.openxmlformats.org/officeDocument/2006/relationships/image" Target="../media/image4.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slideLayout" Target="../slideLayouts/slideLayout27.xml"/><Relationship Id="rId25" Type="http://schemas.openxmlformats.org/officeDocument/2006/relationships/image" Target="../media/image71.png"/><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image" Target="file:///C:\Users\1V994W2\PycharmProjects\PPT_Background_Generation/pic_temp/0_pic_quater_left_up.png" TargetMode="Externa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560.png"/><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image" Target="../media/image200.png"/><Relationship Id="rId10" Type="http://schemas.openxmlformats.org/officeDocument/2006/relationships/tags" Target="../tags/tag35.xml"/><Relationship Id="rId19" Type="http://schemas.openxmlformats.org/officeDocument/2006/relationships/image" Target="../media/image1.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image" Target="file:///C:\Users\1V994W2\PycharmProjects\PPT_Background_Generation/pic_temp/1_pic_quater_right_up.p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6.png"/><Relationship Id="rId4" Type="http://schemas.openxmlformats.org/officeDocument/2006/relationships/notesSlide" Target="../notesSlides/notesSlide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54881-hd_1920_1080_25fps">
            <a:hlinkClick r:id="" action="ppaction://media"/>
            <a:extLst>
              <a:ext uri="{FF2B5EF4-FFF2-40B4-BE49-F238E27FC236}">
                <a16:creationId xmlns:a16="http://schemas.microsoft.com/office/drawing/2014/main" id="{2686F021-852B-F081-B489-15CC3B7BA38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7" y="13"/>
            <a:ext cx="12191973" cy="6857987"/>
          </a:xfrm>
          <a:prstGeom prst="rect">
            <a:avLst/>
          </a:prstGeom>
          <a:noFill/>
        </p:spPr>
      </p:pic>
    </p:spTree>
    <p:extLst>
      <p:ext uri="{BB962C8B-B14F-4D97-AF65-F5344CB8AC3E}">
        <p14:creationId xmlns:p14="http://schemas.microsoft.com/office/powerpoint/2010/main" val="1194230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CC93-4A40-6DCC-53DE-C4494D15B398}"/>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0838D8E5-3DAE-159D-59B0-CC615C4ED7CE}"/>
              </a:ext>
            </a:extLst>
          </p:cNvPr>
          <p:cNvSpPr>
            <a:spLocks noGrp="1"/>
          </p:cNvSpPr>
          <p:nvPr>
            <p:ph idx="1"/>
          </p:nvPr>
        </p:nvSpPr>
        <p:spPr>
          <a:xfrm>
            <a:off x="894762" y="2282716"/>
            <a:ext cx="4066745" cy="2614748"/>
          </a:xfrm>
        </p:spPr>
        <p:txBody>
          <a:bodyPr anchor="ctr">
            <a:normAutofit/>
          </a:bodyPr>
          <a:lstStyle/>
          <a:p>
            <a:pPr marL="0" indent="0">
              <a:buNone/>
            </a:pPr>
            <a:r>
              <a:rPr lang="it-IT" dirty="0"/>
              <a:t>PET or PET/CT- PET/MRI</a:t>
            </a:r>
          </a:p>
          <a:p>
            <a:pPr marL="0" indent="0">
              <a:buNone/>
            </a:pPr>
            <a:r>
              <a:rPr lang="it-IT" dirty="0" err="1"/>
              <a:t>Cyclotron</a:t>
            </a:r>
            <a:r>
              <a:rPr lang="it-IT" dirty="0"/>
              <a:t> </a:t>
            </a:r>
            <a:r>
              <a:rPr lang="it-IT" dirty="0" err="1"/>
              <a:t>produced</a:t>
            </a:r>
            <a:endParaRPr lang="it-IT" dirty="0"/>
          </a:p>
          <a:p>
            <a:pPr marL="0" indent="0">
              <a:buNone/>
            </a:pPr>
            <a:r>
              <a:rPr lang="it-IT" dirty="0" err="1"/>
              <a:t>Iiquid</a:t>
            </a:r>
            <a:r>
              <a:rPr lang="it-IT" dirty="0"/>
              <a:t> vs </a:t>
            </a:r>
            <a:r>
              <a:rPr lang="it-IT" dirty="0" err="1"/>
              <a:t>solid</a:t>
            </a:r>
            <a:r>
              <a:rPr lang="it-IT" dirty="0"/>
              <a:t> target</a:t>
            </a:r>
          </a:p>
        </p:txBody>
      </p:sp>
      <p:sp>
        <p:nvSpPr>
          <p:cNvPr id="2" name="Title 1">
            <a:extLst>
              <a:ext uri="{FF2B5EF4-FFF2-40B4-BE49-F238E27FC236}">
                <a16:creationId xmlns:a16="http://schemas.microsoft.com/office/drawing/2014/main" id="{700D0F26-B6EF-0FCB-FDC2-BDFCC603D1E4}"/>
              </a:ext>
            </a:extLst>
          </p:cNvPr>
          <p:cNvSpPr>
            <a:spLocks noGrp="1"/>
          </p:cNvSpPr>
          <p:nvPr>
            <p:ph type="title"/>
          </p:nvPr>
        </p:nvSpPr>
        <p:spPr>
          <a:xfrm>
            <a:off x="1034142" y="925764"/>
            <a:ext cx="10134601" cy="924808"/>
          </a:xfrm>
        </p:spPr>
        <p:txBody>
          <a:bodyPr anchor="ctr">
            <a:normAutofit/>
          </a:bodyPr>
          <a:lstStyle/>
          <a:p>
            <a:r>
              <a:rPr lang="it-IT" sz="3600" dirty="0">
                <a:solidFill>
                  <a:schemeClr val="tx2">
                    <a:lumMod val="75000"/>
                  </a:schemeClr>
                </a:solidFill>
              </a:rPr>
              <a:t>PET </a:t>
            </a:r>
            <a:r>
              <a:rPr lang="it-IT" sz="3600" dirty="0" err="1">
                <a:solidFill>
                  <a:schemeClr val="tx2">
                    <a:lumMod val="75000"/>
                  </a:schemeClr>
                </a:solidFill>
              </a:rPr>
              <a:t>IsOtopeS</a:t>
            </a:r>
            <a:r>
              <a:rPr lang="it-IT" sz="3600" dirty="0">
                <a:solidFill>
                  <a:schemeClr val="tx2">
                    <a:lumMod val="75000"/>
                  </a:schemeClr>
                </a:solidFill>
              </a:rPr>
              <a:t> production</a:t>
            </a:r>
          </a:p>
        </p:txBody>
      </p:sp>
      <p:pic>
        <p:nvPicPr>
          <p:cNvPr id="10" name="Picture 2">
            <a:extLst>
              <a:ext uri="{FF2B5EF4-FFF2-40B4-BE49-F238E27FC236}">
                <a16:creationId xmlns:a16="http://schemas.microsoft.com/office/drawing/2014/main" id="{C43182EA-557B-C28D-C004-8DAAC3909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398"/>
          <a:stretch/>
        </p:blipFill>
        <p:spPr bwMode="auto">
          <a:xfrm>
            <a:off x="5203596" y="2339839"/>
            <a:ext cx="6351646" cy="3578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Box 12">
            <a:extLst>
              <a:ext uri="{FF2B5EF4-FFF2-40B4-BE49-F238E27FC236}">
                <a16:creationId xmlns:a16="http://schemas.microsoft.com/office/drawing/2014/main" id="{21E6F1C7-C415-B47B-BE65-5B0A529D0DC0}"/>
              </a:ext>
            </a:extLst>
          </p:cNvPr>
          <p:cNvSpPr txBox="1"/>
          <p:nvPr/>
        </p:nvSpPr>
        <p:spPr>
          <a:xfrm>
            <a:off x="2168635" y="4840823"/>
            <a:ext cx="1367045" cy="1077218"/>
          </a:xfrm>
          <a:prstGeom prst="rect">
            <a:avLst/>
          </a:prstGeom>
          <a:noFill/>
        </p:spPr>
        <p:txBody>
          <a:bodyPr wrap="square" rtlCol="0">
            <a:spAutoFit/>
          </a:bodyPr>
          <a:lstStyle/>
          <a:p>
            <a:r>
              <a:rPr lang="en-US" sz="3200" baseline="30000" dirty="0"/>
              <a:t>64</a:t>
            </a:r>
            <a:r>
              <a:rPr lang="en-US" sz="3200" dirty="0"/>
              <a:t>Cu,</a:t>
            </a:r>
          </a:p>
          <a:p>
            <a:r>
              <a:rPr lang="en-US" sz="3200" dirty="0"/>
              <a:t> </a:t>
            </a:r>
            <a:r>
              <a:rPr lang="en-US" sz="3200" baseline="30000" dirty="0"/>
              <a:t>89</a:t>
            </a:r>
            <a:r>
              <a:rPr lang="en-US" sz="3200" dirty="0"/>
              <a:t>Zr</a:t>
            </a:r>
          </a:p>
        </p:txBody>
      </p:sp>
    </p:spTree>
    <p:extLst>
      <p:ext uri="{BB962C8B-B14F-4D97-AF65-F5344CB8AC3E}">
        <p14:creationId xmlns:p14="http://schemas.microsoft.com/office/powerpoint/2010/main" val="6259060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E7B69-6B6D-BA4D-BA81-85A2CAA9D15D}"/>
              </a:ext>
            </a:extLst>
          </p:cNvPr>
          <p:cNvSpPr>
            <a:spLocks noGrp="1"/>
          </p:cNvSpPr>
          <p:nvPr>
            <p:ph type="title" idx="4294967295"/>
          </p:nvPr>
        </p:nvSpPr>
        <p:spPr>
          <a:xfrm>
            <a:off x="935421" y="263342"/>
            <a:ext cx="8092966" cy="590550"/>
          </a:xfrm>
        </p:spPr>
        <p:txBody>
          <a:bodyPr vert="horz" lIns="0" tIns="45720" rIns="91440" bIns="45720" rtlCol="0" anchor="ctr">
            <a:normAutofit/>
          </a:bodyPr>
          <a:lstStyle/>
          <a:p>
            <a:r>
              <a:rPr lang="it-IT" sz="3200" cap="all" dirty="0">
                <a:solidFill>
                  <a:schemeClr val="tx2">
                    <a:lumMod val="75000"/>
                  </a:schemeClr>
                </a:solidFill>
              </a:rPr>
              <a:t>PET procedure</a:t>
            </a:r>
          </a:p>
        </p:txBody>
      </p:sp>
      <p:pic>
        <p:nvPicPr>
          <p:cNvPr id="5" name="Immagine 3">
            <a:extLst>
              <a:ext uri="{FF2B5EF4-FFF2-40B4-BE49-F238E27FC236}">
                <a16:creationId xmlns:a16="http://schemas.microsoft.com/office/drawing/2014/main" id="{26B8A84B-E1A8-2D4C-A91A-121E120932FB}"/>
              </a:ext>
            </a:extLst>
          </p:cNvPr>
          <p:cNvPicPr>
            <a:picLocks noChangeAspect="1"/>
          </p:cNvPicPr>
          <p:nvPr/>
        </p:nvPicPr>
        <p:blipFill rotWithShape="1">
          <a:blip r:embed="rId2"/>
          <a:srcRect l="64089" t="53467" r="15453" b="11903"/>
          <a:stretch/>
        </p:blipFill>
        <p:spPr bwMode="auto">
          <a:xfrm>
            <a:off x="5963140" y="1398020"/>
            <a:ext cx="3440119" cy="5424464"/>
          </a:xfrm>
          <a:prstGeom prst="rect">
            <a:avLst/>
          </a:prstGeom>
          <a:noFill/>
          <a:ln w="9525">
            <a:noFill/>
            <a:miter lim="800000"/>
            <a:headEnd/>
            <a:tailEnd/>
          </a:ln>
        </p:spPr>
      </p:pic>
      <p:pic>
        <p:nvPicPr>
          <p:cNvPr id="6" name="Picture 5">
            <a:extLst>
              <a:ext uri="{FF2B5EF4-FFF2-40B4-BE49-F238E27FC236}">
                <a16:creationId xmlns:a16="http://schemas.microsoft.com/office/drawing/2014/main" id="{4D28B8E4-9B06-C246-A7FB-27A1244A2DFB}"/>
              </a:ext>
            </a:extLst>
          </p:cNvPr>
          <p:cNvPicPr>
            <a:picLocks noChangeAspect="1"/>
          </p:cNvPicPr>
          <p:nvPr/>
        </p:nvPicPr>
        <p:blipFill rotWithShape="1">
          <a:blip r:embed="rId3"/>
          <a:srcRect t="16338" r="53770" b="62528"/>
          <a:stretch/>
        </p:blipFill>
        <p:spPr>
          <a:xfrm>
            <a:off x="385483" y="1373653"/>
            <a:ext cx="3867203" cy="2176968"/>
          </a:xfrm>
          <a:prstGeom prst="rect">
            <a:avLst/>
          </a:prstGeom>
        </p:spPr>
      </p:pic>
      <p:sp>
        <p:nvSpPr>
          <p:cNvPr id="7" name="CasellaDiTesto 5">
            <a:extLst>
              <a:ext uri="{FF2B5EF4-FFF2-40B4-BE49-F238E27FC236}">
                <a16:creationId xmlns:a16="http://schemas.microsoft.com/office/drawing/2014/main" id="{DC75833B-A161-AE44-ADAF-DF28E8146130}"/>
              </a:ext>
            </a:extLst>
          </p:cNvPr>
          <p:cNvSpPr txBox="1"/>
          <p:nvPr/>
        </p:nvSpPr>
        <p:spPr>
          <a:xfrm>
            <a:off x="4044093" y="1576821"/>
            <a:ext cx="2268539"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Cardiac</a:t>
            </a:r>
            <a:endParaRPr lang="it-IT" altLang="it-IT" sz="2000" dirty="0">
              <a:latin typeface="Calibri" panose="020F0502020204030204" pitchFamily="34" charset="0"/>
            </a:endParaRPr>
          </a:p>
        </p:txBody>
      </p:sp>
      <p:sp>
        <p:nvSpPr>
          <p:cNvPr id="8" name="CasellaDiTesto 5">
            <a:extLst>
              <a:ext uri="{FF2B5EF4-FFF2-40B4-BE49-F238E27FC236}">
                <a16:creationId xmlns:a16="http://schemas.microsoft.com/office/drawing/2014/main" id="{19025E46-495C-C943-AF02-BD3791C92E97}"/>
              </a:ext>
            </a:extLst>
          </p:cNvPr>
          <p:cNvSpPr txBox="1"/>
          <p:nvPr/>
        </p:nvSpPr>
        <p:spPr>
          <a:xfrm>
            <a:off x="6555376" y="1602620"/>
            <a:ext cx="2268539"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Oncology</a:t>
            </a:r>
            <a:endParaRPr lang="it-IT" altLang="it-IT" sz="2000" dirty="0">
              <a:latin typeface="Calibri" panose="020F0502020204030204" pitchFamily="34" charset="0"/>
            </a:endParaRPr>
          </a:p>
        </p:txBody>
      </p:sp>
      <p:sp>
        <p:nvSpPr>
          <p:cNvPr id="9" name="CasellaDiTesto 5">
            <a:extLst>
              <a:ext uri="{FF2B5EF4-FFF2-40B4-BE49-F238E27FC236}">
                <a16:creationId xmlns:a16="http://schemas.microsoft.com/office/drawing/2014/main" id="{DA7C9479-6BA5-0E4F-9040-664FECBCB477}"/>
              </a:ext>
            </a:extLst>
          </p:cNvPr>
          <p:cNvSpPr txBox="1"/>
          <p:nvPr/>
        </p:nvSpPr>
        <p:spPr>
          <a:xfrm>
            <a:off x="282896" y="6410259"/>
            <a:ext cx="2268539"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Neurology</a:t>
            </a:r>
            <a:endParaRPr lang="it-IT" altLang="it-IT" sz="2000" dirty="0">
              <a:latin typeface="Calibri" panose="020F0502020204030204" pitchFamily="34" charset="0"/>
            </a:endParaRPr>
          </a:p>
        </p:txBody>
      </p:sp>
      <p:sp>
        <p:nvSpPr>
          <p:cNvPr id="10" name="CasellaDiTesto 5">
            <a:extLst>
              <a:ext uri="{FF2B5EF4-FFF2-40B4-BE49-F238E27FC236}">
                <a16:creationId xmlns:a16="http://schemas.microsoft.com/office/drawing/2014/main" id="{4DC788E0-FD38-A94A-B18C-F1DCC7122313}"/>
              </a:ext>
            </a:extLst>
          </p:cNvPr>
          <p:cNvSpPr txBox="1"/>
          <p:nvPr/>
        </p:nvSpPr>
        <p:spPr>
          <a:xfrm>
            <a:off x="2909824" y="3664125"/>
            <a:ext cx="2268539"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Inflammation</a:t>
            </a:r>
            <a:endParaRPr lang="it-IT" altLang="it-IT" sz="2000" dirty="0">
              <a:latin typeface="Calibri" panose="020F0502020204030204" pitchFamily="34" charset="0"/>
            </a:endParaRPr>
          </a:p>
        </p:txBody>
      </p:sp>
      <p:pic>
        <p:nvPicPr>
          <p:cNvPr id="4" name="Picture 3">
            <a:extLst>
              <a:ext uri="{FF2B5EF4-FFF2-40B4-BE49-F238E27FC236}">
                <a16:creationId xmlns:a16="http://schemas.microsoft.com/office/drawing/2014/main" id="{AFB336F9-B744-3E43-AE92-DE53449604F5}"/>
              </a:ext>
            </a:extLst>
          </p:cNvPr>
          <p:cNvPicPr>
            <a:picLocks noChangeAspect="1"/>
          </p:cNvPicPr>
          <p:nvPr/>
        </p:nvPicPr>
        <p:blipFill>
          <a:blip r:embed="rId4"/>
          <a:stretch>
            <a:fillRect/>
          </a:stretch>
        </p:blipFill>
        <p:spPr>
          <a:xfrm>
            <a:off x="9504621" y="0"/>
            <a:ext cx="2687379" cy="6858000"/>
          </a:xfrm>
          <a:prstGeom prst="rect">
            <a:avLst/>
          </a:prstGeom>
        </p:spPr>
      </p:pic>
      <p:pic>
        <p:nvPicPr>
          <p:cNvPr id="11" name="Picture 10">
            <a:extLst>
              <a:ext uri="{FF2B5EF4-FFF2-40B4-BE49-F238E27FC236}">
                <a16:creationId xmlns:a16="http://schemas.microsoft.com/office/drawing/2014/main" id="{FC117665-5158-484D-B078-FD19325EA3B3}"/>
              </a:ext>
            </a:extLst>
          </p:cNvPr>
          <p:cNvPicPr>
            <a:picLocks noChangeAspect="1"/>
          </p:cNvPicPr>
          <p:nvPr/>
        </p:nvPicPr>
        <p:blipFill>
          <a:blip r:embed="rId5"/>
          <a:stretch>
            <a:fillRect/>
          </a:stretch>
        </p:blipFill>
        <p:spPr>
          <a:xfrm>
            <a:off x="282897" y="3595429"/>
            <a:ext cx="2284889" cy="2895356"/>
          </a:xfrm>
          <a:prstGeom prst="rect">
            <a:avLst/>
          </a:prstGeom>
        </p:spPr>
      </p:pic>
      <p:pic>
        <p:nvPicPr>
          <p:cNvPr id="12" name="Picture 11">
            <a:extLst>
              <a:ext uri="{FF2B5EF4-FFF2-40B4-BE49-F238E27FC236}">
                <a16:creationId xmlns:a16="http://schemas.microsoft.com/office/drawing/2014/main" id="{FCECC06A-41B9-BB42-9FE0-1FAA4C8D9850}"/>
              </a:ext>
            </a:extLst>
          </p:cNvPr>
          <p:cNvPicPr>
            <a:picLocks noChangeAspect="1"/>
          </p:cNvPicPr>
          <p:nvPr/>
        </p:nvPicPr>
        <p:blipFill>
          <a:blip r:embed="rId6"/>
          <a:stretch>
            <a:fillRect/>
          </a:stretch>
        </p:blipFill>
        <p:spPr>
          <a:xfrm>
            <a:off x="2868987" y="4513208"/>
            <a:ext cx="2792952" cy="2241257"/>
          </a:xfrm>
          <a:prstGeom prst="rect">
            <a:avLst/>
          </a:prstGeom>
        </p:spPr>
      </p:pic>
    </p:spTree>
    <p:extLst>
      <p:ext uri="{BB962C8B-B14F-4D97-AF65-F5344CB8AC3E}">
        <p14:creationId xmlns:p14="http://schemas.microsoft.com/office/powerpoint/2010/main" val="2919445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B163-A195-EE4D-9F0F-FD9CB9DD010D}"/>
              </a:ext>
            </a:extLst>
          </p:cNvPr>
          <p:cNvSpPr>
            <a:spLocks noGrp="1"/>
          </p:cNvSpPr>
          <p:nvPr>
            <p:ph type="title"/>
          </p:nvPr>
        </p:nvSpPr>
        <p:spPr>
          <a:xfrm>
            <a:off x="388664" y="326883"/>
            <a:ext cx="9568544" cy="1035587"/>
          </a:xfrm>
        </p:spPr>
        <p:txBody>
          <a:bodyPr/>
          <a:lstStyle/>
          <a:p>
            <a:r>
              <a:rPr lang="it-IT" dirty="0"/>
              <a:t>Future </a:t>
            </a:r>
            <a:r>
              <a:rPr lang="it-IT" dirty="0" err="1"/>
              <a:t>prospective</a:t>
            </a:r>
            <a:r>
              <a:rPr lang="it-IT" dirty="0"/>
              <a:t> in PET</a:t>
            </a:r>
          </a:p>
        </p:txBody>
      </p:sp>
      <p:pic>
        <p:nvPicPr>
          <p:cNvPr id="4" name="Picture 3">
            <a:extLst>
              <a:ext uri="{FF2B5EF4-FFF2-40B4-BE49-F238E27FC236}">
                <a16:creationId xmlns:a16="http://schemas.microsoft.com/office/drawing/2014/main" id="{71C79958-808C-F146-8212-A03C5E66E29D}"/>
              </a:ext>
            </a:extLst>
          </p:cNvPr>
          <p:cNvPicPr>
            <a:picLocks noChangeAspect="1"/>
          </p:cNvPicPr>
          <p:nvPr/>
        </p:nvPicPr>
        <p:blipFill>
          <a:blip r:embed="rId2"/>
          <a:stretch>
            <a:fillRect/>
          </a:stretch>
        </p:blipFill>
        <p:spPr>
          <a:xfrm>
            <a:off x="907091" y="1147866"/>
            <a:ext cx="4806208" cy="6934371"/>
          </a:xfrm>
          <a:prstGeom prst="rect">
            <a:avLst/>
          </a:prstGeom>
        </p:spPr>
      </p:pic>
      <p:pic>
        <p:nvPicPr>
          <p:cNvPr id="7" name="Picture 6" descr="A medical report with many medical records&#10;&#10;Description automatically generated with medium confidence">
            <a:extLst>
              <a:ext uri="{FF2B5EF4-FFF2-40B4-BE49-F238E27FC236}">
                <a16:creationId xmlns:a16="http://schemas.microsoft.com/office/drawing/2014/main" id="{A93C6B33-3A33-8F80-4EB2-94E9A8A15FE9}"/>
              </a:ext>
            </a:extLst>
          </p:cNvPr>
          <p:cNvPicPr>
            <a:picLocks noChangeAspect="1"/>
          </p:cNvPicPr>
          <p:nvPr/>
        </p:nvPicPr>
        <p:blipFill>
          <a:blip r:embed="rId3"/>
          <a:stretch>
            <a:fillRect/>
          </a:stretch>
        </p:blipFill>
        <p:spPr>
          <a:xfrm>
            <a:off x="6605337" y="-44417"/>
            <a:ext cx="5534370" cy="6902417"/>
          </a:xfrm>
          <a:prstGeom prst="rect">
            <a:avLst/>
          </a:prstGeom>
        </p:spPr>
      </p:pic>
    </p:spTree>
    <p:extLst>
      <p:ext uri="{BB962C8B-B14F-4D97-AF65-F5344CB8AC3E}">
        <p14:creationId xmlns:p14="http://schemas.microsoft.com/office/powerpoint/2010/main" val="8630799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9EE9-8B13-02F5-FAA8-639C1F95FCE6}"/>
              </a:ext>
            </a:extLst>
          </p:cNvPr>
          <p:cNvSpPr>
            <a:spLocks noGrp="1"/>
          </p:cNvSpPr>
          <p:nvPr>
            <p:ph type="title"/>
          </p:nvPr>
        </p:nvSpPr>
        <p:spPr/>
        <p:txBody>
          <a:bodyPr/>
          <a:lstStyle/>
          <a:p>
            <a:r>
              <a:rPr lang="en-US" dirty="0"/>
              <a:t>THERANOSTIC</a:t>
            </a:r>
          </a:p>
        </p:txBody>
      </p:sp>
      <p:pic>
        <p:nvPicPr>
          <p:cNvPr id="4" name="Picture 3" descr="A table of medical information&#10;&#10;Description automatically generated">
            <a:extLst>
              <a:ext uri="{FF2B5EF4-FFF2-40B4-BE49-F238E27FC236}">
                <a16:creationId xmlns:a16="http://schemas.microsoft.com/office/drawing/2014/main" id="{C32E02C3-A66B-C143-F2D5-0534CD82AB15}"/>
              </a:ext>
            </a:extLst>
          </p:cNvPr>
          <p:cNvPicPr>
            <a:picLocks noChangeAspect="1"/>
          </p:cNvPicPr>
          <p:nvPr/>
        </p:nvPicPr>
        <p:blipFill>
          <a:blip r:embed="rId2"/>
          <a:stretch>
            <a:fillRect/>
          </a:stretch>
        </p:blipFill>
        <p:spPr>
          <a:xfrm>
            <a:off x="6626429" y="248239"/>
            <a:ext cx="5327855" cy="6393426"/>
          </a:xfrm>
          <a:prstGeom prst="rect">
            <a:avLst/>
          </a:prstGeom>
        </p:spPr>
      </p:pic>
      <p:sp>
        <p:nvSpPr>
          <p:cNvPr id="6" name="TextBox 5">
            <a:extLst>
              <a:ext uri="{FF2B5EF4-FFF2-40B4-BE49-F238E27FC236}">
                <a16:creationId xmlns:a16="http://schemas.microsoft.com/office/drawing/2014/main" id="{643AECB4-9DDD-C470-A0BF-7270603955DA}"/>
              </a:ext>
            </a:extLst>
          </p:cNvPr>
          <p:cNvSpPr txBox="1"/>
          <p:nvPr/>
        </p:nvSpPr>
        <p:spPr>
          <a:xfrm>
            <a:off x="1102442" y="1690688"/>
            <a:ext cx="5327855" cy="2585323"/>
          </a:xfrm>
          <a:prstGeom prst="rect">
            <a:avLst/>
          </a:prstGeom>
          <a:noFill/>
        </p:spPr>
        <p:txBody>
          <a:bodyPr wrap="square">
            <a:spAutoFit/>
          </a:bodyPr>
          <a:lstStyle/>
          <a:p>
            <a:r>
              <a:rPr lang="en-US" b="1" i="0" u="none" strike="noStrike" dirty="0" err="1">
                <a:effectLst/>
              </a:rPr>
              <a:t>Theranostics</a:t>
            </a:r>
            <a:r>
              <a:rPr lang="en-US" b="0" i="0" u="none" strike="noStrike" dirty="0">
                <a:effectLst/>
              </a:rPr>
              <a:t> (</a:t>
            </a:r>
            <a:r>
              <a:rPr lang="en-US" b="0" i="0" u="none" strike="noStrike" dirty="0" err="1">
                <a:effectLst/>
              </a:rPr>
              <a:t>ie</a:t>
            </a:r>
            <a:r>
              <a:rPr lang="en-US" b="0" i="0" u="none" strike="noStrike" dirty="0">
                <a:effectLst/>
              </a:rPr>
              <a:t>, "therapy" + "diagnostics") is an innovative approach to personalized cancer care that involves the use of molecular imaging (</a:t>
            </a:r>
            <a:r>
              <a:rPr lang="en-US" b="0" i="0" u="none" strike="noStrike" dirty="0" err="1">
                <a:effectLst/>
              </a:rPr>
              <a:t>eg</a:t>
            </a:r>
            <a:r>
              <a:rPr lang="en-US" b="0" i="0" u="none" strike="noStrike" dirty="0">
                <a:effectLst/>
              </a:rPr>
              <a:t>, PET/CT and SPECT/CT) and radiopharmaceuticals to tailor treatments to an individual patient. </a:t>
            </a:r>
          </a:p>
          <a:p>
            <a:r>
              <a:rPr lang="en-US" b="0" i="0" u="none" strike="noStrike" dirty="0">
                <a:effectLst/>
              </a:rPr>
              <a:t>It involves the combination of one diagnostic radioactive drug to </a:t>
            </a:r>
            <a:r>
              <a:rPr lang="en-US" b="1" i="0" u="none" strike="noStrike" dirty="0">
                <a:effectLst/>
              </a:rPr>
              <a:t>"see" the disease</a:t>
            </a:r>
            <a:r>
              <a:rPr lang="en-US" b="0" i="0" u="none" strike="noStrike" dirty="0">
                <a:effectLst/>
              </a:rPr>
              <a:t> and a second therapeutic radioactive drug to deliver therapy to </a:t>
            </a:r>
            <a:r>
              <a:rPr lang="en-US" b="1" i="0" u="none" strike="noStrike" dirty="0">
                <a:effectLst/>
              </a:rPr>
              <a:t>"treat" the disease.</a:t>
            </a:r>
            <a:endParaRPr lang="en-US" dirty="0"/>
          </a:p>
        </p:txBody>
      </p:sp>
    </p:spTree>
    <p:extLst>
      <p:ext uri="{BB962C8B-B14F-4D97-AF65-F5344CB8AC3E}">
        <p14:creationId xmlns:p14="http://schemas.microsoft.com/office/powerpoint/2010/main" val="42399903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ld person with a cane&#10;&#10;Description automatically generated">
            <a:extLst>
              <a:ext uri="{FF2B5EF4-FFF2-40B4-BE49-F238E27FC236}">
                <a16:creationId xmlns:a16="http://schemas.microsoft.com/office/drawing/2014/main" id="{48137809-A90C-2366-6D6B-486CA03B7102}"/>
              </a:ext>
            </a:extLst>
          </p:cNvPr>
          <p:cNvPicPr>
            <a:picLocks noChangeAspect="1"/>
          </p:cNvPicPr>
          <p:nvPr/>
        </p:nvPicPr>
        <p:blipFill>
          <a:blip r:embed="rId2">
            <a:duotone>
              <a:schemeClr val="accent3">
                <a:shade val="45000"/>
                <a:satMod val="135000"/>
              </a:schemeClr>
              <a:prstClr val="white"/>
            </a:duotone>
          </a:blip>
          <a:srcRect l="464" r="424" b="-1"/>
          <a:stretch/>
        </p:blipFill>
        <p:spPr>
          <a:xfrm>
            <a:off x="20" y="10"/>
            <a:ext cx="12191980" cy="6857990"/>
          </a:xfrm>
          <a:prstGeom prst="round1Rect">
            <a:avLst>
              <a:gd name="adj" fmla="val 23228"/>
            </a:avLst>
          </a:prstGeom>
          <a:noFill/>
        </p:spPr>
      </p:pic>
      <p:sp>
        <p:nvSpPr>
          <p:cNvPr id="11" name="Title 2">
            <a:extLst>
              <a:ext uri="{FF2B5EF4-FFF2-40B4-BE49-F238E27FC236}">
                <a16:creationId xmlns:a16="http://schemas.microsoft.com/office/drawing/2014/main" id="{F8411CE3-5673-6924-8847-3E17D52B2279}"/>
              </a:ext>
            </a:extLst>
          </p:cNvPr>
          <p:cNvSpPr>
            <a:spLocks noGrp="1"/>
          </p:cNvSpPr>
          <p:nvPr>
            <p:ph type="title"/>
          </p:nvPr>
        </p:nvSpPr>
        <p:spPr>
          <a:xfrm>
            <a:off x="4142014" y="81116"/>
            <a:ext cx="3907972" cy="555171"/>
          </a:xfrm>
        </p:spPr>
        <p:txBody>
          <a:bodyPr>
            <a:normAutofit fontScale="90000"/>
          </a:bodyPr>
          <a:lstStyle/>
          <a:p>
            <a:r>
              <a:rPr lang="en-US" dirty="0"/>
              <a:t>Type of treated cancer</a:t>
            </a:r>
          </a:p>
        </p:txBody>
      </p:sp>
    </p:spTree>
    <p:extLst>
      <p:ext uri="{BB962C8B-B14F-4D97-AF65-F5344CB8AC3E}">
        <p14:creationId xmlns:p14="http://schemas.microsoft.com/office/powerpoint/2010/main" val="26068044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ella 3">
                <a:extLst>
                  <a:ext uri="{FF2B5EF4-FFF2-40B4-BE49-F238E27FC236}">
                    <a16:creationId xmlns:a16="http://schemas.microsoft.com/office/drawing/2014/main" id="{F3D0AF6E-B5ED-28A8-E922-F669D92CB421}"/>
                  </a:ext>
                </a:extLst>
              </p:cNvPr>
              <p:cNvGraphicFramePr>
                <a:graphicFrameLocks noGrp="1"/>
              </p:cNvGraphicFramePr>
              <p:nvPr>
                <p:extLst>
                  <p:ext uri="{D42A27DB-BD31-4B8C-83A1-F6EECF244321}">
                    <p14:modId xmlns:p14="http://schemas.microsoft.com/office/powerpoint/2010/main" val="3367112799"/>
                  </p:ext>
                </p:extLst>
              </p:nvPr>
            </p:nvGraphicFramePr>
            <p:xfrm>
              <a:off x="481780" y="928214"/>
              <a:ext cx="11228440" cy="4644809"/>
            </p:xfrm>
            <a:graphic>
              <a:graphicData uri="http://schemas.openxmlformats.org/drawingml/2006/table">
                <a:tbl>
                  <a:tblPr firstRow="1" bandRow="1">
                    <a:tableStyleId>{00A15C55-8517-42AA-B614-E9B94910E393}</a:tableStyleId>
                  </a:tblPr>
                  <a:tblGrid>
                    <a:gridCol w="1604063">
                      <a:extLst>
                        <a:ext uri="{9D8B030D-6E8A-4147-A177-3AD203B41FA5}">
                          <a16:colId xmlns:a16="http://schemas.microsoft.com/office/drawing/2014/main" val="1055888401"/>
                        </a:ext>
                      </a:extLst>
                    </a:gridCol>
                    <a:gridCol w="1227122">
                      <a:extLst>
                        <a:ext uri="{9D8B030D-6E8A-4147-A177-3AD203B41FA5}">
                          <a16:colId xmlns:a16="http://schemas.microsoft.com/office/drawing/2014/main" val="1040473968"/>
                        </a:ext>
                      </a:extLst>
                    </a:gridCol>
                    <a:gridCol w="1280773">
                      <a:extLst>
                        <a:ext uri="{9D8B030D-6E8A-4147-A177-3AD203B41FA5}">
                          <a16:colId xmlns:a16="http://schemas.microsoft.com/office/drawing/2014/main" val="2539256295"/>
                        </a:ext>
                      </a:extLst>
                    </a:gridCol>
                    <a:gridCol w="1405962">
                      <a:extLst>
                        <a:ext uri="{9D8B030D-6E8A-4147-A177-3AD203B41FA5}">
                          <a16:colId xmlns:a16="http://schemas.microsoft.com/office/drawing/2014/main" val="2837635492"/>
                        </a:ext>
                      </a:extLst>
                    </a:gridCol>
                    <a:gridCol w="1608189">
                      <a:extLst>
                        <a:ext uri="{9D8B030D-6E8A-4147-A177-3AD203B41FA5}">
                          <a16:colId xmlns:a16="http://schemas.microsoft.com/office/drawing/2014/main" val="4120040274"/>
                        </a:ext>
                      </a:extLst>
                    </a:gridCol>
                    <a:gridCol w="1405961">
                      <a:extLst>
                        <a:ext uri="{9D8B030D-6E8A-4147-A177-3AD203B41FA5}">
                          <a16:colId xmlns:a16="http://schemas.microsoft.com/office/drawing/2014/main" val="2123257005"/>
                        </a:ext>
                      </a:extLst>
                    </a:gridCol>
                    <a:gridCol w="2696370">
                      <a:extLst>
                        <a:ext uri="{9D8B030D-6E8A-4147-A177-3AD203B41FA5}">
                          <a16:colId xmlns:a16="http://schemas.microsoft.com/office/drawing/2014/main" val="2382963428"/>
                        </a:ext>
                      </a:extLst>
                    </a:gridCol>
                  </a:tblGrid>
                  <a:tr h="605809">
                    <a:tc>
                      <a:txBody>
                        <a:bodyPr/>
                        <a:lstStyle/>
                        <a:p>
                          <a:r>
                            <a:rPr lang="it-IT" sz="1400" dirty="0"/>
                            <a:t>Radionuclide</a:t>
                          </a:r>
                        </a:p>
                      </a:txBody>
                      <a:tcPr/>
                    </a:tc>
                    <a:tc>
                      <a:txBody>
                        <a:bodyPr/>
                        <a:lstStyle/>
                        <a:p>
                          <a:pPr/>
                          <a14:m>
                            <m:oMathPara xmlns:m="http://schemas.openxmlformats.org/officeDocument/2006/math">
                              <m:oMathParaPr>
                                <m:jc m:val="centerGroup"/>
                              </m:oMathParaPr>
                              <m:oMath xmlns:m="http://schemas.openxmlformats.org/officeDocument/2006/math">
                                <m:sSub>
                                  <m:sSubPr>
                                    <m:ctrlPr>
                                      <a:rPr lang="it-IT" sz="1400" b="1" i="1" smtClean="0">
                                        <a:latin typeface="Cambria Math" panose="02040503050406030204" pitchFamily="18" charset="0"/>
                                      </a:rPr>
                                    </m:ctrlPr>
                                  </m:sSubPr>
                                  <m:e>
                                    <m:r>
                                      <a:rPr lang="it-IT" sz="1400" b="1" smtClean="0">
                                        <a:latin typeface="Cambria Math" panose="02040503050406030204" pitchFamily="18" charset="0"/>
                                      </a:rPr>
                                      <m:t>𝒕</m:t>
                                    </m:r>
                                  </m:e>
                                  <m:sub>
                                    <m:r>
                                      <a:rPr lang="it-IT" sz="1400" b="1" smtClean="0">
                                        <a:latin typeface="Cambria Math" panose="02040503050406030204" pitchFamily="18" charset="0"/>
                                      </a:rPr>
                                      <m:t>𝟏</m:t>
                                    </m:r>
                                    <m:r>
                                      <a:rPr lang="it-IT" sz="1400" b="1" smtClean="0">
                                        <a:latin typeface="Cambria Math" panose="02040503050406030204" pitchFamily="18" charset="0"/>
                                      </a:rPr>
                                      <m:t>/</m:t>
                                    </m:r>
                                    <m:r>
                                      <a:rPr lang="it-IT" sz="1400" b="1" smtClean="0">
                                        <a:latin typeface="Cambria Math" panose="02040503050406030204" pitchFamily="18" charset="0"/>
                                      </a:rPr>
                                      <m:t>𝟐</m:t>
                                    </m:r>
                                  </m:sub>
                                </m:sSub>
                                <m:r>
                                  <a:rPr lang="it-IT" sz="1400" b="1" smtClean="0">
                                    <a:latin typeface="Cambria Math" panose="02040503050406030204" pitchFamily="18" charset="0"/>
                                  </a:rPr>
                                  <m:t> (</m:t>
                                </m:r>
                                <m:r>
                                  <a:rPr lang="it-IT" sz="1400" b="1" smtClean="0">
                                    <a:latin typeface="Cambria Math" panose="02040503050406030204" pitchFamily="18" charset="0"/>
                                  </a:rPr>
                                  <m:t>𝐝𝐚𝐲𝐬</m:t>
                                </m:r>
                                <m:r>
                                  <a:rPr lang="it-IT" sz="1400" b="1" smtClean="0">
                                    <a:latin typeface="Cambria Math" panose="02040503050406030204" pitchFamily="18" charset="0"/>
                                  </a:rPr>
                                  <m:t>)</m:t>
                                </m:r>
                              </m:oMath>
                            </m:oMathPara>
                          </a14:m>
                          <a:endParaRPr lang="it-IT" sz="1400" dirty="0"/>
                        </a:p>
                      </a:txBody>
                      <a:tcPr/>
                    </a:tc>
                    <a:tc>
                      <a:txBody>
                        <a:bodyPr/>
                        <a:lstStyle/>
                        <a:p>
                          <a14:m>
                            <m:oMath xmlns:m="http://schemas.openxmlformats.org/officeDocument/2006/math">
                              <m:sSub>
                                <m:sSubPr>
                                  <m:ctrlPr>
                                    <a:rPr lang="it-IT" sz="1400" i="1" smtClean="0">
                                      <a:latin typeface="Cambria Math" panose="02040503050406030204" pitchFamily="18" charset="0"/>
                                    </a:rPr>
                                  </m:ctrlPr>
                                </m:sSubPr>
                                <m:e>
                                  <m:r>
                                    <a:rPr lang="it-IT" sz="1400" b="1" smtClean="0">
                                      <a:latin typeface="Cambria Math" panose="02040503050406030204" pitchFamily="18" charset="0"/>
                                    </a:rPr>
                                    <m:t>𝑬</m:t>
                                  </m:r>
                                </m:e>
                                <m:sub>
                                  <m:r>
                                    <a:rPr lang="it-IT" sz="1400" smtClean="0">
                                      <a:latin typeface="Cambria Math" panose="02040503050406030204" pitchFamily="18" charset="0"/>
                                    </a:rPr>
                                    <m:t>𝜶</m:t>
                                  </m:r>
                                </m:sub>
                              </m:sSub>
                            </m:oMath>
                          </a14:m>
                          <a:r>
                            <a:rPr lang="it-IT" sz="1400" dirty="0"/>
                            <a:t> (MeV) (%)</a:t>
                          </a:r>
                          <a:r>
                            <a:rPr lang="it-IT" sz="1400" baseline="0" dirty="0"/>
                            <a:t> </a:t>
                          </a:r>
                          <a:endParaRPr lang="it-IT" sz="1400" dirty="0">
                            <a:latin typeface="+mj-lt"/>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1" smtClean="0">
                                        <a:latin typeface="Cambria Math" panose="02040503050406030204" pitchFamily="18" charset="0"/>
                                      </a:rPr>
                                      <m:t>𝑬</m:t>
                                    </m:r>
                                  </m:e>
                                  <m:sub>
                                    <m:r>
                                      <a:rPr lang="it-IT" sz="1400" smtClean="0">
                                        <a:latin typeface="Cambria Math" panose="02040503050406030204" pitchFamily="18" charset="0"/>
                                      </a:rPr>
                                      <m:t>𝜷</m:t>
                                    </m:r>
                                  </m:sub>
                                </m:sSub>
                                <m:r>
                                  <a:rPr lang="it-IT" sz="1400" b="1" smtClean="0">
                                    <a:latin typeface="Cambria Math" panose="02040503050406030204" pitchFamily="18" charset="0"/>
                                  </a:rPr>
                                  <m:t> </m:t>
                                </m:r>
                                <m:d>
                                  <m:dPr>
                                    <m:ctrlPr>
                                      <a:rPr lang="it-IT" sz="1400" b="1" i="1" smtClean="0">
                                        <a:latin typeface="Cambria Math" panose="02040503050406030204" pitchFamily="18" charset="0"/>
                                      </a:rPr>
                                    </m:ctrlPr>
                                  </m:dPr>
                                  <m:e>
                                    <m:r>
                                      <a:rPr lang="it-IT" sz="1400" b="1" smtClean="0">
                                        <a:latin typeface="Cambria Math" panose="02040503050406030204" pitchFamily="18" charset="0"/>
                                      </a:rPr>
                                      <m:t>𝑴𝒆𝑽</m:t>
                                    </m:r>
                                  </m:e>
                                </m:d>
                                <m:r>
                                  <a:rPr lang="it-IT" sz="1400" b="1" smtClean="0">
                                    <a:latin typeface="Cambria Math" panose="02040503050406030204" pitchFamily="18" charset="0"/>
                                  </a:rPr>
                                  <m:t> (%)</m:t>
                                </m:r>
                              </m:oMath>
                            </m:oMathPara>
                          </a14:m>
                          <a:endParaRPr lang="it-IT"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it-IT" sz="1400" i="1" smtClean="0">
                                        <a:latin typeface="Cambria Math" panose="02040503050406030204" pitchFamily="18" charset="0"/>
                                      </a:rPr>
                                    </m:ctrlPr>
                                  </m:sSubPr>
                                  <m:e>
                                    <m:r>
                                      <a:rPr lang="it-IT" sz="1400" b="1" smtClean="0">
                                        <a:latin typeface="Cambria Math" panose="02040503050406030204" pitchFamily="18" charset="0"/>
                                      </a:rPr>
                                      <m:t>𝑬</m:t>
                                    </m:r>
                                  </m:e>
                                  <m:sub>
                                    <m:r>
                                      <a:rPr lang="it-IT" sz="1400" smtClean="0">
                                        <a:latin typeface="Cambria Math" panose="02040503050406030204" pitchFamily="18" charset="0"/>
                                      </a:rPr>
                                      <m:t>𝜸</m:t>
                                    </m:r>
                                  </m:sub>
                                </m:sSub>
                                <m:r>
                                  <a:rPr lang="it-IT" sz="1400" b="1" smtClean="0">
                                    <a:latin typeface="Cambria Math" panose="02040503050406030204" pitchFamily="18" charset="0"/>
                                  </a:rPr>
                                  <m:t> </m:t>
                                </m:r>
                                <m:d>
                                  <m:dPr>
                                    <m:ctrlPr>
                                      <a:rPr lang="it-IT" sz="1400" b="1" i="1" smtClean="0">
                                        <a:latin typeface="Cambria Math" panose="02040503050406030204" pitchFamily="18" charset="0"/>
                                      </a:rPr>
                                    </m:ctrlPr>
                                  </m:dPr>
                                  <m:e>
                                    <m:r>
                                      <a:rPr lang="it-IT" sz="1400" b="1" smtClean="0">
                                        <a:latin typeface="Cambria Math" panose="02040503050406030204" pitchFamily="18" charset="0"/>
                                      </a:rPr>
                                      <m:t>𝑲𝒆𝑽</m:t>
                                    </m:r>
                                  </m:e>
                                </m:d>
                                <m:r>
                                  <a:rPr lang="it-IT" sz="1400" b="1" smtClean="0">
                                    <a:latin typeface="Cambria Math" panose="02040503050406030204" pitchFamily="18" charset="0"/>
                                  </a:rPr>
                                  <m:t> (%)</m:t>
                                </m:r>
                              </m:oMath>
                            </m:oMathPara>
                          </a14:m>
                          <a:endParaRPr lang="it-IT" sz="1400" dirty="0"/>
                        </a:p>
                        <a:p>
                          <a:endParaRPr lang="it-IT" sz="1400" dirty="0"/>
                        </a:p>
                      </a:txBody>
                      <a:tcPr/>
                    </a:tc>
                    <a:tc>
                      <a:txBody>
                        <a:bodyPr/>
                        <a:lstStyle/>
                        <a:p>
                          <a:r>
                            <a:rPr lang="it-IT" sz="1400" dirty="0"/>
                            <a:t>Tissue penetration range (mm)</a:t>
                          </a:r>
                        </a:p>
                      </a:txBody>
                      <a:tcPr/>
                    </a:tc>
                    <a:tc>
                      <a:txBody>
                        <a:bodyPr/>
                        <a:lstStyle/>
                        <a:p>
                          <a:r>
                            <a:rPr lang="it-IT" sz="1400" dirty="0"/>
                            <a:t>Production method</a:t>
                          </a:r>
                        </a:p>
                      </a:txBody>
                      <a:tcPr/>
                    </a:tc>
                    <a:extLst>
                      <a:ext uri="{0D108BD9-81ED-4DB2-BD59-A6C34878D82A}">
                        <a16:rowId xmlns:a16="http://schemas.microsoft.com/office/drawing/2014/main" val="3527315612"/>
                      </a:ext>
                    </a:extLst>
                  </a:tr>
                  <a:tr h="696470">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39</m:t>
                                    </m:r>
                                  </m:sub>
                                  <m:sup>
                                    <m:r>
                                      <a:rPr lang="it-IT" sz="1600" b="0" smtClean="0">
                                        <a:latin typeface="Cambria Math" panose="02040503050406030204" pitchFamily="18" charset="0"/>
                                      </a:rPr>
                                      <m:t>90</m:t>
                                    </m:r>
                                  </m:sup>
                                  <m:e>
                                    <m:r>
                                      <a:rPr lang="it-IT" sz="1600" smtClean="0">
                                        <a:latin typeface="Cambria Math" panose="02040503050406030204" pitchFamily="18" charset="0"/>
                                      </a:rPr>
                                      <m:t>𝑌</m:t>
                                    </m:r>
                                  </m:e>
                                </m:sPre>
                              </m:oMath>
                            </m:oMathPara>
                          </a14:m>
                          <a:endParaRPr lang="it-IT" sz="1600" dirty="0"/>
                        </a:p>
                      </a:txBody>
                      <a:tcPr/>
                    </a:tc>
                    <a:tc>
                      <a:txBody>
                        <a:bodyPr/>
                        <a:lstStyle/>
                        <a:p>
                          <a:pPr algn="ctr"/>
                          <a:r>
                            <a:rPr lang="it-IT" sz="1600" dirty="0"/>
                            <a:t>2.7</a:t>
                          </a:r>
                        </a:p>
                        <a:p>
                          <a:pPr algn="ctr"/>
                          <a:endParaRPr lang="it-IT" sz="1600" dirty="0"/>
                        </a:p>
                      </a:txBody>
                      <a:tcPr/>
                    </a:tc>
                    <a:tc>
                      <a:txBody>
                        <a:bodyPr/>
                        <a:lstStyle/>
                        <a:p>
                          <a:pPr algn="ctr"/>
                          <a:r>
                            <a:rPr lang="it-IT" sz="1600" dirty="0"/>
                            <a:t>-</a:t>
                          </a:r>
                        </a:p>
                      </a:txBody>
                      <a:tcPr/>
                    </a:tc>
                    <a:tc>
                      <a:txBody>
                        <a:bodyPr/>
                        <a:lstStyle/>
                        <a:p>
                          <a:pPr algn="ctr"/>
                          <a:r>
                            <a:rPr lang="it-IT" sz="1600" dirty="0"/>
                            <a:t>2.284 (100)</a:t>
                          </a:r>
                        </a:p>
                      </a:txBody>
                      <a:tcPr/>
                    </a:tc>
                    <a:tc>
                      <a:txBody>
                        <a:bodyPr/>
                        <a:lstStyle/>
                        <a:p>
                          <a:pPr algn="ctr"/>
                          <a:r>
                            <a:rPr lang="it-IT" sz="1600" dirty="0"/>
                            <a:t>-</a:t>
                          </a:r>
                        </a:p>
                      </a:txBody>
                      <a:tcPr/>
                    </a:tc>
                    <a:tc>
                      <a:txBody>
                        <a:bodyPr/>
                        <a:lstStyle/>
                        <a:p>
                          <a:pPr algn="ctr"/>
                          <a:r>
                            <a:rPr lang="it-IT" sz="1600" dirty="0"/>
                            <a:t>7.9</a:t>
                          </a:r>
                        </a:p>
                      </a:txBody>
                      <a:tcPr/>
                    </a:tc>
                    <a:tc>
                      <a:txBody>
                        <a:bodyPr/>
                        <a:lstStyle/>
                        <a:p>
                          <a14:m>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38</m:t>
                                  </m:r>
                                </m:sub>
                                <m:sup>
                                  <m:r>
                                    <a:rPr lang="it-IT" sz="1600" b="0" smtClean="0">
                                      <a:latin typeface="Cambria Math" panose="02040503050406030204" pitchFamily="18" charset="0"/>
                                    </a:rPr>
                                    <m:t>90</m:t>
                                  </m:r>
                                </m:sup>
                                <m:e>
                                  <m:r>
                                    <a:rPr lang="it-IT" sz="1600" b="0" smtClean="0">
                                      <a:latin typeface="Cambria Math" panose="02040503050406030204" pitchFamily="18" charset="0"/>
                                    </a:rPr>
                                    <m:t>𝑆𝑟</m:t>
                                  </m:r>
                                </m:e>
                              </m:sPre>
                              <m:r>
                                <a:rPr lang="it-IT" sz="1600" b="0" smtClean="0">
                                  <a:latin typeface="Cambria Math" panose="02040503050406030204" pitchFamily="18" charset="0"/>
                                </a:rPr>
                                <m:t>/</m:t>
                              </m:r>
                              <m:sPre>
                                <m:sPrePr>
                                  <m:ctrlPr>
                                    <a:rPr lang="it-IT" sz="1600" b="0" i="1" smtClean="0">
                                      <a:latin typeface="Cambria Math" panose="02040503050406030204" pitchFamily="18" charset="0"/>
                                    </a:rPr>
                                  </m:ctrlPr>
                                </m:sPrePr>
                                <m:sub>
                                  <m:r>
                                    <a:rPr lang="it-IT" sz="1600" b="0" smtClean="0">
                                      <a:latin typeface="Cambria Math" panose="02040503050406030204" pitchFamily="18" charset="0"/>
                                    </a:rPr>
                                    <m:t>39</m:t>
                                  </m:r>
                                </m:sub>
                                <m:sup>
                                  <m:r>
                                    <a:rPr lang="it-IT" sz="1600" b="0" smtClean="0">
                                      <a:latin typeface="Cambria Math" panose="02040503050406030204" pitchFamily="18" charset="0"/>
                                    </a:rPr>
                                    <m:t>90</m:t>
                                  </m:r>
                                </m:sup>
                                <m:e>
                                  <m:r>
                                    <a:rPr lang="it-IT" sz="1600" b="0" smtClean="0">
                                      <a:latin typeface="Cambria Math" panose="02040503050406030204" pitchFamily="18" charset="0"/>
                                    </a:rPr>
                                    <m:t>𝑌</m:t>
                                  </m:r>
                                </m:e>
                              </m:sPre>
                            </m:oMath>
                          </a14:m>
                          <a:r>
                            <a:rPr lang="it-IT" sz="1600" dirty="0"/>
                            <a:t> generator</a:t>
                          </a:r>
                          <a:endParaRPr lang="it-IT" sz="1600" baseline="0" dirty="0"/>
                        </a:p>
                        <a:p>
                          <a:r>
                            <a:rPr lang="it-IT" sz="1600" baseline="0" dirty="0"/>
                            <a:t>Nuclear reactor for microspheres labelling </a:t>
                          </a:r>
                        </a:p>
                      </a:txBody>
                      <a:tcPr/>
                    </a:tc>
                    <a:extLst>
                      <a:ext uri="{0D108BD9-81ED-4DB2-BD59-A6C34878D82A}">
                        <a16:rowId xmlns:a16="http://schemas.microsoft.com/office/drawing/2014/main" val="2405926007"/>
                      </a:ext>
                    </a:extLst>
                  </a:tr>
                  <a:tr h="548246">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71</m:t>
                                    </m:r>
                                  </m:sub>
                                  <m:sup>
                                    <m:r>
                                      <a:rPr lang="it-IT" sz="1600" b="0" smtClean="0">
                                        <a:latin typeface="Cambria Math" panose="02040503050406030204" pitchFamily="18" charset="0"/>
                                      </a:rPr>
                                      <m:t>177</m:t>
                                    </m:r>
                                  </m:sup>
                                  <m:e>
                                    <m:r>
                                      <a:rPr lang="it-IT" sz="1600" b="0" smtClean="0">
                                        <a:latin typeface="Cambria Math" panose="02040503050406030204" pitchFamily="18" charset="0"/>
                                      </a:rPr>
                                      <m:t>𝐿𝑢</m:t>
                                    </m:r>
                                  </m:e>
                                </m:sPre>
                              </m:oMath>
                            </m:oMathPara>
                          </a14:m>
                          <a:endParaRPr lang="it-IT" sz="1600" dirty="0"/>
                        </a:p>
                      </a:txBody>
                      <a:tcPr/>
                    </a:tc>
                    <a:tc>
                      <a:txBody>
                        <a:bodyPr/>
                        <a:lstStyle/>
                        <a:p>
                          <a:pPr algn="ctr"/>
                          <a:r>
                            <a:rPr lang="it-IT" sz="1600" dirty="0"/>
                            <a:t>6.7</a:t>
                          </a:r>
                        </a:p>
                      </a:txBody>
                      <a:tcPr/>
                    </a:tc>
                    <a:tc>
                      <a:txBody>
                        <a:bodyPr/>
                        <a:lstStyle/>
                        <a:p>
                          <a:pPr algn="ctr"/>
                          <a:r>
                            <a:rPr lang="it-IT" sz="1600" dirty="0"/>
                            <a:t>-</a:t>
                          </a:r>
                        </a:p>
                      </a:txBody>
                      <a:tcPr/>
                    </a:tc>
                    <a:tc>
                      <a:txBody>
                        <a:bodyPr/>
                        <a:lstStyle/>
                        <a:p>
                          <a:pPr algn="ctr"/>
                          <a:r>
                            <a:rPr lang="it-IT" sz="1600" dirty="0"/>
                            <a:t>0.497 (79)</a:t>
                          </a:r>
                        </a:p>
                      </a:txBody>
                      <a:tcPr/>
                    </a:tc>
                    <a:tc>
                      <a:txBody>
                        <a:bodyPr/>
                        <a:lstStyle/>
                        <a:p>
                          <a:pPr algn="ctr"/>
                          <a:r>
                            <a:rPr lang="it-IT" sz="1600" dirty="0"/>
                            <a:t>113 (6.4)</a:t>
                          </a:r>
                        </a:p>
                        <a:p>
                          <a:pPr algn="ctr"/>
                          <a:r>
                            <a:rPr lang="it-IT" sz="1600" dirty="0"/>
                            <a:t>208 (11)</a:t>
                          </a:r>
                        </a:p>
                      </a:txBody>
                      <a:tcPr/>
                    </a:tc>
                    <a:tc>
                      <a:txBody>
                        <a:bodyPr/>
                        <a:lstStyle/>
                        <a:p>
                          <a:pPr algn="ctr"/>
                          <a:r>
                            <a:rPr lang="it-IT" sz="1600" dirty="0"/>
                            <a:t>2</a:t>
                          </a:r>
                        </a:p>
                      </a:txBody>
                      <a:tcPr/>
                    </a:tc>
                    <a:tc>
                      <a:txBody>
                        <a:bodyPr/>
                        <a:lstStyle/>
                        <a:p>
                          <a:r>
                            <a:rPr lang="it-IT" sz="1600" dirty="0"/>
                            <a:t>Nuclear reactor</a:t>
                          </a:r>
                        </a:p>
                      </a:txBody>
                      <a:tcPr/>
                    </a:tc>
                    <a:extLst>
                      <a:ext uri="{0D108BD9-81ED-4DB2-BD59-A6C34878D82A}">
                        <a16:rowId xmlns:a16="http://schemas.microsoft.com/office/drawing/2014/main" val="638014653"/>
                      </a:ext>
                    </a:extLst>
                  </a:tr>
                  <a:tr h="548246">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67</m:t>
                                    </m:r>
                                  </m:sub>
                                  <m:sup>
                                    <m:r>
                                      <a:rPr lang="it-IT" sz="1600" b="0" smtClean="0">
                                        <a:latin typeface="Cambria Math" panose="02040503050406030204" pitchFamily="18" charset="0"/>
                                      </a:rPr>
                                      <m:t>166</m:t>
                                    </m:r>
                                  </m:sup>
                                  <m:e>
                                    <m:r>
                                      <a:rPr lang="it-IT" sz="1600" b="0" smtClean="0">
                                        <a:latin typeface="Cambria Math" panose="02040503050406030204" pitchFamily="18" charset="0"/>
                                      </a:rPr>
                                      <m:t>𝐻𝑜</m:t>
                                    </m:r>
                                  </m:e>
                                </m:sPre>
                              </m:oMath>
                            </m:oMathPara>
                          </a14:m>
                          <a:endParaRPr lang="it-IT" sz="1600" dirty="0"/>
                        </a:p>
                      </a:txBody>
                      <a:tcPr/>
                    </a:tc>
                    <a:tc>
                      <a:txBody>
                        <a:bodyPr/>
                        <a:lstStyle/>
                        <a:p>
                          <a:pPr algn="ctr"/>
                          <a:r>
                            <a:rPr lang="it-IT" sz="1600" dirty="0"/>
                            <a:t>1.1</a:t>
                          </a:r>
                        </a:p>
                      </a:txBody>
                      <a:tcPr/>
                    </a:tc>
                    <a:tc>
                      <a:txBody>
                        <a:bodyPr/>
                        <a:lstStyle/>
                        <a:p>
                          <a:pPr algn="ctr"/>
                          <a:r>
                            <a:rPr lang="it-IT" sz="1600" dirty="0"/>
                            <a:t>-</a:t>
                          </a:r>
                        </a:p>
                      </a:txBody>
                      <a:tcPr/>
                    </a:tc>
                    <a:tc>
                      <a:txBody>
                        <a:bodyPr/>
                        <a:lstStyle/>
                        <a:p>
                          <a:pPr algn="ctr"/>
                          <a:r>
                            <a:rPr lang="it-IT" sz="1600" dirty="0"/>
                            <a:t>1.84 (50.5)</a:t>
                          </a:r>
                        </a:p>
                      </a:txBody>
                      <a:tcPr/>
                    </a:tc>
                    <a:tc>
                      <a:txBody>
                        <a:bodyPr/>
                        <a:lstStyle/>
                        <a:p>
                          <a:pPr algn="ctr"/>
                          <a:r>
                            <a:rPr lang="it-IT" sz="1600" dirty="0"/>
                            <a:t>81 (6.4)</a:t>
                          </a:r>
                        </a:p>
                      </a:txBody>
                      <a:tcPr/>
                    </a:tc>
                    <a:tc>
                      <a:txBody>
                        <a:bodyPr/>
                        <a:lstStyle/>
                        <a:p>
                          <a:pPr algn="ctr"/>
                          <a:r>
                            <a:rPr lang="it-IT" sz="1600" dirty="0"/>
                            <a:t>8.7</a:t>
                          </a:r>
                        </a:p>
                      </a:txBody>
                      <a:tcPr/>
                    </a:tc>
                    <a:tc>
                      <a:txBody>
                        <a:bodyPr/>
                        <a:lstStyle/>
                        <a:p>
                          <a:r>
                            <a:rPr lang="it-IT" sz="1600" dirty="0"/>
                            <a:t>Nuclear reactor</a:t>
                          </a:r>
                        </a:p>
                      </a:txBody>
                      <a:tcPr/>
                    </a:tc>
                    <a:extLst>
                      <a:ext uri="{0D108BD9-81ED-4DB2-BD59-A6C34878D82A}">
                        <a16:rowId xmlns:a16="http://schemas.microsoft.com/office/drawing/2014/main" val="2668209380"/>
                      </a:ext>
                    </a:extLst>
                  </a:tr>
                  <a:tr h="548246">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89</m:t>
                                    </m:r>
                                  </m:sub>
                                  <m:sup>
                                    <m:r>
                                      <a:rPr lang="it-IT" sz="1600" b="0" smtClean="0">
                                        <a:latin typeface="Cambria Math" panose="02040503050406030204" pitchFamily="18" charset="0"/>
                                      </a:rPr>
                                      <m:t>225</m:t>
                                    </m:r>
                                  </m:sup>
                                  <m:e>
                                    <m:r>
                                      <a:rPr lang="it-IT" sz="1600" b="0" smtClean="0">
                                        <a:latin typeface="Cambria Math" panose="02040503050406030204" pitchFamily="18" charset="0"/>
                                      </a:rPr>
                                      <m:t>𝐴𝑐</m:t>
                                    </m:r>
                                  </m:e>
                                </m:sPre>
                              </m:oMath>
                            </m:oMathPara>
                          </a14:m>
                          <a:endParaRPr lang="it-IT" sz="1600" dirty="0"/>
                        </a:p>
                      </a:txBody>
                      <a:tcPr/>
                    </a:tc>
                    <a:tc>
                      <a:txBody>
                        <a:bodyPr/>
                        <a:lstStyle/>
                        <a:p>
                          <a:pPr algn="ctr"/>
                          <a:r>
                            <a:rPr lang="it-IT" sz="1600" dirty="0"/>
                            <a:t>9.92</a:t>
                          </a:r>
                        </a:p>
                      </a:txBody>
                      <a:tcPr/>
                    </a:tc>
                    <a:tc>
                      <a:txBody>
                        <a:bodyPr/>
                        <a:lstStyle/>
                        <a:p>
                          <a:pPr algn="ctr"/>
                          <a:r>
                            <a:rPr lang="it-IT" sz="1600" dirty="0"/>
                            <a:t>5.78 (100)</a:t>
                          </a:r>
                        </a:p>
                      </a:txBody>
                      <a:tcPr/>
                    </a:tc>
                    <a:tc>
                      <a:txBody>
                        <a:bodyPr/>
                        <a:lstStyle/>
                        <a:p>
                          <a:pPr algn="ctr"/>
                          <a:r>
                            <a:rPr lang="it-IT" sz="1600" dirty="0"/>
                            <a:t>-</a:t>
                          </a:r>
                        </a:p>
                      </a:txBody>
                      <a:tcPr/>
                    </a:tc>
                    <a:tc>
                      <a:txBody>
                        <a:bodyPr/>
                        <a:lstStyle/>
                        <a:p>
                          <a:pPr algn="ctr"/>
                          <a:r>
                            <a:rPr lang="it-IT" sz="1600" dirty="0"/>
                            <a:t>-</a:t>
                          </a:r>
                        </a:p>
                      </a:txBody>
                      <a:tcPr/>
                    </a:tc>
                    <a:tc>
                      <a:txBody>
                        <a:bodyPr/>
                        <a:lstStyle/>
                        <a:p>
                          <a:pPr algn="ctr"/>
                          <a:r>
                            <a:rPr lang="it-IT" sz="1600" dirty="0"/>
                            <a:t>0.043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90</m:t>
                                  </m:r>
                                </m:sub>
                                <m:sup>
                                  <m:r>
                                    <a:rPr lang="it-IT" sz="1600" b="0" smtClean="0">
                                      <a:latin typeface="Cambria Math" panose="02040503050406030204" pitchFamily="18" charset="0"/>
                                    </a:rPr>
                                    <m:t>229</m:t>
                                  </m:r>
                                </m:sup>
                                <m:e>
                                  <m:r>
                                    <a:rPr lang="it-IT" sz="1600" b="0" smtClean="0">
                                      <a:latin typeface="Cambria Math" panose="02040503050406030204" pitchFamily="18" charset="0"/>
                                    </a:rPr>
                                    <m:t>𝑇h</m:t>
                                  </m:r>
                                </m:e>
                              </m:sPre>
                            </m:oMath>
                          </a14:m>
                          <a:r>
                            <a:rPr lang="it-IT" sz="1600" dirty="0"/>
                            <a:t> decay </a:t>
                          </a:r>
                        </a:p>
                        <a:p>
                          <a:endParaRPr lang="it-IT" sz="1600" dirty="0"/>
                        </a:p>
                      </a:txBody>
                      <a:tcPr/>
                    </a:tc>
                    <a:extLst>
                      <a:ext uri="{0D108BD9-81ED-4DB2-BD59-A6C34878D82A}">
                        <a16:rowId xmlns:a16="http://schemas.microsoft.com/office/drawing/2014/main" val="2745128397"/>
                      </a:ext>
                    </a:extLst>
                  </a:tr>
                  <a:tr h="548246">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88</m:t>
                                    </m:r>
                                  </m:sub>
                                  <m:sup>
                                    <m:r>
                                      <a:rPr lang="it-IT" sz="1600" b="0" smtClean="0">
                                        <a:latin typeface="Cambria Math" panose="02040503050406030204" pitchFamily="18" charset="0"/>
                                      </a:rPr>
                                      <m:t>223</m:t>
                                    </m:r>
                                  </m:sup>
                                  <m:e>
                                    <m:r>
                                      <a:rPr lang="it-IT" sz="1600" b="0" smtClean="0">
                                        <a:latin typeface="Cambria Math" panose="02040503050406030204" pitchFamily="18" charset="0"/>
                                      </a:rPr>
                                      <m:t>𝑅𝑎</m:t>
                                    </m:r>
                                  </m:e>
                                </m:sPre>
                              </m:oMath>
                            </m:oMathPara>
                          </a14:m>
                          <a:endParaRPr lang="it-IT" sz="1600" dirty="0"/>
                        </a:p>
                      </a:txBody>
                      <a:tcPr/>
                    </a:tc>
                    <a:tc>
                      <a:txBody>
                        <a:bodyPr/>
                        <a:lstStyle/>
                        <a:p>
                          <a:pPr algn="ctr"/>
                          <a:r>
                            <a:rPr lang="it-IT" sz="1600" dirty="0"/>
                            <a:t>11.43</a:t>
                          </a:r>
                        </a:p>
                      </a:txBody>
                      <a:tcPr/>
                    </a:tc>
                    <a:tc>
                      <a:txBody>
                        <a:bodyPr/>
                        <a:lstStyle/>
                        <a:p>
                          <a:pPr algn="ctr"/>
                          <a:r>
                            <a:rPr lang="it-IT" sz="1600" dirty="0"/>
                            <a:t>5.63 (100)</a:t>
                          </a:r>
                        </a:p>
                      </a:txBody>
                      <a:tcPr/>
                    </a:tc>
                    <a:tc>
                      <a:txBody>
                        <a:bodyPr/>
                        <a:lstStyle/>
                        <a:p>
                          <a:pPr algn="ctr"/>
                          <a:r>
                            <a:rPr lang="it-IT" sz="1600" dirty="0"/>
                            <a:t>-</a:t>
                          </a:r>
                        </a:p>
                      </a:txBody>
                      <a:tcPr/>
                    </a:tc>
                    <a:tc>
                      <a:txBody>
                        <a:bodyPr/>
                        <a:lstStyle/>
                        <a:p>
                          <a:pPr algn="ctr"/>
                          <a:r>
                            <a:rPr lang="it-IT" sz="1600" dirty="0"/>
                            <a:t>-</a:t>
                          </a:r>
                        </a:p>
                      </a:txBody>
                      <a:tcPr/>
                    </a:tc>
                    <a:tc>
                      <a:txBody>
                        <a:bodyPr/>
                        <a:lstStyle/>
                        <a:p>
                          <a:pPr algn="ctr"/>
                          <a:r>
                            <a:rPr lang="it-IT" sz="1600" dirty="0"/>
                            <a:t>0.041</a:t>
                          </a:r>
                        </a:p>
                      </a:txBody>
                      <a:tcPr/>
                    </a:tc>
                    <a:tc>
                      <a:txBody>
                        <a:bodyPr/>
                        <a:lstStyle/>
                        <a:p>
                          <a14:m>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90</m:t>
                                  </m:r>
                                </m:sub>
                                <m:sup>
                                  <m:r>
                                    <a:rPr lang="it-IT" sz="1600" b="0" smtClean="0">
                                      <a:latin typeface="Cambria Math" panose="02040503050406030204" pitchFamily="18" charset="0"/>
                                    </a:rPr>
                                    <m:t>227</m:t>
                                  </m:r>
                                </m:sup>
                                <m:e>
                                  <m:r>
                                    <a:rPr lang="it-IT" sz="1600" b="0" smtClean="0">
                                      <a:latin typeface="Cambria Math" panose="02040503050406030204" pitchFamily="18" charset="0"/>
                                    </a:rPr>
                                    <m:t>𝑇h</m:t>
                                  </m:r>
                                </m:e>
                              </m:sPre>
                            </m:oMath>
                          </a14:m>
                          <a:r>
                            <a:rPr lang="it-IT" sz="1600" dirty="0"/>
                            <a:t> decay </a:t>
                          </a:r>
                        </a:p>
                      </a:txBody>
                      <a:tcPr/>
                    </a:tc>
                    <a:extLst>
                      <a:ext uri="{0D108BD9-81ED-4DB2-BD59-A6C34878D82A}">
                        <a16:rowId xmlns:a16="http://schemas.microsoft.com/office/drawing/2014/main" val="2188562824"/>
                      </a:ext>
                    </a:extLst>
                  </a:tr>
                  <a:tr h="681535">
                    <a:tc>
                      <a:txBody>
                        <a:bodyPr/>
                        <a:lstStyle/>
                        <a:p>
                          <a:pPr/>
                          <a14:m>
                            <m:oMathPara xmlns:m="http://schemas.openxmlformats.org/officeDocument/2006/math">
                              <m:oMathParaPr>
                                <m:jc m:val="centerGroup"/>
                              </m:oMathParaPr>
                              <m:oMath xmlns:m="http://schemas.openxmlformats.org/officeDocument/2006/math">
                                <m:sPre>
                                  <m:sPrePr>
                                    <m:ctrlPr>
                                      <a:rPr lang="it-IT" sz="1600" i="1" smtClean="0">
                                        <a:latin typeface="Cambria Math" panose="02040503050406030204" pitchFamily="18" charset="0"/>
                                      </a:rPr>
                                    </m:ctrlPr>
                                  </m:sPrePr>
                                  <m:sub>
                                    <m:r>
                                      <a:rPr lang="it-IT" sz="1600" b="0" smtClean="0">
                                        <a:latin typeface="Cambria Math" panose="02040503050406030204" pitchFamily="18" charset="0"/>
                                      </a:rPr>
                                      <m:t>65</m:t>
                                    </m:r>
                                  </m:sub>
                                  <m:sup>
                                    <m:r>
                                      <a:rPr lang="it-IT" sz="1600" b="0" smtClean="0">
                                        <a:latin typeface="Cambria Math" panose="02040503050406030204" pitchFamily="18" charset="0"/>
                                      </a:rPr>
                                      <m:t>161</m:t>
                                    </m:r>
                                  </m:sup>
                                  <m:e>
                                    <m:r>
                                      <a:rPr lang="it-IT" sz="1600" b="0" smtClean="0">
                                        <a:latin typeface="Cambria Math" panose="02040503050406030204" pitchFamily="18" charset="0"/>
                                      </a:rPr>
                                      <m:t>𝑇𝑏</m:t>
                                    </m:r>
                                  </m:e>
                                </m:sPre>
                              </m:oMath>
                            </m:oMathPara>
                          </a14:m>
                          <a:endParaRPr lang="it-IT" sz="1600" dirty="0"/>
                        </a:p>
                      </a:txBody>
                      <a:tcPr/>
                    </a:tc>
                    <a:tc>
                      <a:txBody>
                        <a:bodyPr/>
                        <a:lstStyle/>
                        <a:p>
                          <a:pPr algn="ctr"/>
                          <a:r>
                            <a:rPr lang="it-IT" sz="1600" dirty="0"/>
                            <a:t>6.89</a:t>
                          </a:r>
                        </a:p>
                      </a:txBody>
                      <a:tcPr/>
                    </a:tc>
                    <a:tc>
                      <a:txBody>
                        <a:bodyPr/>
                        <a:lstStyle/>
                        <a:p>
                          <a:pPr algn="ctr"/>
                          <a:r>
                            <a:rPr lang="it-IT" sz="1600" dirty="0"/>
                            <a:t>-</a:t>
                          </a:r>
                        </a:p>
                      </a:txBody>
                      <a:tcPr/>
                    </a:tc>
                    <a:tc>
                      <a:txBody>
                        <a:bodyPr/>
                        <a:lstStyle/>
                        <a:p>
                          <a:pPr algn="ctr"/>
                          <a:r>
                            <a:rPr lang="it-IT" sz="1600" dirty="0"/>
                            <a:t>0.593 (100)</a:t>
                          </a:r>
                        </a:p>
                      </a:txBody>
                      <a:tcPr/>
                    </a:tc>
                    <a:tc>
                      <a:txBody>
                        <a:bodyPr/>
                        <a:lstStyle/>
                        <a:p>
                          <a:pPr algn="ctr"/>
                          <a:r>
                            <a:rPr lang="it-IT" sz="1600" dirty="0"/>
                            <a:t>74.6 (10.2)</a:t>
                          </a:r>
                        </a:p>
                        <a:p>
                          <a:pPr algn="ctr"/>
                          <a:r>
                            <a:rPr lang="it-IT" sz="1600" dirty="0"/>
                            <a:t>49.1 (2.6)</a:t>
                          </a:r>
                        </a:p>
                        <a:p>
                          <a:pPr algn="ctr"/>
                          <a:r>
                            <a:rPr lang="it-IT" sz="1600" dirty="0"/>
                            <a:t>25.6 (16.2)</a:t>
                          </a:r>
                        </a:p>
                      </a:txBody>
                      <a:tcPr/>
                    </a:tc>
                    <a:tc>
                      <a:txBody>
                        <a:bodyPr/>
                        <a:lstStyle/>
                        <a:p>
                          <a:pPr algn="ctr"/>
                          <a:r>
                            <a:rPr lang="it-IT" sz="1600" dirty="0"/>
                            <a:t>2.3</a:t>
                          </a:r>
                        </a:p>
                      </a:txBody>
                      <a:tcPr/>
                    </a:tc>
                    <a:tc>
                      <a:txBody>
                        <a:bodyPr/>
                        <a:lstStyle/>
                        <a:p>
                          <a:r>
                            <a:rPr lang="it-IT" sz="1600" dirty="0"/>
                            <a:t>Nuclear reactor</a:t>
                          </a:r>
                        </a:p>
                      </a:txBody>
                      <a:tcPr/>
                    </a:tc>
                    <a:extLst>
                      <a:ext uri="{0D108BD9-81ED-4DB2-BD59-A6C34878D82A}">
                        <a16:rowId xmlns:a16="http://schemas.microsoft.com/office/drawing/2014/main" val="2663734226"/>
                      </a:ext>
                    </a:extLst>
                  </a:tr>
                </a:tbl>
              </a:graphicData>
            </a:graphic>
          </p:graphicFrame>
        </mc:Choice>
        <mc:Fallback xmlns="">
          <p:graphicFrame>
            <p:nvGraphicFramePr>
              <p:cNvPr id="4" name="Tabella 3">
                <a:extLst>
                  <a:ext uri="{FF2B5EF4-FFF2-40B4-BE49-F238E27FC236}">
                    <a16:creationId xmlns:a16="http://schemas.microsoft.com/office/drawing/2014/main" id="{F3D0AF6E-B5ED-28A8-E922-F669D92CB421}"/>
                  </a:ext>
                </a:extLst>
              </p:cNvPr>
              <p:cNvGraphicFramePr>
                <a:graphicFrameLocks noGrp="1"/>
              </p:cNvGraphicFramePr>
              <p:nvPr>
                <p:extLst>
                  <p:ext uri="{D42A27DB-BD31-4B8C-83A1-F6EECF244321}">
                    <p14:modId xmlns:p14="http://schemas.microsoft.com/office/powerpoint/2010/main" val="3367112799"/>
                  </p:ext>
                </p:extLst>
              </p:nvPr>
            </p:nvGraphicFramePr>
            <p:xfrm>
              <a:off x="481780" y="928214"/>
              <a:ext cx="11228440" cy="4644809"/>
            </p:xfrm>
            <a:graphic>
              <a:graphicData uri="http://schemas.openxmlformats.org/drawingml/2006/table">
                <a:tbl>
                  <a:tblPr firstRow="1" bandRow="1">
                    <a:tableStyleId>{00A15C55-8517-42AA-B614-E9B94910E393}</a:tableStyleId>
                  </a:tblPr>
                  <a:tblGrid>
                    <a:gridCol w="1604063">
                      <a:extLst>
                        <a:ext uri="{9D8B030D-6E8A-4147-A177-3AD203B41FA5}">
                          <a16:colId xmlns:a16="http://schemas.microsoft.com/office/drawing/2014/main" val="1055888401"/>
                        </a:ext>
                      </a:extLst>
                    </a:gridCol>
                    <a:gridCol w="1227122">
                      <a:extLst>
                        <a:ext uri="{9D8B030D-6E8A-4147-A177-3AD203B41FA5}">
                          <a16:colId xmlns:a16="http://schemas.microsoft.com/office/drawing/2014/main" val="1040473968"/>
                        </a:ext>
                      </a:extLst>
                    </a:gridCol>
                    <a:gridCol w="1280773">
                      <a:extLst>
                        <a:ext uri="{9D8B030D-6E8A-4147-A177-3AD203B41FA5}">
                          <a16:colId xmlns:a16="http://schemas.microsoft.com/office/drawing/2014/main" val="2539256295"/>
                        </a:ext>
                      </a:extLst>
                    </a:gridCol>
                    <a:gridCol w="1405962">
                      <a:extLst>
                        <a:ext uri="{9D8B030D-6E8A-4147-A177-3AD203B41FA5}">
                          <a16:colId xmlns:a16="http://schemas.microsoft.com/office/drawing/2014/main" val="2837635492"/>
                        </a:ext>
                      </a:extLst>
                    </a:gridCol>
                    <a:gridCol w="1608189">
                      <a:extLst>
                        <a:ext uri="{9D8B030D-6E8A-4147-A177-3AD203B41FA5}">
                          <a16:colId xmlns:a16="http://schemas.microsoft.com/office/drawing/2014/main" val="4120040274"/>
                        </a:ext>
                      </a:extLst>
                    </a:gridCol>
                    <a:gridCol w="1405961">
                      <a:extLst>
                        <a:ext uri="{9D8B030D-6E8A-4147-A177-3AD203B41FA5}">
                          <a16:colId xmlns:a16="http://schemas.microsoft.com/office/drawing/2014/main" val="2123257005"/>
                        </a:ext>
                      </a:extLst>
                    </a:gridCol>
                    <a:gridCol w="2696370">
                      <a:extLst>
                        <a:ext uri="{9D8B030D-6E8A-4147-A177-3AD203B41FA5}">
                          <a16:colId xmlns:a16="http://schemas.microsoft.com/office/drawing/2014/main" val="2382963428"/>
                        </a:ext>
                      </a:extLst>
                    </a:gridCol>
                  </a:tblGrid>
                  <a:tr h="731520">
                    <a:tc>
                      <a:txBody>
                        <a:bodyPr/>
                        <a:lstStyle/>
                        <a:p>
                          <a:r>
                            <a:rPr lang="it-IT" sz="1400" dirty="0"/>
                            <a:t>Radionuclide</a:t>
                          </a:r>
                        </a:p>
                      </a:txBody>
                      <a:tcPr/>
                    </a:tc>
                    <a:tc>
                      <a:txBody>
                        <a:bodyPr/>
                        <a:lstStyle/>
                        <a:p>
                          <a:endParaRPr lang="en-US"/>
                        </a:p>
                      </a:txBody>
                      <a:tcPr>
                        <a:blipFill>
                          <a:blip r:embed="rId2"/>
                          <a:stretch>
                            <a:fillRect l="-133333" t="-1724" r="-692708" b="-541379"/>
                          </a:stretch>
                        </a:blipFill>
                      </a:tcPr>
                    </a:tc>
                    <a:tc>
                      <a:txBody>
                        <a:bodyPr/>
                        <a:lstStyle/>
                        <a:p>
                          <a:endParaRPr lang="en-US"/>
                        </a:p>
                      </a:txBody>
                      <a:tcPr>
                        <a:blipFill>
                          <a:blip r:embed="rId2"/>
                          <a:stretch>
                            <a:fillRect l="-221782" t="-1724" r="-558416" b="-541379"/>
                          </a:stretch>
                        </a:blipFill>
                      </a:tcPr>
                    </a:tc>
                    <a:tc>
                      <a:txBody>
                        <a:bodyPr/>
                        <a:lstStyle/>
                        <a:p>
                          <a:endParaRPr lang="en-US"/>
                        </a:p>
                      </a:txBody>
                      <a:tcPr>
                        <a:blipFill>
                          <a:blip r:embed="rId2"/>
                          <a:stretch>
                            <a:fillRect l="-292793" t="-1724" r="-408108" b="-541379"/>
                          </a:stretch>
                        </a:blipFill>
                      </a:tcPr>
                    </a:tc>
                    <a:tc>
                      <a:txBody>
                        <a:bodyPr/>
                        <a:lstStyle/>
                        <a:p>
                          <a:endParaRPr lang="en-US"/>
                        </a:p>
                      </a:txBody>
                      <a:tcPr>
                        <a:blipFill>
                          <a:blip r:embed="rId2"/>
                          <a:stretch>
                            <a:fillRect l="-343307" t="-1724" r="-256693" b="-541379"/>
                          </a:stretch>
                        </a:blipFill>
                      </a:tcPr>
                    </a:tc>
                    <a:tc>
                      <a:txBody>
                        <a:bodyPr/>
                        <a:lstStyle/>
                        <a:p>
                          <a:r>
                            <a:rPr lang="it-IT" sz="1400" dirty="0"/>
                            <a:t>Tissue penetration range (mm)</a:t>
                          </a:r>
                        </a:p>
                      </a:txBody>
                      <a:tcPr/>
                    </a:tc>
                    <a:tc>
                      <a:txBody>
                        <a:bodyPr/>
                        <a:lstStyle/>
                        <a:p>
                          <a:r>
                            <a:rPr lang="it-IT" sz="1400" dirty="0"/>
                            <a:t>Production method</a:t>
                          </a:r>
                        </a:p>
                      </a:txBody>
                      <a:tcPr/>
                    </a:tc>
                    <a:extLst>
                      <a:ext uri="{0D108BD9-81ED-4DB2-BD59-A6C34878D82A}">
                        <a16:rowId xmlns:a16="http://schemas.microsoft.com/office/drawing/2014/main" val="3527315612"/>
                      </a:ext>
                    </a:extLst>
                  </a:tr>
                  <a:tr h="829437">
                    <a:tc>
                      <a:txBody>
                        <a:bodyPr/>
                        <a:lstStyle/>
                        <a:p>
                          <a:endParaRPr lang="en-US"/>
                        </a:p>
                      </a:txBody>
                      <a:tcPr>
                        <a:blipFill>
                          <a:blip r:embed="rId2"/>
                          <a:stretch>
                            <a:fillRect l="-787" t="-90769" r="-599213" b="-383077"/>
                          </a:stretch>
                        </a:blipFill>
                      </a:tcPr>
                    </a:tc>
                    <a:tc>
                      <a:txBody>
                        <a:bodyPr/>
                        <a:lstStyle/>
                        <a:p>
                          <a:pPr algn="ctr"/>
                          <a:r>
                            <a:rPr lang="it-IT" sz="1600" dirty="0"/>
                            <a:t>2.7</a:t>
                          </a:r>
                        </a:p>
                        <a:p>
                          <a:pPr algn="ctr"/>
                          <a:endParaRPr lang="it-IT" sz="1600" dirty="0"/>
                        </a:p>
                      </a:txBody>
                      <a:tcPr/>
                    </a:tc>
                    <a:tc>
                      <a:txBody>
                        <a:bodyPr/>
                        <a:lstStyle/>
                        <a:p>
                          <a:pPr algn="ctr"/>
                          <a:r>
                            <a:rPr lang="it-IT" sz="1600" dirty="0"/>
                            <a:t>-</a:t>
                          </a:r>
                        </a:p>
                      </a:txBody>
                      <a:tcPr/>
                    </a:tc>
                    <a:tc>
                      <a:txBody>
                        <a:bodyPr/>
                        <a:lstStyle/>
                        <a:p>
                          <a:pPr algn="ctr"/>
                          <a:r>
                            <a:rPr lang="it-IT" sz="1600" dirty="0"/>
                            <a:t>2.284 (100)</a:t>
                          </a:r>
                        </a:p>
                      </a:txBody>
                      <a:tcPr/>
                    </a:tc>
                    <a:tc>
                      <a:txBody>
                        <a:bodyPr/>
                        <a:lstStyle/>
                        <a:p>
                          <a:pPr algn="ctr"/>
                          <a:r>
                            <a:rPr lang="it-IT" sz="1600" dirty="0"/>
                            <a:t>-</a:t>
                          </a:r>
                        </a:p>
                      </a:txBody>
                      <a:tcPr/>
                    </a:tc>
                    <a:tc>
                      <a:txBody>
                        <a:bodyPr/>
                        <a:lstStyle/>
                        <a:p>
                          <a:pPr algn="ctr"/>
                          <a:r>
                            <a:rPr lang="it-IT" sz="1600" dirty="0"/>
                            <a:t>7.9</a:t>
                          </a:r>
                        </a:p>
                      </a:txBody>
                      <a:tcPr/>
                    </a:tc>
                    <a:tc>
                      <a:txBody>
                        <a:bodyPr/>
                        <a:lstStyle/>
                        <a:p>
                          <a:endParaRPr lang="en-US"/>
                        </a:p>
                      </a:txBody>
                      <a:tcPr>
                        <a:blipFill>
                          <a:blip r:embed="rId2"/>
                          <a:stretch>
                            <a:fillRect l="-316432" t="-90769" r="-939" b="-383077"/>
                          </a:stretch>
                        </a:blipFill>
                      </a:tcPr>
                    </a:tc>
                    <a:extLst>
                      <a:ext uri="{0D108BD9-81ED-4DB2-BD59-A6C34878D82A}">
                        <a16:rowId xmlns:a16="http://schemas.microsoft.com/office/drawing/2014/main" val="2405926007"/>
                      </a:ext>
                    </a:extLst>
                  </a:tr>
                  <a:tr h="579120">
                    <a:tc>
                      <a:txBody>
                        <a:bodyPr/>
                        <a:lstStyle/>
                        <a:p>
                          <a:endParaRPr lang="en-US"/>
                        </a:p>
                      </a:txBody>
                      <a:tcPr>
                        <a:blipFill>
                          <a:blip r:embed="rId2"/>
                          <a:stretch>
                            <a:fillRect l="-787" t="-269565" r="-599213" b="-441304"/>
                          </a:stretch>
                        </a:blipFill>
                      </a:tcPr>
                    </a:tc>
                    <a:tc>
                      <a:txBody>
                        <a:bodyPr/>
                        <a:lstStyle/>
                        <a:p>
                          <a:pPr algn="ctr"/>
                          <a:r>
                            <a:rPr lang="it-IT" sz="1600" dirty="0"/>
                            <a:t>6.7</a:t>
                          </a:r>
                        </a:p>
                      </a:txBody>
                      <a:tcPr/>
                    </a:tc>
                    <a:tc>
                      <a:txBody>
                        <a:bodyPr/>
                        <a:lstStyle/>
                        <a:p>
                          <a:pPr algn="ctr"/>
                          <a:r>
                            <a:rPr lang="it-IT" sz="1600" dirty="0"/>
                            <a:t>-</a:t>
                          </a:r>
                        </a:p>
                      </a:txBody>
                      <a:tcPr/>
                    </a:tc>
                    <a:tc>
                      <a:txBody>
                        <a:bodyPr/>
                        <a:lstStyle/>
                        <a:p>
                          <a:pPr algn="ctr"/>
                          <a:r>
                            <a:rPr lang="it-IT" sz="1600" dirty="0"/>
                            <a:t>0.497 (79)</a:t>
                          </a:r>
                        </a:p>
                      </a:txBody>
                      <a:tcPr/>
                    </a:tc>
                    <a:tc>
                      <a:txBody>
                        <a:bodyPr/>
                        <a:lstStyle/>
                        <a:p>
                          <a:pPr algn="ctr"/>
                          <a:r>
                            <a:rPr lang="it-IT" sz="1600" dirty="0"/>
                            <a:t>113 (6.4)</a:t>
                          </a:r>
                        </a:p>
                        <a:p>
                          <a:pPr algn="ctr"/>
                          <a:r>
                            <a:rPr lang="it-IT" sz="1600" dirty="0"/>
                            <a:t>208 (11)</a:t>
                          </a:r>
                        </a:p>
                      </a:txBody>
                      <a:tcPr/>
                    </a:tc>
                    <a:tc>
                      <a:txBody>
                        <a:bodyPr/>
                        <a:lstStyle/>
                        <a:p>
                          <a:pPr algn="ctr"/>
                          <a:r>
                            <a:rPr lang="it-IT" sz="1600" dirty="0"/>
                            <a:t>2</a:t>
                          </a:r>
                        </a:p>
                      </a:txBody>
                      <a:tcPr/>
                    </a:tc>
                    <a:tc>
                      <a:txBody>
                        <a:bodyPr/>
                        <a:lstStyle/>
                        <a:p>
                          <a:r>
                            <a:rPr lang="it-IT" sz="1600" dirty="0"/>
                            <a:t>Nuclear reactor</a:t>
                          </a:r>
                        </a:p>
                      </a:txBody>
                      <a:tcPr/>
                    </a:tc>
                    <a:extLst>
                      <a:ext uri="{0D108BD9-81ED-4DB2-BD59-A6C34878D82A}">
                        <a16:rowId xmlns:a16="http://schemas.microsoft.com/office/drawing/2014/main" val="638014653"/>
                      </a:ext>
                    </a:extLst>
                  </a:tr>
                  <a:tr h="548246">
                    <a:tc>
                      <a:txBody>
                        <a:bodyPr/>
                        <a:lstStyle/>
                        <a:p>
                          <a:endParaRPr lang="en-US"/>
                        </a:p>
                      </a:txBody>
                      <a:tcPr>
                        <a:blipFill>
                          <a:blip r:embed="rId2"/>
                          <a:stretch>
                            <a:fillRect l="-787" t="-395349" r="-599213" b="-372093"/>
                          </a:stretch>
                        </a:blipFill>
                      </a:tcPr>
                    </a:tc>
                    <a:tc>
                      <a:txBody>
                        <a:bodyPr/>
                        <a:lstStyle/>
                        <a:p>
                          <a:pPr algn="ctr"/>
                          <a:r>
                            <a:rPr lang="it-IT" sz="1600" dirty="0"/>
                            <a:t>1.1</a:t>
                          </a:r>
                        </a:p>
                      </a:txBody>
                      <a:tcPr/>
                    </a:tc>
                    <a:tc>
                      <a:txBody>
                        <a:bodyPr/>
                        <a:lstStyle/>
                        <a:p>
                          <a:pPr algn="ctr"/>
                          <a:r>
                            <a:rPr lang="it-IT" sz="1600" dirty="0"/>
                            <a:t>-</a:t>
                          </a:r>
                        </a:p>
                      </a:txBody>
                      <a:tcPr/>
                    </a:tc>
                    <a:tc>
                      <a:txBody>
                        <a:bodyPr/>
                        <a:lstStyle/>
                        <a:p>
                          <a:pPr algn="ctr"/>
                          <a:r>
                            <a:rPr lang="it-IT" sz="1600" dirty="0"/>
                            <a:t>1.84 (50.5)</a:t>
                          </a:r>
                        </a:p>
                      </a:txBody>
                      <a:tcPr/>
                    </a:tc>
                    <a:tc>
                      <a:txBody>
                        <a:bodyPr/>
                        <a:lstStyle/>
                        <a:p>
                          <a:pPr algn="ctr"/>
                          <a:r>
                            <a:rPr lang="it-IT" sz="1600" dirty="0"/>
                            <a:t>81 (6.4)</a:t>
                          </a:r>
                        </a:p>
                      </a:txBody>
                      <a:tcPr/>
                    </a:tc>
                    <a:tc>
                      <a:txBody>
                        <a:bodyPr/>
                        <a:lstStyle/>
                        <a:p>
                          <a:pPr algn="ctr"/>
                          <a:r>
                            <a:rPr lang="it-IT" sz="1600" dirty="0"/>
                            <a:t>8.7</a:t>
                          </a:r>
                        </a:p>
                      </a:txBody>
                      <a:tcPr/>
                    </a:tc>
                    <a:tc>
                      <a:txBody>
                        <a:bodyPr/>
                        <a:lstStyle/>
                        <a:p>
                          <a:r>
                            <a:rPr lang="it-IT" sz="1600" dirty="0"/>
                            <a:t>Nuclear reactor</a:t>
                          </a:r>
                        </a:p>
                      </a:txBody>
                      <a:tcPr/>
                    </a:tc>
                    <a:extLst>
                      <a:ext uri="{0D108BD9-81ED-4DB2-BD59-A6C34878D82A}">
                        <a16:rowId xmlns:a16="http://schemas.microsoft.com/office/drawing/2014/main" val="2668209380"/>
                      </a:ext>
                    </a:extLst>
                  </a:tr>
                  <a:tr h="585280">
                    <a:tc>
                      <a:txBody>
                        <a:bodyPr/>
                        <a:lstStyle/>
                        <a:p>
                          <a:endParaRPr lang="en-US"/>
                        </a:p>
                      </a:txBody>
                      <a:tcPr>
                        <a:blipFill>
                          <a:blip r:embed="rId2"/>
                          <a:stretch>
                            <a:fillRect l="-787" t="-463043" r="-599213" b="-247826"/>
                          </a:stretch>
                        </a:blipFill>
                      </a:tcPr>
                    </a:tc>
                    <a:tc>
                      <a:txBody>
                        <a:bodyPr/>
                        <a:lstStyle/>
                        <a:p>
                          <a:pPr algn="ctr"/>
                          <a:r>
                            <a:rPr lang="it-IT" sz="1600" dirty="0"/>
                            <a:t>9.92</a:t>
                          </a:r>
                        </a:p>
                      </a:txBody>
                      <a:tcPr/>
                    </a:tc>
                    <a:tc>
                      <a:txBody>
                        <a:bodyPr/>
                        <a:lstStyle/>
                        <a:p>
                          <a:pPr algn="ctr"/>
                          <a:r>
                            <a:rPr lang="it-IT" sz="1600" dirty="0"/>
                            <a:t>5.78 (100)</a:t>
                          </a:r>
                        </a:p>
                      </a:txBody>
                      <a:tcPr/>
                    </a:tc>
                    <a:tc>
                      <a:txBody>
                        <a:bodyPr/>
                        <a:lstStyle/>
                        <a:p>
                          <a:pPr algn="ctr"/>
                          <a:r>
                            <a:rPr lang="it-IT" sz="1600" dirty="0"/>
                            <a:t>-</a:t>
                          </a:r>
                        </a:p>
                      </a:txBody>
                      <a:tcPr/>
                    </a:tc>
                    <a:tc>
                      <a:txBody>
                        <a:bodyPr/>
                        <a:lstStyle/>
                        <a:p>
                          <a:pPr algn="ctr"/>
                          <a:r>
                            <a:rPr lang="it-IT" sz="1600" dirty="0"/>
                            <a:t>-</a:t>
                          </a:r>
                        </a:p>
                      </a:txBody>
                      <a:tcPr/>
                    </a:tc>
                    <a:tc>
                      <a:txBody>
                        <a:bodyPr/>
                        <a:lstStyle/>
                        <a:p>
                          <a:pPr algn="ctr"/>
                          <a:r>
                            <a:rPr lang="it-IT" sz="1600" dirty="0"/>
                            <a:t>0.043</a:t>
                          </a:r>
                        </a:p>
                      </a:txBody>
                      <a:tcPr/>
                    </a:tc>
                    <a:tc>
                      <a:txBody>
                        <a:bodyPr/>
                        <a:lstStyle/>
                        <a:p>
                          <a:endParaRPr lang="en-US"/>
                        </a:p>
                      </a:txBody>
                      <a:tcPr>
                        <a:blipFill>
                          <a:blip r:embed="rId2"/>
                          <a:stretch>
                            <a:fillRect l="-316432" t="-463043" r="-939" b="-247826"/>
                          </a:stretch>
                        </a:blipFill>
                      </a:tcPr>
                    </a:tc>
                    <a:extLst>
                      <a:ext uri="{0D108BD9-81ED-4DB2-BD59-A6C34878D82A}">
                        <a16:rowId xmlns:a16="http://schemas.microsoft.com/office/drawing/2014/main" val="2745128397"/>
                      </a:ext>
                    </a:extLst>
                  </a:tr>
                  <a:tr h="548246">
                    <a:tc>
                      <a:txBody>
                        <a:bodyPr/>
                        <a:lstStyle/>
                        <a:p>
                          <a:endParaRPr lang="en-US"/>
                        </a:p>
                      </a:txBody>
                      <a:tcPr>
                        <a:blipFill>
                          <a:blip r:embed="rId2"/>
                          <a:stretch>
                            <a:fillRect l="-787" t="-602326" r="-599213" b="-165116"/>
                          </a:stretch>
                        </a:blipFill>
                      </a:tcPr>
                    </a:tc>
                    <a:tc>
                      <a:txBody>
                        <a:bodyPr/>
                        <a:lstStyle/>
                        <a:p>
                          <a:pPr algn="ctr"/>
                          <a:r>
                            <a:rPr lang="it-IT" sz="1600" dirty="0"/>
                            <a:t>11.43</a:t>
                          </a:r>
                        </a:p>
                      </a:txBody>
                      <a:tcPr/>
                    </a:tc>
                    <a:tc>
                      <a:txBody>
                        <a:bodyPr/>
                        <a:lstStyle/>
                        <a:p>
                          <a:pPr algn="ctr"/>
                          <a:r>
                            <a:rPr lang="it-IT" sz="1600" dirty="0"/>
                            <a:t>5.63 (100)</a:t>
                          </a:r>
                        </a:p>
                      </a:txBody>
                      <a:tcPr/>
                    </a:tc>
                    <a:tc>
                      <a:txBody>
                        <a:bodyPr/>
                        <a:lstStyle/>
                        <a:p>
                          <a:pPr algn="ctr"/>
                          <a:r>
                            <a:rPr lang="it-IT" sz="1600" dirty="0"/>
                            <a:t>-</a:t>
                          </a:r>
                        </a:p>
                      </a:txBody>
                      <a:tcPr/>
                    </a:tc>
                    <a:tc>
                      <a:txBody>
                        <a:bodyPr/>
                        <a:lstStyle/>
                        <a:p>
                          <a:pPr algn="ctr"/>
                          <a:r>
                            <a:rPr lang="it-IT" sz="1600" dirty="0"/>
                            <a:t>-</a:t>
                          </a:r>
                        </a:p>
                      </a:txBody>
                      <a:tcPr/>
                    </a:tc>
                    <a:tc>
                      <a:txBody>
                        <a:bodyPr/>
                        <a:lstStyle/>
                        <a:p>
                          <a:pPr algn="ctr"/>
                          <a:r>
                            <a:rPr lang="it-IT" sz="1600" dirty="0"/>
                            <a:t>0.041</a:t>
                          </a:r>
                        </a:p>
                      </a:txBody>
                      <a:tcPr/>
                    </a:tc>
                    <a:tc>
                      <a:txBody>
                        <a:bodyPr/>
                        <a:lstStyle/>
                        <a:p>
                          <a:endParaRPr lang="en-US"/>
                        </a:p>
                      </a:txBody>
                      <a:tcPr>
                        <a:blipFill>
                          <a:blip r:embed="rId2"/>
                          <a:stretch>
                            <a:fillRect l="-316432" t="-602326" r="-939" b="-165116"/>
                          </a:stretch>
                        </a:blipFill>
                      </a:tcPr>
                    </a:tc>
                    <a:extLst>
                      <a:ext uri="{0D108BD9-81ED-4DB2-BD59-A6C34878D82A}">
                        <a16:rowId xmlns:a16="http://schemas.microsoft.com/office/drawing/2014/main" val="2188562824"/>
                      </a:ext>
                    </a:extLst>
                  </a:tr>
                  <a:tr h="822960">
                    <a:tc>
                      <a:txBody>
                        <a:bodyPr/>
                        <a:lstStyle/>
                        <a:p>
                          <a:endParaRPr lang="en-US"/>
                        </a:p>
                      </a:txBody>
                      <a:tcPr>
                        <a:blipFill>
                          <a:blip r:embed="rId2"/>
                          <a:stretch>
                            <a:fillRect l="-787" t="-464615" r="-599213" b="-9231"/>
                          </a:stretch>
                        </a:blipFill>
                      </a:tcPr>
                    </a:tc>
                    <a:tc>
                      <a:txBody>
                        <a:bodyPr/>
                        <a:lstStyle/>
                        <a:p>
                          <a:pPr algn="ctr"/>
                          <a:r>
                            <a:rPr lang="it-IT" sz="1600" dirty="0"/>
                            <a:t>6.89</a:t>
                          </a:r>
                        </a:p>
                      </a:txBody>
                      <a:tcPr/>
                    </a:tc>
                    <a:tc>
                      <a:txBody>
                        <a:bodyPr/>
                        <a:lstStyle/>
                        <a:p>
                          <a:pPr algn="ctr"/>
                          <a:r>
                            <a:rPr lang="it-IT" sz="1600" dirty="0"/>
                            <a:t>-</a:t>
                          </a:r>
                        </a:p>
                      </a:txBody>
                      <a:tcPr/>
                    </a:tc>
                    <a:tc>
                      <a:txBody>
                        <a:bodyPr/>
                        <a:lstStyle/>
                        <a:p>
                          <a:pPr algn="ctr"/>
                          <a:r>
                            <a:rPr lang="it-IT" sz="1600" dirty="0"/>
                            <a:t>0.593 (100)</a:t>
                          </a:r>
                        </a:p>
                      </a:txBody>
                      <a:tcPr/>
                    </a:tc>
                    <a:tc>
                      <a:txBody>
                        <a:bodyPr/>
                        <a:lstStyle/>
                        <a:p>
                          <a:pPr algn="ctr"/>
                          <a:r>
                            <a:rPr lang="it-IT" sz="1600" dirty="0"/>
                            <a:t>74.6 (10.2)</a:t>
                          </a:r>
                        </a:p>
                        <a:p>
                          <a:pPr algn="ctr"/>
                          <a:r>
                            <a:rPr lang="it-IT" sz="1600" dirty="0"/>
                            <a:t>49.1 (2.6)</a:t>
                          </a:r>
                        </a:p>
                        <a:p>
                          <a:pPr algn="ctr"/>
                          <a:r>
                            <a:rPr lang="it-IT" sz="1600" dirty="0"/>
                            <a:t>25.6 (16.2)</a:t>
                          </a:r>
                        </a:p>
                      </a:txBody>
                      <a:tcPr/>
                    </a:tc>
                    <a:tc>
                      <a:txBody>
                        <a:bodyPr/>
                        <a:lstStyle/>
                        <a:p>
                          <a:pPr algn="ctr"/>
                          <a:r>
                            <a:rPr lang="it-IT" sz="1600" dirty="0"/>
                            <a:t>2.3</a:t>
                          </a:r>
                        </a:p>
                      </a:txBody>
                      <a:tcPr/>
                    </a:tc>
                    <a:tc>
                      <a:txBody>
                        <a:bodyPr/>
                        <a:lstStyle/>
                        <a:p>
                          <a:r>
                            <a:rPr lang="it-IT" sz="1600" dirty="0"/>
                            <a:t>Nuclear reactor</a:t>
                          </a:r>
                        </a:p>
                      </a:txBody>
                      <a:tcPr/>
                    </a:tc>
                    <a:extLst>
                      <a:ext uri="{0D108BD9-81ED-4DB2-BD59-A6C34878D82A}">
                        <a16:rowId xmlns:a16="http://schemas.microsoft.com/office/drawing/2014/main" val="2663734226"/>
                      </a:ext>
                    </a:extLst>
                  </a:tr>
                </a:tbl>
              </a:graphicData>
            </a:graphic>
          </p:graphicFrame>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A89A1B61-AE87-AD1A-F859-6FA311E2AD65}"/>
                  </a:ext>
                </a:extLst>
              </p:cNvPr>
              <p:cNvSpPr txBox="1"/>
              <p:nvPr/>
            </p:nvSpPr>
            <p:spPr>
              <a:xfrm>
                <a:off x="481780" y="5712268"/>
                <a:ext cx="11228440" cy="1140890"/>
              </a:xfrm>
              <a:prstGeom prst="rect">
                <a:avLst/>
              </a:prstGeom>
              <a:noFill/>
            </p:spPr>
            <p:txBody>
              <a:bodyPr wrap="square" rtlCol="0">
                <a:spAutoFit/>
              </a:bodyPr>
              <a:lstStyle/>
              <a:p>
                <a:r>
                  <a:rPr lang="it-IT" sz="1600" dirty="0"/>
                  <a:t>Note: </a:t>
                </a:r>
                <a14:m>
                  <m:oMath xmlns:m="http://schemas.openxmlformats.org/officeDocument/2006/math">
                    <m:sSub>
                      <m:sSubPr>
                        <m:ctrlPr>
                          <a:rPr lang="it-IT" sz="1600" i="1" smtClean="0">
                            <a:latin typeface="Cambria Math" panose="02040503050406030204" pitchFamily="18" charset="0"/>
                          </a:rPr>
                        </m:ctrlPr>
                      </m:sSubPr>
                      <m:e>
                        <m:r>
                          <a:rPr lang="it-IT" sz="1600" b="0" i="1" smtClean="0">
                            <a:latin typeface="Cambria Math" panose="02040503050406030204" pitchFamily="18" charset="0"/>
                          </a:rPr>
                          <m:t>𝑡</m:t>
                        </m:r>
                      </m:e>
                      <m:sub>
                        <m:r>
                          <a:rPr lang="it-IT" sz="1600" b="0" i="1" smtClean="0">
                            <a:latin typeface="Cambria Math" panose="02040503050406030204" pitchFamily="18" charset="0"/>
                          </a:rPr>
                          <m:t>1/2</m:t>
                        </m:r>
                      </m:sub>
                    </m:sSub>
                    <m:r>
                      <a:rPr lang="it-IT" sz="1600" b="0" i="1" smtClean="0">
                        <a:latin typeface="Cambria Math" panose="02040503050406030204" pitchFamily="18" charset="0"/>
                      </a:rPr>
                      <m:t> </m:t>
                    </m:r>
                    <m:d>
                      <m:dPr>
                        <m:ctrlPr>
                          <a:rPr lang="it-IT" sz="1600" i="1" smtClean="0">
                            <a:latin typeface="Cambria Math" panose="02040503050406030204" pitchFamily="18" charset="0"/>
                          </a:rPr>
                        </m:ctrlPr>
                      </m:dPr>
                      <m:e>
                        <m:r>
                          <a:rPr lang="it-IT" sz="1600" b="0" i="1" smtClean="0">
                            <a:latin typeface="Cambria Math" panose="02040503050406030204" pitchFamily="18" charset="0"/>
                          </a:rPr>
                          <m:t>𝑑𝑎𝑦𝑠</m:t>
                        </m:r>
                      </m:e>
                    </m:d>
                    <m:r>
                      <a:rPr lang="it-IT" sz="1600" b="0" i="1" smtClean="0">
                        <a:latin typeface="Cambria Math" panose="02040503050406030204" pitchFamily="18" charset="0"/>
                      </a:rPr>
                      <m:t>, </m:t>
                    </m:r>
                    <m:r>
                      <a:rPr lang="it-IT" sz="1600" b="0" i="1" smtClean="0">
                        <a:latin typeface="Cambria Math" panose="02040503050406030204" pitchFamily="18" charset="0"/>
                      </a:rPr>
                      <m:t>𝑟𝑎𝑑𝑖𝑜𝑖𝑠𝑜𝑡𝑜𝑝𝑒</m:t>
                    </m:r>
                    <m:r>
                      <a:rPr lang="it-IT" sz="1600" b="0" i="1" smtClean="0">
                        <a:latin typeface="Cambria Math" panose="02040503050406030204" pitchFamily="18" charset="0"/>
                      </a:rPr>
                      <m:t> </m:t>
                    </m:r>
                    <m:r>
                      <a:rPr lang="it-IT" sz="1600" b="0" i="1" smtClean="0">
                        <a:latin typeface="Cambria Math" panose="02040503050406030204" pitchFamily="18" charset="0"/>
                      </a:rPr>
                      <m:t>h𝑎𝑙𝑓</m:t>
                    </m:r>
                    <m:r>
                      <a:rPr lang="it-IT" sz="1600" b="0" i="1" smtClean="0">
                        <a:latin typeface="Cambria Math" panose="02040503050406030204" pitchFamily="18" charset="0"/>
                      </a:rPr>
                      <m:t>−</m:t>
                    </m:r>
                    <m:r>
                      <a:rPr lang="it-IT" sz="1600" b="0" i="1" smtClean="0">
                        <a:latin typeface="Cambria Math" panose="02040503050406030204" pitchFamily="18" charset="0"/>
                      </a:rPr>
                      <m:t>𝑙𝑖𝑓𝑒</m:t>
                    </m:r>
                    <m:r>
                      <a:rPr lang="it-IT" sz="1600" b="0" i="1" smtClean="0">
                        <a:latin typeface="Cambria Math" panose="02040503050406030204" pitchFamily="18" charset="0"/>
                      </a:rPr>
                      <m:t> </m:t>
                    </m:r>
                    <m:r>
                      <a:rPr lang="it-IT" sz="1600" b="0" i="1" smtClean="0">
                        <a:latin typeface="Cambria Math" panose="02040503050406030204" pitchFamily="18" charset="0"/>
                      </a:rPr>
                      <m:t>𝑖𝑛</m:t>
                    </m:r>
                    <m:r>
                      <a:rPr lang="it-IT" sz="1600" b="0" i="1" smtClean="0">
                        <a:latin typeface="Cambria Math" panose="02040503050406030204" pitchFamily="18" charset="0"/>
                      </a:rPr>
                      <m:t> </m:t>
                    </m:r>
                    <m:r>
                      <a:rPr lang="it-IT" sz="1600" b="0" i="1" smtClean="0">
                        <a:latin typeface="Cambria Math" panose="02040503050406030204" pitchFamily="18" charset="0"/>
                      </a:rPr>
                      <m:t>𝑑𝑎𝑦𝑠</m:t>
                    </m:r>
                    <m:r>
                      <a:rPr lang="it-IT" sz="1600" b="0" i="1" smtClean="0">
                        <a:latin typeface="Cambria Math" panose="02040503050406030204" pitchFamily="18" charset="0"/>
                      </a:rPr>
                      <m:t>;</m:t>
                    </m:r>
                    <m:sSub>
                      <m:sSubPr>
                        <m:ctrlPr>
                          <a:rPr lang="it-IT" sz="1600" i="1">
                            <a:latin typeface="Cambria Math" panose="02040503050406030204" pitchFamily="18" charset="0"/>
                          </a:rPr>
                        </m:ctrlPr>
                      </m:sSubPr>
                      <m:e>
                        <m:r>
                          <a:rPr lang="it-IT" sz="1600" b="1">
                            <a:latin typeface="Cambria Math" panose="02040503050406030204" pitchFamily="18" charset="0"/>
                          </a:rPr>
                          <m:t>𝑬</m:t>
                        </m:r>
                      </m:e>
                      <m:sub>
                        <m:r>
                          <a:rPr lang="it-IT" sz="1600">
                            <a:latin typeface="Cambria Math" panose="02040503050406030204" pitchFamily="18" charset="0"/>
                          </a:rPr>
                          <m:t>𝜶</m:t>
                        </m:r>
                      </m:sub>
                    </m:sSub>
                    <m:r>
                      <m:rPr>
                        <m:nor/>
                      </m:rPr>
                      <a:rPr lang="it-IT" sz="1600" dirty="0"/>
                      <m:t> (</m:t>
                    </m:r>
                    <m:r>
                      <m:rPr>
                        <m:nor/>
                      </m:rPr>
                      <a:rPr lang="it-IT" sz="1600" dirty="0"/>
                      <m:t>MeV</m:t>
                    </m:r>
                    <m:r>
                      <m:rPr>
                        <m:nor/>
                      </m:rPr>
                      <a:rPr lang="it-IT" sz="1600" dirty="0"/>
                      <m:t>) (%) </m:t>
                    </m:r>
                    <m:r>
                      <m:rPr>
                        <m:nor/>
                      </m:rPr>
                      <a:rPr lang="it-IT" sz="1600" b="0" i="0" dirty="0" smtClean="0"/>
                      <m:t>energy</m:t>
                    </m:r>
                    <m:r>
                      <m:rPr>
                        <m:nor/>
                      </m:rPr>
                      <a:rPr lang="it-IT" sz="1600" b="0" i="0" dirty="0" smtClean="0"/>
                      <m:t> </m:t>
                    </m:r>
                    <m:r>
                      <m:rPr>
                        <m:nor/>
                      </m:rPr>
                      <a:rPr lang="it-IT" sz="1600" b="0" i="0" dirty="0" smtClean="0"/>
                      <m:t>of</m:t>
                    </m:r>
                    <m:r>
                      <m:rPr>
                        <m:nor/>
                      </m:rPr>
                      <a:rPr lang="it-IT" sz="1600" b="0" i="0" dirty="0" smtClean="0"/>
                      <m:t> </m:t>
                    </m:r>
                    <m:r>
                      <a:rPr lang="it-IT" sz="1600" b="0" i="1" dirty="0" smtClean="0">
                        <a:latin typeface="Cambria Math" panose="02040503050406030204" pitchFamily="18" charset="0"/>
                      </a:rPr>
                      <m:t>𝑒𝑚𝑖𝑡𝑡𝑒𝑑</m:t>
                    </m:r>
                    <m:r>
                      <a:rPr lang="it-IT" sz="1600" b="0" i="1" dirty="0" smtClean="0">
                        <a:latin typeface="Cambria Math" panose="02040503050406030204" pitchFamily="18" charset="0"/>
                      </a:rPr>
                      <m:t> </m:t>
                    </m:r>
                    <m:r>
                      <a:rPr lang="it-IT" sz="1600" b="0" i="1" dirty="0" smtClean="0">
                        <a:latin typeface="Cambria Math" panose="02040503050406030204" pitchFamily="18" charset="0"/>
                      </a:rPr>
                      <m:t>𝑎𝑙𝑝h𝑎</m:t>
                    </m:r>
                    <m:r>
                      <a:rPr lang="it-IT" sz="1600" b="0" i="1" dirty="0" smtClean="0">
                        <a:latin typeface="Cambria Math" panose="02040503050406030204" pitchFamily="18" charset="0"/>
                      </a:rPr>
                      <m:t> </m:t>
                    </m:r>
                    <m:r>
                      <a:rPr lang="it-IT" sz="1600" b="0" i="1" dirty="0" smtClean="0">
                        <a:latin typeface="Cambria Math" panose="02040503050406030204" pitchFamily="18" charset="0"/>
                      </a:rPr>
                      <m:t>𝑝𝑎𝑟𝑡𝑖𝑐𝑙𝑒𝑠</m:t>
                    </m:r>
                    <m:r>
                      <a:rPr lang="it-IT" sz="1600" b="0" i="1" dirty="0" smtClean="0">
                        <a:latin typeface="Cambria Math" panose="02040503050406030204" pitchFamily="18" charset="0"/>
                      </a:rPr>
                      <m:t> </m:t>
                    </m:r>
                    <m:r>
                      <m:rPr>
                        <m:nor/>
                      </m:rPr>
                      <a:rPr lang="it-IT" sz="1600" dirty="0"/>
                      <m:t>and</m:t>
                    </m:r>
                    <m:r>
                      <m:rPr>
                        <m:nor/>
                      </m:rPr>
                      <a:rPr lang="it-IT" sz="1600" dirty="0"/>
                      <m:t> </m:t>
                    </m:r>
                    <m:r>
                      <m:rPr>
                        <m:nor/>
                      </m:rPr>
                      <a:rPr lang="it-IT" sz="1600" dirty="0"/>
                      <m:t>respective</m:t>
                    </m:r>
                    <m:r>
                      <m:rPr>
                        <m:nor/>
                      </m:rPr>
                      <a:rPr lang="it-IT" sz="1600" dirty="0"/>
                      <m:t> </m:t>
                    </m:r>
                    <m:r>
                      <m:rPr>
                        <m:nor/>
                      </m:rPr>
                      <a:rPr lang="it-IT" sz="1600" dirty="0"/>
                      <m:t>decay</m:t>
                    </m:r>
                    <m:r>
                      <m:rPr>
                        <m:nor/>
                      </m:rPr>
                      <a:rPr lang="it-IT" sz="1600" dirty="0"/>
                      <m:t> </m:t>
                    </m:r>
                    <m:r>
                      <m:rPr>
                        <m:nor/>
                      </m:rPr>
                      <a:rPr lang="it-IT" sz="1600" dirty="0"/>
                      <m:t>abundance</m:t>
                    </m:r>
                    <m:r>
                      <m:rPr>
                        <m:nor/>
                      </m:rPr>
                      <a:rPr lang="it-IT" sz="1600" dirty="0"/>
                      <m:t> </m:t>
                    </m:r>
                    <m:r>
                      <m:rPr>
                        <m:nor/>
                      </m:rPr>
                      <a:rPr lang="it-IT" sz="1600" dirty="0"/>
                      <m:t>shown</m:t>
                    </m:r>
                    <m:r>
                      <m:rPr>
                        <m:nor/>
                      </m:rPr>
                      <a:rPr lang="it-IT" sz="1600" dirty="0"/>
                      <m:t> </m:t>
                    </m:r>
                    <m:r>
                      <m:rPr>
                        <m:nor/>
                      </m:rPr>
                      <a:rPr lang="it-IT" sz="1600" dirty="0"/>
                      <m:t>in</m:t>
                    </m:r>
                    <m:r>
                      <m:rPr>
                        <m:nor/>
                      </m:rPr>
                      <a:rPr lang="it-IT" sz="1600" dirty="0"/>
                      <m:t> </m:t>
                    </m:r>
                    <m:r>
                      <m:rPr>
                        <m:nor/>
                      </m:rPr>
                      <a:rPr lang="it-IT" sz="1600" dirty="0"/>
                      <m:t>parentheses</m:t>
                    </m:r>
                    <m:r>
                      <a:rPr lang="it-IT" sz="1600" b="0" i="1" dirty="0" smtClean="0">
                        <a:latin typeface="Cambria Math" panose="02040503050406030204" pitchFamily="18" charset="0"/>
                      </a:rPr>
                      <m:t>;</m:t>
                    </m:r>
                    <m:sSub>
                      <m:sSubPr>
                        <m:ctrlPr>
                          <a:rPr lang="it-IT" sz="1600" i="1">
                            <a:latin typeface="Cambria Math" panose="02040503050406030204" pitchFamily="18" charset="0"/>
                          </a:rPr>
                        </m:ctrlPr>
                      </m:sSubPr>
                      <m:e>
                        <m:r>
                          <a:rPr lang="it-IT" sz="1600" b="0" i="1">
                            <a:latin typeface="Cambria Math" panose="02040503050406030204" pitchFamily="18" charset="0"/>
                          </a:rPr>
                          <m:t>𝐸</m:t>
                        </m:r>
                      </m:e>
                      <m:sub>
                        <m:r>
                          <a:rPr lang="it-IT" sz="1600" b="0" i="1">
                            <a:latin typeface="Cambria Math" panose="02040503050406030204" pitchFamily="18" charset="0"/>
                          </a:rPr>
                          <m:t>𝛽</m:t>
                        </m:r>
                      </m:sub>
                    </m:sSub>
                    <m:r>
                      <a:rPr lang="it-IT" sz="1600" b="0">
                        <a:latin typeface="Cambria Math" panose="02040503050406030204" pitchFamily="18" charset="0"/>
                      </a:rPr>
                      <m:t> </m:t>
                    </m:r>
                    <m:d>
                      <m:dPr>
                        <m:ctrlPr>
                          <a:rPr lang="it-IT" sz="1600" i="1">
                            <a:latin typeface="Cambria Math" panose="02040503050406030204" pitchFamily="18" charset="0"/>
                          </a:rPr>
                        </m:ctrlPr>
                      </m:dPr>
                      <m:e>
                        <m:r>
                          <a:rPr lang="it-IT" sz="1600" b="0" i="1">
                            <a:latin typeface="Cambria Math" panose="02040503050406030204" pitchFamily="18" charset="0"/>
                          </a:rPr>
                          <m:t>𝑀𝑒𝑉</m:t>
                        </m:r>
                      </m:e>
                    </m:d>
                    <m:r>
                      <a:rPr lang="it-IT" sz="1600" b="0">
                        <a:latin typeface="Cambria Math" panose="02040503050406030204" pitchFamily="18" charset="0"/>
                      </a:rPr>
                      <m:t> (%)</m:t>
                    </m:r>
                  </m:oMath>
                </a14:m>
                <a:r>
                  <a:rPr lang="it-IT" sz="1600" dirty="0"/>
                  <a:t> maximum energy of </a:t>
                </a:r>
                <a:r>
                  <a:rPr lang="it-IT" sz="1600" dirty="0" err="1"/>
                  <a:t>emitted</a:t>
                </a:r>
                <a:r>
                  <a:rPr lang="it-IT" sz="1600" dirty="0"/>
                  <a:t> beta </a:t>
                </a:r>
                <a:r>
                  <a:rPr lang="it-IT" sz="1600" dirty="0" err="1"/>
                  <a:t>particles</a:t>
                </a:r>
                <a:r>
                  <a:rPr lang="it-IT" sz="1600" dirty="0"/>
                  <a:t> and </a:t>
                </a:r>
                <a:r>
                  <a:rPr lang="it-IT" sz="1600" dirty="0" err="1"/>
                  <a:t>respective</a:t>
                </a:r>
                <a:r>
                  <a:rPr lang="it-IT" sz="1600" dirty="0"/>
                  <a:t> </a:t>
                </a:r>
                <a:r>
                  <a:rPr lang="it-IT" sz="1600" dirty="0" err="1"/>
                  <a:t>decay</a:t>
                </a:r>
                <a:r>
                  <a:rPr lang="it-IT" sz="1600" dirty="0"/>
                  <a:t> </a:t>
                </a:r>
                <a:r>
                  <a:rPr lang="it-IT" sz="1600" dirty="0" err="1"/>
                  <a:t>abundance</a:t>
                </a:r>
                <a:r>
                  <a:rPr lang="it-IT" sz="1600" dirty="0"/>
                  <a:t> </a:t>
                </a:r>
                <a:r>
                  <a:rPr lang="it-IT" sz="1600" dirty="0" err="1"/>
                  <a:t>shown</a:t>
                </a:r>
                <a:r>
                  <a:rPr lang="it-IT" sz="1600" dirty="0"/>
                  <a:t> in </a:t>
                </a:r>
                <a:r>
                  <a:rPr lang="it-IT" sz="1600" dirty="0" err="1"/>
                  <a:t>parentheses</a:t>
                </a:r>
                <a:r>
                  <a:rPr lang="it-IT" sz="1600" dirty="0"/>
                  <a:t>; </a:t>
                </a:r>
                <a14:m>
                  <m:oMath xmlns:m="http://schemas.openxmlformats.org/officeDocument/2006/math">
                    <m:sSub>
                      <m:sSubPr>
                        <m:ctrlPr>
                          <a:rPr lang="it-IT" sz="1600" i="1">
                            <a:latin typeface="Cambria Math" panose="02040503050406030204" pitchFamily="18" charset="0"/>
                          </a:rPr>
                        </m:ctrlPr>
                      </m:sSubPr>
                      <m:e>
                        <m:r>
                          <a:rPr lang="it-IT" sz="1600" b="0" i="1">
                            <a:latin typeface="Cambria Math" panose="02040503050406030204" pitchFamily="18" charset="0"/>
                          </a:rPr>
                          <m:t>𝐸</m:t>
                        </m:r>
                      </m:e>
                      <m:sub>
                        <m:r>
                          <a:rPr lang="it-IT" sz="1600" b="0" i="1">
                            <a:latin typeface="Cambria Math" panose="02040503050406030204" pitchFamily="18" charset="0"/>
                          </a:rPr>
                          <m:t>𝛾</m:t>
                        </m:r>
                      </m:sub>
                    </m:sSub>
                    <m:r>
                      <a:rPr lang="it-IT" sz="1600" b="0">
                        <a:latin typeface="Cambria Math" panose="02040503050406030204" pitchFamily="18" charset="0"/>
                      </a:rPr>
                      <m:t> </m:t>
                    </m:r>
                    <m:d>
                      <m:dPr>
                        <m:ctrlPr>
                          <a:rPr lang="it-IT" sz="1600" i="1">
                            <a:latin typeface="Cambria Math" panose="02040503050406030204" pitchFamily="18" charset="0"/>
                          </a:rPr>
                        </m:ctrlPr>
                      </m:dPr>
                      <m:e>
                        <m:r>
                          <a:rPr lang="it-IT" sz="1600" b="0" i="1">
                            <a:latin typeface="Cambria Math" panose="02040503050406030204" pitchFamily="18" charset="0"/>
                          </a:rPr>
                          <m:t>𝐾𝑒𝑉</m:t>
                        </m:r>
                      </m:e>
                    </m:d>
                    <m:r>
                      <a:rPr lang="it-IT" sz="1600" b="0">
                        <a:latin typeface="Cambria Math" panose="02040503050406030204" pitchFamily="18" charset="0"/>
                      </a:rPr>
                      <m:t> (%)</m:t>
                    </m:r>
                  </m:oMath>
                </a14:m>
                <a:r>
                  <a:rPr lang="it-IT" sz="1600" dirty="0"/>
                  <a:t> gamma ray energy </a:t>
                </a:r>
                <a:r>
                  <a:rPr lang="it-IT" sz="1600" dirty="0" err="1"/>
                  <a:t>useful</a:t>
                </a:r>
                <a:r>
                  <a:rPr lang="it-IT" sz="1600" dirty="0"/>
                  <a:t> for imaging and </a:t>
                </a:r>
                <a:r>
                  <a:rPr lang="it-IT" sz="1600" dirty="0" err="1"/>
                  <a:t>respective</a:t>
                </a:r>
                <a:r>
                  <a:rPr lang="it-IT" sz="1600" dirty="0"/>
                  <a:t> </a:t>
                </a:r>
                <a:r>
                  <a:rPr lang="it-IT" sz="1600" dirty="0" err="1"/>
                  <a:t>abundance</a:t>
                </a:r>
                <a:r>
                  <a:rPr lang="it-IT" sz="1600" dirty="0"/>
                  <a:t> in </a:t>
                </a:r>
                <a:r>
                  <a:rPr lang="it-IT" sz="1600" dirty="0" err="1"/>
                  <a:t>total</a:t>
                </a:r>
                <a:r>
                  <a:rPr lang="it-IT" sz="1600" dirty="0"/>
                  <a:t> energy </a:t>
                </a:r>
                <a:r>
                  <a:rPr lang="it-IT" sz="1600" dirty="0" err="1"/>
                  <a:t>shown</a:t>
                </a:r>
                <a:r>
                  <a:rPr lang="it-IT" sz="1600" dirty="0"/>
                  <a:t> in </a:t>
                </a:r>
                <a:r>
                  <a:rPr lang="it-IT" sz="1600" dirty="0" err="1"/>
                  <a:t>parentheses</a:t>
                </a:r>
                <a:r>
                  <a:rPr lang="it-IT" sz="1600" dirty="0"/>
                  <a:t>; </a:t>
                </a:r>
                <a:r>
                  <a:rPr lang="it-IT" sz="1600" dirty="0" err="1"/>
                  <a:t>tissue</a:t>
                </a:r>
                <a:r>
                  <a:rPr lang="it-IT" sz="1600" dirty="0"/>
                  <a:t> penetration range(mm), maximum </a:t>
                </a:r>
                <a:r>
                  <a:rPr lang="it-IT" sz="1600" dirty="0" err="1"/>
                  <a:t>tissue</a:t>
                </a:r>
                <a:r>
                  <a:rPr lang="it-IT" sz="1600" dirty="0"/>
                  <a:t> penetration </a:t>
                </a:r>
                <a:r>
                  <a:rPr lang="it-IT" sz="1600" dirty="0" err="1"/>
                  <a:t>shown</a:t>
                </a:r>
                <a:r>
                  <a:rPr lang="it-IT" sz="1600" dirty="0"/>
                  <a:t> in </a:t>
                </a:r>
                <a:r>
                  <a:rPr lang="it-IT" sz="1600" dirty="0" err="1"/>
                  <a:t>millimeters</a:t>
                </a:r>
                <a:endParaRPr lang="it-IT" dirty="0"/>
              </a:p>
            </p:txBody>
          </p:sp>
        </mc:Choice>
        <mc:Fallback xmlns="">
          <p:sp>
            <p:nvSpPr>
              <p:cNvPr id="2" name="CasellaDiTesto 1">
                <a:extLst>
                  <a:ext uri="{FF2B5EF4-FFF2-40B4-BE49-F238E27FC236}">
                    <a16:creationId xmlns:a16="http://schemas.microsoft.com/office/drawing/2014/main" id="{A89A1B61-AE87-AD1A-F859-6FA311E2AD65}"/>
                  </a:ext>
                </a:extLst>
              </p:cNvPr>
              <p:cNvSpPr txBox="1">
                <a:spLocks noRot="1" noChangeAspect="1" noMove="1" noResize="1" noEditPoints="1" noAdjustHandles="1" noChangeArrowheads="1" noChangeShapeType="1" noTextEdit="1"/>
              </p:cNvSpPr>
              <p:nvPr/>
            </p:nvSpPr>
            <p:spPr>
              <a:xfrm>
                <a:off x="481780" y="5712268"/>
                <a:ext cx="11228440" cy="1140890"/>
              </a:xfrm>
              <a:prstGeom prst="rect">
                <a:avLst/>
              </a:prstGeom>
              <a:blipFill>
                <a:blip r:embed="rId3"/>
                <a:stretch>
                  <a:fillRect l="-226" t="-1099" b="-6593"/>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C97E09ED-BD3E-B4B0-5E68-B26D45E39F1B}"/>
              </a:ext>
            </a:extLst>
          </p:cNvPr>
          <p:cNvSpPr>
            <a:spLocks noGrp="1"/>
          </p:cNvSpPr>
          <p:nvPr>
            <p:ph type="title"/>
          </p:nvPr>
        </p:nvSpPr>
        <p:spPr>
          <a:xfrm>
            <a:off x="2731168" y="3405"/>
            <a:ext cx="7764379" cy="1067405"/>
          </a:xfrm>
        </p:spPr>
        <p:txBody>
          <a:bodyPr vert="horz" lIns="0" tIns="45720" rIns="91440" bIns="45720" rtlCol="0" anchor="ctr">
            <a:normAutofit/>
          </a:bodyPr>
          <a:lstStyle/>
          <a:p>
            <a:r>
              <a:rPr lang="it-IT" sz="3600" cap="all" dirty="0">
                <a:solidFill>
                  <a:schemeClr val="tx2">
                    <a:lumMod val="75000"/>
                  </a:schemeClr>
                </a:solidFill>
              </a:rPr>
              <a:t>Therapy </a:t>
            </a:r>
            <a:r>
              <a:rPr lang="it-IT" sz="3600" cap="all" dirty="0" err="1">
                <a:solidFill>
                  <a:schemeClr val="tx2">
                    <a:lumMod val="75000"/>
                  </a:schemeClr>
                </a:solidFill>
              </a:rPr>
              <a:t>isotopes</a:t>
            </a:r>
            <a:endParaRPr lang="it-IT" sz="3600" cap="all" dirty="0">
              <a:solidFill>
                <a:schemeClr val="tx2">
                  <a:lumMod val="75000"/>
                </a:schemeClr>
              </a:solidFill>
            </a:endParaRPr>
          </a:p>
        </p:txBody>
      </p:sp>
    </p:spTree>
    <p:extLst>
      <p:ext uri="{BB962C8B-B14F-4D97-AF65-F5344CB8AC3E}">
        <p14:creationId xmlns:p14="http://schemas.microsoft.com/office/powerpoint/2010/main" val="112811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873D-8DF2-A9FE-9791-499576AB9275}"/>
              </a:ext>
            </a:extLst>
          </p:cNvPr>
          <p:cNvSpPr>
            <a:spLocks noGrp="1"/>
          </p:cNvSpPr>
          <p:nvPr>
            <p:ph type="title"/>
          </p:nvPr>
        </p:nvSpPr>
        <p:spPr/>
        <p:txBody>
          <a:bodyPr vert="horz" lIns="91440" tIns="45720" rIns="91440" bIns="45720" rtlCol="0" anchor="ctr">
            <a:normAutofit/>
          </a:bodyPr>
          <a:lstStyle/>
          <a:p>
            <a:r>
              <a:rPr lang="en-US" dirty="0">
                <a:solidFill>
                  <a:schemeClr val="tx2">
                    <a:lumMod val="75000"/>
                  </a:schemeClr>
                </a:solidFill>
              </a:rPr>
              <a:t>Lutetium production</a:t>
            </a:r>
          </a:p>
        </p:txBody>
      </p:sp>
      <p:sp>
        <p:nvSpPr>
          <p:cNvPr id="3" name="Content Placeholder 2">
            <a:extLst>
              <a:ext uri="{FF2B5EF4-FFF2-40B4-BE49-F238E27FC236}">
                <a16:creationId xmlns:a16="http://schemas.microsoft.com/office/drawing/2014/main" id="{4825FF67-D2F8-93BD-E3E0-C3AB765A4A2A}"/>
              </a:ext>
            </a:extLst>
          </p:cNvPr>
          <p:cNvSpPr>
            <a:spLocks noGrp="1"/>
          </p:cNvSpPr>
          <p:nvPr>
            <p:ph idx="1"/>
          </p:nvPr>
        </p:nvSpPr>
        <p:spPr/>
        <p:txBody>
          <a:bodyPr>
            <a:normAutofit/>
          </a:bodyPr>
          <a:lstStyle/>
          <a:p>
            <a:r>
              <a:rPr lang="en-US" dirty="0">
                <a:effectLst/>
              </a:rPr>
              <a:t>Considering the significant increase in clinical use and the limited number of suppliers along with European irradiation capacity and lack of European enrichment for stable isotope (</a:t>
            </a:r>
            <a:r>
              <a:rPr lang="en-US" baseline="30000" dirty="0">
                <a:effectLst/>
              </a:rPr>
              <a:t>176</a:t>
            </a:r>
            <a:r>
              <a:rPr lang="en-US" dirty="0">
                <a:effectLst/>
              </a:rPr>
              <a:t>Yb), the </a:t>
            </a:r>
            <a:r>
              <a:rPr lang="en-US" baseline="30000" dirty="0">
                <a:effectLst/>
              </a:rPr>
              <a:t>177</a:t>
            </a:r>
            <a:r>
              <a:rPr lang="en-US" dirty="0">
                <a:effectLst/>
              </a:rPr>
              <a:t>Lu supply should be closely monitored and direct actions taken in collaboration with the industry to work towards securing supply.</a:t>
            </a:r>
          </a:p>
          <a:p>
            <a:r>
              <a:rPr lang="en-US" dirty="0">
                <a:effectLst/>
              </a:rPr>
              <a:t>Enrichment of </a:t>
            </a:r>
            <a:r>
              <a:rPr lang="en-US" baseline="30000" dirty="0">
                <a:effectLst/>
              </a:rPr>
              <a:t>176</a:t>
            </a:r>
            <a:r>
              <a:rPr lang="en-US" dirty="0">
                <a:effectLst/>
              </a:rPr>
              <a:t>Yb relies mostly on Russian enrichment units, and the growing demand already exceeds the offer.</a:t>
            </a:r>
          </a:p>
          <a:p>
            <a:r>
              <a:rPr lang="en-US" dirty="0">
                <a:effectLst/>
              </a:rPr>
              <a:t>Upscaling of both irradiation and processing capacities is key to meeting the projected radioisotope needs within the next 5 to 10 years.</a:t>
            </a:r>
          </a:p>
        </p:txBody>
      </p:sp>
      <p:sp>
        <p:nvSpPr>
          <p:cNvPr id="5" name="Slide Number Placeholder 4">
            <a:extLst>
              <a:ext uri="{FF2B5EF4-FFF2-40B4-BE49-F238E27FC236}">
                <a16:creationId xmlns:a16="http://schemas.microsoft.com/office/drawing/2014/main" id="{6C1666B0-6A03-7DDE-1649-64D6104C88EE}"/>
              </a:ext>
            </a:extLst>
          </p:cNvPr>
          <p:cNvSpPr>
            <a:spLocks noGrp="1"/>
          </p:cNvSpPr>
          <p:nvPr>
            <p:ph type="sldNum" sz="quarter" idx="12"/>
          </p:nvPr>
        </p:nvSpPr>
        <p:spPr/>
        <p:txBody>
          <a:bodyPr/>
          <a:lstStyle/>
          <a:p>
            <a:fld id="{B0F1EEC3-6C0A-4457-9884-170E8C2C0F22}" type="slidenum">
              <a:rPr lang="it-IT" smtClean="0"/>
              <a:t>16</a:t>
            </a:fld>
            <a:endParaRPr lang="it-IT" dirty="0"/>
          </a:p>
        </p:txBody>
      </p:sp>
    </p:spTree>
    <p:extLst>
      <p:ext uri="{BB962C8B-B14F-4D97-AF65-F5344CB8AC3E}">
        <p14:creationId xmlns:p14="http://schemas.microsoft.com/office/powerpoint/2010/main" val="13006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23F5B18-2561-F4A9-0043-D1C1C6C2FEF2}"/>
              </a:ext>
            </a:extLst>
          </p:cNvPr>
          <p:cNvSpPr>
            <a:spLocks noGrp="1"/>
          </p:cNvSpPr>
          <p:nvPr>
            <p:ph type="title"/>
          </p:nvPr>
        </p:nvSpPr>
        <p:spPr>
          <a:xfrm>
            <a:off x="725079" y="798758"/>
            <a:ext cx="3007936" cy="2877696"/>
          </a:xfrm>
        </p:spPr>
        <p:txBody>
          <a:bodyPr anchor="ctr">
            <a:normAutofit/>
          </a:bodyPr>
          <a:lstStyle/>
          <a:p>
            <a:r>
              <a:rPr lang="en-US" dirty="0">
                <a:solidFill>
                  <a:schemeClr val="tx2">
                    <a:lumMod val="75000"/>
                  </a:schemeClr>
                </a:solidFill>
              </a:rPr>
              <a:t>Other isotope used in PET</a:t>
            </a:r>
          </a:p>
        </p:txBody>
      </p:sp>
      <p:sp>
        <p:nvSpPr>
          <p:cNvPr id="21" name="Slide Number Placeholder 4">
            <a:extLst>
              <a:ext uri="{FF2B5EF4-FFF2-40B4-BE49-F238E27FC236}">
                <a16:creationId xmlns:a16="http://schemas.microsoft.com/office/drawing/2014/main" id="{35375119-61A5-0DC5-C005-10425AE644E5}"/>
              </a:ext>
            </a:extLst>
          </p:cNvPr>
          <p:cNvSpPr>
            <a:spLocks noGrp="1"/>
          </p:cNvSpPr>
          <p:nvPr>
            <p:ph type="sldNum" sz="quarter" idx="12"/>
          </p:nvPr>
        </p:nvSpPr>
        <p:spPr>
          <a:xfrm>
            <a:off x="8610600" y="6356350"/>
            <a:ext cx="2743200" cy="365125"/>
          </a:xfrm>
        </p:spPr>
        <p:txBody>
          <a:bodyPr/>
          <a:lstStyle/>
          <a:p>
            <a:pPr>
              <a:spcAft>
                <a:spcPts val="600"/>
              </a:spcAft>
            </a:pPr>
            <a:fld id="{B0F1EEC3-6C0A-4457-9884-170E8C2C0F22}" type="slidenum">
              <a:rPr lang="it-IT" smtClean="0"/>
              <a:pPr>
                <a:spcAft>
                  <a:spcPts val="600"/>
                </a:spcAft>
              </a:pPr>
              <a:t>17</a:t>
            </a:fld>
            <a:endParaRPr lang="it-IT"/>
          </a:p>
        </p:txBody>
      </p:sp>
      <p:graphicFrame>
        <p:nvGraphicFramePr>
          <p:cNvPr id="14" name="Content Placeholder 2">
            <a:extLst>
              <a:ext uri="{FF2B5EF4-FFF2-40B4-BE49-F238E27FC236}">
                <a16:creationId xmlns:a16="http://schemas.microsoft.com/office/drawing/2014/main" id="{99E177BE-FD34-7A78-E2C3-34BE4B1626CD}"/>
              </a:ext>
            </a:extLst>
          </p:cNvPr>
          <p:cNvGraphicFramePr>
            <a:graphicFrameLocks noGrp="1"/>
          </p:cNvGraphicFramePr>
          <p:nvPr>
            <p:ph idx="1"/>
            <p:extLst>
              <p:ext uri="{D42A27DB-BD31-4B8C-83A1-F6EECF244321}">
                <p14:modId xmlns:p14="http://schemas.microsoft.com/office/powerpoint/2010/main" val="4046686894"/>
              </p:ext>
            </p:extLst>
          </p:nvPr>
        </p:nvGraphicFramePr>
        <p:xfrm>
          <a:off x="3496559" y="0"/>
          <a:ext cx="8695441" cy="690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531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367FD-AB18-156D-3FF1-E869251C3C57}"/>
              </a:ext>
            </a:extLst>
          </p:cNvPr>
          <p:cNvPicPr>
            <a:picLocks noChangeAspect="1"/>
          </p:cNvPicPr>
          <p:nvPr/>
        </p:nvPicPr>
        <p:blipFill>
          <a:blip r:embed="rId2"/>
          <a:stretch>
            <a:fillRect/>
          </a:stretch>
        </p:blipFill>
        <p:spPr>
          <a:xfrm>
            <a:off x="1307971" y="177674"/>
            <a:ext cx="9823450" cy="6502651"/>
          </a:xfrm>
          <a:prstGeom prst="rect">
            <a:avLst/>
          </a:prstGeom>
          <a:solidFill>
            <a:schemeClr val="accent2">
              <a:lumMod val="20000"/>
              <a:lumOff val="80000"/>
            </a:schemeClr>
          </a:solidFill>
        </p:spPr>
      </p:pic>
    </p:spTree>
    <p:extLst>
      <p:ext uri="{BB962C8B-B14F-4D97-AF65-F5344CB8AC3E}">
        <p14:creationId xmlns:p14="http://schemas.microsoft.com/office/powerpoint/2010/main" val="21453055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F7177-F6F7-5AE3-A181-8EC947CC31C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34D810B-F837-8C53-5DF2-F437F0171937}"/>
              </a:ext>
            </a:extLst>
          </p:cNvPr>
          <p:cNvGrpSpPr/>
          <p:nvPr/>
        </p:nvGrpSpPr>
        <p:grpSpPr>
          <a:xfrm>
            <a:off x="8188645" y="1742060"/>
            <a:ext cx="3814741" cy="4016769"/>
            <a:chOff x="4736495" y="2438400"/>
            <a:chExt cx="2980266" cy="2980266"/>
          </a:xfrm>
        </p:grpSpPr>
        <p:sp>
          <p:nvSpPr>
            <p:cNvPr id="6" name="Shape 5">
              <a:extLst>
                <a:ext uri="{FF2B5EF4-FFF2-40B4-BE49-F238E27FC236}">
                  <a16:creationId xmlns:a16="http://schemas.microsoft.com/office/drawing/2014/main" id="{CE635C0F-1E66-4D9D-E299-E5CB835B28DA}"/>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008A2A1C-7290-4865-85B2-E1DD1FE05EDE}"/>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4800" kern="1200" dirty="0"/>
                <a:t>AI</a:t>
              </a:r>
            </a:p>
          </p:txBody>
        </p:sp>
      </p:grpSp>
      <p:grpSp>
        <p:nvGrpSpPr>
          <p:cNvPr id="8" name="Group 7">
            <a:extLst>
              <a:ext uri="{FF2B5EF4-FFF2-40B4-BE49-F238E27FC236}">
                <a16:creationId xmlns:a16="http://schemas.microsoft.com/office/drawing/2014/main" id="{60236F33-7750-2652-7225-B3974B4CFF30}"/>
              </a:ext>
            </a:extLst>
          </p:cNvPr>
          <p:cNvGrpSpPr/>
          <p:nvPr/>
        </p:nvGrpSpPr>
        <p:grpSpPr>
          <a:xfrm rot="596601">
            <a:off x="5758009" y="843252"/>
            <a:ext cx="2600961" cy="2802895"/>
            <a:chOff x="4736495" y="2438400"/>
            <a:chExt cx="2980266" cy="2980266"/>
          </a:xfrm>
        </p:grpSpPr>
        <p:sp>
          <p:nvSpPr>
            <p:cNvPr id="9" name="Shape 8">
              <a:extLst>
                <a:ext uri="{FF2B5EF4-FFF2-40B4-BE49-F238E27FC236}">
                  <a16:creationId xmlns:a16="http://schemas.microsoft.com/office/drawing/2014/main" id="{9EBE72F4-4D12-6E81-B25C-F992848EA284}"/>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Shape 4">
              <a:extLst>
                <a:ext uri="{FF2B5EF4-FFF2-40B4-BE49-F238E27FC236}">
                  <a16:creationId xmlns:a16="http://schemas.microsoft.com/office/drawing/2014/main" id="{5870358F-BC27-CB58-A2A9-6AB7E875AEA8}"/>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Image reconstruction</a:t>
              </a:r>
            </a:p>
          </p:txBody>
        </p:sp>
      </p:grpSp>
      <p:grpSp>
        <p:nvGrpSpPr>
          <p:cNvPr id="14" name="Group 13">
            <a:extLst>
              <a:ext uri="{FF2B5EF4-FFF2-40B4-BE49-F238E27FC236}">
                <a16:creationId xmlns:a16="http://schemas.microsoft.com/office/drawing/2014/main" id="{3D00BA78-D3E8-F402-9AFA-4856E01B24F4}"/>
              </a:ext>
            </a:extLst>
          </p:cNvPr>
          <p:cNvGrpSpPr/>
          <p:nvPr/>
        </p:nvGrpSpPr>
        <p:grpSpPr>
          <a:xfrm>
            <a:off x="3937476" y="3022560"/>
            <a:ext cx="2600961" cy="2736269"/>
            <a:chOff x="4736495" y="2438400"/>
            <a:chExt cx="2980266" cy="2980266"/>
          </a:xfrm>
        </p:grpSpPr>
        <p:sp>
          <p:nvSpPr>
            <p:cNvPr id="15" name="Shape 14">
              <a:extLst>
                <a:ext uri="{FF2B5EF4-FFF2-40B4-BE49-F238E27FC236}">
                  <a16:creationId xmlns:a16="http://schemas.microsoft.com/office/drawing/2014/main" id="{9D46B533-0313-9E59-22A6-567E135CBDB6}"/>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Shape 4">
              <a:extLst>
                <a:ext uri="{FF2B5EF4-FFF2-40B4-BE49-F238E27FC236}">
                  <a16:creationId xmlns:a16="http://schemas.microsoft.com/office/drawing/2014/main" id="{89576340-C598-5246-89E0-9A886544C951}"/>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Equipment</a:t>
              </a:r>
            </a:p>
          </p:txBody>
        </p:sp>
      </p:grpSp>
      <p:sp>
        <p:nvSpPr>
          <p:cNvPr id="20" name="Circular Arrow 19">
            <a:extLst>
              <a:ext uri="{FF2B5EF4-FFF2-40B4-BE49-F238E27FC236}">
                <a16:creationId xmlns:a16="http://schemas.microsoft.com/office/drawing/2014/main" id="{902EA346-D22E-988D-C044-FE5EF55B5BFB}"/>
              </a:ext>
            </a:extLst>
          </p:cNvPr>
          <p:cNvSpPr/>
          <p:nvPr/>
        </p:nvSpPr>
        <p:spPr>
          <a:xfrm rot="18580109">
            <a:off x="5320028" y="108338"/>
            <a:ext cx="3814742" cy="3849633"/>
          </a:xfrm>
          <a:prstGeom prst="circularArrow">
            <a:avLst>
              <a:gd name="adj1" fmla="val 4688"/>
              <a:gd name="adj2" fmla="val 299029"/>
              <a:gd name="adj3" fmla="val 2539295"/>
              <a:gd name="adj4" fmla="val 15812321"/>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Shape 21">
            <a:extLst>
              <a:ext uri="{FF2B5EF4-FFF2-40B4-BE49-F238E27FC236}">
                <a16:creationId xmlns:a16="http://schemas.microsoft.com/office/drawing/2014/main" id="{189901F4-0A2A-AA96-F0E4-C19245DA1D12}"/>
              </a:ext>
            </a:extLst>
          </p:cNvPr>
          <p:cNvSpPr/>
          <p:nvPr/>
        </p:nvSpPr>
        <p:spPr>
          <a:xfrm rot="18262515">
            <a:off x="3400932" y="2910254"/>
            <a:ext cx="2771648" cy="33949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2" name="Picture 1" descr="A group of icons with numbers and symbols&#10;&#10;Description automatically generated">
            <a:extLst>
              <a:ext uri="{FF2B5EF4-FFF2-40B4-BE49-F238E27FC236}">
                <a16:creationId xmlns:a16="http://schemas.microsoft.com/office/drawing/2014/main" id="{89315632-5168-F8FF-21A8-C15F18E91C50}"/>
              </a:ext>
            </a:extLst>
          </p:cNvPr>
          <p:cNvPicPr>
            <a:picLocks noChangeAspect="1"/>
          </p:cNvPicPr>
          <p:nvPr/>
        </p:nvPicPr>
        <p:blipFill>
          <a:blip r:embed="rId2"/>
          <a:srcRect l="55427" t="54107" r="5099" b="5529"/>
          <a:stretch/>
        </p:blipFill>
        <p:spPr>
          <a:xfrm>
            <a:off x="10517322" y="257716"/>
            <a:ext cx="1246413" cy="1274496"/>
          </a:xfrm>
          <a:prstGeom prst="rect">
            <a:avLst/>
          </a:prstGeom>
        </p:spPr>
      </p:pic>
    </p:spTree>
    <p:extLst>
      <p:ext uri="{BB962C8B-B14F-4D97-AF65-F5344CB8AC3E}">
        <p14:creationId xmlns:p14="http://schemas.microsoft.com/office/powerpoint/2010/main" val="37840133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7" descr="A building with a christmas tree in front of it&#10;&#10;Description automatically generated">
            <a:extLst>
              <a:ext uri="{FF2B5EF4-FFF2-40B4-BE49-F238E27FC236}">
                <a16:creationId xmlns:a16="http://schemas.microsoft.com/office/drawing/2014/main" id="{28E086F5-1703-6EC4-3438-30D434C1CE14}"/>
              </a:ext>
            </a:extLst>
          </p:cNvPr>
          <p:cNvPicPr>
            <a:picLocks noChangeAspect="1"/>
          </p:cNvPicPr>
          <p:nvPr/>
        </p:nvPicPr>
        <p:blipFill>
          <a:blip r:embed="rId2">
            <a:extLst>
              <a:ext uri="{28A0092B-C50C-407E-A947-70E740481C1C}">
                <a14:useLocalDpi xmlns:a14="http://schemas.microsoft.com/office/drawing/2010/main" val="0"/>
              </a:ext>
            </a:extLst>
          </a:blip>
          <a:srcRect l="-1" t="13722" r="30962" b="1903"/>
          <a:stretch/>
        </p:blipFill>
        <p:spPr>
          <a:xfrm>
            <a:off x="7943171" y="-21165"/>
            <a:ext cx="4208616" cy="6858000"/>
          </a:xfrm>
          <a:prstGeom prst="rect">
            <a:avLst/>
          </a:prstGeom>
          <a:noFill/>
        </p:spPr>
      </p:pic>
      <p:sp>
        <p:nvSpPr>
          <p:cNvPr id="16" name="Text Placeholder 2">
            <a:extLst>
              <a:ext uri="{FF2B5EF4-FFF2-40B4-BE49-F238E27FC236}">
                <a16:creationId xmlns:a16="http://schemas.microsoft.com/office/drawing/2014/main" id="{81AEB087-DFF2-A050-93C1-0371D066063B}"/>
              </a:ext>
            </a:extLst>
          </p:cNvPr>
          <p:cNvSpPr>
            <a:spLocks noGrp="1"/>
          </p:cNvSpPr>
          <p:nvPr>
            <p:ph type="body" sz="quarter" idx="15"/>
          </p:nvPr>
        </p:nvSpPr>
        <p:spPr>
          <a:xfrm>
            <a:off x="3818633" y="1747837"/>
            <a:ext cx="1253665" cy="1681163"/>
          </a:xfrm>
        </p:spPr>
        <p:txBody>
          <a:bodyPr/>
          <a:lstStyle/>
          <a:p>
            <a:endParaRPr lang="en-US"/>
          </a:p>
        </p:txBody>
      </p:sp>
      <p:sp>
        <p:nvSpPr>
          <p:cNvPr id="18" name="Text Placeholder 3">
            <a:extLst>
              <a:ext uri="{FF2B5EF4-FFF2-40B4-BE49-F238E27FC236}">
                <a16:creationId xmlns:a16="http://schemas.microsoft.com/office/drawing/2014/main" id="{A9E2BBBC-FBF3-2CEE-9F90-EE988EF7064D}"/>
              </a:ext>
            </a:extLst>
          </p:cNvPr>
          <p:cNvSpPr>
            <a:spLocks noGrp="1"/>
          </p:cNvSpPr>
          <p:nvPr>
            <p:ph type="body" sz="quarter" idx="14"/>
          </p:nvPr>
        </p:nvSpPr>
        <p:spPr>
          <a:xfrm>
            <a:off x="1903189" y="71740"/>
            <a:ext cx="1253665" cy="1681163"/>
          </a:xfrm>
        </p:spPr>
        <p:txBody>
          <a:bodyPr/>
          <a:lstStyle/>
          <a:p>
            <a:endParaRPr lang="en-US" dirty="0"/>
          </a:p>
        </p:txBody>
      </p:sp>
      <p:sp>
        <p:nvSpPr>
          <p:cNvPr id="20" name="Text Placeholder 4">
            <a:extLst>
              <a:ext uri="{FF2B5EF4-FFF2-40B4-BE49-F238E27FC236}">
                <a16:creationId xmlns:a16="http://schemas.microsoft.com/office/drawing/2014/main" id="{9F2030F2-2F35-2CB8-DABC-EAFE0A1F4D50}"/>
              </a:ext>
            </a:extLst>
          </p:cNvPr>
          <p:cNvSpPr>
            <a:spLocks noGrp="1"/>
          </p:cNvSpPr>
          <p:nvPr>
            <p:ph type="body" sz="quarter" idx="16"/>
          </p:nvPr>
        </p:nvSpPr>
        <p:spPr>
          <a:xfrm>
            <a:off x="295711" y="1360440"/>
            <a:ext cx="1253665" cy="1681163"/>
          </a:xfrm>
        </p:spPr>
        <p:txBody>
          <a:bodyPr/>
          <a:lstStyle/>
          <a:p>
            <a:endParaRPr lang="en-US"/>
          </a:p>
        </p:txBody>
      </p:sp>
      <p:sp>
        <p:nvSpPr>
          <p:cNvPr id="22" name="Title 5">
            <a:extLst>
              <a:ext uri="{FF2B5EF4-FFF2-40B4-BE49-F238E27FC236}">
                <a16:creationId xmlns:a16="http://schemas.microsoft.com/office/drawing/2014/main" id="{E700FD48-0BFD-DA34-C7D3-84F1D5F77BB4}"/>
              </a:ext>
            </a:extLst>
          </p:cNvPr>
          <p:cNvSpPr>
            <a:spLocks noGrp="1"/>
          </p:cNvSpPr>
          <p:nvPr>
            <p:ph type="ctrTitle"/>
          </p:nvPr>
        </p:nvSpPr>
        <p:spPr>
          <a:xfrm>
            <a:off x="680623" y="3216385"/>
            <a:ext cx="6979918" cy="2794660"/>
          </a:xfrm>
        </p:spPr>
        <p:txBody>
          <a:bodyPr>
            <a:normAutofit/>
          </a:bodyPr>
          <a:lstStyle/>
          <a:p>
            <a:pPr algn="r"/>
            <a:r>
              <a:rPr lang="en-US" strike="noStrike" dirty="0">
                <a:effectLst/>
              </a:rPr>
              <a:t>Physics research prospects in Nuclear Medicine</a:t>
            </a:r>
            <a:endParaRPr lang="en-US" dirty="0"/>
          </a:p>
        </p:txBody>
      </p:sp>
      <p:sp>
        <p:nvSpPr>
          <p:cNvPr id="24" name="Subtitle 6">
            <a:extLst>
              <a:ext uri="{FF2B5EF4-FFF2-40B4-BE49-F238E27FC236}">
                <a16:creationId xmlns:a16="http://schemas.microsoft.com/office/drawing/2014/main" id="{36EEF499-0529-F73E-4C31-5A30C4DBBE58}"/>
              </a:ext>
            </a:extLst>
          </p:cNvPr>
          <p:cNvSpPr>
            <a:spLocks noGrp="1"/>
          </p:cNvSpPr>
          <p:nvPr>
            <p:ph type="subTitle" idx="1"/>
          </p:nvPr>
        </p:nvSpPr>
        <p:spPr>
          <a:xfrm>
            <a:off x="4826623" y="5786384"/>
            <a:ext cx="3677297" cy="682094"/>
          </a:xfrm>
        </p:spPr>
        <p:txBody>
          <a:bodyPr/>
          <a:lstStyle/>
          <a:p>
            <a:r>
              <a:rPr lang="en-US" dirty="0"/>
              <a:t>Stephane </a:t>
            </a:r>
            <a:r>
              <a:rPr lang="en-US" dirty="0" err="1"/>
              <a:t>chauvie</a:t>
            </a:r>
            <a:endParaRPr lang="en-US" dirty="0"/>
          </a:p>
        </p:txBody>
      </p:sp>
      <p:sp>
        <p:nvSpPr>
          <p:cNvPr id="26" name="Text Placeholder 7">
            <a:extLst>
              <a:ext uri="{FF2B5EF4-FFF2-40B4-BE49-F238E27FC236}">
                <a16:creationId xmlns:a16="http://schemas.microsoft.com/office/drawing/2014/main" id="{0AC72A01-64CD-C994-F5D5-E7052599568C}"/>
              </a:ext>
            </a:extLst>
          </p:cNvPr>
          <p:cNvSpPr>
            <a:spLocks noGrp="1"/>
          </p:cNvSpPr>
          <p:nvPr>
            <p:ph type="body" sz="quarter" idx="17"/>
          </p:nvPr>
        </p:nvSpPr>
        <p:spPr>
          <a:xfrm>
            <a:off x="5401463" y="417568"/>
            <a:ext cx="1389074" cy="1681163"/>
          </a:xfrm>
        </p:spPr>
        <p:txBody>
          <a:bodyPr/>
          <a:lstStyle/>
          <a:p>
            <a:endParaRPr lang="en-US" dirty="0"/>
          </a:p>
        </p:txBody>
      </p:sp>
    </p:spTree>
    <p:extLst>
      <p:ext uri="{BB962C8B-B14F-4D97-AF65-F5344CB8AC3E}">
        <p14:creationId xmlns:p14="http://schemas.microsoft.com/office/powerpoint/2010/main" val="28665065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488951" y="1063729"/>
            <a:ext cx="5863955" cy="4798706"/>
          </a:xfrm>
        </p:spPr>
        <p:txBody>
          <a:bodyPr vert="horz" lIns="91440" tIns="45720" rIns="91440" bIns="45720" rtlCol="0">
            <a:normAutofit/>
          </a:bodyPr>
          <a:lstStyle/>
          <a:p>
            <a:pPr marL="0">
              <a:lnSpc>
                <a:spcPct val="90000"/>
              </a:lnSpc>
              <a:spcBef>
                <a:spcPts val="0"/>
              </a:spcBef>
            </a:pPr>
            <a:r>
              <a:rPr lang="en-US" sz="2000" dirty="0" err="1">
                <a:solidFill>
                  <a:schemeClr val="tx1"/>
                </a:solidFill>
                <a:latin typeface="+mn-lt"/>
                <a:ea typeface="+mn-ea"/>
              </a:rPr>
              <a:t>Activemeter</a:t>
            </a:r>
            <a:r>
              <a:rPr lang="en-US" sz="2000" dirty="0">
                <a:solidFill>
                  <a:schemeClr val="tx1"/>
                </a:solidFill>
                <a:latin typeface="+mn-lt"/>
                <a:ea typeface="+mn-ea"/>
              </a:rPr>
              <a:t> should be calibrated respect to a primary/secondary </a:t>
            </a:r>
            <a:r>
              <a:rPr lang="en-US" sz="2000" dirty="0" err="1">
                <a:solidFill>
                  <a:schemeClr val="tx1"/>
                </a:solidFill>
                <a:latin typeface="+mn-lt"/>
                <a:ea typeface="+mn-ea"/>
              </a:rPr>
              <a:t>activemeter</a:t>
            </a:r>
            <a:r>
              <a:rPr lang="en-US" sz="2000" dirty="0">
                <a:solidFill>
                  <a:schemeClr val="tx1"/>
                </a:solidFill>
                <a:latin typeface="+mn-lt"/>
                <a:ea typeface="+mn-ea"/>
              </a:rPr>
              <a:t> that has been calibrated respect to certified/traceable sources</a:t>
            </a:r>
          </a:p>
          <a:p>
            <a:pPr marL="0">
              <a:lnSpc>
                <a:spcPct val="90000"/>
              </a:lnSpc>
            </a:pPr>
            <a:r>
              <a:rPr lang="en-US" sz="2000" dirty="0">
                <a:solidFill>
                  <a:schemeClr val="tx1"/>
                </a:solidFill>
                <a:latin typeface="+mn-lt"/>
                <a:ea typeface="+mn-ea"/>
              </a:rPr>
              <a:t>Calibration coefficients convert </a:t>
            </a:r>
            <a:r>
              <a:rPr lang="en-US" sz="2000" dirty="0" err="1">
                <a:solidFill>
                  <a:schemeClr val="tx1"/>
                </a:solidFill>
                <a:latin typeface="+mn-lt"/>
                <a:ea typeface="+mn-ea"/>
              </a:rPr>
              <a:t>pA</a:t>
            </a:r>
            <a:r>
              <a:rPr lang="en-US" sz="2000" dirty="0">
                <a:solidFill>
                  <a:schemeClr val="tx1"/>
                </a:solidFill>
                <a:latin typeface="+mn-lt"/>
                <a:ea typeface="+mn-ea"/>
              </a:rPr>
              <a:t> in MBq</a:t>
            </a:r>
          </a:p>
          <a:p>
            <a:pPr marL="0">
              <a:lnSpc>
                <a:spcPct val="90000"/>
              </a:lnSpc>
              <a:spcBef>
                <a:spcPts val="0"/>
              </a:spcBef>
            </a:pPr>
            <a:r>
              <a:rPr lang="en-US" sz="2000" dirty="0">
                <a:solidFill>
                  <a:schemeClr val="tx1"/>
                </a:solidFill>
                <a:latin typeface="+mn-lt"/>
                <a:ea typeface="+mn-ea"/>
              </a:rPr>
              <a:t>Calibration coefficients depends on radioisotope</a:t>
            </a:r>
          </a:p>
          <a:p>
            <a:pPr>
              <a:lnSpc>
                <a:spcPct val="90000"/>
              </a:lnSpc>
            </a:pPr>
            <a:r>
              <a:rPr lang="en-US" sz="2000" dirty="0">
                <a:solidFill>
                  <a:schemeClr val="tx1"/>
                </a:solidFill>
                <a:latin typeface="+mn-lt"/>
                <a:ea typeface="+mn-ea"/>
              </a:rPr>
              <a:t>Correction shall be applied locally depending on your environment (hot cell, </a:t>
            </a:r>
            <a:r>
              <a:rPr lang="en-US" sz="2000" dirty="0" err="1">
                <a:solidFill>
                  <a:schemeClr val="tx1"/>
                </a:solidFill>
                <a:latin typeface="+mn-lt"/>
                <a:ea typeface="+mn-ea"/>
              </a:rPr>
              <a:t>etc</a:t>
            </a:r>
            <a:r>
              <a:rPr lang="en-US" sz="2000" dirty="0">
                <a:solidFill>
                  <a:schemeClr val="tx1"/>
                </a:solidFill>
                <a:latin typeface="+mn-lt"/>
                <a:ea typeface="+mn-ea"/>
              </a:rPr>
              <a:t>…) and on your devices (vial, syringe, etc..)</a:t>
            </a:r>
          </a:p>
          <a:p>
            <a:pPr lvl="1">
              <a:lnSpc>
                <a:spcPct val="90000"/>
              </a:lnSpc>
            </a:pPr>
            <a:r>
              <a:rPr lang="en-US" sz="2000" dirty="0">
                <a:solidFill>
                  <a:schemeClr val="tx1"/>
                </a:solidFill>
                <a:latin typeface="+mn-lt"/>
                <a:ea typeface="+mn-ea"/>
              </a:rPr>
              <a:t>geometry (syringe/vial)</a:t>
            </a:r>
          </a:p>
          <a:p>
            <a:pPr lvl="1">
              <a:lnSpc>
                <a:spcPct val="90000"/>
              </a:lnSpc>
            </a:pPr>
            <a:r>
              <a:rPr lang="en-US" sz="2000" dirty="0">
                <a:solidFill>
                  <a:schemeClr val="tx1"/>
                </a:solidFill>
                <a:latin typeface="+mn-lt"/>
                <a:ea typeface="+mn-ea"/>
              </a:rPr>
              <a:t>volume of the source </a:t>
            </a:r>
          </a:p>
          <a:p>
            <a:pPr lvl="1">
              <a:lnSpc>
                <a:spcPct val="90000"/>
              </a:lnSpc>
            </a:pPr>
            <a:r>
              <a:rPr lang="en-US" sz="2000" dirty="0">
                <a:solidFill>
                  <a:schemeClr val="tx1"/>
                </a:solidFill>
                <a:latin typeface="+mn-lt"/>
                <a:ea typeface="+mn-ea"/>
              </a:rPr>
              <a:t>source position</a:t>
            </a:r>
          </a:p>
        </p:txBody>
      </p:sp>
      <p:sp>
        <p:nvSpPr>
          <p:cNvPr id="4" name="Title 3"/>
          <p:cNvSpPr>
            <a:spLocks noGrp="1"/>
          </p:cNvSpPr>
          <p:nvPr>
            <p:ph type="title"/>
          </p:nvPr>
        </p:nvSpPr>
        <p:spPr>
          <a:xfrm>
            <a:off x="1736377" y="92778"/>
            <a:ext cx="9544565" cy="878183"/>
          </a:xfrm>
        </p:spPr>
        <p:txBody>
          <a:bodyPr vert="horz" lIns="91440" tIns="45720" rIns="91440" bIns="45720" rtlCol="0" anchor="b">
            <a:normAutofit/>
          </a:bodyPr>
          <a:lstStyle/>
          <a:p>
            <a:pPr>
              <a:lnSpc>
                <a:spcPct val="90000"/>
              </a:lnSpc>
            </a:pPr>
            <a:r>
              <a:rPr lang="en-US" sz="4000" dirty="0" err="1">
                <a:latin typeface="+mj-lt"/>
                <a:ea typeface="+mj-ea"/>
              </a:rPr>
              <a:t>activemeter</a:t>
            </a:r>
            <a:endParaRPr lang="en-US" sz="4000" dirty="0">
              <a:latin typeface="+mj-lt"/>
              <a:ea typeface="+mj-ea"/>
            </a:endParaRPr>
          </a:p>
        </p:txBody>
      </p:sp>
      <p:pic>
        <p:nvPicPr>
          <p:cNvPr id="8" name="Picture 7"/>
          <p:cNvPicPr>
            <a:picLocks noChangeAspect="1"/>
          </p:cNvPicPr>
          <p:nvPr/>
        </p:nvPicPr>
        <p:blipFill>
          <a:blip r:embed="rId2"/>
          <a:srcRect t="1200" r="-1" b="-1"/>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7" name="Picture 6">
            <a:extLst>
              <a:ext uri="{FF2B5EF4-FFF2-40B4-BE49-F238E27FC236}">
                <a16:creationId xmlns:a16="http://schemas.microsoft.com/office/drawing/2014/main" id="{5194C565-DB20-772D-F812-A7F5AFF0EAE5}"/>
              </a:ext>
            </a:extLst>
          </p:cNvPr>
          <p:cNvPicPr>
            <a:picLocks noChangeAspect="1"/>
          </p:cNvPicPr>
          <p:nvPr/>
        </p:nvPicPr>
        <p:blipFill rotWithShape="1">
          <a:blip r:embed="rId3">
            <a:duotone>
              <a:prstClr val="black"/>
              <a:schemeClr val="accent2">
                <a:tint val="45000"/>
                <a:satMod val="400000"/>
              </a:schemeClr>
            </a:duotone>
          </a:blip>
          <a:srcRect l="1462" t="6789" r="16674" b="35288"/>
          <a:stretch/>
        </p:blipFill>
        <p:spPr>
          <a:xfrm>
            <a:off x="1736377" y="4687186"/>
            <a:ext cx="5974749" cy="1978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2"/>
            </p:custDataLst>
          </p:nvPr>
        </p:nvSpPr>
        <p:spPr>
          <a:xfrm>
            <a:off x="292075" y="303809"/>
            <a:ext cx="11607851" cy="6250382"/>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Microsoft YaHei" panose="020B0503020204020204" pitchFamily="34" charset="-122"/>
            </a:endParaRPr>
          </a:p>
        </p:txBody>
      </p:sp>
      <p:pic>
        <p:nvPicPr>
          <p:cNvPr id="25" name="图片 24"/>
          <p:cNvPicPr/>
          <p:nvPr>
            <p:custDataLst>
              <p:tags r:id="rId3"/>
            </p:custDataLst>
          </p:nvPr>
        </p:nvPicPr>
        <p:blipFill>
          <a:blip r:embed="rId19" r:link="rId20" cstate="print">
            <a:extLst>
              <a:ext uri="{28A0092B-C50C-407E-A947-70E740481C1C}">
                <a14:useLocalDpi xmlns:a14="http://schemas.microsoft.com/office/drawing/2010/main" val="0"/>
              </a:ext>
            </a:extLst>
          </a:blip>
          <a:stretch>
            <a:fillRect/>
          </a:stretch>
        </p:blipFill>
        <p:spPr>
          <a:xfrm>
            <a:off x="0" y="0"/>
            <a:ext cx="720090" cy="649769"/>
          </a:xfrm>
          <a:prstGeom prst="rect">
            <a:avLst/>
          </a:prstGeom>
        </p:spPr>
      </p:pic>
      <p:pic>
        <p:nvPicPr>
          <p:cNvPr id="26" name="图片 25"/>
          <p:cNvPicPr/>
          <p:nvPr>
            <p:custDataLst>
              <p:tags r:id="rId4"/>
            </p:custDataLst>
          </p:nvPr>
        </p:nvPicPr>
        <p:blipFill>
          <a:blip r:embed="rId21" r:link="rId22" cstate="print">
            <a:extLst>
              <a:ext uri="{28A0092B-C50C-407E-A947-70E740481C1C}">
                <a14:useLocalDpi xmlns:a14="http://schemas.microsoft.com/office/drawing/2010/main" val="0"/>
              </a:ext>
            </a:extLst>
          </a:blip>
          <a:stretch>
            <a:fillRect/>
          </a:stretch>
        </p:blipFill>
        <p:spPr>
          <a:xfrm>
            <a:off x="11471910" y="0"/>
            <a:ext cx="720090" cy="512012"/>
          </a:xfrm>
          <a:prstGeom prst="rect">
            <a:avLst/>
          </a:prstGeom>
        </p:spPr>
      </p:pic>
      <p:sp>
        <p:nvSpPr>
          <p:cNvPr id="2" name="文本框 1"/>
          <p:cNvSpPr txBox="1"/>
          <p:nvPr>
            <p:custDataLst>
              <p:tags r:id="rId5"/>
            </p:custDataLst>
          </p:nvPr>
        </p:nvSpPr>
        <p:spPr>
          <a:xfrm>
            <a:off x="1038965" y="1780540"/>
            <a:ext cx="2928620" cy="168331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fontAlgn="auto">
              <a:spcAft>
                <a:spcPts val="0"/>
              </a:spcAft>
              <a:buFont typeface="Wingdings" panose="05000000000000000000" pitchFamily="2" charset="2"/>
              <a:buNone/>
            </a:pPr>
            <a:r>
              <a:rPr lang="en-US" altLang="zh-CN" sz="1600" dirty="0">
                <a:solidFill>
                  <a:schemeClr val="tx1">
                    <a:lumMod val="65000"/>
                    <a:lumOff val="35000"/>
                  </a:schemeClr>
                </a:solidFill>
                <a:uFillTx/>
                <a:latin typeface="+mn-ea"/>
                <a:sym typeface="+mn-ea"/>
              </a:rPr>
              <a:t>15 </a:t>
            </a:r>
            <a:r>
              <a:rPr lang="en-US" altLang="zh-CN" sz="1600" dirty="0" err="1">
                <a:solidFill>
                  <a:schemeClr val="tx1">
                    <a:lumMod val="65000"/>
                    <a:lumOff val="35000"/>
                  </a:schemeClr>
                </a:solidFill>
                <a:uFillTx/>
                <a:latin typeface="+mn-ea"/>
                <a:sym typeface="+mn-ea"/>
              </a:rPr>
              <a:t>activemeter</a:t>
            </a:r>
            <a:r>
              <a:rPr lang="en-US" altLang="zh-CN" sz="1600" dirty="0">
                <a:solidFill>
                  <a:schemeClr val="tx1">
                    <a:lumMod val="65000"/>
                    <a:lumOff val="35000"/>
                  </a:schemeClr>
                </a:solidFill>
                <a:uFillTx/>
                <a:latin typeface="+mn-ea"/>
                <a:sym typeface="+mn-ea"/>
              </a:rPr>
              <a:t> in 12 Rio de Janeiro hospital</a:t>
            </a:r>
            <a:r>
              <a:rPr lang="it-IT" sz="1600" dirty="0">
                <a:latin typeface="+mn-ea"/>
                <a:sym typeface="+mn-ea"/>
              </a:rPr>
              <a:t> </a:t>
            </a:r>
            <a:endParaRPr lang="en-US" altLang="zh-CN" sz="1600" dirty="0">
              <a:solidFill>
                <a:schemeClr val="tx1">
                  <a:lumMod val="65000"/>
                  <a:lumOff val="35000"/>
                </a:schemeClr>
              </a:solidFill>
              <a:uFillTx/>
              <a:latin typeface="+mn-ea"/>
              <a:sym typeface="+mn-ea"/>
            </a:endParaRPr>
          </a:p>
        </p:txBody>
      </p:sp>
      <p:sp>
        <p:nvSpPr>
          <p:cNvPr id="3" name="文本框 2"/>
          <p:cNvSpPr txBox="1"/>
          <p:nvPr>
            <p:custDataLst>
              <p:tags r:id="rId6"/>
            </p:custDataLst>
          </p:nvPr>
        </p:nvSpPr>
        <p:spPr>
          <a:xfrm>
            <a:off x="1038965" y="1411605"/>
            <a:ext cx="2928620" cy="398780"/>
          </a:xfrm>
          <a:prstGeom prst="rect">
            <a:avLst/>
          </a:prstGeom>
          <a:noFill/>
        </p:spPr>
        <p:txBody>
          <a:bodyPr wrap="square" rtlCol="0">
            <a:normAutofit/>
          </a:bodyPr>
          <a:lstStyle/>
          <a:p>
            <a:pPr algn="l"/>
            <a:r>
              <a:rPr lang="en-US" altLang="zh-CN" sz="2000" b="1">
                <a:solidFill>
                  <a:schemeClr val="tx1">
                    <a:lumMod val="85000"/>
                    <a:lumOff val="15000"/>
                  </a:schemeClr>
                </a:solidFill>
                <a:latin typeface="+mn-ea"/>
              </a:rPr>
              <a:t>Brazil</a:t>
            </a:r>
          </a:p>
        </p:txBody>
      </p:sp>
      <p:sp>
        <p:nvSpPr>
          <p:cNvPr id="4" name="椭圆 3"/>
          <p:cNvSpPr/>
          <p:nvPr>
            <p:custDataLst>
              <p:tags r:id="rId7"/>
            </p:custDataLst>
          </p:nvPr>
        </p:nvSpPr>
        <p:spPr>
          <a:xfrm>
            <a:off x="612245" y="1424940"/>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7500" lnSpcReduction="20000"/>
          </a:bodyPr>
          <a:lstStyle/>
          <a:p>
            <a:pPr algn="ctr"/>
            <a:r>
              <a:rPr lang="en-US" altLang="zh-CN" b="1" dirty="0">
                <a:solidFill>
                  <a:schemeClr val="dk1">
                    <a:lumMod val="85000"/>
                    <a:lumOff val="15000"/>
                  </a:schemeClr>
                </a:solidFill>
                <a:latin typeface="+mn-ea"/>
                <a:cs typeface="Arial" panose="020B0604020202020204" pitchFamily="34" charset="0"/>
              </a:rPr>
              <a:t>1</a:t>
            </a:r>
          </a:p>
        </p:txBody>
      </p:sp>
      <p:sp>
        <p:nvSpPr>
          <p:cNvPr id="5" name="文本框 4"/>
          <p:cNvSpPr txBox="1"/>
          <p:nvPr>
            <p:custDataLst>
              <p:tags r:id="rId8"/>
            </p:custDataLst>
          </p:nvPr>
        </p:nvSpPr>
        <p:spPr>
          <a:xfrm>
            <a:off x="8650605" y="1780540"/>
            <a:ext cx="2928620" cy="123126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just" fontAlgn="auto">
              <a:spcAft>
                <a:spcPts val="0"/>
              </a:spcAft>
              <a:buFont typeface="Wingdings" panose="05000000000000000000" pitchFamily="2" charset="2"/>
              <a:buNone/>
            </a:pPr>
            <a:r>
              <a:rPr lang="en-US" altLang="zh-CN" sz="1600">
                <a:solidFill>
                  <a:schemeClr val="tx1">
                    <a:lumMod val="65000"/>
                    <a:lumOff val="35000"/>
                  </a:schemeClr>
                </a:solidFill>
                <a:uFillTx/>
                <a:latin typeface="+mn-ea"/>
                <a:sym typeface="+mn-ea"/>
              </a:rPr>
              <a:t>13 activemeter in 13 hospitals in Switzerland</a:t>
            </a:r>
          </a:p>
        </p:txBody>
      </p:sp>
      <p:sp>
        <p:nvSpPr>
          <p:cNvPr id="6" name="文本框 5"/>
          <p:cNvSpPr txBox="1"/>
          <p:nvPr>
            <p:custDataLst>
              <p:tags r:id="rId9"/>
            </p:custDataLst>
          </p:nvPr>
        </p:nvSpPr>
        <p:spPr>
          <a:xfrm>
            <a:off x="8650605" y="1411605"/>
            <a:ext cx="2928620" cy="398780"/>
          </a:xfrm>
          <a:prstGeom prst="rect">
            <a:avLst/>
          </a:prstGeom>
          <a:noFill/>
        </p:spPr>
        <p:txBody>
          <a:bodyPr wrap="square" rtlCol="0">
            <a:normAutofit/>
          </a:bodyPr>
          <a:lstStyle/>
          <a:p>
            <a:pPr algn="l"/>
            <a:r>
              <a:rPr lang="en-US" altLang="zh-CN" sz="2000" b="1">
                <a:solidFill>
                  <a:schemeClr val="tx1">
                    <a:lumMod val="85000"/>
                    <a:lumOff val="15000"/>
                  </a:schemeClr>
                </a:solidFill>
                <a:latin typeface="+mn-ea"/>
              </a:rPr>
              <a:t>Switzerland</a:t>
            </a:r>
          </a:p>
        </p:txBody>
      </p:sp>
      <p:sp>
        <p:nvSpPr>
          <p:cNvPr id="7" name="椭圆 6"/>
          <p:cNvSpPr/>
          <p:nvPr>
            <p:custDataLst>
              <p:tags r:id="rId10"/>
            </p:custDataLst>
          </p:nvPr>
        </p:nvSpPr>
        <p:spPr>
          <a:xfrm>
            <a:off x="8223885" y="1424940"/>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7500" lnSpcReduction="20000"/>
          </a:bodyPr>
          <a:lstStyle/>
          <a:p>
            <a:pPr algn="ctr"/>
            <a:r>
              <a:rPr lang="en-US" altLang="zh-CN" b="1" dirty="0">
                <a:solidFill>
                  <a:schemeClr val="dk1">
                    <a:lumMod val="85000"/>
                    <a:lumOff val="15000"/>
                  </a:schemeClr>
                </a:solidFill>
                <a:latin typeface="+mn-ea"/>
                <a:cs typeface="Arial" panose="020B0604020202020204" pitchFamily="34" charset="0"/>
              </a:rPr>
              <a:t>3</a:t>
            </a:r>
          </a:p>
        </p:txBody>
      </p:sp>
      <p:sp>
        <p:nvSpPr>
          <p:cNvPr id="11" name="文本框 10"/>
          <p:cNvSpPr txBox="1"/>
          <p:nvPr>
            <p:custDataLst>
              <p:tags r:id="rId11"/>
            </p:custDataLst>
          </p:nvPr>
        </p:nvSpPr>
        <p:spPr>
          <a:xfrm>
            <a:off x="4843780" y="1780540"/>
            <a:ext cx="2928620" cy="168331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spcBef>
                <a:spcPts val="1000"/>
              </a:spcBef>
            </a:pPr>
            <a:r>
              <a:rPr lang="en-US" altLang="zh-CN" sz="1600" dirty="0">
                <a:solidFill>
                  <a:schemeClr val="tx1">
                    <a:lumMod val="65000"/>
                    <a:lumOff val="35000"/>
                  </a:schemeClr>
                </a:solidFill>
                <a:uFillTx/>
                <a:latin typeface="+mn-ea"/>
                <a:sym typeface="+mn-ea"/>
              </a:rPr>
              <a:t>32 </a:t>
            </a:r>
            <a:r>
              <a:rPr lang="en-US" altLang="zh-CN" sz="1600" dirty="0" err="1">
                <a:solidFill>
                  <a:schemeClr val="tx1">
                    <a:lumMod val="65000"/>
                    <a:lumOff val="35000"/>
                  </a:schemeClr>
                </a:solidFill>
                <a:uFillTx/>
                <a:latin typeface="+mn-ea"/>
                <a:sym typeface="+mn-ea"/>
              </a:rPr>
              <a:t>activemeter</a:t>
            </a:r>
            <a:r>
              <a:rPr lang="en-US" altLang="zh-CN" sz="1600" dirty="0">
                <a:solidFill>
                  <a:schemeClr val="tx1">
                    <a:lumMod val="65000"/>
                    <a:lumOff val="35000"/>
                  </a:schemeClr>
                </a:solidFill>
                <a:uFillTx/>
                <a:latin typeface="+mn-ea"/>
                <a:sym typeface="+mn-ea"/>
              </a:rPr>
              <a:t> in 8 </a:t>
            </a:r>
            <a:r>
              <a:rPr lang="en-US" altLang="zh-CN" sz="1600" dirty="0" err="1">
                <a:solidFill>
                  <a:schemeClr val="tx1">
                    <a:lumMod val="65000"/>
                    <a:lumOff val="35000"/>
                  </a:schemeClr>
                </a:solidFill>
                <a:uFillTx/>
                <a:latin typeface="+mn-ea"/>
                <a:sym typeface="+mn-ea"/>
              </a:rPr>
              <a:t>uni</a:t>
            </a:r>
            <a:r>
              <a:rPr lang="en-US" altLang="zh-CN" sz="1600" dirty="0">
                <a:solidFill>
                  <a:schemeClr val="tx1">
                    <a:lumMod val="65000"/>
                    <a:lumOff val="35000"/>
                  </a:schemeClr>
                </a:solidFill>
                <a:uFillTx/>
                <a:latin typeface="+mn-ea"/>
                <a:sym typeface="+mn-ea"/>
              </a:rPr>
              <a:t>-hospitals in Netherlands, Belgium, and Germany </a:t>
            </a:r>
          </a:p>
        </p:txBody>
      </p:sp>
      <p:sp>
        <p:nvSpPr>
          <p:cNvPr id="12" name="文本框 11"/>
          <p:cNvSpPr txBox="1"/>
          <p:nvPr>
            <p:custDataLst>
              <p:tags r:id="rId12"/>
            </p:custDataLst>
          </p:nvPr>
        </p:nvSpPr>
        <p:spPr>
          <a:xfrm>
            <a:off x="4843780" y="1411605"/>
            <a:ext cx="2928620" cy="398780"/>
          </a:xfrm>
          <a:prstGeom prst="rect">
            <a:avLst/>
          </a:prstGeom>
          <a:noFill/>
        </p:spPr>
        <p:txBody>
          <a:bodyPr wrap="square" rtlCol="0">
            <a:normAutofit/>
          </a:bodyPr>
          <a:lstStyle/>
          <a:p>
            <a:pPr algn="l"/>
            <a:r>
              <a:rPr lang="en-US" altLang="zh-CN" sz="2000" b="1">
                <a:solidFill>
                  <a:schemeClr val="tx1">
                    <a:lumMod val="85000"/>
                    <a:lumOff val="15000"/>
                  </a:schemeClr>
                </a:solidFill>
                <a:latin typeface="+mn-ea"/>
              </a:rPr>
              <a:t>Europe</a:t>
            </a:r>
          </a:p>
        </p:txBody>
      </p:sp>
      <p:sp>
        <p:nvSpPr>
          <p:cNvPr id="13" name="椭圆 12"/>
          <p:cNvSpPr/>
          <p:nvPr>
            <p:custDataLst>
              <p:tags r:id="rId13"/>
            </p:custDataLst>
          </p:nvPr>
        </p:nvSpPr>
        <p:spPr>
          <a:xfrm>
            <a:off x="4417060" y="1424940"/>
            <a:ext cx="342900" cy="3429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67500" lnSpcReduction="20000"/>
          </a:bodyPr>
          <a:lstStyle/>
          <a:p>
            <a:pPr algn="ctr"/>
            <a:r>
              <a:rPr lang="en-US" altLang="zh-CN" b="1" dirty="0">
                <a:solidFill>
                  <a:schemeClr val="dk1">
                    <a:lumMod val="85000"/>
                    <a:lumOff val="15000"/>
                  </a:schemeClr>
                </a:solidFill>
                <a:latin typeface="+mn-ea"/>
                <a:cs typeface="Arial" panose="020B0604020202020204" pitchFamily="34" charset="0"/>
              </a:rPr>
              <a:t>2</a:t>
            </a:r>
          </a:p>
        </p:txBody>
      </p:sp>
      <p:cxnSp>
        <p:nvCxnSpPr>
          <p:cNvPr id="20" name="直接连接符 19"/>
          <p:cNvCxnSpPr/>
          <p:nvPr>
            <p:custDataLst>
              <p:tags r:id="rId14"/>
            </p:custDataLst>
          </p:nvPr>
        </p:nvCxnSpPr>
        <p:spPr>
          <a:xfrm>
            <a:off x="7946760" y="1480785"/>
            <a:ext cx="0" cy="439356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4289160" y="1480785"/>
            <a:ext cx="0" cy="4393565"/>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16"/>
            </p:custDataLst>
          </p:nvPr>
        </p:nvSpPr>
        <p:spPr>
          <a:xfrm>
            <a:off x="608400" y="608400"/>
            <a:ext cx="10970823" cy="706755"/>
          </a:xfrm>
          <a:prstGeom prst="rect">
            <a:avLst/>
          </a:prstGeom>
        </p:spPr>
        <p:txBody>
          <a:bodyPr vert="horz" wrap="square" lIns="101600" tIns="38100" rIns="76200" bIns="38100" rtlCol="0" anchor="ctr" anchorCtr="0">
            <a:normAutofit/>
          </a:bodyPr>
          <a:lstStyle>
            <a:lvl1pPr marR="0" fontAlgn="auto">
              <a:lnSpc>
                <a:spcPct val="100000"/>
              </a:lnSpc>
              <a:spcBef>
                <a:spcPct val="0"/>
              </a:spcBef>
              <a:buNone/>
              <a:defRPr kumimoji="0" lang="zh-CN" altLang="en-US" sz="3600" b="1" i="0" u="none" strike="noStrike" cap="none" spc="300" normalizeH="0" baseline="0" noProof="1" dirty="0">
                <a:solidFill>
                  <a:schemeClr val="tx1">
                    <a:lumMod val="85000"/>
                    <a:lumOff val="15000"/>
                  </a:schemeClr>
                </a:solidFill>
                <a:uFillTx/>
                <a:latin typeface="Microsoft YaHei" panose="020B0503020204020204" pitchFamily="34" charset="-122"/>
                <a:ea typeface="Microsoft YaHei" panose="020B0503020204020204" pitchFamily="34" charset="-122"/>
                <a:cs typeface="+mj-cs"/>
                <a:sym typeface="+mn-ea"/>
              </a:defRPr>
            </a:lvl1pPr>
          </a:lstStyle>
          <a:p>
            <a:r>
              <a:rPr lang="en-US" altLang="zh-CN" dirty="0" err="1">
                <a:solidFill>
                  <a:schemeClr val="tx1">
                    <a:lumMod val="85000"/>
                    <a:lumOff val="15000"/>
                  </a:schemeClr>
                </a:solidFill>
                <a:latin typeface="+mj-ea"/>
                <a:ea typeface="+mj-ea"/>
              </a:rPr>
              <a:t>Activimeter</a:t>
            </a:r>
            <a:r>
              <a:rPr lang="en-US" altLang="zh-CN" dirty="0">
                <a:solidFill>
                  <a:schemeClr val="tx1">
                    <a:lumMod val="85000"/>
                    <a:lumOff val="15000"/>
                  </a:schemeClr>
                </a:solidFill>
                <a:latin typeface="+mj-ea"/>
                <a:ea typeface="+mj-ea"/>
              </a:rPr>
              <a:t>: are they reliable?</a:t>
            </a:r>
          </a:p>
        </p:txBody>
      </p:sp>
      <p:pic>
        <p:nvPicPr>
          <p:cNvPr id="27" name="Picture 26"/>
          <p:cNvPicPr>
            <a:picLocks noChangeAspect="1"/>
          </p:cNvPicPr>
          <p:nvPr/>
        </p:nvPicPr>
        <p:blipFill>
          <a:blip r:embed="rId23"/>
          <a:stretch>
            <a:fillRect/>
          </a:stretch>
        </p:blipFill>
        <p:spPr>
          <a:xfrm>
            <a:off x="4453890" y="3183255"/>
            <a:ext cx="3327400" cy="2886075"/>
          </a:xfrm>
          <a:prstGeom prst="rect">
            <a:avLst/>
          </a:prstGeom>
        </p:spPr>
      </p:pic>
      <p:pic>
        <p:nvPicPr>
          <p:cNvPr id="28" name="Picture 27"/>
          <p:cNvPicPr>
            <a:picLocks noChangeAspect="1"/>
          </p:cNvPicPr>
          <p:nvPr/>
        </p:nvPicPr>
        <p:blipFill>
          <a:blip r:embed="rId24"/>
          <a:stretch>
            <a:fillRect/>
          </a:stretch>
        </p:blipFill>
        <p:spPr>
          <a:xfrm>
            <a:off x="595630" y="3194685"/>
            <a:ext cx="3431540" cy="2885440"/>
          </a:xfrm>
          <a:prstGeom prst="rect">
            <a:avLst/>
          </a:prstGeom>
        </p:spPr>
      </p:pic>
      <p:pic>
        <p:nvPicPr>
          <p:cNvPr id="29" name="Picture 28"/>
          <p:cNvPicPr>
            <a:picLocks noChangeAspect="1"/>
          </p:cNvPicPr>
          <p:nvPr/>
        </p:nvPicPr>
        <p:blipFill>
          <a:blip r:embed="rId25"/>
          <a:stretch>
            <a:fillRect/>
          </a:stretch>
        </p:blipFill>
        <p:spPr>
          <a:xfrm>
            <a:off x="8208010" y="3194685"/>
            <a:ext cx="3383915" cy="2874645"/>
          </a:xfrm>
          <a:prstGeom prst="rect">
            <a:avLst/>
          </a:prstGeom>
        </p:spPr>
      </p:pic>
      <p:sp>
        <p:nvSpPr>
          <p:cNvPr id="30" name="TextBox 1"/>
          <p:cNvSpPr txBox="1"/>
          <p:nvPr/>
        </p:nvSpPr>
        <p:spPr>
          <a:xfrm>
            <a:off x="2080615" y="6111716"/>
            <a:ext cx="7251032" cy="378460"/>
          </a:xfrm>
          <a:prstGeom prst="rect">
            <a:avLst/>
          </a:prstGeom>
          <a:noFill/>
        </p:spPr>
        <p:txBody>
          <a:bodyPr wrap="square" rtlCol="0">
            <a:spAutoFit/>
          </a:bodyPr>
          <a:lstStyle/>
          <a:p>
            <a:r>
              <a:rPr lang="it-IT" sz="1865" dirty="0" err="1">
                <a:latin typeface="+mn-lt"/>
              </a:rPr>
              <a:t>Iwahara</a:t>
            </a:r>
            <a:r>
              <a:rPr lang="it-IT" sz="1865" dirty="0">
                <a:latin typeface="+mn-lt"/>
              </a:rPr>
              <a:t> et al,  </a:t>
            </a:r>
            <a:r>
              <a:rPr lang="it-IT" sz="1865" dirty="0" err="1">
                <a:latin typeface="+mn-lt"/>
              </a:rPr>
              <a:t>Saltirraga</a:t>
            </a:r>
            <a:r>
              <a:rPr lang="it-IT" sz="1865" dirty="0">
                <a:latin typeface="+mn-lt"/>
              </a:rPr>
              <a:t> </a:t>
            </a:r>
            <a:r>
              <a:rPr lang="it-IT" sz="1865" dirty="0" err="1">
                <a:latin typeface="+mn-lt"/>
              </a:rPr>
              <a:t>Varias</a:t>
            </a:r>
            <a:r>
              <a:rPr lang="it-IT" sz="1865" dirty="0">
                <a:latin typeface="+mn-lt"/>
              </a:rPr>
              <a:t> et al. EJNMMI </a:t>
            </a:r>
            <a:r>
              <a:rPr lang="it-IT" sz="1865" dirty="0" err="1">
                <a:latin typeface="+mn-lt"/>
              </a:rPr>
              <a:t>Physics</a:t>
            </a:r>
            <a:r>
              <a:rPr lang="it-IT" sz="1865" dirty="0">
                <a:latin typeface="+mn-lt"/>
              </a:rPr>
              <a:t>, 2021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40C0B9A4-853B-8849-8495-932B2F203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65" t="5494" r="7485" b="26256"/>
          <a:stretch/>
        </p:blipFill>
        <p:spPr bwMode="auto">
          <a:xfrm>
            <a:off x="6247667" y="3735953"/>
            <a:ext cx="5523115" cy="289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a:extLst>
              <a:ext uri="{FF2B5EF4-FFF2-40B4-BE49-F238E27FC236}">
                <a16:creationId xmlns:a16="http://schemas.microsoft.com/office/drawing/2014/main" id="{B992C112-B8F7-9441-ADCB-F50A2F6A95FC}"/>
              </a:ext>
            </a:extLst>
          </p:cNvPr>
          <p:cNvSpPr>
            <a:spLocks noGrp="1"/>
          </p:cNvSpPr>
          <p:nvPr>
            <p:ph type="title"/>
          </p:nvPr>
        </p:nvSpPr>
        <p:spPr>
          <a:xfrm>
            <a:off x="1785256" y="0"/>
            <a:ext cx="9568544" cy="1325563"/>
          </a:xfrm>
        </p:spPr>
        <p:txBody>
          <a:bodyPr/>
          <a:lstStyle/>
          <a:p>
            <a:r>
              <a:rPr lang="it-IT" dirty="0"/>
              <a:t>Gamma camera</a:t>
            </a:r>
          </a:p>
        </p:txBody>
      </p:sp>
      <p:sp>
        <p:nvSpPr>
          <p:cNvPr id="5" name="Content Placeholder 4">
            <a:extLst>
              <a:ext uri="{FF2B5EF4-FFF2-40B4-BE49-F238E27FC236}">
                <a16:creationId xmlns:a16="http://schemas.microsoft.com/office/drawing/2014/main" id="{4F0A9A24-2B6C-214F-B830-52E897505546}"/>
              </a:ext>
            </a:extLst>
          </p:cNvPr>
          <p:cNvSpPr>
            <a:spLocks noGrp="1"/>
          </p:cNvSpPr>
          <p:nvPr>
            <p:ph sz="half" idx="1"/>
          </p:nvPr>
        </p:nvSpPr>
        <p:spPr>
          <a:xfrm>
            <a:off x="1802632" y="1136888"/>
            <a:ext cx="9852234" cy="3765464"/>
          </a:xfrm>
        </p:spPr>
        <p:txBody>
          <a:bodyPr>
            <a:normAutofit/>
          </a:bodyPr>
          <a:lstStyle/>
          <a:p>
            <a:pPr marL="0" indent="0" algn="just">
              <a:buClr>
                <a:schemeClr val="tx2"/>
              </a:buClr>
              <a:buNone/>
            </a:pPr>
            <a:r>
              <a:rPr lang="en-US" altLang="it-IT" dirty="0"/>
              <a:t>Thyroid were already imaged from linear scanner since 1950 when Anger invented the scintillation camera in 1958 establishing its  basic design:</a:t>
            </a:r>
          </a:p>
          <a:p>
            <a:pPr marL="861462" lvl="1" indent="-380990" algn="just"/>
            <a:r>
              <a:rPr lang="en-US" altLang="it-IT" sz="2800" dirty="0" err="1"/>
              <a:t>NaI</a:t>
            </a:r>
            <a:r>
              <a:rPr lang="en-US" altLang="it-IT" sz="2800" dirty="0"/>
              <a:t>(Tl) crystal</a:t>
            </a:r>
          </a:p>
          <a:p>
            <a:pPr marL="861462" lvl="1" indent="-380990" algn="just"/>
            <a:r>
              <a:rPr lang="en-US" altLang="it-IT" sz="2800" dirty="0" err="1"/>
              <a:t>PhotoMulTiplier</a:t>
            </a:r>
            <a:r>
              <a:rPr lang="en-US" altLang="it-IT" sz="2800" dirty="0"/>
              <a:t> (PMT) array</a:t>
            </a:r>
          </a:p>
          <a:p>
            <a:pPr marL="861462" lvl="1" indent="-380990" algn="just"/>
            <a:r>
              <a:rPr lang="en-US" altLang="it-IT" sz="2800" dirty="0"/>
              <a:t>Position weighted signals (Anger logic)</a:t>
            </a:r>
            <a:endParaRPr lang="it-IT" sz="2800" dirty="0"/>
          </a:p>
          <a:p>
            <a:pPr marL="0" indent="0" algn="just">
              <a:buClr>
                <a:schemeClr val="tx2"/>
              </a:buClr>
              <a:buNone/>
            </a:pPr>
            <a:endParaRPr lang="en-US" altLang="it-IT" sz="2000" dirty="0"/>
          </a:p>
        </p:txBody>
      </p:sp>
      <p:pic>
        <p:nvPicPr>
          <p:cNvPr id="2" name="Picture 1">
            <a:extLst>
              <a:ext uri="{FF2B5EF4-FFF2-40B4-BE49-F238E27FC236}">
                <a16:creationId xmlns:a16="http://schemas.microsoft.com/office/drawing/2014/main" id="{8A2B22EA-63F0-CA4A-8F1F-F75EBBF501C1}"/>
              </a:ext>
            </a:extLst>
          </p:cNvPr>
          <p:cNvPicPr>
            <a:picLocks noChangeAspect="1"/>
          </p:cNvPicPr>
          <p:nvPr/>
        </p:nvPicPr>
        <p:blipFill>
          <a:blip r:embed="rId3"/>
          <a:stretch>
            <a:fillRect/>
          </a:stretch>
        </p:blipFill>
        <p:spPr>
          <a:xfrm>
            <a:off x="1785256" y="3735953"/>
            <a:ext cx="2842873" cy="2664129"/>
          </a:xfrm>
          <a:prstGeom prst="rect">
            <a:avLst/>
          </a:prstGeom>
        </p:spPr>
      </p:pic>
    </p:spTree>
    <p:extLst>
      <p:ext uri="{BB962C8B-B14F-4D97-AF65-F5344CB8AC3E}">
        <p14:creationId xmlns:p14="http://schemas.microsoft.com/office/powerpoint/2010/main" val="2505554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3F296-37CA-074B-B5EC-2E677BF9D267}"/>
              </a:ext>
            </a:extLst>
          </p:cNvPr>
          <p:cNvSpPr>
            <a:spLocks noGrp="1"/>
          </p:cNvSpPr>
          <p:nvPr>
            <p:ph type="title"/>
          </p:nvPr>
        </p:nvSpPr>
        <p:spPr>
          <a:xfrm>
            <a:off x="1404609" y="0"/>
            <a:ext cx="9700927" cy="1325563"/>
          </a:xfrm>
        </p:spPr>
        <p:txBody>
          <a:bodyPr anchor="ctr">
            <a:normAutofit/>
          </a:bodyPr>
          <a:lstStyle/>
          <a:p>
            <a:r>
              <a:rPr lang="it-IT" dirty="0" err="1"/>
              <a:t>Cadmium</a:t>
            </a:r>
            <a:r>
              <a:rPr lang="it-IT" dirty="0"/>
              <a:t> </a:t>
            </a:r>
            <a:r>
              <a:rPr lang="it-IT" dirty="0" err="1"/>
              <a:t>Zinc</a:t>
            </a:r>
            <a:r>
              <a:rPr lang="it-IT" dirty="0"/>
              <a:t> </a:t>
            </a:r>
            <a:r>
              <a:rPr lang="it-IT" dirty="0" err="1"/>
              <a:t>Telluride</a:t>
            </a:r>
            <a:r>
              <a:rPr lang="it-IT" dirty="0"/>
              <a:t> </a:t>
            </a:r>
            <a:r>
              <a:rPr lang="it-IT" dirty="0" err="1"/>
              <a:t>scintillators</a:t>
            </a:r>
            <a:endParaRPr lang="it-IT" dirty="0"/>
          </a:p>
        </p:txBody>
      </p:sp>
      <p:sp>
        <p:nvSpPr>
          <p:cNvPr id="3" name="Content Placeholder 2">
            <a:extLst>
              <a:ext uri="{FF2B5EF4-FFF2-40B4-BE49-F238E27FC236}">
                <a16:creationId xmlns:a16="http://schemas.microsoft.com/office/drawing/2014/main" id="{CEDF530A-2069-9E47-B043-547C53DA22E1}"/>
              </a:ext>
            </a:extLst>
          </p:cNvPr>
          <p:cNvSpPr>
            <a:spLocks noGrp="1"/>
          </p:cNvSpPr>
          <p:nvPr>
            <p:ph sz="half" idx="2"/>
          </p:nvPr>
        </p:nvSpPr>
        <p:spPr>
          <a:xfrm>
            <a:off x="1596338" y="1022143"/>
            <a:ext cx="6705600" cy="3427309"/>
          </a:xfrm>
        </p:spPr>
        <p:txBody>
          <a:bodyPr>
            <a:normAutofit/>
          </a:bodyPr>
          <a:lstStyle/>
          <a:p>
            <a:pPr marL="0" indent="0">
              <a:spcBef>
                <a:spcPts val="0"/>
              </a:spcBef>
              <a:spcAft>
                <a:spcPts val="600"/>
              </a:spcAft>
              <a:buNone/>
            </a:pPr>
            <a:r>
              <a:rPr lang="it-IT" sz="2200" dirty="0"/>
              <a:t>Direct </a:t>
            </a:r>
            <a:r>
              <a:rPr lang="it-IT" sz="2200" dirty="0" err="1"/>
              <a:t>conversion</a:t>
            </a:r>
            <a:r>
              <a:rPr lang="it-IT" sz="2200" dirty="0"/>
              <a:t> of </a:t>
            </a:r>
            <a:r>
              <a:rPr lang="it-IT" sz="2200" dirty="0" err="1"/>
              <a:t>scintillation</a:t>
            </a:r>
            <a:r>
              <a:rPr lang="it-IT" sz="2200" dirty="0"/>
              <a:t> </a:t>
            </a:r>
            <a:r>
              <a:rPr lang="it-IT" sz="2200" dirty="0" err="1"/>
              <a:t>photons</a:t>
            </a:r>
            <a:r>
              <a:rPr lang="it-IT" sz="2200" dirty="0"/>
              <a:t> </a:t>
            </a:r>
            <a:r>
              <a:rPr lang="it-IT" sz="2200" dirty="0" err="1"/>
              <a:t>into</a:t>
            </a:r>
            <a:r>
              <a:rPr lang="it-IT" sz="2200" dirty="0"/>
              <a:t> </a:t>
            </a:r>
            <a:r>
              <a:rPr lang="it-IT" sz="2200" dirty="0" err="1"/>
              <a:t>electric</a:t>
            </a:r>
            <a:r>
              <a:rPr lang="it-IT" sz="2200" dirty="0"/>
              <a:t> </a:t>
            </a:r>
            <a:r>
              <a:rPr lang="it-IT" sz="2200" dirty="0" err="1"/>
              <a:t>impulses</a:t>
            </a:r>
            <a:r>
              <a:rPr lang="it-IT" sz="2200" dirty="0"/>
              <a:t> </a:t>
            </a:r>
            <a:r>
              <a:rPr lang="it-IT" sz="2200" dirty="0" err="1"/>
              <a:t>without</a:t>
            </a:r>
            <a:r>
              <a:rPr lang="it-IT" sz="2200" dirty="0"/>
              <a:t> the </a:t>
            </a:r>
            <a:r>
              <a:rPr lang="it-IT" sz="2200" dirty="0" err="1"/>
              <a:t>need</a:t>
            </a:r>
            <a:r>
              <a:rPr lang="it-IT" sz="2200" dirty="0"/>
              <a:t> for PMT </a:t>
            </a:r>
          </a:p>
          <a:p>
            <a:pPr>
              <a:spcBef>
                <a:spcPts val="0"/>
              </a:spcBef>
              <a:spcAft>
                <a:spcPts val="600"/>
              </a:spcAft>
            </a:pPr>
            <a:r>
              <a:rPr lang="it-IT" sz="2200" dirty="0"/>
              <a:t>the interaction of a gamma </a:t>
            </a:r>
            <a:r>
              <a:rPr lang="it-IT" sz="2200" dirty="0" err="1"/>
              <a:t>photon</a:t>
            </a:r>
            <a:r>
              <a:rPr lang="it-IT" sz="2200" dirty="0"/>
              <a:t> of 140 </a:t>
            </a:r>
            <a:r>
              <a:rPr lang="it-IT" sz="2200" dirty="0" err="1"/>
              <a:t>keV</a:t>
            </a:r>
            <a:r>
              <a:rPr lang="it-IT" sz="2200" dirty="0"/>
              <a:t> in CZT detectors  </a:t>
            </a:r>
            <a:r>
              <a:rPr lang="it-IT" sz="2200" dirty="0" err="1"/>
              <a:t>produces</a:t>
            </a:r>
            <a:r>
              <a:rPr lang="it-IT" sz="2200" dirty="0"/>
              <a:t> </a:t>
            </a:r>
            <a:r>
              <a:rPr lang="it-IT" sz="2200" dirty="0" err="1"/>
              <a:t>approximately</a:t>
            </a:r>
            <a:r>
              <a:rPr lang="it-IT" sz="2200" dirty="0"/>
              <a:t> 30,000 </a:t>
            </a:r>
            <a:r>
              <a:rPr lang="it-IT" sz="2200" dirty="0" err="1"/>
              <a:t>electrons</a:t>
            </a:r>
            <a:r>
              <a:rPr lang="it-IT" sz="2200" dirty="0"/>
              <a:t> (20-fold more </a:t>
            </a:r>
            <a:r>
              <a:rPr lang="it-IT" sz="2200" dirty="0" err="1"/>
              <a:t>than</a:t>
            </a:r>
            <a:r>
              <a:rPr lang="it-IT" sz="2200" dirty="0"/>
              <a:t> </a:t>
            </a:r>
            <a:r>
              <a:rPr lang="it-IT" sz="2200" dirty="0" err="1"/>
              <a:t>that</a:t>
            </a:r>
            <a:r>
              <a:rPr lang="it-IT" sz="2200" dirty="0"/>
              <a:t> </a:t>
            </a:r>
            <a:r>
              <a:rPr lang="it-IT" sz="2200" dirty="0" err="1"/>
              <a:t>produced</a:t>
            </a:r>
            <a:r>
              <a:rPr lang="it-IT" sz="2200" dirty="0"/>
              <a:t> in a </a:t>
            </a:r>
            <a:r>
              <a:rPr lang="it-IT" sz="2200" dirty="0" err="1"/>
              <a:t>conventional</a:t>
            </a:r>
            <a:r>
              <a:rPr lang="it-IT" sz="2200" dirty="0"/>
              <a:t> </a:t>
            </a:r>
            <a:r>
              <a:rPr lang="it-IT" sz="2200" dirty="0" err="1"/>
              <a:t>NaI</a:t>
            </a:r>
            <a:r>
              <a:rPr lang="it-IT" sz="2200" dirty="0"/>
              <a:t> </a:t>
            </a:r>
            <a:r>
              <a:rPr lang="it-IT" sz="2200" dirty="0" err="1"/>
              <a:t>crystal</a:t>
            </a:r>
            <a:r>
              <a:rPr lang="it-IT" sz="2200" dirty="0"/>
              <a:t>)  </a:t>
            </a:r>
            <a:r>
              <a:rPr lang="it-IT" sz="2200" dirty="0" err="1"/>
              <a:t>improving</a:t>
            </a:r>
            <a:r>
              <a:rPr lang="it-IT" sz="2200" dirty="0"/>
              <a:t> the energy </a:t>
            </a:r>
            <a:r>
              <a:rPr lang="it-IT" sz="2200" dirty="0" err="1"/>
              <a:t>resolution</a:t>
            </a:r>
            <a:r>
              <a:rPr lang="it-IT" sz="2200" dirty="0"/>
              <a:t> by a </a:t>
            </a:r>
            <a:r>
              <a:rPr lang="it-IT" sz="2200" dirty="0" err="1"/>
              <a:t>factor</a:t>
            </a:r>
            <a:r>
              <a:rPr lang="it-IT" sz="2200" dirty="0"/>
              <a:t> of 2; </a:t>
            </a:r>
          </a:p>
          <a:p>
            <a:pPr>
              <a:spcBef>
                <a:spcPts val="0"/>
              </a:spcBef>
              <a:spcAft>
                <a:spcPts val="600"/>
              </a:spcAft>
            </a:pPr>
            <a:r>
              <a:rPr lang="it-IT" sz="2200" dirty="0" err="1"/>
              <a:t>much</a:t>
            </a:r>
            <a:r>
              <a:rPr lang="it-IT" sz="2200" dirty="0"/>
              <a:t> </a:t>
            </a:r>
            <a:r>
              <a:rPr lang="it-IT" sz="2200" dirty="0" err="1"/>
              <a:t>thinner</a:t>
            </a:r>
            <a:r>
              <a:rPr lang="it-IT" sz="2200" dirty="0"/>
              <a:t> and more </a:t>
            </a:r>
            <a:r>
              <a:rPr lang="it-IT" sz="2200" dirty="0" err="1"/>
              <a:t>flexible</a:t>
            </a:r>
            <a:r>
              <a:rPr lang="it-IT" sz="2200" dirty="0"/>
              <a:t>  </a:t>
            </a:r>
            <a:r>
              <a:rPr lang="it-IT" sz="2200" dirty="0" err="1"/>
              <a:t>respect</a:t>
            </a:r>
            <a:r>
              <a:rPr lang="it-IT" sz="2200" dirty="0"/>
              <a:t> to </a:t>
            </a:r>
            <a:r>
              <a:rPr lang="it-IT" sz="2200" dirty="0" err="1"/>
              <a:t>NaI</a:t>
            </a:r>
            <a:r>
              <a:rPr lang="it-IT" sz="2200" dirty="0"/>
              <a:t>(</a:t>
            </a:r>
            <a:r>
              <a:rPr lang="it-IT" sz="2200" dirty="0" err="1"/>
              <a:t>Tl</a:t>
            </a:r>
            <a:r>
              <a:rPr lang="it-IT" sz="2200" dirty="0"/>
              <a:t>) </a:t>
            </a:r>
            <a:r>
              <a:rPr lang="it-IT" sz="2200" dirty="0" err="1"/>
              <a:t>crystal</a:t>
            </a:r>
            <a:r>
              <a:rPr lang="it-IT" sz="2200" dirty="0"/>
              <a:t> </a:t>
            </a:r>
          </a:p>
        </p:txBody>
      </p:sp>
      <p:pic>
        <p:nvPicPr>
          <p:cNvPr id="15" name="Picture Placeholder 14" descr="A hand holding a stack of electronic components&#10;&#10;Description automatically generated">
            <a:extLst>
              <a:ext uri="{FF2B5EF4-FFF2-40B4-BE49-F238E27FC236}">
                <a16:creationId xmlns:a16="http://schemas.microsoft.com/office/drawing/2014/main" id="{4B2C7024-3E9C-417B-F070-916902E5980F}"/>
              </a:ext>
            </a:extLst>
          </p:cNvPr>
          <p:cNvPicPr>
            <a:picLocks noGrp="1" noChangeAspect="1"/>
          </p:cNvPicPr>
          <p:nvPr>
            <p:ph type="pic" sz="quarter" idx="28"/>
          </p:nvPr>
        </p:nvPicPr>
        <p:blipFill>
          <a:blip r:embed="rId2"/>
          <a:srcRect l="13089" r="13090" b="2"/>
          <a:stretch/>
        </p:blipFill>
        <p:spPr>
          <a:xfrm>
            <a:off x="5486400" y="10"/>
            <a:ext cx="6705600" cy="6857990"/>
          </a:xfrm>
          <a:noFill/>
        </p:spPr>
      </p:pic>
      <p:sp>
        <p:nvSpPr>
          <p:cNvPr id="17" name="TextBox 16">
            <a:extLst>
              <a:ext uri="{FF2B5EF4-FFF2-40B4-BE49-F238E27FC236}">
                <a16:creationId xmlns:a16="http://schemas.microsoft.com/office/drawing/2014/main" id="{EE3C8BE8-D6F8-18C4-005A-CAC90788EDFD}"/>
              </a:ext>
            </a:extLst>
          </p:cNvPr>
          <p:cNvSpPr txBox="1"/>
          <p:nvPr/>
        </p:nvSpPr>
        <p:spPr>
          <a:xfrm>
            <a:off x="1791549" y="4780552"/>
            <a:ext cx="4070554" cy="1200329"/>
          </a:xfrm>
          <a:prstGeom prst="rect">
            <a:avLst/>
          </a:prstGeom>
          <a:noFill/>
        </p:spPr>
        <p:txBody>
          <a:bodyPr wrap="square">
            <a:spAutoFit/>
          </a:bodyPr>
          <a:lstStyle/>
          <a:p>
            <a:pPr>
              <a:spcBef>
                <a:spcPts val="0"/>
              </a:spcBef>
              <a:spcAft>
                <a:spcPts val="600"/>
              </a:spcAft>
            </a:pPr>
            <a:r>
              <a:rPr lang="it-IT" sz="1800" dirty="0" err="1"/>
              <a:t>possibility</a:t>
            </a:r>
            <a:r>
              <a:rPr lang="it-IT" sz="1800" dirty="0"/>
              <a:t> to design gamma </a:t>
            </a:r>
            <a:r>
              <a:rPr lang="it-IT" sz="1800" dirty="0" err="1"/>
              <a:t>cameras</a:t>
            </a:r>
            <a:r>
              <a:rPr lang="it-IT" sz="1800" dirty="0"/>
              <a:t> </a:t>
            </a:r>
            <a:r>
              <a:rPr lang="it-IT" sz="1800" dirty="0" err="1"/>
              <a:t>dedicated</a:t>
            </a:r>
            <a:r>
              <a:rPr lang="it-IT" sz="1800" dirty="0"/>
              <a:t> to </a:t>
            </a:r>
            <a:r>
              <a:rPr lang="it-IT" sz="1800" dirty="0" err="1"/>
              <a:t>cardiac</a:t>
            </a:r>
            <a:r>
              <a:rPr lang="it-IT" sz="1800" dirty="0"/>
              <a:t> imaging </a:t>
            </a:r>
            <a:r>
              <a:rPr lang="it-IT" sz="1800" dirty="0" err="1"/>
              <a:t>offering</a:t>
            </a:r>
            <a:r>
              <a:rPr lang="it-IT" sz="1800" dirty="0"/>
              <a:t> a </a:t>
            </a:r>
            <a:r>
              <a:rPr lang="it-IT" sz="1800" dirty="0" err="1"/>
              <a:t>larger</a:t>
            </a:r>
            <a:r>
              <a:rPr lang="it-IT" sz="1800" dirty="0"/>
              <a:t> </a:t>
            </a:r>
            <a:r>
              <a:rPr lang="it-IT" sz="1800" dirty="0" err="1"/>
              <a:t>surface</a:t>
            </a:r>
            <a:r>
              <a:rPr lang="it-IT" sz="1800" dirty="0"/>
              <a:t> for </a:t>
            </a:r>
            <a:r>
              <a:rPr lang="it-IT" sz="1800" dirty="0" err="1"/>
              <a:t>signal</a:t>
            </a:r>
            <a:r>
              <a:rPr lang="it-IT" sz="1800" dirty="0"/>
              <a:t> </a:t>
            </a:r>
            <a:r>
              <a:rPr lang="it-IT" sz="1800" dirty="0" err="1"/>
              <a:t>detection</a:t>
            </a:r>
            <a:r>
              <a:rPr lang="it-IT" sz="1800" dirty="0"/>
              <a:t>, </a:t>
            </a:r>
            <a:r>
              <a:rPr lang="it-IT" sz="1800" dirty="0" err="1"/>
              <a:t>which</a:t>
            </a:r>
            <a:r>
              <a:rPr lang="it-IT" sz="1800" dirty="0"/>
              <a:t> </a:t>
            </a:r>
            <a:r>
              <a:rPr lang="it-IT" sz="1800" dirty="0" err="1"/>
              <a:t>is</a:t>
            </a:r>
            <a:r>
              <a:rPr lang="it-IT" sz="1800" dirty="0"/>
              <a:t> </a:t>
            </a:r>
            <a:r>
              <a:rPr lang="it-IT" sz="1800" dirty="0" err="1"/>
              <a:t>focused</a:t>
            </a:r>
            <a:r>
              <a:rPr lang="it-IT" sz="1800" dirty="0"/>
              <a:t> on the </a:t>
            </a:r>
            <a:r>
              <a:rPr lang="it-IT" sz="1800" dirty="0" err="1"/>
              <a:t>heart</a:t>
            </a:r>
            <a:r>
              <a:rPr lang="it-IT" sz="1800" dirty="0"/>
              <a:t> </a:t>
            </a:r>
            <a:r>
              <a:rPr lang="it-IT" sz="1800" dirty="0" err="1"/>
              <a:t>region</a:t>
            </a:r>
            <a:r>
              <a:rPr lang="it-IT" sz="1800" dirty="0"/>
              <a:t>.</a:t>
            </a:r>
          </a:p>
        </p:txBody>
      </p:sp>
    </p:spTree>
    <p:extLst>
      <p:ext uri="{BB962C8B-B14F-4D97-AF65-F5344CB8AC3E}">
        <p14:creationId xmlns:p14="http://schemas.microsoft.com/office/powerpoint/2010/main" val="20815928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CB9A8-03C7-9E46-811B-4FBB553B3D47}"/>
              </a:ext>
            </a:extLst>
          </p:cNvPr>
          <p:cNvSpPr>
            <a:spLocks noGrp="1"/>
          </p:cNvSpPr>
          <p:nvPr>
            <p:ph idx="1"/>
          </p:nvPr>
        </p:nvSpPr>
        <p:spPr>
          <a:xfrm>
            <a:off x="576942" y="1468713"/>
            <a:ext cx="11246829" cy="4719193"/>
          </a:xfrm>
        </p:spPr>
        <p:txBody>
          <a:bodyPr>
            <a:normAutofit/>
          </a:bodyPr>
          <a:lstStyle/>
          <a:p>
            <a:pPr marL="0" indent="0" algn="just">
              <a:buNone/>
            </a:pPr>
            <a:r>
              <a:rPr lang="it-IT" sz="2400" dirty="0" err="1"/>
              <a:t>Besides</a:t>
            </a:r>
            <a:r>
              <a:rPr lang="it-IT" sz="2400" dirty="0"/>
              <a:t> </a:t>
            </a:r>
            <a:r>
              <a:rPr lang="it-IT" sz="2400" dirty="0" err="1"/>
              <a:t>dosimetry</a:t>
            </a:r>
            <a:r>
              <a:rPr lang="it-IT" sz="2400" dirty="0"/>
              <a:t>, </a:t>
            </a:r>
            <a:r>
              <a:rPr lang="it-IT" sz="2400" dirty="0" err="1"/>
              <a:t>nuclear</a:t>
            </a:r>
            <a:r>
              <a:rPr lang="it-IT" sz="2400" dirty="0"/>
              <a:t> medicine </a:t>
            </a:r>
            <a:r>
              <a:rPr lang="it-IT" sz="2400" dirty="0" err="1"/>
              <a:t>provides</a:t>
            </a:r>
            <a:r>
              <a:rPr lang="it-IT" sz="2400" dirty="0"/>
              <a:t> </a:t>
            </a:r>
            <a:r>
              <a:rPr lang="it-IT" sz="2400" dirty="0" err="1"/>
              <a:t>different</a:t>
            </a:r>
            <a:r>
              <a:rPr lang="it-IT" sz="2400" dirty="0"/>
              <a:t> quantitative </a:t>
            </a:r>
            <a:r>
              <a:rPr lang="it-IT" sz="2400" dirty="0" err="1"/>
              <a:t>measurements</a:t>
            </a:r>
            <a:r>
              <a:rPr lang="it-IT" sz="2400" dirty="0"/>
              <a:t> of </a:t>
            </a:r>
            <a:r>
              <a:rPr lang="it-IT" sz="2400" dirty="0" err="1"/>
              <a:t>physiological</a:t>
            </a:r>
            <a:r>
              <a:rPr lang="it-IT" sz="2400" dirty="0"/>
              <a:t> and </a:t>
            </a:r>
            <a:r>
              <a:rPr lang="it-IT" sz="2400" dirty="0" err="1"/>
              <a:t>pathological</a:t>
            </a:r>
            <a:r>
              <a:rPr lang="it-IT" sz="2400" dirty="0"/>
              <a:t> </a:t>
            </a:r>
            <a:r>
              <a:rPr lang="it-IT" sz="2400" dirty="0" err="1"/>
              <a:t>parameters</a:t>
            </a:r>
            <a:r>
              <a:rPr lang="it-IT" sz="2400" dirty="0"/>
              <a:t>, the so-</a:t>
            </a:r>
            <a:r>
              <a:rPr lang="it-IT" sz="2400" dirty="0" err="1"/>
              <a:t>called</a:t>
            </a:r>
            <a:r>
              <a:rPr lang="it-IT" sz="2400" dirty="0"/>
              <a:t> </a:t>
            </a:r>
            <a:r>
              <a:rPr lang="it-IT" sz="2400" dirty="0" err="1"/>
              <a:t>imaging</a:t>
            </a:r>
            <a:r>
              <a:rPr lang="it-IT" sz="2400" dirty="0"/>
              <a:t> </a:t>
            </a:r>
            <a:r>
              <a:rPr lang="it-IT" sz="2400" dirty="0" err="1"/>
              <a:t>biomarkers</a:t>
            </a:r>
            <a:r>
              <a:rPr lang="it-IT" sz="2400" dirty="0"/>
              <a:t>.</a:t>
            </a:r>
          </a:p>
        </p:txBody>
      </p:sp>
      <p:sp>
        <p:nvSpPr>
          <p:cNvPr id="2" name="Title 1">
            <a:extLst>
              <a:ext uri="{FF2B5EF4-FFF2-40B4-BE49-F238E27FC236}">
                <a16:creationId xmlns:a16="http://schemas.microsoft.com/office/drawing/2014/main" id="{603E8C55-82D8-354E-9473-7B3CA3DF9589}"/>
              </a:ext>
            </a:extLst>
          </p:cNvPr>
          <p:cNvSpPr>
            <a:spLocks noGrp="1"/>
          </p:cNvSpPr>
          <p:nvPr>
            <p:ph type="title"/>
          </p:nvPr>
        </p:nvSpPr>
        <p:spPr>
          <a:xfrm>
            <a:off x="576942" y="624035"/>
            <a:ext cx="10134601" cy="924808"/>
          </a:xfrm>
        </p:spPr>
        <p:txBody>
          <a:bodyPr/>
          <a:lstStyle/>
          <a:p>
            <a:r>
              <a:rPr lang="it-IT" dirty="0">
                <a:solidFill>
                  <a:schemeClr val="tx2">
                    <a:lumMod val="75000"/>
                  </a:schemeClr>
                </a:solidFill>
              </a:rPr>
              <a:t>Quantitative use of SPECT</a:t>
            </a:r>
          </a:p>
        </p:txBody>
      </p:sp>
      <p:sp>
        <p:nvSpPr>
          <p:cNvPr id="4" name="TextBox 3">
            <a:extLst>
              <a:ext uri="{FF2B5EF4-FFF2-40B4-BE49-F238E27FC236}">
                <a16:creationId xmlns:a16="http://schemas.microsoft.com/office/drawing/2014/main" id="{0CE8B625-B7BC-4E41-9916-4138E77438B5}"/>
              </a:ext>
            </a:extLst>
          </p:cNvPr>
          <p:cNvSpPr txBox="1"/>
          <p:nvPr/>
        </p:nvSpPr>
        <p:spPr>
          <a:xfrm>
            <a:off x="375572" y="6347365"/>
            <a:ext cx="11642256" cy="420564"/>
          </a:xfrm>
          <a:prstGeom prst="rect">
            <a:avLst/>
          </a:prstGeom>
          <a:noFill/>
        </p:spPr>
        <p:txBody>
          <a:bodyPr wrap="square" rtlCol="0">
            <a:spAutoFit/>
          </a:bodyPr>
          <a:lstStyle/>
          <a:p>
            <a:r>
              <a:rPr lang="it-IT" sz="2133" dirty="0"/>
              <a:t>1) O’ </a:t>
            </a:r>
            <a:r>
              <a:rPr lang="it-IT" sz="2133" dirty="0" err="1"/>
              <a:t>Connor</a:t>
            </a:r>
            <a:r>
              <a:rPr lang="it-IT" sz="2133" dirty="0"/>
              <a:t> et al. Nature </a:t>
            </a:r>
            <a:r>
              <a:rPr lang="it-IT" sz="2133" dirty="0" err="1"/>
              <a:t>Review</a:t>
            </a:r>
            <a:r>
              <a:rPr lang="it-IT" sz="2133" dirty="0"/>
              <a:t> </a:t>
            </a:r>
            <a:r>
              <a:rPr lang="it-IT" sz="2133" dirty="0" err="1"/>
              <a:t>Clinical</a:t>
            </a:r>
            <a:r>
              <a:rPr lang="it-IT" sz="2133" dirty="0"/>
              <a:t> </a:t>
            </a:r>
            <a:r>
              <a:rPr lang="it-IT" sz="2133" dirty="0" err="1"/>
              <a:t>Oncology</a:t>
            </a:r>
            <a:r>
              <a:rPr lang="it-IT" sz="2133" dirty="0"/>
              <a:t>, 2017, 2) </a:t>
            </a:r>
            <a:r>
              <a:rPr lang="it-IT" sz="2133" dirty="0" err="1"/>
              <a:t>Chauvie</a:t>
            </a:r>
            <a:r>
              <a:rPr lang="it-IT" sz="2133" dirty="0"/>
              <a:t> et al. Biomedicine 2018 </a:t>
            </a:r>
          </a:p>
        </p:txBody>
      </p:sp>
      <p:pic>
        <p:nvPicPr>
          <p:cNvPr id="5" name="Picture 4">
            <a:extLst>
              <a:ext uri="{FF2B5EF4-FFF2-40B4-BE49-F238E27FC236}">
                <a16:creationId xmlns:a16="http://schemas.microsoft.com/office/drawing/2014/main" id="{D79D9511-3181-8A44-A491-B68041A851A5}"/>
              </a:ext>
            </a:extLst>
          </p:cNvPr>
          <p:cNvPicPr>
            <a:picLocks noChangeAspect="1"/>
          </p:cNvPicPr>
          <p:nvPr/>
        </p:nvPicPr>
        <p:blipFill rotWithShape="1">
          <a:blip r:embed="rId2"/>
          <a:srcRect t="84399"/>
          <a:stretch/>
        </p:blipFill>
        <p:spPr>
          <a:xfrm>
            <a:off x="590421" y="5078740"/>
            <a:ext cx="7316801" cy="933719"/>
          </a:xfrm>
          <a:prstGeom prst="rect">
            <a:avLst/>
          </a:prstGeom>
        </p:spPr>
      </p:pic>
      <p:pic>
        <p:nvPicPr>
          <p:cNvPr id="6" name="Picture 5">
            <a:extLst>
              <a:ext uri="{FF2B5EF4-FFF2-40B4-BE49-F238E27FC236}">
                <a16:creationId xmlns:a16="http://schemas.microsoft.com/office/drawing/2014/main" id="{122BBDED-0BA5-EE4B-B847-B33E13072EE7}"/>
              </a:ext>
            </a:extLst>
          </p:cNvPr>
          <p:cNvPicPr>
            <a:picLocks noChangeAspect="1"/>
          </p:cNvPicPr>
          <p:nvPr/>
        </p:nvPicPr>
        <p:blipFill rotWithShape="1">
          <a:blip r:embed="rId2"/>
          <a:srcRect b="56428"/>
          <a:stretch/>
        </p:blipFill>
        <p:spPr>
          <a:xfrm>
            <a:off x="575353" y="2437127"/>
            <a:ext cx="7276392" cy="2593328"/>
          </a:xfrm>
          <a:prstGeom prst="rect">
            <a:avLst/>
          </a:prstGeom>
        </p:spPr>
      </p:pic>
      <p:sp>
        <p:nvSpPr>
          <p:cNvPr id="8" name="Content Placeholder 2">
            <a:extLst>
              <a:ext uri="{FF2B5EF4-FFF2-40B4-BE49-F238E27FC236}">
                <a16:creationId xmlns:a16="http://schemas.microsoft.com/office/drawing/2014/main" id="{BBE4BA52-92ED-E14C-BD6C-81332A024F81}"/>
              </a:ext>
            </a:extLst>
          </p:cNvPr>
          <p:cNvSpPr txBox="1">
            <a:spLocks/>
          </p:cNvSpPr>
          <p:nvPr/>
        </p:nvSpPr>
        <p:spPr>
          <a:xfrm>
            <a:off x="7947530" y="2437127"/>
            <a:ext cx="3876241" cy="3527047"/>
          </a:xfrm>
          <a:prstGeom prst="rect">
            <a:avLst/>
          </a:prstGeom>
        </p:spPr>
        <p:txBody>
          <a:bodyPr vert="horz" lIns="121920" tIns="60960" rIns="121920" bIns="60960" rtlCol="0" anchor="ctr">
            <a:noAutofit/>
          </a:bodyPr>
          <a:lst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a:lstStyle>
          <a:p>
            <a:pPr marL="0" indent="0" algn="just">
              <a:buNone/>
            </a:pPr>
            <a:r>
              <a:rPr lang="it-IT" sz="1867" dirty="0" err="1"/>
              <a:t>Imaging</a:t>
            </a:r>
            <a:r>
              <a:rPr lang="it-IT" sz="1867" dirty="0"/>
              <a:t> </a:t>
            </a:r>
            <a:r>
              <a:rPr lang="it-IT" sz="1867" dirty="0" err="1"/>
              <a:t>biomarker</a:t>
            </a:r>
            <a:r>
              <a:rPr lang="it-IT" sz="1867" dirty="0"/>
              <a:t> </a:t>
            </a:r>
            <a:r>
              <a:rPr lang="it-IT" sz="1867" dirty="0" err="1"/>
              <a:t>shall</a:t>
            </a:r>
            <a:r>
              <a:rPr lang="it-IT" sz="1867" dirty="0"/>
              <a:t> be </a:t>
            </a:r>
            <a:r>
              <a:rPr lang="it-IT" sz="1867" dirty="0" err="1"/>
              <a:t>produced</a:t>
            </a:r>
            <a:r>
              <a:rPr lang="it-IT" sz="1867" dirty="0"/>
              <a:t> by </a:t>
            </a:r>
            <a:r>
              <a:rPr lang="it-IT" sz="1867" dirty="0" err="1"/>
              <a:t>equipment</a:t>
            </a:r>
            <a:r>
              <a:rPr lang="it-IT" sz="1867" dirty="0"/>
              <a:t>  </a:t>
            </a:r>
            <a:r>
              <a:rPr lang="it-IT" sz="1867" dirty="0" err="1"/>
              <a:t>verified</a:t>
            </a:r>
            <a:r>
              <a:rPr lang="it-IT" sz="1867" dirty="0"/>
              <a:t> for the quantitative.</a:t>
            </a:r>
          </a:p>
          <a:p>
            <a:pPr marL="0" indent="0" algn="just">
              <a:buNone/>
            </a:pPr>
            <a:r>
              <a:rPr lang="it-IT" sz="1867" dirty="0"/>
              <a:t>An </a:t>
            </a:r>
            <a:r>
              <a:rPr lang="it-IT" sz="1867" dirty="0" err="1"/>
              <a:t>error</a:t>
            </a:r>
            <a:r>
              <a:rPr lang="it-IT" sz="1867" dirty="0"/>
              <a:t> </a:t>
            </a:r>
            <a:r>
              <a:rPr lang="it-IT" sz="1867" dirty="0" err="1"/>
              <a:t>propagation</a:t>
            </a:r>
            <a:r>
              <a:rPr lang="it-IT" sz="1867" dirty="0"/>
              <a:t> </a:t>
            </a:r>
            <a:r>
              <a:rPr lang="it-IT" sz="1867" dirty="0" err="1"/>
              <a:t>shall</a:t>
            </a:r>
            <a:r>
              <a:rPr lang="it-IT" sz="1867" dirty="0"/>
              <a:t> be </a:t>
            </a:r>
            <a:r>
              <a:rPr lang="it-IT" sz="1867" dirty="0" err="1"/>
              <a:t>thought</a:t>
            </a:r>
            <a:r>
              <a:rPr lang="it-IT" sz="1867" dirty="0"/>
              <a:t> </a:t>
            </a:r>
            <a:r>
              <a:rPr lang="it-IT" sz="1867" dirty="0" err="1"/>
              <a:t>when</a:t>
            </a:r>
            <a:r>
              <a:rPr lang="it-IT" sz="1867" dirty="0"/>
              <a:t> </a:t>
            </a:r>
            <a:r>
              <a:rPr lang="it-IT" sz="1867" dirty="0" err="1"/>
              <a:t>using</a:t>
            </a:r>
            <a:r>
              <a:rPr lang="it-IT" sz="1867" dirty="0"/>
              <a:t> the </a:t>
            </a:r>
            <a:r>
              <a:rPr lang="it-IT" sz="1867" dirty="0" err="1"/>
              <a:t>imaging</a:t>
            </a:r>
            <a:r>
              <a:rPr lang="it-IT" sz="1867" dirty="0"/>
              <a:t> </a:t>
            </a:r>
            <a:r>
              <a:rPr lang="it-IT" sz="1867" dirty="0" err="1"/>
              <a:t>bio</a:t>
            </a:r>
            <a:r>
              <a:rPr lang="it-IT" sz="1867" dirty="0"/>
              <a:t>-marker</a:t>
            </a:r>
          </a:p>
          <a:p>
            <a:pPr marL="0" indent="0" algn="just">
              <a:buNone/>
            </a:pPr>
            <a:r>
              <a:rPr lang="it-IT" sz="1867" dirty="0" err="1"/>
              <a:t>While</a:t>
            </a:r>
            <a:r>
              <a:rPr lang="it-IT" sz="1867" dirty="0"/>
              <a:t> </a:t>
            </a:r>
            <a:r>
              <a:rPr lang="it-IT" sz="1867" dirty="0" err="1"/>
              <a:t>specific</a:t>
            </a:r>
            <a:r>
              <a:rPr lang="it-IT" sz="1867" dirty="0"/>
              <a:t> QA procedure </a:t>
            </a:r>
            <a:r>
              <a:rPr lang="it-IT" sz="1867" dirty="0" err="1"/>
              <a:t>does</a:t>
            </a:r>
            <a:r>
              <a:rPr lang="it-IT" sz="1867" dirty="0"/>
              <a:t> </a:t>
            </a:r>
            <a:r>
              <a:rPr lang="it-IT" sz="1867" dirty="0" err="1"/>
              <a:t>not</a:t>
            </a:r>
            <a:r>
              <a:rPr lang="it-IT" sz="1867" dirty="0"/>
              <a:t> </a:t>
            </a:r>
            <a:r>
              <a:rPr lang="it-IT" sz="1867" dirty="0" err="1"/>
              <a:t>exists</a:t>
            </a:r>
            <a:r>
              <a:rPr lang="it-IT" sz="1867" dirty="0"/>
              <a:t> </a:t>
            </a:r>
            <a:r>
              <a:rPr lang="it-IT" sz="1867" dirty="0" err="1"/>
              <a:t>several</a:t>
            </a:r>
            <a:r>
              <a:rPr lang="it-IT" sz="1867" dirty="0"/>
              <a:t> </a:t>
            </a:r>
            <a:r>
              <a:rPr lang="it-IT" sz="1867" dirty="0" err="1"/>
              <a:t>experience</a:t>
            </a:r>
            <a:r>
              <a:rPr lang="it-IT" sz="1867" dirty="0"/>
              <a:t> in </a:t>
            </a:r>
            <a:r>
              <a:rPr lang="it-IT" sz="1867" dirty="0" err="1"/>
              <a:t>clinical</a:t>
            </a:r>
            <a:r>
              <a:rPr lang="it-IT" sz="1867" dirty="0"/>
              <a:t> trial </a:t>
            </a:r>
            <a:r>
              <a:rPr lang="it-IT" sz="1867" dirty="0" err="1"/>
              <a:t>could</a:t>
            </a:r>
            <a:r>
              <a:rPr lang="it-IT" sz="1867" dirty="0"/>
              <a:t> be </a:t>
            </a:r>
            <a:r>
              <a:rPr lang="it-IT" sz="1867" dirty="0" err="1"/>
              <a:t>used</a:t>
            </a:r>
            <a:r>
              <a:rPr lang="it-IT" sz="1867" dirty="0"/>
              <a:t>(2)</a:t>
            </a:r>
          </a:p>
        </p:txBody>
      </p:sp>
    </p:spTree>
    <p:extLst>
      <p:ext uri="{BB962C8B-B14F-4D97-AF65-F5344CB8AC3E}">
        <p14:creationId xmlns:p14="http://schemas.microsoft.com/office/powerpoint/2010/main" val="1053774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D6A8-9024-1D40-A65B-006620568023}"/>
              </a:ext>
            </a:extLst>
          </p:cNvPr>
          <p:cNvSpPr>
            <a:spLocks noGrp="1"/>
          </p:cNvSpPr>
          <p:nvPr>
            <p:ph type="title"/>
          </p:nvPr>
        </p:nvSpPr>
        <p:spPr>
          <a:xfrm>
            <a:off x="1709842" y="44614"/>
            <a:ext cx="9568544" cy="1325563"/>
          </a:xfrm>
        </p:spPr>
        <p:txBody>
          <a:bodyPr anchor="ctr">
            <a:normAutofit/>
          </a:bodyPr>
          <a:lstStyle/>
          <a:p>
            <a:r>
              <a:rPr lang="it-IT" dirty="0" err="1"/>
              <a:t>Sentinel</a:t>
            </a:r>
            <a:r>
              <a:rPr lang="it-IT" dirty="0"/>
              <a:t> </a:t>
            </a:r>
            <a:r>
              <a:rPr lang="it-IT" dirty="0" err="1"/>
              <a:t>lymph-node</a:t>
            </a:r>
            <a:r>
              <a:rPr lang="it-IT" dirty="0"/>
              <a:t> probe</a:t>
            </a:r>
          </a:p>
        </p:txBody>
      </p:sp>
      <p:sp>
        <p:nvSpPr>
          <p:cNvPr id="3" name="Content Placeholder 2">
            <a:extLst>
              <a:ext uri="{FF2B5EF4-FFF2-40B4-BE49-F238E27FC236}">
                <a16:creationId xmlns:a16="http://schemas.microsoft.com/office/drawing/2014/main" id="{F3FFE3B6-EB23-6640-9F52-620B67818107}"/>
              </a:ext>
            </a:extLst>
          </p:cNvPr>
          <p:cNvSpPr>
            <a:spLocks noGrp="1"/>
          </p:cNvSpPr>
          <p:nvPr>
            <p:ph sz="half" idx="1"/>
          </p:nvPr>
        </p:nvSpPr>
        <p:spPr>
          <a:xfrm>
            <a:off x="1679654" y="1385855"/>
            <a:ext cx="5937203" cy="4892397"/>
          </a:xfrm>
        </p:spPr>
        <p:txBody>
          <a:bodyPr>
            <a:normAutofit/>
          </a:bodyPr>
          <a:lstStyle/>
          <a:p>
            <a:pPr>
              <a:spcBef>
                <a:spcPts val="0"/>
              </a:spcBef>
              <a:spcAft>
                <a:spcPts val="600"/>
              </a:spcAft>
            </a:pPr>
            <a:r>
              <a:rPr lang="en-GB" sz="2400" dirty="0" err="1"/>
              <a:t>Radioguided</a:t>
            </a:r>
            <a:r>
              <a:rPr lang="en-GB" sz="2400" dirty="0"/>
              <a:t> surgery procedures use hand-held intraoperative radiation detection probe systems, commercially available as certified medical devices.</a:t>
            </a:r>
          </a:p>
          <a:p>
            <a:pPr>
              <a:spcBef>
                <a:spcPts val="0"/>
              </a:spcBef>
              <a:spcAft>
                <a:spcPts val="600"/>
              </a:spcAft>
            </a:pPr>
            <a:r>
              <a:rPr lang="en-GB" sz="2400" dirty="0"/>
              <a:t>The most relevant characteristics of these detectors are the energy resolution, the sensitivity, and the efficiency of collimation, the latter being aimed to grant a markedly unidirectional response.</a:t>
            </a:r>
          </a:p>
          <a:p>
            <a:pPr>
              <a:spcBef>
                <a:spcPts val="0"/>
              </a:spcBef>
              <a:spcAft>
                <a:spcPts val="600"/>
              </a:spcAft>
            </a:pPr>
            <a:r>
              <a:rPr lang="en-GB" sz="2400" dirty="0"/>
              <a:t>Scintillation detectors in use were mainly </a:t>
            </a:r>
            <a:r>
              <a:rPr lang="en-GB" sz="2400" dirty="0" err="1"/>
              <a:t>NaI</a:t>
            </a:r>
            <a:r>
              <a:rPr lang="en-GB" sz="2400" dirty="0"/>
              <a:t>(Tl) and </a:t>
            </a:r>
            <a:r>
              <a:rPr lang="en-GB" sz="2400" dirty="0" err="1"/>
              <a:t>CsI</a:t>
            </a:r>
            <a:r>
              <a:rPr lang="en-GB" sz="2400" dirty="0"/>
              <a:t>(Tl), (BGO or LSO for 18F) now, the most diffused is a solid state </a:t>
            </a:r>
            <a:r>
              <a:rPr lang="en-GB" sz="2400" dirty="0" err="1"/>
              <a:t>CdTe</a:t>
            </a:r>
            <a:r>
              <a:rPr lang="en-GB" sz="2400" dirty="0"/>
              <a:t> or CZT semiconductor. </a:t>
            </a:r>
          </a:p>
        </p:txBody>
      </p:sp>
      <p:pic>
        <p:nvPicPr>
          <p:cNvPr id="5" name="Picture 4" descr="A medical equipment on a bed&#10;&#10;Description automatically generated">
            <a:extLst>
              <a:ext uri="{FF2B5EF4-FFF2-40B4-BE49-F238E27FC236}">
                <a16:creationId xmlns:a16="http://schemas.microsoft.com/office/drawing/2014/main" id="{5EED0133-1FA5-8C4A-93D3-40FA70FA77A6}"/>
              </a:ext>
            </a:extLst>
          </p:cNvPr>
          <p:cNvPicPr>
            <a:picLocks noChangeAspect="1"/>
          </p:cNvPicPr>
          <p:nvPr/>
        </p:nvPicPr>
        <p:blipFill rotWithShape="1">
          <a:blip r:embed="rId2"/>
          <a:srcRect l="14187" t="-1" r="30354" b="1358"/>
          <a:stretch/>
        </p:blipFill>
        <p:spPr>
          <a:xfrm>
            <a:off x="7994042" y="1534489"/>
            <a:ext cx="3498691" cy="4667249"/>
          </a:xfrm>
          <a:prstGeom prst="rect">
            <a:avLst/>
          </a:prstGeom>
          <a:noFill/>
        </p:spPr>
      </p:pic>
    </p:spTree>
    <p:extLst>
      <p:ext uri="{BB962C8B-B14F-4D97-AF65-F5344CB8AC3E}">
        <p14:creationId xmlns:p14="http://schemas.microsoft.com/office/powerpoint/2010/main" val="3877698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04D28-DEB0-2B67-3634-A8F48348EB41}"/>
              </a:ext>
            </a:extLst>
          </p:cNvPr>
          <p:cNvPicPr>
            <a:picLocks noChangeAspect="1"/>
          </p:cNvPicPr>
          <p:nvPr/>
        </p:nvPicPr>
        <p:blipFill>
          <a:blip r:embed="rId3">
            <a:duotone>
              <a:prstClr val="black"/>
              <a:srgbClr val="D9C3A5">
                <a:tint val="50000"/>
                <a:satMod val="180000"/>
              </a:srgbClr>
            </a:duotone>
          </a:blip>
          <a:srcRect l="7184" t="13448" r="9876" b="6831"/>
          <a:stretch/>
        </p:blipFill>
        <p:spPr>
          <a:xfrm rot="6803412" flipV="1">
            <a:off x="4106918" y="4363723"/>
            <a:ext cx="3044301" cy="2010787"/>
          </a:xfrm>
          <a:prstGeom prst="parallelogram">
            <a:avLst/>
          </a:prstGeom>
        </p:spPr>
      </p:pic>
      <p:pic>
        <p:nvPicPr>
          <p:cNvPr id="2" name="Picture 3" descr="A large machine with many wires&#10;&#10;Description automatically generated">
            <a:extLst>
              <a:ext uri="{FF2B5EF4-FFF2-40B4-BE49-F238E27FC236}">
                <a16:creationId xmlns:a16="http://schemas.microsoft.com/office/drawing/2014/main" id="{55E649A5-2993-5583-BFF4-EF68E34081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75" r="18883" b="2"/>
          <a:stretch/>
        </p:blipFill>
        <p:spPr bwMode="auto">
          <a:xfrm>
            <a:off x="5486400" y="10"/>
            <a:ext cx="6705600" cy="685799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circular object with wires and wires&#10;&#10;Description automatically generated">
            <a:extLst>
              <a:ext uri="{FF2B5EF4-FFF2-40B4-BE49-F238E27FC236}">
                <a16:creationId xmlns:a16="http://schemas.microsoft.com/office/drawing/2014/main" id="{F972C053-914A-83BB-2C6B-F9EDC8D0F4EA}"/>
              </a:ext>
            </a:extLst>
          </p:cNvPr>
          <p:cNvPicPr>
            <a:picLocks noChangeAspect="1"/>
          </p:cNvPicPr>
          <p:nvPr/>
        </p:nvPicPr>
        <p:blipFill>
          <a:blip r:embed="rId5">
            <a:extLst>
              <a:ext uri="{28A0092B-C50C-407E-A947-70E740481C1C}">
                <a14:useLocalDpi xmlns:a14="http://schemas.microsoft.com/office/drawing/2010/main" val="0"/>
              </a:ext>
            </a:extLst>
          </a:blip>
          <a:srcRect t="17202" r="-1" b="3227"/>
          <a:stretch/>
        </p:blipFill>
        <p:spPr>
          <a:xfrm>
            <a:off x="-11657" y="-16298"/>
            <a:ext cx="6479448" cy="6874299"/>
          </a:xfrm>
          <a:custGeom>
            <a:avLst/>
            <a:gdLst>
              <a:gd name="connsiteX0" fmla="*/ 0 w 5555640"/>
              <a:gd name="connsiteY0" fmla="*/ 0 h 6874299"/>
              <a:gd name="connsiteX1" fmla="*/ 5555640 w 5555640"/>
              <a:gd name="connsiteY1" fmla="*/ 8960 h 6874299"/>
              <a:gd name="connsiteX2" fmla="*/ 1445237 w 5555640"/>
              <a:gd name="connsiteY2" fmla="*/ 6874299 h 6874299"/>
              <a:gd name="connsiteX3" fmla="*/ 0 w 5555640"/>
              <a:gd name="connsiteY3" fmla="*/ 6874299 h 6874299"/>
            </a:gdLst>
            <a:ahLst/>
            <a:cxnLst>
              <a:cxn ang="0">
                <a:pos x="connsiteX0" y="connsiteY0"/>
              </a:cxn>
              <a:cxn ang="0">
                <a:pos x="connsiteX1" y="connsiteY1"/>
              </a:cxn>
              <a:cxn ang="0">
                <a:pos x="connsiteX2" y="connsiteY2"/>
              </a:cxn>
              <a:cxn ang="0">
                <a:pos x="connsiteX3" y="connsiteY3"/>
              </a:cxn>
            </a:cxnLst>
            <a:rect l="l" t="t" r="r" b="b"/>
            <a:pathLst>
              <a:path w="5555640" h="6874299">
                <a:moveTo>
                  <a:pt x="0" y="0"/>
                </a:moveTo>
                <a:lnTo>
                  <a:pt x="5555640" y="8960"/>
                </a:lnTo>
                <a:lnTo>
                  <a:pt x="1445237" y="6874299"/>
                </a:lnTo>
                <a:lnTo>
                  <a:pt x="0" y="6874299"/>
                </a:lnTo>
                <a:close/>
              </a:path>
            </a:pathLst>
          </a:custGeom>
          <a:noFill/>
        </p:spPr>
      </p:pic>
      <p:sp>
        <p:nvSpPr>
          <p:cNvPr id="16" name="Title 7">
            <a:extLst>
              <a:ext uri="{FF2B5EF4-FFF2-40B4-BE49-F238E27FC236}">
                <a16:creationId xmlns:a16="http://schemas.microsoft.com/office/drawing/2014/main" id="{931EF7BB-0977-3BA0-2C45-E0718354D1A7}"/>
              </a:ext>
            </a:extLst>
          </p:cNvPr>
          <p:cNvSpPr>
            <a:spLocks noGrp="1"/>
          </p:cNvSpPr>
          <p:nvPr>
            <p:ph type="title"/>
          </p:nvPr>
        </p:nvSpPr>
        <p:spPr>
          <a:xfrm>
            <a:off x="4651183" y="769641"/>
            <a:ext cx="4584047" cy="2363234"/>
          </a:xfrm>
        </p:spPr>
        <p:txBody>
          <a:bodyPr anchor="ctr">
            <a:normAutofit fontScale="90000"/>
          </a:bodyPr>
          <a:lstStyle/>
          <a:p>
            <a:r>
              <a:rPr lang="en-US" sz="4800" dirty="0"/>
              <a:t>             </a:t>
            </a:r>
            <a:r>
              <a:rPr lang="en-US" sz="4800" dirty="0">
                <a:solidFill>
                  <a:schemeClr val="tx2">
                    <a:lumMod val="75000"/>
                  </a:schemeClr>
                </a:solidFill>
              </a:rPr>
              <a:t>PET:</a:t>
            </a:r>
            <a:br>
              <a:rPr lang="en-US" sz="4800" dirty="0">
                <a:solidFill>
                  <a:schemeClr val="tx2">
                    <a:lumMod val="75000"/>
                  </a:schemeClr>
                </a:solidFill>
              </a:rPr>
            </a:br>
            <a:r>
              <a:rPr lang="en-US" sz="4800" dirty="0">
                <a:solidFill>
                  <a:schemeClr val="tx2">
                    <a:lumMod val="75000"/>
                  </a:schemeClr>
                </a:solidFill>
              </a:rPr>
              <a:t>         </a:t>
            </a:r>
            <a:r>
              <a:rPr lang="en-US" sz="4800" dirty="0" err="1">
                <a:solidFill>
                  <a:schemeClr val="tx2">
                    <a:lumMod val="75000"/>
                  </a:schemeClr>
                </a:solidFill>
              </a:rPr>
              <a:t>FROm</a:t>
            </a:r>
            <a:r>
              <a:rPr lang="en-US" sz="4800" dirty="0">
                <a:solidFill>
                  <a:schemeClr val="tx2">
                    <a:lumMod val="75000"/>
                  </a:schemeClr>
                </a:solidFill>
              </a:rPr>
              <a:t> </a:t>
            </a:r>
            <a:br>
              <a:rPr lang="en-US" sz="4800" dirty="0">
                <a:solidFill>
                  <a:schemeClr val="tx2">
                    <a:lumMod val="75000"/>
                  </a:schemeClr>
                </a:solidFill>
              </a:rPr>
            </a:br>
            <a:r>
              <a:rPr lang="en-US" sz="4800" dirty="0">
                <a:solidFill>
                  <a:schemeClr val="tx2">
                    <a:lumMod val="75000"/>
                  </a:schemeClr>
                </a:solidFill>
              </a:rPr>
              <a:t>       PMT </a:t>
            </a:r>
            <a:br>
              <a:rPr lang="en-US" sz="4800" dirty="0">
                <a:solidFill>
                  <a:schemeClr val="tx2">
                    <a:lumMod val="75000"/>
                  </a:schemeClr>
                </a:solidFill>
              </a:rPr>
            </a:br>
            <a:r>
              <a:rPr lang="en-US" sz="4800" dirty="0">
                <a:solidFill>
                  <a:schemeClr val="tx2">
                    <a:lumMod val="75000"/>
                  </a:schemeClr>
                </a:solidFill>
              </a:rPr>
              <a:t>    TO </a:t>
            </a:r>
            <a:br>
              <a:rPr lang="en-US" sz="4800" dirty="0">
                <a:solidFill>
                  <a:schemeClr val="tx2">
                    <a:lumMod val="75000"/>
                  </a:schemeClr>
                </a:solidFill>
              </a:rPr>
            </a:br>
            <a:r>
              <a:rPr lang="en-US" sz="4800" dirty="0">
                <a:solidFill>
                  <a:schemeClr val="tx2">
                    <a:lumMod val="75000"/>
                  </a:schemeClr>
                </a:solidFill>
              </a:rPr>
              <a:t>SIPM</a:t>
            </a:r>
          </a:p>
        </p:txBody>
      </p:sp>
      <p:pic>
        <p:nvPicPr>
          <p:cNvPr id="6" name="Picture 5" descr="A group of black rectangular objects&#10;&#10;Description automatically generated">
            <a:extLst>
              <a:ext uri="{FF2B5EF4-FFF2-40B4-BE49-F238E27FC236}">
                <a16:creationId xmlns:a16="http://schemas.microsoft.com/office/drawing/2014/main" id="{EB23C187-BC1C-CAEC-B88F-0174C4DC0B8C}"/>
              </a:ext>
            </a:extLst>
          </p:cNvPr>
          <p:cNvPicPr>
            <a:picLocks noChangeAspect="1"/>
          </p:cNvPicPr>
          <p:nvPr/>
        </p:nvPicPr>
        <p:blipFill rotWithShape="1">
          <a:blip r:embed="rId6">
            <a:extLst>
              <a:ext uri="{28A0092B-C50C-407E-A947-70E740481C1C}">
                <a14:useLocalDpi xmlns:a14="http://schemas.microsoft.com/office/drawing/2010/main" val="0"/>
              </a:ext>
            </a:extLst>
          </a:blip>
          <a:srcRect l="14335" t="43638" r="26127" b="27748"/>
          <a:stretch/>
        </p:blipFill>
        <p:spPr>
          <a:xfrm rot="12994629">
            <a:off x="3132842" y="5054601"/>
            <a:ext cx="1174223" cy="629030"/>
          </a:xfrm>
          <a:prstGeom prst="rect">
            <a:avLst/>
          </a:prstGeom>
          <a:noFill/>
          <a:ln w="38100">
            <a:noFill/>
          </a:ln>
        </p:spPr>
      </p:pic>
    </p:spTree>
    <p:extLst>
      <p:ext uri="{BB962C8B-B14F-4D97-AF65-F5344CB8AC3E}">
        <p14:creationId xmlns:p14="http://schemas.microsoft.com/office/powerpoint/2010/main" val="27074272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B63D761C-8C7F-A8E1-78ED-6C8CDFF5A696}"/>
              </a:ext>
            </a:extLst>
          </p:cNvPr>
          <p:cNvPicPr>
            <a:picLocks noGrp="1" noChangeAspect="1"/>
          </p:cNvPicPr>
          <p:nvPr>
            <p:ph type="pic" sz="quarter" idx="28"/>
          </p:nvPr>
        </p:nvPicPr>
        <p:blipFill>
          <a:blip r:embed="rId2"/>
          <a:srcRect l="3875" t="8994" r="-3875" b="13895"/>
          <a:stretch/>
        </p:blipFill>
        <p:spPr>
          <a:xfrm>
            <a:off x="137160" y="1356010"/>
            <a:ext cx="12192000" cy="5288280"/>
          </a:xfrm>
        </p:spPr>
      </p:pic>
      <p:pic>
        <p:nvPicPr>
          <p:cNvPr id="4" name="Picture 3">
            <a:extLst>
              <a:ext uri="{FF2B5EF4-FFF2-40B4-BE49-F238E27FC236}">
                <a16:creationId xmlns:a16="http://schemas.microsoft.com/office/drawing/2014/main" id="{D0EE316C-6D7D-C119-9B9A-21520DED394E}"/>
              </a:ext>
            </a:extLst>
          </p:cNvPr>
          <p:cNvPicPr>
            <a:picLocks noChangeAspect="1"/>
          </p:cNvPicPr>
          <p:nvPr/>
        </p:nvPicPr>
        <p:blipFill>
          <a:blip r:embed="rId3"/>
          <a:stretch>
            <a:fillRect/>
          </a:stretch>
        </p:blipFill>
        <p:spPr>
          <a:xfrm>
            <a:off x="3648174" y="1356010"/>
            <a:ext cx="4229722" cy="3562445"/>
          </a:xfrm>
          <a:prstGeom prst="rect">
            <a:avLst/>
          </a:prstGeom>
        </p:spPr>
      </p:pic>
      <p:graphicFrame>
        <p:nvGraphicFramePr>
          <p:cNvPr id="5" name="Table 4">
            <a:extLst>
              <a:ext uri="{FF2B5EF4-FFF2-40B4-BE49-F238E27FC236}">
                <a16:creationId xmlns:a16="http://schemas.microsoft.com/office/drawing/2014/main" id="{25F6E9A3-02F0-F6F9-8DB3-7C80BA59BB3C}"/>
              </a:ext>
            </a:extLst>
          </p:cNvPr>
          <p:cNvGraphicFramePr>
            <a:graphicFrameLocks noGrp="1"/>
          </p:cNvGraphicFramePr>
          <p:nvPr>
            <p:extLst>
              <p:ext uri="{D42A27DB-BD31-4B8C-83A1-F6EECF244321}">
                <p14:modId xmlns:p14="http://schemas.microsoft.com/office/powerpoint/2010/main" val="2592807651"/>
              </p:ext>
            </p:extLst>
          </p:nvPr>
        </p:nvGraphicFramePr>
        <p:xfrm>
          <a:off x="3763469" y="5135947"/>
          <a:ext cx="4229722" cy="1478280"/>
        </p:xfrm>
        <a:graphic>
          <a:graphicData uri="http://schemas.openxmlformats.org/drawingml/2006/table">
            <a:tbl>
              <a:tblPr firstRow="1" bandRow="1">
                <a:tableStyleId>{93296810-A885-4BE3-A3E7-6D5BEEA58F35}</a:tableStyleId>
              </a:tblPr>
              <a:tblGrid>
                <a:gridCol w="2146590">
                  <a:extLst>
                    <a:ext uri="{9D8B030D-6E8A-4147-A177-3AD203B41FA5}">
                      <a16:colId xmlns:a16="http://schemas.microsoft.com/office/drawing/2014/main" val="2761068241"/>
                    </a:ext>
                  </a:extLst>
                </a:gridCol>
                <a:gridCol w="1109455">
                  <a:extLst>
                    <a:ext uri="{9D8B030D-6E8A-4147-A177-3AD203B41FA5}">
                      <a16:colId xmlns:a16="http://schemas.microsoft.com/office/drawing/2014/main" val="1106477915"/>
                    </a:ext>
                  </a:extLst>
                </a:gridCol>
                <a:gridCol w="973677">
                  <a:extLst>
                    <a:ext uri="{9D8B030D-6E8A-4147-A177-3AD203B41FA5}">
                      <a16:colId xmlns:a16="http://schemas.microsoft.com/office/drawing/2014/main" val="1476028428"/>
                    </a:ext>
                  </a:extLst>
                </a:gridCol>
              </a:tblGrid>
              <a:tr h="0">
                <a:tc>
                  <a:txBody>
                    <a:bodyPr/>
                    <a:lstStyle/>
                    <a:p>
                      <a:endParaRPr lang="en-US"/>
                    </a:p>
                  </a:txBody>
                  <a:tcPr/>
                </a:tc>
                <a:tc>
                  <a:txBody>
                    <a:bodyPr/>
                    <a:lstStyle/>
                    <a:p>
                      <a:r>
                        <a:rPr lang="en-US" dirty="0"/>
                        <a:t>PMT</a:t>
                      </a:r>
                    </a:p>
                  </a:txBody>
                  <a:tcPr/>
                </a:tc>
                <a:tc>
                  <a:txBody>
                    <a:bodyPr/>
                    <a:lstStyle/>
                    <a:p>
                      <a:r>
                        <a:rPr lang="en-US" dirty="0"/>
                        <a:t>APD</a:t>
                      </a:r>
                    </a:p>
                  </a:txBody>
                  <a:tcPr/>
                </a:tc>
                <a:extLst>
                  <a:ext uri="{0D108BD9-81ED-4DB2-BD59-A6C34878D82A}">
                    <a16:rowId xmlns:a16="http://schemas.microsoft.com/office/drawing/2014/main" val="2519382080"/>
                  </a:ext>
                </a:extLst>
              </a:tr>
              <a:tr h="370840">
                <a:tc>
                  <a:txBody>
                    <a:bodyPr/>
                    <a:lstStyle/>
                    <a:p>
                      <a:r>
                        <a:rPr lang="en-US" dirty="0"/>
                        <a:t>Amplification</a:t>
                      </a:r>
                    </a:p>
                  </a:txBody>
                  <a:tcPr/>
                </a:tc>
                <a:tc>
                  <a:txBody>
                    <a:bodyPr/>
                    <a:lstStyle/>
                    <a:p>
                      <a:r>
                        <a:rPr lang="en-US" dirty="0"/>
                        <a:t>10</a:t>
                      </a:r>
                      <a:r>
                        <a:rPr lang="en-US" baseline="30000" dirty="0"/>
                        <a:t>6</a:t>
                      </a:r>
                    </a:p>
                  </a:txBody>
                  <a:tcPr/>
                </a:tc>
                <a:tc>
                  <a:txBody>
                    <a:bodyPr/>
                    <a:lstStyle/>
                    <a:p>
                      <a:r>
                        <a:rPr lang="en-US" dirty="0"/>
                        <a:t>10</a:t>
                      </a:r>
                      <a:r>
                        <a:rPr lang="en-US" baseline="30000" dirty="0"/>
                        <a:t>6</a:t>
                      </a:r>
                    </a:p>
                  </a:txBody>
                  <a:tcPr/>
                </a:tc>
                <a:extLst>
                  <a:ext uri="{0D108BD9-81ED-4DB2-BD59-A6C34878D82A}">
                    <a16:rowId xmlns:a16="http://schemas.microsoft.com/office/drawing/2014/main" val="2264978843"/>
                  </a:ext>
                </a:extLst>
              </a:tr>
              <a:tr h="370840">
                <a:tc>
                  <a:txBody>
                    <a:bodyPr/>
                    <a:lstStyle/>
                    <a:p>
                      <a:r>
                        <a:rPr lang="en-US" dirty="0"/>
                        <a:t>Electron transit time</a:t>
                      </a:r>
                    </a:p>
                  </a:txBody>
                  <a:tcPr/>
                </a:tc>
                <a:tc>
                  <a:txBody>
                    <a:bodyPr/>
                    <a:lstStyle/>
                    <a:p>
                      <a:r>
                        <a:rPr lang="en-US" dirty="0"/>
                        <a:t>30 ns</a:t>
                      </a:r>
                    </a:p>
                  </a:txBody>
                  <a:tcPr/>
                </a:tc>
                <a:tc>
                  <a:txBody>
                    <a:bodyPr/>
                    <a:lstStyle/>
                    <a:p>
                      <a:r>
                        <a:rPr lang="en-US" dirty="0"/>
                        <a:t>100 </a:t>
                      </a:r>
                      <a:r>
                        <a:rPr lang="en-US" dirty="0" err="1"/>
                        <a:t>ps</a:t>
                      </a:r>
                      <a:endParaRPr lang="en-US" dirty="0"/>
                    </a:p>
                  </a:txBody>
                  <a:tcPr/>
                </a:tc>
                <a:extLst>
                  <a:ext uri="{0D108BD9-81ED-4DB2-BD59-A6C34878D82A}">
                    <a16:rowId xmlns:a16="http://schemas.microsoft.com/office/drawing/2014/main" val="3115292290"/>
                  </a:ext>
                </a:extLst>
              </a:tr>
              <a:tr h="370840">
                <a:tc>
                  <a:txBody>
                    <a:bodyPr/>
                    <a:lstStyle/>
                    <a:p>
                      <a:r>
                        <a:rPr lang="en-US" dirty="0"/>
                        <a:t>Operational voltage</a:t>
                      </a:r>
                    </a:p>
                  </a:txBody>
                  <a:tcPr/>
                </a:tc>
                <a:tc>
                  <a:txBody>
                    <a:bodyPr/>
                    <a:lstStyle/>
                    <a:p>
                      <a:r>
                        <a:rPr lang="en-US" dirty="0"/>
                        <a:t>800-1000</a:t>
                      </a:r>
                    </a:p>
                  </a:txBody>
                  <a:tcPr/>
                </a:tc>
                <a:tc>
                  <a:txBody>
                    <a:bodyPr/>
                    <a:lstStyle/>
                    <a:p>
                      <a:r>
                        <a:rPr lang="en-US" dirty="0"/>
                        <a:t>30-60</a:t>
                      </a:r>
                    </a:p>
                  </a:txBody>
                  <a:tcPr/>
                </a:tc>
                <a:extLst>
                  <a:ext uri="{0D108BD9-81ED-4DB2-BD59-A6C34878D82A}">
                    <a16:rowId xmlns:a16="http://schemas.microsoft.com/office/drawing/2014/main" val="801367505"/>
                  </a:ext>
                </a:extLst>
              </a:tr>
            </a:tbl>
          </a:graphicData>
        </a:graphic>
      </p:graphicFrame>
      <p:sp>
        <p:nvSpPr>
          <p:cNvPr id="9" name="Title 2">
            <a:extLst>
              <a:ext uri="{FF2B5EF4-FFF2-40B4-BE49-F238E27FC236}">
                <a16:creationId xmlns:a16="http://schemas.microsoft.com/office/drawing/2014/main" id="{A2662D6C-57D8-D58A-376C-C67EFB33E276}"/>
              </a:ext>
            </a:extLst>
          </p:cNvPr>
          <p:cNvSpPr>
            <a:spLocks noGrp="1"/>
          </p:cNvSpPr>
          <p:nvPr>
            <p:ph type="title"/>
          </p:nvPr>
        </p:nvSpPr>
        <p:spPr>
          <a:xfrm>
            <a:off x="274321" y="213710"/>
            <a:ext cx="11719560" cy="924808"/>
          </a:xfrm>
        </p:spPr>
        <p:txBody>
          <a:bodyPr vert="horz" lIns="0" tIns="45720" rIns="91440" bIns="45720" rtlCol="0" anchor="ctr">
            <a:normAutofit/>
          </a:bodyPr>
          <a:lstStyle/>
          <a:p>
            <a:r>
              <a:rPr lang="en-US" dirty="0">
                <a:solidFill>
                  <a:schemeClr val="tx2">
                    <a:lumMod val="75000"/>
                  </a:schemeClr>
                </a:solidFill>
              </a:rPr>
              <a:t>Time-OF-flight (TOF) PET </a:t>
            </a:r>
            <a:r>
              <a:rPr lang="en-US" sz="2800" dirty="0">
                <a:solidFill>
                  <a:schemeClr val="tx2">
                    <a:lumMod val="75000"/>
                  </a:schemeClr>
                </a:solidFill>
              </a:rPr>
              <a:t>“DIGITAL PET”:  the silicon photomultipliers </a:t>
            </a:r>
            <a:endParaRPr lang="en-US" dirty="0">
              <a:solidFill>
                <a:schemeClr val="tx2">
                  <a:lumMod val="75000"/>
                </a:schemeClr>
              </a:solidFill>
            </a:endParaRPr>
          </a:p>
        </p:txBody>
      </p:sp>
    </p:spTree>
    <p:extLst>
      <p:ext uri="{BB962C8B-B14F-4D97-AF65-F5344CB8AC3E}">
        <p14:creationId xmlns:p14="http://schemas.microsoft.com/office/powerpoint/2010/main" val="18950281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8F97E16F-1C8A-53B1-B389-AC0B289B00D8}"/>
              </a:ext>
            </a:extLst>
          </p:cNvPr>
          <p:cNvPicPr>
            <a:picLocks noGrp="1" noChangeAspect="1"/>
          </p:cNvPicPr>
          <p:nvPr>
            <p:ph idx="1"/>
          </p:nvPr>
        </p:nvPicPr>
        <p:blipFill>
          <a:blip r:embed="rId2"/>
          <a:stretch>
            <a:fillRect/>
          </a:stretch>
        </p:blipFill>
        <p:spPr>
          <a:xfrm>
            <a:off x="2097973" y="1448027"/>
            <a:ext cx="9397551" cy="4720428"/>
          </a:xfrm>
          <a:prstGeom prst="rect">
            <a:avLst/>
          </a:prstGeom>
        </p:spPr>
      </p:pic>
      <p:sp>
        <p:nvSpPr>
          <p:cNvPr id="15" name="Title 14">
            <a:extLst>
              <a:ext uri="{FF2B5EF4-FFF2-40B4-BE49-F238E27FC236}">
                <a16:creationId xmlns:a16="http://schemas.microsoft.com/office/drawing/2014/main" id="{FF83D160-1D5E-29B2-4D5C-E56B96D7F74F}"/>
              </a:ext>
            </a:extLst>
          </p:cNvPr>
          <p:cNvSpPr>
            <a:spLocks noGrp="1"/>
          </p:cNvSpPr>
          <p:nvPr>
            <p:ph type="title"/>
          </p:nvPr>
        </p:nvSpPr>
        <p:spPr>
          <a:xfrm>
            <a:off x="2024467" y="313247"/>
            <a:ext cx="9544565" cy="924808"/>
          </a:xfrm>
        </p:spPr>
        <p:txBody>
          <a:bodyPr vert="horz" lIns="0" tIns="45720" rIns="91440" bIns="45720" rtlCol="0" anchor="ctr">
            <a:normAutofit/>
          </a:bodyPr>
          <a:lstStyle/>
          <a:p>
            <a:r>
              <a:rPr lang="en-US" sz="3600" dirty="0"/>
              <a:t>THE TWO trends in pet imaging</a:t>
            </a:r>
          </a:p>
        </p:txBody>
      </p:sp>
    </p:spTree>
    <p:extLst>
      <p:ext uri="{BB962C8B-B14F-4D97-AF65-F5344CB8AC3E}">
        <p14:creationId xmlns:p14="http://schemas.microsoft.com/office/powerpoint/2010/main" val="31956157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B2E48C-CA01-88A1-EA23-800AB086D856}"/>
              </a:ext>
            </a:extLst>
          </p:cNvPr>
          <p:cNvSpPr>
            <a:spLocks noGrp="1"/>
          </p:cNvSpPr>
          <p:nvPr>
            <p:ph type="title"/>
          </p:nvPr>
        </p:nvSpPr>
        <p:spPr>
          <a:xfrm>
            <a:off x="2020049" y="241427"/>
            <a:ext cx="9544565" cy="924808"/>
          </a:xfrm>
        </p:spPr>
        <p:txBody>
          <a:bodyPr vert="horz" lIns="0" tIns="45720" rIns="91440" bIns="45720" rtlCol="0" anchor="ctr">
            <a:normAutofit/>
          </a:bodyPr>
          <a:lstStyle/>
          <a:p>
            <a:r>
              <a:rPr lang="en-US" dirty="0"/>
              <a:t>Time-OF-flight (TOF) PET</a:t>
            </a:r>
          </a:p>
        </p:txBody>
      </p:sp>
      <p:pic>
        <p:nvPicPr>
          <p:cNvPr id="5" name="Picture 4">
            <a:extLst>
              <a:ext uri="{FF2B5EF4-FFF2-40B4-BE49-F238E27FC236}">
                <a16:creationId xmlns:a16="http://schemas.microsoft.com/office/drawing/2014/main" id="{A4E82FF9-94DE-9CAD-ECD9-7A3F7A52BEA1}"/>
              </a:ext>
            </a:extLst>
          </p:cNvPr>
          <p:cNvPicPr>
            <a:picLocks noChangeAspect="1"/>
          </p:cNvPicPr>
          <p:nvPr/>
        </p:nvPicPr>
        <p:blipFill>
          <a:blip r:embed="rId2"/>
          <a:srcRect b="34274"/>
          <a:stretch/>
        </p:blipFill>
        <p:spPr>
          <a:xfrm>
            <a:off x="1903770" y="2709251"/>
            <a:ext cx="9660844" cy="3020633"/>
          </a:xfrm>
          <a:prstGeom prst="rect">
            <a:avLst/>
          </a:prstGeom>
        </p:spPr>
      </p:pic>
      <p:graphicFrame>
        <p:nvGraphicFramePr>
          <p:cNvPr id="7" name="Table 6">
            <a:extLst>
              <a:ext uri="{FF2B5EF4-FFF2-40B4-BE49-F238E27FC236}">
                <a16:creationId xmlns:a16="http://schemas.microsoft.com/office/drawing/2014/main" id="{2C5A057A-DA52-5F30-9469-5472121A9592}"/>
              </a:ext>
            </a:extLst>
          </p:cNvPr>
          <p:cNvGraphicFramePr>
            <a:graphicFrameLocks noGrp="1"/>
          </p:cNvGraphicFramePr>
          <p:nvPr>
            <p:extLst>
              <p:ext uri="{D42A27DB-BD31-4B8C-83A1-F6EECF244321}">
                <p14:modId xmlns:p14="http://schemas.microsoft.com/office/powerpoint/2010/main" val="2309426333"/>
              </p:ext>
            </p:extLst>
          </p:nvPr>
        </p:nvGraphicFramePr>
        <p:xfrm>
          <a:off x="1899075" y="1166235"/>
          <a:ext cx="9660843" cy="1371600"/>
        </p:xfrm>
        <a:graphic>
          <a:graphicData uri="http://schemas.openxmlformats.org/drawingml/2006/table">
            <a:tbl>
              <a:tblPr firstRow="1" bandRow="1">
                <a:tableStyleId>{5C22544A-7EE6-4342-B048-85BDC9FD1C3A}</a:tableStyleId>
              </a:tblPr>
              <a:tblGrid>
                <a:gridCol w="2999189">
                  <a:extLst>
                    <a:ext uri="{9D8B030D-6E8A-4147-A177-3AD203B41FA5}">
                      <a16:colId xmlns:a16="http://schemas.microsoft.com/office/drawing/2014/main" val="543236659"/>
                    </a:ext>
                  </a:extLst>
                </a:gridCol>
                <a:gridCol w="3438861">
                  <a:extLst>
                    <a:ext uri="{9D8B030D-6E8A-4147-A177-3AD203B41FA5}">
                      <a16:colId xmlns:a16="http://schemas.microsoft.com/office/drawing/2014/main" val="232813856"/>
                    </a:ext>
                  </a:extLst>
                </a:gridCol>
                <a:gridCol w="3222793">
                  <a:extLst>
                    <a:ext uri="{9D8B030D-6E8A-4147-A177-3AD203B41FA5}">
                      <a16:colId xmlns:a16="http://schemas.microsoft.com/office/drawing/2014/main" val="214760974"/>
                    </a:ext>
                  </a:extLst>
                </a:gridCol>
              </a:tblGrid>
              <a:tr h="370840">
                <a:tc>
                  <a:txBody>
                    <a:bodyPr/>
                    <a:lstStyle/>
                    <a:p>
                      <a:pPr algn="ctr"/>
                      <a:r>
                        <a:rPr lang="en-US" sz="2400" dirty="0"/>
                        <a:t>NON TOF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TOF</a:t>
                      </a:r>
                    </a:p>
                  </a:txBody>
                  <a:tcPr/>
                </a:tc>
                <a:tc>
                  <a:txBody>
                    <a:bodyPr/>
                    <a:lstStyle/>
                    <a:p>
                      <a:pPr algn="ctr"/>
                      <a:r>
                        <a:rPr lang="en-US" sz="2400" dirty="0"/>
                        <a:t> digital TOF</a:t>
                      </a:r>
                    </a:p>
                  </a:txBody>
                  <a:tcPr/>
                </a:tc>
                <a:extLst>
                  <a:ext uri="{0D108BD9-81ED-4DB2-BD59-A6C34878D82A}">
                    <a16:rowId xmlns:a16="http://schemas.microsoft.com/office/drawing/2014/main" val="446579881"/>
                  </a:ext>
                </a:extLst>
              </a:tr>
              <a:tr h="370840">
                <a:tc>
                  <a:txBody>
                    <a:bodyPr/>
                    <a:lstStyle/>
                    <a:p>
                      <a:pPr algn="ctr"/>
                      <a:r>
                        <a:rPr lang="en-US" sz="2400" dirty="0"/>
                        <a:t>-</a:t>
                      </a:r>
                    </a:p>
                  </a:txBody>
                  <a:tcPr/>
                </a:tc>
                <a:tc>
                  <a:txBody>
                    <a:bodyPr/>
                    <a:lstStyle/>
                    <a:p>
                      <a:pPr algn="ctr"/>
                      <a:r>
                        <a:rPr lang="en-US" sz="2400" dirty="0"/>
                        <a:t>495 </a:t>
                      </a:r>
                      <a:r>
                        <a:rPr lang="en-US" sz="2400" dirty="0" err="1"/>
                        <a:t>ps</a:t>
                      </a:r>
                      <a:endParaRPr lang="en-US" sz="2400" dirty="0"/>
                    </a:p>
                  </a:txBody>
                  <a:tcPr/>
                </a:tc>
                <a:tc>
                  <a:txBody>
                    <a:bodyPr/>
                    <a:lstStyle/>
                    <a:p>
                      <a:pPr algn="ctr"/>
                      <a:r>
                        <a:rPr lang="en-US" sz="2400" dirty="0"/>
                        <a:t>225 </a:t>
                      </a:r>
                      <a:r>
                        <a:rPr lang="en-US" sz="2400" dirty="0" err="1"/>
                        <a:t>ps</a:t>
                      </a:r>
                      <a:endParaRPr lang="en-US" sz="2400" dirty="0"/>
                    </a:p>
                  </a:txBody>
                  <a:tcPr/>
                </a:tc>
                <a:extLst>
                  <a:ext uri="{0D108BD9-81ED-4DB2-BD59-A6C34878D82A}">
                    <a16:rowId xmlns:a16="http://schemas.microsoft.com/office/drawing/2014/main" val="1984968163"/>
                  </a:ext>
                </a:extLst>
              </a:tr>
              <a:tr h="370840">
                <a:tc>
                  <a:txBody>
                    <a:bodyPr/>
                    <a:lstStyle/>
                    <a:p>
                      <a:pPr algn="ctr"/>
                      <a:r>
                        <a:rPr lang="en-US" sz="2400" dirty="0"/>
                        <a:t>60 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9 cm</a:t>
                      </a:r>
                    </a:p>
                  </a:txBody>
                  <a:tcPr/>
                </a:tc>
                <a:tc>
                  <a:txBody>
                    <a:bodyPr/>
                    <a:lstStyle/>
                    <a:p>
                      <a:pPr algn="ctr"/>
                      <a:r>
                        <a:rPr lang="en-US" sz="2400" dirty="0"/>
                        <a:t>3.4 cm</a:t>
                      </a:r>
                    </a:p>
                  </a:txBody>
                  <a:tcPr/>
                </a:tc>
                <a:extLst>
                  <a:ext uri="{0D108BD9-81ED-4DB2-BD59-A6C34878D82A}">
                    <a16:rowId xmlns:a16="http://schemas.microsoft.com/office/drawing/2014/main" val="1990623452"/>
                  </a:ext>
                </a:extLst>
              </a:tr>
            </a:tbl>
          </a:graphicData>
        </a:graphic>
      </p:graphicFrame>
      <p:sp>
        <p:nvSpPr>
          <p:cNvPr id="2" name="TextBox 1">
            <a:extLst>
              <a:ext uri="{FF2B5EF4-FFF2-40B4-BE49-F238E27FC236}">
                <a16:creationId xmlns:a16="http://schemas.microsoft.com/office/drawing/2014/main" id="{ABBBD6F8-C2CC-B673-C595-B076BFA196A5}"/>
              </a:ext>
            </a:extLst>
          </p:cNvPr>
          <p:cNvSpPr txBox="1"/>
          <p:nvPr/>
        </p:nvSpPr>
        <p:spPr>
          <a:xfrm>
            <a:off x="8681545" y="6085489"/>
            <a:ext cx="2878373" cy="461665"/>
          </a:xfrm>
          <a:prstGeom prst="rect">
            <a:avLst/>
          </a:prstGeom>
          <a:noFill/>
        </p:spPr>
        <p:txBody>
          <a:bodyPr wrap="square" rtlCol="0">
            <a:spAutoFit/>
          </a:bodyPr>
          <a:lstStyle/>
          <a:p>
            <a:r>
              <a:rPr lang="en-US" sz="2400" dirty="0"/>
              <a:t>The 10 </a:t>
            </a:r>
            <a:r>
              <a:rPr lang="en-US" sz="2400" dirty="0" err="1"/>
              <a:t>ps</a:t>
            </a:r>
            <a:r>
              <a:rPr lang="en-US" sz="2400" dirty="0"/>
              <a:t> challenge</a:t>
            </a:r>
          </a:p>
        </p:txBody>
      </p:sp>
    </p:spTree>
    <p:extLst>
      <p:ext uri="{BB962C8B-B14F-4D97-AF65-F5344CB8AC3E}">
        <p14:creationId xmlns:p14="http://schemas.microsoft.com/office/powerpoint/2010/main" val="21294413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172F38-11E2-9CF4-009C-FC61F59D5152}"/>
              </a:ext>
            </a:extLst>
          </p:cNvPr>
          <p:cNvGrpSpPr/>
          <p:nvPr/>
        </p:nvGrpSpPr>
        <p:grpSpPr>
          <a:xfrm>
            <a:off x="8188645" y="2431871"/>
            <a:ext cx="2475211" cy="2569029"/>
            <a:chOff x="4736495" y="2438400"/>
            <a:chExt cx="2980266" cy="2980266"/>
          </a:xfrm>
        </p:grpSpPr>
        <p:sp>
          <p:nvSpPr>
            <p:cNvPr id="6" name="Shape 5">
              <a:extLst>
                <a:ext uri="{FF2B5EF4-FFF2-40B4-BE49-F238E27FC236}">
                  <a16:creationId xmlns:a16="http://schemas.microsoft.com/office/drawing/2014/main" id="{2B094E37-476F-D621-44CE-2F14D38348CB}"/>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D573EAE3-445E-8788-A711-EAB830E86293}"/>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Algorithms</a:t>
              </a:r>
            </a:p>
          </p:txBody>
        </p:sp>
      </p:grpSp>
      <p:grpSp>
        <p:nvGrpSpPr>
          <p:cNvPr id="8" name="Group 7">
            <a:extLst>
              <a:ext uri="{FF2B5EF4-FFF2-40B4-BE49-F238E27FC236}">
                <a16:creationId xmlns:a16="http://schemas.microsoft.com/office/drawing/2014/main" id="{F4536CA7-3435-4FD8-8162-BC0EB6D84176}"/>
              </a:ext>
            </a:extLst>
          </p:cNvPr>
          <p:cNvGrpSpPr/>
          <p:nvPr/>
        </p:nvGrpSpPr>
        <p:grpSpPr>
          <a:xfrm>
            <a:off x="5439156" y="881695"/>
            <a:ext cx="3207360" cy="2988394"/>
            <a:chOff x="4736495" y="2438400"/>
            <a:chExt cx="2980266" cy="2980266"/>
          </a:xfrm>
        </p:grpSpPr>
        <p:sp>
          <p:nvSpPr>
            <p:cNvPr id="9" name="Shape 8">
              <a:extLst>
                <a:ext uri="{FF2B5EF4-FFF2-40B4-BE49-F238E27FC236}">
                  <a16:creationId xmlns:a16="http://schemas.microsoft.com/office/drawing/2014/main" id="{BED2D150-43CB-69B8-5F17-5E63A9063C16}"/>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Shape 4">
              <a:extLst>
                <a:ext uri="{FF2B5EF4-FFF2-40B4-BE49-F238E27FC236}">
                  <a16:creationId xmlns:a16="http://schemas.microsoft.com/office/drawing/2014/main" id="{EAE61C11-FE32-54DE-AB3F-22C0F17D2B4A}"/>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Image reconstruction</a:t>
              </a:r>
            </a:p>
          </p:txBody>
        </p:sp>
      </p:grpSp>
      <p:grpSp>
        <p:nvGrpSpPr>
          <p:cNvPr id="11" name="Group 10">
            <a:extLst>
              <a:ext uri="{FF2B5EF4-FFF2-40B4-BE49-F238E27FC236}">
                <a16:creationId xmlns:a16="http://schemas.microsoft.com/office/drawing/2014/main" id="{A3FDC9AE-122B-B055-505F-921E75AA2A89}"/>
              </a:ext>
            </a:extLst>
          </p:cNvPr>
          <p:cNvGrpSpPr/>
          <p:nvPr/>
        </p:nvGrpSpPr>
        <p:grpSpPr>
          <a:xfrm>
            <a:off x="2818020" y="1206213"/>
            <a:ext cx="2123675" cy="2123675"/>
            <a:chOff x="2000382" y="-922307"/>
            <a:chExt cx="2123675" cy="2123675"/>
          </a:xfrm>
        </p:grpSpPr>
        <p:sp>
          <p:nvSpPr>
            <p:cNvPr id="12" name="Shape 11">
              <a:extLst>
                <a:ext uri="{FF2B5EF4-FFF2-40B4-BE49-F238E27FC236}">
                  <a16:creationId xmlns:a16="http://schemas.microsoft.com/office/drawing/2014/main" id="{6DFB4548-9FEC-A5AF-714F-90BA14E6369D}"/>
                </a:ext>
              </a:extLst>
            </p:cNvPr>
            <p:cNvSpPr/>
            <p:nvPr/>
          </p:nvSpPr>
          <p:spPr>
            <a:xfrm rot="20700000">
              <a:off x="2000382" y="-922307"/>
              <a:ext cx="2123675" cy="212367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Shape 4">
              <a:extLst>
                <a:ext uri="{FF2B5EF4-FFF2-40B4-BE49-F238E27FC236}">
                  <a16:creationId xmlns:a16="http://schemas.microsoft.com/office/drawing/2014/main" id="{50B42231-11F2-1313-E988-314B02EF5703}"/>
                </a:ext>
              </a:extLst>
            </p:cNvPr>
            <p:cNvSpPr txBox="1"/>
            <p:nvPr/>
          </p:nvSpPr>
          <p:spPr>
            <a:xfrm>
              <a:off x="2448408" y="-414815"/>
              <a:ext cx="1266394" cy="9248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Isotope Production</a:t>
              </a:r>
            </a:p>
          </p:txBody>
        </p:sp>
      </p:grpSp>
      <p:grpSp>
        <p:nvGrpSpPr>
          <p:cNvPr id="14" name="Group 13">
            <a:extLst>
              <a:ext uri="{FF2B5EF4-FFF2-40B4-BE49-F238E27FC236}">
                <a16:creationId xmlns:a16="http://schemas.microsoft.com/office/drawing/2014/main" id="{257B0C09-1D53-7360-5751-69A7F278891E}"/>
              </a:ext>
            </a:extLst>
          </p:cNvPr>
          <p:cNvGrpSpPr/>
          <p:nvPr/>
        </p:nvGrpSpPr>
        <p:grpSpPr>
          <a:xfrm>
            <a:off x="2501276" y="2938382"/>
            <a:ext cx="4423457" cy="3814740"/>
            <a:chOff x="4736495" y="2438400"/>
            <a:chExt cx="2980266" cy="2980266"/>
          </a:xfrm>
        </p:grpSpPr>
        <p:sp>
          <p:nvSpPr>
            <p:cNvPr id="15" name="Shape 14">
              <a:extLst>
                <a:ext uri="{FF2B5EF4-FFF2-40B4-BE49-F238E27FC236}">
                  <a16:creationId xmlns:a16="http://schemas.microsoft.com/office/drawing/2014/main" id="{D2E1B480-ED6D-EE92-9D67-62518ADF8C15}"/>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Shape 4">
              <a:extLst>
                <a:ext uri="{FF2B5EF4-FFF2-40B4-BE49-F238E27FC236}">
                  <a16:creationId xmlns:a16="http://schemas.microsoft.com/office/drawing/2014/main" id="{ABBF17CB-3E21-0CF1-AA27-62A223106E32}"/>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Equipment</a:t>
              </a:r>
            </a:p>
          </p:txBody>
        </p:sp>
      </p:grpSp>
      <p:grpSp>
        <p:nvGrpSpPr>
          <p:cNvPr id="17" name="Group 16">
            <a:extLst>
              <a:ext uri="{FF2B5EF4-FFF2-40B4-BE49-F238E27FC236}">
                <a16:creationId xmlns:a16="http://schemas.microsoft.com/office/drawing/2014/main" id="{20618D19-2A41-AF95-C073-01F2CCD63EFE}"/>
              </a:ext>
            </a:extLst>
          </p:cNvPr>
          <p:cNvGrpSpPr/>
          <p:nvPr/>
        </p:nvGrpSpPr>
        <p:grpSpPr>
          <a:xfrm>
            <a:off x="998016" y="1934803"/>
            <a:ext cx="2167466" cy="2167466"/>
            <a:chOff x="3002521" y="1733973"/>
            <a:chExt cx="2167466" cy="2167466"/>
          </a:xfrm>
        </p:grpSpPr>
        <p:sp>
          <p:nvSpPr>
            <p:cNvPr id="18" name="Shape 17">
              <a:extLst>
                <a:ext uri="{FF2B5EF4-FFF2-40B4-BE49-F238E27FC236}">
                  <a16:creationId xmlns:a16="http://schemas.microsoft.com/office/drawing/2014/main" id="{605F05E9-98F2-97F6-1D77-79D5E4D3FB45}"/>
                </a:ext>
              </a:extLst>
            </p:cNvPr>
            <p:cNvSpPr/>
            <p:nvPr/>
          </p:nvSpPr>
          <p:spPr>
            <a:xfrm>
              <a:off x="3002521" y="1733973"/>
              <a:ext cx="2167466" cy="216746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Shape 4">
              <a:extLst>
                <a:ext uri="{FF2B5EF4-FFF2-40B4-BE49-F238E27FC236}">
                  <a16:creationId xmlns:a16="http://schemas.microsoft.com/office/drawing/2014/main" id="{86E0CCB5-C966-3869-D57F-862118C0BAAB}"/>
                </a:ext>
              </a:extLst>
            </p:cNvPr>
            <p:cNvSpPr txBox="1"/>
            <p:nvPr/>
          </p:nvSpPr>
          <p:spPr>
            <a:xfrm>
              <a:off x="3548187" y="2282937"/>
              <a:ext cx="1076134" cy="10695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Radio-chemistry</a:t>
              </a:r>
            </a:p>
          </p:txBody>
        </p:sp>
      </p:grpSp>
      <p:sp>
        <p:nvSpPr>
          <p:cNvPr id="20" name="Circular Arrow 19">
            <a:extLst>
              <a:ext uri="{FF2B5EF4-FFF2-40B4-BE49-F238E27FC236}">
                <a16:creationId xmlns:a16="http://schemas.microsoft.com/office/drawing/2014/main" id="{816D6106-95E3-7A88-2652-EE1A27933DD9}"/>
              </a:ext>
            </a:extLst>
          </p:cNvPr>
          <p:cNvSpPr/>
          <p:nvPr/>
        </p:nvSpPr>
        <p:spPr>
          <a:xfrm>
            <a:off x="7705252" y="1713705"/>
            <a:ext cx="3814741" cy="3814741"/>
          </a:xfrm>
          <a:prstGeom prst="circularArrow">
            <a:avLst>
              <a:gd name="adj1" fmla="val 4688"/>
              <a:gd name="adj2" fmla="val 299029"/>
              <a:gd name="adj3" fmla="val 2539295"/>
              <a:gd name="adj4" fmla="val 15812321"/>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Circular Arrow 20">
            <a:extLst>
              <a:ext uri="{FF2B5EF4-FFF2-40B4-BE49-F238E27FC236}">
                <a16:creationId xmlns:a16="http://schemas.microsoft.com/office/drawing/2014/main" id="{050DE2FC-81D6-B5E5-77A7-79F17EA1FB1C}"/>
              </a:ext>
            </a:extLst>
          </p:cNvPr>
          <p:cNvSpPr/>
          <p:nvPr/>
        </p:nvSpPr>
        <p:spPr>
          <a:xfrm>
            <a:off x="2326609" y="536771"/>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Shape 21">
            <a:extLst>
              <a:ext uri="{FF2B5EF4-FFF2-40B4-BE49-F238E27FC236}">
                <a16:creationId xmlns:a16="http://schemas.microsoft.com/office/drawing/2014/main" id="{9F47C89F-1C63-B675-7A48-CF308BC06FC9}"/>
              </a:ext>
            </a:extLst>
          </p:cNvPr>
          <p:cNvSpPr/>
          <p:nvPr/>
        </p:nvSpPr>
        <p:spPr>
          <a:xfrm rot="18262515">
            <a:off x="2116128" y="3662509"/>
            <a:ext cx="2771648" cy="33949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23" name="Picture 22" descr="A group of icons with numbers and symbols&#10;&#10;Description automatically generated">
            <a:extLst>
              <a:ext uri="{FF2B5EF4-FFF2-40B4-BE49-F238E27FC236}">
                <a16:creationId xmlns:a16="http://schemas.microsoft.com/office/drawing/2014/main" id="{938DEECF-A749-044E-79C2-44C99E4A9591}"/>
              </a:ext>
            </a:extLst>
          </p:cNvPr>
          <p:cNvPicPr>
            <a:picLocks noChangeAspect="1"/>
          </p:cNvPicPr>
          <p:nvPr/>
        </p:nvPicPr>
        <p:blipFill>
          <a:blip r:embed="rId2"/>
          <a:srcRect l="55427" t="6394" r="5099" b="54414"/>
          <a:stretch/>
        </p:blipFill>
        <p:spPr>
          <a:xfrm>
            <a:off x="10416144" y="179739"/>
            <a:ext cx="1478549" cy="1467969"/>
          </a:xfrm>
          <a:prstGeom prst="rect">
            <a:avLst/>
          </a:prstGeom>
        </p:spPr>
      </p:pic>
    </p:spTree>
    <p:extLst>
      <p:ext uri="{BB962C8B-B14F-4D97-AF65-F5344CB8AC3E}">
        <p14:creationId xmlns:p14="http://schemas.microsoft.com/office/powerpoint/2010/main" val="21860544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44463-57AA-5FA6-C0D4-14C5390828B5}"/>
              </a:ext>
            </a:extLst>
          </p:cNvPr>
          <p:cNvSpPr>
            <a:spLocks noGrp="1"/>
          </p:cNvSpPr>
          <p:nvPr>
            <p:ph type="title"/>
          </p:nvPr>
        </p:nvSpPr>
        <p:spPr>
          <a:xfrm>
            <a:off x="1692793" y="26570"/>
            <a:ext cx="9884898" cy="1325563"/>
          </a:xfrm>
        </p:spPr>
        <p:txBody>
          <a:bodyPr vert="horz" lIns="0" tIns="45720" rIns="91440" bIns="45720" rtlCol="0" anchor="ctr">
            <a:normAutofit/>
          </a:bodyPr>
          <a:lstStyle/>
          <a:p>
            <a:r>
              <a:rPr lang="en-US" sz="3600" cap="all" dirty="0"/>
              <a:t>Improve sensitivity</a:t>
            </a:r>
          </a:p>
        </p:txBody>
      </p:sp>
      <p:sp>
        <p:nvSpPr>
          <p:cNvPr id="14" name="Content Placeholder 2">
            <a:extLst>
              <a:ext uri="{FF2B5EF4-FFF2-40B4-BE49-F238E27FC236}">
                <a16:creationId xmlns:a16="http://schemas.microsoft.com/office/drawing/2014/main" id="{FBEBD495-908F-E4F4-9B3B-76D802D94F28}"/>
              </a:ext>
            </a:extLst>
          </p:cNvPr>
          <p:cNvSpPr>
            <a:spLocks noGrp="1"/>
          </p:cNvSpPr>
          <p:nvPr>
            <p:ph sz="half" idx="2"/>
          </p:nvPr>
        </p:nvSpPr>
        <p:spPr>
          <a:xfrm>
            <a:off x="1517592" y="1314014"/>
            <a:ext cx="5690446" cy="5277907"/>
          </a:xfrm>
        </p:spPr>
        <p:txBody>
          <a:bodyPr>
            <a:normAutofit/>
          </a:bodyPr>
          <a:lstStyle/>
          <a:p>
            <a:pPr marL="0" indent="0">
              <a:buNone/>
            </a:pPr>
            <a:r>
              <a:rPr lang="en-US" sz="2400" dirty="0"/>
              <a:t>Strategies to increase sensitivity:</a:t>
            </a:r>
            <a:endParaRPr lang="en-US" dirty="0"/>
          </a:p>
          <a:p>
            <a:pPr marL="914400" lvl="1" indent="-457200">
              <a:buAutoNum type="arabicParenR"/>
            </a:pPr>
            <a:r>
              <a:rPr lang="en-US" dirty="0"/>
              <a:t>increase AFOV</a:t>
            </a:r>
          </a:p>
          <a:p>
            <a:pPr marL="914400" lvl="1" indent="-457200">
              <a:buAutoNum type="arabicParenR"/>
            </a:pPr>
            <a:r>
              <a:rPr lang="en-US" dirty="0"/>
              <a:t>Increase AFOV and use BGO but neglect TOF</a:t>
            </a:r>
          </a:p>
          <a:p>
            <a:pPr marL="0" indent="0">
              <a:buNone/>
            </a:pPr>
            <a:endParaRPr lang="en-US" sz="2400" dirty="0"/>
          </a:p>
          <a:p>
            <a:pPr marL="0" indent="0">
              <a:buNone/>
            </a:pPr>
            <a:r>
              <a:rPr lang="en-US" sz="2400" dirty="0"/>
              <a:t>Sensitivity boost from 10 to 150  cps/</a:t>
            </a:r>
            <a:r>
              <a:rPr lang="en-US" sz="2400" dirty="0" err="1"/>
              <a:t>kBq</a:t>
            </a:r>
            <a:endParaRPr lang="en-US" sz="2400" dirty="0"/>
          </a:p>
          <a:p>
            <a:pPr marL="0" indent="0">
              <a:buNone/>
            </a:pPr>
            <a:endParaRPr lang="en-US" sz="2400" dirty="0"/>
          </a:p>
          <a:p>
            <a:pPr marL="0" indent="0">
              <a:buNone/>
            </a:pPr>
            <a:r>
              <a:rPr lang="en-US" sz="2400" dirty="0"/>
              <a:t> Large axial FOV permits:</a:t>
            </a:r>
          </a:p>
          <a:p>
            <a:pPr lvl="1"/>
            <a:r>
              <a:rPr lang="en-US" dirty="0"/>
              <a:t>Lowering the injected activity (</a:t>
            </a:r>
            <a:r>
              <a:rPr lang="en-US" dirty="0" err="1"/>
              <a:t>immunoPET</a:t>
            </a:r>
            <a:r>
              <a:rPr lang="en-US" dirty="0"/>
              <a:t>)</a:t>
            </a:r>
          </a:p>
          <a:p>
            <a:pPr lvl="1"/>
            <a:r>
              <a:rPr lang="en-US" dirty="0"/>
              <a:t>Delayed imaging increasing biological T/B</a:t>
            </a:r>
          </a:p>
          <a:p>
            <a:pPr lvl="1"/>
            <a:r>
              <a:rPr lang="en-US" dirty="0"/>
              <a:t>Clinical feasible dynamic imaging</a:t>
            </a:r>
          </a:p>
        </p:txBody>
      </p:sp>
      <p:pic>
        <p:nvPicPr>
          <p:cNvPr id="10" name="Picture 9">
            <a:extLst>
              <a:ext uri="{FF2B5EF4-FFF2-40B4-BE49-F238E27FC236}">
                <a16:creationId xmlns:a16="http://schemas.microsoft.com/office/drawing/2014/main" id="{F491A1E8-6292-33B3-6424-86170982422A}"/>
              </a:ext>
            </a:extLst>
          </p:cNvPr>
          <p:cNvPicPr>
            <a:picLocks noChangeAspect="1"/>
          </p:cNvPicPr>
          <p:nvPr/>
        </p:nvPicPr>
        <p:blipFill>
          <a:blip r:embed="rId2"/>
          <a:stretch>
            <a:fillRect/>
          </a:stretch>
        </p:blipFill>
        <p:spPr>
          <a:xfrm>
            <a:off x="7208038" y="1357001"/>
            <a:ext cx="4552532" cy="2595966"/>
          </a:xfrm>
          <a:prstGeom prst="rect">
            <a:avLst/>
          </a:prstGeom>
        </p:spPr>
      </p:pic>
      <p:pic>
        <p:nvPicPr>
          <p:cNvPr id="1026" name="Picture 2">
            <a:extLst>
              <a:ext uri="{FF2B5EF4-FFF2-40B4-BE49-F238E27FC236}">
                <a16:creationId xmlns:a16="http://schemas.microsoft.com/office/drawing/2014/main" id="{DC4E389D-A13F-C087-8618-D7CEEA754E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4" t="13363" r="-1064" b="9844"/>
          <a:stretch/>
        </p:blipFill>
        <p:spPr bwMode="auto">
          <a:xfrm>
            <a:off x="7208038" y="3995955"/>
            <a:ext cx="4552532" cy="259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731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044463-57AA-5FA6-C0D4-14C5390828B5}"/>
              </a:ext>
            </a:extLst>
          </p:cNvPr>
          <p:cNvSpPr>
            <a:spLocks noGrp="1"/>
          </p:cNvSpPr>
          <p:nvPr>
            <p:ph type="title"/>
          </p:nvPr>
        </p:nvSpPr>
        <p:spPr>
          <a:xfrm>
            <a:off x="1611085" y="10757"/>
            <a:ext cx="9826663" cy="1325563"/>
          </a:xfrm>
        </p:spPr>
        <p:txBody>
          <a:bodyPr vert="horz" lIns="0" tIns="45720" rIns="91440" bIns="45720" rtlCol="0" anchor="ctr">
            <a:normAutofit/>
          </a:bodyPr>
          <a:lstStyle/>
          <a:p>
            <a:r>
              <a:rPr lang="en-US" sz="3600" cap="all" dirty="0"/>
              <a:t>Large Axial Field-Of-View (LAFOV) PET</a:t>
            </a:r>
          </a:p>
        </p:txBody>
      </p:sp>
      <p:sp>
        <p:nvSpPr>
          <p:cNvPr id="14" name="Content Placeholder 2">
            <a:extLst>
              <a:ext uri="{FF2B5EF4-FFF2-40B4-BE49-F238E27FC236}">
                <a16:creationId xmlns:a16="http://schemas.microsoft.com/office/drawing/2014/main" id="{FBEBD495-908F-E4F4-9B3B-76D802D94F28}"/>
              </a:ext>
            </a:extLst>
          </p:cNvPr>
          <p:cNvSpPr>
            <a:spLocks noGrp="1"/>
          </p:cNvSpPr>
          <p:nvPr>
            <p:ph sz="half" idx="2"/>
          </p:nvPr>
        </p:nvSpPr>
        <p:spPr>
          <a:xfrm>
            <a:off x="1422999" y="1201150"/>
            <a:ext cx="6404556" cy="2595965"/>
          </a:xfrm>
        </p:spPr>
        <p:txBody>
          <a:bodyPr/>
          <a:lstStyle/>
          <a:p>
            <a:pPr marL="0" indent="0">
              <a:buNone/>
            </a:pPr>
            <a:r>
              <a:rPr lang="en-US" dirty="0"/>
              <a:t>Increase axial length permits:</a:t>
            </a:r>
          </a:p>
          <a:p>
            <a:pPr lvl="1"/>
            <a:r>
              <a:rPr lang="en-US" dirty="0"/>
              <a:t>Lowering the injected activity (</a:t>
            </a:r>
            <a:r>
              <a:rPr lang="en-US" dirty="0" err="1"/>
              <a:t>immunoPET</a:t>
            </a:r>
            <a:r>
              <a:rPr lang="en-US" dirty="0"/>
              <a:t>)</a:t>
            </a:r>
          </a:p>
          <a:p>
            <a:pPr lvl="1"/>
            <a:r>
              <a:rPr lang="en-US" dirty="0"/>
              <a:t>Delayed imaging increasing biological T/B</a:t>
            </a:r>
          </a:p>
          <a:p>
            <a:pPr lvl="1"/>
            <a:r>
              <a:rPr lang="en-US" dirty="0"/>
              <a:t>Better temporal resolution</a:t>
            </a:r>
          </a:p>
          <a:p>
            <a:pPr lvl="1"/>
            <a:r>
              <a:rPr lang="en-US" dirty="0"/>
              <a:t>Clinical feasible dynamic imaging</a:t>
            </a:r>
          </a:p>
        </p:txBody>
      </p:sp>
      <p:pic>
        <p:nvPicPr>
          <p:cNvPr id="12" name="Picture 11">
            <a:extLst>
              <a:ext uri="{FF2B5EF4-FFF2-40B4-BE49-F238E27FC236}">
                <a16:creationId xmlns:a16="http://schemas.microsoft.com/office/drawing/2014/main" id="{83F3A188-6A25-175D-C65C-3DF7B9CAA46E}"/>
              </a:ext>
            </a:extLst>
          </p:cNvPr>
          <p:cNvPicPr>
            <a:picLocks noChangeAspect="1"/>
          </p:cNvPicPr>
          <p:nvPr/>
        </p:nvPicPr>
        <p:blipFill>
          <a:blip r:embed="rId2"/>
          <a:srcRect l="-66755" t="13486" r="1288" b="52451"/>
          <a:stretch/>
        </p:blipFill>
        <p:spPr>
          <a:xfrm>
            <a:off x="-8266340" y="3820557"/>
            <a:ext cx="20458340" cy="3037443"/>
          </a:xfrm>
          <a:prstGeom prst="rect">
            <a:avLst/>
          </a:prstGeom>
          <a:noFill/>
        </p:spPr>
      </p:pic>
      <p:pic>
        <p:nvPicPr>
          <p:cNvPr id="10" name="Picture 9">
            <a:extLst>
              <a:ext uri="{FF2B5EF4-FFF2-40B4-BE49-F238E27FC236}">
                <a16:creationId xmlns:a16="http://schemas.microsoft.com/office/drawing/2014/main" id="{F491A1E8-6292-33B3-6424-86170982422A}"/>
              </a:ext>
            </a:extLst>
          </p:cNvPr>
          <p:cNvPicPr>
            <a:picLocks noChangeAspect="1"/>
          </p:cNvPicPr>
          <p:nvPr/>
        </p:nvPicPr>
        <p:blipFill>
          <a:blip r:embed="rId3"/>
          <a:stretch>
            <a:fillRect/>
          </a:stretch>
        </p:blipFill>
        <p:spPr>
          <a:xfrm>
            <a:off x="7639468" y="1224591"/>
            <a:ext cx="4552532" cy="2595966"/>
          </a:xfrm>
          <a:prstGeom prst="rect">
            <a:avLst/>
          </a:prstGeom>
        </p:spPr>
      </p:pic>
    </p:spTree>
    <p:extLst>
      <p:ext uri="{BB962C8B-B14F-4D97-AF65-F5344CB8AC3E}">
        <p14:creationId xmlns:p14="http://schemas.microsoft.com/office/powerpoint/2010/main" val="3939949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BD62CF7C-B9EE-BE86-1017-960F868CAB25}"/>
              </a:ext>
            </a:extLst>
          </p:cNvPr>
          <p:cNvGraphicFramePr>
            <a:graphicFrameLocks noGrp="1"/>
          </p:cNvGraphicFramePr>
          <p:nvPr>
            <p:ph sz="quarter" idx="4"/>
            <p:extLst>
              <p:ext uri="{D42A27DB-BD31-4B8C-83A1-F6EECF244321}">
                <p14:modId xmlns:p14="http://schemas.microsoft.com/office/powerpoint/2010/main" val="569208505"/>
              </p:ext>
            </p:extLst>
          </p:nvPr>
        </p:nvGraphicFramePr>
        <p:xfrm>
          <a:off x="1013740" y="1513493"/>
          <a:ext cx="5082260" cy="4310834"/>
        </p:xfrm>
        <a:graphic>
          <a:graphicData uri="http://schemas.openxmlformats.org/drawingml/2006/table">
            <a:tbl>
              <a:tblPr firstRow="1" bandRow="1">
                <a:tableStyleId>{93296810-A885-4BE3-A3E7-6D5BEEA58F35}</a:tableStyleId>
              </a:tblPr>
              <a:tblGrid>
                <a:gridCol w="1295827">
                  <a:extLst>
                    <a:ext uri="{9D8B030D-6E8A-4147-A177-3AD203B41FA5}">
                      <a16:colId xmlns:a16="http://schemas.microsoft.com/office/drawing/2014/main" val="3721497200"/>
                    </a:ext>
                  </a:extLst>
                </a:gridCol>
                <a:gridCol w="1150070">
                  <a:extLst>
                    <a:ext uri="{9D8B030D-6E8A-4147-A177-3AD203B41FA5}">
                      <a16:colId xmlns:a16="http://schemas.microsoft.com/office/drawing/2014/main" val="3417044104"/>
                    </a:ext>
                  </a:extLst>
                </a:gridCol>
                <a:gridCol w="1225485">
                  <a:extLst>
                    <a:ext uri="{9D8B030D-6E8A-4147-A177-3AD203B41FA5}">
                      <a16:colId xmlns:a16="http://schemas.microsoft.com/office/drawing/2014/main" val="3532216716"/>
                    </a:ext>
                  </a:extLst>
                </a:gridCol>
                <a:gridCol w="1410878">
                  <a:extLst>
                    <a:ext uri="{9D8B030D-6E8A-4147-A177-3AD203B41FA5}">
                      <a16:colId xmlns:a16="http://schemas.microsoft.com/office/drawing/2014/main" val="425298921"/>
                    </a:ext>
                  </a:extLst>
                </a:gridCol>
              </a:tblGrid>
              <a:tr h="903216">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Advance </a:t>
                      </a:r>
                      <a:r>
                        <a:rPr lang="en-US" sz="1800" dirty="0" err="1"/>
                        <a:t>NXi</a:t>
                      </a:r>
                      <a:endParaRPr lang="en-US" sz="1800" dirty="0"/>
                    </a:p>
                    <a:p>
                      <a:pPr algn="ctr"/>
                      <a:endParaRPr lang="en-US" dirty="0"/>
                    </a:p>
                  </a:txBody>
                  <a:tcPr/>
                </a:tc>
                <a:tc>
                  <a:txBody>
                    <a:bodyPr/>
                    <a:lstStyle/>
                    <a:p>
                      <a:pPr algn="ctr"/>
                      <a:r>
                        <a:rPr lang="en-US" dirty="0"/>
                        <a:t>Ingenuity TF</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OMMI Legend 32</a:t>
                      </a:r>
                    </a:p>
                    <a:p>
                      <a:pPr algn="ctr"/>
                      <a:endParaRPr lang="en-US" dirty="0"/>
                    </a:p>
                  </a:txBody>
                  <a:tcPr/>
                </a:tc>
                <a:extLst>
                  <a:ext uri="{0D108BD9-81ED-4DB2-BD59-A6C34878D82A}">
                    <a16:rowId xmlns:a16="http://schemas.microsoft.com/office/drawing/2014/main" val="3240975337"/>
                  </a:ext>
                </a:extLst>
              </a:tr>
              <a:tr h="632251">
                <a:tc>
                  <a:txBody>
                    <a:bodyPr/>
                    <a:lstStyle/>
                    <a:p>
                      <a:r>
                        <a:rPr lang="en-US" dirty="0"/>
                        <a:t>Installation date</a:t>
                      </a:r>
                    </a:p>
                  </a:txBody>
                  <a:tcPr/>
                </a:tc>
                <a:tc>
                  <a:txBody>
                    <a:bodyPr/>
                    <a:lstStyle/>
                    <a:p>
                      <a:pPr algn="ctr"/>
                      <a:r>
                        <a:rPr lang="en-US" dirty="0"/>
                        <a:t>2002</a:t>
                      </a:r>
                    </a:p>
                  </a:txBody>
                  <a:tcPr/>
                </a:tc>
                <a:tc>
                  <a:txBody>
                    <a:bodyPr/>
                    <a:lstStyle/>
                    <a:p>
                      <a:pPr algn="ctr"/>
                      <a:r>
                        <a:rPr lang="en-US" dirty="0"/>
                        <a:t>2018</a:t>
                      </a:r>
                    </a:p>
                  </a:txBody>
                  <a:tcPr/>
                </a:tc>
                <a:tc>
                  <a:txBody>
                    <a:bodyPr/>
                    <a:lstStyle/>
                    <a:p>
                      <a:pPr algn="ctr"/>
                      <a:r>
                        <a:rPr lang="en-US" dirty="0"/>
                        <a:t>2024</a:t>
                      </a:r>
                    </a:p>
                  </a:txBody>
                  <a:tcPr/>
                </a:tc>
                <a:extLst>
                  <a:ext uri="{0D108BD9-81ED-4DB2-BD59-A6C34878D82A}">
                    <a16:rowId xmlns:a16="http://schemas.microsoft.com/office/drawing/2014/main" val="965449444"/>
                  </a:ext>
                </a:extLst>
              </a:tr>
              <a:tr h="632251">
                <a:tc>
                  <a:txBody>
                    <a:bodyPr/>
                    <a:lstStyle/>
                    <a:p>
                      <a:r>
                        <a:rPr lang="en-US" dirty="0"/>
                        <a:t>Sensitivity (cps/</a:t>
                      </a:r>
                      <a:r>
                        <a:rPr lang="en-US" dirty="0" err="1"/>
                        <a:t>kBq</a:t>
                      </a:r>
                      <a:r>
                        <a:rPr lang="en-US" dirty="0"/>
                        <a:t>)</a:t>
                      </a:r>
                    </a:p>
                  </a:txBody>
                  <a:tcPr/>
                </a:tc>
                <a:tc>
                  <a:txBody>
                    <a:bodyPr/>
                    <a:lstStyle/>
                    <a:p>
                      <a:pPr algn="ctr"/>
                      <a:r>
                        <a:rPr lang="en-US" dirty="0"/>
                        <a:t>6.5</a:t>
                      </a:r>
                    </a:p>
                  </a:txBody>
                  <a:tcPr/>
                </a:tc>
                <a:tc>
                  <a:txBody>
                    <a:bodyPr/>
                    <a:lstStyle/>
                    <a:p>
                      <a:pPr algn="ctr"/>
                      <a:r>
                        <a:rPr lang="en-US" dirty="0"/>
                        <a:t>7.4</a:t>
                      </a:r>
                    </a:p>
                  </a:txBody>
                  <a:tcPr/>
                </a:tc>
                <a:tc>
                  <a:txBody>
                    <a:bodyPr/>
                    <a:lstStyle/>
                    <a:p>
                      <a:pPr algn="ctr"/>
                      <a:r>
                        <a:rPr lang="en-US" dirty="0"/>
                        <a:t>46</a:t>
                      </a:r>
                    </a:p>
                  </a:txBody>
                  <a:tcPr/>
                </a:tc>
                <a:extLst>
                  <a:ext uri="{0D108BD9-81ED-4DB2-BD59-A6C34878D82A}">
                    <a16:rowId xmlns:a16="http://schemas.microsoft.com/office/drawing/2014/main" val="3713777529"/>
                  </a:ext>
                </a:extLst>
              </a:tr>
              <a:tr h="1090392">
                <a:tc>
                  <a:txBody>
                    <a:bodyPr/>
                    <a:lstStyle/>
                    <a:p>
                      <a:r>
                        <a:rPr lang="en-US" dirty="0"/>
                        <a:t>Spatial resolution (cm)</a:t>
                      </a:r>
                    </a:p>
                  </a:txBody>
                  <a:tcPr/>
                </a:tc>
                <a:tc>
                  <a:txBody>
                    <a:bodyPr/>
                    <a:lstStyle/>
                    <a:p>
                      <a:pPr algn="ctr"/>
                      <a:r>
                        <a:rPr lang="en-US" dirty="0"/>
                        <a:t>4.8</a:t>
                      </a:r>
                    </a:p>
                  </a:txBody>
                  <a:tcPr/>
                </a:tc>
                <a:tc>
                  <a:txBody>
                    <a:bodyPr/>
                    <a:lstStyle/>
                    <a:p>
                      <a:pPr algn="ctr"/>
                      <a:r>
                        <a:rPr lang="en-US" dirty="0"/>
                        <a:t>4.7</a:t>
                      </a:r>
                    </a:p>
                  </a:txBody>
                  <a:tcPr/>
                </a:tc>
                <a:tc>
                  <a:txBody>
                    <a:bodyPr/>
                    <a:lstStyle/>
                    <a:p>
                      <a:pPr algn="ctr"/>
                      <a:r>
                        <a:rPr lang="en-US" dirty="0"/>
                        <a:t>3.6 </a:t>
                      </a:r>
                    </a:p>
                    <a:p>
                      <a:pPr algn="ctr"/>
                      <a:r>
                        <a:rPr lang="en-US" dirty="0"/>
                        <a:t>2.5 </a:t>
                      </a:r>
                    </a:p>
                    <a:p>
                      <a:pPr algn="ctr"/>
                      <a:r>
                        <a:rPr lang="en-US" dirty="0"/>
                        <a:t>(with recon)</a:t>
                      </a:r>
                    </a:p>
                  </a:txBody>
                  <a:tcPr/>
                </a:tc>
                <a:extLst>
                  <a:ext uri="{0D108BD9-81ED-4DB2-BD59-A6C34878D82A}">
                    <a16:rowId xmlns:a16="http://schemas.microsoft.com/office/drawing/2014/main" val="262994437"/>
                  </a:ext>
                </a:extLst>
              </a:tr>
              <a:tr h="1025882">
                <a:tc>
                  <a:txBody>
                    <a:bodyPr/>
                    <a:lstStyle/>
                    <a:p>
                      <a:r>
                        <a:rPr lang="en-US" dirty="0"/>
                        <a:t>Axial FOV (cm)</a:t>
                      </a:r>
                    </a:p>
                  </a:txBody>
                  <a:tcPr/>
                </a:tc>
                <a:tc>
                  <a:txBody>
                    <a:bodyPr/>
                    <a:lstStyle/>
                    <a:p>
                      <a:pPr algn="ctr"/>
                      <a:r>
                        <a:rPr lang="en-US" dirty="0"/>
                        <a:t>14.5</a:t>
                      </a:r>
                    </a:p>
                  </a:txBody>
                  <a:tcPr/>
                </a:tc>
                <a:tc>
                  <a:txBody>
                    <a:bodyPr/>
                    <a:lstStyle/>
                    <a:p>
                      <a:pPr algn="ctr"/>
                      <a:r>
                        <a:rPr lang="en-US" dirty="0"/>
                        <a:t>15</a:t>
                      </a:r>
                    </a:p>
                  </a:txBody>
                  <a:tcPr/>
                </a:tc>
                <a:tc>
                  <a:txBody>
                    <a:bodyPr/>
                    <a:lstStyle/>
                    <a:p>
                      <a:pPr algn="ctr"/>
                      <a:r>
                        <a:rPr lang="en-US" dirty="0"/>
                        <a:t>32</a:t>
                      </a:r>
                    </a:p>
                  </a:txBody>
                  <a:tcPr/>
                </a:tc>
                <a:extLst>
                  <a:ext uri="{0D108BD9-81ED-4DB2-BD59-A6C34878D82A}">
                    <a16:rowId xmlns:a16="http://schemas.microsoft.com/office/drawing/2014/main" val="2328062480"/>
                  </a:ext>
                </a:extLst>
              </a:tr>
            </a:tbl>
          </a:graphicData>
        </a:graphic>
      </p:graphicFrame>
      <p:sp>
        <p:nvSpPr>
          <p:cNvPr id="10" name="Title 9">
            <a:extLst>
              <a:ext uri="{FF2B5EF4-FFF2-40B4-BE49-F238E27FC236}">
                <a16:creationId xmlns:a16="http://schemas.microsoft.com/office/drawing/2014/main" id="{4E71E900-71C2-412F-694D-368C8079A523}"/>
              </a:ext>
            </a:extLst>
          </p:cNvPr>
          <p:cNvSpPr>
            <a:spLocks noGrp="1"/>
          </p:cNvSpPr>
          <p:nvPr>
            <p:ph type="title"/>
          </p:nvPr>
        </p:nvSpPr>
        <p:spPr>
          <a:xfrm>
            <a:off x="1262519" y="239429"/>
            <a:ext cx="10319657" cy="924808"/>
          </a:xfrm>
        </p:spPr>
        <p:txBody>
          <a:bodyPr vert="horz" lIns="0" tIns="45720" rIns="91440" bIns="45720" rtlCol="0" anchor="ctr">
            <a:normAutofit/>
          </a:bodyPr>
          <a:lstStyle/>
          <a:p>
            <a:r>
              <a:rPr lang="en-US" sz="3600" dirty="0"/>
              <a:t>PERFORMANCE OF “CUNEO” PET SCANNERS</a:t>
            </a:r>
          </a:p>
        </p:txBody>
      </p:sp>
      <p:pic>
        <p:nvPicPr>
          <p:cNvPr id="4" name="Picture 3" descr="A machine in a room&#10;&#10;Description automatically generated">
            <a:extLst>
              <a:ext uri="{FF2B5EF4-FFF2-40B4-BE49-F238E27FC236}">
                <a16:creationId xmlns:a16="http://schemas.microsoft.com/office/drawing/2014/main" id="{3710C3F4-0EDD-9455-71D1-93AEB690EEB8}"/>
              </a:ext>
            </a:extLst>
          </p:cNvPr>
          <p:cNvPicPr>
            <a:picLocks noChangeAspect="1"/>
          </p:cNvPicPr>
          <p:nvPr/>
        </p:nvPicPr>
        <p:blipFill>
          <a:blip r:embed="rId2"/>
          <a:stretch>
            <a:fillRect/>
          </a:stretch>
        </p:blipFill>
        <p:spPr>
          <a:xfrm>
            <a:off x="6215407" y="1513493"/>
            <a:ext cx="5711990" cy="4283992"/>
          </a:xfrm>
          <a:prstGeom prst="rect">
            <a:avLst/>
          </a:prstGeom>
        </p:spPr>
      </p:pic>
    </p:spTree>
    <p:extLst>
      <p:ext uri="{BB962C8B-B14F-4D97-AF65-F5344CB8AC3E}">
        <p14:creationId xmlns:p14="http://schemas.microsoft.com/office/powerpoint/2010/main" val="27028374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A7B2D1-B918-E9BF-D027-BADE14DDBDB4}"/>
              </a:ext>
            </a:extLst>
          </p:cNvPr>
          <p:cNvSpPr>
            <a:spLocks noGrp="1"/>
          </p:cNvSpPr>
          <p:nvPr>
            <p:ph type="title"/>
          </p:nvPr>
        </p:nvSpPr>
        <p:spPr/>
        <p:txBody>
          <a:bodyPr/>
          <a:lstStyle/>
          <a:p>
            <a:r>
              <a:rPr lang="en-US" dirty="0"/>
              <a:t>Walk-trough PET</a:t>
            </a:r>
          </a:p>
        </p:txBody>
      </p:sp>
      <p:pic>
        <p:nvPicPr>
          <p:cNvPr id="8" name="Picture 7">
            <a:extLst>
              <a:ext uri="{FF2B5EF4-FFF2-40B4-BE49-F238E27FC236}">
                <a16:creationId xmlns:a16="http://schemas.microsoft.com/office/drawing/2014/main" id="{FAF539A2-C1F1-C685-3FF0-02DF00484F00}"/>
              </a:ext>
            </a:extLst>
          </p:cNvPr>
          <p:cNvPicPr>
            <a:picLocks noChangeAspect="1"/>
          </p:cNvPicPr>
          <p:nvPr/>
        </p:nvPicPr>
        <p:blipFill>
          <a:blip r:embed="rId2"/>
          <a:stretch>
            <a:fillRect/>
          </a:stretch>
        </p:blipFill>
        <p:spPr>
          <a:xfrm>
            <a:off x="210068" y="1469182"/>
            <a:ext cx="6158884" cy="4175838"/>
          </a:xfrm>
          <a:prstGeom prst="rect">
            <a:avLst/>
          </a:prstGeom>
        </p:spPr>
      </p:pic>
      <p:sp>
        <p:nvSpPr>
          <p:cNvPr id="9" name="TextBox 8">
            <a:extLst>
              <a:ext uri="{FF2B5EF4-FFF2-40B4-BE49-F238E27FC236}">
                <a16:creationId xmlns:a16="http://schemas.microsoft.com/office/drawing/2014/main" id="{278F6244-8C0C-0076-C09F-4525AA562AB9}"/>
              </a:ext>
            </a:extLst>
          </p:cNvPr>
          <p:cNvSpPr txBox="1"/>
          <p:nvPr/>
        </p:nvSpPr>
        <p:spPr>
          <a:xfrm>
            <a:off x="1651518" y="5915608"/>
            <a:ext cx="1847462" cy="646331"/>
          </a:xfrm>
          <a:prstGeom prst="rect">
            <a:avLst/>
          </a:prstGeom>
          <a:noFill/>
        </p:spPr>
        <p:txBody>
          <a:bodyPr wrap="square" rtlCol="0">
            <a:spAutoFit/>
          </a:bodyPr>
          <a:lstStyle/>
          <a:p>
            <a:r>
              <a:rPr lang="en-US" dirty="0"/>
              <a:t>1/3 cost with BGO</a:t>
            </a:r>
          </a:p>
        </p:txBody>
      </p:sp>
      <p:pic>
        <p:nvPicPr>
          <p:cNvPr id="10" name="Picture 9">
            <a:extLst>
              <a:ext uri="{FF2B5EF4-FFF2-40B4-BE49-F238E27FC236}">
                <a16:creationId xmlns:a16="http://schemas.microsoft.com/office/drawing/2014/main" id="{0288DB0D-F2A7-4F6B-F388-B73C1528A203}"/>
              </a:ext>
            </a:extLst>
          </p:cNvPr>
          <p:cNvPicPr>
            <a:picLocks noChangeAspect="1"/>
          </p:cNvPicPr>
          <p:nvPr/>
        </p:nvPicPr>
        <p:blipFill>
          <a:blip r:embed="rId3"/>
          <a:stretch>
            <a:fillRect/>
          </a:stretch>
        </p:blipFill>
        <p:spPr>
          <a:xfrm>
            <a:off x="5720670" y="1590351"/>
            <a:ext cx="6281413" cy="4054669"/>
          </a:xfrm>
          <a:prstGeom prst="rect">
            <a:avLst/>
          </a:prstGeom>
          <a:solidFill>
            <a:schemeClr val="accent2">
              <a:lumMod val="20000"/>
              <a:lumOff val="80000"/>
            </a:schemeClr>
          </a:solidFill>
        </p:spPr>
      </p:pic>
    </p:spTree>
    <p:extLst>
      <p:ext uri="{BB962C8B-B14F-4D97-AF65-F5344CB8AC3E}">
        <p14:creationId xmlns:p14="http://schemas.microsoft.com/office/powerpoint/2010/main" val="33603521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1E22-8B95-6FE5-194E-F46EA5B0C67A}"/>
              </a:ext>
            </a:extLst>
          </p:cNvPr>
          <p:cNvSpPr>
            <a:spLocks noGrp="1"/>
          </p:cNvSpPr>
          <p:nvPr>
            <p:ph type="title"/>
          </p:nvPr>
        </p:nvSpPr>
        <p:spPr/>
        <p:txBody>
          <a:bodyPr/>
          <a:lstStyle/>
          <a:p>
            <a:r>
              <a:rPr lang="en-US" dirty="0"/>
              <a:t>J-PET</a:t>
            </a:r>
          </a:p>
        </p:txBody>
      </p:sp>
      <p:pic>
        <p:nvPicPr>
          <p:cNvPr id="3" name="Picture 2">
            <a:extLst>
              <a:ext uri="{FF2B5EF4-FFF2-40B4-BE49-F238E27FC236}">
                <a16:creationId xmlns:a16="http://schemas.microsoft.com/office/drawing/2014/main" id="{D330E7F9-C3DB-6730-FE6D-CDFBD4117D65}"/>
              </a:ext>
            </a:extLst>
          </p:cNvPr>
          <p:cNvPicPr>
            <a:picLocks noChangeAspect="1"/>
          </p:cNvPicPr>
          <p:nvPr/>
        </p:nvPicPr>
        <p:blipFill>
          <a:blip r:embed="rId2"/>
          <a:stretch>
            <a:fillRect/>
          </a:stretch>
        </p:blipFill>
        <p:spPr>
          <a:xfrm>
            <a:off x="6969967" y="365125"/>
            <a:ext cx="4656494" cy="6075768"/>
          </a:xfrm>
          <a:prstGeom prst="rect">
            <a:avLst/>
          </a:prstGeom>
        </p:spPr>
      </p:pic>
      <p:sp>
        <p:nvSpPr>
          <p:cNvPr id="4" name="TextBox 3">
            <a:extLst>
              <a:ext uri="{FF2B5EF4-FFF2-40B4-BE49-F238E27FC236}">
                <a16:creationId xmlns:a16="http://schemas.microsoft.com/office/drawing/2014/main" id="{80785C00-B0CF-9B75-F251-01ADD3EE4314}"/>
              </a:ext>
            </a:extLst>
          </p:cNvPr>
          <p:cNvSpPr txBox="1"/>
          <p:nvPr/>
        </p:nvSpPr>
        <p:spPr>
          <a:xfrm>
            <a:off x="1175398" y="1847851"/>
            <a:ext cx="5682602" cy="4708981"/>
          </a:xfrm>
          <a:prstGeom prst="rect">
            <a:avLst/>
          </a:prstGeom>
          <a:noFill/>
        </p:spPr>
        <p:txBody>
          <a:bodyPr wrap="square" rtlCol="0">
            <a:spAutoFit/>
          </a:bodyPr>
          <a:lstStyle/>
          <a:p>
            <a:r>
              <a:rPr lang="en-US" sz="2000" dirty="0">
                <a:effectLst/>
              </a:rPr>
              <a:t> In the tissue, positron-electron annihilation may proceed directly (</a:t>
            </a:r>
            <a:r>
              <a:rPr lang="en-US" sz="2000" dirty="0" err="1">
                <a:effectLst/>
              </a:rPr>
              <a:t>e+e</a:t>
            </a:r>
            <a:r>
              <a:rPr lang="en-US" sz="2000" dirty="0">
                <a:effectLst/>
              </a:rPr>
              <a:t>−→ photons)</a:t>
            </a:r>
            <a:r>
              <a:rPr lang="en-US" sz="2000" dirty="0"/>
              <a:t> </a:t>
            </a:r>
            <a:r>
              <a:rPr lang="en-US" sz="2000" dirty="0">
                <a:effectLst/>
              </a:rPr>
              <a:t>or via  positronium (</a:t>
            </a:r>
            <a:r>
              <a:rPr lang="en-US" sz="2000" dirty="0" err="1">
                <a:effectLst/>
              </a:rPr>
              <a:t>e+e</a:t>
            </a:r>
            <a:r>
              <a:rPr lang="en-US" sz="2000" dirty="0">
                <a:effectLst/>
              </a:rPr>
              <a:t>−→ positronium → photons) (40% in PET scanning.</a:t>
            </a:r>
          </a:p>
          <a:p>
            <a:endParaRPr lang="en-US" sz="2000" dirty="0">
              <a:effectLst/>
            </a:endParaRPr>
          </a:p>
          <a:p>
            <a:r>
              <a:rPr lang="en-US" sz="2000" dirty="0">
                <a:effectLst/>
              </a:rPr>
              <a:t>The positronium decays:</a:t>
            </a:r>
          </a:p>
          <a:p>
            <a:pPr marL="285750" indent="-285750">
              <a:buFontTx/>
              <a:buChar char="-"/>
            </a:pPr>
            <a:r>
              <a:rPr lang="en-US" sz="2000" dirty="0">
                <a:effectLst/>
              </a:rPr>
              <a:t>25% </a:t>
            </a:r>
            <a:r>
              <a:rPr lang="en-US" sz="2000" dirty="0" err="1">
                <a:effectLst/>
              </a:rPr>
              <a:t>parapositronium</a:t>
            </a:r>
            <a:r>
              <a:rPr lang="en-US" sz="2000" dirty="0">
                <a:effectLst/>
              </a:rPr>
              <a:t> (p-Ps)  2 photons in vacuum in 125 </a:t>
            </a:r>
            <a:r>
              <a:rPr lang="en-US" sz="2000" dirty="0" err="1">
                <a:effectLst/>
              </a:rPr>
              <a:t>ps</a:t>
            </a:r>
            <a:endParaRPr lang="en-US" sz="2000" dirty="0">
              <a:effectLst/>
            </a:endParaRPr>
          </a:p>
          <a:p>
            <a:pPr marL="285750" indent="-285750">
              <a:buFontTx/>
              <a:buChar char="-"/>
            </a:pPr>
            <a:r>
              <a:rPr lang="en-US" sz="2000" dirty="0">
                <a:effectLst/>
              </a:rPr>
              <a:t>75% </a:t>
            </a:r>
            <a:r>
              <a:rPr lang="en-US" sz="2000" dirty="0" err="1">
                <a:effectLst/>
              </a:rPr>
              <a:t>orthopositronium</a:t>
            </a:r>
            <a:r>
              <a:rPr lang="en-US" sz="2000" dirty="0">
                <a:effectLst/>
              </a:rPr>
              <a:t> (o-Ps) three photons in 142 ns, </a:t>
            </a:r>
          </a:p>
          <a:p>
            <a:pPr marL="285750" indent="-285750">
              <a:buFontTx/>
              <a:buChar char="-"/>
            </a:pPr>
            <a:endParaRPr lang="en-US" sz="2000" dirty="0"/>
          </a:p>
          <a:p>
            <a:r>
              <a:rPr lang="en-US" sz="2000" dirty="0">
                <a:effectLst/>
              </a:rPr>
              <a:t>The mean lifetime of o-Ps in a patient’s body varies from approximately 1.8 ns in water molecules to approximately 4 ns in skin cells (18). </a:t>
            </a:r>
          </a:p>
          <a:p>
            <a:endParaRPr lang="en-US" sz="2000" dirty="0">
              <a:effectLst/>
            </a:endParaRPr>
          </a:p>
        </p:txBody>
      </p:sp>
    </p:spTree>
    <p:extLst>
      <p:ext uri="{BB962C8B-B14F-4D97-AF65-F5344CB8AC3E}">
        <p14:creationId xmlns:p14="http://schemas.microsoft.com/office/powerpoint/2010/main" val="3281576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DEAF979-FCB0-05F4-DD2A-78AF33E60A49}"/>
              </a:ext>
            </a:extLst>
          </p:cNvPr>
          <p:cNvSpPr>
            <a:spLocks noGrp="1"/>
          </p:cNvSpPr>
          <p:nvPr>
            <p:ph type="title"/>
          </p:nvPr>
        </p:nvSpPr>
        <p:spPr>
          <a:xfrm>
            <a:off x="154982" y="661441"/>
            <a:ext cx="12191999" cy="947536"/>
          </a:xfrm>
        </p:spPr>
        <p:txBody>
          <a:bodyPr>
            <a:normAutofit fontScale="90000"/>
          </a:bodyPr>
          <a:lstStyle/>
          <a:p>
            <a:r>
              <a:rPr lang="en-US" sz="3600" dirty="0">
                <a:solidFill>
                  <a:schemeClr val="tx2">
                    <a:lumMod val="75000"/>
                  </a:schemeClr>
                </a:solidFill>
              </a:rPr>
              <a:t>FROM FILTERED BACK PROJECTION TO ITERATIVE RECONSTRUCTION</a:t>
            </a:r>
          </a:p>
        </p:txBody>
      </p:sp>
      <p:pic>
        <p:nvPicPr>
          <p:cNvPr id="9" name="Picture 8">
            <a:extLst>
              <a:ext uri="{FF2B5EF4-FFF2-40B4-BE49-F238E27FC236}">
                <a16:creationId xmlns:a16="http://schemas.microsoft.com/office/drawing/2014/main" id="{95A62EC6-29D7-F0C9-7088-DFF47A69589D}"/>
              </a:ext>
            </a:extLst>
          </p:cNvPr>
          <p:cNvPicPr>
            <a:picLocks noChangeAspect="1"/>
          </p:cNvPicPr>
          <p:nvPr/>
        </p:nvPicPr>
        <p:blipFill>
          <a:blip r:embed="rId2"/>
          <a:srcRect l="45440" t="1262"/>
          <a:stretch/>
        </p:blipFill>
        <p:spPr>
          <a:xfrm>
            <a:off x="2977018" y="3493482"/>
            <a:ext cx="7306512" cy="1272885"/>
          </a:xfrm>
          <a:prstGeom prst="rect">
            <a:avLst/>
          </a:prstGeom>
        </p:spPr>
      </p:pic>
      <p:sp>
        <p:nvSpPr>
          <p:cNvPr id="2" name="Text Placeholder 1">
            <a:extLst>
              <a:ext uri="{FF2B5EF4-FFF2-40B4-BE49-F238E27FC236}">
                <a16:creationId xmlns:a16="http://schemas.microsoft.com/office/drawing/2014/main" id="{841E059E-7ACF-DAD8-9174-CFFFDB292944}"/>
              </a:ext>
            </a:extLst>
          </p:cNvPr>
          <p:cNvSpPr txBox="1">
            <a:spLocks/>
          </p:cNvSpPr>
          <p:nvPr/>
        </p:nvSpPr>
        <p:spPr>
          <a:xfrm>
            <a:off x="363345" y="1681371"/>
            <a:ext cx="11047151" cy="1971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2400" dirty="0"/>
          </a:p>
        </p:txBody>
      </p:sp>
      <p:sp>
        <p:nvSpPr>
          <p:cNvPr id="14" name="Rectangle 13">
            <a:extLst>
              <a:ext uri="{FF2B5EF4-FFF2-40B4-BE49-F238E27FC236}">
                <a16:creationId xmlns:a16="http://schemas.microsoft.com/office/drawing/2014/main" id="{2D61740C-F9FD-DC43-BEB6-FD954F1A8E3A}"/>
              </a:ext>
            </a:extLst>
          </p:cNvPr>
          <p:cNvSpPr/>
          <p:nvPr/>
        </p:nvSpPr>
        <p:spPr>
          <a:xfrm>
            <a:off x="2977018" y="2218362"/>
            <a:ext cx="2494730" cy="12080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Iterative reconstruction (IR)</a:t>
            </a:r>
          </a:p>
        </p:txBody>
      </p:sp>
      <p:sp>
        <p:nvSpPr>
          <p:cNvPr id="15" name="Connector 14">
            <a:extLst>
              <a:ext uri="{FF2B5EF4-FFF2-40B4-BE49-F238E27FC236}">
                <a16:creationId xmlns:a16="http://schemas.microsoft.com/office/drawing/2014/main" id="{3B912023-38FD-D39B-8716-BA0D53239258}"/>
              </a:ext>
            </a:extLst>
          </p:cNvPr>
          <p:cNvSpPr/>
          <p:nvPr/>
        </p:nvSpPr>
        <p:spPr>
          <a:xfrm>
            <a:off x="8490369" y="4809929"/>
            <a:ext cx="1943619" cy="1512126"/>
          </a:xfrm>
          <a:prstGeom prst="flowChartConnec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Scatter and random correction</a:t>
            </a:r>
          </a:p>
        </p:txBody>
      </p:sp>
      <p:sp>
        <p:nvSpPr>
          <p:cNvPr id="16" name="Connector 15">
            <a:extLst>
              <a:ext uri="{FF2B5EF4-FFF2-40B4-BE49-F238E27FC236}">
                <a16:creationId xmlns:a16="http://schemas.microsoft.com/office/drawing/2014/main" id="{DE93DF31-C3CB-AAD2-C7AF-02A071BBF6C1}"/>
              </a:ext>
            </a:extLst>
          </p:cNvPr>
          <p:cNvSpPr/>
          <p:nvPr/>
        </p:nvSpPr>
        <p:spPr>
          <a:xfrm>
            <a:off x="5293020" y="4833483"/>
            <a:ext cx="2525322" cy="1512126"/>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Prior knowledge</a:t>
            </a:r>
          </a:p>
          <a:p>
            <a:pPr algn="ctr"/>
            <a:r>
              <a:rPr lang="en-US" dirty="0"/>
              <a:t>(PSF)</a:t>
            </a:r>
          </a:p>
        </p:txBody>
      </p:sp>
      <p:sp>
        <p:nvSpPr>
          <p:cNvPr id="17" name="Curved Right Arrow 16">
            <a:extLst>
              <a:ext uri="{FF2B5EF4-FFF2-40B4-BE49-F238E27FC236}">
                <a16:creationId xmlns:a16="http://schemas.microsoft.com/office/drawing/2014/main" id="{B80616F3-50B6-7569-2680-498ED631EDA8}"/>
              </a:ext>
            </a:extLst>
          </p:cNvPr>
          <p:cNvSpPr/>
          <p:nvPr/>
        </p:nvSpPr>
        <p:spPr>
          <a:xfrm>
            <a:off x="1692963" y="2755352"/>
            <a:ext cx="1046602" cy="177977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790B9A06-B3FC-E5FA-E925-C7219F86CDA9}"/>
              </a:ext>
            </a:extLst>
          </p:cNvPr>
          <p:cNvSpPr/>
          <p:nvPr/>
        </p:nvSpPr>
        <p:spPr>
          <a:xfrm rot="17672940">
            <a:off x="-116067" y="3139953"/>
            <a:ext cx="2995322" cy="7070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Acceleration </a:t>
            </a:r>
          </a:p>
          <a:p>
            <a:pPr algn="ctr"/>
            <a:endParaRPr lang="en-US" sz="2000" dirty="0"/>
          </a:p>
        </p:txBody>
      </p:sp>
      <p:sp>
        <p:nvSpPr>
          <p:cNvPr id="19" name="Connector 18">
            <a:extLst>
              <a:ext uri="{FF2B5EF4-FFF2-40B4-BE49-F238E27FC236}">
                <a16:creationId xmlns:a16="http://schemas.microsoft.com/office/drawing/2014/main" id="{45B06134-FD9C-E175-D624-1344D671EBB2}"/>
              </a:ext>
            </a:extLst>
          </p:cNvPr>
          <p:cNvSpPr/>
          <p:nvPr/>
        </p:nvSpPr>
        <p:spPr>
          <a:xfrm>
            <a:off x="2571592" y="5173783"/>
            <a:ext cx="1332091" cy="1171826"/>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TOF</a:t>
            </a:r>
          </a:p>
        </p:txBody>
      </p:sp>
      <p:cxnSp>
        <p:nvCxnSpPr>
          <p:cNvPr id="21" name="Straight Arrow Connector 20">
            <a:extLst>
              <a:ext uri="{FF2B5EF4-FFF2-40B4-BE49-F238E27FC236}">
                <a16:creationId xmlns:a16="http://schemas.microsoft.com/office/drawing/2014/main" id="{C7989A86-62EB-843B-90ED-81EF222F2707}"/>
              </a:ext>
            </a:extLst>
          </p:cNvPr>
          <p:cNvCxnSpPr>
            <a:stCxn id="19" idx="7"/>
          </p:cNvCxnSpPr>
          <p:nvPr/>
        </p:nvCxnSpPr>
        <p:spPr>
          <a:xfrm flipV="1">
            <a:off x="3708603" y="4535124"/>
            <a:ext cx="1278403" cy="8102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398BFCC-F709-DA2E-FA7C-81C92527035D}"/>
              </a:ext>
            </a:extLst>
          </p:cNvPr>
          <p:cNvSpPr/>
          <p:nvPr/>
        </p:nvSpPr>
        <p:spPr>
          <a:xfrm>
            <a:off x="6577714" y="2030123"/>
            <a:ext cx="3856273" cy="7362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Noise modeling through convergence algorithm (BPL)</a:t>
            </a:r>
          </a:p>
        </p:txBody>
      </p:sp>
    </p:spTree>
    <p:extLst>
      <p:ext uri="{BB962C8B-B14F-4D97-AF65-F5344CB8AC3E}">
        <p14:creationId xmlns:p14="http://schemas.microsoft.com/office/powerpoint/2010/main" val="8031862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DBD9A-E0C0-FC5A-6838-FE35C99F59DB}"/>
              </a:ext>
            </a:extLst>
          </p:cNvPr>
          <p:cNvSpPr>
            <a:spLocks noGrp="1"/>
          </p:cNvSpPr>
          <p:nvPr>
            <p:ph type="title"/>
          </p:nvPr>
        </p:nvSpPr>
        <p:spPr>
          <a:xfrm>
            <a:off x="1804416" y="207264"/>
            <a:ext cx="9717752" cy="677935"/>
          </a:xfrm>
        </p:spPr>
        <p:txBody>
          <a:bodyPr vert="horz" lIns="0" tIns="45720" rIns="91440" bIns="45720" rtlCol="0" anchor="ctr">
            <a:normAutofit/>
          </a:bodyPr>
          <a:lstStyle/>
          <a:p>
            <a:pPr defTabSz="914400">
              <a:lnSpc>
                <a:spcPct val="90000"/>
              </a:lnSpc>
            </a:pPr>
            <a:r>
              <a:rPr lang="en-US" sz="3600" b="0" cap="all" dirty="0">
                <a:solidFill>
                  <a:schemeClr val="tx2">
                    <a:lumMod val="75000"/>
                  </a:schemeClr>
                </a:solidFill>
                <a:latin typeface="Century Gothic" panose="020B0502020202020204" pitchFamily="34" charset="0"/>
                <a:ea typeface="+mj-ea"/>
              </a:rPr>
              <a:t>Recovery coefficient curves</a:t>
            </a:r>
          </a:p>
        </p:txBody>
      </p:sp>
      <p:sp>
        <p:nvSpPr>
          <p:cNvPr id="3" name="Content Placeholder 2">
            <a:extLst>
              <a:ext uri="{FF2B5EF4-FFF2-40B4-BE49-F238E27FC236}">
                <a16:creationId xmlns:a16="http://schemas.microsoft.com/office/drawing/2014/main" id="{EBADC046-0866-F836-3287-C159926F1120}"/>
              </a:ext>
            </a:extLst>
          </p:cNvPr>
          <p:cNvSpPr>
            <a:spLocks noGrp="1"/>
          </p:cNvSpPr>
          <p:nvPr>
            <p:ph type="body" sz="half" idx="2"/>
          </p:nvPr>
        </p:nvSpPr>
        <p:spPr/>
        <p:txBody>
          <a:bodyPr>
            <a:normAutofit lnSpcReduction="10000"/>
          </a:bodyPr>
          <a:lstStyle/>
          <a:p>
            <a:r>
              <a:rPr lang="en-US" dirty="0"/>
              <a:t>Represents the ratio among the measured and expected [A]</a:t>
            </a:r>
          </a:p>
          <a:p>
            <a:r>
              <a:rPr lang="en-US" dirty="0"/>
              <a:t>Different normalization:</a:t>
            </a:r>
          </a:p>
          <a:p>
            <a:pPr lvl="1"/>
            <a:r>
              <a:rPr lang="en-US" dirty="0"/>
              <a:t>[A] = Activity measured on </a:t>
            </a:r>
            <a:r>
              <a:rPr lang="en-US" dirty="0" err="1"/>
              <a:t>activemeter</a:t>
            </a:r>
            <a:r>
              <a:rPr lang="en-US" dirty="0"/>
              <a:t> / volume of the phantom</a:t>
            </a:r>
          </a:p>
          <a:p>
            <a:pPr lvl="1"/>
            <a:r>
              <a:rPr lang="en-US" b="1" dirty="0"/>
              <a:t>[A] of the larger sphere</a:t>
            </a:r>
          </a:p>
          <a:p>
            <a:r>
              <a:rPr lang="en-US" dirty="0"/>
              <a:t>Different metrics:</a:t>
            </a:r>
          </a:p>
          <a:p>
            <a:pPr lvl="1"/>
            <a:r>
              <a:rPr lang="en-US" dirty="0"/>
              <a:t>Max in sphere/section</a:t>
            </a:r>
          </a:p>
          <a:p>
            <a:pPr lvl="1"/>
            <a:r>
              <a:rPr lang="en-US" dirty="0"/>
              <a:t>Average value in the nominal sphere/section  </a:t>
            </a:r>
          </a:p>
          <a:p>
            <a:pPr lvl="1"/>
            <a:r>
              <a:rPr lang="en-US" dirty="0"/>
              <a:t>Average value in the 50% of  nominal sphere/section  </a:t>
            </a:r>
          </a:p>
          <a:p>
            <a:pPr lvl="1"/>
            <a:r>
              <a:rPr lang="en-US" dirty="0"/>
              <a:t>Peak value (except last…)</a:t>
            </a:r>
          </a:p>
        </p:txBody>
      </p:sp>
      <p:pic>
        <p:nvPicPr>
          <p:cNvPr id="4" name="Picture 3">
            <a:extLst>
              <a:ext uri="{FF2B5EF4-FFF2-40B4-BE49-F238E27FC236}">
                <a16:creationId xmlns:a16="http://schemas.microsoft.com/office/drawing/2014/main" id="{EF1C84F7-1E76-4FAE-3A8B-FD2A5982FC1D}"/>
              </a:ext>
            </a:extLst>
          </p:cNvPr>
          <p:cNvPicPr>
            <a:picLocks noChangeAspect="1"/>
          </p:cNvPicPr>
          <p:nvPr/>
        </p:nvPicPr>
        <p:blipFill>
          <a:blip r:embed="rId2"/>
          <a:stretch>
            <a:fillRect/>
          </a:stretch>
        </p:blipFill>
        <p:spPr>
          <a:xfrm flipH="1">
            <a:off x="416752" y="952509"/>
            <a:ext cx="5618745" cy="1222471"/>
          </a:xfrm>
          <a:prstGeom prst="rect">
            <a:avLst/>
          </a:prstGeom>
        </p:spPr>
      </p:pic>
      <p:pic>
        <p:nvPicPr>
          <p:cNvPr id="5" name="Picture 4">
            <a:extLst>
              <a:ext uri="{FF2B5EF4-FFF2-40B4-BE49-F238E27FC236}">
                <a16:creationId xmlns:a16="http://schemas.microsoft.com/office/drawing/2014/main" id="{13D29413-9B8B-F107-FD5E-4AA8C65CE871}"/>
              </a:ext>
            </a:extLst>
          </p:cNvPr>
          <p:cNvPicPr>
            <a:picLocks noChangeAspect="1"/>
          </p:cNvPicPr>
          <p:nvPr/>
        </p:nvPicPr>
        <p:blipFill>
          <a:blip r:embed="rId3"/>
          <a:stretch>
            <a:fillRect/>
          </a:stretch>
        </p:blipFill>
        <p:spPr>
          <a:xfrm>
            <a:off x="33602" y="2135858"/>
            <a:ext cx="6062397" cy="3679088"/>
          </a:xfrm>
          <a:prstGeom prst="rect">
            <a:avLst/>
          </a:prstGeom>
        </p:spPr>
      </p:pic>
      <p:sp>
        <p:nvSpPr>
          <p:cNvPr id="6" name="Rectangle 5">
            <a:extLst>
              <a:ext uri="{FF2B5EF4-FFF2-40B4-BE49-F238E27FC236}">
                <a16:creationId xmlns:a16="http://schemas.microsoft.com/office/drawing/2014/main" id="{FDACEA82-7B24-CE06-3BEF-6909AC7E8D6A}"/>
              </a:ext>
            </a:extLst>
          </p:cNvPr>
          <p:cNvSpPr/>
          <p:nvPr/>
        </p:nvSpPr>
        <p:spPr>
          <a:xfrm>
            <a:off x="356251" y="5814946"/>
            <a:ext cx="5739748" cy="5966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NB: definition is different from the hot contrast in NEMA</a:t>
            </a:r>
          </a:p>
        </p:txBody>
      </p:sp>
    </p:spTree>
    <p:extLst>
      <p:ext uri="{BB962C8B-B14F-4D97-AF65-F5344CB8AC3E}">
        <p14:creationId xmlns:p14="http://schemas.microsoft.com/office/powerpoint/2010/main" val="138059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A56C06-DB37-E803-ABD7-7383B634C572}"/>
              </a:ext>
            </a:extLst>
          </p:cNvPr>
          <p:cNvPicPr>
            <a:picLocks noChangeAspect="1"/>
          </p:cNvPicPr>
          <p:nvPr/>
        </p:nvPicPr>
        <p:blipFill>
          <a:blip r:embed="rId3"/>
          <a:srcRect l="50699" t="54519"/>
          <a:stretch/>
        </p:blipFill>
        <p:spPr>
          <a:xfrm>
            <a:off x="6558455" y="-11387"/>
            <a:ext cx="3903099" cy="1938241"/>
          </a:xfrm>
          <a:prstGeom prst="rect">
            <a:avLst/>
          </a:prstGeom>
        </p:spPr>
      </p:pic>
      <p:pic>
        <p:nvPicPr>
          <p:cNvPr id="10" name="Picture 9">
            <a:extLst>
              <a:ext uri="{FF2B5EF4-FFF2-40B4-BE49-F238E27FC236}">
                <a16:creationId xmlns:a16="http://schemas.microsoft.com/office/drawing/2014/main" id="{C2B43D23-B025-758B-2A71-433FF401AE2A}"/>
              </a:ext>
            </a:extLst>
          </p:cNvPr>
          <p:cNvPicPr>
            <a:picLocks noChangeAspect="1"/>
          </p:cNvPicPr>
          <p:nvPr/>
        </p:nvPicPr>
        <p:blipFill>
          <a:blip r:embed="rId4"/>
          <a:srcRect t="17456" b="15494"/>
          <a:stretch/>
        </p:blipFill>
        <p:spPr>
          <a:xfrm>
            <a:off x="0" y="1781759"/>
            <a:ext cx="10878207" cy="5066624"/>
          </a:xfrm>
          <a:prstGeom prst="rect">
            <a:avLst/>
          </a:prstGeom>
          <a:solidFill>
            <a:srgbClr val="FFFFFF"/>
          </a:solidFill>
          <a:ln>
            <a:solidFill>
              <a:srgbClr val="FFFFFF"/>
            </a:solidFill>
          </a:ln>
        </p:spPr>
      </p:pic>
      <p:sp>
        <p:nvSpPr>
          <p:cNvPr id="7" name="Title 6">
            <a:extLst>
              <a:ext uri="{FF2B5EF4-FFF2-40B4-BE49-F238E27FC236}">
                <a16:creationId xmlns:a16="http://schemas.microsoft.com/office/drawing/2014/main" id="{F0D09C48-C84A-6338-70B2-44706E98AE90}"/>
              </a:ext>
            </a:extLst>
          </p:cNvPr>
          <p:cNvSpPr>
            <a:spLocks noGrp="1"/>
          </p:cNvSpPr>
          <p:nvPr>
            <p:ph type="title"/>
          </p:nvPr>
        </p:nvSpPr>
        <p:spPr>
          <a:xfrm rot="5400000">
            <a:off x="8486309" y="2845815"/>
            <a:ext cx="6051219" cy="924808"/>
          </a:xfrm>
        </p:spPr>
        <p:txBody>
          <a:bodyPr>
            <a:normAutofit/>
          </a:bodyPr>
          <a:lstStyle/>
          <a:p>
            <a:r>
              <a:rPr lang="en-US" sz="4800" dirty="0"/>
              <a:t>IMAGE </a:t>
            </a:r>
            <a:r>
              <a:rPr lang="en-US" sz="4800" dirty="0" err="1"/>
              <a:t>QUALITy</a:t>
            </a:r>
            <a:endParaRPr lang="en-US" sz="4800" dirty="0"/>
          </a:p>
        </p:txBody>
      </p:sp>
      <p:pic>
        <p:nvPicPr>
          <p:cNvPr id="8" name="Picture 7">
            <a:extLst>
              <a:ext uri="{FF2B5EF4-FFF2-40B4-BE49-F238E27FC236}">
                <a16:creationId xmlns:a16="http://schemas.microsoft.com/office/drawing/2014/main" id="{D71902B1-F819-EC29-FFFD-660B815AD7FE}"/>
              </a:ext>
            </a:extLst>
          </p:cNvPr>
          <p:cNvPicPr>
            <a:picLocks noChangeAspect="1"/>
          </p:cNvPicPr>
          <p:nvPr/>
        </p:nvPicPr>
        <p:blipFill>
          <a:blip r:embed="rId3"/>
          <a:srcRect l="50000" t="289" b="45193"/>
          <a:stretch/>
        </p:blipFill>
        <p:spPr>
          <a:xfrm>
            <a:off x="3263790" y="-58012"/>
            <a:ext cx="3381728" cy="1984872"/>
          </a:xfrm>
          <a:prstGeom prst="rect">
            <a:avLst/>
          </a:prstGeom>
        </p:spPr>
      </p:pic>
      <p:pic>
        <p:nvPicPr>
          <p:cNvPr id="12" name="Picture 11">
            <a:extLst>
              <a:ext uri="{FF2B5EF4-FFF2-40B4-BE49-F238E27FC236}">
                <a16:creationId xmlns:a16="http://schemas.microsoft.com/office/drawing/2014/main" id="{28CFE192-04AF-D558-26C2-11F18B8C1F36}"/>
              </a:ext>
            </a:extLst>
          </p:cNvPr>
          <p:cNvPicPr>
            <a:picLocks noChangeAspect="1"/>
          </p:cNvPicPr>
          <p:nvPr/>
        </p:nvPicPr>
        <p:blipFill>
          <a:blip r:embed="rId3"/>
          <a:srcRect r="50699" b="45482"/>
          <a:stretch/>
        </p:blipFill>
        <p:spPr>
          <a:xfrm>
            <a:off x="-78074" y="-58012"/>
            <a:ext cx="3334439" cy="1984872"/>
          </a:xfrm>
          <a:prstGeom prst="rect">
            <a:avLst/>
          </a:prstGeom>
        </p:spPr>
      </p:pic>
      <p:cxnSp>
        <p:nvCxnSpPr>
          <p:cNvPr id="15" name="Straight Connector 14">
            <a:extLst>
              <a:ext uri="{FF2B5EF4-FFF2-40B4-BE49-F238E27FC236}">
                <a16:creationId xmlns:a16="http://schemas.microsoft.com/office/drawing/2014/main" id="{793E404A-62C7-1ADA-6FF2-1EC09ED5BDA6}"/>
              </a:ext>
            </a:extLst>
          </p:cNvPr>
          <p:cNvCxnSpPr>
            <a:cxnSpLocks/>
          </p:cNvCxnSpPr>
          <p:nvPr/>
        </p:nvCxnSpPr>
        <p:spPr>
          <a:xfrm>
            <a:off x="7693572" y="3054163"/>
            <a:ext cx="0" cy="298729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ADD0CA-0FF6-4751-E484-D465FD97D2E6}"/>
              </a:ext>
            </a:extLst>
          </p:cNvPr>
          <p:cNvSpPr txBox="1"/>
          <p:nvPr/>
        </p:nvSpPr>
        <p:spPr>
          <a:xfrm>
            <a:off x="7231116" y="6041461"/>
            <a:ext cx="1135117" cy="400110"/>
          </a:xfrm>
          <a:prstGeom prst="rect">
            <a:avLst/>
          </a:prstGeom>
          <a:noFill/>
        </p:spPr>
        <p:txBody>
          <a:bodyPr wrap="square" rtlCol="0">
            <a:spAutoFit/>
          </a:bodyPr>
          <a:lstStyle/>
          <a:p>
            <a:r>
              <a:rPr lang="en-US" sz="2000" b="1" dirty="0" err="1">
                <a:solidFill>
                  <a:schemeClr val="accent2">
                    <a:lumMod val="50000"/>
                  </a:schemeClr>
                </a:solidFill>
              </a:rPr>
              <a:t>Juweid</a:t>
            </a:r>
            <a:r>
              <a:rPr lang="en-US" dirty="0"/>
              <a:t> </a:t>
            </a:r>
          </a:p>
        </p:txBody>
      </p:sp>
      <p:cxnSp>
        <p:nvCxnSpPr>
          <p:cNvPr id="21" name="Straight Connector 20">
            <a:extLst>
              <a:ext uri="{FF2B5EF4-FFF2-40B4-BE49-F238E27FC236}">
                <a16:creationId xmlns:a16="http://schemas.microsoft.com/office/drawing/2014/main" id="{D54CACC1-177E-D942-3E82-906657DF39C9}"/>
              </a:ext>
            </a:extLst>
          </p:cNvPr>
          <p:cNvCxnSpPr>
            <a:cxnSpLocks/>
          </p:cNvCxnSpPr>
          <p:nvPr/>
        </p:nvCxnSpPr>
        <p:spPr>
          <a:xfrm flipH="1">
            <a:off x="6342328" y="2620344"/>
            <a:ext cx="17775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6296BB4-D46F-4917-28A0-51DDAED8CD2B}"/>
              </a:ext>
            </a:extLst>
          </p:cNvPr>
          <p:cNvCxnSpPr>
            <a:cxnSpLocks/>
          </p:cNvCxnSpPr>
          <p:nvPr/>
        </p:nvCxnSpPr>
        <p:spPr>
          <a:xfrm flipH="1">
            <a:off x="4707969" y="2709682"/>
            <a:ext cx="17775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BF05F5-D594-C3F3-D72B-790721A3EBB5}"/>
              </a:ext>
            </a:extLst>
          </p:cNvPr>
          <p:cNvCxnSpPr>
            <a:cxnSpLocks/>
          </p:cNvCxnSpPr>
          <p:nvPr/>
        </p:nvCxnSpPr>
        <p:spPr>
          <a:xfrm flipH="1">
            <a:off x="2253803" y="2820041"/>
            <a:ext cx="17775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0766D93-2F60-7AAE-BCE8-07591CC3E8C8}"/>
              </a:ext>
            </a:extLst>
          </p:cNvPr>
          <p:cNvSpPr txBox="1"/>
          <p:nvPr/>
        </p:nvSpPr>
        <p:spPr>
          <a:xfrm>
            <a:off x="6558455" y="1973340"/>
            <a:ext cx="1135117" cy="400110"/>
          </a:xfrm>
          <a:prstGeom prst="rect">
            <a:avLst/>
          </a:prstGeom>
          <a:noFill/>
        </p:spPr>
        <p:txBody>
          <a:bodyPr wrap="square" rtlCol="0">
            <a:spAutoFit/>
          </a:bodyPr>
          <a:lstStyle/>
          <a:p>
            <a:r>
              <a:rPr lang="en-US" sz="2000" b="1" dirty="0">
                <a:solidFill>
                  <a:schemeClr val="accent2">
                    <a:lumMod val="50000"/>
                  </a:schemeClr>
                </a:solidFill>
              </a:rPr>
              <a:t>IR</a:t>
            </a:r>
            <a:r>
              <a:rPr lang="en-US" dirty="0"/>
              <a:t> </a:t>
            </a:r>
          </a:p>
        </p:txBody>
      </p:sp>
      <p:sp>
        <p:nvSpPr>
          <p:cNvPr id="26" name="TextBox 25">
            <a:extLst>
              <a:ext uri="{FF2B5EF4-FFF2-40B4-BE49-F238E27FC236}">
                <a16:creationId xmlns:a16="http://schemas.microsoft.com/office/drawing/2014/main" id="{86DDB8D4-2B49-950B-00DE-DC0675818A8C}"/>
              </a:ext>
            </a:extLst>
          </p:cNvPr>
          <p:cNvSpPr txBox="1"/>
          <p:nvPr/>
        </p:nvSpPr>
        <p:spPr>
          <a:xfrm>
            <a:off x="5065987" y="2220234"/>
            <a:ext cx="1135117" cy="400110"/>
          </a:xfrm>
          <a:prstGeom prst="rect">
            <a:avLst/>
          </a:prstGeom>
          <a:noFill/>
        </p:spPr>
        <p:txBody>
          <a:bodyPr wrap="square" rtlCol="0">
            <a:spAutoFit/>
          </a:bodyPr>
          <a:lstStyle/>
          <a:p>
            <a:r>
              <a:rPr lang="en-US" sz="2000" b="1" dirty="0">
                <a:solidFill>
                  <a:schemeClr val="accent2">
                    <a:lumMod val="50000"/>
                  </a:schemeClr>
                </a:solidFill>
              </a:rPr>
              <a:t>TOF</a:t>
            </a:r>
            <a:r>
              <a:rPr lang="en-US" dirty="0"/>
              <a:t> </a:t>
            </a:r>
          </a:p>
        </p:txBody>
      </p:sp>
      <p:sp>
        <p:nvSpPr>
          <p:cNvPr id="27" name="TextBox 26">
            <a:extLst>
              <a:ext uri="{FF2B5EF4-FFF2-40B4-BE49-F238E27FC236}">
                <a16:creationId xmlns:a16="http://schemas.microsoft.com/office/drawing/2014/main" id="{D5CE506A-DED1-5ACC-834F-2D82FF082EBA}"/>
              </a:ext>
            </a:extLst>
          </p:cNvPr>
          <p:cNvSpPr txBox="1"/>
          <p:nvPr/>
        </p:nvSpPr>
        <p:spPr>
          <a:xfrm>
            <a:off x="2490951" y="2420289"/>
            <a:ext cx="1303280" cy="400110"/>
          </a:xfrm>
          <a:prstGeom prst="rect">
            <a:avLst/>
          </a:prstGeom>
          <a:noFill/>
        </p:spPr>
        <p:txBody>
          <a:bodyPr wrap="square" rtlCol="0">
            <a:spAutoFit/>
          </a:bodyPr>
          <a:lstStyle/>
          <a:p>
            <a:r>
              <a:rPr lang="en-US" sz="2000" b="1" dirty="0">
                <a:solidFill>
                  <a:schemeClr val="accent2">
                    <a:lumMod val="50000"/>
                  </a:schemeClr>
                </a:solidFill>
              </a:rPr>
              <a:t>TOF+PSF</a:t>
            </a:r>
            <a:r>
              <a:rPr lang="en-US" dirty="0"/>
              <a:t> </a:t>
            </a:r>
          </a:p>
        </p:txBody>
      </p:sp>
    </p:spTree>
    <p:extLst>
      <p:ext uri="{BB962C8B-B14F-4D97-AF65-F5344CB8AC3E}">
        <p14:creationId xmlns:p14="http://schemas.microsoft.com/office/powerpoint/2010/main" val="13120598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x-ray of a person&#10;&#10;Description automatically generated">
            <a:extLst>
              <a:ext uri="{FF2B5EF4-FFF2-40B4-BE49-F238E27FC236}">
                <a16:creationId xmlns:a16="http://schemas.microsoft.com/office/drawing/2014/main" id="{F09129DE-2A93-EAAC-5240-EBFAEB3240C8}"/>
              </a:ext>
            </a:extLst>
          </p:cNvPr>
          <p:cNvPicPr>
            <a:picLocks noGrp="1" noChangeAspect="1"/>
          </p:cNvPicPr>
          <p:nvPr>
            <p:ph idx="1"/>
          </p:nvPr>
        </p:nvPicPr>
        <p:blipFill>
          <a:blip r:embed="rId2"/>
          <a:stretch>
            <a:fillRect/>
          </a:stretch>
        </p:blipFill>
        <p:spPr>
          <a:xfrm>
            <a:off x="1623527" y="983179"/>
            <a:ext cx="4086808" cy="5721532"/>
          </a:xfrm>
        </p:spPr>
      </p:pic>
      <p:sp>
        <p:nvSpPr>
          <p:cNvPr id="5" name="Title 2">
            <a:extLst>
              <a:ext uri="{FF2B5EF4-FFF2-40B4-BE49-F238E27FC236}">
                <a16:creationId xmlns:a16="http://schemas.microsoft.com/office/drawing/2014/main" id="{8DC05682-52E3-CDE4-0B26-2A5B4B4F5771}"/>
              </a:ext>
            </a:extLst>
          </p:cNvPr>
          <p:cNvSpPr>
            <a:spLocks noGrp="1"/>
          </p:cNvSpPr>
          <p:nvPr>
            <p:ph type="title"/>
          </p:nvPr>
        </p:nvSpPr>
        <p:spPr>
          <a:xfrm>
            <a:off x="1850748" y="81013"/>
            <a:ext cx="9544565" cy="924808"/>
          </a:xfrm>
        </p:spPr>
        <p:txBody>
          <a:bodyPr/>
          <a:lstStyle/>
          <a:p>
            <a:r>
              <a:rPr lang="en-US" dirty="0"/>
              <a:t>Quantification: </a:t>
            </a:r>
            <a:r>
              <a:rPr lang="en-US" dirty="0" err="1"/>
              <a:t>suv</a:t>
            </a:r>
            <a:r>
              <a:rPr lang="en-US" dirty="0"/>
              <a:t> convergence</a:t>
            </a:r>
          </a:p>
        </p:txBody>
      </p:sp>
      <p:pic>
        <p:nvPicPr>
          <p:cNvPr id="13" name="Picture 12" descr="A x-ray of a person&#10;&#10;Description automatically generated">
            <a:extLst>
              <a:ext uri="{FF2B5EF4-FFF2-40B4-BE49-F238E27FC236}">
                <a16:creationId xmlns:a16="http://schemas.microsoft.com/office/drawing/2014/main" id="{92555DDA-B1DC-D7C4-4C1F-2488CAA9527F}"/>
              </a:ext>
            </a:extLst>
          </p:cNvPr>
          <p:cNvPicPr>
            <a:picLocks noChangeAspect="1"/>
          </p:cNvPicPr>
          <p:nvPr/>
        </p:nvPicPr>
        <p:blipFill>
          <a:blip r:embed="rId3"/>
          <a:stretch>
            <a:fillRect/>
          </a:stretch>
        </p:blipFill>
        <p:spPr>
          <a:xfrm>
            <a:off x="7777035" y="1011429"/>
            <a:ext cx="4299063" cy="5564777"/>
          </a:xfrm>
          <a:prstGeom prst="rect">
            <a:avLst/>
          </a:prstGeom>
        </p:spPr>
      </p:pic>
      <p:sp>
        <p:nvSpPr>
          <p:cNvPr id="15" name="TextBox 14">
            <a:extLst>
              <a:ext uri="{FF2B5EF4-FFF2-40B4-BE49-F238E27FC236}">
                <a16:creationId xmlns:a16="http://schemas.microsoft.com/office/drawing/2014/main" id="{FF1B4F3B-4467-0487-E47B-0A58616D6AFD}"/>
              </a:ext>
            </a:extLst>
          </p:cNvPr>
          <p:cNvSpPr txBox="1"/>
          <p:nvPr/>
        </p:nvSpPr>
        <p:spPr>
          <a:xfrm>
            <a:off x="6061782" y="2335146"/>
            <a:ext cx="1399592" cy="646331"/>
          </a:xfrm>
          <a:prstGeom prst="rect">
            <a:avLst/>
          </a:prstGeom>
          <a:noFill/>
        </p:spPr>
        <p:txBody>
          <a:bodyPr wrap="square" rtlCol="0">
            <a:spAutoFit/>
          </a:bodyPr>
          <a:lstStyle/>
          <a:p>
            <a:pPr algn="ctr"/>
            <a:r>
              <a:rPr lang="en-US" dirty="0"/>
              <a:t>Lesion</a:t>
            </a:r>
          </a:p>
          <a:p>
            <a:pPr algn="ctr"/>
            <a:r>
              <a:rPr lang="en-US" dirty="0"/>
              <a:t>3.33 -&gt; 4.86</a:t>
            </a:r>
          </a:p>
        </p:txBody>
      </p:sp>
      <p:pic>
        <p:nvPicPr>
          <p:cNvPr id="17" name="Picture 16" descr="A close-up of a microscope&#10;&#10;Description automatically generated">
            <a:extLst>
              <a:ext uri="{FF2B5EF4-FFF2-40B4-BE49-F238E27FC236}">
                <a16:creationId xmlns:a16="http://schemas.microsoft.com/office/drawing/2014/main" id="{5EF95575-3910-BE01-2053-8073EC417B49}"/>
              </a:ext>
            </a:extLst>
          </p:cNvPr>
          <p:cNvPicPr>
            <a:picLocks noChangeAspect="1"/>
          </p:cNvPicPr>
          <p:nvPr/>
        </p:nvPicPr>
        <p:blipFill>
          <a:blip r:embed="rId4"/>
          <a:stretch>
            <a:fillRect/>
          </a:stretch>
        </p:blipFill>
        <p:spPr>
          <a:xfrm>
            <a:off x="6282601" y="4637459"/>
            <a:ext cx="957954" cy="876933"/>
          </a:xfrm>
          <a:prstGeom prst="rect">
            <a:avLst/>
          </a:prstGeom>
        </p:spPr>
      </p:pic>
      <p:sp>
        <p:nvSpPr>
          <p:cNvPr id="19" name="TextBox 18">
            <a:extLst>
              <a:ext uri="{FF2B5EF4-FFF2-40B4-BE49-F238E27FC236}">
                <a16:creationId xmlns:a16="http://schemas.microsoft.com/office/drawing/2014/main" id="{BD72CEB8-5479-2089-17ED-F7E2A7B54FC4}"/>
              </a:ext>
            </a:extLst>
          </p:cNvPr>
          <p:cNvSpPr txBox="1"/>
          <p:nvPr/>
        </p:nvSpPr>
        <p:spPr>
          <a:xfrm>
            <a:off x="3666931" y="4199688"/>
            <a:ext cx="6102220" cy="369332"/>
          </a:xfrm>
          <a:prstGeom prst="rect">
            <a:avLst/>
          </a:prstGeom>
          <a:noFill/>
        </p:spPr>
        <p:txBody>
          <a:bodyPr wrap="square">
            <a:spAutoFit/>
          </a:bodyPr>
          <a:lstStyle/>
          <a:p>
            <a:pPr algn="ctr"/>
            <a:r>
              <a:rPr lang="en-US" dirty="0"/>
              <a:t>Liver</a:t>
            </a:r>
          </a:p>
        </p:txBody>
      </p:sp>
    </p:spTree>
    <p:extLst>
      <p:ext uri="{BB962C8B-B14F-4D97-AF65-F5344CB8AC3E}">
        <p14:creationId xmlns:p14="http://schemas.microsoft.com/office/powerpoint/2010/main" val="19931903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573F8A-AA55-5BB7-26BE-FAFFF4907780}"/>
              </a:ext>
            </a:extLst>
          </p:cNvPr>
          <p:cNvSpPr>
            <a:spLocks noGrp="1"/>
          </p:cNvSpPr>
          <p:nvPr>
            <p:ph type="title"/>
          </p:nvPr>
        </p:nvSpPr>
        <p:spPr/>
        <p:txBody>
          <a:bodyPr/>
          <a:lstStyle/>
          <a:p>
            <a:r>
              <a:rPr lang="en-US" dirty="0"/>
              <a:t>Deep learning reconstruction</a:t>
            </a:r>
          </a:p>
        </p:txBody>
      </p:sp>
      <p:pic>
        <p:nvPicPr>
          <p:cNvPr id="4" name="Picture 3">
            <a:extLst>
              <a:ext uri="{FF2B5EF4-FFF2-40B4-BE49-F238E27FC236}">
                <a16:creationId xmlns:a16="http://schemas.microsoft.com/office/drawing/2014/main" id="{ABC02040-61E7-9CD4-F9EC-B52C24BD209D}"/>
              </a:ext>
            </a:extLst>
          </p:cNvPr>
          <p:cNvPicPr>
            <a:picLocks noChangeAspect="1"/>
          </p:cNvPicPr>
          <p:nvPr/>
        </p:nvPicPr>
        <p:blipFill>
          <a:blip r:embed="rId2">
            <a:duotone>
              <a:prstClr val="black"/>
              <a:schemeClr val="accent1">
                <a:tint val="45000"/>
                <a:satMod val="400000"/>
              </a:schemeClr>
            </a:duotone>
          </a:blip>
          <a:srcRect l="2467"/>
          <a:stretch/>
        </p:blipFill>
        <p:spPr>
          <a:xfrm>
            <a:off x="5486400" y="10"/>
            <a:ext cx="6705600" cy="6857990"/>
          </a:xfrm>
          <a:custGeom>
            <a:avLst/>
            <a:gdLst>
              <a:gd name="connsiteX0" fmla="*/ 4105955 w 5765422"/>
              <a:gd name="connsiteY0" fmla="*/ 0 h 6858000"/>
              <a:gd name="connsiteX1" fmla="*/ 5765422 w 5765422"/>
              <a:gd name="connsiteY1" fmla="*/ 0 h 6858000"/>
              <a:gd name="connsiteX2" fmla="*/ 5765422 w 5765422"/>
              <a:gd name="connsiteY2" fmla="*/ 6858000 h 6858000"/>
              <a:gd name="connsiteX3" fmla="*/ 0 w 57654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65422" h="6858000">
                <a:moveTo>
                  <a:pt x="4105955" y="0"/>
                </a:moveTo>
                <a:lnTo>
                  <a:pt x="5765422" y="0"/>
                </a:lnTo>
                <a:lnTo>
                  <a:pt x="5765422" y="6858000"/>
                </a:lnTo>
                <a:lnTo>
                  <a:pt x="0" y="6858000"/>
                </a:lnTo>
                <a:close/>
              </a:path>
            </a:pathLst>
          </a:custGeom>
          <a:noFill/>
        </p:spPr>
      </p:pic>
      <p:pic>
        <p:nvPicPr>
          <p:cNvPr id="2" name="Picture 1">
            <a:extLst>
              <a:ext uri="{FF2B5EF4-FFF2-40B4-BE49-F238E27FC236}">
                <a16:creationId xmlns:a16="http://schemas.microsoft.com/office/drawing/2014/main" id="{DC903852-8F28-05A0-6930-58CF1C45AA3B}"/>
              </a:ext>
            </a:extLst>
          </p:cNvPr>
          <p:cNvPicPr>
            <a:picLocks noChangeAspect="1"/>
          </p:cNvPicPr>
          <p:nvPr/>
        </p:nvPicPr>
        <p:blipFill>
          <a:blip r:embed="rId3">
            <a:duotone>
              <a:schemeClr val="accent6">
                <a:shade val="45000"/>
                <a:satMod val="135000"/>
              </a:schemeClr>
              <a:prstClr val="white"/>
            </a:duotone>
          </a:blip>
          <a:stretch>
            <a:fillRect/>
          </a:stretch>
        </p:blipFill>
        <p:spPr>
          <a:xfrm>
            <a:off x="1611086" y="1261169"/>
            <a:ext cx="7924801" cy="4961325"/>
          </a:xfrm>
          <a:prstGeom prst="rect">
            <a:avLst/>
          </a:prstGeom>
        </p:spPr>
      </p:pic>
    </p:spTree>
    <p:extLst>
      <p:ext uri="{BB962C8B-B14F-4D97-AF65-F5344CB8AC3E}">
        <p14:creationId xmlns:p14="http://schemas.microsoft.com/office/powerpoint/2010/main" val="31708093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C9D55-C723-FD81-79EE-F4479080BFE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26CEC63-F39D-5D5E-DBA8-89249DD9A259}"/>
              </a:ext>
            </a:extLst>
          </p:cNvPr>
          <p:cNvGrpSpPr/>
          <p:nvPr/>
        </p:nvGrpSpPr>
        <p:grpSpPr>
          <a:xfrm>
            <a:off x="8188645" y="1742060"/>
            <a:ext cx="3814741" cy="4016769"/>
            <a:chOff x="4736495" y="2438400"/>
            <a:chExt cx="2980266" cy="2980266"/>
          </a:xfrm>
        </p:grpSpPr>
        <p:sp>
          <p:nvSpPr>
            <p:cNvPr id="6" name="Shape 5">
              <a:extLst>
                <a:ext uri="{FF2B5EF4-FFF2-40B4-BE49-F238E27FC236}">
                  <a16:creationId xmlns:a16="http://schemas.microsoft.com/office/drawing/2014/main" id="{3830B6A7-2B6A-B2A1-9E3D-7733BBC2774E}"/>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Shape 4">
              <a:extLst>
                <a:ext uri="{FF2B5EF4-FFF2-40B4-BE49-F238E27FC236}">
                  <a16:creationId xmlns:a16="http://schemas.microsoft.com/office/drawing/2014/main" id="{E6F60F76-FB89-C10A-4538-096DB83F34B4}"/>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4800" kern="1200" dirty="0"/>
                <a:t>AI</a:t>
              </a:r>
            </a:p>
          </p:txBody>
        </p:sp>
      </p:grpSp>
      <p:grpSp>
        <p:nvGrpSpPr>
          <p:cNvPr id="8" name="Group 7">
            <a:extLst>
              <a:ext uri="{FF2B5EF4-FFF2-40B4-BE49-F238E27FC236}">
                <a16:creationId xmlns:a16="http://schemas.microsoft.com/office/drawing/2014/main" id="{E90B873A-C237-4610-E87D-C65927A8B9C5}"/>
              </a:ext>
            </a:extLst>
          </p:cNvPr>
          <p:cNvGrpSpPr/>
          <p:nvPr/>
        </p:nvGrpSpPr>
        <p:grpSpPr>
          <a:xfrm rot="596601">
            <a:off x="5758009" y="843252"/>
            <a:ext cx="2600961" cy="2802895"/>
            <a:chOff x="4736495" y="2438400"/>
            <a:chExt cx="2980266" cy="2980266"/>
          </a:xfrm>
        </p:grpSpPr>
        <p:sp>
          <p:nvSpPr>
            <p:cNvPr id="9" name="Shape 8">
              <a:extLst>
                <a:ext uri="{FF2B5EF4-FFF2-40B4-BE49-F238E27FC236}">
                  <a16:creationId xmlns:a16="http://schemas.microsoft.com/office/drawing/2014/main" id="{63689CE9-3A4E-9E00-06B6-1E6D29F5A318}"/>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Shape 4">
              <a:extLst>
                <a:ext uri="{FF2B5EF4-FFF2-40B4-BE49-F238E27FC236}">
                  <a16:creationId xmlns:a16="http://schemas.microsoft.com/office/drawing/2014/main" id="{7480B9F9-CB0A-EE08-398A-2D8A68397A17}"/>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Image reconstruction</a:t>
              </a:r>
            </a:p>
          </p:txBody>
        </p:sp>
      </p:grpSp>
      <p:grpSp>
        <p:nvGrpSpPr>
          <p:cNvPr id="11" name="Group 10">
            <a:extLst>
              <a:ext uri="{FF2B5EF4-FFF2-40B4-BE49-F238E27FC236}">
                <a16:creationId xmlns:a16="http://schemas.microsoft.com/office/drawing/2014/main" id="{0ACB22D4-AF74-C963-A1B4-916F2C2ACDE3}"/>
              </a:ext>
            </a:extLst>
          </p:cNvPr>
          <p:cNvGrpSpPr/>
          <p:nvPr/>
        </p:nvGrpSpPr>
        <p:grpSpPr>
          <a:xfrm>
            <a:off x="2954698" y="516402"/>
            <a:ext cx="3005127" cy="2755008"/>
            <a:chOff x="2000382" y="-922307"/>
            <a:chExt cx="2123675" cy="2123675"/>
          </a:xfrm>
        </p:grpSpPr>
        <p:sp>
          <p:nvSpPr>
            <p:cNvPr id="12" name="Shape 11">
              <a:extLst>
                <a:ext uri="{FF2B5EF4-FFF2-40B4-BE49-F238E27FC236}">
                  <a16:creationId xmlns:a16="http://schemas.microsoft.com/office/drawing/2014/main" id="{2A34C6B8-7301-630B-8A10-88AC92FC4944}"/>
                </a:ext>
              </a:extLst>
            </p:cNvPr>
            <p:cNvSpPr/>
            <p:nvPr/>
          </p:nvSpPr>
          <p:spPr>
            <a:xfrm rot="20700000">
              <a:off x="2000382" y="-922307"/>
              <a:ext cx="2123675" cy="212367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Shape 4">
              <a:extLst>
                <a:ext uri="{FF2B5EF4-FFF2-40B4-BE49-F238E27FC236}">
                  <a16:creationId xmlns:a16="http://schemas.microsoft.com/office/drawing/2014/main" id="{FDC75E3D-2D84-667A-5768-857A4091C086}"/>
                </a:ext>
              </a:extLst>
            </p:cNvPr>
            <p:cNvSpPr txBox="1"/>
            <p:nvPr/>
          </p:nvSpPr>
          <p:spPr>
            <a:xfrm>
              <a:off x="2448408" y="-414815"/>
              <a:ext cx="1266394" cy="9248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Isotope Production</a:t>
              </a:r>
            </a:p>
          </p:txBody>
        </p:sp>
      </p:grpSp>
      <p:grpSp>
        <p:nvGrpSpPr>
          <p:cNvPr id="14" name="Group 13">
            <a:extLst>
              <a:ext uri="{FF2B5EF4-FFF2-40B4-BE49-F238E27FC236}">
                <a16:creationId xmlns:a16="http://schemas.microsoft.com/office/drawing/2014/main" id="{35B75082-7671-93A8-83C2-1A5E1D92ADAE}"/>
              </a:ext>
            </a:extLst>
          </p:cNvPr>
          <p:cNvGrpSpPr/>
          <p:nvPr/>
        </p:nvGrpSpPr>
        <p:grpSpPr>
          <a:xfrm>
            <a:off x="3937476" y="3022560"/>
            <a:ext cx="2600961" cy="2736269"/>
            <a:chOff x="4736495" y="2438400"/>
            <a:chExt cx="2980266" cy="2980266"/>
          </a:xfrm>
        </p:grpSpPr>
        <p:sp>
          <p:nvSpPr>
            <p:cNvPr id="15" name="Shape 14">
              <a:extLst>
                <a:ext uri="{FF2B5EF4-FFF2-40B4-BE49-F238E27FC236}">
                  <a16:creationId xmlns:a16="http://schemas.microsoft.com/office/drawing/2014/main" id="{355C4DBE-75F6-C330-AFB3-1BC29B4BD2DD}"/>
                </a:ext>
              </a:extLst>
            </p:cNvPr>
            <p:cNvSpPr/>
            <p:nvPr/>
          </p:nvSpPr>
          <p:spPr>
            <a:xfrm>
              <a:off x="4736495"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Shape 4">
              <a:extLst>
                <a:ext uri="{FF2B5EF4-FFF2-40B4-BE49-F238E27FC236}">
                  <a16:creationId xmlns:a16="http://schemas.microsoft.com/office/drawing/2014/main" id="{64DC3BB1-DD9E-D8A0-0850-860F0E0C00CE}"/>
                </a:ext>
              </a:extLst>
            </p:cNvPr>
            <p:cNvSpPr txBox="1"/>
            <p:nvPr/>
          </p:nvSpPr>
          <p:spPr>
            <a:xfrm>
              <a:off x="5335661" y="3136513"/>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Equipment</a:t>
              </a:r>
            </a:p>
          </p:txBody>
        </p:sp>
      </p:grpSp>
      <p:grpSp>
        <p:nvGrpSpPr>
          <p:cNvPr id="17" name="Group 16">
            <a:extLst>
              <a:ext uri="{FF2B5EF4-FFF2-40B4-BE49-F238E27FC236}">
                <a16:creationId xmlns:a16="http://schemas.microsoft.com/office/drawing/2014/main" id="{0B40283B-0483-0222-C976-53ACC388C2BD}"/>
              </a:ext>
            </a:extLst>
          </p:cNvPr>
          <p:cNvGrpSpPr/>
          <p:nvPr/>
        </p:nvGrpSpPr>
        <p:grpSpPr>
          <a:xfrm>
            <a:off x="-1427747" y="1023894"/>
            <a:ext cx="4891499" cy="4852588"/>
            <a:chOff x="3002521" y="1733973"/>
            <a:chExt cx="2167466" cy="2167466"/>
          </a:xfrm>
        </p:grpSpPr>
        <p:sp>
          <p:nvSpPr>
            <p:cNvPr id="18" name="Shape 17">
              <a:extLst>
                <a:ext uri="{FF2B5EF4-FFF2-40B4-BE49-F238E27FC236}">
                  <a16:creationId xmlns:a16="http://schemas.microsoft.com/office/drawing/2014/main" id="{F22E5AAE-D08A-0ACA-6EC9-84CB0C5C47BF}"/>
                </a:ext>
              </a:extLst>
            </p:cNvPr>
            <p:cNvSpPr/>
            <p:nvPr/>
          </p:nvSpPr>
          <p:spPr>
            <a:xfrm>
              <a:off x="3002521" y="1733973"/>
              <a:ext cx="2167466" cy="216746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Shape 4">
              <a:extLst>
                <a:ext uri="{FF2B5EF4-FFF2-40B4-BE49-F238E27FC236}">
                  <a16:creationId xmlns:a16="http://schemas.microsoft.com/office/drawing/2014/main" id="{42B9398C-2682-FF2B-8FBF-7F8DEA7929FA}"/>
                </a:ext>
              </a:extLst>
            </p:cNvPr>
            <p:cNvSpPr txBox="1"/>
            <p:nvPr/>
          </p:nvSpPr>
          <p:spPr>
            <a:xfrm>
              <a:off x="3548187" y="2282937"/>
              <a:ext cx="1076134" cy="10695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Radio-chemistry</a:t>
              </a:r>
            </a:p>
          </p:txBody>
        </p:sp>
      </p:grpSp>
      <p:sp>
        <p:nvSpPr>
          <p:cNvPr id="20" name="Circular Arrow 19">
            <a:extLst>
              <a:ext uri="{FF2B5EF4-FFF2-40B4-BE49-F238E27FC236}">
                <a16:creationId xmlns:a16="http://schemas.microsoft.com/office/drawing/2014/main" id="{C9EA2A58-6E96-CAE5-005F-5A51B17E5420}"/>
              </a:ext>
            </a:extLst>
          </p:cNvPr>
          <p:cNvSpPr/>
          <p:nvPr/>
        </p:nvSpPr>
        <p:spPr>
          <a:xfrm rot="18580109">
            <a:off x="5320028" y="108338"/>
            <a:ext cx="3814742" cy="3849633"/>
          </a:xfrm>
          <a:prstGeom prst="circularArrow">
            <a:avLst>
              <a:gd name="adj1" fmla="val 4688"/>
              <a:gd name="adj2" fmla="val 299029"/>
              <a:gd name="adj3" fmla="val 2539295"/>
              <a:gd name="adj4" fmla="val 15812321"/>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1" name="Circular Arrow 20">
            <a:extLst>
              <a:ext uri="{FF2B5EF4-FFF2-40B4-BE49-F238E27FC236}">
                <a16:creationId xmlns:a16="http://schemas.microsoft.com/office/drawing/2014/main" id="{F227D95F-E1F5-966A-E38B-72987972C9ED}"/>
              </a:ext>
            </a:extLst>
          </p:cNvPr>
          <p:cNvSpPr/>
          <p:nvPr/>
        </p:nvSpPr>
        <p:spPr>
          <a:xfrm rot="1615610">
            <a:off x="2467182" y="151587"/>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2" name="Shape 21">
            <a:extLst>
              <a:ext uri="{FF2B5EF4-FFF2-40B4-BE49-F238E27FC236}">
                <a16:creationId xmlns:a16="http://schemas.microsoft.com/office/drawing/2014/main" id="{D84867B4-8202-D1BE-350A-0C0F0D23A40B}"/>
              </a:ext>
            </a:extLst>
          </p:cNvPr>
          <p:cNvSpPr/>
          <p:nvPr/>
        </p:nvSpPr>
        <p:spPr>
          <a:xfrm rot="18262515">
            <a:off x="3400932" y="2910254"/>
            <a:ext cx="2771648" cy="3394937"/>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2" name="Picture 1" descr="A group of icons with numbers and symbols&#10;&#10;Description automatically generated">
            <a:extLst>
              <a:ext uri="{FF2B5EF4-FFF2-40B4-BE49-F238E27FC236}">
                <a16:creationId xmlns:a16="http://schemas.microsoft.com/office/drawing/2014/main" id="{5BCE63C4-719E-9B34-D986-C365A03ACB78}"/>
              </a:ext>
            </a:extLst>
          </p:cNvPr>
          <p:cNvPicPr>
            <a:picLocks noChangeAspect="1"/>
          </p:cNvPicPr>
          <p:nvPr/>
        </p:nvPicPr>
        <p:blipFill>
          <a:blip r:embed="rId2"/>
          <a:srcRect l="55427" t="54107" r="5099" b="5529"/>
          <a:stretch/>
        </p:blipFill>
        <p:spPr>
          <a:xfrm>
            <a:off x="10517322" y="257716"/>
            <a:ext cx="1246413" cy="1274496"/>
          </a:xfrm>
          <a:prstGeom prst="rect">
            <a:avLst/>
          </a:prstGeom>
        </p:spPr>
      </p:pic>
    </p:spTree>
    <p:extLst>
      <p:ext uri="{BB962C8B-B14F-4D97-AF65-F5344CB8AC3E}">
        <p14:creationId xmlns:p14="http://schemas.microsoft.com/office/powerpoint/2010/main" val="36541776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334D2F7-A0E3-D94B-CE15-C1F6F0BA9796}"/>
              </a:ext>
            </a:extLst>
          </p:cNvPr>
          <p:cNvSpPr>
            <a:spLocks noGrp="1"/>
          </p:cNvSpPr>
          <p:nvPr>
            <p:ph type="body" idx="1"/>
          </p:nvPr>
        </p:nvSpPr>
        <p:spPr>
          <a:xfrm>
            <a:off x="1034141" y="1009390"/>
            <a:ext cx="6234563" cy="924808"/>
          </a:xfrm>
        </p:spPr>
        <p:txBody>
          <a:bodyPr>
            <a:normAutofit/>
          </a:bodyPr>
          <a:lstStyle/>
          <a:p>
            <a:r>
              <a:rPr lang="en-US" sz="2400" dirty="0"/>
              <a:t>Image correction</a:t>
            </a:r>
          </a:p>
        </p:txBody>
      </p:sp>
      <p:sp>
        <p:nvSpPr>
          <p:cNvPr id="6" name="Content Placeholder 5">
            <a:extLst>
              <a:ext uri="{FF2B5EF4-FFF2-40B4-BE49-F238E27FC236}">
                <a16:creationId xmlns:a16="http://schemas.microsoft.com/office/drawing/2014/main" id="{24287F8D-C4EB-CDEC-574B-492FD1D51DA5}"/>
              </a:ext>
            </a:extLst>
          </p:cNvPr>
          <p:cNvSpPr>
            <a:spLocks noGrp="1"/>
          </p:cNvSpPr>
          <p:nvPr>
            <p:ph sz="half" idx="2"/>
          </p:nvPr>
        </p:nvSpPr>
        <p:spPr>
          <a:xfrm>
            <a:off x="1034142" y="2087086"/>
            <a:ext cx="4514251" cy="1341914"/>
          </a:xfrm>
        </p:spPr>
        <p:txBody>
          <a:bodyPr/>
          <a:lstStyle/>
          <a:p>
            <a:r>
              <a:rPr lang="en-US" dirty="0"/>
              <a:t>Attenuation correction</a:t>
            </a:r>
          </a:p>
          <a:p>
            <a:r>
              <a:rPr lang="en-US" dirty="0"/>
              <a:t>Scatter correction</a:t>
            </a:r>
          </a:p>
          <a:p>
            <a:endParaRPr lang="en-US" dirty="0"/>
          </a:p>
        </p:txBody>
      </p:sp>
      <p:sp>
        <p:nvSpPr>
          <p:cNvPr id="10" name="Text Placeholder 9">
            <a:extLst>
              <a:ext uri="{FF2B5EF4-FFF2-40B4-BE49-F238E27FC236}">
                <a16:creationId xmlns:a16="http://schemas.microsoft.com/office/drawing/2014/main" id="{7941D597-F576-C33C-32A2-41F532E4C962}"/>
              </a:ext>
            </a:extLst>
          </p:cNvPr>
          <p:cNvSpPr>
            <a:spLocks noGrp="1"/>
          </p:cNvSpPr>
          <p:nvPr>
            <p:ph type="body" sz="quarter" idx="3"/>
          </p:nvPr>
        </p:nvSpPr>
        <p:spPr>
          <a:xfrm>
            <a:off x="7152467" y="1110286"/>
            <a:ext cx="4550043" cy="823912"/>
          </a:xfrm>
        </p:spPr>
        <p:txBody>
          <a:bodyPr>
            <a:normAutofit/>
          </a:bodyPr>
          <a:lstStyle/>
          <a:p>
            <a:r>
              <a:rPr lang="en-US" sz="2400" dirty="0"/>
              <a:t>Iterative RECONSTRUCTION</a:t>
            </a:r>
          </a:p>
        </p:txBody>
      </p:sp>
      <p:pic>
        <p:nvPicPr>
          <p:cNvPr id="11" name="Content Placeholder 10">
            <a:extLst>
              <a:ext uri="{FF2B5EF4-FFF2-40B4-BE49-F238E27FC236}">
                <a16:creationId xmlns:a16="http://schemas.microsoft.com/office/drawing/2014/main" id="{5FB34740-D94C-CE0B-143E-65F70A6C1EA6}"/>
              </a:ext>
            </a:extLst>
          </p:cNvPr>
          <p:cNvPicPr>
            <a:picLocks noGrp="1" noChangeAspect="1"/>
          </p:cNvPicPr>
          <p:nvPr>
            <p:ph sz="quarter" idx="4"/>
          </p:nvPr>
        </p:nvPicPr>
        <p:blipFill>
          <a:blip r:embed="rId2"/>
          <a:stretch>
            <a:fillRect/>
          </a:stretch>
        </p:blipFill>
        <p:spPr>
          <a:xfrm>
            <a:off x="7440681" y="2165155"/>
            <a:ext cx="3913118" cy="4406279"/>
          </a:xfrm>
          <a:prstGeom prst="rect">
            <a:avLst/>
          </a:prstGeom>
        </p:spPr>
      </p:pic>
      <p:sp>
        <p:nvSpPr>
          <p:cNvPr id="5" name="Title 4">
            <a:extLst>
              <a:ext uri="{FF2B5EF4-FFF2-40B4-BE49-F238E27FC236}">
                <a16:creationId xmlns:a16="http://schemas.microsoft.com/office/drawing/2014/main" id="{647E13C9-5D9F-E956-44F5-04D0BE539F2D}"/>
              </a:ext>
            </a:extLst>
          </p:cNvPr>
          <p:cNvSpPr>
            <a:spLocks noGrp="1"/>
          </p:cNvSpPr>
          <p:nvPr>
            <p:ph type="title"/>
          </p:nvPr>
        </p:nvSpPr>
        <p:spPr>
          <a:xfrm>
            <a:off x="1266616" y="185478"/>
            <a:ext cx="10319657" cy="924808"/>
          </a:xfrm>
        </p:spPr>
        <p:txBody>
          <a:bodyPr>
            <a:normAutofit/>
          </a:bodyPr>
          <a:lstStyle/>
          <a:p>
            <a:r>
              <a:rPr lang="en-US" sz="3600" dirty="0"/>
              <a:t>AI application in image reconstruction</a:t>
            </a:r>
          </a:p>
        </p:txBody>
      </p:sp>
      <p:pic>
        <p:nvPicPr>
          <p:cNvPr id="8" name="Picture 7">
            <a:extLst>
              <a:ext uri="{FF2B5EF4-FFF2-40B4-BE49-F238E27FC236}">
                <a16:creationId xmlns:a16="http://schemas.microsoft.com/office/drawing/2014/main" id="{156C0B9F-526E-6B25-E8AB-83A7959BA858}"/>
              </a:ext>
            </a:extLst>
          </p:cNvPr>
          <p:cNvPicPr>
            <a:picLocks noChangeAspect="1"/>
          </p:cNvPicPr>
          <p:nvPr/>
        </p:nvPicPr>
        <p:blipFill>
          <a:blip r:embed="rId3"/>
          <a:stretch>
            <a:fillRect/>
          </a:stretch>
        </p:blipFill>
        <p:spPr>
          <a:xfrm>
            <a:off x="1034141" y="3162300"/>
            <a:ext cx="6017588" cy="3438622"/>
          </a:xfrm>
          <a:prstGeom prst="rect">
            <a:avLst/>
          </a:prstGeom>
        </p:spPr>
      </p:pic>
    </p:spTree>
    <p:extLst>
      <p:ext uri="{BB962C8B-B14F-4D97-AF65-F5344CB8AC3E}">
        <p14:creationId xmlns:p14="http://schemas.microsoft.com/office/powerpoint/2010/main" val="3240317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70D070-D46E-A5DC-ACB8-6A0F2A2F9B8E}"/>
              </a:ext>
            </a:extLst>
          </p:cNvPr>
          <p:cNvSpPr>
            <a:spLocks noGrp="1"/>
          </p:cNvSpPr>
          <p:nvPr>
            <p:ph type="title"/>
          </p:nvPr>
        </p:nvSpPr>
        <p:spPr>
          <a:xfrm>
            <a:off x="9046027" y="241900"/>
            <a:ext cx="2949555" cy="2729899"/>
          </a:xfrm>
        </p:spPr>
        <p:txBody>
          <a:bodyPr anchor="ctr">
            <a:normAutofit/>
          </a:bodyPr>
          <a:lstStyle/>
          <a:p>
            <a:pPr algn="r"/>
            <a:r>
              <a:rPr lang="en-US" dirty="0"/>
              <a:t>Full </a:t>
            </a:r>
            <a:br>
              <a:rPr lang="en-US" dirty="0"/>
            </a:br>
            <a:r>
              <a:rPr lang="en-US" dirty="0"/>
              <a:t>image</a:t>
            </a:r>
            <a:br>
              <a:rPr lang="en-US" dirty="0"/>
            </a:br>
            <a:r>
              <a:rPr lang="en-US" dirty="0"/>
              <a:t>recon-</a:t>
            </a:r>
            <a:r>
              <a:rPr lang="en-US" dirty="0" err="1"/>
              <a:t>struction</a:t>
            </a:r>
            <a:endParaRPr lang="en-US" dirty="0"/>
          </a:p>
        </p:txBody>
      </p:sp>
      <p:pic>
        <p:nvPicPr>
          <p:cNvPr id="14" name="Picture 13">
            <a:extLst>
              <a:ext uri="{FF2B5EF4-FFF2-40B4-BE49-F238E27FC236}">
                <a16:creationId xmlns:a16="http://schemas.microsoft.com/office/drawing/2014/main" id="{DF398AA7-4B41-B8BB-870D-2FBCF3B354F4}"/>
              </a:ext>
            </a:extLst>
          </p:cNvPr>
          <p:cNvPicPr>
            <a:picLocks noChangeAspect="1"/>
          </p:cNvPicPr>
          <p:nvPr/>
        </p:nvPicPr>
        <p:blipFill>
          <a:blip r:embed="rId2"/>
          <a:stretch>
            <a:fillRect/>
          </a:stretch>
        </p:blipFill>
        <p:spPr>
          <a:xfrm>
            <a:off x="0" y="160019"/>
            <a:ext cx="8890908" cy="6537961"/>
          </a:xfrm>
          <a:prstGeom prst="rect">
            <a:avLst/>
          </a:prstGeom>
        </p:spPr>
      </p:pic>
    </p:spTree>
    <p:extLst>
      <p:ext uri="{BB962C8B-B14F-4D97-AF65-F5344CB8AC3E}">
        <p14:creationId xmlns:p14="http://schemas.microsoft.com/office/powerpoint/2010/main" val="15946262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8">
            <a:extLst>
              <a:ext uri="{FF2B5EF4-FFF2-40B4-BE49-F238E27FC236}">
                <a16:creationId xmlns:a16="http://schemas.microsoft.com/office/drawing/2014/main" id="{7517D4DF-A729-F455-7FBB-65E893E92F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80" t="11099" r="66438" b="53453"/>
          <a:stretch>
            <a:fillRect/>
          </a:stretch>
        </p:blipFill>
        <p:spPr>
          <a:xfrm>
            <a:off x="0" y="0"/>
            <a:ext cx="4124179" cy="6884071"/>
          </a:xfrm>
          <a:prstGeom prst="rect">
            <a:avLst/>
          </a:prstGeom>
        </p:spPr>
      </p:pic>
      <p:sp>
        <p:nvSpPr>
          <p:cNvPr id="19" name="Title 2">
            <a:extLst>
              <a:ext uri="{FF2B5EF4-FFF2-40B4-BE49-F238E27FC236}">
                <a16:creationId xmlns:a16="http://schemas.microsoft.com/office/drawing/2014/main" id="{71160151-26EC-BF71-FF2A-AFDDEFDCCBB1}"/>
              </a:ext>
            </a:extLst>
          </p:cNvPr>
          <p:cNvSpPr>
            <a:spLocks noGrp="1"/>
          </p:cNvSpPr>
          <p:nvPr>
            <p:ph type="title"/>
          </p:nvPr>
        </p:nvSpPr>
        <p:spPr>
          <a:xfrm>
            <a:off x="1449532" y="83711"/>
            <a:ext cx="9544565" cy="924808"/>
          </a:xfrm>
        </p:spPr>
        <p:txBody>
          <a:bodyPr>
            <a:normAutofit/>
          </a:bodyPr>
          <a:lstStyle/>
          <a:p>
            <a:pPr algn="ctr"/>
            <a:r>
              <a:rPr lang="en-US" sz="4400" dirty="0"/>
              <a:t>NOW AND THEN</a:t>
            </a:r>
          </a:p>
        </p:txBody>
      </p:sp>
      <p:pic>
        <p:nvPicPr>
          <p:cNvPr id="15" name="Content Placeholder 6" descr="A close-up of a scan of a bone&#10;&#10;Description automatically generated">
            <a:extLst>
              <a:ext uri="{FF2B5EF4-FFF2-40B4-BE49-F238E27FC236}">
                <a16:creationId xmlns:a16="http://schemas.microsoft.com/office/drawing/2014/main" id="{2CB4D95F-7928-579A-155E-EFE4B2F89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501" y="0"/>
            <a:ext cx="3889499" cy="6884071"/>
          </a:xfrm>
          <a:prstGeom prst="rect">
            <a:avLst/>
          </a:prstGeom>
        </p:spPr>
      </p:pic>
      <p:graphicFrame>
        <p:nvGraphicFramePr>
          <p:cNvPr id="23" name="Diagram 22">
            <a:extLst>
              <a:ext uri="{FF2B5EF4-FFF2-40B4-BE49-F238E27FC236}">
                <a16:creationId xmlns:a16="http://schemas.microsoft.com/office/drawing/2014/main" id="{EAE8C26A-F3A7-7295-678B-5C85360BA3A9}"/>
              </a:ext>
            </a:extLst>
          </p:cNvPr>
          <p:cNvGraphicFramePr/>
          <p:nvPr>
            <p:extLst>
              <p:ext uri="{D42A27DB-BD31-4B8C-83A1-F6EECF244321}">
                <p14:modId xmlns:p14="http://schemas.microsoft.com/office/powerpoint/2010/main" val="2078746804"/>
              </p:ext>
            </p:extLst>
          </p:nvPr>
        </p:nvGraphicFramePr>
        <p:xfrm>
          <a:off x="3962071" y="2014781"/>
          <a:ext cx="4488007" cy="4398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1080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2"/>
            </p:custDataLst>
          </p:nvPr>
        </p:nvSpPr>
        <p:spPr>
          <a:xfrm>
            <a:off x="292075" y="303809"/>
            <a:ext cx="11607851" cy="6250382"/>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Microsoft YaHei" panose="020B0503020204020204" pitchFamily="34" charset="-122"/>
            </a:endParaRPr>
          </a:p>
        </p:txBody>
      </p:sp>
      <p:pic>
        <p:nvPicPr>
          <p:cNvPr id="18" name="图片 17"/>
          <p:cNvPicPr/>
          <p:nvPr>
            <p:custDataLst>
              <p:tags r:id="rId3"/>
            </p:custDataLst>
          </p:nvPr>
        </p:nvPicPr>
        <p:blipFill>
          <a:blip r:embed="rId19" r:link="rId20" cstate="print">
            <a:extLst>
              <a:ext uri="{28A0092B-C50C-407E-A947-70E740481C1C}">
                <a14:useLocalDpi xmlns:a14="http://schemas.microsoft.com/office/drawing/2010/main" val="0"/>
              </a:ext>
            </a:extLst>
          </a:blip>
          <a:stretch>
            <a:fillRect/>
          </a:stretch>
        </p:blipFill>
        <p:spPr>
          <a:xfrm>
            <a:off x="0" y="0"/>
            <a:ext cx="720090" cy="649769"/>
          </a:xfrm>
          <a:prstGeom prst="rect">
            <a:avLst/>
          </a:prstGeom>
        </p:spPr>
      </p:pic>
      <p:pic>
        <p:nvPicPr>
          <p:cNvPr id="19" name="图片 18"/>
          <p:cNvPicPr/>
          <p:nvPr>
            <p:custDataLst>
              <p:tags r:id="rId4"/>
            </p:custDataLst>
          </p:nvPr>
        </p:nvPicPr>
        <p:blipFill>
          <a:blip r:embed="rId21" r:link="rId22" cstate="print">
            <a:extLst>
              <a:ext uri="{28A0092B-C50C-407E-A947-70E740481C1C}">
                <a14:useLocalDpi xmlns:a14="http://schemas.microsoft.com/office/drawing/2010/main" val="0"/>
              </a:ext>
            </a:extLst>
          </a:blip>
          <a:stretch>
            <a:fillRect/>
          </a:stretch>
        </p:blipFill>
        <p:spPr>
          <a:xfrm>
            <a:off x="11471910" y="0"/>
            <a:ext cx="720090" cy="512012"/>
          </a:xfrm>
          <a:prstGeom prst="rect">
            <a:avLst/>
          </a:prstGeom>
        </p:spPr>
      </p:pic>
      <p:sp>
        <p:nvSpPr>
          <p:cNvPr id="6" name="文本框 5"/>
          <p:cNvSpPr txBox="1"/>
          <p:nvPr>
            <p:custDataLst>
              <p:tags r:id="rId5"/>
            </p:custDataLst>
          </p:nvPr>
        </p:nvSpPr>
        <p:spPr>
          <a:xfrm>
            <a:off x="610588" y="562076"/>
            <a:ext cx="10970823" cy="706755"/>
          </a:xfrm>
          <a:prstGeom prst="rect">
            <a:avLst/>
          </a:prstGeom>
        </p:spPr>
        <p:txBody>
          <a:bodyPr vert="horz" lIns="0" tIns="45720" rIns="91440" bIns="45720" rtlCol="0" anchor="ctr">
            <a:normAutofit/>
          </a:bodyPr>
          <a:lstStyle>
            <a:defPPr>
              <a:defRPr lang="en-US"/>
            </a:defPPr>
            <a:lvl1pPr>
              <a:lnSpc>
                <a:spcPct val="90000"/>
              </a:lnSpc>
              <a:spcBef>
                <a:spcPct val="0"/>
              </a:spcBef>
              <a:buNone/>
              <a:defRPr sz="3600" cap="all" baseline="0">
                <a:solidFill>
                  <a:schemeClr val="accent1"/>
                </a:solidFill>
                <a:latin typeface="+mj-lt"/>
                <a:ea typeface="+mj-ea"/>
                <a:cs typeface="+mj-cs"/>
              </a:defRPr>
            </a:lvl1pPr>
          </a:lstStyle>
          <a:p>
            <a:r>
              <a:rPr lang="en-US" dirty="0">
                <a:sym typeface="+mn-ea"/>
              </a:rPr>
              <a:t>PET is intrinsically quantitative… </a:t>
            </a:r>
            <a:endParaRPr lang="en-US" altLang="zh-CN" dirty="0"/>
          </a:p>
        </p:txBody>
      </p:sp>
      <p:sp>
        <p:nvSpPr>
          <p:cNvPr id="8" name="椭圆 7"/>
          <p:cNvSpPr/>
          <p:nvPr>
            <p:custDataLst>
              <p:tags r:id="rId6"/>
            </p:custDataLst>
          </p:nvPr>
        </p:nvSpPr>
        <p:spPr bwMode="auto">
          <a:xfrm>
            <a:off x="1277686" y="4881754"/>
            <a:ext cx="177801" cy="177801"/>
          </a:xfrm>
          <a:prstGeom prst="ellipse">
            <a:avLst/>
          </a:prstGeom>
          <a:solidFill>
            <a:schemeClr val="accent2"/>
          </a:solidFill>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normAutofit fontScale="25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lnSpc>
                <a:spcPct val="120000"/>
              </a:lnSpc>
            </a:pPr>
            <a:endParaRPr lang="en-US" sz="2400" dirty="0">
              <a:solidFill>
                <a:schemeClr val="bg1"/>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9" name="剪去同侧角的矩形 24"/>
          <p:cNvSpPr/>
          <p:nvPr>
            <p:custDataLst>
              <p:tags r:id="rId7"/>
            </p:custDataLst>
          </p:nvPr>
        </p:nvSpPr>
        <p:spPr>
          <a:xfrm>
            <a:off x="1644650" y="5267325"/>
            <a:ext cx="2170430" cy="904875"/>
          </a:xfrm>
          <a:prstGeom prst="snip2SameRect">
            <a:avLst>
              <a:gd name="adj1" fmla="val 0"/>
              <a:gd name="adj2" fmla="val 0"/>
            </a:avLst>
          </a:prstGeom>
          <a:ln>
            <a:noFill/>
          </a:ln>
        </p:spPr>
        <p:txBody>
          <a:bodyPr wrap="square" lIns="91440" tIns="45720" rIns="91440" bIns="45720" anchor="t"/>
          <a:lstStyle/>
          <a:p>
            <a:pPr>
              <a:lnSpc>
                <a:spcPct val="120000"/>
              </a:lnSpc>
              <a:tabLst>
                <a:tab pos="227965" algn="l"/>
              </a:tabLst>
              <a:defRPr/>
            </a:pPr>
            <a:r>
              <a:rPr lang="en-US" altLang="zh-CN" sz="1400" spc="150">
                <a:solidFill>
                  <a:schemeClr val="tx1">
                    <a:lumMod val="65000"/>
                    <a:lumOff val="35000"/>
                  </a:schemeClr>
                </a:solidFill>
                <a:latin typeface="Arial" panose="020B0604020202020204" pitchFamily="34" charset="0"/>
                <a:ea typeface="Microsoft YaHei" panose="020B0503020204020204" pitchFamily="34" charset="-122"/>
                <a:sym typeface="Arial" panose="020B0604020202020204" pitchFamily="34" charset="0"/>
              </a:rPr>
              <a:t>PET measures the number of counts accumulated in a voxel</a:t>
            </a:r>
          </a:p>
        </p:txBody>
      </p:sp>
      <p:sp>
        <p:nvSpPr>
          <p:cNvPr id="10" name="文本框 9"/>
          <p:cNvSpPr txBox="1"/>
          <p:nvPr>
            <p:custDataLst>
              <p:tags r:id="rId8"/>
            </p:custDataLst>
          </p:nvPr>
        </p:nvSpPr>
        <p:spPr bwMode="auto">
          <a:xfrm>
            <a:off x="1644650" y="4824095"/>
            <a:ext cx="242887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en-US" altLang="zh-CN" sz="2400" b="1" spc="300">
                <a:solidFill>
                  <a:schemeClr val="tx1">
                    <a:lumMod val="85000"/>
                    <a:lumOff val="15000"/>
                  </a:schemeClr>
                </a:solidFill>
                <a:latin typeface="Arial" panose="020B0604020202020204" pitchFamily="34" charset="0"/>
                <a:ea typeface="Microsoft YaHei" panose="020B0503020204020204" pitchFamily="34" charset="-122"/>
                <a:cs typeface="+mj-cs"/>
                <a:sym typeface="Arial" panose="020B0604020202020204" pitchFamily="34" charset="0"/>
              </a:rPr>
              <a:t>CPS/voxel</a:t>
            </a:r>
          </a:p>
        </p:txBody>
      </p:sp>
      <p:sp>
        <p:nvSpPr>
          <p:cNvPr id="11" name="椭圆 10"/>
          <p:cNvSpPr/>
          <p:nvPr>
            <p:custDataLst>
              <p:tags r:id="rId9"/>
            </p:custDataLst>
          </p:nvPr>
        </p:nvSpPr>
        <p:spPr bwMode="auto">
          <a:xfrm>
            <a:off x="6896801" y="3599054"/>
            <a:ext cx="177801" cy="177801"/>
          </a:xfrm>
          <a:prstGeom prst="ellipse">
            <a:avLst/>
          </a:prstGeom>
          <a:solidFill>
            <a:schemeClr val="accent2"/>
          </a:solidFill>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normAutofit fontScale="25000" lnSpcReduction="20000"/>
          </a:bodyPr>
          <a:lstStyle/>
          <a:p>
            <a:pPr algn="ctr">
              <a:lnSpc>
                <a:spcPct val="120000"/>
              </a:lnSpc>
            </a:pPr>
            <a:endParaRPr lang="en-US" sz="2400" dirty="0">
              <a:solidFill>
                <a:schemeClr val="bg1"/>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12" name="剪去同侧角的矩形 46"/>
          <p:cNvSpPr/>
          <p:nvPr>
            <p:custDataLst>
              <p:tags r:id="rId10"/>
            </p:custDataLst>
          </p:nvPr>
        </p:nvSpPr>
        <p:spPr>
          <a:xfrm>
            <a:off x="6367780" y="4617720"/>
            <a:ext cx="2089785" cy="904875"/>
          </a:xfrm>
          <a:prstGeom prst="snip2SameRect">
            <a:avLst>
              <a:gd name="adj1" fmla="val 0"/>
              <a:gd name="adj2" fmla="val 0"/>
            </a:avLst>
          </a:prstGeom>
          <a:ln>
            <a:noFill/>
          </a:ln>
        </p:spPr>
        <p:txBody>
          <a:bodyPr wrap="square" lIns="91440" tIns="45720" rIns="91440" bIns="45720" anchor="t">
            <a:normAutofit/>
          </a:bodyPr>
          <a:lstStyle/>
          <a:p>
            <a:pPr>
              <a:lnSpc>
                <a:spcPct val="120000"/>
              </a:lnSpc>
              <a:tabLst>
                <a:tab pos="227965" algn="l"/>
              </a:tabLst>
              <a:defRPr/>
            </a:pPr>
            <a:r>
              <a:rPr lang="en-US" altLang="zh-CN" sz="1600" spc="150">
                <a:solidFill>
                  <a:schemeClr val="tx1">
                    <a:lumMod val="65000"/>
                    <a:lumOff val="35000"/>
                  </a:schemeClr>
                </a:solidFill>
                <a:latin typeface="Arial" panose="020B0604020202020204" pitchFamily="34" charset="0"/>
                <a:ea typeface="Microsoft YaHei" panose="020B0503020204020204" pitchFamily="34" charset="-122"/>
                <a:sym typeface="Arial" panose="020B0604020202020204" pitchFamily="34" charset="0"/>
              </a:rPr>
              <a:t>Normalising to patient </a:t>
            </a:r>
          </a:p>
        </p:txBody>
      </p:sp>
      <p:sp>
        <p:nvSpPr>
          <p:cNvPr id="13" name="文本框 12"/>
          <p:cNvSpPr txBox="1"/>
          <p:nvPr>
            <p:custDataLst>
              <p:tags r:id="rId11"/>
            </p:custDataLst>
          </p:nvPr>
        </p:nvSpPr>
        <p:spPr bwMode="auto">
          <a:xfrm>
            <a:off x="6367926" y="4175087"/>
            <a:ext cx="2027618"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en-US" altLang="zh-CN" sz="2400" b="1" spc="300">
                <a:solidFill>
                  <a:schemeClr val="tx1">
                    <a:lumMod val="85000"/>
                    <a:lumOff val="15000"/>
                  </a:schemeClr>
                </a:solidFill>
                <a:latin typeface="Arial" panose="020B0604020202020204" pitchFamily="34" charset="0"/>
                <a:ea typeface="Microsoft YaHei" panose="020B0503020204020204" pitchFamily="34" charset="-122"/>
                <a:cs typeface="+mj-cs"/>
                <a:sym typeface="Arial" panose="020B0604020202020204" pitchFamily="34" charset="0"/>
              </a:rPr>
              <a:t>SUV</a:t>
            </a:r>
          </a:p>
        </p:txBody>
      </p:sp>
      <p:sp>
        <p:nvSpPr>
          <p:cNvPr id="14" name="椭圆 13"/>
          <p:cNvSpPr/>
          <p:nvPr>
            <p:custDataLst>
              <p:tags r:id="rId12"/>
            </p:custDataLst>
          </p:nvPr>
        </p:nvSpPr>
        <p:spPr bwMode="auto">
          <a:xfrm>
            <a:off x="4072956" y="4418839"/>
            <a:ext cx="177801" cy="177801"/>
          </a:xfrm>
          <a:prstGeom prst="ellipse">
            <a:avLst/>
          </a:prstGeom>
          <a:solidFill>
            <a:schemeClr val="accent1"/>
          </a:solidFill>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normAutofit fontScale="25000" lnSpcReduction="20000"/>
          </a:bodyPr>
          <a:lstStyle/>
          <a:p>
            <a:pPr algn="ctr">
              <a:lnSpc>
                <a:spcPct val="120000"/>
              </a:lnSpc>
            </a:pPr>
            <a:endParaRPr lang="en-US" sz="2400" dirty="0">
              <a:solidFill>
                <a:schemeClr val="bg1"/>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15" name="剪去同侧角的矩形 16"/>
          <p:cNvSpPr/>
          <p:nvPr>
            <p:custDataLst>
              <p:tags r:id="rId13"/>
            </p:custDataLst>
          </p:nvPr>
        </p:nvSpPr>
        <p:spPr>
          <a:xfrm>
            <a:off x="3128645" y="2863215"/>
            <a:ext cx="2259965" cy="963930"/>
          </a:xfrm>
          <a:prstGeom prst="snip2SameRect">
            <a:avLst>
              <a:gd name="adj1" fmla="val 0"/>
              <a:gd name="adj2" fmla="val 0"/>
            </a:avLst>
          </a:prstGeom>
          <a:ln>
            <a:noFill/>
          </a:ln>
        </p:spPr>
        <p:txBody>
          <a:bodyPr wrap="square" lIns="91440" tIns="45720" rIns="91440" bIns="45720" anchor="t">
            <a:noAutofit/>
          </a:bodyPr>
          <a:lstStyle/>
          <a:p>
            <a:pPr>
              <a:lnSpc>
                <a:spcPct val="120000"/>
              </a:lnSpc>
              <a:tabLst>
                <a:tab pos="227965" algn="l"/>
              </a:tabLst>
              <a:defRPr/>
            </a:pPr>
            <a:r>
              <a:rPr lang="en-US" altLang="zh-CN" sz="1600" spc="150">
                <a:solidFill>
                  <a:schemeClr val="tx1">
                    <a:lumMod val="65000"/>
                    <a:lumOff val="35000"/>
                  </a:schemeClr>
                </a:solidFill>
                <a:latin typeface="Arial" panose="020B0604020202020204" pitchFamily="34" charset="0"/>
                <a:ea typeface="Microsoft YaHei" panose="020B0503020204020204" pitchFamily="34" charset="-122"/>
                <a:sym typeface="Arial" panose="020B0604020202020204" pitchFamily="34" charset="0"/>
              </a:rPr>
              <a:t>Sensitivity permits to translate from counts to activity</a:t>
            </a:r>
          </a:p>
        </p:txBody>
      </p:sp>
      <p:sp>
        <p:nvSpPr>
          <p:cNvPr id="16" name="文本框 15"/>
          <p:cNvSpPr txBox="1"/>
          <p:nvPr>
            <p:custDataLst>
              <p:tags r:id="rId14"/>
            </p:custDataLst>
          </p:nvPr>
        </p:nvSpPr>
        <p:spPr bwMode="auto">
          <a:xfrm>
            <a:off x="3128588" y="2420492"/>
            <a:ext cx="1919075" cy="42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nSpc>
                <a:spcPct val="120000"/>
              </a:lnSpc>
              <a:spcBef>
                <a:spcPct val="0"/>
              </a:spcBef>
            </a:pPr>
            <a:r>
              <a:rPr lang="en-US" altLang="zh-CN" sz="2400" b="1" spc="300" dirty="0" err="1">
                <a:solidFill>
                  <a:schemeClr val="tx1">
                    <a:lumMod val="85000"/>
                    <a:lumOff val="15000"/>
                  </a:schemeClr>
                </a:solidFill>
                <a:latin typeface="Arial" panose="020B0604020202020204" pitchFamily="34" charset="0"/>
                <a:ea typeface="Microsoft YaHei" panose="020B0503020204020204" pitchFamily="34" charset="-122"/>
                <a:cs typeface="+mj-cs"/>
                <a:sym typeface="Arial" panose="020B0604020202020204" pitchFamily="34" charset="0"/>
              </a:rPr>
              <a:t>kBq</a:t>
            </a:r>
            <a:r>
              <a:rPr lang="en-US" altLang="zh-CN" sz="2400" b="1" spc="300" dirty="0">
                <a:solidFill>
                  <a:schemeClr val="tx1">
                    <a:lumMod val="85000"/>
                    <a:lumOff val="15000"/>
                  </a:schemeClr>
                </a:solidFill>
                <a:latin typeface="Arial" panose="020B0604020202020204" pitchFamily="34" charset="0"/>
                <a:ea typeface="Microsoft YaHei" panose="020B0503020204020204" pitchFamily="34" charset="-122"/>
                <a:cs typeface="+mj-cs"/>
                <a:sym typeface="Arial" panose="020B0604020202020204" pitchFamily="34" charset="0"/>
              </a:rPr>
              <a:t>/ml</a:t>
            </a:r>
          </a:p>
        </p:txBody>
      </p:sp>
      <mc:AlternateContent xmlns:mc="http://schemas.openxmlformats.org/markup-compatibility/2006" xmlns:a14="http://schemas.microsoft.com/office/drawing/2010/main">
        <mc:Choice Requires="a14">
          <p:sp>
            <p:nvSpPr>
              <p:cNvPr id="2" name="Object 2"/>
              <p:cNvSpPr txBox="1"/>
              <p:nvPr/>
            </p:nvSpPr>
            <p:spPr bwMode="auto">
              <a:xfrm>
                <a:off x="6023992" y="5470834"/>
                <a:ext cx="5447913" cy="748665"/>
              </a:xfrm>
              <a:prstGeom prst="rect">
                <a:avLst/>
              </a:prstGeom>
              <a:noFill/>
              <a:ln w="38100">
                <a:solidFill>
                  <a:schemeClr val="accent2"/>
                </a:solidFill>
                <a:prstDash val="solid"/>
              </a:ln>
            </p:spPr>
            <p:txBody>
              <a:bodyPr>
                <a:noAutofit/>
              </a:bodyPr>
              <a:lstStyle/>
              <a:p>
                <a:pPr/>
                <a14:m>
                  <m:oMathPara xmlns:m="http://schemas.openxmlformats.org/officeDocument/2006/math">
                    <m:oMathParaPr>
                      <m:jc m:val="left"/>
                    </m:oMathParaPr>
                    <m:oMath xmlns:m="http://schemas.openxmlformats.org/officeDocument/2006/math">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𝑆𝑈𝑉</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m:t>
                      </m:r>
                      <m:f>
                        <m:fPr>
                          <m:ctrlPr>
                            <a:rPr lang="en-US" altLang="zh-CN" b="1" i="1" spc="300">
                              <a:solidFill>
                                <a:schemeClr val="tx1">
                                  <a:lumMod val="85000"/>
                                  <a:lumOff val="15000"/>
                                </a:schemeClr>
                              </a:solidFill>
                              <a:latin typeface="Cambria Math" panose="02040503050406030204" pitchFamily="18" charset="0"/>
                              <a:ea typeface="Microsoft YaHei" panose="020B0503020204020204" pitchFamily="34" charset="-122"/>
                              <a:cs typeface="+mj-cs"/>
                            </a:rPr>
                          </m:ctrlPr>
                        </m:fPr>
                        <m:num>
                          <m:d>
                            <m:dPr>
                              <m:begChr m:val="["/>
                              <m:endChr m:val="]"/>
                              <m:ctrlPr>
                                <a:rPr lang="en-US" altLang="zh-CN" b="1" i="1" spc="300">
                                  <a:solidFill>
                                    <a:schemeClr val="tx1">
                                      <a:lumMod val="85000"/>
                                      <a:lumOff val="15000"/>
                                    </a:schemeClr>
                                  </a:solidFill>
                                  <a:latin typeface="Cambria Math" panose="02040503050406030204" pitchFamily="18" charset="0"/>
                                  <a:ea typeface="Microsoft YaHei" panose="020B0503020204020204" pitchFamily="34" charset="-122"/>
                                  <a:cs typeface="+mj-cs"/>
                                </a:rPr>
                              </m:ctrlPr>
                            </m:dPr>
                            <m:e>
                              <m:sSub>
                                <m:sSubPr>
                                  <m:ctrlPr>
                                    <a:rPr lang="en-US" altLang="zh-CN" b="1" i="1" spc="300">
                                      <a:solidFill>
                                        <a:schemeClr val="tx1">
                                          <a:lumMod val="85000"/>
                                          <a:lumOff val="15000"/>
                                        </a:schemeClr>
                                      </a:solidFill>
                                      <a:latin typeface="Cambria Math" panose="02040503050406030204" pitchFamily="18" charset="0"/>
                                      <a:ea typeface="Microsoft YaHei" panose="020B0503020204020204" pitchFamily="34" charset="-122"/>
                                      <a:cs typeface="+mj-cs"/>
                                    </a:rPr>
                                  </m:ctrlPr>
                                </m:sSubPr>
                                <m:e>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𝐴</m:t>
                                  </m:r>
                                </m:e>
                                <m:sub>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𝑡𝑖𝑠𝑠𝑢𝑒</m:t>
                                  </m:r>
                                </m:sub>
                              </m:sSub>
                            </m:e>
                          </m:d>
                        </m:num>
                        <m:den>
                          <m:sSub>
                            <m:sSubPr>
                              <m:ctrlPr>
                                <a:rPr lang="en-US" altLang="zh-CN" b="1" i="1" spc="300">
                                  <a:solidFill>
                                    <a:schemeClr val="tx1">
                                      <a:lumMod val="85000"/>
                                      <a:lumOff val="15000"/>
                                    </a:schemeClr>
                                  </a:solidFill>
                                  <a:latin typeface="Cambria Math" panose="02040503050406030204" pitchFamily="18" charset="0"/>
                                  <a:ea typeface="Microsoft YaHei" panose="020B0503020204020204" pitchFamily="34" charset="-122"/>
                                  <a:cs typeface="+mj-cs"/>
                                </a:rPr>
                              </m:ctrlPr>
                            </m:sSubPr>
                            <m:e>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𝐴</m:t>
                              </m:r>
                            </m:e>
                            <m:sub>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𝑎𝑑𝑚𝑖𝑛𝑠𝑡𝑒𝑟𝑒𝑑</m:t>
                              </m:r>
                            </m:sub>
                          </m:sSub>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 /</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rPr>
                            <m:t>𝑏𝑜𝑑𝑦𝑤𝑒𝑖𝑔h𝑡</m:t>
                          </m:r>
                        </m:den>
                      </m:f>
                    </m:oMath>
                  </m:oMathPara>
                </a14:m>
                <a:endParaRPr lang="en-US" altLang="zh-CN" b="1" i="1" spc="300" dirty="0">
                  <a:solidFill>
                    <a:schemeClr val="tx1">
                      <a:lumMod val="85000"/>
                      <a:lumOff val="15000"/>
                    </a:schemeClr>
                  </a:solidFill>
                  <a:latin typeface="DejaVu Math TeX Gyre" panose="02000503000000000000" charset="0"/>
                  <a:ea typeface="Microsoft YaHei" panose="020B0503020204020204" pitchFamily="34" charset="-122"/>
                  <a:cs typeface="DejaVu Math TeX Gyre" panose="02000503000000000000" charset="0"/>
                </a:endParaRPr>
              </a:p>
            </p:txBody>
          </p:sp>
        </mc:Choice>
        <mc:Fallback xmlns="">
          <p:sp>
            <p:nvSpPr>
              <p:cNvPr id="2" name="Object 2"/>
              <p:cNvSpPr txBox="1">
                <a:spLocks noRot="1" noChangeAspect="1" noMove="1" noResize="1" noEditPoints="1" noAdjustHandles="1" noChangeArrowheads="1" noChangeShapeType="1" noTextEdit="1"/>
              </p:cNvSpPr>
              <p:nvPr/>
            </p:nvSpPr>
            <p:spPr bwMode="auto">
              <a:xfrm>
                <a:off x="6023992" y="5470834"/>
                <a:ext cx="5447913" cy="748665"/>
              </a:xfrm>
              <a:prstGeom prst="rect">
                <a:avLst/>
              </a:prstGeom>
              <a:blipFill>
                <a:blip r:embed="rId23"/>
                <a:stretch>
                  <a:fillRect/>
                </a:stretch>
              </a:blipFill>
              <a:ln w="38100">
                <a:solidFill>
                  <a:schemeClr val="accent2"/>
                </a:solidFill>
                <a:prstDash val="soli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Object 2"/>
              <p:cNvSpPr txBox="1"/>
              <p:nvPr/>
            </p:nvSpPr>
            <p:spPr bwMode="auto">
              <a:xfrm>
                <a:off x="965200" y="1522730"/>
                <a:ext cx="5708015" cy="748665"/>
              </a:xfrm>
              <a:prstGeom prst="rect">
                <a:avLst/>
              </a:prstGeom>
              <a:noFill/>
              <a:ln w="38100">
                <a:solidFill>
                  <a:schemeClr val="accent1"/>
                </a:solidFill>
                <a:prstDash val="solid"/>
              </a:ln>
            </p:spPr>
            <p:txBody>
              <a:bodyPr>
                <a:noAutofit/>
              </a:bodyPr>
              <a:lstStyle/>
              <a:p>
                <a:pPr lvl="0" algn="l">
                  <a:buClrTx/>
                  <a:buSzTx/>
                  <a:buFontTx/>
                </a:pPr>
                <a14:m>
                  <m:oMathPara xmlns:m="http://schemas.openxmlformats.org/officeDocument/2006/math">
                    <m:oMathParaPr>
                      <m:jc m:val="left"/>
                    </m:oMathParaPr>
                    <m:oMath xmlns:m="http://schemas.openxmlformats.org/officeDocument/2006/math">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𝐒𝐞𝐧𝐬𝐢𝐭𝐢𝐯𝐢𝐭𝐲</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 </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𝐅𝐚𝐜𝐭𝐨𝐫</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 </m:t>
                      </m:r>
                      <m:f>
                        <m:fPr>
                          <m:ctrlPr>
                            <a:rPr lang="en-US" altLang="zh-CN" b="1" i="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ctrlPr>
                        </m:fPr>
                        <m:num>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𝐂𝐏𝐒</m:t>
                          </m:r>
                        </m:num>
                        <m:den>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𝐀𝐜𝐭𝐢𝐯𝐢𝐭𝐲</m:t>
                          </m:r>
                          <m:r>
                            <a:rPr lang="en-US" altLang="zh-CN" b="1" spc="300">
                              <a:solidFill>
                                <a:schemeClr val="tx1">
                                  <a:lumMod val="85000"/>
                                  <a:lumOff val="15000"/>
                                </a:schemeClr>
                              </a:solidFill>
                              <a:latin typeface="Cambria Math" panose="02040503050406030204" pitchFamily="18" charset="0"/>
                              <a:ea typeface="Microsoft YaHei" panose="020B0503020204020204" pitchFamily="34" charset="-122"/>
                              <a:cs typeface="+mj-cs"/>
                              <a:sym typeface="+mn-ea"/>
                            </a:rPr>
                            <m:t> </m:t>
                          </m:r>
                        </m:den>
                      </m:f>
                    </m:oMath>
                  </m:oMathPara>
                </a14:m>
                <a:endParaRPr lang="en-US" altLang="zh-CN" b="1" spc="300" dirty="0">
                  <a:solidFill>
                    <a:schemeClr val="tx1">
                      <a:lumMod val="85000"/>
                      <a:lumOff val="15000"/>
                    </a:schemeClr>
                  </a:solidFill>
                  <a:latin typeface="Arial" panose="020B0604020202020204" pitchFamily="34" charset="0"/>
                  <a:ea typeface="Microsoft YaHei" panose="020B0503020204020204" pitchFamily="34" charset="-122"/>
                  <a:cs typeface="+mj-cs"/>
                  <a:sym typeface="+mn-ea"/>
                </a:endParaRPr>
              </a:p>
            </p:txBody>
          </p:sp>
        </mc:Choice>
        <mc:Fallback xmlns="">
          <p:sp>
            <p:nvSpPr>
              <p:cNvPr id="3" name="Object 2"/>
              <p:cNvSpPr txBox="1">
                <a:spLocks noRot="1" noChangeAspect="1" noMove="1" noResize="1" noEditPoints="1" noAdjustHandles="1" noChangeArrowheads="1" noChangeShapeType="1" noTextEdit="1"/>
              </p:cNvSpPr>
              <p:nvPr/>
            </p:nvSpPr>
            <p:spPr bwMode="auto">
              <a:xfrm>
                <a:off x="965200" y="1522730"/>
                <a:ext cx="5708015" cy="748665"/>
              </a:xfrm>
              <a:prstGeom prst="rect">
                <a:avLst/>
              </a:prstGeom>
              <a:blipFill>
                <a:blip r:embed="rId24"/>
                <a:stretch>
                  <a:fillRect/>
                </a:stretch>
              </a:blipFill>
              <a:ln w="38100">
                <a:solidFill>
                  <a:schemeClr val="accent1"/>
                </a:solidFill>
                <a:prstDash val="solid"/>
              </a:ln>
            </p:spPr>
            <p:txBody>
              <a:bodyPr/>
              <a:lstStyle/>
              <a:p>
                <a:r>
                  <a:rPr lang="en-US">
                    <a:noFill/>
                  </a:rPr>
                  <a:t> </a:t>
                </a:r>
              </a:p>
            </p:txBody>
          </p:sp>
        </mc:Fallback>
      </mc:AlternateContent>
      <p:sp>
        <p:nvSpPr>
          <p:cNvPr id="4" name="任意多边形 2"/>
          <p:cNvSpPr/>
          <p:nvPr>
            <p:custDataLst>
              <p:tags r:id="rId15"/>
            </p:custDataLst>
          </p:nvPr>
        </p:nvSpPr>
        <p:spPr bwMode="auto">
          <a:xfrm>
            <a:off x="608260" y="2342082"/>
            <a:ext cx="8392877" cy="3086308"/>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chemeClr val="tx1"/>
            </a:solidFill>
            <a:prstDash val="dash"/>
            <a:miter lim="800000"/>
          </a:ln>
        </p:spPr>
        <p:txBody>
          <a:bodyPr vert="horz" wrap="square" lIns="91440" tIns="45720" rIns="91440" bIns="45720" numCol="1" anchor="t" anchorCtr="0" compatLnSpc="1">
            <a:normAutofit/>
          </a:bodyPr>
          <a:lstStyle/>
          <a:p>
            <a:pPr>
              <a:lnSpc>
                <a:spcPct val="120000"/>
              </a:lnSpc>
            </a:pPr>
            <a:endParaRPr lang="en-US">
              <a:solidFill>
                <a:schemeClr val="tx1"/>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5" name="任意多边形 7"/>
          <p:cNvSpPr/>
          <p:nvPr>
            <p:custDataLst>
              <p:tags r:id="rId16"/>
            </p:custDataLst>
          </p:nvPr>
        </p:nvSpPr>
        <p:spPr>
          <a:xfrm rot="816452">
            <a:off x="9028707" y="1825242"/>
            <a:ext cx="617006" cy="62012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1"/>
          </a:solidFill>
          <a:ln w="12700">
            <a:miter lim="400000"/>
          </a:ln>
        </p:spPr>
        <p:txBody>
          <a:bodyPr wrap="square" lIns="19045" tIns="19045" rIns="19045" bIns="19045" anchor="ctr">
            <a:normAutofit/>
          </a:bodyPr>
          <a:lstStyle/>
          <a:p>
            <a:pPr defTabSz="227965">
              <a:lnSpc>
                <a:spcPct val="120000"/>
              </a:lnSpc>
              <a:defRPr sz="3000" cap="none">
                <a:solidFill>
                  <a:srgbClr val="FFFFFF"/>
                </a:solidFill>
                <a:effectLst>
                  <a:outerShdw blurRad="38100" dist="12700" dir="5400000" rotWithShape="0">
                    <a:srgbClr val="000000">
                      <a:alpha val="50000"/>
                    </a:srgbClr>
                  </a:outerShdw>
                </a:effectLst>
              </a:defRPr>
            </a:pPr>
            <a:endParaRPr sz="1500">
              <a:solidFill>
                <a:srgbClr val="FFFFFF"/>
              </a:solidFill>
              <a:latin typeface="Arial" panose="020B0604020202020204" pitchFamily="34" charset="0"/>
              <a:ea typeface="Microsoft YaHei" panose="020B0503020204020204" pitchFamily="34" charset="-122"/>
              <a:sym typeface="Arial" panose="020B0604020202020204" pitchFamily="34" charset="0"/>
            </a:endParaRPr>
          </a:p>
        </p:txBody>
      </p:sp>
      <p:cxnSp>
        <p:nvCxnSpPr>
          <p:cNvPr id="21" name="Straight Arrow Connector 20">
            <a:extLst>
              <a:ext uri="{FF2B5EF4-FFF2-40B4-BE49-F238E27FC236}">
                <a16:creationId xmlns:a16="http://schemas.microsoft.com/office/drawing/2014/main" id="{21C6B658-C992-905B-95AE-C5878FC8C7AA}"/>
              </a:ext>
            </a:extLst>
          </p:cNvPr>
          <p:cNvCxnSpPr>
            <a:cxnSpLocks/>
          </p:cNvCxnSpPr>
          <p:nvPr/>
        </p:nvCxnSpPr>
        <p:spPr>
          <a:xfrm>
            <a:off x="5535827" y="2342082"/>
            <a:ext cx="0" cy="3912748"/>
          </a:xfrm>
          <a:prstGeom prst="straightConnector1">
            <a:avLst/>
          </a:prstGeom>
          <a:ln w="571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2" name="Down Arrow 21">
            <a:extLst>
              <a:ext uri="{FF2B5EF4-FFF2-40B4-BE49-F238E27FC236}">
                <a16:creationId xmlns:a16="http://schemas.microsoft.com/office/drawing/2014/main" id="{69489839-991F-4E36-F0B8-5549B07E4844}"/>
              </a:ext>
            </a:extLst>
          </p:cNvPr>
          <p:cNvSpPr/>
          <p:nvPr/>
        </p:nvSpPr>
        <p:spPr>
          <a:xfrm rot="5400000" flipV="1">
            <a:off x="7034880" y="1216709"/>
            <a:ext cx="631627" cy="28205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dirty="0"/>
              <a:t>FDG</a:t>
            </a:r>
            <a:endParaRPr lang="en-US" dirty="0"/>
          </a:p>
        </p:txBody>
      </p:sp>
      <p:pic>
        <p:nvPicPr>
          <p:cNvPr id="23" name="Picture 22" descr="A close-up of a dog's body&#10;&#10;Description automatically generated">
            <a:extLst>
              <a:ext uri="{FF2B5EF4-FFF2-40B4-BE49-F238E27FC236}">
                <a16:creationId xmlns:a16="http://schemas.microsoft.com/office/drawing/2014/main" id="{2E192604-38FA-9380-84FB-78CFAAE6E59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700296" y="1411543"/>
            <a:ext cx="1822839" cy="325614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7D3B-8243-6063-CE64-AE7F963BB647}"/>
              </a:ext>
            </a:extLst>
          </p:cNvPr>
          <p:cNvSpPr>
            <a:spLocks noGrp="1"/>
          </p:cNvSpPr>
          <p:nvPr>
            <p:ph type="title"/>
          </p:nvPr>
        </p:nvSpPr>
        <p:spPr>
          <a:xfrm>
            <a:off x="1836307" y="168991"/>
            <a:ext cx="9568544" cy="1325563"/>
          </a:xfrm>
        </p:spPr>
        <p:txBody>
          <a:bodyPr vert="horz" lIns="0" tIns="45720" rIns="91440" bIns="45720" rtlCol="0" anchor="ctr">
            <a:normAutofit/>
          </a:bodyPr>
          <a:lstStyle/>
          <a:p>
            <a:r>
              <a:rPr lang="en-GB" sz="3600" cap="all" dirty="0">
                <a:solidFill>
                  <a:schemeClr val="accent1"/>
                </a:solidFill>
              </a:rPr>
              <a:t>Which is THE representative metric?</a:t>
            </a:r>
          </a:p>
        </p:txBody>
      </p:sp>
      <p:sp>
        <p:nvSpPr>
          <p:cNvPr id="3" name="Content Placeholder 2">
            <a:extLst>
              <a:ext uri="{FF2B5EF4-FFF2-40B4-BE49-F238E27FC236}">
                <a16:creationId xmlns:a16="http://schemas.microsoft.com/office/drawing/2014/main" id="{7A9A6C62-0517-651D-D26D-F83363224084}"/>
              </a:ext>
            </a:extLst>
          </p:cNvPr>
          <p:cNvSpPr>
            <a:spLocks noGrp="1"/>
          </p:cNvSpPr>
          <p:nvPr>
            <p:ph sz="half" idx="1"/>
          </p:nvPr>
        </p:nvSpPr>
        <p:spPr>
          <a:xfrm>
            <a:off x="7957457" y="1690688"/>
            <a:ext cx="4234543" cy="4667250"/>
          </a:xfrm>
        </p:spPr>
        <p:txBody>
          <a:bodyPr>
            <a:normAutofit lnSpcReduction="10000"/>
          </a:bodyPr>
          <a:lstStyle/>
          <a:p>
            <a:pPr marL="211925" lvl="1" indent="0" algn="ctr">
              <a:spcBef>
                <a:spcPts val="451"/>
              </a:spcBef>
              <a:buClr>
                <a:schemeClr val="accent1"/>
              </a:buClr>
              <a:buSzPct val="75000"/>
              <a:buNone/>
            </a:pPr>
            <a:r>
              <a:rPr lang="it-IT" sz="2000" b="1" dirty="0" err="1"/>
              <a:t>SUV</a:t>
            </a:r>
            <a:r>
              <a:rPr lang="it-IT" sz="2000" b="1" baseline="-25000" dirty="0" err="1"/>
              <a:t>max</a:t>
            </a:r>
            <a:r>
              <a:rPr lang="it-IT" sz="2000" b="1" dirty="0"/>
              <a:t>, </a:t>
            </a:r>
            <a:r>
              <a:rPr lang="it-IT" sz="2000" b="1" dirty="0" err="1"/>
              <a:t>SUV</a:t>
            </a:r>
            <a:r>
              <a:rPr lang="it-IT" sz="2000" b="1" baseline="-25000" dirty="0" err="1"/>
              <a:t>peak</a:t>
            </a:r>
            <a:r>
              <a:rPr lang="it-IT" sz="2000" b="1" dirty="0"/>
              <a:t>  </a:t>
            </a:r>
          </a:p>
          <a:p>
            <a:pPr marL="211925" lvl="1" indent="0" algn="ctr">
              <a:spcBef>
                <a:spcPts val="451"/>
              </a:spcBef>
              <a:buClr>
                <a:schemeClr val="accent1"/>
              </a:buClr>
              <a:buSzPct val="75000"/>
              <a:buNone/>
            </a:pPr>
            <a:r>
              <a:rPr lang="it-IT" sz="2000" b="1" dirty="0"/>
              <a:t>α </a:t>
            </a:r>
          </a:p>
          <a:p>
            <a:pPr marL="211925" lvl="1" indent="0" algn="ctr">
              <a:spcBef>
                <a:spcPts val="451"/>
              </a:spcBef>
              <a:buClr>
                <a:schemeClr val="accent1"/>
              </a:buClr>
              <a:buSzPct val="75000"/>
              <a:buNone/>
            </a:pPr>
            <a:r>
              <a:rPr lang="it-IT" sz="2000" b="1" dirty="0" err="1"/>
              <a:t>most</a:t>
            </a:r>
            <a:r>
              <a:rPr lang="it-IT" sz="2000" b="1" dirty="0"/>
              <a:t> </a:t>
            </a:r>
            <a:r>
              <a:rPr lang="it-IT" sz="2000" b="1" dirty="0" err="1"/>
              <a:t>active</a:t>
            </a:r>
            <a:r>
              <a:rPr lang="it-IT" sz="2000" b="1" dirty="0"/>
              <a:t> </a:t>
            </a:r>
            <a:r>
              <a:rPr lang="it-IT" sz="2000" b="1" dirty="0" err="1"/>
              <a:t>tumor</a:t>
            </a:r>
            <a:r>
              <a:rPr lang="it-IT" sz="2000" b="1" dirty="0"/>
              <a:t> foci</a:t>
            </a:r>
          </a:p>
          <a:p>
            <a:pPr marL="211925" lvl="1" indent="0" algn="ctr">
              <a:buNone/>
            </a:pPr>
            <a:endParaRPr lang="it-IT" sz="2000" dirty="0"/>
          </a:p>
          <a:p>
            <a:pPr marL="211925" lvl="1" indent="0" algn="ctr">
              <a:buNone/>
            </a:pPr>
            <a:r>
              <a:rPr lang="it-IT" sz="2000" dirty="0" err="1"/>
              <a:t>SUV</a:t>
            </a:r>
            <a:r>
              <a:rPr lang="it-IT" sz="2000" baseline="-25000" dirty="0" err="1"/>
              <a:t>mean</a:t>
            </a:r>
            <a:endParaRPr lang="it-IT" sz="2000" baseline="-25000" dirty="0"/>
          </a:p>
          <a:p>
            <a:pPr marL="211925" lvl="1" indent="0" algn="ctr">
              <a:buNone/>
            </a:pPr>
            <a:r>
              <a:rPr lang="it-IT" sz="2000" dirty="0"/>
              <a:t>α </a:t>
            </a:r>
          </a:p>
          <a:p>
            <a:pPr marL="211925" lvl="1" indent="0" algn="ctr">
              <a:buNone/>
            </a:pPr>
            <a:r>
              <a:rPr lang="it-IT" sz="2000" dirty="0" err="1"/>
              <a:t>tumor</a:t>
            </a:r>
            <a:r>
              <a:rPr lang="it-IT" sz="2000" dirty="0"/>
              <a:t> </a:t>
            </a:r>
            <a:r>
              <a:rPr lang="it-IT" sz="2000" dirty="0" err="1"/>
              <a:t>cell</a:t>
            </a:r>
            <a:r>
              <a:rPr lang="it-IT" sz="2000" dirty="0"/>
              <a:t> </a:t>
            </a:r>
            <a:r>
              <a:rPr lang="it-IT" sz="2000" dirty="0" err="1"/>
              <a:t>metabolic</a:t>
            </a:r>
            <a:r>
              <a:rPr lang="it-IT" sz="2000" dirty="0"/>
              <a:t> rate</a:t>
            </a:r>
          </a:p>
          <a:p>
            <a:pPr marL="211925" lvl="1" indent="0" algn="ctr">
              <a:buNone/>
            </a:pPr>
            <a:endParaRPr lang="it-IT" sz="2000" dirty="0"/>
          </a:p>
          <a:p>
            <a:pPr marL="211925" lvl="1" indent="0" algn="ctr">
              <a:buNone/>
            </a:pPr>
            <a:r>
              <a:rPr lang="it-IT" sz="2000" b="1" dirty="0" err="1"/>
              <a:t>Metabolic</a:t>
            </a:r>
            <a:r>
              <a:rPr lang="it-IT" sz="2000" b="1" dirty="0"/>
              <a:t> </a:t>
            </a:r>
            <a:r>
              <a:rPr lang="it-IT" sz="2000" b="1" dirty="0" err="1"/>
              <a:t>Tumor</a:t>
            </a:r>
            <a:r>
              <a:rPr lang="it-IT" sz="2000" b="1" dirty="0"/>
              <a:t> Volume</a:t>
            </a:r>
          </a:p>
          <a:p>
            <a:pPr marL="211925" lvl="1" indent="0" algn="ctr">
              <a:buNone/>
            </a:pPr>
            <a:r>
              <a:rPr lang="it-IT" sz="2000" b="1" dirty="0"/>
              <a:t>α </a:t>
            </a:r>
          </a:p>
          <a:p>
            <a:pPr marL="211925" lvl="1" indent="0" algn="ctr">
              <a:buNone/>
            </a:pPr>
            <a:r>
              <a:rPr lang="it-IT" sz="2000" b="1" dirty="0" err="1"/>
              <a:t>number</a:t>
            </a:r>
            <a:r>
              <a:rPr lang="it-IT" sz="2000" b="1" dirty="0"/>
              <a:t> of </a:t>
            </a:r>
            <a:r>
              <a:rPr lang="it-IT" sz="2000" b="1" dirty="0" err="1"/>
              <a:t>viable</a:t>
            </a:r>
            <a:r>
              <a:rPr lang="it-IT" sz="2000" b="1" dirty="0"/>
              <a:t> </a:t>
            </a:r>
            <a:r>
              <a:rPr lang="it-IT" sz="2000" b="1" dirty="0" err="1"/>
              <a:t>tumor</a:t>
            </a:r>
            <a:r>
              <a:rPr lang="it-IT" sz="2000" b="1" dirty="0"/>
              <a:t> </a:t>
            </a:r>
            <a:r>
              <a:rPr lang="it-IT" sz="2000" b="1" dirty="0" err="1"/>
              <a:t>cells</a:t>
            </a:r>
            <a:endParaRPr lang="it-IT" sz="2000" b="1" dirty="0"/>
          </a:p>
          <a:p>
            <a:pPr marL="211925" lvl="1" indent="0" algn="ctr">
              <a:buNone/>
            </a:pPr>
            <a:endParaRPr lang="it-IT" sz="2000" dirty="0"/>
          </a:p>
          <a:p>
            <a:pPr marL="211925" lvl="1" indent="0" algn="ctr">
              <a:buNone/>
            </a:pPr>
            <a:r>
              <a:rPr lang="it-IT" sz="2000" dirty="0"/>
              <a:t>Total </a:t>
            </a:r>
            <a:r>
              <a:rPr lang="it-IT" sz="2000" dirty="0" err="1"/>
              <a:t>Glycolithic</a:t>
            </a:r>
            <a:r>
              <a:rPr lang="it-IT" sz="2000" dirty="0"/>
              <a:t> Volume </a:t>
            </a:r>
          </a:p>
          <a:p>
            <a:pPr marL="211925" lvl="1" indent="0" algn="ctr">
              <a:buNone/>
            </a:pPr>
            <a:r>
              <a:rPr lang="it-IT" sz="2000" dirty="0"/>
              <a:t>= </a:t>
            </a:r>
          </a:p>
          <a:p>
            <a:pPr marL="211925" lvl="1" indent="0" algn="ctr">
              <a:buNone/>
            </a:pPr>
            <a:r>
              <a:rPr lang="it-IT" sz="2000" dirty="0" err="1"/>
              <a:t>SUV</a:t>
            </a:r>
            <a:r>
              <a:rPr lang="it-IT" sz="2000" baseline="-25000" dirty="0" err="1"/>
              <a:t>mean</a:t>
            </a:r>
            <a:r>
              <a:rPr lang="it-IT" sz="2000" dirty="0"/>
              <a:t>* MTV</a:t>
            </a:r>
            <a:endParaRPr lang="en-US" sz="2000" dirty="0"/>
          </a:p>
        </p:txBody>
      </p:sp>
      <p:pic>
        <p:nvPicPr>
          <p:cNvPr id="5" name="Picture 4" descr="A collage of images of a brain&#10;&#10;Description automatically generated">
            <a:extLst>
              <a:ext uri="{FF2B5EF4-FFF2-40B4-BE49-F238E27FC236}">
                <a16:creationId xmlns:a16="http://schemas.microsoft.com/office/drawing/2014/main" id="{E185AA28-EBD4-7A2E-59A7-D49994CAEC65}"/>
              </a:ext>
            </a:extLst>
          </p:cNvPr>
          <p:cNvPicPr>
            <a:picLocks noChangeAspect="1"/>
          </p:cNvPicPr>
          <p:nvPr/>
        </p:nvPicPr>
        <p:blipFill rotWithShape="1">
          <a:blip r:embed="rId2">
            <a:extLst>
              <a:ext uri="{28A0092B-C50C-407E-A947-70E740481C1C}">
                <a14:useLocalDpi xmlns:a14="http://schemas.microsoft.com/office/drawing/2010/main" val="0"/>
              </a:ext>
            </a:extLst>
          </a:blip>
          <a:srcRect l="1" r="-804" b="-1084"/>
          <a:stretch/>
        </p:blipFill>
        <p:spPr>
          <a:xfrm>
            <a:off x="248904" y="1566125"/>
            <a:ext cx="8331199" cy="4720242"/>
          </a:xfrm>
          <a:prstGeom prst="rect">
            <a:avLst/>
          </a:prstGeom>
          <a:noFill/>
        </p:spPr>
      </p:pic>
      <p:grpSp>
        <p:nvGrpSpPr>
          <p:cNvPr id="6" name="Group 5">
            <a:extLst>
              <a:ext uri="{FF2B5EF4-FFF2-40B4-BE49-F238E27FC236}">
                <a16:creationId xmlns:a16="http://schemas.microsoft.com/office/drawing/2014/main" id="{6210E03C-5F96-8C56-C89D-7CFC5329668D}"/>
              </a:ext>
            </a:extLst>
          </p:cNvPr>
          <p:cNvGrpSpPr/>
          <p:nvPr/>
        </p:nvGrpSpPr>
        <p:grpSpPr>
          <a:xfrm>
            <a:off x="248904" y="6258941"/>
            <a:ext cx="3768467" cy="590303"/>
            <a:chOff x="226299" y="3864403"/>
            <a:chExt cx="3685471" cy="640219"/>
          </a:xfrm>
        </p:grpSpPr>
        <p:pic>
          <p:nvPicPr>
            <p:cNvPr id="7" name="Picture 6">
              <a:extLst>
                <a:ext uri="{FF2B5EF4-FFF2-40B4-BE49-F238E27FC236}">
                  <a16:creationId xmlns:a16="http://schemas.microsoft.com/office/drawing/2014/main" id="{803CC108-4E2F-3D18-CBA7-8C8A3EED2DAB}"/>
                </a:ext>
              </a:extLst>
            </p:cNvPr>
            <p:cNvPicPr>
              <a:picLocks noChangeAspect="1"/>
            </p:cNvPicPr>
            <p:nvPr/>
          </p:nvPicPr>
          <p:blipFill>
            <a:blip r:embed="rId3"/>
            <a:stretch>
              <a:fillRect/>
            </a:stretch>
          </p:blipFill>
          <p:spPr>
            <a:xfrm>
              <a:off x="226299" y="3864403"/>
              <a:ext cx="3201095" cy="640219"/>
            </a:xfrm>
            <a:prstGeom prst="rect">
              <a:avLst/>
            </a:prstGeom>
          </p:spPr>
        </p:pic>
        <p:sp>
          <p:nvSpPr>
            <p:cNvPr id="8" name="TextBox 7">
              <a:extLst>
                <a:ext uri="{FF2B5EF4-FFF2-40B4-BE49-F238E27FC236}">
                  <a16:creationId xmlns:a16="http://schemas.microsoft.com/office/drawing/2014/main" id="{69B22960-3AF9-DF7E-D340-DAC1A7B05C10}"/>
                </a:ext>
              </a:extLst>
            </p:cNvPr>
            <p:cNvSpPr txBox="1"/>
            <p:nvPr/>
          </p:nvSpPr>
          <p:spPr>
            <a:xfrm>
              <a:off x="1778741" y="3935583"/>
              <a:ext cx="2133029" cy="433943"/>
            </a:xfrm>
            <a:prstGeom prst="rect">
              <a:avLst/>
            </a:prstGeom>
            <a:noFill/>
          </p:spPr>
          <p:txBody>
            <a:bodyPr wrap="square" rtlCol="0">
              <a:spAutoFit/>
            </a:bodyPr>
            <a:lstStyle/>
            <a:p>
              <a:r>
                <a:rPr lang="en-GB" sz="2000" dirty="0" err="1"/>
                <a:t>Chauvie</a:t>
              </a:r>
              <a:r>
                <a:rPr lang="en-GB" sz="2000" dirty="0"/>
                <a:t> et al. </a:t>
              </a:r>
            </a:p>
          </p:txBody>
        </p:sp>
      </p:grpSp>
    </p:spTree>
    <p:extLst>
      <p:ext uri="{BB962C8B-B14F-4D97-AF65-F5344CB8AC3E}">
        <p14:creationId xmlns:p14="http://schemas.microsoft.com/office/powerpoint/2010/main" val="39242839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EDB067-7FEF-1C85-FFC2-8B4118A730E1}"/>
              </a:ext>
            </a:extLst>
          </p:cNvPr>
          <p:cNvSpPr>
            <a:spLocks noGrp="1"/>
          </p:cNvSpPr>
          <p:nvPr>
            <p:ph type="title"/>
          </p:nvPr>
        </p:nvSpPr>
        <p:spPr>
          <a:xfrm>
            <a:off x="1819599" y="156097"/>
            <a:ext cx="9775370" cy="1078814"/>
          </a:xfrm>
        </p:spPr>
        <p:txBody>
          <a:bodyPr>
            <a:normAutofit fontScale="90000"/>
          </a:bodyPr>
          <a:lstStyle/>
          <a:p>
            <a:pPr marL="0" indent="0"/>
            <a:r>
              <a:rPr lang="en-US" dirty="0"/>
              <a:t>Radiomics to describe intratumor heterogeneity</a:t>
            </a:r>
            <a:endParaRPr lang="en-US" sz="4400" dirty="0"/>
          </a:p>
        </p:txBody>
      </p:sp>
      <p:grpSp>
        <p:nvGrpSpPr>
          <p:cNvPr id="4" name="Group 3">
            <a:extLst>
              <a:ext uri="{FF2B5EF4-FFF2-40B4-BE49-F238E27FC236}">
                <a16:creationId xmlns:a16="http://schemas.microsoft.com/office/drawing/2014/main" id="{E70A68FB-60A1-435B-EDF6-EC38014AB705}"/>
              </a:ext>
            </a:extLst>
          </p:cNvPr>
          <p:cNvGrpSpPr/>
          <p:nvPr/>
        </p:nvGrpSpPr>
        <p:grpSpPr>
          <a:xfrm>
            <a:off x="1791471" y="1934727"/>
            <a:ext cx="10230542" cy="4923273"/>
            <a:chOff x="120808" y="1753218"/>
            <a:chExt cx="12166193" cy="5194827"/>
          </a:xfrm>
        </p:grpSpPr>
        <p:grpSp>
          <p:nvGrpSpPr>
            <p:cNvPr id="5" name="Group 4">
              <a:extLst>
                <a:ext uri="{FF2B5EF4-FFF2-40B4-BE49-F238E27FC236}">
                  <a16:creationId xmlns:a16="http://schemas.microsoft.com/office/drawing/2014/main" id="{EE987FD4-4E69-C379-55F5-9083023F7FF2}"/>
                </a:ext>
              </a:extLst>
            </p:cNvPr>
            <p:cNvGrpSpPr/>
            <p:nvPr/>
          </p:nvGrpSpPr>
          <p:grpSpPr>
            <a:xfrm>
              <a:off x="120808" y="1753222"/>
              <a:ext cx="3876892" cy="5194823"/>
              <a:chOff x="6968666" y="1557901"/>
              <a:chExt cx="1944216" cy="2260292"/>
            </a:xfrm>
          </p:grpSpPr>
          <p:pic>
            <p:nvPicPr>
              <p:cNvPr id="12" name="Picture 11">
                <a:extLst>
                  <a:ext uri="{FF2B5EF4-FFF2-40B4-BE49-F238E27FC236}">
                    <a16:creationId xmlns:a16="http://schemas.microsoft.com/office/drawing/2014/main" id="{DF3D2E95-F125-9388-5BFC-44977809C9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509" t="9279" r="37598" b="16560"/>
              <a:stretch/>
            </p:blipFill>
            <p:spPr>
              <a:xfrm>
                <a:off x="6968666" y="1557901"/>
                <a:ext cx="1944216" cy="1940427"/>
              </a:xfrm>
              <a:prstGeom prst="rect">
                <a:avLst/>
              </a:prstGeom>
            </p:spPr>
          </p:pic>
          <p:sp>
            <p:nvSpPr>
              <p:cNvPr id="13" name="TextBox 12">
                <a:extLst>
                  <a:ext uri="{FF2B5EF4-FFF2-40B4-BE49-F238E27FC236}">
                    <a16:creationId xmlns:a16="http://schemas.microsoft.com/office/drawing/2014/main" id="{DBE5F62E-59E0-9807-2F15-6C83AAEB2E2B}"/>
                  </a:ext>
                </a:extLst>
              </p:cNvPr>
              <p:cNvSpPr txBox="1"/>
              <p:nvPr/>
            </p:nvSpPr>
            <p:spPr>
              <a:xfrm>
                <a:off x="7089590" y="3497792"/>
                <a:ext cx="1702368" cy="320401"/>
              </a:xfrm>
              <a:prstGeom prst="rect">
                <a:avLst/>
              </a:prstGeom>
              <a:noFill/>
            </p:spPr>
            <p:txBody>
              <a:bodyPr wrap="square" rtlCol="0">
                <a:spAutoFit/>
              </a:bodyPr>
              <a:lstStyle/>
              <a:p>
                <a:pPr algn="ctr"/>
                <a:r>
                  <a:rPr lang="en-GB" sz="3600" dirty="0">
                    <a:latin typeface="+mj-lt"/>
                    <a:cs typeface="Arial" panose="020B0604020202020204" pitchFamily="34" charset="0"/>
                  </a:rPr>
                  <a:t>SUV</a:t>
                </a:r>
                <a:endParaRPr lang="en-GB" sz="1100" dirty="0">
                  <a:latin typeface="+mj-lt"/>
                  <a:cs typeface="Arial" panose="020B0604020202020204" pitchFamily="34" charset="0"/>
                </a:endParaRPr>
              </a:p>
            </p:txBody>
          </p:sp>
        </p:grpSp>
        <p:grpSp>
          <p:nvGrpSpPr>
            <p:cNvPr id="6" name="Group 5">
              <a:extLst>
                <a:ext uri="{FF2B5EF4-FFF2-40B4-BE49-F238E27FC236}">
                  <a16:creationId xmlns:a16="http://schemas.microsoft.com/office/drawing/2014/main" id="{157E87F0-469B-36A6-95CC-7E2B351183DD}"/>
                </a:ext>
              </a:extLst>
            </p:cNvPr>
            <p:cNvGrpSpPr/>
            <p:nvPr/>
          </p:nvGrpSpPr>
          <p:grpSpPr>
            <a:xfrm>
              <a:off x="3997700" y="1753221"/>
              <a:ext cx="4383463" cy="5162598"/>
              <a:chOff x="9656187" y="1556792"/>
              <a:chExt cx="1945327" cy="2229602"/>
            </a:xfrm>
          </p:grpSpPr>
          <p:pic>
            <p:nvPicPr>
              <p:cNvPr id="10" name="Picture 9">
                <a:extLst>
                  <a:ext uri="{FF2B5EF4-FFF2-40B4-BE49-F238E27FC236}">
                    <a16:creationId xmlns:a16="http://schemas.microsoft.com/office/drawing/2014/main" id="{2E02ECEA-81AC-D1D2-5824-439C3B1E79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691" t="9279" r="36416" b="16559"/>
              <a:stretch/>
            </p:blipFill>
            <p:spPr>
              <a:xfrm>
                <a:off x="9656187" y="1556792"/>
                <a:ext cx="1945327" cy="1941535"/>
              </a:xfrm>
              <a:prstGeom prst="rect">
                <a:avLst/>
              </a:prstGeom>
            </p:spPr>
          </p:pic>
          <p:sp>
            <p:nvSpPr>
              <p:cNvPr id="11" name="TextBox 10">
                <a:extLst>
                  <a:ext uri="{FF2B5EF4-FFF2-40B4-BE49-F238E27FC236}">
                    <a16:creationId xmlns:a16="http://schemas.microsoft.com/office/drawing/2014/main" id="{4F24DBEC-04BA-4A9D-71AC-AE73F15C2CFC}"/>
                  </a:ext>
                </a:extLst>
              </p:cNvPr>
              <p:cNvSpPr txBox="1"/>
              <p:nvPr/>
            </p:nvSpPr>
            <p:spPr>
              <a:xfrm>
                <a:off x="9777666" y="3468371"/>
                <a:ext cx="1702368" cy="318023"/>
              </a:xfrm>
              <a:prstGeom prst="rect">
                <a:avLst/>
              </a:prstGeom>
              <a:noFill/>
            </p:spPr>
            <p:txBody>
              <a:bodyPr wrap="square" rtlCol="0">
                <a:spAutoFit/>
              </a:bodyPr>
              <a:lstStyle/>
              <a:p>
                <a:pPr algn="ctr"/>
                <a:r>
                  <a:rPr lang="en-GB" sz="3600" dirty="0">
                    <a:latin typeface="+mj-lt"/>
                    <a:cs typeface="Arial" panose="020B0604020202020204" pitchFamily="34" charset="0"/>
                  </a:rPr>
                  <a:t>Contrast</a:t>
                </a:r>
                <a:endParaRPr lang="en-GB" sz="1100" dirty="0">
                  <a:latin typeface="+mj-lt"/>
                  <a:cs typeface="Arial" panose="020B0604020202020204" pitchFamily="34" charset="0"/>
                </a:endParaRPr>
              </a:p>
            </p:txBody>
          </p:sp>
        </p:grpSp>
        <p:grpSp>
          <p:nvGrpSpPr>
            <p:cNvPr id="7" name="Group 6">
              <a:extLst>
                <a:ext uri="{FF2B5EF4-FFF2-40B4-BE49-F238E27FC236}">
                  <a16:creationId xmlns:a16="http://schemas.microsoft.com/office/drawing/2014/main" id="{48FA20C2-FD2B-B4F7-E5C1-BEFC64D1609C}"/>
                </a:ext>
              </a:extLst>
            </p:cNvPr>
            <p:cNvGrpSpPr/>
            <p:nvPr/>
          </p:nvGrpSpPr>
          <p:grpSpPr>
            <a:xfrm>
              <a:off x="7702432" y="1753218"/>
              <a:ext cx="4584569" cy="5192925"/>
              <a:chOff x="8344755" y="3935786"/>
              <a:chExt cx="1880114" cy="2229180"/>
            </a:xfrm>
          </p:grpSpPr>
          <p:pic>
            <p:nvPicPr>
              <p:cNvPr id="8" name="Picture 7">
                <a:extLst>
                  <a:ext uri="{FF2B5EF4-FFF2-40B4-BE49-F238E27FC236}">
                    <a16:creationId xmlns:a16="http://schemas.microsoft.com/office/drawing/2014/main" id="{2D795D4E-B5F3-386C-0AEE-DBC4A878D7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691" t="9279" r="36416" b="13987"/>
              <a:stretch/>
            </p:blipFill>
            <p:spPr>
              <a:xfrm>
                <a:off x="8344755" y="3935786"/>
                <a:ext cx="1880114" cy="1941534"/>
              </a:xfrm>
              <a:prstGeom prst="rect">
                <a:avLst/>
              </a:prstGeom>
            </p:spPr>
          </p:pic>
          <p:sp>
            <p:nvSpPr>
              <p:cNvPr id="9" name="TextBox 8">
                <a:extLst>
                  <a:ext uri="{FF2B5EF4-FFF2-40B4-BE49-F238E27FC236}">
                    <a16:creationId xmlns:a16="http://schemas.microsoft.com/office/drawing/2014/main" id="{88B260C1-46D9-9C5F-EB71-29FFF7B2AB70}"/>
                  </a:ext>
                </a:extLst>
              </p:cNvPr>
              <p:cNvSpPr txBox="1"/>
              <p:nvPr/>
            </p:nvSpPr>
            <p:spPr>
              <a:xfrm>
                <a:off x="8433628" y="5848860"/>
                <a:ext cx="1702367" cy="316106"/>
              </a:xfrm>
              <a:prstGeom prst="rect">
                <a:avLst/>
              </a:prstGeom>
              <a:noFill/>
            </p:spPr>
            <p:txBody>
              <a:bodyPr wrap="square" rtlCol="0">
                <a:spAutoFit/>
              </a:bodyPr>
              <a:lstStyle/>
              <a:p>
                <a:pPr algn="ctr"/>
                <a:r>
                  <a:rPr lang="en-GB" sz="3600" dirty="0">
                    <a:latin typeface="+mj-lt"/>
                    <a:cs typeface="Arial" panose="020B0604020202020204" pitchFamily="34" charset="0"/>
                  </a:rPr>
                  <a:t>Emphasis </a:t>
                </a:r>
                <a:endParaRPr lang="en-GB" sz="1100" dirty="0">
                  <a:latin typeface="+mj-lt"/>
                  <a:cs typeface="Arial" panose="020B0604020202020204" pitchFamily="34" charset="0"/>
                </a:endParaRPr>
              </a:p>
            </p:txBody>
          </p:sp>
        </p:grpSp>
      </p:grpSp>
      <p:sp>
        <p:nvSpPr>
          <p:cNvPr id="14" name="TextBox 13">
            <a:extLst>
              <a:ext uri="{FF2B5EF4-FFF2-40B4-BE49-F238E27FC236}">
                <a16:creationId xmlns:a16="http://schemas.microsoft.com/office/drawing/2014/main" id="{EC81006C-72E7-A038-C132-49E388281E06}"/>
              </a:ext>
            </a:extLst>
          </p:cNvPr>
          <p:cNvSpPr txBox="1"/>
          <p:nvPr/>
        </p:nvSpPr>
        <p:spPr>
          <a:xfrm>
            <a:off x="1791471" y="1066204"/>
            <a:ext cx="8910687" cy="707886"/>
          </a:xfrm>
          <a:prstGeom prst="rect">
            <a:avLst/>
          </a:prstGeom>
          <a:noFill/>
        </p:spPr>
        <p:txBody>
          <a:bodyPr wrap="square">
            <a:spAutoFit/>
          </a:bodyPr>
          <a:lstStyle/>
          <a:p>
            <a:r>
              <a:rPr lang="en-US" sz="2000" dirty="0"/>
              <a:t>basic biophysical parameters (e.g. blood flow, hypoxia, cell death)</a:t>
            </a:r>
            <a:br>
              <a:rPr lang="en-US" sz="2000" dirty="0"/>
            </a:br>
            <a:r>
              <a:rPr lang="en-US" sz="2000" dirty="0"/>
              <a:t>underlying gene expression profiles</a:t>
            </a:r>
          </a:p>
        </p:txBody>
      </p:sp>
      <p:sp>
        <p:nvSpPr>
          <p:cNvPr id="15" name="TextBox 14">
            <a:extLst>
              <a:ext uri="{FF2B5EF4-FFF2-40B4-BE49-F238E27FC236}">
                <a16:creationId xmlns:a16="http://schemas.microsoft.com/office/drawing/2014/main" id="{FBD36CAE-081B-0F5B-7E16-C0B7919CFCF4}"/>
              </a:ext>
            </a:extLst>
          </p:cNvPr>
          <p:cNvSpPr txBox="1"/>
          <p:nvPr/>
        </p:nvSpPr>
        <p:spPr>
          <a:xfrm>
            <a:off x="31217" y="6458127"/>
            <a:ext cx="6101254" cy="369332"/>
          </a:xfrm>
          <a:prstGeom prst="rect">
            <a:avLst/>
          </a:prstGeom>
          <a:noFill/>
        </p:spPr>
        <p:txBody>
          <a:bodyPr wrap="square">
            <a:spAutoFit/>
          </a:bodyPr>
          <a:lstStyle/>
          <a:p>
            <a:r>
              <a:rPr lang="en-US" dirty="0" err="1"/>
              <a:t>intraPATIENT</a:t>
            </a:r>
            <a:endParaRPr lang="en-US" dirty="0"/>
          </a:p>
        </p:txBody>
      </p:sp>
    </p:spTree>
    <p:extLst>
      <p:ext uri="{BB962C8B-B14F-4D97-AF65-F5344CB8AC3E}">
        <p14:creationId xmlns:p14="http://schemas.microsoft.com/office/powerpoint/2010/main" val="22825271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body&#10;&#10;Description automatically generated">
            <a:extLst>
              <a:ext uri="{FF2B5EF4-FFF2-40B4-BE49-F238E27FC236}">
                <a16:creationId xmlns:a16="http://schemas.microsoft.com/office/drawing/2014/main" id="{98C47F15-4772-2099-BD1E-3292BA569002}"/>
              </a:ext>
            </a:extLst>
          </p:cNvPr>
          <p:cNvPicPr>
            <a:picLocks noChangeAspect="1"/>
          </p:cNvPicPr>
          <p:nvPr/>
        </p:nvPicPr>
        <p:blipFill>
          <a:blip r:embed="rId2"/>
          <a:stretch>
            <a:fillRect/>
          </a:stretch>
        </p:blipFill>
        <p:spPr>
          <a:xfrm>
            <a:off x="-8349" y="0"/>
            <a:ext cx="2861285" cy="6858000"/>
          </a:xfrm>
          <a:prstGeom prst="rect">
            <a:avLst/>
          </a:prstGeom>
        </p:spPr>
      </p:pic>
      <p:pic>
        <p:nvPicPr>
          <p:cNvPr id="8" name="Picture 7" descr="A close-up of a x-ray&#10;&#10;Description automatically generated">
            <a:extLst>
              <a:ext uri="{FF2B5EF4-FFF2-40B4-BE49-F238E27FC236}">
                <a16:creationId xmlns:a16="http://schemas.microsoft.com/office/drawing/2014/main" id="{0323BE1B-591A-E566-AD8B-DBA7EEC99F97}"/>
              </a:ext>
            </a:extLst>
          </p:cNvPr>
          <p:cNvPicPr>
            <a:picLocks noChangeAspect="1"/>
          </p:cNvPicPr>
          <p:nvPr/>
        </p:nvPicPr>
        <p:blipFill>
          <a:blip r:embed="rId3"/>
          <a:stretch>
            <a:fillRect/>
          </a:stretch>
        </p:blipFill>
        <p:spPr>
          <a:xfrm>
            <a:off x="2852936" y="0"/>
            <a:ext cx="2920784" cy="6858000"/>
          </a:xfrm>
          <a:prstGeom prst="rect">
            <a:avLst/>
          </a:prstGeom>
        </p:spPr>
      </p:pic>
      <p:pic>
        <p:nvPicPr>
          <p:cNvPr id="10" name="Picture 9" descr="A close-up of a x-ray&#10;&#10;Description automatically generated">
            <a:extLst>
              <a:ext uri="{FF2B5EF4-FFF2-40B4-BE49-F238E27FC236}">
                <a16:creationId xmlns:a16="http://schemas.microsoft.com/office/drawing/2014/main" id="{1535A031-C04D-486E-6DCC-F4B19AFD51CA}"/>
              </a:ext>
            </a:extLst>
          </p:cNvPr>
          <p:cNvPicPr>
            <a:picLocks noChangeAspect="1"/>
          </p:cNvPicPr>
          <p:nvPr/>
        </p:nvPicPr>
        <p:blipFill>
          <a:blip r:embed="rId4"/>
          <a:stretch>
            <a:fillRect/>
          </a:stretch>
        </p:blipFill>
        <p:spPr>
          <a:xfrm>
            <a:off x="5773720" y="0"/>
            <a:ext cx="3019476" cy="6858000"/>
          </a:xfrm>
          <a:prstGeom prst="rect">
            <a:avLst/>
          </a:prstGeom>
        </p:spPr>
      </p:pic>
      <p:pic>
        <p:nvPicPr>
          <p:cNvPr id="12" name="Picture 11" descr="A close-up of a x-ray&#10;&#10;Description automatically generated">
            <a:extLst>
              <a:ext uri="{FF2B5EF4-FFF2-40B4-BE49-F238E27FC236}">
                <a16:creationId xmlns:a16="http://schemas.microsoft.com/office/drawing/2014/main" id="{D3521BE0-601E-E5CB-9C3C-8634FE8BA7A3}"/>
              </a:ext>
            </a:extLst>
          </p:cNvPr>
          <p:cNvPicPr>
            <a:picLocks noChangeAspect="1"/>
          </p:cNvPicPr>
          <p:nvPr/>
        </p:nvPicPr>
        <p:blipFill>
          <a:blip r:embed="rId5"/>
          <a:stretch>
            <a:fillRect/>
          </a:stretch>
        </p:blipFill>
        <p:spPr>
          <a:xfrm>
            <a:off x="8782602" y="0"/>
            <a:ext cx="3409397" cy="6858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FBF1CFDD-FFEF-0590-D328-FB4B44E0DB08}"/>
              </a:ext>
            </a:extLst>
          </p:cNvPr>
          <p:cNvPicPr>
            <a:picLocks noChangeAspect="1"/>
          </p:cNvPicPr>
          <p:nvPr/>
        </p:nvPicPr>
        <p:blipFill>
          <a:blip r:embed="rId6"/>
          <a:stretch>
            <a:fillRect/>
          </a:stretch>
        </p:blipFill>
        <p:spPr>
          <a:xfrm>
            <a:off x="-32680" y="5063835"/>
            <a:ext cx="7772400" cy="1845867"/>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1B5D768C-7D57-783A-600D-980D6428759D}"/>
              </a:ext>
            </a:extLst>
          </p:cNvPr>
          <p:cNvPicPr>
            <a:picLocks noChangeAspect="1"/>
          </p:cNvPicPr>
          <p:nvPr/>
        </p:nvPicPr>
        <p:blipFill>
          <a:blip r:embed="rId7"/>
          <a:stretch>
            <a:fillRect/>
          </a:stretch>
        </p:blipFill>
        <p:spPr>
          <a:xfrm>
            <a:off x="6016954" y="5063835"/>
            <a:ext cx="6175045" cy="1847726"/>
          </a:xfrm>
          <a:prstGeom prst="rect">
            <a:avLst/>
          </a:prstGeom>
        </p:spPr>
      </p:pic>
    </p:spTree>
    <p:extLst>
      <p:ext uri="{BB962C8B-B14F-4D97-AF65-F5344CB8AC3E}">
        <p14:creationId xmlns:p14="http://schemas.microsoft.com/office/powerpoint/2010/main" val="1478476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82290-130F-C980-3614-C5F2EF592DC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72661C-FAE3-B585-1698-A726A0A7C4A3}"/>
              </a:ext>
            </a:extLst>
          </p:cNvPr>
          <p:cNvSpPr>
            <a:spLocks noGrp="1"/>
          </p:cNvSpPr>
          <p:nvPr>
            <p:ph type="body" idx="1"/>
          </p:nvPr>
        </p:nvSpPr>
        <p:spPr>
          <a:xfrm>
            <a:off x="1034142" y="1493976"/>
            <a:ext cx="5544458" cy="547777"/>
          </a:xfrm>
        </p:spPr>
        <p:txBody>
          <a:bodyPr>
            <a:normAutofit/>
          </a:bodyPr>
          <a:lstStyle/>
          <a:p>
            <a:r>
              <a:rPr lang="en-US" sz="2400" dirty="0" err="1"/>
              <a:t>InFra</a:t>
            </a:r>
            <a:r>
              <a:rPr lang="en-US" sz="2400" dirty="0"/>
              <a:t>-structures</a:t>
            </a:r>
          </a:p>
        </p:txBody>
      </p:sp>
      <p:sp>
        <p:nvSpPr>
          <p:cNvPr id="5" name="Text Placeholder 4">
            <a:extLst>
              <a:ext uri="{FF2B5EF4-FFF2-40B4-BE49-F238E27FC236}">
                <a16:creationId xmlns:a16="http://schemas.microsoft.com/office/drawing/2014/main" id="{2C548978-6795-0AAF-8433-33BC2A0AE671}"/>
              </a:ext>
            </a:extLst>
          </p:cNvPr>
          <p:cNvSpPr>
            <a:spLocks noGrp="1"/>
          </p:cNvSpPr>
          <p:nvPr>
            <p:ph type="body" sz="quarter" idx="3"/>
          </p:nvPr>
        </p:nvSpPr>
        <p:spPr>
          <a:xfrm>
            <a:off x="6761881" y="1526231"/>
            <a:ext cx="4595473" cy="483266"/>
          </a:xfrm>
        </p:spPr>
        <p:txBody>
          <a:bodyPr>
            <a:normAutofit/>
          </a:bodyPr>
          <a:lstStyle/>
          <a:p>
            <a:r>
              <a:rPr lang="en-US" sz="2400" dirty="0"/>
              <a:t>Real-time Radiation dosimeter</a:t>
            </a:r>
          </a:p>
        </p:txBody>
      </p:sp>
      <p:sp>
        <p:nvSpPr>
          <p:cNvPr id="3" name="Title 2">
            <a:extLst>
              <a:ext uri="{FF2B5EF4-FFF2-40B4-BE49-F238E27FC236}">
                <a16:creationId xmlns:a16="http://schemas.microsoft.com/office/drawing/2014/main" id="{9640BF03-5341-62EE-8DA5-64B6528FB424}"/>
              </a:ext>
            </a:extLst>
          </p:cNvPr>
          <p:cNvSpPr>
            <a:spLocks noGrp="1"/>
          </p:cNvSpPr>
          <p:nvPr>
            <p:ph type="title"/>
          </p:nvPr>
        </p:nvSpPr>
        <p:spPr>
          <a:xfrm>
            <a:off x="1226647" y="159791"/>
            <a:ext cx="10319657" cy="924808"/>
          </a:xfrm>
        </p:spPr>
        <p:txBody>
          <a:bodyPr>
            <a:normAutofit/>
          </a:bodyPr>
          <a:lstStyle/>
          <a:p>
            <a:r>
              <a:rPr lang="en-US" sz="3200" dirty="0" err="1"/>
              <a:t>RADIOPROTECTIOn</a:t>
            </a:r>
            <a:endParaRPr lang="en-US" sz="3200" dirty="0"/>
          </a:p>
        </p:txBody>
      </p:sp>
      <p:pic>
        <p:nvPicPr>
          <p:cNvPr id="13" name="Picture 12" descr="A screenshot of a medical report&#10;&#10;Description automatically generated">
            <a:extLst>
              <a:ext uri="{FF2B5EF4-FFF2-40B4-BE49-F238E27FC236}">
                <a16:creationId xmlns:a16="http://schemas.microsoft.com/office/drawing/2014/main" id="{6703D008-9EA7-AFB7-FC08-7AF6196053A0}"/>
              </a:ext>
            </a:extLst>
          </p:cNvPr>
          <p:cNvPicPr>
            <a:picLocks noChangeAspect="1"/>
          </p:cNvPicPr>
          <p:nvPr/>
        </p:nvPicPr>
        <p:blipFill>
          <a:blip r:embed="rId2"/>
          <a:srcRect t="1315" r="9469" b="8185"/>
          <a:stretch/>
        </p:blipFill>
        <p:spPr>
          <a:xfrm>
            <a:off x="6825006" y="2163562"/>
            <a:ext cx="4469224" cy="4312034"/>
          </a:xfrm>
          <a:prstGeom prst="rect">
            <a:avLst/>
          </a:prstGeom>
        </p:spPr>
      </p:pic>
      <p:sp>
        <p:nvSpPr>
          <p:cNvPr id="10" name="TextBox 9">
            <a:extLst>
              <a:ext uri="{FF2B5EF4-FFF2-40B4-BE49-F238E27FC236}">
                <a16:creationId xmlns:a16="http://schemas.microsoft.com/office/drawing/2014/main" id="{1F0B7FC9-8FD6-FB8E-EE5F-700B5586A25B}"/>
              </a:ext>
            </a:extLst>
          </p:cNvPr>
          <p:cNvSpPr txBox="1"/>
          <p:nvPr/>
        </p:nvSpPr>
        <p:spPr>
          <a:xfrm>
            <a:off x="1140577" y="932893"/>
            <a:ext cx="10650369" cy="400110"/>
          </a:xfrm>
          <a:prstGeom prst="rect">
            <a:avLst/>
          </a:prstGeom>
          <a:noFill/>
        </p:spPr>
        <p:txBody>
          <a:bodyPr wrap="square">
            <a:spAutoFit/>
          </a:bodyPr>
          <a:lstStyle/>
          <a:p>
            <a:pPr marL="0" indent="0">
              <a:buNone/>
            </a:pPr>
            <a:r>
              <a:rPr lang="en-US" sz="2000" dirty="0"/>
              <a:t>It is usually seen as a professional skill, not too much science has been put on it. But it is needed!</a:t>
            </a:r>
          </a:p>
        </p:txBody>
      </p:sp>
      <p:pic>
        <p:nvPicPr>
          <p:cNvPr id="16" name="Picture 15" descr="A diagram of a square with a rainbow colored square&#10;&#10;Description automatically generated with medium confidence">
            <a:extLst>
              <a:ext uri="{FF2B5EF4-FFF2-40B4-BE49-F238E27FC236}">
                <a16:creationId xmlns:a16="http://schemas.microsoft.com/office/drawing/2014/main" id="{A3FCD9FA-DA7F-6895-32D1-3D69E550FA9A}"/>
              </a:ext>
            </a:extLst>
          </p:cNvPr>
          <p:cNvPicPr>
            <a:picLocks noChangeAspect="1"/>
          </p:cNvPicPr>
          <p:nvPr/>
        </p:nvPicPr>
        <p:blipFill>
          <a:blip r:embed="rId3"/>
          <a:stretch>
            <a:fillRect/>
          </a:stretch>
        </p:blipFill>
        <p:spPr>
          <a:xfrm>
            <a:off x="1119164" y="2202726"/>
            <a:ext cx="5346597" cy="4294928"/>
          </a:xfrm>
          <a:prstGeom prst="rect">
            <a:avLst/>
          </a:prstGeom>
        </p:spPr>
      </p:pic>
    </p:spTree>
    <p:extLst>
      <p:ext uri="{BB962C8B-B14F-4D97-AF65-F5344CB8AC3E}">
        <p14:creationId xmlns:p14="http://schemas.microsoft.com/office/powerpoint/2010/main" val="16145692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441F0B-E87E-1173-E567-A294B1698508}"/>
              </a:ext>
            </a:extLst>
          </p:cNvPr>
          <p:cNvSpPr>
            <a:spLocks noGrp="1"/>
          </p:cNvSpPr>
          <p:nvPr>
            <p:ph idx="1"/>
          </p:nvPr>
        </p:nvSpPr>
        <p:spPr>
          <a:xfrm>
            <a:off x="496080" y="1431902"/>
            <a:ext cx="5499367" cy="3824514"/>
          </a:xfrm>
        </p:spPr>
        <p:txBody>
          <a:bodyPr>
            <a:normAutofit fontScale="92500" lnSpcReduction="20000"/>
          </a:bodyPr>
          <a:lstStyle/>
          <a:p>
            <a:r>
              <a:rPr lang="en-US" dirty="0"/>
              <a:t>NM moved from gamma camera to PET</a:t>
            </a:r>
          </a:p>
          <a:p>
            <a:r>
              <a:rPr lang="en-US" dirty="0"/>
              <a:t>Many new tracers are nowadays used in clinical practice</a:t>
            </a:r>
          </a:p>
          <a:p>
            <a:r>
              <a:rPr lang="en-US" dirty="0" err="1"/>
              <a:t>Theragnostics</a:t>
            </a:r>
            <a:r>
              <a:rPr lang="en-US" dirty="0"/>
              <a:t> would play a central role</a:t>
            </a:r>
          </a:p>
          <a:p>
            <a:r>
              <a:rPr lang="en-US" dirty="0"/>
              <a:t>Need for:</a:t>
            </a:r>
          </a:p>
          <a:p>
            <a:pPr lvl="1"/>
            <a:r>
              <a:rPr lang="en-US" dirty="0"/>
              <a:t>isotope production</a:t>
            </a:r>
          </a:p>
          <a:p>
            <a:pPr lvl="1"/>
            <a:r>
              <a:rPr lang="en-US" dirty="0"/>
              <a:t>quantitative imaging </a:t>
            </a:r>
          </a:p>
          <a:p>
            <a:pPr lvl="1"/>
            <a:r>
              <a:rPr lang="en-US" dirty="0"/>
              <a:t>AI offers different solution but definitively need to be validated in research and clinical environment </a:t>
            </a:r>
          </a:p>
        </p:txBody>
      </p:sp>
      <p:sp>
        <p:nvSpPr>
          <p:cNvPr id="3" name="Title 2">
            <a:extLst>
              <a:ext uri="{FF2B5EF4-FFF2-40B4-BE49-F238E27FC236}">
                <a16:creationId xmlns:a16="http://schemas.microsoft.com/office/drawing/2014/main" id="{DE253FC9-F276-AEAE-E95D-1FB760655F11}"/>
              </a:ext>
            </a:extLst>
          </p:cNvPr>
          <p:cNvSpPr>
            <a:spLocks noGrp="1"/>
          </p:cNvSpPr>
          <p:nvPr>
            <p:ph type="title"/>
          </p:nvPr>
        </p:nvSpPr>
        <p:spPr>
          <a:xfrm>
            <a:off x="989814" y="283595"/>
            <a:ext cx="10699266" cy="924808"/>
          </a:xfrm>
        </p:spPr>
        <p:txBody>
          <a:bodyPr>
            <a:normAutofit/>
          </a:bodyPr>
          <a:lstStyle/>
          <a:p>
            <a:r>
              <a:rPr lang="en-US" sz="3600" dirty="0">
                <a:solidFill>
                  <a:schemeClr val="tx2">
                    <a:lumMod val="75000"/>
                  </a:schemeClr>
                </a:solidFill>
              </a:rPr>
              <a:t>CONCLUSIONS </a:t>
            </a:r>
          </a:p>
        </p:txBody>
      </p:sp>
      <p:pic>
        <p:nvPicPr>
          <p:cNvPr id="4" name="Picture 3">
            <a:extLst>
              <a:ext uri="{FF2B5EF4-FFF2-40B4-BE49-F238E27FC236}">
                <a16:creationId xmlns:a16="http://schemas.microsoft.com/office/drawing/2014/main" id="{B405757D-4D49-7764-2B8F-E0010C975B6E}"/>
              </a:ext>
            </a:extLst>
          </p:cNvPr>
          <p:cNvPicPr>
            <a:picLocks noChangeAspect="1"/>
          </p:cNvPicPr>
          <p:nvPr/>
        </p:nvPicPr>
        <p:blipFill>
          <a:blip r:embed="rId2"/>
          <a:stretch>
            <a:fillRect/>
          </a:stretch>
        </p:blipFill>
        <p:spPr>
          <a:xfrm>
            <a:off x="6087487" y="1431902"/>
            <a:ext cx="6104513" cy="3824514"/>
          </a:xfrm>
          <a:prstGeom prst="rect">
            <a:avLst/>
          </a:prstGeom>
        </p:spPr>
      </p:pic>
    </p:spTree>
    <p:extLst>
      <p:ext uri="{BB962C8B-B14F-4D97-AF65-F5344CB8AC3E}">
        <p14:creationId xmlns:p14="http://schemas.microsoft.com/office/powerpoint/2010/main" val="2534973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8A17E0-A576-2F85-7D1D-F510CBE8A6D0}"/>
              </a:ext>
            </a:extLst>
          </p:cNvPr>
          <p:cNvSpPr txBox="1"/>
          <p:nvPr/>
        </p:nvSpPr>
        <p:spPr>
          <a:xfrm>
            <a:off x="2508932" y="1370341"/>
            <a:ext cx="5229461" cy="461665"/>
          </a:xfrm>
          <a:prstGeom prst="rect">
            <a:avLst/>
          </a:prstGeom>
          <a:noFill/>
        </p:spPr>
        <p:txBody>
          <a:bodyPr wrap="square" rtlCol="0">
            <a:spAutoFit/>
          </a:bodyPr>
          <a:lstStyle/>
          <a:p>
            <a:r>
              <a:rPr lang="en-US" sz="2400" dirty="0">
                <a:solidFill>
                  <a:schemeClr val="bg1"/>
                </a:solidFill>
              </a:rPr>
              <a:t>Thanks </a:t>
            </a:r>
            <a:r>
              <a:rPr lang="en-US" sz="2400" dirty="0" err="1">
                <a:solidFill>
                  <a:schemeClr val="bg1"/>
                </a:solidFill>
              </a:rPr>
              <a:t>fot</a:t>
            </a:r>
            <a:r>
              <a:rPr lang="en-US" sz="2400" dirty="0">
                <a:solidFill>
                  <a:schemeClr val="bg1"/>
                </a:solidFill>
              </a:rPr>
              <a:t> the attention and Buna festa</a:t>
            </a:r>
          </a:p>
        </p:txBody>
      </p:sp>
      <p:pic>
        <p:nvPicPr>
          <p:cNvPr id="4" name="199738-911047164_large">
            <a:hlinkClick r:id="" action="ppaction://media"/>
            <a:extLst>
              <a:ext uri="{FF2B5EF4-FFF2-40B4-BE49-F238E27FC236}">
                <a16:creationId xmlns:a16="http://schemas.microsoft.com/office/drawing/2014/main" id="{47069978-42F9-380D-9BA5-257B3DE314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1" y="2117"/>
            <a:ext cx="12192000" cy="6858000"/>
          </a:xfrm>
          <a:prstGeom prst="rect">
            <a:avLst/>
          </a:prstGeom>
        </p:spPr>
      </p:pic>
    </p:spTree>
    <p:extLst>
      <p:ext uri="{BB962C8B-B14F-4D97-AF65-F5344CB8AC3E}">
        <p14:creationId xmlns:p14="http://schemas.microsoft.com/office/powerpoint/2010/main" val="240405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1D53D-9CA2-74AF-FDC8-2C8AD65DCFB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929A5D0-62E1-81A3-BDC8-241BD33522C6}"/>
              </a:ext>
            </a:extLst>
          </p:cNvPr>
          <p:cNvGrpSpPr/>
          <p:nvPr/>
        </p:nvGrpSpPr>
        <p:grpSpPr>
          <a:xfrm>
            <a:off x="2818020" y="516402"/>
            <a:ext cx="3141805" cy="2755008"/>
            <a:chOff x="2000382" y="-922307"/>
            <a:chExt cx="2123675" cy="2123675"/>
          </a:xfrm>
        </p:grpSpPr>
        <p:sp>
          <p:nvSpPr>
            <p:cNvPr id="12" name="Shape 11">
              <a:extLst>
                <a:ext uri="{FF2B5EF4-FFF2-40B4-BE49-F238E27FC236}">
                  <a16:creationId xmlns:a16="http://schemas.microsoft.com/office/drawing/2014/main" id="{D242180A-9FAD-288E-6113-91E54A323234}"/>
                </a:ext>
              </a:extLst>
            </p:cNvPr>
            <p:cNvSpPr/>
            <p:nvPr/>
          </p:nvSpPr>
          <p:spPr>
            <a:xfrm rot="20700000">
              <a:off x="2000382" y="-922307"/>
              <a:ext cx="2123675" cy="2123675"/>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Shape 4">
              <a:extLst>
                <a:ext uri="{FF2B5EF4-FFF2-40B4-BE49-F238E27FC236}">
                  <a16:creationId xmlns:a16="http://schemas.microsoft.com/office/drawing/2014/main" id="{B70E1545-531B-2882-1965-2F8C57B12A13}"/>
                </a:ext>
              </a:extLst>
            </p:cNvPr>
            <p:cNvSpPr txBox="1"/>
            <p:nvPr/>
          </p:nvSpPr>
          <p:spPr>
            <a:xfrm>
              <a:off x="2448408" y="-414815"/>
              <a:ext cx="1266394" cy="9248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Isotope Production</a:t>
              </a:r>
            </a:p>
          </p:txBody>
        </p:sp>
      </p:grpSp>
      <p:grpSp>
        <p:nvGrpSpPr>
          <p:cNvPr id="17" name="Group 16">
            <a:extLst>
              <a:ext uri="{FF2B5EF4-FFF2-40B4-BE49-F238E27FC236}">
                <a16:creationId xmlns:a16="http://schemas.microsoft.com/office/drawing/2014/main" id="{173A2384-9E4C-9562-B763-DD08C9B517C5}"/>
              </a:ext>
            </a:extLst>
          </p:cNvPr>
          <p:cNvGrpSpPr/>
          <p:nvPr/>
        </p:nvGrpSpPr>
        <p:grpSpPr>
          <a:xfrm>
            <a:off x="-1427747" y="1023894"/>
            <a:ext cx="4891499" cy="4852588"/>
            <a:chOff x="3002521" y="1733973"/>
            <a:chExt cx="2167466" cy="2167466"/>
          </a:xfrm>
        </p:grpSpPr>
        <p:sp>
          <p:nvSpPr>
            <p:cNvPr id="18" name="Shape 17">
              <a:extLst>
                <a:ext uri="{FF2B5EF4-FFF2-40B4-BE49-F238E27FC236}">
                  <a16:creationId xmlns:a16="http://schemas.microsoft.com/office/drawing/2014/main" id="{78D3D905-CD57-9F32-B0D6-EF70910546C3}"/>
                </a:ext>
              </a:extLst>
            </p:cNvPr>
            <p:cNvSpPr/>
            <p:nvPr/>
          </p:nvSpPr>
          <p:spPr>
            <a:xfrm>
              <a:off x="3002521" y="1733973"/>
              <a:ext cx="2167466" cy="216746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Shape 4">
              <a:extLst>
                <a:ext uri="{FF2B5EF4-FFF2-40B4-BE49-F238E27FC236}">
                  <a16:creationId xmlns:a16="http://schemas.microsoft.com/office/drawing/2014/main" id="{ED8448B2-8590-A57F-D70D-E31B3E5751F6}"/>
                </a:ext>
              </a:extLst>
            </p:cNvPr>
            <p:cNvSpPr txBox="1"/>
            <p:nvPr/>
          </p:nvSpPr>
          <p:spPr>
            <a:xfrm>
              <a:off x="3548187" y="2282937"/>
              <a:ext cx="1076134" cy="10695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Radio-chemistry</a:t>
              </a:r>
            </a:p>
          </p:txBody>
        </p:sp>
      </p:grpSp>
      <p:sp>
        <p:nvSpPr>
          <p:cNvPr id="21" name="Circular Arrow 20">
            <a:extLst>
              <a:ext uri="{FF2B5EF4-FFF2-40B4-BE49-F238E27FC236}">
                <a16:creationId xmlns:a16="http://schemas.microsoft.com/office/drawing/2014/main" id="{E4B23567-C255-BFF1-10CB-B1DEE5396C38}"/>
              </a:ext>
            </a:extLst>
          </p:cNvPr>
          <p:cNvSpPr/>
          <p:nvPr/>
        </p:nvSpPr>
        <p:spPr>
          <a:xfrm rot="1615610">
            <a:off x="2467182" y="151587"/>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pic>
        <p:nvPicPr>
          <p:cNvPr id="2" name="Picture 1" descr="A group of icons with numbers and symbols&#10;&#10;Description automatically generated">
            <a:extLst>
              <a:ext uri="{FF2B5EF4-FFF2-40B4-BE49-F238E27FC236}">
                <a16:creationId xmlns:a16="http://schemas.microsoft.com/office/drawing/2014/main" id="{22DD6422-7D6F-5D7C-3CAE-AF6BC4F2A242}"/>
              </a:ext>
            </a:extLst>
          </p:cNvPr>
          <p:cNvPicPr>
            <a:picLocks noChangeAspect="1"/>
          </p:cNvPicPr>
          <p:nvPr/>
        </p:nvPicPr>
        <p:blipFill>
          <a:blip r:embed="rId2"/>
          <a:srcRect l="55427" t="54107" r="5099" b="5529"/>
          <a:stretch/>
        </p:blipFill>
        <p:spPr>
          <a:xfrm>
            <a:off x="10517322" y="257716"/>
            <a:ext cx="1246413" cy="1274496"/>
          </a:xfrm>
          <a:prstGeom prst="rect">
            <a:avLst/>
          </a:prstGeom>
        </p:spPr>
      </p:pic>
    </p:spTree>
    <p:extLst>
      <p:ext uri="{BB962C8B-B14F-4D97-AF65-F5344CB8AC3E}">
        <p14:creationId xmlns:p14="http://schemas.microsoft.com/office/powerpoint/2010/main" val="1281839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9E7D2-DF21-E3D3-8CE0-378DF2C4EEE5}"/>
            </a:ext>
          </a:extLst>
        </p:cNvPr>
        <p:cNvGrpSpPr/>
        <p:nvPr/>
      </p:nvGrpSpPr>
      <p:grpSpPr>
        <a:xfrm>
          <a:off x="0" y="0"/>
          <a:ext cx="0" cy="0"/>
          <a:chOff x="0" y="0"/>
          <a:chExt cx="0" cy="0"/>
        </a:xfrm>
      </p:grpSpPr>
      <p:sp>
        <p:nvSpPr>
          <p:cNvPr id="9" name="Text Placeholder 1">
            <a:extLst>
              <a:ext uri="{FF2B5EF4-FFF2-40B4-BE49-F238E27FC236}">
                <a16:creationId xmlns:a16="http://schemas.microsoft.com/office/drawing/2014/main" id="{EE03A069-21EF-388A-18AD-2A1A9164699B}"/>
              </a:ext>
            </a:extLst>
          </p:cNvPr>
          <p:cNvSpPr>
            <a:spLocks noGrp="1"/>
          </p:cNvSpPr>
          <p:nvPr>
            <p:ph idx="1"/>
          </p:nvPr>
        </p:nvSpPr>
        <p:spPr>
          <a:xfrm>
            <a:off x="1857747" y="1109155"/>
            <a:ext cx="9550008" cy="924808"/>
          </a:xfrm>
        </p:spPr>
        <p:txBody>
          <a:bodyPr anchor="ctr">
            <a:noAutofit/>
          </a:bodyPr>
          <a:lstStyle/>
          <a:p>
            <a:pPr marL="0" indent="0">
              <a:buNone/>
            </a:pPr>
            <a:r>
              <a:rPr lang="it-IT" dirty="0"/>
              <a:t>«</a:t>
            </a:r>
            <a:r>
              <a:rPr lang="it-IT" dirty="0" err="1"/>
              <a:t>Conventional</a:t>
            </a:r>
            <a:r>
              <a:rPr lang="it-IT" dirty="0"/>
              <a:t>» or «</a:t>
            </a:r>
            <a:r>
              <a:rPr lang="it-IT" dirty="0" err="1"/>
              <a:t>traditional</a:t>
            </a:r>
            <a:r>
              <a:rPr lang="it-IT" dirty="0"/>
              <a:t>» </a:t>
            </a:r>
            <a:r>
              <a:rPr lang="it-IT" dirty="0" err="1"/>
              <a:t>nuclear</a:t>
            </a:r>
            <a:r>
              <a:rPr lang="it-IT" dirty="0"/>
              <a:t> medicine </a:t>
            </a:r>
          </a:p>
        </p:txBody>
      </p:sp>
      <p:sp>
        <p:nvSpPr>
          <p:cNvPr id="2" name="Title 1">
            <a:extLst>
              <a:ext uri="{FF2B5EF4-FFF2-40B4-BE49-F238E27FC236}">
                <a16:creationId xmlns:a16="http://schemas.microsoft.com/office/drawing/2014/main" id="{FA13638E-7A15-EC6E-05CA-5EBF949D304C}"/>
              </a:ext>
            </a:extLst>
          </p:cNvPr>
          <p:cNvSpPr>
            <a:spLocks noGrp="1"/>
          </p:cNvSpPr>
          <p:nvPr>
            <p:ph type="title"/>
          </p:nvPr>
        </p:nvSpPr>
        <p:spPr/>
        <p:txBody>
          <a:bodyPr anchor="ctr">
            <a:normAutofit/>
          </a:bodyPr>
          <a:lstStyle/>
          <a:p>
            <a:r>
              <a:rPr lang="it-IT" sz="3200" dirty="0">
                <a:solidFill>
                  <a:schemeClr val="tx2">
                    <a:lumMod val="75000"/>
                  </a:schemeClr>
                </a:solidFill>
              </a:rPr>
              <a:t>NUCLEAR MEDICINE </a:t>
            </a:r>
            <a:r>
              <a:rPr lang="it-IT" sz="3200" dirty="0" err="1">
                <a:solidFill>
                  <a:schemeClr val="tx2">
                    <a:lumMod val="75000"/>
                  </a:schemeClr>
                </a:solidFill>
              </a:rPr>
              <a:t>IsOtopeS</a:t>
            </a:r>
            <a:r>
              <a:rPr lang="it-IT" sz="3200" dirty="0">
                <a:solidFill>
                  <a:schemeClr val="tx2">
                    <a:lumMod val="75000"/>
                  </a:schemeClr>
                </a:solidFill>
              </a:rPr>
              <a:t> production</a:t>
            </a:r>
          </a:p>
        </p:txBody>
      </p:sp>
      <p:pic>
        <p:nvPicPr>
          <p:cNvPr id="12" name="Picture 2">
            <a:extLst>
              <a:ext uri="{FF2B5EF4-FFF2-40B4-BE49-F238E27FC236}">
                <a16:creationId xmlns:a16="http://schemas.microsoft.com/office/drawing/2014/main" id="{F40F742F-AD62-E016-3B53-D3639AB415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133"/>
          <a:stretch/>
        </p:blipFill>
        <p:spPr bwMode="auto">
          <a:xfrm>
            <a:off x="1728788" y="2115639"/>
            <a:ext cx="9787824" cy="32879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0A8BA1E2-D7F1-74E8-8C15-B9821ABDECBC}"/>
              </a:ext>
            </a:extLst>
          </p:cNvPr>
          <p:cNvSpPr txBox="1"/>
          <p:nvPr/>
        </p:nvSpPr>
        <p:spPr>
          <a:xfrm>
            <a:off x="1728787" y="5629766"/>
            <a:ext cx="9678967" cy="369332"/>
          </a:xfrm>
          <a:prstGeom prst="rect">
            <a:avLst/>
          </a:prstGeom>
          <a:noFill/>
        </p:spPr>
        <p:txBody>
          <a:bodyPr wrap="square">
            <a:spAutoFit/>
          </a:bodyPr>
          <a:lstStyle/>
          <a:p>
            <a:pPr>
              <a:buFont typeface="Arial" panose="020B0604020202020204" pitchFamily="34" charset="0"/>
              <a:buChar char="•"/>
            </a:pPr>
            <a:r>
              <a:rPr lang="en-GB" altLang="it-IT" sz="1800" dirty="0">
                <a:ea typeface="WenQuanYi Zen Hei Sharp" charset="0"/>
                <a:cs typeface="WenQuanYi Zen Hei Sharp" charset="0"/>
              </a:rPr>
              <a:t>great contraction of traditional examination carried out with </a:t>
            </a:r>
            <a:r>
              <a:rPr lang="en-GB" sz="1800" dirty="0"/>
              <a:t>Ga67, Cr51, Tl201, In111</a:t>
            </a:r>
            <a:endParaRPr lang="en-GB" altLang="it-IT" sz="1800" dirty="0">
              <a:ea typeface="WenQuanYi Zen Hei Sharp" charset="0"/>
              <a:cs typeface="WenQuanYi Zen Hei Sharp" charset="0"/>
            </a:endParaRPr>
          </a:p>
        </p:txBody>
      </p:sp>
    </p:spTree>
    <p:extLst>
      <p:ext uri="{BB962C8B-B14F-4D97-AF65-F5344CB8AC3E}">
        <p14:creationId xmlns:p14="http://schemas.microsoft.com/office/powerpoint/2010/main" val="4272032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ECCD-43F3-CD48-BA8D-735B9C7C7CAB}"/>
              </a:ext>
            </a:extLst>
          </p:cNvPr>
          <p:cNvSpPr>
            <a:spLocks noGrp="1"/>
          </p:cNvSpPr>
          <p:nvPr>
            <p:ph type="title" idx="4294967295"/>
          </p:nvPr>
        </p:nvSpPr>
        <p:spPr>
          <a:xfrm>
            <a:off x="557212" y="231065"/>
            <a:ext cx="11077575" cy="590550"/>
          </a:xfrm>
        </p:spPr>
        <p:txBody>
          <a:bodyPr vert="horz" lIns="0" tIns="45720" rIns="91440" bIns="45720" rtlCol="0" anchor="ctr">
            <a:normAutofit/>
          </a:bodyPr>
          <a:lstStyle/>
          <a:p>
            <a:pPr algn="ctr"/>
            <a:r>
              <a:rPr lang="it-IT" sz="3200" cap="all" dirty="0">
                <a:solidFill>
                  <a:schemeClr val="tx2">
                    <a:lumMod val="75000"/>
                  </a:schemeClr>
                </a:solidFill>
              </a:rPr>
              <a:t>Common </a:t>
            </a:r>
            <a:r>
              <a:rPr lang="it-IT" sz="3200" cap="all" baseline="30000" dirty="0">
                <a:solidFill>
                  <a:schemeClr val="tx2">
                    <a:lumMod val="75000"/>
                  </a:schemeClr>
                </a:solidFill>
              </a:rPr>
              <a:t>99m</a:t>
            </a:r>
            <a:r>
              <a:rPr lang="it-IT" sz="3200" cap="all" dirty="0">
                <a:solidFill>
                  <a:schemeClr val="tx2">
                    <a:lumMod val="75000"/>
                  </a:schemeClr>
                </a:solidFill>
              </a:rPr>
              <a:t>Tc </a:t>
            </a:r>
            <a:r>
              <a:rPr lang="it-IT" sz="3200" cap="all" dirty="0" err="1">
                <a:solidFill>
                  <a:schemeClr val="tx2">
                    <a:lumMod val="75000"/>
                  </a:schemeClr>
                </a:solidFill>
              </a:rPr>
              <a:t>scintigraphic</a:t>
            </a:r>
            <a:r>
              <a:rPr lang="it-IT" sz="3200" cap="all" dirty="0">
                <a:solidFill>
                  <a:schemeClr val="tx2">
                    <a:lumMod val="75000"/>
                  </a:schemeClr>
                </a:solidFill>
              </a:rPr>
              <a:t> procedure</a:t>
            </a:r>
          </a:p>
        </p:txBody>
      </p:sp>
      <p:pic>
        <p:nvPicPr>
          <p:cNvPr id="4" name="Picture 8">
            <a:extLst>
              <a:ext uri="{FF2B5EF4-FFF2-40B4-BE49-F238E27FC236}">
                <a16:creationId xmlns:a16="http://schemas.microsoft.com/office/drawing/2014/main" id="{1FF5C8D5-F9CC-0E45-8D71-B2B40F49A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121" y="1109794"/>
            <a:ext cx="2547453" cy="24623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12">
            <a:extLst>
              <a:ext uri="{FF2B5EF4-FFF2-40B4-BE49-F238E27FC236}">
                <a16:creationId xmlns:a16="http://schemas.microsoft.com/office/drawing/2014/main" id="{2AEC609A-4F69-FA42-A8FD-2503CE66E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105" y="2507391"/>
            <a:ext cx="2355913" cy="2417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14">
            <a:extLst>
              <a:ext uri="{FF2B5EF4-FFF2-40B4-BE49-F238E27FC236}">
                <a16:creationId xmlns:a16="http://schemas.microsoft.com/office/drawing/2014/main" id="{C7DFE005-32EB-AE49-83CE-BB406BB68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53" y="4589601"/>
            <a:ext cx="2022791" cy="2156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17">
            <a:extLst>
              <a:ext uri="{FF2B5EF4-FFF2-40B4-BE49-F238E27FC236}">
                <a16:creationId xmlns:a16="http://schemas.microsoft.com/office/drawing/2014/main" id="{C6482979-604A-F24B-B839-DBF82DB38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9167" y="2112080"/>
            <a:ext cx="2522607" cy="2497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0">
            <a:extLst>
              <a:ext uri="{FF2B5EF4-FFF2-40B4-BE49-F238E27FC236}">
                <a16:creationId xmlns:a16="http://schemas.microsoft.com/office/drawing/2014/main" id="{9AD01DB8-E6A6-A045-AB4A-B7378963C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3064" y="4464080"/>
            <a:ext cx="2547453" cy="2162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CasellaDiTesto 2">
            <a:extLst>
              <a:ext uri="{FF2B5EF4-FFF2-40B4-BE49-F238E27FC236}">
                <a16:creationId xmlns:a16="http://schemas.microsoft.com/office/drawing/2014/main" id="{F2A6483D-CCC6-2A41-AC72-5FC7907B6DAC}"/>
              </a:ext>
            </a:extLst>
          </p:cNvPr>
          <p:cNvSpPr txBox="1"/>
          <p:nvPr/>
        </p:nvSpPr>
        <p:spPr>
          <a:xfrm>
            <a:off x="2591270" y="1255736"/>
            <a:ext cx="1728788"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sz="2000" dirty="0">
                <a:latin typeface="Calibri" panose="020F0502020204030204" pitchFamily="34" charset="0"/>
              </a:rPr>
              <a:t>Bone</a:t>
            </a:r>
          </a:p>
        </p:txBody>
      </p:sp>
      <p:sp>
        <p:nvSpPr>
          <p:cNvPr id="10" name="CasellaDiTesto 3">
            <a:extLst>
              <a:ext uri="{FF2B5EF4-FFF2-40B4-BE49-F238E27FC236}">
                <a16:creationId xmlns:a16="http://schemas.microsoft.com/office/drawing/2014/main" id="{59136F3C-ABAF-B845-AABF-9AAAD706ECA1}"/>
              </a:ext>
            </a:extLst>
          </p:cNvPr>
          <p:cNvSpPr txBox="1"/>
          <p:nvPr/>
        </p:nvSpPr>
        <p:spPr>
          <a:xfrm>
            <a:off x="3593593" y="2019111"/>
            <a:ext cx="1622425"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sz="2000" dirty="0" err="1">
                <a:latin typeface="Calibri" panose="020F0502020204030204" pitchFamily="34" charset="0"/>
              </a:rPr>
              <a:t>Lung</a:t>
            </a:r>
            <a:endParaRPr lang="it-IT" sz="2000" dirty="0">
              <a:latin typeface="Calibri" panose="020F0502020204030204" pitchFamily="34" charset="0"/>
            </a:endParaRPr>
          </a:p>
        </p:txBody>
      </p:sp>
      <p:sp>
        <p:nvSpPr>
          <p:cNvPr id="11" name="CasellaDiTesto 24">
            <a:extLst>
              <a:ext uri="{FF2B5EF4-FFF2-40B4-BE49-F238E27FC236}">
                <a16:creationId xmlns:a16="http://schemas.microsoft.com/office/drawing/2014/main" id="{1A83F0E0-2C6F-2E41-BA84-D468EAF89608}"/>
              </a:ext>
            </a:extLst>
          </p:cNvPr>
          <p:cNvSpPr txBox="1"/>
          <p:nvPr/>
        </p:nvSpPr>
        <p:spPr>
          <a:xfrm>
            <a:off x="2288740" y="6333538"/>
            <a:ext cx="1790700"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sz="2000" dirty="0" err="1">
                <a:latin typeface="Calibri" panose="020F0502020204030204" pitchFamily="34" charset="0"/>
              </a:rPr>
              <a:t>Kidney</a:t>
            </a:r>
            <a:endParaRPr lang="it-IT" sz="2000" dirty="0">
              <a:latin typeface="Calibri" panose="020F0502020204030204" pitchFamily="34" charset="0"/>
            </a:endParaRPr>
          </a:p>
        </p:txBody>
      </p:sp>
      <p:sp>
        <p:nvSpPr>
          <p:cNvPr id="12" name="CasellaDiTesto 4">
            <a:extLst>
              <a:ext uri="{FF2B5EF4-FFF2-40B4-BE49-F238E27FC236}">
                <a16:creationId xmlns:a16="http://schemas.microsoft.com/office/drawing/2014/main" id="{D618481A-5DA2-F040-A066-070FDC784153}"/>
              </a:ext>
            </a:extLst>
          </p:cNvPr>
          <p:cNvSpPr txBox="1"/>
          <p:nvPr/>
        </p:nvSpPr>
        <p:spPr>
          <a:xfrm>
            <a:off x="7447322" y="1047648"/>
            <a:ext cx="1800225"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Cardiac</a:t>
            </a:r>
            <a:r>
              <a:rPr lang="it-IT" altLang="it-IT" sz="2000" dirty="0">
                <a:latin typeface="Calibri" panose="020F0502020204030204" pitchFamily="34" charset="0"/>
              </a:rPr>
              <a:t> </a:t>
            </a:r>
          </a:p>
        </p:txBody>
      </p:sp>
      <p:sp>
        <p:nvSpPr>
          <p:cNvPr id="13" name="CasellaDiTesto 5">
            <a:extLst>
              <a:ext uri="{FF2B5EF4-FFF2-40B4-BE49-F238E27FC236}">
                <a16:creationId xmlns:a16="http://schemas.microsoft.com/office/drawing/2014/main" id="{B02A2041-1C17-D546-8870-3FA1A8B0F2DB}"/>
              </a:ext>
            </a:extLst>
          </p:cNvPr>
          <p:cNvSpPr txBox="1"/>
          <p:nvPr/>
        </p:nvSpPr>
        <p:spPr>
          <a:xfrm>
            <a:off x="6273457" y="1874907"/>
            <a:ext cx="2268539"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Lymph</a:t>
            </a:r>
            <a:endParaRPr lang="it-IT" altLang="it-IT" sz="2000" dirty="0">
              <a:latin typeface="Calibri" panose="020F0502020204030204" pitchFamily="34" charset="0"/>
            </a:endParaRPr>
          </a:p>
        </p:txBody>
      </p:sp>
      <p:sp>
        <p:nvSpPr>
          <p:cNvPr id="14" name="CasellaDiTesto 6">
            <a:extLst>
              <a:ext uri="{FF2B5EF4-FFF2-40B4-BE49-F238E27FC236}">
                <a16:creationId xmlns:a16="http://schemas.microsoft.com/office/drawing/2014/main" id="{47ED5CDD-4C55-E346-98A5-6285AA71340F}"/>
              </a:ext>
            </a:extLst>
          </p:cNvPr>
          <p:cNvSpPr txBox="1"/>
          <p:nvPr/>
        </p:nvSpPr>
        <p:spPr>
          <a:xfrm>
            <a:off x="4732677" y="6346333"/>
            <a:ext cx="2366104" cy="40011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it-IT" altLang="it-IT" sz="2000" dirty="0" err="1">
                <a:latin typeface="Calibri" panose="020F0502020204030204" pitchFamily="34" charset="0"/>
              </a:rPr>
              <a:t>Neurology</a:t>
            </a:r>
            <a:r>
              <a:rPr lang="it-IT" altLang="it-IT" sz="2000" dirty="0">
                <a:latin typeface="Calibri" panose="020F0502020204030204" pitchFamily="34" charset="0"/>
              </a:rPr>
              <a:t> (with </a:t>
            </a:r>
            <a:r>
              <a:rPr lang="it-IT" altLang="it-IT" sz="2000" baseline="30000" dirty="0">
                <a:latin typeface="Calibri" panose="020F0502020204030204" pitchFamily="34" charset="0"/>
              </a:rPr>
              <a:t>123</a:t>
            </a:r>
            <a:r>
              <a:rPr lang="it-IT" altLang="it-IT" sz="2000" dirty="0">
                <a:latin typeface="Calibri" panose="020F0502020204030204" pitchFamily="34" charset="0"/>
              </a:rPr>
              <a:t>I)</a:t>
            </a:r>
          </a:p>
        </p:txBody>
      </p:sp>
      <p:graphicFrame>
        <p:nvGraphicFramePr>
          <p:cNvPr id="21" name="Object 5">
            <a:extLst>
              <a:ext uri="{FF2B5EF4-FFF2-40B4-BE49-F238E27FC236}">
                <a16:creationId xmlns:a16="http://schemas.microsoft.com/office/drawing/2014/main" id="{D5BDEB2E-F42E-C140-8739-E9932B22F44A}"/>
              </a:ext>
            </a:extLst>
          </p:cNvPr>
          <p:cNvGraphicFramePr>
            <a:graphicFrameLocks noChangeAspect="1"/>
          </p:cNvGraphicFramePr>
          <p:nvPr/>
        </p:nvGraphicFramePr>
        <p:xfrm>
          <a:off x="383383" y="1268414"/>
          <a:ext cx="2165152" cy="3338652"/>
        </p:xfrm>
        <a:graphic>
          <a:graphicData uri="http://schemas.openxmlformats.org/presentationml/2006/ole">
            <mc:AlternateContent xmlns:mc="http://schemas.openxmlformats.org/markup-compatibility/2006">
              <mc:Choice xmlns:v="urn:schemas-microsoft-com:vml" Requires="v">
                <p:oleObj name="Image" r:id="rId7" imgW="6184127" imgH="9549206" progId="">
                  <p:embed/>
                </p:oleObj>
              </mc:Choice>
              <mc:Fallback>
                <p:oleObj name="Image" r:id="rId7" imgW="6184127" imgH="9549206" progId="">
                  <p:embed/>
                  <p:pic>
                    <p:nvPicPr>
                      <p:cNvPr id="21" name="Object 5">
                        <a:extLst>
                          <a:ext uri="{FF2B5EF4-FFF2-40B4-BE49-F238E27FC236}">
                            <a16:creationId xmlns:a16="http://schemas.microsoft.com/office/drawing/2014/main" id="{D5BDEB2E-F42E-C140-8739-E9932B22F4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383" y="1268414"/>
                        <a:ext cx="2165152" cy="333865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23" name="Picture 22">
            <a:extLst>
              <a:ext uri="{FF2B5EF4-FFF2-40B4-BE49-F238E27FC236}">
                <a16:creationId xmlns:a16="http://schemas.microsoft.com/office/drawing/2014/main" id="{8E604D52-26AD-AF4B-90FB-1EC317CF5A7B}"/>
              </a:ext>
            </a:extLst>
          </p:cNvPr>
          <p:cNvPicPr>
            <a:picLocks noChangeAspect="1"/>
          </p:cNvPicPr>
          <p:nvPr/>
        </p:nvPicPr>
        <p:blipFill rotWithShape="1">
          <a:blip r:embed="rId9"/>
          <a:srcRect l="55889" t="17220" r="2880" b="46870"/>
          <a:stretch/>
        </p:blipFill>
        <p:spPr>
          <a:xfrm>
            <a:off x="4993181" y="4167221"/>
            <a:ext cx="1790701" cy="2179113"/>
          </a:xfrm>
          <a:prstGeom prst="rect">
            <a:avLst/>
          </a:prstGeom>
        </p:spPr>
      </p:pic>
      <p:sp>
        <p:nvSpPr>
          <p:cNvPr id="24" name="CasellaDiTesto 6">
            <a:extLst>
              <a:ext uri="{FF2B5EF4-FFF2-40B4-BE49-F238E27FC236}">
                <a16:creationId xmlns:a16="http://schemas.microsoft.com/office/drawing/2014/main" id="{3F36A04C-47BF-AE42-B161-B7EF070B6D06}"/>
              </a:ext>
            </a:extLst>
          </p:cNvPr>
          <p:cNvSpPr txBox="1"/>
          <p:nvPr/>
        </p:nvSpPr>
        <p:spPr>
          <a:xfrm>
            <a:off x="7557464" y="6177935"/>
            <a:ext cx="1800225" cy="40011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it-IT" altLang="it-IT" sz="2000" dirty="0" err="1">
                <a:latin typeface="Calibri" panose="020F0502020204030204" pitchFamily="34" charset="0"/>
              </a:rPr>
              <a:t>Thyroid</a:t>
            </a:r>
            <a:endParaRPr lang="it-IT" altLang="it-IT" sz="2000" dirty="0">
              <a:latin typeface="Calibri" panose="020F0502020204030204" pitchFamily="34" charset="0"/>
            </a:endParaRPr>
          </a:p>
        </p:txBody>
      </p:sp>
    </p:spTree>
    <p:extLst>
      <p:ext uri="{BB962C8B-B14F-4D97-AF65-F5344CB8AC3E}">
        <p14:creationId xmlns:p14="http://schemas.microsoft.com/office/powerpoint/2010/main" val="2730017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ig. 3">
            <a:extLst>
              <a:ext uri="{FF2B5EF4-FFF2-40B4-BE49-F238E27FC236}">
                <a16:creationId xmlns:a16="http://schemas.microsoft.com/office/drawing/2014/main" id="{D8EF5F1A-B52C-AABD-76B2-419B4621948A}"/>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928953" y="4667658"/>
            <a:ext cx="6845233" cy="15536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gure 2">
            <a:extLst>
              <a:ext uri="{FF2B5EF4-FFF2-40B4-BE49-F238E27FC236}">
                <a16:creationId xmlns:a16="http://schemas.microsoft.com/office/drawing/2014/main" id="{F351A410-010C-55A8-A4C8-4ECD92FE5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53" y="1030350"/>
            <a:ext cx="6845233" cy="3377648"/>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808398B5-EA05-BA16-9ACD-9E8930788C39}"/>
              </a:ext>
            </a:extLst>
          </p:cNvPr>
          <p:cNvSpPr>
            <a:spLocks noGrp="1"/>
          </p:cNvSpPr>
          <p:nvPr>
            <p:ph type="body" idx="1"/>
          </p:nvPr>
        </p:nvSpPr>
        <p:spPr>
          <a:xfrm>
            <a:off x="928953" y="770690"/>
            <a:ext cx="4203230" cy="823913"/>
          </a:xfrm>
        </p:spPr>
        <p:txBody>
          <a:bodyPr>
            <a:normAutofit/>
          </a:bodyPr>
          <a:lstStyle/>
          <a:p>
            <a:r>
              <a:rPr lang="en-US" sz="2800" dirty="0"/>
              <a:t>fission</a:t>
            </a:r>
          </a:p>
        </p:txBody>
      </p:sp>
      <p:sp>
        <p:nvSpPr>
          <p:cNvPr id="10" name="Text Placeholder 9">
            <a:extLst>
              <a:ext uri="{FF2B5EF4-FFF2-40B4-BE49-F238E27FC236}">
                <a16:creationId xmlns:a16="http://schemas.microsoft.com/office/drawing/2014/main" id="{0F7A3F69-296C-7D37-331E-4FB8DF8F78A5}"/>
              </a:ext>
            </a:extLst>
          </p:cNvPr>
          <p:cNvSpPr>
            <a:spLocks noGrp="1"/>
          </p:cNvSpPr>
          <p:nvPr>
            <p:ph type="body" sz="quarter" idx="3"/>
          </p:nvPr>
        </p:nvSpPr>
        <p:spPr>
          <a:xfrm>
            <a:off x="973168" y="4430582"/>
            <a:ext cx="4114800" cy="823912"/>
          </a:xfrm>
        </p:spPr>
        <p:txBody>
          <a:bodyPr>
            <a:normAutofit/>
          </a:bodyPr>
          <a:lstStyle/>
          <a:p>
            <a:r>
              <a:rPr lang="en-US" sz="2800" dirty="0"/>
              <a:t>Neutron activation</a:t>
            </a:r>
          </a:p>
        </p:txBody>
      </p:sp>
      <p:sp>
        <p:nvSpPr>
          <p:cNvPr id="7" name="Title 6">
            <a:extLst>
              <a:ext uri="{FF2B5EF4-FFF2-40B4-BE49-F238E27FC236}">
                <a16:creationId xmlns:a16="http://schemas.microsoft.com/office/drawing/2014/main" id="{082C8336-8163-A3F1-4DD9-D3C6F0A280A4}"/>
              </a:ext>
            </a:extLst>
          </p:cNvPr>
          <p:cNvSpPr>
            <a:spLocks noGrp="1"/>
          </p:cNvSpPr>
          <p:nvPr>
            <p:ph type="title"/>
          </p:nvPr>
        </p:nvSpPr>
        <p:spPr>
          <a:xfrm>
            <a:off x="1034142" y="183854"/>
            <a:ext cx="10319657" cy="924808"/>
          </a:xfrm>
        </p:spPr>
        <p:txBody>
          <a:bodyPr>
            <a:normAutofit/>
          </a:bodyPr>
          <a:lstStyle/>
          <a:p>
            <a:r>
              <a:rPr lang="en-US" sz="3200" dirty="0"/>
              <a:t>Molybdenum production</a:t>
            </a:r>
          </a:p>
        </p:txBody>
      </p:sp>
      <p:pic>
        <p:nvPicPr>
          <p:cNvPr id="2054" name="Picture 6">
            <a:extLst>
              <a:ext uri="{FF2B5EF4-FFF2-40B4-BE49-F238E27FC236}">
                <a16:creationId xmlns:a16="http://schemas.microsoft.com/office/drawing/2014/main" id="{441FF973-AE50-EEC3-E700-4DD87E7E5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801" y="1030350"/>
            <a:ext cx="3947520" cy="5263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8497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AFBA42-0687-0030-C5BC-0D4D69802999}"/>
              </a:ext>
            </a:extLst>
          </p:cNvPr>
          <p:cNvSpPr>
            <a:spLocks noGrp="1"/>
          </p:cNvSpPr>
          <p:nvPr>
            <p:ph idx="1"/>
          </p:nvPr>
        </p:nvSpPr>
        <p:spPr>
          <a:xfrm>
            <a:off x="1034142" y="1850571"/>
            <a:ext cx="10273938" cy="4719193"/>
          </a:xfrm>
        </p:spPr>
        <p:txBody>
          <a:bodyPr>
            <a:normAutofit fontScale="85000" lnSpcReduction="20000"/>
          </a:bodyPr>
          <a:lstStyle/>
          <a:p>
            <a:pPr>
              <a:lnSpc>
                <a:spcPct val="120000"/>
              </a:lnSpc>
            </a:pPr>
            <a:r>
              <a:rPr lang="en-US" dirty="0">
                <a:effectLst/>
              </a:rPr>
              <a:t>99Mo irradiation and processing is a recurring challenge; </a:t>
            </a:r>
          </a:p>
          <a:p>
            <a:pPr>
              <a:lnSpc>
                <a:spcPct val="120000"/>
              </a:lnSpc>
            </a:pPr>
            <a:r>
              <a:rPr lang="en-US" dirty="0">
                <a:effectLst/>
              </a:rPr>
              <a:t>securing irradiation capacities will remain a challenge if no new irradiation installations are available in Europe.</a:t>
            </a:r>
          </a:p>
          <a:p>
            <a:pPr>
              <a:lnSpc>
                <a:spcPct val="120000"/>
              </a:lnSpc>
            </a:pPr>
            <a:r>
              <a:rPr lang="en-US" dirty="0">
                <a:effectLst/>
              </a:rPr>
              <a:t>The current strong reliance on research reactors for 99Mo/99mTc production is an issue for the security of supply. </a:t>
            </a:r>
          </a:p>
          <a:p>
            <a:pPr>
              <a:lnSpc>
                <a:spcPct val="120000"/>
              </a:lnSpc>
            </a:pPr>
            <a:r>
              <a:rPr lang="en-US" dirty="0">
                <a:effectLst/>
              </a:rPr>
              <a:t>Production by fission is expected to remain the standard for at least one more decade; thus, securing LEU supply by a decade is a key  challenge as US &amp; EU supply is expected to run out in the 2030s at the latest.</a:t>
            </a:r>
          </a:p>
          <a:p>
            <a:pPr>
              <a:lnSpc>
                <a:spcPct val="120000"/>
              </a:lnSpc>
            </a:pPr>
            <a:r>
              <a:rPr lang="en-US" dirty="0">
                <a:effectLst/>
              </a:rPr>
              <a:t>Non-fission alternatives may remove the constraint of building new research reactors, yet enrichment considerations for 100Mo have to be solved (need for enrichment, processing and recycling)</a:t>
            </a:r>
          </a:p>
          <a:p>
            <a:pPr>
              <a:lnSpc>
                <a:spcPct val="120000"/>
              </a:lnSpc>
            </a:pPr>
            <a:endParaRPr lang="en-US" dirty="0"/>
          </a:p>
        </p:txBody>
      </p:sp>
      <p:sp>
        <p:nvSpPr>
          <p:cNvPr id="7" name="Title 6">
            <a:extLst>
              <a:ext uri="{FF2B5EF4-FFF2-40B4-BE49-F238E27FC236}">
                <a16:creationId xmlns:a16="http://schemas.microsoft.com/office/drawing/2014/main" id="{642A595F-6365-0EDC-C986-2B6741D4F9E1}"/>
              </a:ext>
            </a:extLst>
          </p:cNvPr>
          <p:cNvSpPr>
            <a:spLocks noGrp="1"/>
          </p:cNvSpPr>
          <p:nvPr>
            <p:ph type="title"/>
          </p:nvPr>
        </p:nvSpPr>
        <p:spPr/>
        <p:txBody>
          <a:bodyPr>
            <a:normAutofit/>
          </a:bodyPr>
          <a:lstStyle/>
          <a:p>
            <a:r>
              <a:rPr lang="en-US" sz="3600" dirty="0" err="1">
                <a:latin typeface="Helvetica" pitchFamily="2" charset="0"/>
              </a:rPr>
              <a:t>MolybdeNum</a:t>
            </a:r>
            <a:r>
              <a:rPr lang="en-US" sz="3600" dirty="0">
                <a:latin typeface="Helvetica" pitchFamily="2" charset="0"/>
              </a:rPr>
              <a:t> production is critical</a:t>
            </a:r>
            <a:endParaRPr lang="en-US" sz="3600" dirty="0"/>
          </a:p>
        </p:txBody>
      </p:sp>
    </p:spTree>
    <p:extLst>
      <p:ext uri="{BB962C8B-B14F-4D97-AF65-F5344CB8AC3E}">
        <p14:creationId xmlns:p14="http://schemas.microsoft.com/office/powerpoint/2010/main" val="3211706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
  <p:tag name="KSO_WM_SLIDE_BACKGROUND" val="[&quot;general&quot;,&quot;frame&quot;]"/>
  <p:tag name="KSO_WM_SLIDE_RATIO" val="1.777778"/>
  <p:tag name="KSO_WM_SLIDE_ID" val="custom20204468_14"/>
  <p:tag name="KSO_WM_TEMPLATE_SUBCATEGORY" val="0"/>
  <p:tag name="KSO_WM_TEMPLATE_MASTER_TYPE" val="1"/>
  <p:tag name="KSO_WM_TEMPLATE_COLOR_TYPE" val="1"/>
  <p:tag name="KSO_WM_SLIDE_TYPE" val="text"/>
  <p:tag name="KSO_WM_SLIDE_SUBTYPE" val="diag"/>
  <p:tag name="KSO_WM_SLIDE_ITEM_CNT" val="6"/>
  <p:tag name="KSO_WM_SLIDE_INDEX" val="14"/>
  <p:tag name="KSO_WM_SLIDE_SIZE" val="863.542*355.794"/>
  <p:tag name="KSO_WM_SLIDE_POSITION" val="48.3083*136.3"/>
  <p:tag name="KSO_WM_DIAGRAM_GROUP_CODE" val="l1-2"/>
  <p:tag name="KSO_WM_SLIDE_DIAGTYPE" val="l"/>
  <p:tag name="KSO_WM_TAG_VERSION" val="1.0"/>
  <p:tag name="KSO_WM_BEAUTIFY_FLAG" val="#wm#"/>
  <p:tag name="KSO_WM_TEMPLATE_CATEGORY" val="custom"/>
  <p:tag name="KSO_WM_TEMPLATE_INDEX" val="20204468"/>
  <p:tag name="KSO_WM_SLIDE_LAYOUT" val="a_i_z_l"/>
  <p:tag name="KSO_WM_SLIDE_LAYOUT_CNT" val="1_1_3_1"/>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SUBTYPE" val="h"/>
  <p:tag name="KSO_WM_UNIT_TYPE" val="i"/>
  <p:tag name="KSO_WM_UNIT_INDEX" val="1"/>
  <p:tag name="KSO_WM_UNIT_ID" val="custom20204468_14*i*1"/>
  <p:tag name="KSO_WM_TEMPLATE_CATEGORY" val="custom"/>
  <p:tag name="KSO_WM_TEMPLATE_INDEX" val="20204468"/>
  <p:tag name="KSO_WM_UNIT_BK_DARK_LIGHT" val="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1"/>
  <p:tag name="KSO_WM_UNIT_ID" val="custom20204468_14*i*1"/>
  <p:tag name="KSO_WM_TEMPLATE_CATEGORY" val="custom"/>
  <p:tag name="KSO_WM_TEMPLATE_INDEX" val="20204468"/>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l1-2"/>
  <p:tag name="KSO_WM_UNIT_TYPE" val="i"/>
  <p:tag name="KSO_WM_UNIT_INDEX" val="2"/>
  <p:tag name="KSO_WM_UNIT_ID" val="custom20204468_14*i*2"/>
  <p:tag name="KSO_WM_TEMPLATE_CATEGORY" val="custom"/>
  <p:tag name="KSO_WM_TEMPLATE_INDEX" val="2020446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NOCLEAR" val="0"/>
  <p:tag name="KSO_WM_UNIT_VALUE" val="52"/>
  <p:tag name="KSO_WM_UNIT_HIGHLIGHT" val="0"/>
  <p:tag name="KSO_WM_UNIT_COMPATIBLE" val="0"/>
  <p:tag name="KSO_WM_UNIT_DIAGRAM_ISNUMVISUAL" val="0"/>
  <p:tag name="KSO_WM_UNIT_DIAGRAM_ISREFERUNIT" val="0"/>
  <p:tag name="KSO_WM_DIAGRAM_GROUP_CODE" val="l1-2"/>
  <p:tag name="KSO_WM_UNIT_TYPE" val="l_h_f"/>
  <p:tag name="KSO_WM_UNIT_INDEX" val="1_1_1"/>
  <p:tag name="KSO_WM_UNIT_ID" val="custom20204468_14*l_h_f*1_1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refinement of your thought, in order to finally demonstrate the good effect of the release, please try to explain the point of view as succinctly as possible."/>
</p:tagLst>
</file>

<file path=ppt/tags/tag15.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2"/>
  <p:tag name="KSO_WM_UNIT_TYPE" val="l_h_a"/>
  <p:tag name="KSO_WM_UNIT_INDEX" val="1_1_1"/>
  <p:tag name="KSO_WM_UNIT_ID" val="custom20204468_14*l_h_a*1_1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16.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HIGHLIGHT" val="0"/>
  <p:tag name="KSO_WM_UNIT_COMPATIBLE" val="0"/>
  <p:tag name="KSO_WM_UNIT_DIAGRAM_ISNUMVISUAL" val="0"/>
  <p:tag name="KSO_WM_UNIT_DIAGRAM_ISREFERUNIT" val="0"/>
  <p:tag name="KSO_WM_DIAGRAM_GROUP_CODE" val="l1-2"/>
  <p:tag name="KSO_WM_UNIT_TYPE" val="l_h_i"/>
  <p:tag name="KSO_WM_UNIT_INDEX" val="1_1_1"/>
  <p:tag name="KSO_WM_UNIT_ID" val="custom20204468_14*l_h_i*1_1_1"/>
  <p:tag name="KSO_WM_TEMPLATE_CATEGORY" val="custom"/>
  <p:tag name="KSO_WM_TEMPLATE_INDEX" val="20204468"/>
  <p:tag name="KSO_WM_UNIT_LAYERLEVEL" val="1_1_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NOCLEAR" val="0"/>
  <p:tag name="KSO_WM_UNIT_VALUE" val="52"/>
  <p:tag name="KSO_WM_UNIT_HIGHLIGHT" val="0"/>
  <p:tag name="KSO_WM_UNIT_COMPATIBLE" val="0"/>
  <p:tag name="KSO_WM_UNIT_DIAGRAM_ISNUMVISUAL" val="0"/>
  <p:tag name="KSO_WM_UNIT_DIAGRAM_ISREFERUNIT" val="0"/>
  <p:tag name="KSO_WM_DIAGRAM_GROUP_CODE" val="l1-2"/>
  <p:tag name="KSO_WM_UNIT_TYPE" val="l_h_f"/>
  <p:tag name="KSO_WM_UNIT_INDEX" val="1_3_1"/>
  <p:tag name="KSO_WM_UNIT_ID" val="custom20204468_14*l_h_f*1_3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refinement of your thought, in order to finally demonstrate the good effect of the release, please try to explain the point of view as succinctly as possible."/>
</p:tagLst>
</file>

<file path=ppt/tags/tag18.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2"/>
  <p:tag name="KSO_WM_UNIT_TYPE" val="l_h_a"/>
  <p:tag name="KSO_WM_UNIT_INDEX" val="1_3_1"/>
  <p:tag name="KSO_WM_UNIT_ID" val="custom20204468_14*l_h_a*1_3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19.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HIGHLIGHT" val="0"/>
  <p:tag name="KSO_WM_UNIT_COMPATIBLE" val="0"/>
  <p:tag name="KSO_WM_UNIT_DIAGRAM_ISNUMVISUAL" val="0"/>
  <p:tag name="KSO_WM_UNIT_DIAGRAM_ISREFERUNIT" val="0"/>
  <p:tag name="KSO_WM_DIAGRAM_GROUP_CODE" val="l1-2"/>
  <p:tag name="KSO_WM_UNIT_TYPE" val="l_h_i"/>
  <p:tag name="KSO_WM_UNIT_INDEX" val="1_3_1"/>
  <p:tag name="KSO_WM_UNIT_ID" val="custom20204468_14*l_h_i*1_3_1"/>
  <p:tag name="KSO_WM_TEMPLATE_CATEGORY" val="custom"/>
  <p:tag name="KSO_WM_TEMPLATE_INDEX" val="20204468"/>
  <p:tag name="KSO_WM_UNIT_LAYERLEVEL" val="1_1_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NOCLEAR" val="0"/>
  <p:tag name="KSO_WM_UNIT_VALUE" val="52"/>
  <p:tag name="KSO_WM_UNIT_HIGHLIGHT" val="0"/>
  <p:tag name="KSO_WM_UNIT_COMPATIBLE" val="0"/>
  <p:tag name="KSO_WM_UNIT_DIAGRAM_ISNUMVISUAL" val="0"/>
  <p:tag name="KSO_WM_UNIT_DIAGRAM_ISREFERUNIT" val="0"/>
  <p:tag name="KSO_WM_DIAGRAM_GROUP_CODE" val="l1-2"/>
  <p:tag name="KSO_WM_UNIT_TYPE" val="l_h_f"/>
  <p:tag name="KSO_WM_UNIT_INDEX" val="1_2_1"/>
  <p:tag name="KSO_WM_UNIT_ID" val="custom20204468_14*l_h_f*1_2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refinement of your thought, in order to finally demonstrate the good effect of the release, please try to explain the point of view as succinctly as possible."/>
</p:tagLst>
</file>

<file path=ppt/tags/tag21.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2"/>
  <p:tag name="KSO_WM_UNIT_TYPE" val="l_h_a"/>
  <p:tag name="KSO_WM_UNIT_INDEX" val="1_2_1"/>
  <p:tag name="KSO_WM_UNIT_ID" val="custom20204468_14*l_h_a*1_2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22.xml><?xml version="1.0" encoding="utf-8"?>
<p:tagLst xmlns:a="http://schemas.openxmlformats.org/drawingml/2006/main" xmlns:r="http://schemas.openxmlformats.org/officeDocument/2006/relationships" xmlns:p="http://schemas.openxmlformats.org/presentationml/2006/main">
  <p:tag name="KSO_WM_UNIT_BLOCK" val="0"/>
  <p:tag name="KSO_WM_UNIT_IS_LAYOUT_DIAGRAM" val="1"/>
  <p:tag name="KSO_WM_UNIT_HIGHLIGHT" val="0"/>
  <p:tag name="KSO_WM_UNIT_COMPATIBLE" val="0"/>
  <p:tag name="KSO_WM_UNIT_DIAGRAM_ISNUMVISUAL" val="0"/>
  <p:tag name="KSO_WM_UNIT_DIAGRAM_ISREFERUNIT" val="0"/>
  <p:tag name="KSO_WM_DIAGRAM_GROUP_CODE" val="l1-2"/>
  <p:tag name="KSO_WM_UNIT_TYPE" val="l_h_i"/>
  <p:tag name="KSO_WM_UNIT_INDEX" val="1_2_1"/>
  <p:tag name="KSO_WM_UNIT_ID" val="custom20204468_14*l_h_i*1_2_1"/>
  <p:tag name="KSO_WM_TEMPLATE_CATEGORY" val="custom"/>
  <p:tag name="KSO_WM_TEMPLATE_INDEX" val="20204468"/>
  <p:tag name="KSO_WM_UNIT_LAYERLEVEL" val="1_1_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l1-2"/>
  <p:tag name="KSO_WM_UNIT_TYPE" val="z"/>
  <p:tag name="KSO_WM_UNIT_INDEX" val="1"/>
  <p:tag name="KSO_WM_UNIT_ID" val="custom20204468_14*z*1"/>
  <p:tag name="KSO_WM_TEMPLATE_CATEGORY" val="custom"/>
  <p:tag name="KSO_WM_TEMPLATE_INDEX" val="2020446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DIAGRAM_GROUP_CODE" val="l1-2"/>
  <p:tag name="KSO_WM_UNIT_TYPE" val="z"/>
  <p:tag name="KSO_WM_UNIT_INDEX" val="2"/>
  <p:tag name="KSO_WM_UNIT_ID" val="custom20204468_14*z*2"/>
  <p:tag name="KSO_WM_TEMPLATE_CATEGORY" val="custom"/>
  <p:tag name="KSO_WM_TEMPLATE_INDEX" val="2020446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2"/>
  <p:tag name="KSO_WM_UNIT_TYPE" val="a"/>
  <p:tag name="KSO_WM_UNIT_INDEX" val="1"/>
  <p:tag name="KSO_WM_UNIT_ID" val="custom20204468_14*a*1"/>
  <p:tag name="KSO_WM_TEMPLATE_CATEGORY" val="custom"/>
  <p:tag name="KSO_WM_TEMPLATE_INDEX" val="20204468"/>
  <p:tag name="KSO_WM_UNIT_LAYERLEVEL" val="1"/>
  <p:tag name="KSO_WM_TAG_VERSION" val="1.0"/>
  <p:tag name="KSO_WM_BEAUTIFY_FLAG" val="#wm#"/>
  <p:tag name="KSO_WM_UNIT_PRESET_TEXT" val="Add the title"/>
</p:tagLst>
</file>

<file path=ppt/tags/tag26.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frame&quot;,&quot;left&quot;:0.0,&quot;top&quot;:0.0,&quot;right&quot;:0.0,&quot;bottom&quot;:0.0,&quot;leftAbs&quot;:false,&quot;topAbs&quot;:false,&quot;rightAbs&quot;:false,&quot;bottomAbs&quot;:false}]}"/>
  <p:tag name="KSO_WM_SLIDE_BACKGROUND" val="[&quot;frame&quot;]"/>
  <p:tag name="KSO_WM_SLIDE_RATIO" val="1.777778"/>
  <p:tag name="KSO_WM_SLIDE_ID" val="custom20204468_26"/>
  <p:tag name="KSO_WM_TEMPLATE_SUBCATEGORY" val="0"/>
  <p:tag name="KSO_WM_TEMPLATE_MASTER_TYPE" val="1"/>
  <p:tag name="KSO_WM_TEMPLATE_COLOR_TYPE" val="1"/>
  <p:tag name="KSO_WM_SLIDE_TYPE" val="text"/>
  <p:tag name="KSO_WM_SLIDE_SUBTYPE" val="diag"/>
  <p:tag name="KSO_WM_SLIDE_ITEM_CNT" val="3"/>
  <p:tag name="KSO_WM_SLIDE_INDEX" val="26"/>
  <p:tag name="KSO_WM_SLIDE_SIZE" val="711.61*342.28"/>
  <p:tag name="KSO_WM_SLIDE_POSITION" val="124.194*135.62"/>
  <p:tag name="KSO_WM_DIAGRAM_GROUP_CODE" val="m1-1"/>
  <p:tag name="KSO_WM_SLIDE_DIAGTYPE" val="m"/>
  <p:tag name="KSO_WM_TAG_VERSION" val="1.0"/>
  <p:tag name="KSO_WM_BEAUTIFY_FLAG" val="#wm#"/>
  <p:tag name="KSO_WM_TEMPLATE_CATEGORY" val="custom"/>
  <p:tag name="KSO_WM_TEMPLATE_INDEX" val="20204468"/>
  <p:tag name="KSO_WM_SLIDE_LAYOUT" val="a_i_m"/>
  <p:tag name="KSO_WM_SLIDE_LAYOUT_CNT" val="1_1_1"/>
</p:tagLst>
</file>

<file path=ppt/tags/tag27.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m1-1"/>
  <p:tag name="KSO_WM_UNIT_SUBTYPE" val="h"/>
  <p:tag name="KSO_WM_UNIT_TYPE" val="i"/>
  <p:tag name="KSO_WM_UNIT_INDEX" val="1"/>
  <p:tag name="KSO_WM_UNIT_ID" val="custom20204468_26*i*1"/>
  <p:tag name="KSO_WM_TEMPLATE_CATEGORY" val="custom"/>
  <p:tag name="KSO_WM_TEMPLATE_INDEX" val="20204468"/>
  <p:tag name="KSO_WM_UNIT_BK_DARK_LIGHT" val="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custom20204468_26*i*1"/>
  <p:tag name="KSO_WM_TEMPLATE_CATEGORY" val="custom"/>
  <p:tag name="KSO_WM_TEMPLATE_INDEX" val="2020446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custom20204468_26*i*2"/>
  <p:tag name="KSO_WM_TEMPLATE_CATEGORY" val="custom"/>
  <p:tag name="KSO_WM_TEMPLATE_INDEX" val="2020446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BLOCK" val="0"/>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custom20204468_26*a*1"/>
  <p:tag name="KSO_WM_TEMPLATE_CATEGORY" val="custom"/>
  <p:tag name="KSO_WM_TEMPLATE_INDEX" val="20204468"/>
  <p:tag name="KSO_WM_UNIT_LAYERLEVEL" val="1"/>
  <p:tag name="KSO_WM_TAG_VERSION" val="1.0"/>
  <p:tag name="KSO_WM_BEAUTIFY_FLAG" val="#wm#"/>
  <p:tag name="KSO_WM_UNIT_PRESET_TEXT" val="Add the title"/>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custom20204468_26*m_h_i*1_1_1"/>
  <p:tag name="KSO_WM_TEMPLATE_CATEGORY" val="custom"/>
  <p:tag name="KSO_WM_TEMPLATE_INDEX" val="20204468"/>
  <p:tag name="KSO_WM_UNIT_LAYERLEVEL" val="1_1_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custom20204468_26*m_h_f*1_1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extraction of your thought, please try to explain your point of view as succinctly as possible."/>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custom20204468_26*m_h_a*1_1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custom20204468_26*m_h_i*1_3_1"/>
  <p:tag name="KSO_WM_TEMPLATE_CATEGORY" val="custom"/>
  <p:tag name="KSO_WM_TEMPLATE_INDEX" val="20204468"/>
  <p:tag name="KSO_WM_UNIT_LAYERLEVEL" val="1_1_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custom20204468_26*m_h_f*1_3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extraction of your thought, please try to explain your point of view as succinctly as possible."/>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custom20204468_26*m_h_a*1_3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custom20204468_26*m_h_i*1_2_1"/>
  <p:tag name="KSO_WM_TEMPLATE_CATEGORY" val="custom"/>
  <p:tag name="KSO_WM_TEMPLATE_INDEX" val="20204468"/>
  <p:tag name="KSO_WM_UNIT_LAYERLEVEL" val="1_1_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custom20204468_26*m_h_f*1_2_1"/>
  <p:tag name="KSO_WM_TEMPLATE_CATEGORY" val="custom"/>
  <p:tag name="KSO_WM_TEMPLATE_INDEX" val="20204468"/>
  <p:tag name="KSO_WM_UNIT_LAYERLEVEL" val="1_1_1"/>
  <p:tag name="KSO_WM_TAG_VERSION" val="1.0"/>
  <p:tag name="KSO_WM_BEAUTIFY_FLAG" val="#wm#"/>
  <p:tag name="KSO_WM_UNIT_PRESET_TEXT" val="Click here to add the text, the text is the extraction of your thought, please try to explain your point of view as succinctly as possible."/>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custom20204468_26*m_h_a*1_2_1"/>
  <p:tag name="KSO_WM_TEMPLATE_CATEGORY" val="custom"/>
  <p:tag name="KSO_WM_TEMPLATE_INDEX" val="20204468"/>
  <p:tag name="KSO_WM_UNIT_LAYERLEVEL" val="1_1_1"/>
  <p:tag name="KSO_WM_TAG_VERSION" val="1.0"/>
  <p:tag name="KSO_WM_BEAUTIFY_FLAG" val="#wm#"/>
  <p:tag name="KSO_WM_UNIT_PRESET_TEXT" val="Enter title"/>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custom20204468_26*m_i*1_2"/>
  <p:tag name="KSO_WM_TEMPLATE_CATEGORY" val="custom"/>
  <p:tag name="KSO_WM_TEMPLATE_INDEX" val="20204468"/>
  <p:tag name="KSO_WM_UNIT_LAYERLEVEL" val="1_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custom20204468_26*m_i*1_1"/>
  <p:tag name="KSO_WM_TEMPLATE_CATEGORY" val="custom"/>
  <p:tag name="KSO_WM_TEMPLATE_INDEX" val="20204468"/>
  <p:tag name="KSO_WM_UNIT_LAYERLEVEL" val="1_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60">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M pitch deck" id="{EE0803D4-9C32-1649-82DC-BD15371F2971}" vid="{09257DC8-9EC2-044E-9855-D503844D5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2B6A28-7094-4F7C-9CE6-FEFFCFA7E1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126E60-8824-40C8-9624-5890E719C52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7817B950-985C-4D79-B0A3-FA5D2FD7806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1818</Words>
  <Application>Microsoft Macintosh PowerPoint</Application>
  <PresentationFormat>Widescreen</PresentationFormat>
  <Paragraphs>336</Paragraphs>
  <Slides>49</Slides>
  <Notes>5</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Calibri</vt:lpstr>
      <vt:lpstr>Cambria Math</vt:lpstr>
      <vt:lpstr>Century Gothic</vt:lpstr>
      <vt:lpstr>DejaVu Math TeX Gyre</vt:lpstr>
      <vt:lpstr>Helvetica</vt:lpstr>
      <vt:lpstr>Source Sans Pro</vt:lpstr>
      <vt:lpstr>WenQuanYi Zen Hei Sharp</vt:lpstr>
      <vt:lpstr>Wingdings</vt:lpstr>
      <vt:lpstr>Office Theme</vt:lpstr>
      <vt:lpstr>Image</vt:lpstr>
      <vt:lpstr>PowerPoint Presentation</vt:lpstr>
      <vt:lpstr>Physics research prospects in Nuclear Medicine</vt:lpstr>
      <vt:lpstr>PowerPoint Presentation</vt:lpstr>
      <vt:lpstr>PowerPoint Presentation</vt:lpstr>
      <vt:lpstr>PowerPoint Presentation</vt:lpstr>
      <vt:lpstr>NUCLEAR MEDICINE IsOtopeS production</vt:lpstr>
      <vt:lpstr>Common 99mTc scintigraphic procedure</vt:lpstr>
      <vt:lpstr>Molybdenum production</vt:lpstr>
      <vt:lpstr>MolybdeNum production is critical</vt:lpstr>
      <vt:lpstr>PET IsOtopeS production</vt:lpstr>
      <vt:lpstr>PET procedure</vt:lpstr>
      <vt:lpstr>Future prospective in PET</vt:lpstr>
      <vt:lpstr>THERANOSTIC</vt:lpstr>
      <vt:lpstr>Type of treated cancer</vt:lpstr>
      <vt:lpstr>Therapy isotopes</vt:lpstr>
      <vt:lpstr>Lutetium production</vt:lpstr>
      <vt:lpstr>Other isotope used in PET</vt:lpstr>
      <vt:lpstr>PowerPoint Presentation</vt:lpstr>
      <vt:lpstr>PowerPoint Presentation</vt:lpstr>
      <vt:lpstr>activemeter</vt:lpstr>
      <vt:lpstr>PowerPoint Presentation</vt:lpstr>
      <vt:lpstr>Gamma camera</vt:lpstr>
      <vt:lpstr>Cadmium Zinc Telluride scintillators</vt:lpstr>
      <vt:lpstr>Quantitative use of SPECT</vt:lpstr>
      <vt:lpstr>Sentinel lymph-node probe</vt:lpstr>
      <vt:lpstr>             PET:          FROm         PMT      TO  SIPM</vt:lpstr>
      <vt:lpstr>Time-OF-flight (TOF) PET “DIGITAL PET”:  the silicon photomultipliers </vt:lpstr>
      <vt:lpstr>THE TWO trends in pet imaging</vt:lpstr>
      <vt:lpstr>Time-OF-flight (TOF) PET</vt:lpstr>
      <vt:lpstr>Improve sensitivity</vt:lpstr>
      <vt:lpstr>Large Axial Field-Of-View (LAFOV) PET</vt:lpstr>
      <vt:lpstr>PERFORMANCE OF “CUNEO” PET SCANNERS</vt:lpstr>
      <vt:lpstr>Walk-trough PET</vt:lpstr>
      <vt:lpstr>J-PET</vt:lpstr>
      <vt:lpstr>FROM FILTERED BACK PROJECTION TO ITERATIVE RECONSTRUCTION</vt:lpstr>
      <vt:lpstr>Recovery coefficient curves</vt:lpstr>
      <vt:lpstr>IMAGE QUALITy</vt:lpstr>
      <vt:lpstr>Quantification: suv convergence</vt:lpstr>
      <vt:lpstr>Deep learning reconstruction</vt:lpstr>
      <vt:lpstr>AI application in image reconstruction</vt:lpstr>
      <vt:lpstr>Full  image recon-struction</vt:lpstr>
      <vt:lpstr>NOW AND THEN</vt:lpstr>
      <vt:lpstr>PowerPoint Presentation</vt:lpstr>
      <vt:lpstr>Which is THE representative metric?</vt:lpstr>
      <vt:lpstr>Radiomics to describe intratumor heterogeneity</vt:lpstr>
      <vt:lpstr>PowerPoint Presentation</vt:lpstr>
      <vt:lpstr>RADIOPROTECTIOn</vt:lpstr>
      <vt:lpstr>CONCLUSIONS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2021-07-29T04:12:45Z</dcterms:created>
  <dcterms:modified xsi:type="dcterms:W3CDTF">2024-12-16T11:38:16Z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