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1" r:id="rId3"/>
    <p:sldMasterId id="2147483681" r:id="rId4"/>
  </p:sldMasterIdLst>
  <p:notesMasterIdLst>
    <p:notesMasterId r:id="rId23"/>
  </p:notesMasterIdLst>
  <p:handoutMasterIdLst>
    <p:handoutMasterId r:id="rId24"/>
  </p:handoutMasterIdLst>
  <p:sldIdLst>
    <p:sldId id="289" r:id="rId5"/>
    <p:sldId id="278" r:id="rId6"/>
    <p:sldId id="409" r:id="rId7"/>
    <p:sldId id="410" r:id="rId8"/>
    <p:sldId id="411" r:id="rId9"/>
    <p:sldId id="412" r:id="rId10"/>
    <p:sldId id="413" r:id="rId11"/>
    <p:sldId id="416" r:id="rId12"/>
    <p:sldId id="417" r:id="rId13"/>
    <p:sldId id="414" r:id="rId14"/>
    <p:sldId id="415" r:id="rId15"/>
    <p:sldId id="418" r:id="rId16"/>
    <p:sldId id="419" r:id="rId17"/>
    <p:sldId id="421" r:id="rId18"/>
    <p:sldId id="422" r:id="rId19"/>
    <p:sldId id="424" r:id="rId20"/>
    <p:sldId id="423" r:id="rId21"/>
    <p:sldId id="420" r:id="rId22"/>
  </p:sldIdLst>
  <p:sldSz cx="9906000" cy="6858000" type="A4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165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33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49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662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5827" algn="l" defTabSz="457165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2992" algn="l" defTabSz="457165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159" algn="l" defTabSz="457165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324" algn="l" defTabSz="457165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368086"/>
    <a:srgbClr val="B1120E"/>
    <a:srgbClr val="B10037"/>
    <a:srgbClr val="A5703C"/>
    <a:srgbClr val="FFCC99"/>
    <a:srgbClr val="FFFFCC"/>
    <a:srgbClr val="FF3300"/>
    <a:srgbClr val="CC130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29" y="53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01138-4399-5C44-9865-0D0385323CBF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0CCC0-12CB-CB4E-8E29-E606913B28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92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63137B9-A8A1-6A4D-8E25-51533B52F1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364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1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3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49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66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827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2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9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4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01ED2-D5F5-4642-96F3-55014C1A26A0}" type="slidenum">
              <a:rPr lang="it-IT" smtClean="0"/>
              <a:pPr>
                <a:defRPr/>
              </a:pPr>
              <a:t>1</a:t>
            </a:fld>
            <a:endParaRPr lang="it-IT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6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1" y="2130430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5" indent="0" algn="ctr">
              <a:buNone/>
              <a:defRPr/>
            </a:lvl2pPr>
            <a:lvl3pPr marL="914330" indent="0" algn="ctr">
              <a:buNone/>
              <a:defRPr/>
            </a:lvl3pPr>
            <a:lvl4pPr marL="1371497" indent="0" algn="ctr">
              <a:buNone/>
              <a:defRPr/>
            </a:lvl4pPr>
            <a:lvl5pPr marL="1828662" indent="0" algn="ctr">
              <a:buNone/>
              <a:defRPr/>
            </a:lvl5pPr>
            <a:lvl6pPr marL="2285827" indent="0" algn="ctr">
              <a:buNone/>
              <a:defRPr/>
            </a:lvl6pPr>
            <a:lvl7pPr marL="2742992" indent="0" algn="ctr">
              <a:buNone/>
              <a:defRPr/>
            </a:lvl7pPr>
            <a:lvl8pPr marL="3200159" indent="0" algn="ctr">
              <a:buNone/>
              <a:defRPr/>
            </a:lvl8pPr>
            <a:lvl9pPr marL="3657324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754FE-2F98-D94A-88C7-B61C2B093C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32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3405-A75C-8046-AD14-27ADFF5783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12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BAB7F-6005-024F-A6A9-6643E90E3B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02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95301" y="274644"/>
            <a:ext cx="89154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CCABE-4E89-9247-BCAD-62222238A5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271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xmlns="" id="{DDD12911-4F4D-F643-AC68-679371AA4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5744" y="2114550"/>
            <a:ext cx="435451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35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0461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Autofit/>
          </a:bodyPr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B39E08D-33E8-4ABC-973D-8E3264820500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75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1490" y="3429001"/>
            <a:ext cx="9243020" cy="2153265"/>
          </a:xfrm>
        </p:spPr>
        <p:txBody>
          <a:bodyPr anchor="t" anchorCtr="0"/>
          <a:lstStyle>
            <a:lvl1pPr algn="l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90" y="5700253"/>
            <a:ext cx="9243021" cy="803787"/>
          </a:xfrm>
        </p:spPr>
        <p:txBody>
          <a:bodyPr>
            <a:noAutofit/>
          </a:bodyPr>
          <a:lstStyle>
            <a:lvl1pPr marL="0" indent="0" algn="l">
              <a:buNone/>
              <a:defRPr sz="1625" b="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xmlns="" id="{75917550-672C-214B-AA2A-A3F16BDF8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2108" y="1124744"/>
            <a:ext cx="3261785" cy="19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23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3250" indent="-263250">
              <a:buFont typeface="Arial" charset="0"/>
              <a:buChar char="•"/>
              <a:tabLst/>
              <a:defRPr sz="1463">
                <a:solidFill>
                  <a:schemeClr val="tx2"/>
                </a:solidFill>
              </a:defRPr>
            </a:lvl2pPr>
            <a:lvl3pPr marL="526500" indent="-26325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789750" indent="-26325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1671638" indent="-185738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91" y="353124"/>
            <a:ext cx="9243522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06BB320-7BD2-4948-87B7-5C5A63E018FF}"/>
              </a:ext>
            </a:extLst>
          </p:cNvPr>
          <p:cNvCxnSpPr/>
          <p:nvPr userDrawn="1"/>
        </p:nvCxnSpPr>
        <p:spPr>
          <a:xfrm>
            <a:off x="331490" y="6266608"/>
            <a:ext cx="924302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D1179DFC-40BA-4AB0-84EA-40C4638E1585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53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07665588-8649-4F7E-9BAD-6FC53690CC20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43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4" y="-40"/>
            <a:ext cx="9906000" cy="623075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1435" y="-48846"/>
            <a:ext cx="3344564" cy="6249621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275">
                <a:solidFill>
                  <a:schemeClr val="bg1"/>
                </a:solidFill>
              </a:defRPr>
            </a:lvl1pPr>
            <a:lvl2pPr marL="263250" indent="-263250">
              <a:buFont typeface="Arial" charset="0"/>
              <a:buChar char="•"/>
              <a:tabLst/>
              <a:defRPr sz="1706">
                <a:solidFill>
                  <a:schemeClr val="bg1"/>
                </a:solidFill>
              </a:defRPr>
            </a:lvl2pPr>
            <a:lvl3pPr marL="526500" indent="-263250">
              <a:buSzPct val="100000"/>
              <a:buFont typeface="Arial" panose="020B0604020202020204" pitchFamily="34" charset="0"/>
              <a:buChar char="•"/>
              <a:tabLst/>
              <a:defRPr sz="1463">
                <a:solidFill>
                  <a:schemeClr val="bg1"/>
                </a:solidFill>
              </a:defRPr>
            </a:lvl3pPr>
            <a:lvl4pPr marL="789750" indent="-26325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1671638" indent="-185738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26E2EC9B-5376-4703-9968-3949B4E2E555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12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90" y="365126"/>
            <a:ext cx="9243523" cy="10842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490" y="1592264"/>
            <a:ext cx="4563467" cy="668337"/>
          </a:xfrm>
        </p:spPr>
        <p:txBody>
          <a:bodyPr anchor="t" anchorCtr="0"/>
          <a:lstStyle>
            <a:lvl1pPr marL="0" indent="0">
              <a:buNone/>
              <a:defRPr sz="1950" b="1">
                <a:solidFill>
                  <a:schemeClr val="accent2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90" y="2427287"/>
            <a:ext cx="4563467" cy="3773488"/>
          </a:xfrm>
        </p:spPr>
        <p:txBody>
          <a:bodyPr/>
          <a:lstStyle>
            <a:lvl1pPr marL="263250" indent="-2632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2" y="1604966"/>
            <a:ext cx="4563488" cy="655634"/>
          </a:xfrm>
        </p:spPr>
        <p:txBody>
          <a:bodyPr anchor="t" anchorCtr="0"/>
          <a:lstStyle>
            <a:lvl1pPr marL="0" indent="0">
              <a:buNone/>
              <a:defRPr sz="1950" b="1">
                <a:solidFill>
                  <a:schemeClr val="accent2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427287"/>
            <a:ext cx="4559598" cy="3773488"/>
          </a:xfrm>
        </p:spPr>
        <p:txBody>
          <a:bodyPr/>
          <a:lstStyle>
            <a:lvl1pPr marL="263250" indent="-2632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FE55568-6864-9242-B15F-9CFBB37DBB0E}"/>
              </a:ext>
            </a:extLst>
          </p:cNvPr>
          <p:cNvCxnSpPr/>
          <p:nvPr userDrawn="1"/>
        </p:nvCxnSpPr>
        <p:spPr>
          <a:xfrm>
            <a:off x="331490" y="6266608"/>
            <a:ext cx="924302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5FE26FF5-DCA8-45E7-ABE8-FB0687FA9D6D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55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1434">
          <p15:clr>
            <a:srgbClr val="FBAE40"/>
          </p15:clr>
        </p15:guide>
        <p15:guide id="4294967295" orient="horz" pos="152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6D046-BB81-434D-B2E8-C472CCA694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279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90" y="365126"/>
            <a:ext cx="9246910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9906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491" y="4294189"/>
            <a:ext cx="3013075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67101" y="4294189"/>
            <a:ext cx="2978249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69605" y="4294189"/>
            <a:ext cx="3008795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0814552-E3BA-4742-9B20-1A3D27F5DEA9}"/>
              </a:ext>
            </a:extLst>
          </p:cNvPr>
          <p:cNvCxnSpPr/>
          <p:nvPr userDrawn="1"/>
        </p:nvCxnSpPr>
        <p:spPr>
          <a:xfrm>
            <a:off x="331490" y="6266608"/>
            <a:ext cx="924302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99ACC574-AAF7-43EF-8F7A-9E6FB508011D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18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1434">
          <p15:clr>
            <a:srgbClr val="FBAE40"/>
          </p15:clr>
        </p15:guide>
        <p15:guide id="4294967295" orient="horz" pos="152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059AC4-96B9-704B-82C7-32D5BEFF3254}"/>
              </a:ext>
            </a:extLst>
          </p:cNvPr>
          <p:cNvSpPr txBox="1"/>
          <p:nvPr userDrawn="1"/>
        </p:nvSpPr>
        <p:spPr>
          <a:xfrm>
            <a:off x="331491" y="6196407"/>
            <a:ext cx="924302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463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euro-</a:t>
            </a:r>
            <a:r>
              <a:rPr lang="fr-CH" sz="1463" dirty="0" err="1">
                <a:solidFill>
                  <a:srgbClr val="0033A0"/>
                </a:solidFill>
                <a:latin typeface="Arial"/>
                <a:ea typeface="+mn-ea"/>
                <a:cs typeface="+mn-cs"/>
              </a:rPr>
              <a:t>labs.web</a:t>
            </a:r>
            <a:endParaRPr lang="en-US" sz="1463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xmlns="" id="{81025927-88F6-6246-8294-D5F4A5FF1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5744" y="2114550"/>
            <a:ext cx="435451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xmlns="" id="{DDD12911-4F4D-F643-AC68-679371AA4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5744" y="2114550"/>
            <a:ext cx="435451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04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0461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Autofit/>
          </a:bodyPr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B39E08D-33E8-4ABC-973D-8E3264820500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10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1490" y="3429001"/>
            <a:ext cx="9243020" cy="2153265"/>
          </a:xfrm>
        </p:spPr>
        <p:txBody>
          <a:bodyPr anchor="t" anchorCtr="0"/>
          <a:lstStyle>
            <a:lvl1pPr algn="l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90" y="5700253"/>
            <a:ext cx="9243021" cy="803787"/>
          </a:xfrm>
        </p:spPr>
        <p:txBody>
          <a:bodyPr>
            <a:noAutofit/>
          </a:bodyPr>
          <a:lstStyle>
            <a:lvl1pPr marL="0" indent="0" algn="l">
              <a:buNone/>
              <a:defRPr sz="1625" b="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xmlns="" id="{75917550-672C-214B-AA2A-A3F16BDF8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2108" y="1124744"/>
            <a:ext cx="3261785" cy="19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23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3250" indent="-263250">
              <a:buFont typeface="Arial" charset="0"/>
              <a:buChar char="•"/>
              <a:tabLst/>
              <a:defRPr sz="1463">
                <a:solidFill>
                  <a:schemeClr val="tx2"/>
                </a:solidFill>
              </a:defRPr>
            </a:lvl2pPr>
            <a:lvl3pPr marL="526500" indent="-26325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789750" indent="-26325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1671638" indent="-185738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91" y="353124"/>
            <a:ext cx="9243522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06BB320-7BD2-4948-87B7-5C5A63E018FF}"/>
              </a:ext>
            </a:extLst>
          </p:cNvPr>
          <p:cNvCxnSpPr/>
          <p:nvPr userDrawn="1"/>
        </p:nvCxnSpPr>
        <p:spPr>
          <a:xfrm>
            <a:off x="331490" y="6266608"/>
            <a:ext cx="924302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D1179DFC-40BA-4AB0-84EA-40C4638E1585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76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07665588-8649-4F7E-9BAD-6FC53690CC20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06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4" y="-40"/>
            <a:ext cx="9906000" cy="623075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1435" y="-48846"/>
            <a:ext cx="3344564" cy="6249621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275">
                <a:solidFill>
                  <a:schemeClr val="bg1"/>
                </a:solidFill>
              </a:defRPr>
            </a:lvl1pPr>
            <a:lvl2pPr marL="263250" indent="-263250">
              <a:buFont typeface="Arial" charset="0"/>
              <a:buChar char="•"/>
              <a:tabLst/>
              <a:defRPr sz="1706">
                <a:solidFill>
                  <a:schemeClr val="bg1"/>
                </a:solidFill>
              </a:defRPr>
            </a:lvl2pPr>
            <a:lvl3pPr marL="526500" indent="-263250">
              <a:buSzPct val="100000"/>
              <a:buFont typeface="Arial" panose="020B0604020202020204" pitchFamily="34" charset="0"/>
              <a:buChar char="•"/>
              <a:tabLst/>
              <a:defRPr sz="1463">
                <a:solidFill>
                  <a:schemeClr val="bg1"/>
                </a:solidFill>
              </a:defRPr>
            </a:lvl3pPr>
            <a:lvl4pPr marL="789750" indent="-26325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1671638" indent="-185738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26E2EC9B-5376-4703-9968-3949B4E2E555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61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90" y="365126"/>
            <a:ext cx="9243523" cy="10842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490" y="1592264"/>
            <a:ext cx="4563467" cy="668337"/>
          </a:xfrm>
        </p:spPr>
        <p:txBody>
          <a:bodyPr anchor="t" anchorCtr="0"/>
          <a:lstStyle>
            <a:lvl1pPr marL="0" indent="0">
              <a:buNone/>
              <a:defRPr sz="1950" b="1">
                <a:solidFill>
                  <a:schemeClr val="accent2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90" y="2427287"/>
            <a:ext cx="4563467" cy="3773488"/>
          </a:xfrm>
        </p:spPr>
        <p:txBody>
          <a:bodyPr/>
          <a:lstStyle>
            <a:lvl1pPr marL="263250" indent="-2632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2" y="1604966"/>
            <a:ext cx="4563488" cy="655634"/>
          </a:xfrm>
        </p:spPr>
        <p:txBody>
          <a:bodyPr anchor="t" anchorCtr="0"/>
          <a:lstStyle>
            <a:lvl1pPr marL="0" indent="0">
              <a:buNone/>
              <a:defRPr sz="1950" b="1">
                <a:solidFill>
                  <a:schemeClr val="accent2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427287"/>
            <a:ext cx="4559598" cy="3773488"/>
          </a:xfrm>
        </p:spPr>
        <p:txBody>
          <a:bodyPr/>
          <a:lstStyle>
            <a:lvl1pPr marL="263250" indent="-2632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FE55568-6864-9242-B15F-9CFBB37DBB0E}"/>
              </a:ext>
            </a:extLst>
          </p:cNvPr>
          <p:cNvCxnSpPr/>
          <p:nvPr userDrawn="1"/>
        </p:nvCxnSpPr>
        <p:spPr>
          <a:xfrm>
            <a:off x="331490" y="6266608"/>
            <a:ext cx="924302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5FE26FF5-DCA8-45E7-ABE8-FB0687FA9D6D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63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1434">
          <p15:clr>
            <a:srgbClr val="FBAE40"/>
          </p15:clr>
        </p15:guide>
        <p15:guide id="4294967295" orient="horz" pos="152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90" y="365126"/>
            <a:ext cx="9246910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9906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491" y="4294189"/>
            <a:ext cx="3013075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67101" y="4294189"/>
            <a:ext cx="2978249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69605" y="4294189"/>
            <a:ext cx="3008795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0814552-E3BA-4742-9B20-1A3D27F5DEA9}"/>
              </a:ext>
            </a:extLst>
          </p:cNvPr>
          <p:cNvCxnSpPr/>
          <p:nvPr userDrawn="1"/>
        </p:nvCxnSpPr>
        <p:spPr>
          <a:xfrm>
            <a:off x="331490" y="6266608"/>
            <a:ext cx="924302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99ACC574-AAF7-43EF-8F7A-9E6FB508011D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26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1434">
          <p15:clr>
            <a:srgbClr val="FBAE40"/>
          </p15:clr>
        </p15:guide>
        <p15:guide id="4294967295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7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7" y="2906718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5" indent="0">
              <a:buNone/>
              <a:defRPr sz="1800"/>
            </a:lvl2pPr>
            <a:lvl3pPr marL="914330" indent="0">
              <a:buNone/>
              <a:defRPr sz="1600"/>
            </a:lvl3pPr>
            <a:lvl4pPr marL="1371497" indent="0">
              <a:buNone/>
              <a:defRPr sz="1400"/>
            </a:lvl4pPr>
            <a:lvl5pPr marL="1828662" indent="0">
              <a:buNone/>
              <a:defRPr sz="1400"/>
            </a:lvl5pPr>
            <a:lvl6pPr marL="2285827" indent="0">
              <a:buNone/>
              <a:defRPr sz="1400"/>
            </a:lvl6pPr>
            <a:lvl7pPr marL="2742992" indent="0">
              <a:buNone/>
              <a:defRPr sz="1400"/>
            </a:lvl7pPr>
            <a:lvl8pPr marL="3200159" indent="0">
              <a:buNone/>
              <a:defRPr sz="1400"/>
            </a:lvl8pPr>
            <a:lvl9pPr marL="3657324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55ADF-4FF1-184B-90BC-30E0A19B44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654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059AC4-96B9-704B-82C7-32D5BEFF3254}"/>
              </a:ext>
            </a:extLst>
          </p:cNvPr>
          <p:cNvSpPr txBox="1"/>
          <p:nvPr userDrawn="1"/>
        </p:nvSpPr>
        <p:spPr>
          <a:xfrm>
            <a:off x="331491" y="6196407"/>
            <a:ext cx="924302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463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euro-</a:t>
            </a:r>
            <a:r>
              <a:rPr lang="fr-CH" sz="1463" dirty="0" err="1">
                <a:solidFill>
                  <a:srgbClr val="0033A0"/>
                </a:solidFill>
                <a:latin typeface="Arial"/>
                <a:ea typeface="+mn-ea"/>
                <a:cs typeface="+mn-cs"/>
              </a:rPr>
              <a:t>labs.web</a:t>
            </a:r>
            <a:endParaRPr lang="en-US" sz="1463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xmlns="" id="{81025927-88F6-6246-8294-D5F4A5FF1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5744" y="2114550"/>
            <a:ext cx="435451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60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xmlns="" id="{DDD12911-4F4D-F643-AC68-679371AA4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5744" y="2114550"/>
            <a:ext cx="435451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6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0461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Autofit/>
          </a:bodyPr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B39E08D-33E8-4ABC-973D-8E3264820500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5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1490" y="3429001"/>
            <a:ext cx="9243020" cy="2153265"/>
          </a:xfrm>
        </p:spPr>
        <p:txBody>
          <a:bodyPr anchor="t" anchorCtr="0"/>
          <a:lstStyle>
            <a:lvl1pPr algn="l">
              <a:defRPr sz="406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90" y="5700253"/>
            <a:ext cx="9243021" cy="803787"/>
          </a:xfrm>
        </p:spPr>
        <p:txBody>
          <a:bodyPr>
            <a:noAutofit/>
          </a:bodyPr>
          <a:lstStyle>
            <a:lvl1pPr marL="0" indent="0" algn="l">
              <a:buNone/>
              <a:defRPr sz="1625" b="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xmlns="" id="{75917550-672C-214B-AA2A-A3F16BDF8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2108" y="1124744"/>
            <a:ext cx="3261785" cy="19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5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63250" indent="-263250">
              <a:buFont typeface="Arial" charset="0"/>
              <a:buChar char="•"/>
              <a:tabLst/>
              <a:defRPr sz="1463">
                <a:solidFill>
                  <a:schemeClr val="tx2"/>
                </a:solidFill>
              </a:defRPr>
            </a:lvl2pPr>
            <a:lvl3pPr marL="526500" indent="-26325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789750" indent="-26325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1671638" indent="-185738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91" y="353124"/>
            <a:ext cx="9243522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06BB320-7BD2-4948-87B7-5C5A63E018FF}"/>
              </a:ext>
            </a:extLst>
          </p:cNvPr>
          <p:cNvCxnSpPr/>
          <p:nvPr userDrawn="1"/>
        </p:nvCxnSpPr>
        <p:spPr>
          <a:xfrm>
            <a:off x="331490" y="6266608"/>
            <a:ext cx="924302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D1179DFC-40BA-4AB0-84EA-40C4638E1585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75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07665588-8649-4F7E-9BAD-6FC53690CC20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66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4" y="-40"/>
            <a:ext cx="9906000" cy="623075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1435" y="-48846"/>
            <a:ext cx="3344564" cy="6249621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275">
                <a:solidFill>
                  <a:schemeClr val="bg1"/>
                </a:solidFill>
              </a:defRPr>
            </a:lvl1pPr>
            <a:lvl2pPr marL="263250" indent="-263250">
              <a:buFont typeface="Arial" charset="0"/>
              <a:buChar char="•"/>
              <a:tabLst/>
              <a:defRPr sz="1706">
                <a:solidFill>
                  <a:schemeClr val="bg1"/>
                </a:solidFill>
              </a:defRPr>
            </a:lvl2pPr>
            <a:lvl3pPr marL="526500" indent="-263250">
              <a:buSzPct val="100000"/>
              <a:buFont typeface="Arial" panose="020B0604020202020204" pitchFamily="34" charset="0"/>
              <a:buChar char="•"/>
              <a:tabLst/>
              <a:defRPr sz="1463">
                <a:solidFill>
                  <a:schemeClr val="bg1"/>
                </a:solidFill>
              </a:defRPr>
            </a:lvl3pPr>
            <a:lvl4pPr marL="789750" indent="-26325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1671638" indent="-185738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26E2EC9B-5376-4703-9968-3949B4E2E555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54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90" y="365126"/>
            <a:ext cx="9243523" cy="10842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490" y="1592264"/>
            <a:ext cx="4563467" cy="668337"/>
          </a:xfrm>
        </p:spPr>
        <p:txBody>
          <a:bodyPr anchor="t" anchorCtr="0"/>
          <a:lstStyle>
            <a:lvl1pPr marL="0" indent="0">
              <a:buNone/>
              <a:defRPr sz="1950" b="1">
                <a:solidFill>
                  <a:schemeClr val="accent2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490" y="2427287"/>
            <a:ext cx="4563467" cy="3773488"/>
          </a:xfrm>
        </p:spPr>
        <p:txBody>
          <a:bodyPr/>
          <a:lstStyle>
            <a:lvl1pPr marL="263250" indent="-2632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2" y="1604966"/>
            <a:ext cx="4563488" cy="655634"/>
          </a:xfrm>
        </p:spPr>
        <p:txBody>
          <a:bodyPr anchor="t" anchorCtr="0"/>
          <a:lstStyle>
            <a:lvl1pPr marL="0" indent="0">
              <a:buNone/>
              <a:defRPr sz="1950" b="1">
                <a:solidFill>
                  <a:schemeClr val="accent2"/>
                </a:solidFill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427287"/>
            <a:ext cx="4559598" cy="3773488"/>
          </a:xfrm>
        </p:spPr>
        <p:txBody>
          <a:bodyPr/>
          <a:lstStyle>
            <a:lvl1pPr marL="263250" indent="-2632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FE55568-6864-9242-B15F-9CFBB37DBB0E}"/>
              </a:ext>
            </a:extLst>
          </p:cNvPr>
          <p:cNvCxnSpPr/>
          <p:nvPr userDrawn="1"/>
        </p:nvCxnSpPr>
        <p:spPr>
          <a:xfrm>
            <a:off x="331490" y="6266608"/>
            <a:ext cx="924302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5FE26FF5-DCA8-45E7-ABE8-FB0687FA9D6D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3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1434">
          <p15:clr>
            <a:srgbClr val="FBAE40"/>
          </p15:clr>
        </p15:guide>
        <p15:guide id="4294967295" orient="horz" pos="152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90" y="365126"/>
            <a:ext cx="9246910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9906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491" y="4294189"/>
            <a:ext cx="3013075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67101" y="4294189"/>
            <a:ext cx="2978249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69605" y="4294189"/>
            <a:ext cx="3008795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0814552-E3BA-4742-9B20-1A3D27F5DEA9}"/>
              </a:ext>
            </a:extLst>
          </p:cNvPr>
          <p:cNvCxnSpPr/>
          <p:nvPr userDrawn="1"/>
        </p:nvCxnSpPr>
        <p:spPr>
          <a:xfrm>
            <a:off x="331490" y="6266608"/>
            <a:ext cx="924302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99ACC574-AAF7-43EF-8F7A-9E6FB508011D}" type="datetime1">
              <a:rPr lang="de-CH" smtClean="0">
                <a:solidFill>
                  <a:srgbClr val="0033A0"/>
                </a:solidFill>
              </a:rPr>
              <a:pPr/>
              <a:t>25.09.2024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>
                <a:solidFill>
                  <a:srgbClr val="0033A0"/>
                </a:solidFill>
              </a:rPr>
              <a:pPr/>
              <a:t>‹N›</a:t>
            </a:fld>
            <a:endParaRPr lang="en-US" dirty="0">
              <a:solidFill>
                <a:srgbClr val="0033A0"/>
              </a:solidFill>
            </a:endParaRP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33A0"/>
                </a:solidFill>
              </a:rPr>
              <a:t>Meeting</a:t>
            </a:r>
            <a:endParaRPr lang="en-US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07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1434">
          <p15:clr>
            <a:srgbClr val="FBAE40"/>
          </p15:clr>
        </p15:guide>
        <p15:guide id="4294967295" orient="horz" pos="152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059AC4-96B9-704B-82C7-32D5BEFF3254}"/>
              </a:ext>
            </a:extLst>
          </p:cNvPr>
          <p:cNvSpPr txBox="1"/>
          <p:nvPr userDrawn="1"/>
        </p:nvSpPr>
        <p:spPr>
          <a:xfrm>
            <a:off x="331491" y="6196407"/>
            <a:ext cx="924302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sz="1463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euro-</a:t>
            </a:r>
            <a:r>
              <a:rPr lang="fr-CH" sz="1463" dirty="0" err="1">
                <a:solidFill>
                  <a:srgbClr val="0033A0"/>
                </a:solidFill>
                <a:latin typeface="Arial"/>
                <a:ea typeface="+mn-ea"/>
                <a:cs typeface="+mn-cs"/>
              </a:rPr>
              <a:t>labs.web</a:t>
            </a:r>
            <a:endParaRPr lang="en-US" sz="1463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xmlns="" id="{81025927-88F6-6246-8294-D5F4A5FF1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5744" y="2114550"/>
            <a:ext cx="435451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1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CEFFA-67A7-294D-A408-5AA539F968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32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7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7" indent="0">
              <a:buNone/>
              <a:defRPr sz="1600" b="1"/>
            </a:lvl6pPr>
            <a:lvl7pPr marL="2742992" indent="0">
              <a:buNone/>
              <a:defRPr sz="1600" b="1"/>
            </a:lvl7pPr>
            <a:lvl8pPr marL="3200159" indent="0">
              <a:buNone/>
              <a:defRPr sz="1600" b="1"/>
            </a:lvl8pPr>
            <a:lvl9pPr marL="3657324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7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7" indent="0">
              <a:buNone/>
              <a:defRPr sz="1600" b="1"/>
            </a:lvl6pPr>
            <a:lvl7pPr marL="2742992" indent="0">
              <a:buNone/>
              <a:defRPr sz="1600" b="1"/>
            </a:lvl7pPr>
            <a:lvl8pPr marL="3200159" indent="0">
              <a:buNone/>
              <a:defRPr sz="1600" b="1"/>
            </a:lvl8pPr>
            <a:lvl9pPr marL="3657324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E6BC-B58D-394B-8F55-8E479AF63C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46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7EF3-318A-8D47-A6F6-0900A18D9E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92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A997-6B77-6B41-B44A-6FFEFC852C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9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7" indent="0">
              <a:buNone/>
              <a:defRPr sz="900"/>
            </a:lvl4pPr>
            <a:lvl5pPr marL="1828662" indent="0">
              <a:buNone/>
              <a:defRPr sz="900"/>
            </a:lvl5pPr>
            <a:lvl6pPr marL="2285827" indent="0">
              <a:buNone/>
              <a:defRPr sz="900"/>
            </a:lvl6pPr>
            <a:lvl7pPr marL="2742992" indent="0">
              <a:buNone/>
              <a:defRPr sz="900"/>
            </a:lvl7pPr>
            <a:lvl8pPr marL="3200159" indent="0">
              <a:buNone/>
              <a:defRPr sz="900"/>
            </a:lvl8pPr>
            <a:lvl9pPr marL="3657324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FD359-54BD-BC4E-9BDD-E3C88E2937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83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0" indent="0">
              <a:buNone/>
              <a:defRPr sz="2400"/>
            </a:lvl3pPr>
            <a:lvl4pPr marL="1371497" indent="0">
              <a:buNone/>
              <a:defRPr sz="2000"/>
            </a:lvl4pPr>
            <a:lvl5pPr marL="1828662" indent="0">
              <a:buNone/>
              <a:defRPr sz="2000"/>
            </a:lvl5pPr>
            <a:lvl6pPr marL="2285827" indent="0">
              <a:buNone/>
              <a:defRPr sz="2000"/>
            </a:lvl6pPr>
            <a:lvl7pPr marL="2742992" indent="0">
              <a:buNone/>
              <a:defRPr sz="2000"/>
            </a:lvl7pPr>
            <a:lvl8pPr marL="3200159" indent="0">
              <a:buNone/>
              <a:defRPr sz="2000"/>
            </a:lvl8pPr>
            <a:lvl9pPr marL="3657324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7" indent="0">
              <a:buNone/>
              <a:defRPr sz="900"/>
            </a:lvl4pPr>
            <a:lvl5pPr marL="1828662" indent="0">
              <a:buNone/>
              <a:defRPr sz="900"/>
            </a:lvl5pPr>
            <a:lvl6pPr marL="2285827" indent="0">
              <a:buNone/>
              <a:defRPr sz="900"/>
            </a:lvl6pPr>
            <a:lvl7pPr marL="2742992" indent="0">
              <a:buNone/>
              <a:defRPr sz="900"/>
            </a:lvl7pPr>
            <a:lvl8pPr marL="3200159" indent="0">
              <a:buNone/>
              <a:defRPr sz="900"/>
            </a:lvl8pPr>
            <a:lvl9pPr marL="3657324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51534-D3C7-8041-871C-F78742A711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33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1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1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94455A5-8259-A448-B30F-025AA3F5AC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4" indent="-34287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894" indent="-28572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2914" indent="-22858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079" indent="-22858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245" indent="-22858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410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5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1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7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7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7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2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9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4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491" y="373593"/>
            <a:ext cx="9243020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491" y="1592263"/>
            <a:ext cx="9243020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fld id="{580C1C2F-AC3D-4FE4-A75E-3969B1187EA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ADDE16-2EC8-4D09-82E8-9D141FC031F5}" type="datetime1">
              <a:rPr lang="de-CH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25.09.2024</a:t>
            </a:fld>
            <a:endParaRPr lang="en-US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6B5EA5A-BC32-A742-B11B-8E7414D5B535}" type="slidenum">
              <a:rPr lang="en-US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Meeting</a:t>
            </a:r>
            <a:endParaRPr lang="en-US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xmlns="" id="{92165485-818A-0148-85C8-E3B3B5B34DA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5467" y="6385373"/>
            <a:ext cx="602267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1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92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90000"/>
        </a:lnSpc>
        <a:spcBef>
          <a:spcPts val="1463"/>
        </a:spcBef>
        <a:spcAft>
          <a:spcPts val="325"/>
        </a:spcAft>
        <a:buFont typeface="Arial"/>
        <a:buNone/>
        <a:tabLst/>
        <a:defRPr sz="1706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263128" indent="-263250" algn="l" defTabSz="742950" rtl="0" eaLnBrk="1" latinLnBrk="0" hangingPunct="1">
        <a:lnSpc>
          <a:spcPct val="100000"/>
        </a:lnSpc>
        <a:spcBef>
          <a:spcPts val="406"/>
        </a:spcBef>
        <a:spcAft>
          <a:spcPts val="244"/>
        </a:spcAft>
        <a:buFont typeface="Arial" charset="0"/>
        <a:buChar char="•"/>
        <a:tabLst/>
        <a:defRPr sz="1463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26500" indent="-263250" algn="l" defTabSz="742950" rtl="0" eaLnBrk="1" latinLnBrk="0" hangingPunct="1">
        <a:lnSpc>
          <a:spcPct val="100000"/>
        </a:lnSpc>
        <a:spcBef>
          <a:spcPts val="406"/>
        </a:spcBef>
        <a:spcAft>
          <a:spcPts val="244"/>
        </a:spcAft>
        <a:buFont typeface="Arial" panose="020B0604020202020204" pitchFamily="34" charset="0"/>
        <a:buChar char="•"/>
        <a:tabLst/>
        <a:defRPr sz="138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89750" indent="-263250" algn="l" defTabSz="742950" rtl="0" eaLnBrk="1" latinLnBrk="0" hangingPunct="1">
        <a:lnSpc>
          <a:spcPct val="100000"/>
        </a:lnSpc>
        <a:spcBef>
          <a:spcPts val="406"/>
        </a:spcBef>
        <a:spcAft>
          <a:spcPts val="244"/>
        </a:spcAft>
        <a:buFont typeface="Arial" panose="020B0604020202020204" pitchFamily="34" charset="0"/>
        <a:buChar char="•"/>
        <a:tabLst/>
        <a:defRPr sz="13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3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294967295" orient="horz" pos="232">
          <p15:clr>
            <a:srgbClr val="F26B43"/>
          </p15:clr>
        </p15:guide>
        <p15:guide id="4294967295" pos="3840">
          <p15:clr>
            <a:srgbClr val="F26B43"/>
          </p15:clr>
        </p15:guide>
        <p15:guide id="4294967295" pos="7423">
          <p15:clr>
            <a:srgbClr val="F26B43"/>
          </p15:clr>
        </p15:guide>
        <p15:guide id="4294967295" pos="257">
          <p15:clr>
            <a:srgbClr val="F26B43"/>
          </p15:clr>
        </p15:guide>
        <p15:guide id="4294967295" pos="3795">
          <p15:clr>
            <a:srgbClr val="F26B43"/>
          </p15:clr>
        </p15:guide>
        <p15:guide id="4294967295" pos="3885">
          <p15:clr>
            <a:srgbClr val="F26B43"/>
          </p15:clr>
        </p15:guide>
        <p15:guide id="4294967295" pos="5087">
          <p15:clr>
            <a:srgbClr val="F26B43"/>
          </p15:clr>
        </p15:guide>
        <p15:guide id="4294967295" pos="4997">
          <p15:clr>
            <a:srgbClr val="F26B43"/>
          </p15:clr>
        </p15:guide>
        <p15:guide id="4294967295" pos="2683">
          <p15:clr>
            <a:srgbClr val="F26B43"/>
          </p15:clr>
        </p15:guide>
        <p15:guide id="4294967295" pos="2593">
          <p15:clr>
            <a:srgbClr val="F26B43"/>
          </p15:clr>
        </p15:guide>
        <p15:guide id="4294967295" orient="horz" pos="3906">
          <p15:clr>
            <a:srgbClr val="F26B43"/>
          </p15:clr>
        </p15:guide>
        <p15:guide id="4294967295" orient="horz" pos="2409">
          <p15:clr>
            <a:srgbClr val="F26B43"/>
          </p15:clr>
        </p15:guide>
        <p15:guide id="4294967295" orient="horz" pos="913">
          <p15:clr>
            <a:srgbClr val="F26B43"/>
          </p15:clr>
        </p15:guide>
        <p15:guide id="4294967295" orient="horz" pos="1003">
          <p15:clr>
            <a:srgbClr val="F26B43"/>
          </p15:clr>
        </p15:guide>
        <p15:guide id="4294967295" orient="horz" pos="2500">
          <p15:clr>
            <a:srgbClr val="F26B43"/>
          </p15:clr>
        </p15:guide>
        <p15:guide id="4294967295" pos="6312">
          <p15:clr>
            <a:srgbClr val="F26B43"/>
          </p15:clr>
        </p15:guide>
        <p15:guide id="4294967295" pos="622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491" y="373593"/>
            <a:ext cx="9243020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491" y="1592263"/>
            <a:ext cx="9243020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fld id="{580C1C2F-AC3D-4FE4-A75E-3969B1187EA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ADDE16-2EC8-4D09-82E8-9D141FC031F5}" type="datetime1">
              <a:rPr lang="de-CH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25.09.2024</a:t>
            </a:fld>
            <a:endParaRPr lang="en-US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6B5EA5A-BC32-A742-B11B-8E7414D5B535}" type="slidenum">
              <a:rPr lang="en-US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Meeting</a:t>
            </a:r>
            <a:endParaRPr lang="en-US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xmlns="" id="{92165485-818A-0148-85C8-E3B3B5B34DA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5467" y="6385373"/>
            <a:ext cx="602267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92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90000"/>
        </a:lnSpc>
        <a:spcBef>
          <a:spcPts val="1463"/>
        </a:spcBef>
        <a:spcAft>
          <a:spcPts val="325"/>
        </a:spcAft>
        <a:buFont typeface="Arial"/>
        <a:buNone/>
        <a:tabLst/>
        <a:defRPr sz="1706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263128" indent="-263250" algn="l" defTabSz="742950" rtl="0" eaLnBrk="1" latinLnBrk="0" hangingPunct="1">
        <a:lnSpc>
          <a:spcPct val="100000"/>
        </a:lnSpc>
        <a:spcBef>
          <a:spcPts val="406"/>
        </a:spcBef>
        <a:spcAft>
          <a:spcPts val="244"/>
        </a:spcAft>
        <a:buFont typeface="Arial" charset="0"/>
        <a:buChar char="•"/>
        <a:tabLst/>
        <a:defRPr sz="1463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26500" indent="-263250" algn="l" defTabSz="742950" rtl="0" eaLnBrk="1" latinLnBrk="0" hangingPunct="1">
        <a:lnSpc>
          <a:spcPct val="100000"/>
        </a:lnSpc>
        <a:spcBef>
          <a:spcPts val="406"/>
        </a:spcBef>
        <a:spcAft>
          <a:spcPts val="244"/>
        </a:spcAft>
        <a:buFont typeface="Arial" panose="020B0604020202020204" pitchFamily="34" charset="0"/>
        <a:buChar char="•"/>
        <a:tabLst/>
        <a:defRPr sz="138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89750" indent="-263250" algn="l" defTabSz="742950" rtl="0" eaLnBrk="1" latinLnBrk="0" hangingPunct="1">
        <a:lnSpc>
          <a:spcPct val="100000"/>
        </a:lnSpc>
        <a:spcBef>
          <a:spcPts val="406"/>
        </a:spcBef>
        <a:spcAft>
          <a:spcPts val="244"/>
        </a:spcAft>
        <a:buFont typeface="Arial" panose="020B0604020202020204" pitchFamily="34" charset="0"/>
        <a:buChar char="•"/>
        <a:tabLst/>
        <a:defRPr sz="13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3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294967295" orient="horz" pos="232">
          <p15:clr>
            <a:srgbClr val="F26B43"/>
          </p15:clr>
        </p15:guide>
        <p15:guide id="4294967295" pos="3840">
          <p15:clr>
            <a:srgbClr val="F26B43"/>
          </p15:clr>
        </p15:guide>
        <p15:guide id="4294967295" pos="7423">
          <p15:clr>
            <a:srgbClr val="F26B43"/>
          </p15:clr>
        </p15:guide>
        <p15:guide id="4294967295" pos="257">
          <p15:clr>
            <a:srgbClr val="F26B43"/>
          </p15:clr>
        </p15:guide>
        <p15:guide id="4294967295" pos="3795">
          <p15:clr>
            <a:srgbClr val="F26B43"/>
          </p15:clr>
        </p15:guide>
        <p15:guide id="4294967295" pos="3885">
          <p15:clr>
            <a:srgbClr val="F26B43"/>
          </p15:clr>
        </p15:guide>
        <p15:guide id="4294967295" pos="5087">
          <p15:clr>
            <a:srgbClr val="F26B43"/>
          </p15:clr>
        </p15:guide>
        <p15:guide id="4294967295" pos="4997">
          <p15:clr>
            <a:srgbClr val="F26B43"/>
          </p15:clr>
        </p15:guide>
        <p15:guide id="4294967295" pos="2683">
          <p15:clr>
            <a:srgbClr val="F26B43"/>
          </p15:clr>
        </p15:guide>
        <p15:guide id="4294967295" pos="2593">
          <p15:clr>
            <a:srgbClr val="F26B43"/>
          </p15:clr>
        </p15:guide>
        <p15:guide id="4294967295" orient="horz" pos="3906">
          <p15:clr>
            <a:srgbClr val="F26B43"/>
          </p15:clr>
        </p15:guide>
        <p15:guide id="4294967295" orient="horz" pos="2409">
          <p15:clr>
            <a:srgbClr val="F26B43"/>
          </p15:clr>
        </p15:guide>
        <p15:guide id="4294967295" orient="horz" pos="913">
          <p15:clr>
            <a:srgbClr val="F26B43"/>
          </p15:clr>
        </p15:guide>
        <p15:guide id="4294967295" orient="horz" pos="1003">
          <p15:clr>
            <a:srgbClr val="F26B43"/>
          </p15:clr>
        </p15:guide>
        <p15:guide id="4294967295" orient="horz" pos="2500">
          <p15:clr>
            <a:srgbClr val="F26B43"/>
          </p15:clr>
        </p15:guide>
        <p15:guide id="4294967295" pos="6312">
          <p15:clr>
            <a:srgbClr val="F26B43"/>
          </p15:clr>
        </p15:guide>
        <p15:guide id="4294967295" pos="622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491" y="373593"/>
            <a:ext cx="9243020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491" y="1592263"/>
            <a:ext cx="9243020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fld id="{580C1C2F-AC3D-4FE4-A75E-3969B1187EA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31748" y="6383849"/>
            <a:ext cx="5128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ADDE16-2EC8-4D09-82E8-9D141FC031F5}" type="datetime1">
              <a:rPr lang="de-CH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25.09.2024</a:t>
            </a:fld>
            <a:endParaRPr lang="en-US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4881" y="6383849"/>
            <a:ext cx="5535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13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6B5EA5A-BC32-A742-B11B-8E7414D5B535}" type="slidenum">
              <a:rPr lang="en-US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651" y="6383849"/>
            <a:ext cx="5339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Meeting</a:t>
            </a:r>
            <a:endParaRPr lang="en-US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xmlns="" id="{92165485-818A-0148-85C8-E3B3B5B34DA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5467" y="6385373"/>
            <a:ext cx="602267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4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hdr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92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90000"/>
        </a:lnSpc>
        <a:spcBef>
          <a:spcPts val="1463"/>
        </a:spcBef>
        <a:spcAft>
          <a:spcPts val="325"/>
        </a:spcAft>
        <a:buFont typeface="Arial"/>
        <a:buNone/>
        <a:tabLst/>
        <a:defRPr sz="1706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263128" indent="-263250" algn="l" defTabSz="742950" rtl="0" eaLnBrk="1" latinLnBrk="0" hangingPunct="1">
        <a:lnSpc>
          <a:spcPct val="100000"/>
        </a:lnSpc>
        <a:spcBef>
          <a:spcPts val="406"/>
        </a:spcBef>
        <a:spcAft>
          <a:spcPts val="244"/>
        </a:spcAft>
        <a:buFont typeface="Arial" charset="0"/>
        <a:buChar char="•"/>
        <a:tabLst/>
        <a:defRPr sz="1463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26500" indent="-263250" algn="l" defTabSz="742950" rtl="0" eaLnBrk="1" latinLnBrk="0" hangingPunct="1">
        <a:lnSpc>
          <a:spcPct val="100000"/>
        </a:lnSpc>
        <a:spcBef>
          <a:spcPts val="406"/>
        </a:spcBef>
        <a:spcAft>
          <a:spcPts val="244"/>
        </a:spcAft>
        <a:buFont typeface="Arial" panose="020B0604020202020204" pitchFamily="34" charset="0"/>
        <a:buChar char="•"/>
        <a:tabLst/>
        <a:defRPr sz="138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89750" indent="-263250" algn="l" defTabSz="742950" rtl="0" eaLnBrk="1" latinLnBrk="0" hangingPunct="1">
        <a:lnSpc>
          <a:spcPct val="100000"/>
        </a:lnSpc>
        <a:spcBef>
          <a:spcPts val="406"/>
        </a:spcBef>
        <a:spcAft>
          <a:spcPts val="244"/>
        </a:spcAft>
        <a:buFont typeface="Arial" panose="020B0604020202020204" pitchFamily="34" charset="0"/>
        <a:buChar char="•"/>
        <a:tabLst/>
        <a:defRPr sz="13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3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294967295" orient="horz" pos="232">
          <p15:clr>
            <a:srgbClr val="F26B43"/>
          </p15:clr>
        </p15:guide>
        <p15:guide id="4294967295" pos="3840">
          <p15:clr>
            <a:srgbClr val="F26B43"/>
          </p15:clr>
        </p15:guide>
        <p15:guide id="4294967295" pos="7423">
          <p15:clr>
            <a:srgbClr val="F26B43"/>
          </p15:clr>
        </p15:guide>
        <p15:guide id="4294967295" pos="257">
          <p15:clr>
            <a:srgbClr val="F26B43"/>
          </p15:clr>
        </p15:guide>
        <p15:guide id="4294967295" pos="3795">
          <p15:clr>
            <a:srgbClr val="F26B43"/>
          </p15:clr>
        </p15:guide>
        <p15:guide id="4294967295" pos="3885">
          <p15:clr>
            <a:srgbClr val="F26B43"/>
          </p15:clr>
        </p15:guide>
        <p15:guide id="4294967295" pos="5087">
          <p15:clr>
            <a:srgbClr val="F26B43"/>
          </p15:clr>
        </p15:guide>
        <p15:guide id="4294967295" pos="4997">
          <p15:clr>
            <a:srgbClr val="F26B43"/>
          </p15:clr>
        </p15:guide>
        <p15:guide id="4294967295" pos="2683">
          <p15:clr>
            <a:srgbClr val="F26B43"/>
          </p15:clr>
        </p15:guide>
        <p15:guide id="4294967295" pos="2593">
          <p15:clr>
            <a:srgbClr val="F26B43"/>
          </p15:clr>
        </p15:guide>
        <p15:guide id="4294967295" orient="horz" pos="3906">
          <p15:clr>
            <a:srgbClr val="F26B43"/>
          </p15:clr>
        </p15:guide>
        <p15:guide id="4294967295" orient="horz" pos="2409">
          <p15:clr>
            <a:srgbClr val="F26B43"/>
          </p15:clr>
        </p15:guide>
        <p15:guide id="4294967295" orient="horz" pos="913">
          <p15:clr>
            <a:srgbClr val="F26B43"/>
          </p15:clr>
        </p15:guide>
        <p15:guide id="4294967295" orient="horz" pos="1003">
          <p15:clr>
            <a:srgbClr val="F26B43"/>
          </p15:clr>
        </p15:guide>
        <p15:guide id="4294967295" orient="horz" pos="2500">
          <p15:clr>
            <a:srgbClr val="F26B43"/>
          </p15:clr>
        </p15:guide>
        <p15:guide id="4294967295" pos="6312">
          <p15:clr>
            <a:srgbClr val="F26B43"/>
          </p15:clr>
        </p15:guide>
        <p15:guide id="4294967295" pos="62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indico.cern.ch/e/euro-labs-ta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82551" y="381000"/>
            <a:ext cx="9740900" cy="10668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>
              <a:defRPr/>
            </a:pP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2971801" y="3527054"/>
            <a:ext cx="4987649" cy="8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800" dirty="0" smtClean="0">
                <a:solidFill>
                  <a:srgbClr val="368086"/>
                </a:solidFill>
                <a:latin typeface="Times New Roman" charset="0"/>
                <a:cs typeface="Times New Roman" charset="0"/>
              </a:rPr>
              <a:t>Maria Colonna</a:t>
            </a:r>
            <a:endParaRPr lang="it-IT" sz="2800" dirty="0">
              <a:solidFill>
                <a:srgbClr val="368086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it-IT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Laboratori Nazionali del Sud (Catania</a:t>
            </a:r>
            <a:r>
              <a:rPr lang="it-IT" sz="2400" dirty="0">
                <a:latin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685800" y="533402"/>
            <a:ext cx="8727696" cy="646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Activities of the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Theoretical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hysics 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roup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3013" name="Text Box 10"/>
          <p:cNvSpPr txBox="1">
            <a:spLocks noChangeArrowheads="1"/>
          </p:cNvSpPr>
          <p:nvPr/>
        </p:nvSpPr>
        <p:spPr bwMode="auto">
          <a:xfrm>
            <a:off x="478101" y="5295905"/>
            <a:ext cx="184652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400" y="6096000"/>
            <a:ext cx="6400800" cy="52321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LNS Annual Meeting 2024</a:t>
            </a:r>
            <a:r>
              <a:rPr lang="en-US" sz="2800" dirty="0" smtClean="0">
                <a:latin typeface="Optima"/>
                <a:cs typeface="Optima"/>
              </a:rPr>
              <a:t> </a:t>
            </a:r>
            <a:r>
              <a:rPr lang="en-US" sz="2800" dirty="0" smtClean="0">
                <a:latin typeface="Optima"/>
                <a:cs typeface="Optima"/>
              </a:rPr>
              <a:t>- </a:t>
            </a:r>
            <a:r>
              <a:rPr lang="en-US" sz="2800" dirty="0" smtClean="0">
                <a:latin typeface="Optima"/>
                <a:cs typeface="Optima"/>
              </a:rPr>
              <a:t>30.9.2024</a:t>
            </a:r>
          </a:p>
        </p:txBody>
      </p:sp>
      <p:pic>
        <p:nvPicPr>
          <p:cNvPr id="3" name="Immagine 2" descr="logo_INFN_mobi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723562"/>
            <a:ext cx="2517648" cy="1600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CasellaDiTesto 1"/>
          <p:cNvSpPr txBox="1"/>
          <p:nvPr/>
        </p:nvSpPr>
        <p:spPr>
          <a:xfrm>
            <a:off x="975741" y="1524000"/>
            <a:ext cx="8187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6"/>
                </a:solidFill>
              </a:rPr>
              <a:t>A </a:t>
            </a:r>
            <a:r>
              <a:rPr lang="it-IT" i="1" dirty="0" err="1" smtClean="0">
                <a:solidFill>
                  <a:schemeClr val="accent6"/>
                </a:solidFill>
              </a:rPr>
              <a:t>theoretical</a:t>
            </a:r>
            <a:r>
              <a:rPr lang="it-IT" i="1" dirty="0" smtClean="0">
                <a:solidFill>
                  <a:schemeClr val="accent6"/>
                </a:solidFill>
              </a:rPr>
              <a:t> </a:t>
            </a:r>
            <a:r>
              <a:rPr lang="it-IT" i="1" dirty="0" err="1" smtClean="0">
                <a:solidFill>
                  <a:schemeClr val="accent6"/>
                </a:solidFill>
              </a:rPr>
              <a:t>support</a:t>
            </a:r>
            <a:r>
              <a:rPr lang="it-IT" i="1" dirty="0" smtClean="0">
                <a:solidFill>
                  <a:schemeClr val="accent6"/>
                </a:solidFill>
              </a:rPr>
              <a:t> for the planning and </a:t>
            </a:r>
            <a:r>
              <a:rPr lang="it-IT" i="1" dirty="0" err="1" smtClean="0">
                <a:solidFill>
                  <a:schemeClr val="accent6"/>
                </a:solidFill>
              </a:rPr>
              <a:t>interpretation</a:t>
            </a:r>
            <a:r>
              <a:rPr lang="it-IT" i="1" dirty="0" smtClean="0">
                <a:solidFill>
                  <a:schemeClr val="accent6"/>
                </a:solidFill>
              </a:rPr>
              <a:t> of </a:t>
            </a:r>
            <a:r>
              <a:rPr lang="it-IT" i="1" dirty="0" err="1" smtClean="0">
                <a:solidFill>
                  <a:schemeClr val="accent6"/>
                </a:solidFill>
              </a:rPr>
              <a:t>experiments</a:t>
            </a:r>
            <a:endParaRPr lang="it-IT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9667" y="77824"/>
            <a:ext cx="8945911" cy="461665"/>
          </a:xfrm>
          <a:prstGeom prst="rect">
            <a:avLst/>
          </a:prstGeom>
          <a:solidFill>
            <a:srgbClr val="A5703C">
              <a:alpha val="17000"/>
            </a:srgbClr>
          </a:solidFill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2400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it-IT" sz="24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it-IT" sz="24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400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  <a:r>
              <a:rPr lang="it-IT" sz="24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it-IT" sz="24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Collisions</a:t>
            </a:r>
            <a:r>
              <a:rPr lang="it-IT" sz="24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24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intermediate </a:t>
            </a:r>
            <a:r>
              <a:rPr lang="it-IT" sz="2400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r>
              <a:rPr lang="it-IT" sz="24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857"/>
            <a:ext cx="9906000" cy="237934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038600"/>
            <a:ext cx="3443333" cy="2819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138" y="3735460"/>
            <a:ext cx="4670262" cy="18884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/>
          <a:srcRect l="11540" t="48633" r="30618" b="28119"/>
          <a:stretch/>
        </p:blipFill>
        <p:spPr>
          <a:xfrm>
            <a:off x="5105400" y="5772665"/>
            <a:ext cx="4800600" cy="108533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475022" y="3195935"/>
            <a:ext cx="3554178" cy="461665"/>
          </a:xfrm>
          <a:prstGeom prst="rect">
            <a:avLst/>
          </a:prstGeom>
          <a:solidFill>
            <a:srgbClr val="FFC000">
              <a:alpha val="58000"/>
            </a:srgb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</a:t>
            </a:r>
            <a:r>
              <a:rPr lang="it-IT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it-IT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it-IT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634065" y="3364468"/>
            <a:ext cx="350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Importance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in-medium </a:t>
            </a:r>
            <a:r>
              <a:rPr lang="it-I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effects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867400" y="5334000"/>
            <a:ext cx="1192955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‘</a:t>
            </a:r>
            <a:r>
              <a:rPr lang="it-IT" sz="1400" dirty="0" err="1" smtClean="0">
                <a:solidFill>
                  <a:schemeClr val="bg1"/>
                </a:solidFill>
              </a:rPr>
              <a:t>cooperation</a:t>
            </a:r>
            <a:r>
              <a:rPr lang="it-IT" sz="1400" dirty="0" smtClean="0">
                <a:solidFill>
                  <a:schemeClr val="bg1"/>
                </a:solidFill>
              </a:rPr>
              <a:t>’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067540" y="5319702"/>
            <a:ext cx="1051891" cy="307777"/>
          </a:xfrm>
          <a:prstGeom prst="rect">
            <a:avLst/>
          </a:prstGeom>
          <a:solidFill>
            <a:srgbClr val="B10037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‘</a:t>
            </a:r>
            <a:r>
              <a:rPr lang="it-IT" sz="1400" dirty="0" err="1" smtClean="0">
                <a:solidFill>
                  <a:schemeClr val="bg1"/>
                </a:solidFill>
              </a:rPr>
              <a:t>distillation</a:t>
            </a:r>
            <a:r>
              <a:rPr lang="it-IT" sz="1400" dirty="0" smtClean="0">
                <a:solidFill>
                  <a:schemeClr val="bg1"/>
                </a:solidFill>
              </a:rPr>
              <a:t>’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17405" y="3717908"/>
            <a:ext cx="299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Unstable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it-IT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spinodal</a:t>
            </a:r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it-IT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region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7333032" y="3694888"/>
            <a:ext cx="17817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227781" y="2870284"/>
            <a:ext cx="24016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S.Burrello</a:t>
            </a:r>
            <a:r>
              <a:rPr lang="it-IT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S.Typel</a:t>
            </a:r>
            <a:r>
              <a:rPr lang="it-IT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EPJA 58,120 (2022)</a:t>
            </a:r>
            <a:endParaRPr lang="it-IT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614856"/>
            <a:ext cx="9906000" cy="490927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1333108"/>
            <a:ext cx="9906000" cy="272321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987702" y="6524135"/>
            <a:ext cx="59340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accent6"/>
                </a:solidFill>
              </a:rPr>
              <a:t>(ET, Chimera, </a:t>
            </a:r>
            <a:r>
              <a:rPr lang="it-IT" sz="1600" dirty="0" err="1" smtClean="0">
                <a:solidFill>
                  <a:schemeClr val="accent6"/>
                </a:solidFill>
              </a:rPr>
              <a:t>Asy</a:t>
            </a:r>
            <a:r>
              <a:rPr lang="it-IT" sz="1600" dirty="0" smtClean="0">
                <a:solidFill>
                  <a:schemeClr val="accent6"/>
                </a:solidFill>
              </a:rPr>
              <a:t>-EOS @ GSI, INDRA/FAZIA, FRIB,…)           </a:t>
            </a:r>
            <a:endParaRPr lang="it-IT" sz="1600" dirty="0">
              <a:solidFill>
                <a:schemeClr val="accent6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36551" y="376535"/>
            <a:ext cx="5407249" cy="584775"/>
          </a:xfrm>
          <a:prstGeom prst="rect">
            <a:avLst/>
          </a:prstGeom>
          <a:solidFill>
            <a:srgbClr val="A5703C">
              <a:alpha val="17000"/>
            </a:srgbClr>
          </a:solidFill>
        </p:spPr>
        <p:txBody>
          <a:bodyPr wrap="none" rtlCol="0">
            <a:spAutoFit/>
          </a:bodyPr>
          <a:lstStyle/>
          <a:p>
            <a:pPr algn="l"/>
            <a:r>
              <a:rPr lang="it-IT" sz="32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</a:t>
            </a:r>
            <a:r>
              <a:rPr lang="it-IT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32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planned</a:t>
            </a:r>
            <a:r>
              <a:rPr lang="it-IT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it-IT" sz="32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32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8301623" y="2991631"/>
            <a:ext cx="1299577" cy="74216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8149223" y="2001031"/>
            <a:ext cx="1299577" cy="742169"/>
          </a:xfrm>
          <a:prstGeom prst="ellipse">
            <a:avLst/>
          </a:prstGeom>
          <a:solidFill>
            <a:srgbClr val="FF9966">
              <a:alpha val="55000"/>
            </a:srgbClr>
          </a:solidFill>
          <a:ln>
            <a:solidFill>
              <a:srgbClr val="368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8275160" y="2209800"/>
            <a:ext cx="132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NUMEN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305800" y="3048000"/>
            <a:ext cx="132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FRAISE, </a:t>
            </a:r>
          </a:p>
          <a:p>
            <a:pPr algn="ctr"/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26090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88C4DE-04E2-C143-87EF-625D283D83A9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3" t="9178" r="808" b="3478"/>
          <a:stretch/>
        </p:blipFill>
        <p:spPr bwMode="auto">
          <a:xfrm>
            <a:off x="155467" y="3126290"/>
            <a:ext cx="2808312" cy="2701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xmlns="" id="{A5591655-3D4B-0949-B869-3D7F2EA4C9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4258736" cy="208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6004A9-E6AE-B74B-93BE-4E2FAE51D87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2362200" cy="21111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334E86-47B0-AF46-90AD-404358BE4BFC}"/>
              </a:ext>
            </a:extLst>
          </p:cNvPr>
          <p:cNvSpPr/>
          <p:nvPr/>
        </p:nvSpPr>
        <p:spPr>
          <a:xfrm>
            <a:off x="0" y="2736830"/>
            <a:ext cx="974793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25" b="1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Horizon Europe call for  Research Infrastructure (RI) services advancing </a:t>
            </a:r>
            <a:r>
              <a:rPr lang="en-GB" sz="1625" b="1" dirty="0" smtClean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frontier knowledge</a:t>
            </a:r>
            <a:endParaRPr lang="en-GB" sz="1625" b="1" dirty="0">
              <a:solidFill>
                <a:srgbClr val="0033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25" b="1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HORIZON-INFRA-2021-SERV-01-07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C152BC-289E-6E4F-85ED-D1722C1C1B70}"/>
              </a:ext>
            </a:extLst>
          </p:cNvPr>
          <p:cNvSpPr/>
          <p:nvPr/>
        </p:nvSpPr>
        <p:spPr>
          <a:xfrm>
            <a:off x="3100845" y="3842790"/>
            <a:ext cx="6708195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25" dirty="0">
                <a:solidFill>
                  <a:srgbClr val="0033A0"/>
                </a:solidFill>
                <a:latin typeface="Times" pitchFamily="2" charset="0"/>
                <a:ea typeface="Times New Roman" panose="02020603050405020304" pitchFamily="18" charset="0"/>
                <a:cs typeface="Times" pitchFamily="2" charset="0"/>
              </a:rPr>
              <a:t>EURO-LABS is a consortium of 39 Research Infrastructures: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25" dirty="0">
                <a:solidFill>
                  <a:srgbClr val="0033A0"/>
                </a:solidFill>
                <a:latin typeface="Times" pitchFamily="2" charset="0"/>
                <a:ea typeface="Times New Roman" panose="02020603050405020304" pitchFamily="18" charset="0"/>
                <a:cs typeface="Times" pitchFamily="2" charset="0"/>
              </a:rPr>
              <a:t>15 for Nuclear Physics (NP)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25" dirty="0">
                <a:solidFill>
                  <a:srgbClr val="0033A0"/>
                </a:solidFill>
                <a:latin typeface="Times" pitchFamily="2" charset="0"/>
                <a:ea typeface="Times New Roman" panose="02020603050405020304" pitchFamily="18" charset="0"/>
                <a:cs typeface="Times" pitchFamily="2" charset="0"/>
              </a:rPr>
              <a:t>24 for High Energy Physics (HEP) Accelerators + Detectors</a:t>
            </a:r>
            <a:br>
              <a:rPr lang="en-US" sz="1625" dirty="0">
                <a:solidFill>
                  <a:srgbClr val="0033A0"/>
                </a:solidFill>
                <a:latin typeface="Times" pitchFamily="2" charset="0"/>
                <a:ea typeface="Times New Roman" panose="02020603050405020304" pitchFamily="18" charset="0"/>
                <a:cs typeface="Times" pitchFamily="2" charset="0"/>
              </a:rPr>
            </a:br>
            <a:r>
              <a:rPr lang="en-US" sz="1625" dirty="0">
                <a:solidFill>
                  <a:srgbClr val="0033A0"/>
                </a:solidFill>
                <a:latin typeface="Times" pitchFamily="2" charset="0"/>
                <a:ea typeface="Times New Roman" panose="02020603050405020304" pitchFamily="18" charset="0"/>
                <a:cs typeface="Times" pitchFamily="2" charset="0"/>
              </a:rPr>
              <a:t/>
            </a:r>
            <a:br>
              <a:rPr lang="en-US" sz="1625" dirty="0">
                <a:solidFill>
                  <a:srgbClr val="0033A0"/>
                </a:solidFill>
                <a:latin typeface="Times" pitchFamily="2" charset="0"/>
                <a:ea typeface="Times New Roman" panose="02020603050405020304" pitchFamily="18" charset="0"/>
                <a:cs typeface="Times" pitchFamily="2" charset="0"/>
              </a:rPr>
            </a:br>
            <a:r>
              <a:rPr lang="en-US" sz="1625" dirty="0">
                <a:solidFill>
                  <a:srgbClr val="0033A0"/>
                </a:solidFill>
                <a:latin typeface="Times" pitchFamily="2" charset="0"/>
                <a:ea typeface="Times New Roman" panose="02020603050405020304" pitchFamily="18" charset="0"/>
                <a:cs typeface="Times" pitchFamily="2" charset="0"/>
                <a:sym typeface="Wingdings" panose="05000000000000000000" pitchFamily="2" charset="2"/>
              </a:rPr>
              <a:t> </a:t>
            </a:r>
            <a:r>
              <a:rPr lang="en-US" sz="1625" dirty="0">
                <a:solidFill>
                  <a:srgbClr val="0033A0"/>
                </a:solidFill>
                <a:latin typeface="Times" pitchFamily="2" charset="0"/>
                <a:ea typeface="Times New Roman" panose="02020603050405020304" pitchFamily="18" charset="0"/>
                <a:cs typeface="Times" pitchFamily="2" charset="0"/>
              </a:rPr>
              <a:t>twelve countries in Europe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625" i="1" dirty="0">
                <a:solidFill>
                  <a:srgbClr val="0033A0"/>
                </a:solidFill>
                <a:latin typeface="Times" pitchFamily="2" charset="0"/>
                <a:ea typeface="Times New Roman" panose="02020603050405020304" pitchFamily="18" charset="0"/>
                <a:cs typeface="Times" pitchFamily="2" charset="0"/>
              </a:rPr>
              <a:t>From Finland (north) to Italy (south),  from Romania (east) to Portugal (west)</a:t>
            </a:r>
            <a:r>
              <a:rPr lang="x-none" sz="1625" i="1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</a:t>
            </a:r>
            <a:endParaRPr lang="en-GB" sz="1625" i="1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24200" y="5665113"/>
            <a:ext cx="4225516" cy="8617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err="1">
                <a:solidFill>
                  <a:srgbClr val="0033A0"/>
                </a:solidFill>
                <a:latin typeface="Arial"/>
                <a:ea typeface="+mn-ea"/>
                <a:cs typeface="+mn-cs"/>
              </a:rPr>
              <a:t>Submitted</a:t>
            </a:r>
            <a:r>
              <a:rPr lang="it-IT" sz="1400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on </a:t>
            </a:r>
            <a:r>
              <a:rPr lang="it-IT" sz="1400" dirty="0" err="1">
                <a:solidFill>
                  <a:srgbClr val="0033A0"/>
                </a:solidFill>
                <a:latin typeface="Arial"/>
                <a:ea typeface="+mn-ea"/>
                <a:cs typeface="+mn-cs"/>
              </a:rPr>
              <a:t>September</a:t>
            </a:r>
            <a:r>
              <a:rPr lang="it-IT" sz="1400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23</a:t>
            </a:r>
            <a:r>
              <a:rPr lang="it-IT" sz="1400" baseline="30000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rd</a:t>
            </a:r>
            <a:r>
              <a:rPr lang="it-IT" sz="1400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, 2021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Evaluation report </a:t>
            </a:r>
            <a:r>
              <a:rPr lang="it-IT" sz="1400" dirty="0" err="1">
                <a:solidFill>
                  <a:srgbClr val="0033A0"/>
                </a:solidFill>
                <a:latin typeface="Arial"/>
                <a:ea typeface="+mn-ea"/>
                <a:cs typeface="+mn-cs"/>
              </a:rPr>
              <a:t>sent</a:t>
            </a:r>
            <a:r>
              <a:rPr lang="it-IT" sz="1400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on </a:t>
            </a:r>
            <a:r>
              <a:rPr lang="it-IT" sz="1400" dirty="0" err="1">
                <a:solidFill>
                  <a:srgbClr val="0033A0"/>
                </a:solidFill>
                <a:latin typeface="Arial"/>
                <a:ea typeface="+mn-ea"/>
                <a:cs typeface="+mn-cs"/>
              </a:rPr>
              <a:t>January</a:t>
            </a:r>
            <a:r>
              <a:rPr lang="it-IT" sz="1400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18th, 2022 </a:t>
            </a:r>
            <a:r>
              <a:rPr lang="it-IT" sz="1400" dirty="0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GA </a:t>
            </a:r>
            <a:r>
              <a:rPr lang="it-IT" sz="1400" dirty="0" err="1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signed</a:t>
            </a:r>
            <a:r>
              <a:rPr lang="it-IT" sz="1400" dirty="0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in April</a:t>
            </a:r>
            <a:r>
              <a:rPr lang="it-IT" sz="1400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</a:t>
            </a:r>
            <a:r>
              <a:rPr lang="it-IT" sz="1400" dirty="0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2022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Project </a:t>
            </a:r>
            <a:r>
              <a:rPr lang="it-IT" sz="1400" dirty="0" err="1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started</a:t>
            </a:r>
            <a:r>
              <a:rPr lang="it-IT" sz="1400" dirty="0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</a:t>
            </a:r>
            <a:r>
              <a:rPr lang="it-IT" sz="1400" dirty="0" err="1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September</a:t>
            </a:r>
            <a:r>
              <a:rPr lang="it-IT" sz="1400" dirty="0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1, 2022 (</a:t>
            </a:r>
            <a:r>
              <a:rPr lang="it-IT" sz="1400" dirty="0" err="1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duration</a:t>
            </a:r>
            <a:r>
              <a:rPr lang="it-IT" sz="1400" dirty="0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: 4 </a:t>
            </a:r>
            <a:r>
              <a:rPr lang="it-IT" sz="1400" dirty="0" err="1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years</a:t>
            </a:r>
            <a:r>
              <a:rPr lang="it-IT" sz="1400" dirty="0" smtClean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)</a:t>
            </a:r>
            <a:endParaRPr lang="it-IT" sz="1400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56303" y="3554977"/>
            <a:ext cx="5139227" cy="2500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25" b="1" dirty="0" err="1">
                <a:solidFill>
                  <a:srgbClr val="00B050"/>
                </a:solidFill>
                <a:latin typeface="Arial"/>
                <a:ea typeface="+mn-ea"/>
                <a:cs typeface="+mn-cs"/>
              </a:rPr>
              <a:t>Combined</a:t>
            </a:r>
            <a:r>
              <a:rPr lang="it-IT" sz="1625" b="1" dirty="0">
                <a:solidFill>
                  <a:srgbClr val="00B050"/>
                </a:solidFill>
                <a:latin typeface="Arial"/>
                <a:ea typeface="+mn-ea"/>
                <a:cs typeface="+mn-cs"/>
              </a:rPr>
              <a:t> </a:t>
            </a:r>
            <a:r>
              <a:rPr lang="it-IT" sz="1625" b="1" dirty="0" err="1">
                <a:solidFill>
                  <a:srgbClr val="00B050"/>
                </a:solidFill>
                <a:latin typeface="Arial"/>
                <a:ea typeface="+mn-ea"/>
                <a:cs typeface="+mn-cs"/>
              </a:rPr>
              <a:t>proposal</a:t>
            </a:r>
            <a:r>
              <a:rPr lang="it-IT" sz="1625" b="1" dirty="0">
                <a:solidFill>
                  <a:srgbClr val="00B050"/>
                </a:solidFill>
                <a:latin typeface="Arial"/>
                <a:ea typeface="+mn-ea"/>
                <a:cs typeface="+mn-cs"/>
              </a:rPr>
              <a:t> </a:t>
            </a:r>
            <a:r>
              <a:rPr lang="it-IT" sz="1625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– </a:t>
            </a:r>
            <a:r>
              <a:rPr lang="it-IT" sz="1625" b="1" dirty="0" err="1">
                <a:solidFill>
                  <a:srgbClr val="FF0000"/>
                </a:solidFill>
                <a:latin typeface="Arial"/>
                <a:ea typeface="+mn-ea"/>
                <a:cs typeface="+mn-cs"/>
              </a:rPr>
              <a:t>Nuclear</a:t>
            </a:r>
            <a:r>
              <a:rPr lang="it-IT" sz="1625" b="1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and </a:t>
            </a:r>
            <a:r>
              <a:rPr lang="it-IT" sz="1625" b="1" dirty="0" err="1">
                <a:solidFill>
                  <a:srgbClr val="FF0000"/>
                </a:solidFill>
                <a:latin typeface="Arial"/>
                <a:ea typeface="+mn-ea"/>
                <a:cs typeface="+mn-cs"/>
              </a:rPr>
              <a:t>Particle</a:t>
            </a:r>
            <a:r>
              <a:rPr lang="it-IT" sz="1625" b="1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it-IT" sz="1625" b="1" dirty="0" err="1">
                <a:solidFill>
                  <a:srgbClr val="FF0000"/>
                </a:solidFill>
                <a:latin typeface="Arial"/>
                <a:ea typeface="+mn-ea"/>
                <a:cs typeface="+mn-cs"/>
              </a:rPr>
              <a:t>Physics</a:t>
            </a:r>
            <a:r>
              <a:rPr lang="it-IT" sz="1625" b="1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097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/>
          <p:cNvSpPr/>
          <p:nvPr/>
        </p:nvSpPr>
        <p:spPr>
          <a:xfrm>
            <a:off x="2017358" y="5264694"/>
            <a:ext cx="3634214" cy="2429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463">
              <a:solidFill>
                <a:srgbClr val="FFFFFF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927894" y="4037588"/>
            <a:ext cx="996723" cy="210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463">
              <a:solidFill>
                <a:srgbClr val="FFFFFF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2965892" y="3810996"/>
            <a:ext cx="2114440" cy="21203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463">
              <a:solidFill>
                <a:srgbClr val="FFFFFF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831748" y="1606335"/>
            <a:ext cx="2706317" cy="2429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463">
              <a:solidFill>
                <a:srgbClr val="FFFFF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4245ABC-B131-E242-98B0-50434CBB61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83714" y="3166696"/>
          <a:ext cx="1930715" cy="248419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30715">
                  <a:extLst>
                    <a:ext uri="{9D8B030D-6E8A-4147-A177-3AD203B41FA5}">
                      <a16:colId xmlns:a16="http://schemas.microsoft.com/office/drawing/2014/main" xmlns="" val="3013623921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Task 5</a:t>
                      </a:r>
                      <a:endParaRPr lang="el-GR" sz="10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xmlns="" val="400555069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Service Improvements</a:t>
                      </a:r>
                      <a:endParaRPr lang="el-GR" sz="1000" dirty="0">
                        <a:solidFill>
                          <a:srgbClr val="FF0000"/>
                        </a:solidFill>
                      </a:endParaRPr>
                    </a:p>
                  </a:txBody>
                  <a:tcPr marL="74295" marR="74295" marT="37148" marB="37148" anchor="ctr">
                    <a:lnB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2135086"/>
                  </a:ext>
                </a:extLst>
              </a:tr>
              <a:tr h="5695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/>
                        <a:t>Streamlined procedures. +</a:t>
                      </a:r>
                      <a:r>
                        <a:rPr lang="fr-FR" sz="11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Remote</a:t>
                      </a:r>
                      <a:r>
                        <a:rPr lang="fr-FR" sz="11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</a:t>
                      </a:r>
                      <a:endParaRPr lang="el-GR" sz="11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l-GR" sz="1000" dirty="0"/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8251708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 algn="ctr"/>
                      <a:r>
                        <a:rPr lang="en-GB" sz="1100" i="1" dirty="0"/>
                        <a:t>Bio medical  </a:t>
                      </a:r>
                      <a:endParaRPr lang="el-GR" sz="11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2445518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Ion source improvements</a:t>
                      </a:r>
                      <a:endParaRPr lang="el-GR" sz="1100" dirty="0"/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21356179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Target developments</a:t>
                      </a:r>
                      <a:endParaRPr lang="el-GR" sz="1100" dirty="0"/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8715255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Traveling detectors (</a:t>
                      </a:r>
                      <a:r>
                        <a:rPr lang="en-US" sz="1100" dirty="0">
                          <a:latin typeface="Symbol" pitchFamily="2" charset="2"/>
                        </a:rPr>
                        <a:t>g)</a:t>
                      </a:r>
                      <a:endParaRPr lang="el-GR" sz="1100" dirty="0"/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9537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77621F-7683-F848-BFA3-71334FB8C0F4}"/>
              </a:ext>
            </a:extLst>
          </p:cNvPr>
          <p:cNvSpPr txBox="1"/>
          <p:nvPr/>
        </p:nvSpPr>
        <p:spPr>
          <a:xfrm>
            <a:off x="2174294" y="2843935"/>
            <a:ext cx="52900" cy="2251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63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205AF7-BA8B-3A46-AF8A-EE318C962E85}"/>
              </a:ext>
            </a:extLst>
          </p:cNvPr>
          <p:cNvSpPr txBox="1"/>
          <p:nvPr/>
        </p:nvSpPr>
        <p:spPr>
          <a:xfrm>
            <a:off x="96960" y="4608094"/>
            <a:ext cx="1405256" cy="2251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63" i="1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Gert </a:t>
            </a:r>
            <a:r>
              <a:rPr lang="en-GB" sz="1463" i="1" dirty="0" err="1">
                <a:solidFill>
                  <a:srgbClr val="0033A0"/>
                </a:solidFill>
                <a:latin typeface="Arial"/>
                <a:ea typeface="+mn-ea"/>
                <a:cs typeface="+mn-cs"/>
              </a:rPr>
              <a:t>Aarts</a:t>
            </a:r>
            <a:r>
              <a:rPr lang="en-GB" sz="1463" i="1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 </a:t>
            </a:r>
            <a:r>
              <a:rPr lang="en-GB" sz="1463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ECT*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A953D1-965B-664B-8609-AAD1C985FED3}"/>
              </a:ext>
            </a:extLst>
          </p:cNvPr>
          <p:cNvSpPr txBox="1"/>
          <p:nvPr/>
        </p:nvSpPr>
        <p:spPr>
          <a:xfrm>
            <a:off x="6971786" y="2852899"/>
            <a:ext cx="1671933" cy="2251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63" i="1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Marco Durante  </a:t>
            </a:r>
            <a:r>
              <a:rPr lang="en-GB" sz="1463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GSI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xmlns="" id="{8E7EFC44-B3B3-734E-8E3D-F3BF54F790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454" y="1732312"/>
          <a:ext cx="1462664" cy="46805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2533">
                  <a:extLst>
                    <a:ext uri="{9D8B030D-6E8A-4147-A177-3AD203B41FA5}">
                      <a16:colId xmlns:a16="http://schemas.microsoft.com/office/drawing/2014/main" xmlns="" val="2771217601"/>
                    </a:ext>
                  </a:extLst>
                </a:gridCol>
                <a:gridCol w="1170131">
                  <a:extLst>
                    <a:ext uri="{9D8B030D-6E8A-4147-A177-3AD203B41FA5}">
                      <a16:colId xmlns:a16="http://schemas.microsoft.com/office/drawing/2014/main" xmlns="" val="3601995513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Task 1 </a:t>
                      </a:r>
                      <a:r>
                        <a:rPr lang="en-US" sz="900" dirty="0" smtClean="0"/>
                        <a:t>  </a:t>
                      </a:r>
                      <a:endParaRPr lang="el-GR" sz="900" dirty="0"/>
                    </a:p>
                  </a:txBody>
                  <a:tcPr marL="74295" marR="74295" marT="37148" marB="37148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Stable Beam Facilities</a:t>
                      </a:r>
                      <a:endParaRPr lang="el-GR" sz="1100" b="0" kern="1200" dirty="0">
                        <a:solidFill>
                          <a:srgbClr val="0432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3494133"/>
                  </a:ext>
                </a:extLst>
              </a:tr>
            </a:tbl>
          </a:graphicData>
        </a:graphic>
      </p:graphicFrame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xmlns="" id="{F1CC24A3-85FB-FC47-A9D3-92E393B3BC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454" y="2773969"/>
          <a:ext cx="1462664" cy="42100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2533">
                  <a:extLst>
                    <a:ext uri="{9D8B030D-6E8A-4147-A177-3AD203B41FA5}">
                      <a16:colId xmlns:a16="http://schemas.microsoft.com/office/drawing/2014/main" xmlns="" val="2771217601"/>
                    </a:ext>
                  </a:extLst>
                </a:gridCol>
                <a:gridCol w="1170131">
                  <a:extLst>
                    <a:ext uri="{9D8B030D-6E8A-4147-A177-3AD203B41FA5}">
                      <a16:colId xmlns:a16="http://schemas.microsoft.com/office/drawing/2014/main" xmlns="" val="3601995513"/>
                    </a:ext>
                  </a:extLst>
                </a:gridCol>
              </a:tblGrid>
              <a:tr h="42100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Task 2 </a:t>
                      </a:r>
                      <a:endParaRPr lang="el-GR" sz="900" dirty="0"/>
                    </a:p>
                  </a:txBody>
                  <a:tcPr marL="74295" marR="74295" marT="37148" marB="37148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Radioactive Ion Beams</a:t>
                      </a:r>
                      <a:endParaRPr lang="el-GR" sz="1100" b="0" kern="1200" dirty="0">
                        <a:solidFill>
                          <a:srgbClr val="0432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3494133"/>
                  </a:ext>
                </a:extLst>
              </a:tr>
            </a:tbl>
          </a:graphicData>
        </a:graphic>
      </p:graphicFrame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xmlns="" id="{5127C619-4CE0-6941-87F2-1081E9199A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454" y="3827086"/>
          <a:ext cx="1462664" cy="42100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92533">
                  <a:extLst>
                    <a:ext uri="{9D8B030D-6E8A-4147-A177-3AD203B41FA5}">
                      <a16:colId xmlns:a16="http://schemas.microsoft.com/office/drawing/2014/main" xmlns="" val="2771217601"/>
                    </a:ext>
                  </a:extLst>
                </a:gridCol>
                <a:gridCol w="1170131">
                  <a:extLst>
                    <a:ext uri="{9D8B030D-6E8A-4147-A177-3AD203B41FA5}">
                      <a16:colId xmlns:a16="http://schemas.microsoft.com/office/drawing/2014/main" xmlns="" val="3601995513"/>
                    </a:ext>
                  </a:extLst>
                </a:gridCol>
              </a:tblGrid>
              <a:tr h="42100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Task 3 </a:t>
                      </a:r>
                      <a:endParaRPr lang="el-GR" sz="900" dirty="0"/>
                    </a:p>
                  </a:txBody>
                  <a:tcPr marL="74295" marR="74295" marT="37148" marB="37148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Neutron Beam Facilities</a:t>
                      </a:r>
                      <a:endParaRPr lang="el-GR" sz="1100" b="0" kern="1200" dirty="0">
                        <a:solidFill>
                          <a:srgbClr val="0432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349413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25793D8-14B1-9D42-908B-77A2BBFAA5C8}"/>
              </a:ext>
            </a:extLst>
          </p:cNvPr>
          <p:cNvSpPr txBox="1"/>
          <p:nvPr/>
        </p:nvSpPr>
        <p:spPr>
          <a:xfrm>
            <a:off x="1" y="1381272"/>
            <a:ext cx="1827423" cy="2251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63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GB" sz="1463" i="1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Paul </a:t>
            </a:r>
            <a:r>
              <a:rPr lang="en-GB" sz="1463" i="1" dirty="0" err="1">
                <a:solidFill>
                  <a:srgbClr val="0033A0"/>
                </a:solidFill>
                <a:latin typeface="Arial"/>
                <a:ea typeface="+mn-ea"/>
                <a:cs typeface="+mn-cs"/>
              </a:rPr>
              <a:t>Greenless</a:t>
            </a:r>
            <a:r>
              <a:rPr lang="en-GB" sz="1463" i="1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GB" sz="1463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JYFL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DA7E6E-F115-804E-98E5-8F64F9F56510}"/>
              </a:ext>
            </a:extLst>
          </p:cNvPr>
          <p:cNvSpPr txBox="1"/>
          <p:nvPr/>
        </p:nvSpPr>
        <p:spPr>
          <a:xfrm>
            <a:off x="13047" y="3496471"/>
            <a:ext cx="3159326" cy="2251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63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GB" sz="1463" i="1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Alberto </a:t>
            </a:r>
            <a:r>
              <a:rPr lang="en-GB" sz="1463" i="1" dirty="0" err="1">
                <a:solidFill>
                  <a:srgbClr val="0033A0"/>
                </a:solidFill>
                <a:latin typeface="Arial"/>
                <a:ea typeface="+mn-ea"/>
                <a:cs typeface="+mn-cs"/>
              </a:rPr>
              <a:t>Mengoni</a:t>
            </a:r>
            <a:r>
              <a:rPr lang="en-GB" sz="1463" i="1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GB" sz="1463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ENEA/n-TOF CERN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CC143A1-882E-974A-8D45-73C3F41FDCC4}"/>
              </a:ext>
            </a:extLst>
          </p:cNvPr>
          <p:cNvSpPr/>
          <p:nvPr/>
        </p:nvSpPr>
        <p:spPr>
          <a:xfrm>
            <a:off x="1755195" y="1615299"/>
            <a:ext cx="4953000" cy="6924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ALTO Orsay, CLEAR (Debrecen, Lisbon, Seville)  ,GANIL Caen, GSI/FAIR Darmstadt, IFIN-HH Bucharest, JYFL Jyvaskyla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, </a:t>
            </a:r>
            <a:r>
              <a:rPr lang="en-US" sz="1300" b="1" u="sng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LNL-LNS</a:t>
            </a:r>
            <a:r>
              <a:rPr lang="en-US" sz="1300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 (</a:t>
            </a:r>
            <a:r>
              <a:rPr lang="en-US" sz="1300" dirty="0" err="1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Legnaro</a:t>
            </a:r>
            <a:r>
              <a:rPr lang="en-US" sz="1300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, Catania), NLC (SLCJ Warsaw &amp; CCB Krakow)</a:t>
            </a:r>
            <a:endParaRPr lang="x-none" sz="1300" dirty="0">
              <a:solidFill>
                <a:srgbClr val="0033A0"/>
              </a:solidFill>
              <a:latin typeface="EC Square Sans Pro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AB4C4AA-AB1C-2E4B-9C84-C97473721EC1}"/>
              </a:ext>
            </a:extLst>
          </p:cNvPr>
          <p:cNvSpPr/>
          <p:nvPr/>
        </p:nvSpPr>
        <p:spPr>
          <a:xfrm>
            <a:off x="1813702" y="2778351"/>
            <a:ext cx="4953000" cy="49244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ALTO </a:t>
            </a:r>
            <a:r>
              <a:rPr lang="en-US" sz="1300" dirty="0" err="1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Orsay</a:t>
            </a:r>
            <a:r>
              <a:rPr lang="en-US" sz="1300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, </a:t>
            </a:r>
            <a:r>
              <a:rPr lang="en-US" sz="1300" dirty="0">
                <a:solidFill>
                  <a:srgbClr val="0033A0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GANIL</a:t>
            </a:r>
            <a:r>
              <a:rPr lang="en-US" sz="1300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 Caen, GSI/FAIR Darmstadt, JYFL Jyvaskyla, ISOLDE CERN, </a:t>
            </a:r>
            <a:r>
              <a:rPr lang="en-US" sz="1300" b="1" u="sng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LNL-LNS</a:t>
            </a:r>
            <a:r>
              <a:rPr lang="en-US" sz="1300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 (</a:t>
            </a:r>
            <a:r>
              <a:rPr lang="en-US" sz="1300" dirty="0" err="1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Legnaro</a:t>
            </a:r>
            <a:r>
              <a:rPr lang="en-US" sz="1300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, Catania)</a:t>
            </a:r>
            <a:endParaRPr lang="x-none" sz="1300" dirty="0">
              <a:solidFill>
                <a:srgbClr val="0033A0"/>
              </a:solidFill>
              <a:latin typeface="EC Square Sans Pro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BDD417D-825A-804A-A3C2-585CB1BB1C12}"/>
              </a:ext>
            </a:extLst>
          </p:cNvPr>
          <p:cNvSpPr txBox="1"/>
          <p:nvPr/>
        </p:nvSpPr>
        <p:spPr>
          <a:xfrm>
            <a:off x="38454" y="2443354"/>
            <a:ext cx="1694375" cy="2251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63" i="1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Iulian Stefan </a:t>
            </a:r>
            <a:r>
              <a:rPr lang="en-GB" sz="1463" dirty="0" err="1">
                <a:solidFill>
                  <a:srgbClr val="0033A0"/>
                </a:solidFill>
                <a:latin typeface="Arial"/>
                <a:ea typeface="+mn-ea"/>
                <a:cs typeface="+mn-cs"/>
              </a:rPr>
              <a:t>IJCLab</a:t>
            </a:r>
            <a:endParaRPr lang="en-GB" sz="1463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7DD16F2-61EB-4144-B404-22676CE01AA0}"/>
              </a:ext>
            </a:extLst>
          </p:cNvPr>
          <p:cNvSpPr/>
          <p:nvPr/>
        </p:nvSpPr>
        <p:spPr>
          <a:xfrm>
            <a:off x="1879423" y="3780039"/>
            <a:ext cx="4543455" cy="54258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463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ALTO Orsay, CLEAR (Seville, Debrecen), GANIL Caen,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463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n-</a:t>
            </a:r>
            <a:r>
              <a:rPr lang="en-US" sz="1463" dirty="0" err="1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ToF</a:t>
            </a:r>
            <a:r>
              <a:rPr lang="en-US" sz="1463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 CERN, </a:t>
            </a:r>
            <a:r>
              <a:rPr lang="en-US" sz="1463" b="1" u="sng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LNL</a:t>
            </a:r>
            <a:r>
              <a:rPr lang="en-US" sz="1463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 (</a:t>
            </a:r>
            <a:r>
              <a:rPr lang="en-US" sz="1463" dirty="0" err="1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Legnaro</a:t>
            </a:r>
            <a:r>
              <a:rPr lang="en-US" sz="1463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)</a:t>
            </a:r>
            <a:endParaRPr lang="x-none" sz="1463" dirty="0">
              <a:solidFill>
                <a:srgbClr val="0033A0"/>
              </a:solidFill>
              <a:latin typeface="EC Square Sans Pro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050C5E5-853B-874A-AEF8-972919A13F44}"/>
              </a:ext>
            </a:extLst>
          </p:cNvPr>
          <p:cNvSpPr/>
          <p:nvPr/>
        </p:nvSpPr>
        <p:spPr>
          <a:xfrm>
            <a:off x="1968463" y="5010090"/>
            <a:ext cx="3730765" cy="54258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just" fontAlgn="auto">
              <a:spcBef>
                <a:spcPts val="244"/>
              </a:spcBef>
              <a:spcAft>
                <a:spcPts val="244"/>
              </a:spcAft>
            </a:pPr>
            <a:r>
              <a:rPr lang="en-US" sz="1463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ECT* FBK Trento</a:t>
            </a:r>
            <a:br>
              <a:rPr lang="en-US" sz="1463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</a:br>
            <a:r>
              <a:rPr lang="en-US" sz="1463" dirty="0">
                <a:solidFill>
                  <a:srgbClr val="0033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erdana" panose="020B0604030504040204" pitchFamily="34" charset="0"/>
              </a:rPr>
              <a:t>Theo4Exp VA (Krakow, Seville, Univ. Milano)</a:t>
            </a:r>
            <a:endParaRPr lang="x-none" sz="1463" dirty="0">
              <a:solidFill>
                <a:srgbClr val="0033A0"/>
              </a:solidFill>
              <a:latin typeface="EC Square Sans Pro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3782870" y="737701"/>
            <a:ext cx="2252334" cy="588814"/>
            <a:chOff x="6348233" y="0"/>
            <a:chExt cx="2772103" cy="724694"/>
          </a:xfrm>
        </p:grpSpPr>
        <p:sp>
          <p:nvSpPr>
            <p:cNvPr id="24" name="Snip Diagonal Corner of Rectangle 23">
              <a:extLst>
                <a:ext uri="{FF2B5EF4-FFF2-40B4-BE49-F238E27FC236}">
                  <a16:creationId xmlns:a16="http://schemas.microsoft.com/office/drawing/2014/main" xmlns="" id="{EE3E1CED-ED6C-FC47-8F1F-94FC53381FC4}"/>
                </a:ext>
              </a:extLst>
            </p:cNvPr>
            <p:cNvSpPr/>
            <p:nvPr/>
          </p:nvSpPr>
          <p:spPr>
            <a:xfrm>
              <a:off x="6348233" y="0"/>
              <a:ext cx="1835999" cy="720000"/>
            </a:xfrm>
            <a:prstGeom prst="snip2DiagRect">
              <a:avLst>
                <a:gd name="adj1" fmla="val 25818"/>
                <a:gd name="adj2" fmla="val 24067"/>
              </a:avLst>
            </a:prstGeom>
            <a:solidFill>
              <a:srgbClr val="94165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dirty="0">
                  <a:solidFill>
                    <a:srgbClr val="FFFFFF"/>
                  </a:solidFill>
                </a:rPr>
                <a:t>WP2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38" dirty="0">
                  <a:solidFill>
                    <a:srgbClr val="FFFFFF"/>
                  </a:solidFill>
                </a:rPr>
                <a:t>Access to RI for Physics</a:t>
              </a:r>
              <a:endParaRPr lang="el-GR" sz="1138" dirty="0">
                <a:solidFill>
                  <a:srgbClr val="FFFFFF"/>
                </a:solidFill>
              </a:endParaRPr>
            </a:p>
          </p:txBody>
        </p:sp>
        <p:pic>
          <p:nvPicPr>
            <p:cNvPr id="25" name="Picture 2" descr="Adam Maj (@adammaj) | Twitter">
              <a:extLst>
                <a:ext uri="{FF2B5EF4-FFF2-40B4-BE49-F238E27FC236}">
                  <a16:creationId xmlns:a16="http://schemas.microsoft.com/office/drawing/2014/main" xmlns="" id="{BF3C7359-F169-334C-9E25-A2E417CF7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256" y="4614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6" name="Table 9">
            <a:extLst>
              <a:ext uri="{FF2B5EF4-FFF2-40B4-BE49-F238E27FC236}">
                <a16:creationId xmlns:a16="http://schemas.microsoft.com/office/drawing/2014/main" xmlns="" id="{5127C619-4CE0-6941-87F2-1081E9199A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454" y="4889615"/>
          <a:ext cx="1755196" cy="76263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51039">
                  <a:extLst>
                    <a:ext uri="{9D8B030D-6E8A-4147-A177-3AD203B41FA5}">
                      <a16:colId xmlns:a16="http://schemas.microsoft.com/office/drawing/2014/main" xmlns="" val="2771217601"/>
                    </a:ext>
                  </a:extLst>
                </a:gridCol>
                <a:gridCol w="1404157">
                  <a:extLst>
                    <a:ext uri="{9D8B030D-6E8A-4147-A177-3AD203B41FA5}">
                      <a16:colId xmlns:a16="http://schemas.microsoft.com/office/drawing/2014/main" xmlns="" val="3601995513"/>
                    </a:ext>
                  </a:extLst>
                </a:gridCol>
              </a:tblGrid>
              <a:tr h="76263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Task </a:t>
                      </a:r>
                      <a:r>
                        <a:rPr lang="en-US" sz="900" baseline="0" dirty="0" smtClean="0"/>
                        <a:t> 4</a:t>
                      </a:r>
                      <a:r>
                        <a:rPr lang="en-US" sz="900" dirty="0" smtClean="0"/>
                        <a:t> </a:t>
                      </a:r>
                      <a:endParaRPr lang="el-GR" sz="900" dirty="0"/>
                    </a:p>
                  </a:txBody>
                  <a:tcPr marL="74295" marR="74295" marT="37148" marB="37148" vert="vert27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Theoretica</a:t>
                      </a:r>
                      <a:r>
                        <a:rPr lang="en-US" sz="1100" b="0" kern="1200" baseline="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l support for experiments </a:t>
                      </a:r>
                    </a:p>
                    <a:p>
                      <a:pPr algn="ctr"/>
                      <a:r>
                        <a:rPr lang="en-US" sz="1100" b="0" kern="1200" baseline="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(TA + VA)</a:t>
                      </a:r>
                      <a:endParaRPr lang="el-GR" sz="1100" b="0" kern="1200" dirty="0">
                        <a:solidFill>
                          <a:srgbClr val="0432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416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3494133"/>
                  </a:ext>
                </a:extLst>
              </a:tr>
            </a:tbl>
          </a:graphicData>
        </a:graphic>
      </p:graphicFrame>
      <p:grpSp>
        <p:nvGrpSpPr>
          <p:cNvPr id="28" name="Gruppo 27"/>
          <p:cNvGrpSpPr/>
          <p:nvPr/>
        </p:nvGrpSpPr>
        <p:grpSpPr>
          <a:xfrm>
            <a:off x="8580403" y="4657637"/>
            <a:ext cx="784158" cy="585065"/>
            <a:chOff x="11107546" y="5013176"/>
            <a:chExt cx="965118" cy="720080"/>
          </a:xfrm>
        </p:grpSpPr>
        <p:sp>
          <p:nvSpPr>
            <p:cNvPr id="27" name="Ovale 26"/>
            <p:cNvSpPr/>
            <p:nvPr/>
          </p:nvSpPr>
          <p:spPr>
            <a:xfrm>
              <a:off x="11107546" y="5013176"/>
              <a:ext cx="965118" cy="7200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t-IT" sz="1463">
                <a:solidFill>
                  <a:srgbClr val="FFFFFF"/>
                </a:solidFill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11336353" y="5240233"/>
              <a:ext cx="499151" cy="307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625" dirty="0">
                  <a:solidFill>
                    <a:srgbClr val="0033A0"/>
                  </a:solidFill>
                  <a:latin typeface="Arial"/>
                  <a:ea typeface="+mn-ea"/>
                  <a:cs typeface="+mn-cs"/>
                </a:rPr>
                <a:t>LNS</a:t>
              </a: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6649689" y="5535234"/>
            <a:ext cx="443455" cy="225126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63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LNL 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7496629" y="1907831"/>
            <a:ext cx="1846788" cy="225126"/>
          </a:xfrm>
          <a:prstGeom prst="rect">
            <a:avLst/>
          </a:prstGeom>
          <a:solidFill>
            <a:srgbClr val="92D050"/>
          </a:solidFill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63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new in TA/VA </a:t>
            </a:r>
            <a:r>
              <a:rPr lang="it-IT" sz="1463" dirty="0" err="1">
                <a:solidFill>
                  <a:srgbClr val="0033A0"/>
                </a:solidFill>
                <a:latin typeface="Arial"/>
                <a:ea typeface="+mn-ea"/>
                <a:cs typeface="+mn-cs"/>
              </a:rPr>
              <a:t>program</a:t>
            </a:r>
            <a:endParaRPr lang="it-IT" sz="1463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7312074" y="1933123"/>
            <a:ext cx="393377" cy="22512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1463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   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6240144" y="897178"/>
            <a:ext cx="1963679" cy="250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63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Coordinator: </a:t>
            </a:r>
            <a:r>
              <a:rPr lang="it-IT" sz="1463" i="1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Adam </a:t>
            </a:r>
            <a:r>
              <a:rPr lang="it-IT" sz="1625" i="1" dirty="0" err="1">
                <a:solidFill>
                  <a:srgbClr val="0033A0"/>
                </a:solidFill>
                <a:latin typeface="Arial"/>
                <a:ea typeface="+mn-ea"/>
                <a:cs typeface="+mn-cs"/>
              </a:rPr>
              <a:t>Maj</a:t>
            </a:r>
            <a:endParaRPr lang="it-IT" sz="1463" i="1" dirty="0">
              <a:solidFill>
                <a:srgbClr val="0033A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5946892" y="6381690"/>
            <a:ext cx="3730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https://web.infn.it/EURO-LABS/</a:t>
            </a:r>
          </a:p>
        </p:txBody>
      </p:sp>
    </p:spTree>
    <p:extLst>
      <p:ext uri="{BB962C8B-B14F-4D97-AF65-F5344CB8AC3E}">
        <p14:creationId xmlns:p14="http://schemas.microsoft.com/office/powerpoint/2010/main" val="12317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906000" cy="8599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9906000" cy="100795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800600" y="6290846"/>
            <a:ext cx="4953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/>
              <a:t>https://web.infn.it/EURO-LABS/results-milestones/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l="23846" t="32991" r="19118" b="54701"/>
          <a:stretch/>
        </p:blipFill>
        <p:spPr>
          <a:xfrm>
            <a:off x="-76200" y="3733800"/>
            <a:ext cx="9982200" cy="121164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524000" y="637401"/>
            <a:ext cx="3154774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it-IT" sz="1800" dirty="0" smtClean="0"/>
              <a:t>Targets for high intense </a:t>
            </a:r>
            <a:r>
              <a:rPr lang="it-IT" sz="1800" dirty="0" err="1" smtClean="0"/>
              <a:t>beams</a:t>
            </a:r>
            <a:endParaRPr lang="it-IT" sz="1800" dirty="0" smtClean="0"/>
          </a:p>
        </p:txBody>
      </p:sp>
      <p:cxnSp>
        <p:nvCxnSpPr>
          <p:cNvPr id="11" name="Connettore 1 10"/>
          <p:cNvCxnSpPr/>
          <p:nvPr/>
        </p:nvCxnSpPr>
        <p:spPr>
          <a:xfrm>
            <a:off x="2286000" y="1219200"/>
            <a:ext cx="1752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6200" y="1524000"/>
            <a:ext cx="23692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it-IT" sz="1600" i="1" dirty="0" err="1" smtClean="0">
                <a:solidFill>
                  <a:srgbClr val="FF0000"/>
                </a:solidFill>
              </a:rPr>
              <a:t>Coordination</a:t>
            </a:r>
            <a:r>
              <a:rPr lang="it-IT" sz="1600" i="1" dirty="0" smtClean="0">
                <a:solidFill>
                  <a:srgbClr val="FF0000"/>
                </a:solidFill>
              </a:rPr>
              <a:t>: </a:t>
            </a:r>
            <a:r>
              <a:rPr lang="it-IT" sz="1600" i="1" dirty="0" err="1" smtClean="0">
                <a:solidFill>
                  <a:srgbClr val="FF0000"/>
                </a:solidFill>
              </a:rPr>
              <a:t>M.Cavallaro</a:t>
            </a:r>
            <a:endParaRPr lang="it-IT" sz="1600" i="1" dirty="0" smtClean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6200" y="5483423"/>
            <a:ext cx="60882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it-IT" dirty="0" smtClean="0">
                <a:solidFill>
                  <a:srgbClr val="368086"/>
                </a:solidFill>
              </a:rPr>
              <a:t>Budget: 1-year position (</a:t>
            </a:r>
            <a:r>
              <a:rPr lang="it-IT" dirty="0" err="1" smtClean="0">
                <a:solidFill>
                  <a:srgbClr val="368086"/>
                </a:solidFill>
              </a:rPr>
              <a:t>already</a:t>
            </a:r>
            <a:r>
              <a:rPr lang="it-IT" dirty="0" smtClean="0">
                <a:solidFill>
                  <a:srgbClr val="368086"/>
                </a:solidFill>
              </a:rPr>
              <a:t> </a:t>
            </a:r>
            <a:r>
              <a:rPr lang="it-IT" dirty="0" err="1" smtClean="0">
                <a:solidFill>
                  <a:srgbClr val="368086"/>
                </a:solidFill>
              </a:rPr>
              <a:t>filled</a:t>
            </a:r>
            <a:r>
              <a:rPr lang="it-IT" dirty="0" smtClean="0">
                <a:solidFill>
                  <a:srgbClr val="368086"/>
                </a:solidFill>
              </a:rPr>
              <a:t>) + </a:t>
            </a:r>
            <a:r>
              <a:rPr lang="it-IT" dirty="0" err="1" smtClean="0">
                <a:solidFill>
                  <a:srgbClr val="368086"/>
                </a:solidFill>
              </a:rPr>
              <a:t>travel</a:t>
            </a:r>
            <a:r>
              <a:rPr lang="it-IT" dirty="0" smtClean="0">
                <a:solidFill>
                  <a:srgbClr val="368086"/>
                </a:solidFill>
              </a:rPr>
              <a:t> budget</a:t>
            </a:r>
            <a:endParaRPr lang="it-IT" dirty="0" smtClean="0">
              <a:solidFill>
                <a:srgbClr val="36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b="56561"/>
          <a:stretch/>
        </p:blipFill>
        <p:spPr>
          <a:xfrm>
            <a:off x="0" y="685800"/>
            <a:ext cx="9906000" cy="6096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6200" y="4648200"/>
            <a:ext cx="803745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it-IT" dirty="0" smtClean="0">
                <a:solidFill>
                  <a:srgbClr val="368086"/>
                </a:solidFill>
              </a:rPr>
              <a:t>Budget: 2-year position (</a:t>
            </a:r>
            <a:r>
              <a:rPr lang="it-IT" dirty="0" err="1" smtClean="0">
                <a:solidFill>
                  <a:srgbClr val="368086"/>
                </a:solidFill>
              </a:rPr>
              <a:t>competition</a:t>
            </a:r>
            <a:r>
              <a:rPr lang="it-IT" dirty="0" smtClean="0">
                <a:solidFill>
                  <a:srgbClr val="368086"/>
                </a:solidFill>
              </a:rPr>
              <a:t> </a:t>
            </a:r>
            <a:r>
              <a:rPr lang="it-IT" dirty="0" err="1" smtClean="0">
                <a:solidFill>
                  <a:srgbClr val="368086"/>
                </a:solidFill>
              </a:rPr>
              <a:t>almost</a:t>
            </a:r>
            <a:r>
              <a:rPr lang="it-IT" dirty="0" smtClean="0">
                <a:solidFill>
                  <a:srgbClr val="368086"/>
                </a:solidFill>
              </a:rPr>
              <a:t> </a:t>
            </a:r>
            <a:r>
              <a:rPr lang="it-IT" dirty="0" err="1" smtClean="0">
                <a:solidFill>
                  <a:srgbClr val="368086"/>
                </a:solidFill>
              </a:rPr>
              <a:t>completed</a:t>
            </a:r>
            <a:r>
              <a:rPr lang="it-IT" dirty="0" smtClean="0">
                <a:solidFill>
                  <a:srgbClr val="368086"/>
                </a:solidFill>
              </a:rPr>
              <a:t>) + </a:t>
            </a:r>
            <a:r>
              <a:rPr lang="it-IT" dirty="0" err="1" smtClean="0">
                <a:solidFill>
                  <a:srgbClr val="368086"/>
                </a:solidFill>
              </a:rPr>
              <a:t>travel</a:t>
            </a:r>
            <a:r>
              <a:rPr lang="it-IT" dirty="0" smtClean="0">
                <a:solidFill>
                  <a:srgbClr val="368086"/>
                </a:solidFill>
              </a:rPr>
              <a:t> budget</a:t>
            </a:r>
            <a:endParaRPr lang="it-IT" dirty="0" smtClean="0">
              <a:solidFill>
                <a:srgbClr val="368086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800600" y="6290846"/>
            <a:ext cx="4953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/>
              <a:t>https://web.infn.it/EURO-LABS/results-milestones/</a:t>
            </a:r>
          </a:p>
        </p:txBody>
      </p:sp>
      <p:sp>
        <p:nvSpPr>
          <p:cNvPr id="9" name="Rettangolo 8"/>
          <p:cNvSpPr/>
          <p:nvPr/>
        </p:nvSpPr>
        <p:spPr>
          <a:xfrm>
            <a:off x="3905446" y="609600"/>
            <a:ext cx="55245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-apple-system"/>
              </a:rPr>
              <a:t>Improving Ion Beam services in variety and stability</a:t>
            </a:r>
            <a:endParaRPr lang="it-IT" sz="1800" dirty="0">
              <a:solidFill>
                <a:srgbClr val="0070C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23847" t="58803" r="19231" b="32992"/>
          <a:stretch/>
        </p:blipFill>
        <p:spPr>
          <a:xfrm>
            <a:off x="-19638" y="3124200"/>
            <a:ext cx="9905982" cy="80318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/>
          <a:srcRect t="45701"/>
          <a:stretch/>
        </p:blipFill>
        <p:spPr>
          <a:xfrm>
            <a:off x="0" y="1981200"/>
            <a:ext cx="9906000" cy="7620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9162" y="1353979"/>
            <a:ext cx="267701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it-IT" sz="1600" i="1" dirty="0" smtClean="0">
                <a:solidFill>
                  <a:srgbClr val="FF0000"/>
                </a:solidFill>
              </a:rPr>
              <a:t>Local </a:t>
            </a:r>
            <a:r>
              <a:rPr lang="it-IT" sz="1600" i="1" dirty="0" err="1">
                <a:solidFill>
                  <a:srgbClr val="FF0000"/>
                </a:solidFill>
              </a:rPr>
              <a:t>c</a:t>
            </a:r>
            <a:r>
              <a:rPr lang="it-IT" sz="1600" i="1" dirty="0" err="1" smtClean="0">
                <a:solidFill>
                  <a:srgbClr val="FF0000"/>
                </a:solidFill>
              </a:rPr>
              <a:t>oordination</a:t>
            </a:r>
            <a:r>
              <a:rPr lang="it-IT" sz="1600" i="1" dirty="0" smtClean="0">
                <a:solidFill>
                  <a:srgbClr val="FF0000"/>
                </a:solidFill>
              </a:rPr>
              <a:t>: </a:t>
            </a:r>
            <a:r>
              <a:rPr lang="it-IT" sz="1600" i="1" dirty="0" err="1" smtClean="0">
                <a:solidFill>
                  <a:srgbClr val="FF0000"/>
                </a:solidFill>
              </a:rPr>
              <a:t>D.Mascali</a:t>
            </a:r>
            <a:endParaRPr lang="it-IT" sz="1600" i="1" dirty="0" smtClean="0">
              <a:solidFill>
                <a:srgbClr val="FF0000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7010400" y="1295400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8077200" y="1295400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5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4615" t="19914" r="6153" b="14445"/>
          <a:stretch/>
        </p:blipFill>
        <p:spPr>
          <a:xfrm>
            <a:off x="0" y="0"/>
            <a:ext cx="8839200" cy="36576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053596" y="1828800"/>
            <a:ext cx="377539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800" dirty="0">
                <a:solidFill>
                  <a:srgbClr val="B1120E"/>
                </a:solidFill>
              </a:rPr>
              <a:t>https://institucional.us.es/theo4exp/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324600" y="2895600"/>
            <a:ext cx="2390078" cy="615553"/>
          </a:xfrm>
          <a:prstGeom prst="rect">
            <a:avLst/>
          </a:prstGeom>
          <a:solidFill>
            <a:srgbClr val="002060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Virtual Access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f</a:t>
            </a:r>
            <a:r>
              <a:rPr lang="it-IT" b="1" dirty="0" smtClean="0">
                <a:solidFill>
                  <a:schemeClr val="bg1"/>
                </a:solidFill>
              </a:rPr>
              <a:t>or </a:t>
            </a:r>
            <a:r>
              <a:rPr lang="it-IT" b="1" dirty="0" err="1" smtClean="0">
                <a:solidFill>
                  <a:schemeClr val="bg1"/>
                </a:solidFill>
              </a:rPr>
              <a:t>theoretica</a:t>
            </a:r>
            <a:r>
              <a:rPr lang="it-IT" b="1" dirty="0" err="1" smtClean="0">
                <a:solidFill>
                  <a:schemeClr val="bg1"/>
                </a:solidFill>
              </a:rPr>
              <a:t>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tools</a:t>
            </a:r>
            <a:endParaRPr lang="it-IT" b="1" dirty="0" smtClean="0"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5385" t="34958" r="36153" b="8975"/>
          <a:stretch/>
        </p:blipFill>
        <p:spPr>
          <a:xfrm>
            <a:off x="3886200" y="3898232"/>
            <a:ext cx="5486400" cy="2959768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5733854" y="3029146"/>
            <a:ext cx="457200" cy="304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13612" y="4475202"/>
            <a:ext cx="3196388" cy="615553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it-IT" dirty="0" err="1" smtClean="0"/>
              <a:t>Videos</a:t>
            </a:r>
            <a:r>
              <a:rPr lang="it-IT" dirty="0" smtClean="0"/>
              <a:t> of </a:t>
            </a:r>
            <a:r>
              <a:rPr lang="it-IT" dirty="0" err="1" smtClean="0"/>
              <a:t>all</a:t>
            </a:r>
            <a:r>
              <a:rPr lang="it-IT" dirty="0" smtClean="0"/>
              <a:t> EURO-LABS</a:t>
            </a:r>
          </a:p>
          <a:p>
            <a:pPr algn="l"/>
            <a:r>
              <a:rPr lang="it-IT" dirty="0" err="1"/>
              <a:t>f</a:t>
            </a:r>
            <a:r>
              <a:rPr lang="it-IT" dirty="0" err="1" smtClean="0"/>
              <a:t>acilities</a:t>
            </a:r>
            <a:r>
              <a:rPr lang="it-IT" dirty="0" smtClean="0"/>
              <a:t> are </a:t>
            </a:r>
            <a:r>
              <a:rPr lang="it-IT" dirty="0" err="1" smtClean="0"/>
              <a:t>available</a:t>
            </a:r>
            <a:r>
              <a:rPr lang="it-IT" dirty="0" smtClean="0"/>
              <a:t> online</a:t>
            </a:r>
            <a:endParaRPr lang="it-IT" dirty="0" smtClean="0"/>
          </a:p>
        </p:txBody>
      </p:sp>
      <p:sp>
        <p:nvSpPr>
          <p:cNvPr id="13" name="Rettangolo 12"/>
          <p:cNvSpPr/>
          <p:nvPr/>
        </p:nvSpPr>
        <p:spPr>
          <a:xfrm>
            <a:off x="305514" y="5181600"/>
            <a:ext cx="350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/>
              <a:t>https://mediawall.infn.it/cat/euro-labs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76200" y="4648200"/>
            <a:ext cx="457200" cy="3048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886200" y="4800600"/>
            <a:ext cx="457200" cy="38100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762886" y="6400800"/>
            <a:ext cx="2666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https://web.infn.it/EURO-LABS/</a:t>
            </a:r>
          </a:p>
        </p:txBody>
      </p:sp>
    </p:spTree>
    <p:extLst>
      <p:ext uri="{BB962C8B-B14F-4D97-AF65-F5344CB8AC3E}">
        <p14:creationId xmlns:p14="http://schemas.microsoft.com/office/powerpoint/2010/main" val="3461149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7693" t="37692" r="63846" b="15811"/>
          <a:stretch/>
        </p:blipFill>
        <p:spPr>
          <a:xfrm>
            <a:off x="304800" y="527222"/>
            <a:ext cx="5562600" cy="511157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25384" t="58424" r="27693" b="24141"/>
          <a:stretch/>
        </p:blipFill>
        <p:spPr>
          <a:xfrm>
            <a:off x="5181600" y="4953000"/>
            <a:ext cx="4648200" cy="9906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482270" y="1828800"/>
            <a:ext cx="4538422" cy="163121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2D3748"/>
                </a:solidFill>
                <a:latin typeface="Arial" panose="020B0604020202020204" pitchFamily="34" charset="0"/>
              </a:rPr>
              <a:t/>
            </a:r>
            <a:br>
              <a:rPr lang="it-IT" dirty="0" smtClean="0">
                <a:solidFill>
                  <a:srgbClr val="2D3748"/>
                </a:solidFill>
                <a:latin typeface="Arial" panose="020B0604020202020204" pitchFamily="34" charset="0"/>
              </a:rPr>
            </a:br>
            <a:r>
              <a:rPr lang="it-IT" dirty="0" smtClean="0">
                <a:solidFill>
                  <a:srgbClr val="2D3748"/>
                </a:solidFill>
                <a:latin typeface="Arial" panose="020B0604020202020204" pitchFamily="34" charset="0"/>
              </a:rPr>
              <a:t/>
            </a:r>
            <a:br>
              <a:rPr lang="it-IT" dirty="0" smtClean="0">
                <a:solidFill>
                  <a:srgbClr val="2D3748"/>
                </a:solidFill>
                <a:latin typeface="Arial" panose="020B0604020202020204" pitchFamily="34" charset="0"/>
              </a:rPr>
            </a:br>
            <a:r>
              <a:rPr lang="it-IT" dirty="0">
                <a:solidFill>
                  <a:srgbClr val="2D3748"/>
                </a:solidFill>
                <a:latin typeface="Arial" panose="020B0604020202020204" pitchFamily="34" charset="0"/>
              </a:rPr>
              <a:t> </a:t>
            </a:r>
            <a:r>
              <a:rPr lang="it-IT" dirty="0">
                <a:latin typeface="Arial" panose="020B0604020202020204" pitchFamily="34" charset="0"/>
                <a:hlinkClick r:id="rId4" tooltip="Open page in new tab https://indico.cern.ch/e/euro-labs-tam"/>
              </a:rPr>
              <a:t>https://indico.cern.ch/e/euro-labs-tam</a:t>
            </a:r>
            <a:r>
              <a:rPr lang="it-IT" dirty="0">
                <a:solidFill>
                  <a:srgbClr val="2D3748"/>
                </a:solidFill>
                <a:latin typeface="Arial" panose="020B0604020202020204" pitchFamily="34" charset="0"/>
              </a:rPr>
              <a:t> </a:t>
            </a:r>
            <a:endParaRPr lang="it-IT" dirty="0" smtClean="0">
              <a:solidFill>
                <a:srgbClr val="2D3748"/>
              </a:solidFill>
              <a:latin typeface="Arial" panose="020B0604020202020204" pitchFamily="34" charset="0"/>
            </a:endParaRPr>
          </a:p>
          <a:p>
            <a:endParaRPr lang="it-IT" dirty="0">
              <a:solidFill>
                <a:srgbClr val="2D3748"/>
              </a:solidFill>
              <a:latin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848411" y="6391117"/>
            <a:ext cx="2666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https://web.infn.it/EURO-LABS/</a:t>
            </a:r>
          </a:p>
        </p:txBody>
      </p:sp>
    </p:spTree>
    <p:extLst>
      <p:ext uri="{BB962C8B-B14F-4D97-AF65-F5344CB8AC3E}">
        <p14:creationId xmlns:p14="http://schemas.microsoft.com/office/powerpoint/2010/main" val="16676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4CF7B6-8F8D-3048-B8B3-F6D349471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779"/>
            <a:ext cx="9906000" cy="4270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003CAB-1243-1F44-AD2B-374E79DFE1EC}"/>
              </a:ext>
            </a:extLst>
          </p:cNvPr>
          <p:cNvSpPr txBox="1"/>
          <p:nvPr/>
        </p:nvSpPr>
        <p:spPr>
          <a:xfrm>
            <a:off x="3782870" y="796208"/>
            <a:ext cx="1928541" cy="450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925" b="1" dirty="0">
                <a:solidFill>
                  <a:srgbClr val="00B050"/>
                </a:solidFill>
                <a:latin typeface="Times" pitchFamily="2" charset="0"/>
                <a:ea typeface="+mn-ea"/>
                <a:cs typeface="+mn-cs"/>
              </a:rPr>
              <a:t>WP2 Access</a:t>
            </a:r>
          </a:p>
        </p:txBody>
      </p:sp>
      <p:sp>
        <p:nvSpPr>
          <p:cNvPr id="4" name="Ovale 3"/>
          <p:cNvSpPr/>
          <p:nvPr/>
        </p:nvSpPr>
        <p:spPr>
          <a:xfrm>
            <a:off x="8170857" y="1849324"/>
            <a:ext cx="526559" cy="409546"/>
          </a:xfrm>
          <a:prstGeom prst="ellipse">
            <a:avLst/>
          </a:prstGeom>
          <a:noFill/>
          <a:ln w="2222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463">
              <a:solidFill>
                <a:srgbClr val="FFFFFF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9458000" y="1849324"/>
            <a:ext cx="526559" cy="409546"/>
          </a:xfrm>
          <a:prstGeom prst="ellipse">
            <a:avLst/>
          </a:prstGeom>
          <a:noFill/>
          <a:ln w="2222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463">
              <a:solidFill>
                <a:srgbClr val="FFFF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718053" y="5652247"/>
            <a:ext cx="1188274" cy="20005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300" dirty="0">
                <a:solidFill>
                  <a:srgbClr val="0033A0"/>
                </a:solidFill>
                <a:latin typeface="Arial"/>
                <a:ea typeface="+mn-ea"/>
                <a:cs typeface="+mn-cs"/>
              </a:rPr>
              <a:t>+ 225 KE for VA</a:t>
            </a:r>
          </a:p>
        </p:txBody>
      </p:sp>
    </p:spTree>
    <p:extLst>
      <p:ext uri="{BB962C8B-B14F-4D97-AF65-F5344CB8AC3E}">
        <p14:creationId xmlns:p14="http://schemas.microsoft.com/office/powerpoint/2010/main" val="2411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7"/>
          <p:cNvSpPr txBox="1">
            <a:spLocks noChangeArrowheads="1"/>
          </p:cNvSpPr>
          <p:nvPr/>
        </p:nvSpPr>
        <p:spPr bwMode="auto">
          <a:xfrm>
            <a:off x="0" y="304800"/>
            <a:ext cx="9906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it-IT" altLang="ja-JP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/>
                <a:cs typeface="Arial Rounded MT Bold"/>
              </a:rPr>
              <a:t>Research</a:t>
            </a:r>
            <a:r>
              <a:rPr lang="it-IT" altLang="ja-JP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/>
                <a:cs typeface="Arial Rounded MT Bold"/>
              </a:rPr>
              <a:t> </a:t>
            </a:r>
            <a:r>
              <a:rPr lang="it-IT" altLang="ja-JP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/>
                <a:cs typeface="Arial Rounded MT Bold"/>
              </a:rPr>
              <a:t>Projects</a:t>
            </a:r>
            <a:r>
              <a:rPr lang="it-IT" altLang="ja-JP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/>
                <a:cs typeface="Arial Rounded MT Bold"/>
              </a:rPr>
              <a:t> </a:t>
            </a:r>
            <a:r>
              <a:rPr lang="it-IT" altLang="ja-JP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/>
                <a:cs typeface="Arial Rounded MT Bold"/>
              </a:rPr>
              <a:t>-  </a:t>
            </a:r>
            <a:r>
              <a:rPr lang="it-IT" altLang="ja-JP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/>
                <a:cs typeface="Arial Rounded MT Bold"/>
              </a:rPr>
              <a:t>Theory</a:t>
            </a:r>
            <a:r>
              <a:rPr lang="it-IT" altLang="ja-JP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/>
                <a:cs typeface="Arial Rounded MT Bold"/>
              </a:rPr>
              <a:t> </a:t>
            </a:r>
            <a:r>
              <a:rPr lang="it-IT" altLang="ja-JP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/>
                <a:cs typeface="Arial Rounded MT Bold"/>
              </a:rPr>
              <a:t>Group</a:t>
            </a:r>
            <a:r>
              <a:rPr lang="it-IT" altLang="ja-JP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/>
                <a:cs typeface="Arial Rounded MT Bold"/>
              </a:rPr>
              <a:t>@LNS</a:t>
            </a:r>
            <a:endParaRPr lang="it-IT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/>
              <a:cs typeface="Arial Rounded MT Bold"/>
            </a:endParaRPr>
          </a:p>
        </p:txBody>
      </p:sp>
      <p:sp>
        <p:nvSpPr>
          <p:cNvPr id="17416" name="AutoShape 6"/>
          <p:cNvSpPr>
            <a:spLocks noChangeArrowheads="1"/>
          </p:cNvSpPr>
          <p:nvPr/>
        </p:nvSpPr>
        <p:spPr bwMode="auto">
          <a:xfrm>
            <a:off x="469763" y="1304827"/>
            <a:ext cx="8627473" cy="9144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Text Box 7"/>
          <p:cNvSpPr txBox="1">
            <a:spLocks noChangeArrowheads="1"/>
          </p:cNvSpPr>
          <p:nvPr/>
        </p:nvSpPr>
        <p:spPr bwMode="auto">
          <a:xfrm>
            <a:off x="890170" y="1524000"/>
            <a:ext cx="741094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it-IT" sz="2200" b="1" dirty="0" smtClean="0">
                <a:solidFill>
                  <a:srgbClr val="0033CC"/>
                </a:solidFill>
                <a:latin typeface="Arial Rounded MT Bold"/>
                <a:cs typeface="Calibri"/>
              </a:rPr>
              <a:t>MONSTRE</a:t>
            </a:r>
            <a:r>
              <a:rPr lang="it-IT" sz="2200" dirty="0" smtClean="0">
                <a:solidFill>
                  <a:srgbClr val="0033CC"/>
                </a:solidFill>
                <a:latin typeface="+mj-lt"/>
                <a:cs typeface="Calibri"/>
              </a:rPr>
              <a:t>:  </a:t>
            </a:r>
            <a:r>
              <a:rPr lang="it-IT" sz="2200" b="1" dirty="0" err="1" smtClean="0">
                <a:solidFill>
                  <a:srgbClr val="0033CC"/>
                </a:solidFill>
                <a:latin typeface="+mj-lt"/>
                <a:cs typeface="Calibri"/>
              </a:rPr>
              <a:t>MO</a:t>
            </a:r>
            <a:r>
              <a:rPr lang="it-IT" sz="2200" dirty="0" err="1" smtClean="0">
                <a:solidFill>
                  <a:srgbClr val="0033CC"/>
                </a:solidFill>
                <a:latin typeface="+mj-lt"/>
                <a:cs typeface="Calibri"/>
              </a:rPr>
              <a:t>deling</a:t>
            </a:r>
            <a:r>
              <a:rPr lang="it-IT" sz="2200" dirty="0" smtClean="0">
                <a:solidFill>
                  <a:srgbClr val="0033CC"/>
                </a:solidFill>
                <a:latin typeface="+mj-lt"/>
                <a:cs typeface="Calibri"/>
              </a:rPr>
              <a:t> </a:t>
            </a:r>
            <a:r>
              <a:rPr lang="it-IT" sz="2200" b="1" dirty="0" err="1" smtClean="0">
                <a:solidFill>
                  <a:srgbClr val="0033CC"/>
                </a:solidFill>
                <a:latin typeface="+mj-lt"/>
                <a:cs typeface="Calibri"/>
              </a:rPr>
              <a:t>N</a:t>
            </a:r>
            <a:r>
              <a:rPr lang="it-IT" sz="2200" dirty="0" err="1" smtClean="0">
                <a:solidFill>
                  <a:srgbClr val="0033CC"/>
                </a:solidFill>
                <a:latin typeface="+mj-lt"/>
                <a:cs typeface="Calibri"/>
              </a:rPr>
              <a:t>uclear</a:t>
            </a:r>
            <a:r>
              <a:rPr lang="it-IT" sz="2200" dirty="0" smtClean="0">
                <a:solidFill>
                  <a:srgbClr val="0033CC"/>
                </a:solidFill>
                <a:latin typeface="+mj-lt"/>
                <a:cs typeface="Calibri"/>
              </a:rPr>
              <a:t> </a:t>
            </a:r>
            <a:r>
              <a:rPr lang="it-IT" sz="2200" b="1" dirty="0" err="1" smtClean="0">
                <a:solidFill>
                  <a:srgbClr val="0033CC"/>
                </a:solidFill>
                <a:latin typeface="+mj-lt"/>
                <a:cs typeface="Calibri"/>
              </a:rPr>
              <a:t>ST</a:t>
            </a:r>
            <a:r>
              <a:rPr lang="it-IT" sz="2200" dirty="0" err="1" smtClean="0">
                <a:solidFill>
                  <a:srgbClr val="0033CC"/>
                </a:solidFill>
                <a:latin typeface="+mj-lt"/>
                <a:cs typeface="Calibri"/>
              </a:rPr>
              <a:t>ructure</a:t>
            </a:r>
            <a:r>
              <a:rPr lang="it-IT" sz="2200" dirty="0" smtClean="0">
                <a:solidFill>
                  <a:srgbClr val="0033CC"/>
                </a:solidFill>
                <a:latin typeface="+mj-lt"/>
                <a:cs typeface="Calibri"/>
              </a:rPr>
              <a:t> and </a:t>
            </a:r>
            <a:r>
              <a:rPr lang="it-IT" sz="2200" b="1" dirty="0" err="1" smtClean="0">
                <a:solidFill>
                  <a:srgbClr val="0033CC"/>
                </a:solidFill>
                <a:latin typeface="+mj-lt"/>
                <a:cs typeface="Calibri"/>
              </a:rPr>
              <a:t>RE</a:t>
            </a:r>
            <a:r>
              <a:rPr lang="it-IT" sz="2200" dirty="0" err="1" smtClean="0">
                <a:solidFill>
                  <a:srgbClr val="0033CC"/>
                </a:solidFill>
                <a:latin typeface="+mj-lt"/>
                <a:cs typeface="Calibri"/>
              </a:rPr>
              <a:t>actions</a:t>
            </a:r>
            <a:r>
              <a:rPr lang="it-IT" sz="2200" dirty="0" smtClean="0">
                <a:solidFill>
                  <a:srgbClr val="0033CC"/>
                </a:solidFill>
                <a:latin typeface="+mj-lt"/>
                <a:cs typeface="Calibri"/>
              </a:rPr>
              <a:t> </a:t>
            </a:r>
            <a:endParaRPr lang="it-IT" sz="2200" dirty="0">
              <a:solidFill>
                <a:srgbClr val="0033CC"/>
              </a:solidFill>
              <a:latin typeface="+mj-lt"/>
              <a:cs typeface="Calibri"/>
            </a:endParaRPr>
          </a:p>
        </p:txBody>
      </p: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457201" y="4038600"/>
            <a:ext cx="8607630" cy="914400"/>
            <a:chOff x="720" y="2736"/>
            <a:chExt cx="4752" cy="576"/>
          </a:xfrm>
        </p:grpSpPr>
        <p:sp>
          <p:nvSpPr>
            <p:cNvPr id="17414" name="AutoShape 9"/>
            <p:cNvSpPr>
              <a:spLocks noChangeArrowheads="1"/>
            </p:cNvSpPr>
            <p:nvPr/>
          </p:nvSpPr>
          <p:spPr bwMode="auto">
            <a:xfrm>
              <a:off x="720" y="2736"/>
              <a:ext cx="4752" cy="57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Text Box 10"/>
            <p:cNvSpPr txBox="1">
              <a:spLocks noChangeArrowheads="1"/>
            </p:cNvSpPr>
            <p:nvPr/>
          </p:nvSpPr>
          <p:spPr bwMode="auto">
            <a:xfrm>
              <a:off x="798" y="2880"/>
              <a:ext cx="4667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it-IT" sz="2200" dirty="0">
                  <a:solidFill>
                    <a:srgbClr val="CC0000"/>
                  </a:solidFill>
                  <a:latin typeface="Calibri"/>
                  <a:cs typeface="Calibri"/>
                </a:rPr>
                <a:t>  </a:t>
              </a:r>
              <a:r>
                <a:rPr lang="it-IT" sz="2200" dirty="0" smtClean="0">
                  <a:solidFill>
                    <a:srgbClr val="CC0000"/>
                  </a:solidFill>
                  <a:latin typeface="Calibri"/>
                  <a:cs typeface="Calibri"/>
                </a:rPr>
                <a:t> </a:t>
              </a:r>
              <a:r>
                <a:rPr lang="it-IT" sz="2200" dirty="0" smtClean="0">
                  <a:solidFill>
                    <a:srgbClr val="CC0000"/>
                  </a:solidFill>
                  <a:latin typeface="Arial Rounded MT Bold"/>
                  <a:cs typeface="Arial Rounded MT Bold"/>
                </a:rPr>
                <a:t> </a:t>
              </a:r>
              <a:r>
                <a:rPr lang="it-IT" sz="2200" b="1" dirty="0" smtClean="0">
                  <a:solidFill>
                    <a:srgbClr val="CC0000"/>
                  </a:solidFill>
                  <a:latin typeface="Arial Rounded MT Bold"/>
                  <a:cs typeface="Arial Rounded MT Bold"/>
                </a:rPr>
                <a:t>SIM</a:t>
              </a:r>
              <a:r>
                <a:rPr lang="it-IT" sz="2200" dirty="0">
                  <a:solidFill>
                    <a:srgbClr val="CC0000"/>
                  </a:solidFill>
                  <a:latin typeface="+mj-lt"/>
                  <a:cs typeface="Calibri"/>
                </a:rPr>
                <a:t>: </a:t>
              </a:r>
              <a:r>
                <a:rPr lang="it-IT" sz="2200" b="1" dirty="0" err="1" smtClean="0">
                  <a:solidFill>
                    <a:srgbClr val="CC0000"/>
                  </a:solidFill>
                  <a:latin typeface="+mj-lt"/>
                  <a:cs typeface="Calibri"/>
                </a:rPr>
                <a:t>S</a:t>
              </a:r>
              <a:r>
                <a:rPr lang="it-IT" sz="2200" dirty="0" err="1" smtClean="0">
                  <a:solidFill>
                    <a:srgbClr val="CC0000"/>
                  </a:solidFill>
                  <a:latin typeface="+mj-lt"/>
                  <a:cs typeface="Calibri"/>
                </a:rPr>
                <a:t>trongly</a:t>
              </a:r>
              <a:r>
                <a:rPr lang="it-IT" sz="2200" dirty="0" smtClean="0">
                  <a:solidFill>
                    <a:srgbClr val="CC0000"/>
                  </a:solidFill>
                  <a:latin typeface="+mj-lt"/>
                  <a:cs typeface="Calibri"/>
                </a:rPr>
                <a:t> </a:t>
              </a:r>
              <a:r>
                <a:rPr lang="it-IT" sz="2200" b="1" dirty="0" err="1">
                  <a:solidFill>
                    <a:srgbClr val="CC0000"/>
                  </a:solidFill>
                  <a:latin typeface="+mj-lt"/>
                  <a:cs typeface="Calibri"/>
                </a:rPr>
                <a:t>I</a:t>
              </a:r>
              <a:r>
                <a:rPr lang="it-IT" sz="2200" dirty="0" err="1">
                  <a:solidFill>
                    <a:srgbClr val="CC0000"/>
                  </a:solidFill>
                  <a:latin typeface="+mj-lt"/>
                  <a:cs typeface="Calibri"/>
                </a:rPr>
                <a:t>nteracting</a:t>
              </a:r>
              <a:r>
                <a:rPr lang="it-IT" sz="2200" dirty="0">
                  <a:solidFill>
                    <a:srgbClr val="CC0000"/>
                  </a:solidFill>
                  <a:latin typeface="+mj-lt"/>
                  <a:cs typeface="Calibri"/>
                </a:rPr>
                <a:t> </a:t>
              </a:r>
              <a:r>
                <a:rPr lang="it-IT" sz="2200" b="1" dirty="0" err="1">
                  <a:solidFill>
                    <a:srgbClr val="CC0000"/>
                  </a:solidFill>
                  <a:latin typeface="+mj-lt"/>
                  <a:cs typeface="Calibri"/>
                </a:rPr>
                <a:t>M</a:t>
              </a:r>
              <a:r>
                <a:rPr lang="it-IT" sz="2200" dirty="0" err="1">
                  <a:solidFill>
                    <a:srgbClr val="CC0000"/>
                  </a:solidFill>
                  <a:latin typeface="+mj-lt"/>
                  <a:cs typeface="Calibri"/>
                </a:rPr>
                <a:t>atter</a:t>
              </a:r>
              <a:r>
                <a:rPr lang="it-IT" sz="2200" dirty="0">
                  <a:solidFill>
                    <a:srgbClr val="CC0000"/>
                  </a:solidFill>
                  <a:latin typeface="+mj-lt"/>
                  <a:cs typeface="Calibri"/>
                </a:rPr>
                <a:t> </a:t>
              </a:r>
              <a:r>
                <a:rPr lang="it-IT" sz="2200" dirty="0" err="1" smtClean="0">
                  <a:solidFill>
                    <a:srgbClr val="CC0000"/>
                  </a:solidFill>
                  <a:latin typeface="+mj-lt"/>
                  <a:cs typeface="Calibri"/>
                </a:rPr>
                <a:t>at</a:t>
              </a:r>
              <a:r>
                <a:rPr lang="it-IT" sz="2200" dirty="0" smtClean="0">
                  <a:solidFill>
                    <a:srgbClr val="CC0000"/>
                  </a:solidFill>
                  <a:latin typeface="+mj-lt"/>
                  <a:cs typeface="Calibri"/>
                </a:rPr>
                <a:t> high </a:t>
              </a:r>
              <a:r>
                <a:rPr lang="it-IT" sz="2200" dirty="0" err="1" smtClean="0">
                  <a:solidFill>
                    <a:srgbClr val="CC0000"/>
                  </a:solidFill>
                  <a:latin typeface="+mj-lt"/>
                  <a:cs typeface="Calibri"/>
                </a:rPr>
                <a:t>density</a:t>
              </a:r>
              <a:r>
                <a:rPr lang="it-IT" sz="2200" dirty="0" smtClean="0">
                  <a:solidFill>
                    <a:srgbClr val="CC0000"/>
                  </a:solidFill>
                  <a:latin typeface="+mj-lt"/>
                  <a:cs typeface="Calibri"/>
                </a:rPr>
                <a:t> and temperature</a:t>
              </a:r>
              <a:endParaRPr lang="it-IT" sz="2200" dirty="0">
                <a:solidFill>
                  <a:srgbClr val="CC0000"/>
                </a:solidFill>
                <a:latin typeface="+mj-lt"/>
                <a:cs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0200" y="1295400"/>
            <a:ext cx="412750" cy="3657600"/>
          </a:xfrm>
          <a:prstGeom prst="rect">
            <a:avLst/>
          </a:prstGeom>
          <a:solidFill>
            <a:srgbClr val="0000FF"/>
          </a:solidFill>
          <a:ln w="28575" cmpd="sng">
            <a:solidFill>
              <a:srgbClr val="0D0D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6400801" y="2209800"/>
            <a:ext cx="2743200" cy="838200"/>
            <a:chOff x="288" y="3330"/>
            <a:chExt cx="2808" cy="990"/>
          </a:xfrm>
        </p:grpSpPr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336" y="3504"/>
              <a:ext cx="2692" cy="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8" descr="emma_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6" t="3320" r="65428" b="59323"/>
            <a:stretch>
              <a:fillRect/>
            </a:stretch>
          </p:blipFill>
          <p:spPr bwMode="auto">
            <a:xfrm>
              <a:off x="432" y="3508"/>
              <a:ext cx="660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 descr="emma_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43" t="4469" r="39099" b="58748"/>
            <a:stretch>
              <a:fillRect/>
            </a:stretch>
          </p:blipFill>
          <p:spPr bwMode="auto">
            <a:xfrm>
              <a:off x="1330" y="3508"/>
              <a:ext cx="668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" descr="emma_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5" t="4726" r="12909" b="60153"/>
            <a:stretch>
              <a:fillRect/>
            </a:stretch>
          </p:blipFill>
          <p:spPr bwMode="auto">
            <a:xfrm>
              <a:off x="2267" y="3508"/>
              <a:ext cx="661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1296" y="3600"/>
              <a:ext cx="4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2256" y="3600"/>
              <a:ext cx="4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402" y="3600"/>
              <a:ext cx="4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1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330"/>
              <a:ext cx="2808" cy="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7"/>
          <p:cNvPicPr preferRelativeResize="0">
            <a:picLocks noChangeArrowheads="1"/>
          </p:cNvPicPr>
          <p:nvPr/>
        </p:nvPicPr>
        <p:blipFill rotWithShape="1">
          <a:blip r:embed="rId6" cstate="print"/>
          <a:srcRect l="2" r="49042"/>
          <a:stretch/>
        </p:blipFill>
        <p:spPr bwMode="auto">
          <a:xfrm>
            <a:off x="4800600" y="22860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fig2a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53000"/>
            <a:ext cx="2895600" cy="1524000"/>
          </a:xfrm>
          <a:prstGeom prst="rect">
            <a:avLst/>
          </a:prstGeom>
        </p:spPr>
      </p:pic>
      <p:pic>
        <p:nvPicPr>
          <p:cNvPr id="5" name="Immagine 4" descr="images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8528" r="6396" b="6028"/>
          <a:stretch/>
        </p:blipFill>
        <p:spPr>
          <a:xfrm>
            <a:off x="3657600" y="4953000"/>
            <a:ext cx="248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4056"/>
            <a:ext cx="9906000" cy="3901544"/>
          </a:xfrm>
          <a:prstGeom prst="rect">
            <a:avLst/>
          </a:prstGeom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52400" y="304800"/>
            <a:ext cx="8627473" cy="914400"/>
            <a:chOff x="720" y="1776"/>
            <a:chExt cx="3936" cy="576"/>
          </a:xfrm>
        </p:grpSpPr>
        <p:sp>
          <p:nvSpPr>
            <p:cNvPr id="4" name="AutoShape 6"/>
            <p:cNvSpPr>
              <a:spLocks noChangeArrowheads="1"/>
            </p:cNvSpPr>
            <p:nvPr/>
          </p:nvSpPr>
          <p:spPr bwMode="auto">
            <a:xfrm>
              <a:off x="720" y="1776"/>
              <a:ext cx="3936" cy="576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848" y="1920"/>
              <a:ext cx="338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it-IT" sz="2200" b="1" dirty="0" smtClean="0">
                  <a:solidFill>
                    <a:srgbClr val="0033CC"/>
                  </a:solidFill>
                  <a:latin typeface="Arial Rounded MT Bold"/>
                  <a:cs typeface="Calibri"/>
                </a:rPr>
                <a:t>MONSTRE</a:t>
              </a:r>
              <a:r>
                <a:rPr lang="it-IT" sz="2200" dirty="0" smtClean="0">
                  <a:solidFill>
                    <a:srgbClr val="0033CC"/>
                  </a:solidFill>
                  <a:latin typeface="+mj-lt"/>
                  <a:cs typeface="Calibri"/>
                </a:rPr>
                <a:t>:  </a:t>
              </a:r>
              <a:r>
                <a:rPr lang="it-IT" sz="2200" b="1" dirty="0" err="1" smtClean="0">
                  <a:solidFill>
                    <a:srgbClr val="0033CC"/>
                  </a:solidFill>
                  <a:latin typeface="+mj-lt"/>
                  <a:cs typeface="Calibri"/>
                </a:rPr>
                <a:t>MO</a:t>
              </a:r>
              <a:r>
                <a:rPr lang="it-IT" sz="2200" dirty="0" err="1" smtClean="0">
                  <a:solidFill>
                    <a:srgbClr val="0033CC"/>
                  </a:solidFill>
                  <a:latin typeface="+mj-lt"/>
                  <a:cs typeface="Calibri"/>
                </a:rPr>
                <a:t>deling</a:t>
              </a:r>
              <a:r>
                <a:rPr lang="it-IT" sz="2200" dirty="0" smtClean="0">
                  <a:solidFill>
                    <a:srgbClr val="0033CC"/>
                  </a:solidFill>
                  <a:latin typeface="+mj-lt"/>
                  <a:cs typeface="Calibri"/>
                </a:rPr>
                <a:t> </a:t>
              </a:r>
              <a:r>
                <a:rPr lang="it-IT" sz="2200" b="1" dirty="0" err="1" smtClean="0">
                  <a:solidFill>
                    <a:srgbClr val="0033CC"/>
                  </a:solidFill>
                  <a:latin typeface="+mj-lt"/>
                  <a:cs typeface="Calibri"/>
                </a:rPr>
                <a:t>N</a:t>
              </a:r>
              <a:r>
                <a:rPr lang="it-IT" sz="2200" dirty="0" err="1" smtClean="0">
                  <a:solidFill>
                    <a:srgbClr val="0033CC"/>
                  </a:solidFill>
                  <a:latin typeface="+mj-lt"/>
                  <a:cs typeface="Calibri"/>
                </a:rPr>
                <a:t>uclear</a:t>
              </a:r>
              <a:r>
                <a:rPr lang="it-IT" sz="2200" dirty="0" smtClean="0">
                  <a:solidFill>
                    <a:srgbClr val="0033CC"/>
                  </a:solidFill>
                  <a:latin typeface="+mj-lt"/>
                  <a:cs typeface="Calibri"/>
                </a:rPr>
                <a:t> </a:t>
              </a:r>
              <a:r>
                <a:rPr lang="it-IT" sz="2200" b="1" dirty="0" err="1" smtClean="0">
                  <a:solidFill>
                    <a:srgbClr val="0033CC"/>
                  </a:solidFill>
                  <a:latin typeface="+mj-lt"/>
                  <a:cs typeface="Calibri"/>
                </a:rPr>
                <a:t>ST</a:t>
              </a:r>
              <a:r>
                <a:rPr lang="it-IT" sz="2200" dirty="0" err="1" smtClean="0">
                  <a:solidFill>
                    <a:srgbClr val="0033CC"/>
                  </a:solidFill>
                  <a:latin typeface="+mj-lt"/>
                  <a:cs typeface="Calibri"/>
                </a:rPr>
                <a:t>ructure</a:t>
              </a:r>
              <a:r>
                <a:rPr lang="it-IT" sz="2200" dirty="0" smtClean="0">
                  <a:solidFill>
                    <a:srgbClr val="0033CC"/>
                  </a:solidFill>
                  <a:latin typeface="+mj-lt"/>
                  <a:cs typeface="Calibri"/>
                </a:rPr>
                <a:t> and </a:t>
              </a:r>
              <a:r>
                <a:rPr lang="it-IT" sz="2200" b="1" dirty="0" err="1" smtClean="0">
                  <a:solidFill>
                    <a:srgbClr val="0033CC"/>
                  </a:solidFill>
                  <a:latin typeface="+mj-lt"/>
                  <a:cs typeface="Calibri"/>
                </a:rPr>
                <a:t>RE</a:t>
              </a:r>
              <a:r>
                <a:rPr lang="it-IT" sz="2200" dirty="0" err="1" smtClean="0">
                  <a:solidFill>
                    <a:srgbClr val="0033CC"/>
                  </a:solidFill>
                  <a:latin typeface="+mj-lt"/>
                  <a:cs typeface="Calibri"/>
                </a:rPr>
                <a:t>actions</a:t>
              </a:r>
              <a:r>
                <a:rPr lang="it-IT" sz="2200" dirty="0" smtClean="0">
                  <a:solidFill>
                    <a:srgbClr val="0033CC"/>
                  </a:solidFill>
                  <a:latin typeface="+mj-lt"/>
                  <a:cs typeface="Calibri"/>
                </a:rPr>
                <a:t> </a:t>
              </a:r>
              <a:endParaRPr lang="it-IT" sz="2200" dirty="0">
                <a:solidFill>
                  <a:srgbClr val="0033CC"/>
                </a:solidFill>
                <a:latin typeface="+mj-lt"/>
                <a:cs typeface="Calibri"/>
              </a:endParaRPr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304925"/>
            <a:ext cx="3295778" cy="143827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04470" y="1447800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/>
              <a:t>National Coordinator: </a:t>
            </a:r>
            <a:r>
              <a:rPr lang="it-IT" sz="1800" dirty="0" err="1" smtClean="0"/>
              <a:t>D.Gambacurta</a:t>
            </a:r>
            <a:r>
              <a:rPr lang="it-IT" sz="1800" dirty="0" smtClean="0"/>
              <a:t> (LNS)</a:t>
            </a:r>
            <a:endParaRPr lang="it-IT" sz="1800" dirty="0"/>
          </a:p>
        </p:txBody>
      </p:sp>
      <p:sp>
        <p:nvSpPr>
          <p:cNvPr id="8" name="Rettangolo 7"/>
          <p:cNvSpPr/>
          <p:nvPr/>
        </p:nvSpPr>
        <p:spPr>
          <a:xfrm>
            <a:off x="0" y="4246778"/>
            <a:ext cx="9906000" cy="137160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8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8648700" cy="952500"/>
          </a:xfrm>
          <a:prstGeom prst="rect">
            <a:avLst/>
          </a:prstGeom>
        </p:spPr>
      </p:pic>
      <p:pic>
        <p:nvPicPr>
          <p:cNvPr id="4" name="Picture 9" descr="collision"/>
          <p:cNvPicPr>
            <a:picLocks noChangeAspect="1" noChangeArrowheads="1"/>
          </p:cNvPicPr>
          <p:nvPr/>
        </p:nvPicPr>
        <p:blipFill>
          <a:blip r:embed="rId3" cstate="print"/>
          <a:srcRect r="28572"/>
          <a:stretch>
            <a:fillRect/>
          </a:stretch>
        </p:blipFill>
        <p:spPr bwMode="auto">
          <a:xfrm>
            <a:off x="609600" y="1866900"/>
            <a:ext cx="3810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1676400"/>
            <a:ext cx="4476750" cy="16002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4246" y="3520857"/>
            <a:ext cx="8722452" cy="310854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endParaRPr lang="it-IT" sz="28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QGP </a:t>
            </a:r>
            <a:r>
              <a:rPr lang="it-IT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phenomenology</a:t>
            </a:r>
            <a:endParaRPr lang="it-IT" sz="28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 </a:t>
            </a:r>
            <a:r>
              <a:rPr lang="it-IT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  <a:r>
              <a:rPr lang="it-IT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hadronization</a:t>
            </a:r>
            <a:r>
              <a:rPr lang="it-IT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mechanisms</a:t>
            </a:r>
            <a:endParaRPr lang="it-IT" sz="28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it-IT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equations</a:t>
            </a:r>
            <a:r>
              <a:rPr lang="it-IT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partons</a:t>
            </a:r>
            <a:r>
              <a:rPr lang="it-IT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it-IT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hydrodynamics</a:t>
            </a:r>
            <a:r>
              <a:rPr lang="it-IT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 of </a:t>
            </a:r>
            <a:r>
              <a:rPr lang="it-IT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  <a:r>
              <a:rPr lang="it-IT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quarks</a:t>
            </a:r>
            <a:r>
              <a:rPr lang="it-IT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charm and bottom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it-IT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stage, non-</a:t>
            </a:r>
            <a:r>
              <a:rPr lang="it-IT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lang="it-IT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  <a:r>
              <a:rPr lang="it-IT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AA, </a:t>
            </a:r>
            <a:r>
              <a:rPr lang="it-IT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it-IT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endParaRPr lang="it-IT" sz="28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3070" y="1143000"/>
            <a:ext cx="762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/>
              <a:t>National Coordinator: </a:t>
            </a:r>
            <a:r>
              <a:rPr lang="it-IT" sz="1800" dirty="0" err="1" smtClean="0"/>
              <a:t>A.Beraudo</a:t>
            </a:r>
            <a:r>
              <a:rPr lang="it-IT" sz="1800" dirty="0" smtClean="0"/>
              <a:t> (INFN-TO), Local Coordinator: </a:t>
            </a:r>
            <a:r>
              <a:rPr lang="it-IT" sz="1800" dirty="0" err="1" smtClean="0"/>
              <a:t>V.Greco</a:t>
            </a:r>
            <a:r>
              <a:rPr lang="it-IT" sz="1800" dirty="0" smtClean="0"/>
              <a:t>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5240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4896"/>
            <a:ext cx="9906000" cy="5023104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125"/>
            <a:ext cx="3295778" cy="14382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71573" y="2381838"/>
            <a:ext cx="5867400" cy="10668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81000" y="5000919"/>
            <a:ext cx="6486427" cy="6096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81000" y="5972665"/>
            <a:ext cx="8077200" cy="3810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71573" y="3505200"/>
            <a:ext cx="3438427" cy="381000"/>
          </a:xfrm>
          <a:prstGeom prst="rect">
            <a:avLst/>
          </a:prstGeom>
          <a:solidFill>
            <a:srgbClr val="FF33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81000" y="5610519"/>
            <a:ext cx="4419600" cy="362146"/>
          </a:xfrm>
          <a:prstGeom prst="rect">
            <a:avLst/>
          </a:prstGeom>
          <a:solidFill>
            <a:srgbClr val="FF33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2943202" y="4191000"/>
            <a:ext cx="5972198" cy="0"/>
          </a:xfrm>
          <a:prstGeom prst="line">
            <a:avLst/>
          </a:prstGeom>
          <a:ln w="44450">
            <a:solidFill>
              <a:srgbClr val="368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257664" y="6306530"/>
            <a:ext cx="5896465" cy="504335"/>
          </a:xfrm>
          <a:prstGeom prst="ellipse">
            <a:avLst/>
          </a:prstGeom>
          <a:noFill/>
          <a:ln>
            <a:solidFill>
              <a:srgbClr val="368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13" y="8104"/>
            <a:ext cx="2369245" cy="1905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3886200" y="533400"/>
            <a:ext cx="2971800" cy="914400"/>
            <a:chOff x="7010400" y="1295400"/>
            <a:chExt cx="2971800" cy="914400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7010400" y="1295400"/>
              <a:ext cx="2971800" cy="914400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7039148" y="1465839"/>
              <a:ext cx="2924198" cy="523220"/>
            </a:xfrm>
            <a:prstGeom prst="rect">
              <a:avLst/>
            </a:prstGeom>
            <a:noFill/>
            <a:ln w="25400" cap="rnd" cmpd="sng">
              <a:noFill/>
              <a:round/>
            </a:ln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>
                  <a:solidFill>
                    <a:srgbClr val="0070C0"/>
                  </a:solidFill>
                </a:rPr>
                <a:t>Nuclear</a:t>
              </a:r>
              <a:r>
                <a:rPr lang="it-IT" sz="2800" dirty="0" smtClean="0">
                  <a:solidFill>
                    <a:srgbClr val="0070C0"/>
                  </a:solidFill>
                </a:rPr>
                <a:t> </a:t>
              </a:r>
              <a:r>
                <a:rPr lang="it-IT" sz="2800" dirty="0" err="1" smtClean="0">
                  <a:solidFill>
                    <a:srgbClr val="0070C0"/>
                  </a:solidFill>
                </a:rPr>
                <a:t>structure</a:t>
              </a:r>
              <a:endParaRPr lang="it-IT" sz="2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3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388"/>
            <a:ext cx="9906000" cy="51686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"/>
            <a:ext cx="3295778" cy="14382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71573" y="2743200"/>
            <a:ext cx="4429027" cy="70543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71573" y="2362200"/>
            <a:ext cx="6334027" cy="381000"/>
          </a:xfrm>
          <a:prstGeom prst="rect">
            <a:avLst/>
          </a:prstGeom>
          <a:solidFill>
            <a:srgbClr val="FF33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1319" y="4495800"/>
            <a:ext cx="4581427" cy="381000"/>
          </a:xfrm>
          <a:prstGeom prst="rect">
            <a:avLst/>
          </a:prstGeom>
          <a:solidFill>
            <a:srgbClr val="FF33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81319" y="5257800"/>
            <a:ext cx="4905081" cy="762000"/>
          </a:xfrm>
          <a:prstGeom prst="rect">
            <a:avLst/>
          </a:prstGeom>
          <a:solidFill>
            <a:srgbClr val="FF33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81319" y="4865805"/>
            <a:ext cx="6505281" cy="391995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82341" y="6000162"/>
            <a:ext cx="6123259" cy="70543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6982840" y="685800"/>
            <a:ext cx="2855068" cy="946826"/>
            <a:chOff x="288" y="3330"/>
            <a:chExt cx="2808" cy="990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36" y="3504"/>
              <a:ext cx="2692" cy="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8" descr="emma_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6" t="3320" r="65428" b="59323"/>
            <a:stretch>
              <a:fillRect/>
            </a:stretch>
          </p:blipFill>
          <p:spPr bwMode="auto">
            <a:xfrm>
              <a:off x="432" y="3508"/>
              <a:ext cx="660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emma_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43" t="4469" r="39099" b="58748"/>
            <a:stretch>
              <a:fillRect/>
            </a:stretch>
          </p:blipFill>
          <p:spPr bwMode="auto">
            <a:xfrm>
              <a:off x="1330" y="3508"/>
              <a:ext cx="668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 descr="emma_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5" t="4726" r="12909" b="60153"/>
            <a:stretch>
              <a:fillRect/>
            </a:stretch>
          </p:blipFill>
          <p:spPr bwMode="auto">
            <a:xfrm>
              <a:off x="2267" y="3508"/>
              <a:ext cx="661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296" y="3600"/>
              <a:ext cx="4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256" y="3600"/>
              <a:ext cx="4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02" y="3600"/>
              <a:ext cx="4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330"/>
              <a:ext cx="2808" cy="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uppo 20"/>
          <p:cNvGrpSpPr/>
          <p:nvPr/>
        </p:nvGrpSpPr>
        <p:grpSpPr>
          <a:xfrm>
            <a:off x="3657600" y="457200"/>
            <a:ext cx="3013861" cy="914400"/>
            <a:chOff x="7010400" y="1295400"/>
            <a:chExt cx="3013861" cy="914400"/>
          </a:xfrm>
        </p:grpSpPr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7010400" y="1295400"/>
              <a:ext cx="2971800" cy="914400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7039148" y="1465839"/>
              <a:ext cx="2985113" cy="523220"/>
            </a:xfrm>
            <a:prstGeom prst="rect">
              <a:avLst/>
            </a:prstGeom>
            <a:noFill/>
            <a:ln w="25400" cap="rnd" cmpd="sng">
              <a:noFill/>
              <a:round/>
            </a:ln>
          </p:spPr>
          <p:txBody>
            <a:bodyPr wrap="none" rtlCol="0">
              <a:spAutoFit/>
            </a:bodyPr>
            <a:lstStyle/>
            <a:p>
              <a:r>
                <a:rPr lang="it-IT" sz="2800" dirty="0" err="1" smtClean="0">
                  <a:solidFill>
                    <a:srgbClr val="0070C0"/>
                  </a:solidFill>
                </a:rPr>
                <a:t>Nuclear</a:t>
              </a:r>
              <a:r>
                <a:rPr lang="it-IT" sz="2800" dirty="0" smtClean="0">
                  <a:solidFill>
                    <a:srgbClr val="0070C0"/>
                  </a:solidFill>
                </a:rPr>
                <a:t> </a:t>
              </a:r>
              <a:r>
                <a:rPr lang="it-IT" sz="2800" dirty="0" err="1" smtClean="0">
                  <a:solidFill>
                    <a:srgbClr val="0070C0"/>
                  </a:solidFill>
                </a:rPr>
                <a:t>reactions</a:t>
              </a:r>
              <a:endParaRPr lang="it-IT" sz="2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6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200" y="0"/>
            <a:ext cx="9599936" cy="1015663"/>
          </a:xfrm>
          <a:prstGeom prst="rect">
            <a:avLst/>
          </a:prstGeom>
          <a:solidFill>
            <a:srgbClr val="A5703C">
              <a:alpha val="17000"/>
            </a:srgbClr>
          </a:solidFill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24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it-IT" sz="2400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it-IT" sz="2400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Exchange (DCE) </a:t>
            </a:r>
            <a:r>
              <a:rPr lang="it-IT" sz="2400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400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400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sequential</a:t>
            </a:r>
            <a:r>
              <a:rPr lang="it-IT" sz="2400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two-step </a:t>
            </a:r>
            <a:r>
              <a:rPr lang="it-IT" sz="2400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it-IT" sz="2400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(DSCE)</a:t>
            </a:r>
            <a:endParaRPr lang="it-IT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it-IT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[</a:t>
            </a:r>
            <a:r>
              <a:rPr lang="it-IT" sz="16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H.Lenske</a:t>
            </a:r>
            <a:r>
              <a:rPr lang="it-IT" sz="1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it-IT" sz="16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Universe</a:t>
            </a:r>
            <a:r>
              <a:rPr lang="it-IT" sz="1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93 (2024)</a:t>
            </a:r>
            <a:br>
              <a:rPr lang="it-IT" sz="1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16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J.</a:t>
            </a:r>
            <a:r>
              <a:rPr lang="it-IT" sz="16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Bellone</a:t>
            </a:r>
            <a:r>
              <a:rPr lang="it-IT" sz="1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M.Colonna</a:t>
            </a:r>
            <a:r>
              <a:rPr lang="it-IT" sz="1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D.Gambacurta</a:t>
            </a:r>
            <a:r>
              <a:rPr lang="it-IT" sz="1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H.Lenske</a:t>
            </a:r>
            <a:r>
              <a:rPr lang="it-IT" sz="1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it-IT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it-IT" sz="1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274036" y="1219200"/>
            <a:ext cx="7117364" cy="2438428"/>
            <a:chOff x="584201" y="3314700"/>
            <a:chExt cx="7924800" cy="2878398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2101" y="3314700"/>
              <a:ext cx="6946900" cy="1943100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  <p:sp>
          <p:nvSpPr>
            <p:cNvPr id="6" name="CasellaDiTesto 5"/>
            <p:cNvSpPr txBox="1"/>
            <p:nvPr/>
          </p:nvSpPr>
          <p:spPr>
            <a:xfrm>
              <a:off x="2209801" y="5720795"/>
              <a:ext cx="2249278" cy="472303"/>
            </a:xfrm>
            <a:prstGeom prst="rect">
              <a:avLst/>
            </a:prstGeom>
            <a:solidFill>
              <a:srgbClr val="FFC000">
                <a:alpha val="42000"/>
              </a:srgbClr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DCE </a:t>
              </a:r>
              <a:r>
                <a:rPr lang="it-IT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form</a:t>
              </a:r>
              <a:r>
                <a:rPr lang="it-IT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factors</a:t>
              </a:r>
              <a:endPara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5790566" y="5383525"/>
              <a:ext cx="2575906" cy="435971"/>
            </a:xfrm>
            <a:prstGeom prst="rect">
              <a:avLst/>
            </a:prstGeom>
            <a:solidFill>
              <a:srgbClr val="FFCCCC">
                <a:alpha val="42000"/>
              </a:srgbClr>
            </a:solidFill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it-IT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ank-2 NN </a:t>
              </a:r>
              <a:r>
                <a:rPr lang="it-IT" sz="1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interactions</a:t>
              </a:r>
              <a:endParaRPr lang="it-IT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ccia a destra 7"/>
            <p:cNvSpPr/>
            <p:nvPr/>
          </p:nvSpPr>
          <p:spPr>
            <a:xfrm>
              <a:off x="764200" y="4105800"/>
              <a:ext cx="565600" cy="33920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667"/>
            </a:p>
          </p:txBody>
        </p:sp>
        <p:cxnSp>
          <p:nvCxnSpPr>
            <p:cNvPr id="10" name="Connettore 2 9"/>
            <p:cNvCxnSpPr/>
            <p:nvPr/>
          </p:nvCxnSpPr>
          <p:spPr>
            <a:xfrm flipH="1">
              <a:off x="3225800" y="4953000"/>
              <a:ext cx="203200" cy="60960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 flipH="1">
              <a:off x="3530600" y="4953000"/>
              <a:ext cx="1422400" cy="60960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>
              <a:endCxn id="7" idx="0"/>
            </p:cNvCxnSpPr>
            <p:nvPr/>
          </p:nvCxnSpPr>
          <p:spPr>
            <a:xfrm>
              <a:off x="6172200" y="4953001"/>
              <a:ext cx="906319" cy="430524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/>
            <p:cNvSpPr txBox="1"/>
            <p:nvPr/>
          </p:nvSpPr>
          <p:spPr>
            <a:xfrm>
              <a:off x="584201" y="3587194"/>
              <a:ext cx="928484" cy="544964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</a:rPr>
                <a:t>TME</a:t>
              </a:r>
              <a:endParaRPr lang="it-IT" sz="2667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r="49315"/>
          <a:stretch/>
        </p:blipFill>
        <p:spPr>
          <a:xfrm>
            <a:off x="7791450" y="476250"/>
            <a:ext cx="2114550" cy="257175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797480"/>
            <a:ext cx="4279941" cy="3034173"/>
          </a:xfrm>
          <a:prstGeom prst="rect">
            <a:avLst/>
          </a:prstGeom>
        </p:spPr>
      </p:pic>
      <p:sp>
        <p:nvSpPr>
          <p:cNvPr id="17" name="Text Box 4"/>
          <p:cNvSpPr txBox="1"/>
          <p:nvPr/>
        </p:nvSpPr>
        <p:spPr>
          <a:xfrm>
            <a:off x="1219200" y="4114800"/>
            <a:ext cx="1978175" cy="338554"/>
          </a:xfrm>
          <a:prstGeom prst="rect">
            <a:avLst/>
          </a:prstGeom>
          <a:solidFill>
            <a:srgbClr val="FFC000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2BTDs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it-IT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Se 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</a:t>
            </a:r>
            <a:r>
              <a:rPr lang="it-IT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76</a:t>
            </a:r>
            <a:r>
              <a:rPr lang="it-I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Ge</a:t>
            </a:r>
            <a:r>
              <a:rPr lang="en-US" altLang="it-IT" sz="16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g.s</a:t>
            </a:r>
            <a:r>
              <a:rPr lang="en-US" altLang="it-IT" sz="16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it-IT" altLang="it-IT" sz="1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it-IT" sz="1600" baseline="-25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832342"/>
            <a:ext cx="4343400" cy="3025657"/>
          </a:xfrm>
          <a:prstGeom prst="rect">
            <a:avLst/>
          </a:prstGeom>
        </p:spPr>
      </p:pic>
      <p:sp>
        <p:nvSpPr>
          <p:cNvPr id="16" name="Text Box 4"/>
          <p:cNvSpPr txBox="1"/>
          <p:nvPr/>
        </p:nvSpPr>
        <p:spPr>
          <a:xfrm>
            <a:off x="5335624" y="3505200"/>
            <a:ext cx="4494176" cy="338554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</a:rPr>
              <a:t>DCE </a:t>
            </a:r>
            <a:r>
              <a:rPr lang="en-US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</a:rPr>
              <a:t>Cross Section -   </a:t>
            </a:r>
            <a:r>
              <a:rPr lang="it-IT" sz="1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76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Se(</a:t>
            </a:r>
            <a:r>
              <a:rPr lang="it-IT" sz="1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18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O,</a:t>
            </a:r>
            <a:r>
              <a:rPr lang="it-IT" sz="1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18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Ne</a:t>
            </a:r>
            <a:r>
              <a:rPr lang="en-US" altLang="it-IT" sz="16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g.s.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)</a:t>
            </a:r>
            <a:r>
              <a:rPr lang="it-IT" sz="1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76</a:t>
            </a:r>
            <a:r>
              <a:rPr lang="it-IT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Ge</a:t>
            </a:r>
            <a:r>
              <a:rPr lang="en-US" altLang="it-IT" sz="16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g.s</a:t>
            </a:r>
            <a:r>
              <a:rPr lang="en-US" altLang="it-IT" sz="16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.    </a:t>
            </a:r>
            <a:r>
              <a:rPr lang="it-IT" alt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  <a:sym typeface="+mn-ea"/>
              </a:rPr>
              <a:t> </a:t>
            </a:r>
            <a:endParaRPr lang="en-US" altLang="it-IT" sz="16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2759482"/>
            <a:ext cx="991522" cy="898118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2438400" y="5105400"/>
            <a:ext cx="8215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800" dirty="0" smtClean="0"/>
              <a:t>QRPA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2657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2927208" cy="38290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t="290" b="1"/>
          <a:stretch/>
        </p:blipFill>
        <p:spPr>
          <a:xfrm>
            <a:off x="5936844" y="2057400"/>
            <a:ext cx="3816756" cy="4800600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4800600" y="3906031"/>
            <a:ext cx="1299577" cy="74216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52400" y="77824"/>
            <a:ext cx="9124357" cy="461665"/>
          </a:xfrm>
          <a:prstGeom prst="rect">
            <a:avLst/>
          </a:prstGeom>
          <a:solidFill>
            <a:srgbClr val="A5703C">
              <a:alpha val="17000"/>
            </a:srgbClr>
          </a:solidFill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2400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</a:t>
            </a:r>
            <a:r>
              <a:rPr lang="it-IT" sz="24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excitations</a:t>
            </a:r>
            <a:r>
              <a:rPr lang="it-IT" sz="24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deformed</a:t>
            </a:r>
            <a:r>
              <a:rPr lang="it-IT" sz="24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nuclei </a:t>
            </a:r>
            <a:r>
              <a:rPr lang="it-IT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1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extensions</a:t>
            </a:r>
            <a:r>
              <a:rPr lang="it-IT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QRPA </a:t>
            </a:r>
            <a:r>
              <a:rPr lang="it-IT" sz="1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calculations</a:t>
            </a:r>
            <a:endParaRPr lang="it-IT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910" y="890615"/>
            <a:ext cx="3826690" cy="70958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4400"/>
            <a:ext cx="2907030" cy="2133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733800" y="1091625"/>
            <a:ext cx="229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angular</a:t>
            </a: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momentum</a:t>
            </a: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it-IT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projection</a:t>
            </a:r>
            <a:endParaRPr lang="it-IT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8153400" y="1447800"/>
            <a:ext cx="1066800" cy="1752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8153400" y="1524000"/>
            <a:ext cx="1251633" cy="388620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71600" y="838200"/>
            <a:ext cx="1851789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it-IT" sz="1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it-IT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it-IT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it-IT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</a:t>
            </a:r>
            <a:endParaRPr 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886200" y="2057400"/>
            <a:ext cx="2394182" cy="400110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PAV </a:t>
            </a:r>
            <a:r>
              <a:rPr lang="it-IT" dirty="0" err="1">
                <a:solidFill>
                  <a:schemeClr val="accent2"/>
                </a:solidFill>
                <a:sym typeface="Wingdings" panose="05000000000000000000" pitchFamily="2" charset="2"/>
              </a:rPr>
              <a:t>e</a:t>
            </a:r>
            <a:r>
              <a:rPr lang="it-IT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ffects</a:t>
            </a:r>
            <a:r>
              <a:rPr lang="it-IT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on: 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850337" y="3925669"/>
            <a:ext cx="132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onopole</a:t>
            </a:r>
            <a:endParaRPr lang="it-IT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oscillations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0" y="5562600"/>
            <a:ext cx="243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A.Porro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G.Colò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T.Duguet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D.Gambacurta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V.Somà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PRC 109, 044315 (2024)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4876799" y="5986022"/>
            <a:ext cx="1299577" cy="699748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888045" y="6020777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</a:p>
          <a:p>
            <a:r>
              <a:rPr lang="it-I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oscillations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t="290" b="1"/>
          <a:stretch/>
        </p:blipFill>
        <p:spPr>
          <a:xfrm>
            <a:off x="5936844" y="2057400"/>
            <a:ext cx="3816756" cy="4800600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4800600" y="3906031"/>
            <a:ext cx="1299577" cy="74216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52400" y="77824"/>
            <a:ext cx="9124357" cy="461665"/>
          </a:xfrm>
          <a:prstGeom prst="rect">
            <a:avLst/>
          </a:prstGeom>
          <a:solidFill>
            <a:srgbClr val="A5703C">
              <a:alpha val="17000"/>
            </a:srgbClr>
          </a:solidFill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2400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</a:t>
            </a:r>
            <a:r>
              <a:rPr lang="it-IT" sz="24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excitations</a:t>
            </a:r>
            <a:r>
              <a:rPr lang="it-IT" sz="24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400" u="sng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deformed</a:t>
            </a:r>
            <a:r>
              <a:rPr lang="it-IT" sz="2400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nuclei </a:t>
            </a:r>
            <a:r>
              <a:rPr lang="it-IT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1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extensions</a:t>
            </a:r>
            <a:r>
              <a:rPr lang="it-IT" sz="1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QRPA </a:t>
            </a:r>
            <a:r>
              <a:rPr lang="it-IT" sz="18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calculations</a:t>
            </a:r>
            <a:endParaRPr lang="it-IT" sz="24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910" y="890615"/>
            <a:ext cx="3826690" cy="70958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0"/>
            <a:ext cx="2907030" cy="2133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733800" y="1091625"/>
            <a:ext cx="229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angular</a:t>
            </a: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momentum</a:t>
            </a: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it-IT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it-IT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projection</a:t>
            </a:r>
            <a:endParaRPr lang="it-IT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8153400" y="1447800"/>
            <a:ext cx="1066800" cy="1752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8153400" y="1524000"/>
            <a:ext cx="1251633" cy="388620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71600" y="838200"/>
            <a:ext cx="1851789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it-IT" sz="1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it-IT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it-IT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it-IT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</a:t>
            </a:r>
            <a:endParaRPr 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886200" y="2057400"/>
            <a:ext cx="2394182" cy="400110"/>
          </a:xfrm>
          <a:prstGeom prst="rect">
            <a:avLst/>
          </a:prstGeom>
          <a:solidFill>
            <a:srgbClr val="FFC000">
              <a:alpha val="49000"/>
            </a:srgb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PAV </a:t>
            </a:r>
            <a:r>
              <a:rPr lang="it-IT" dirty="0" err="1">
                <a:solidFill>
                  <a:schemeClr val="accent2"/>
                </a:solidFill>
                <a:sym typeface="Wingdings" panose="05000000000000000000" pitchFamily="2" charset="2"/>
              </a:rPr>
              <a:t>e</a:t>
            </a:r>
            <a:r>
              <a:rPr lang="it-IT" dirty="0" err="1" smtClean="0">
                <a:solidFill>
                  <a:schemeClr val="accent2"/>
                </a:solidFill>
                <a:sym typeface="Wingdings" panose="05000000000000000000" pitchFamily="2" charset="2"/>
              </a:rPr>
              <a:t>ffects</a:t>
            </a:r>
            <a:r>
              <a:rPr lang="it-IT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on: 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850337" y="3923908"/>
            <a:ext cx="132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onopole</a:t>
            </a:r>
            <a:endParaRPr lang="it-IT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oscillations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4876799" y="5986022"/>
            <a:ext cx="1299577" cy="699748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888045" y="6020777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</a:p>
          <a:p>
            <a:r>
              <a:rPr lang="it-IT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oscillations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3229874"/>
            <a:ext cx="4210050" cy="301852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9100" y="6324600"/>
            <a:ext cx="4689041" cy="492443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dirty="0" err="1" smtClean="0">
                <a:solidFill>
                  <a:schemeClr val="bg1"/>
                </a:solidFill>
              </a:rPr>
              <a:t>Deformation</a:t>
            </a:r>
            <a:r>
              <a:rPr lang="it-IT" sz="1400" dirty="0" smtClean="0">
                <a:solidFill>
                  <a:schemeClr val="bg1"/>
                </a:solidFill>
              </a:rPr>
              <a:t> and </a:t>
            </a:r>
            <a:r>
              <a:rPr lang="it-IT" sz="1400" dirty="0" err="1" smtClean="0">
                <a:solidFill>
                  <a:schemeClr val="bg1"/>
                </a:solidFill>
              </a:rPr>
              <a:t>collective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motion</a:t>
            </a:r>
            <a:r>
              <a:rPr lang="it-IT" sz="1400" dirty="0" smtClean="0">
                <a:solidFill>
                  <a:schemeClr val="bg1"/>
                </a:solidFill>
              </a:rPr>
              <a:t> in TDHF </a:t>
            </a:r>
            <a:r>
              <a:rPr lang="it-IT" sz="1400" dirty="0" err="1" smtClean="0">
                <a:solidFill>
                  <a:schemeClr val="bg1"/>
                </a:solidFill>
              </a:rPr>
              <a:t>dynamics</a:t>
            </a:r>
            <a:endParaRPr lang="it-IT" sz="1400" dirty="0" smtClean="0">
              <a:solidFill>
                <a:schemeClr val="bg1"/>
              </a:solidFill>
            </a:endParaRPr>
          </a:p>
          <a:p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smtClean="0">
                <a:solidFill>
                  <a:schemeClr val="bg1"/>
                </a:solidFill>
              </a:rPr>
              <a:t>      </a:t>
            </a:r>
            <a:r>
              <a:rPr lang="it-IT" sz="1200" dirty="0" err="1" smtClean="0">
                <a:solidFill>
                  <a:schemeClr val="bg1"/>
                </a:solidFill>
              </a:rPr>
              <a:t>L.Shvedov</a:t>
            </a:r>
            <a:r>
              <a:rPr lang="it-IT" sz="1200" dirty="0" smtClean="0">
                <a:solidFill>
                  <a:schemeClr val="bg1"/>
                </a:solidFill>
              </a:rPr>
              <a:t> et al., </a:t>
            </a:r>
            <a:r>
              <a:rPr lang="it-IT" sz="1200" i="1" dirty="0" smtClean="0">
                <a:solidFill>
                  <a:schemeClr val="bg1"/>
                </a:solidFill>
              </a:rPr>
              <a:t>in </a:t>
            </a:r>
            <a:r>
              <a:rPr lang="it-IT" sz="1200" i="1" dirty="0" err="1" smtClean="0">
                <a:solidFill>
                  <a:schemeClr val="bg1"/>
                </a:solidFill>
              </a:rPr>
              <a:t>preparation</a:t>
            </a:r>
            <a:endParaRPr lang="it-IT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eEUROLABS_ProjectStructure_v2" id="{732D7D72-91E0-4B43-B6AD-B89772C40D25}" vid="{65B1EF0A-C1CD-3749-84D9-D1EEA68E7692}"/>
    </a:ext>
  </a:extLst>
</a:theme>
</file>

<file path=ppt/theme/theme3.xml><?xml version="1.0" encoding="utf-8"?>
<a:theme xmlns:a="http://schemas.openxmlformats.org/drawingml/2006/main" name="1_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eEUROLABS_ProjectStructure_v2" id="{732D7D72-91E0-4B43-B6AD-B89772C40D25}" vid="{65B1EF0A-C1CD-3749-84D9-D1EEA68E7692}"/>
    </a:ext>
  </a:extLst>
</a:theme>
</file>

<file path=ppt/theme/theme4.xml><?xml version="1.0" encoding="utf-8"?>
<a:theme xmlns:a="http://schemas.openxmlformats.org/drawingml/2006/main" name="2_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eEUROLABS_ProjectStructure_v2" id="{732D7D72-91E0-4B43-B6AD-B89772C40D25}" vid="{65B1EF0A-C1CD-3749-84D9-D1EEA68E7692}"/>
    </a:ext>
  </a:extLst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50363</TotalTime>
  <Words>647</Words>
  <Application>Microsoft Office PowerPoint</Application>
  <PresentationFormat>A4 (21x29,7 cm)</PresentationFormat>
  <Paragraphs>128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18</vt:i4>
      </vt:variant>
    </vt:vector>
  </HeadingPairs>
  <TitlesOfParts>
    <vt:vector size="35" baseType="lpstr">
      <vt:lpstr>ＭＳ Ｐゴシック</vt:lpstr>
      <vt:lpstr>-apple-system</vt:lpstr>
      <vt:lpstr>Arial</vt:lpstr>
      <vt:lpstr>Arial Rounded MT Bold</vt:lpstr>
      <vt:lpstr>Calibri</vt:lpstr>
      <vt:lpstr>EC Square Sans Pro</vt:lpstr>
      <vt:lpstr>Garamond</vt:lpstr>
      <vt:lpstr>Optima</vt:lpstr>
      <vt:lpstr>Symbol</vt:lpstr>
      <vt:lpstr>Times</vt:lpstr>
      <vt:lpstr>Times New Roman</vt:lpstr>
      <vt:lpstr>Verdana</vt:lpstr>
      <vt:lpstr>Wingdings</vt:lpstr>
      <vt:lpstr>Struttura predefinita</vt:lpstr>
      <vt:lpstr>Office Theme</vt:lpstr>
      <vt:lpstr>1_Office Theme</vt:lpstr>
      <vt:lpstr>2_Office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Infn-Lns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colonna</dc:creator>
  <cp:lastModifiedBy>Account Microsoft</cp:lastModifiedBy>
  <cp:revision>960</cp:revision>
  <cp:lastPrinted>2016-07-10T18:18:59Z</cp:lastPrinted>
  <dcterms:created xsi:type="dcterms:W3CDTF">2006-06-30T15:59:16Z</dcterms:created>
  <dcterms:modified xsi:type="dcterms:W3CDTF">2024-09-29T15:41:54Z</dcterms:modified>
</cp:coreProperties>
</file>