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2344"/>
  </p:normalViewPr>
  <p:slideViewPr>
    <p:cSldViewPr snapToGrid="0">
      <p:cViewPr varScale="1">
        <p:scale>
          <a:sx n="120" d="100"/>
          <a:sy n="120" d="100"/>
        </p:scale>
        <p:origin x="1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B70A0-372E-8E4B-A844-128F7D7641B0}" type="datetimeFigureOut">
              <a:rPr lang="en-IT" smtClean="0"/>
              <a:t>29/10/24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568B8-5F3F-C048-BC99-003F9C99E96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410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AC53-145D-8ECC-8D51-961D9A0C4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E1BF5-C273-4E2A-5AA3-59BB96E15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9F91C-4FDA-67CF-B74C-33287079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B0C9-C8B8-2F43-8C7A-9B789BF7E9D2}" type="datetime1">
              <a:rPr lang="it-IT" smtClean="0"/>
              <a:t>29/10/24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A0E5-AB0A-E67D-6CE7-B55A1ADE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41D93-15DA-2CE1-45D2-E92C6B44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68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4A23-031F-38E3-BD01-14846547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73C3D-A940-61C6-5079-4B6C971E6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DBEA6-21DB-6B59-A42C-0A255CF5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17E4-00F7-284D-8AFE-09768024B41F}" type="datetime1">
              <a:rPr lang="it-IT" smtClean="0"/>
              <a:t>29/10/24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C5601-5AE9-0FED-1507-1F5F7DC1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E135C-6F45-63EF-0FB9-8C431492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3564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723D8-EEF4-EA37-CA90-9008D65D0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F4D9C-6C6A-F2D2-C60B-ED3754434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1F729-EC97-4585-5A83-602F3478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CAE3-BEBA-F444-BC16-71C69EA3FFFC}" type="datetime1">
              <a:rPr lang="it-IT" smtClean="0"/>
              <a:t>29/10/24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D7D55-7326-C283-9BC1-77852A8C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E6D88-4BC8-8E89-0823-6E307B72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5342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73F5-5F0B-1AAB-F27A-086456E9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C524-DC49-7E8B-5412-C7AF03E5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C092A-B80C-82BF-525E-80FCC62B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E711-61CF-9740-8D65-A3533F942594}" type="datetime1">
              <a:rPr lang="it-IT" smtClean="0"/>
              <a:t>29/10/24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C774-DBB6-E33D-DB27-4FB4DAE7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0BD73-EFFD-5571-7885-CC449371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7171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5666-88C2-FA2C-43D8-45BA8999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5F69C-E93A-21FB-FF26-5025D4B4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E939-7644-DD64-9C89-F3E11F94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62D9-E0DB-D84D-93F5-E78977B43CBA}" type="datetime1">
              <a:rPr lang="it-IT" smtClean="0"/>
              <a:t>29/10/24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0A455-1AF3-7CCE-CA70-D5B6C29A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FDAD-68B0-12DC-7353-5258F525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885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59C3-265E-4973-03D7-86C497CE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206C-5F1B-71AC-F887-0AD4F5026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350E0-B9C9-47B2-020D-113E52796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3ADCA-130E-62D9-540F-67F803EE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074-7782-8F44-A597-431EE620ADD5}" type="datetime1">
              <a:rPr lang="it-IT" smtClean="0"/>
              <a:t>29/10/24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CBD6F-53DF-0E7D-1F16-F1D761ED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6B618-37F0-D81C-7439-38FA4B42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2496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0EFB-501F-5497-FFEB-E7B54465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1505B-20A7-71EF-7498-02F135A1A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40B41-7F2E-38F9-25E6-B84C2D261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A3A21-BF52-8F7B-2D77-020EA3821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6D696-47B8-5D53-5556-48FC89FAE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46872-B52C-95D8-F7B3-D1499D56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C8D-0CBA-7E4A-B5D9-75B14B2B78D8}" type="datetime1">
              <a:rPr lang="it-IT" smtClean="0"/>
              <a:t>29/10/24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916ED-E5A6-9AB7-0757-DEA67747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B26BE-F7C8-E92B-9FCD-212F89E9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5391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6940-F9AF-AC3F-1E7A-105022C3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F1F94-8485-4D1C-1F97-0039E0F7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4117-24B5-194B-A781-4164B11C6ED1}" type="datetime1">
              <a:rPr lang="it-IT" smtClean="0"/>
              <a:t>29/10/24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79A7B-84A2-5042-7214-F8EADC09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EE7A6-2A08-CA12-2955-61F82FDF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7394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38AA9-387A-758E-E3F3-0D68559E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6078-285D-8641-A229-2282C42E6866}" type="datetime1">
              <a:rPr lang="it-IT" smtClean="0"/>
              <a:t>29/10/24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7896F-D7FD-98B0-1485-6E7DCED2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CA50B-28FC-D9BB-DC3F-052BD637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402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F2C0-9DFA-E9DD-F253-1A42421E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D5D2-A367-FE1A-63B1-2B98A4D8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A41FF-76AD-F6C8-394A-990B31398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A8BEB-6B0E-2AF2-9B13-378966C9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F846-93FE-1C4D-93D8-6BC0564176A1}" type="datetime1">
              <a:rPr lang="it-IT" smtClean="0"/>
              <a:t>29/10/24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5EC08-4095-A5D4-A55D-621B935F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7A9A5-8303-8BCA-8A02-42B1D9AA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4023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E7D6-1B2D-DBED-A580-8E5916F4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0A3DF-5180-6D90-EEBC-B56438380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AC482-5FF6-E3BB-B6C0-3A965D257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A5504-5614-2C76-5ED4-5BF8D686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571-CF2F-D14F-9A86-27EF35A49E5D}" type="datetime1">
              <a:rPr lang="it-IT" smtClean="0"/>
              <a:t>29/10/24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E9618-1AB5-ED7D-A77B-9C593B88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CD618-1595-55C0-6672-CD047126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37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58E14-EC14-ED25-F06E-591B3F2E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E80DD-44AE-D747-ADAD-BC9AA967A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C7623-21A7-5D1C-7160-C16E1272B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A791-ED59-5640-BE52-289484AD2353}" type="datetime1">
              <a:rPr lang="it-IT" smtClean="0"/>
              <a:t>29/10/24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2D035-7B56-93C5-60BE-C14DC43F0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8913C-4017-0412-9230-035F164F9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813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582C-3757-6FEE-C9A3-27BE8428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2024.10.28 stefanoB stefanoDP Irene </a:t>
            </a:r>
            <a:br>
              <a:rPr lang="en-IT" dirty="0"/>
            </a:br>
            <a:r>
              <a:rPr lang="en-IT" dirty="0"/>
              <a:t>archivio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DCCA1-4EDF-97B2-43C7-96F81543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0" y="2377613"/>
            <a:ext cx="10921409" cy="3460123"/>
          </a:xfrm>
        </p:spPr>
        <p:txBody>
          <a:bodyPr>
            <a:normAutofit fontScale="92500" lnSpcReduction="10000"/>
          </a:bodyPr>
          <a:lstStyle/>
          <a:p>
            <a:r>
              <a:rPr lang="en-IT" sz="3600" dirty="0"/>
              <a:t>Esigenze all’apertura</a:t>
            </a:r>
          </a:p>
          <a:p>
            <a:pPr lvl="1"/>
            <a:r>
              <a:rPr lang="en-IT" sz="3200" dirty="0"/>
              <a:t>fornire agli utenti i prodotti identicamente uguali (o con metadati migliorati) a OAR@CT</a:t>
            </a:r>
          </a:p>
          <a:p>
            <a:pPr lvl="1"/>
            <a:r>
              <a:rPr lang="en-IT" sz="3200" dirty="0"/>
              <a:t>fornire agli utenti tutte le funzionalità di OAR@CT</a:t>
            </a:r>
          </a:p>
          <a:p>
            <a:pPr lvl="1"/>
            <a:r>
              <a:rPr lang="en-IT" sz="3200" dirty="0"/>
              <a:t>fornire agli utenti INFN i prodotti (2022)-2023-2024 disponibili su  INSPIRE (circa 5000/anno)</a:t>
            </a:r>
          </a:p>
          <a:p>
            <a:r>
              <a:rPr lang="en-IT" sz="3600" dirty="0"/>
              <a:t>Comitato ex art.8 riunione operativa alla fine di questa settimana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FEE36-1B1C-E796-4915-A56F451A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5959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582C-3757-6FEE-C9A3-27BE8428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2024.10.28 stefanoB stefanoDP Irene </a:t>
            </a:r>
            <a:br>
              <a:rPr lang="en-IT" dirty="0"/>
            </a:br>
            <a:r>
              <a:rPr lang="en-IT" dirty="0"/>
              <a:t>criticità (tutte documentate su baltig)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DCCA1-4EDF-97B2-43C7-96F81543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r>
              <a:rPr lang="en-IT" dirty="0"/>
              <a:t>bloccanti</a:t>
            </a:r>
          </a:p>
          <a:p>
            <a:pPr lvl="1"/>
            <a:r>
              <a:rPr lang="en-IT" dirty="0"/>
              <a:t>migrazione 1:1 a parte concept doi</a:t>
            </a:r>
          </a:p>
          <a:p>
            <a:pPr lvl="1"/>
            <a:r>
              <a:rPr lang="en-IT" dirty="0"/>
              <a:t>rilascio DOI *  FATTO</a:t>
            </a:r>
          </a:p>
          <a:p>
            <a:pPr lvl="1"/>
            <a:r>
              <a:rPr lang="en-IT" dirty="0"/>
              <a:t>ORCID e ROR obbligatori</a:t>
            </a:r>
          </a:p>
          <a:p>
            <a:pPr lvl="1"/>
            <a:r>
              <a:rPr lang="en-IT" dirty="0"/>
              <a:t>ingestione INSPIRE</a:t>
            </a:r>
          </a:p>
          <a:p>
            <a:pPr lvl="1"/>
            <a:r>
              <a:rPr lang="en-IT" dirty="0"/>
              <a:t>contatore accessi/download</a:t>
            </a:r>
          </a:p>
          <a:p>
            <a:pPr lvl="1"/>
            <a:r>
              <a:rPr lang="en-IT" dirty="0"/>
              <a:t>accesso federato edugain/idem</a:t>
            </a:r>
          </a:p>
          <a:p>
            <a:pPr lvl="1"/>
            <a:r>
              <a:rPr lang="en-IT" dirty="0"/>
              <a:t>metadati APC+Fioretto  (custom field n.10  )</a:t>
            </a:r>
          </a:p>
          <a:p>
            <a:pPr lvl="1"/>
            <a:r>
              <a:rPr lang="en-IT" dirty="0"/>
              <a:t>pagina liberatoria legale (custom field n.11)</a:t>
            </a:r>
          </a:p>
          <a:p>
            <a:pPr lvl="1"/>
            <a:r>
              <a:rPr lang="en-IT" dirty="0"/>
              <a:t>pagina supporto email </a:t>
            </a:r>
          </a:p>
          <a:p>
            <a:pPr lvl="1"/>
            <a:r>
              <a:rPr lang="en-IT" dirty="0"/>
              <a:t>lingua metadati: ENG</a:t>
            </a:r>
          </a:p>
          <a:p>
            <a:r>
              <a:rPr lang="en-IT" dirty="0"/>
              <a:t>forse bloccanti ? </a:t>
            </a:r>
          </a:p>
          <a:p>
            <a:pPr lvl="1"/>
            <a:r>
              <a:rPr lang="en-IT" dirty="0"/>
              <a:t>deployment multiserver</a:t>
            </a:r>
          </a:p>
          <a:p>
            <a:r>
              <a:rPr lang="en-IT" dirty="0"/>
              <a:t>non bloccanti ma priorità dopo apertura</a:t>
            </a:r>
          </a:p>
          <a:p>
            <a:pPr lvl="1"/>
            <a:r>
              <a:rPr lang="en-IT" dirty="0"/>
              <a:t>Concept DOI</a:t>
            </a:r>
          </a:p>
          <a:p>
            <a:pPr lvl="1"/>
            <a:r>
              <a:rPr lang="en-IT" dirty="0"/>
              <a:t>sistemazione autori, separazione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FEE36-1B1C-E796-4915-A56F451A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7860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C056-CC37-9427-BB6B-1DC79EAB8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2DFDF-FE3A-DAA1-51D7-708980FE8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364DB-9E64-00F3-FE61-007BFAC15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6" t="27229" r="21578" b="21579"/>
          <a:stretch/>
        </p:blipFill>
        <p:spPr>
          <a:xfrm>
            <a:off x="3995057" y="0"/>
            <a:ext cx="7043058" cy="5554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D1ACA61-CF65-782B-DDEC-CE8C27DB7786}"/>
              </a:ext>
            </a:extLst>
          </p:cNvPr>
          <p:cNvGrpSpPr/>
          <p:nvPr/>
        </p:nvGrpSpPr>
        <p:grpSpPr>
          <a:xfrm>
            <a:off x="4092498" y="5285068"/>
            <a:ext cx="6746488" cy="361097"/>
            <a:chOff x="4092498" y="5285068"/>
            <a:chExt cx="6746488" cy="3610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015A1-43B0-624C-7A1D-884410C0B768}"/>
                </a:ext>
              </a:extLst>
            </p:cNvPr>
            <p:cNvSpPr/>
            <p:nvPr/>
          </p:nvSpPr>
          <p:spPr>
            <a:xfrm>
              <a:off x="4092498" y="5285068"/>
              <a:ext cx="6746488" cy="3610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03D439-0E0C-9580-E92E-37088EE8F57B}"/>
                </a:ext>
              </a:extLst>
            </p:cNvPr>
            <p:cNvSpPr txBox="1"/>
            <p:nvPr/>
          </p:nvSpPr>
          <p:spPr>
            <a:xfrm>
              <a:off x="4092498" y="5334811"/>
              <a:ext cx="25971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100" dirty="0">
                  <a:solidFill>
                    <a:schemeClr val="bg1"/>
                  </a:solidFill>
                </a:rPr>
                <a:t>Custom field n.10: Fioretto metadata, APC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77FA13-27FF-A275-549A-94D8A9081ED0}"/>
              </a:ext>
            </a:extLst>
          </p:cNvPr>
          <p:cNvGrpSpPr/>
          <p:nvPr/>
        </p:nvGrpSpPr>
        <p:grpSpPr>
          <a:xfrm>
            <a:off x="4092498" y="5747571"/>
            <a:ext cx="6746488" cy="361097"/>
            <a:chOff x="4092498" y="5285068"/>
            <a:chExt cx="6746488" cy="3610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428868-B1C6-67C4-45F8-7BA7DD7FEBC0}"/>
                </a:ext>
              </a:extLst>
            </p:cNvPr>
            <p:cNvSpPr/>
            <p:nvPr/>
          </p:nvSpPr>
          <p:spPr>
            <a:xfrm>
              <a:off x="4092498" y="5285068"/>
              <a:ext cx="6746488" cy="3610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C24458-4CB0-5F30-B420-4A9A4CE87D4D}"/>
                </a:ext>
              </a:extLst>
            </p:cNvPr>
            <p:cNvSpPr txBox="1"/>
            <p:nvPr/>
          </p:nvSpPr>
          <p:spPr>
            <a:xfrm>
              <a:off x="4092498" y="5334811"/>
              <a:ext cx="30123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100" dirty="0">
                  <a:solidFill>
                    <a:schemeClr val="bg1"/>
                  </a:solidFill>
                </a:rPr>
                <a:t>Custom field n.11: Legal declaration  (mandatory)</a:t>
              </a: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8FD41D-45AA-4651-3C39-E6A516E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0650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1C90C9-69BB-29DC-E26F-5BCC86D57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00" b="82769"/>
          <a:stretch/>
        </p:blipFill>
        <p:spPr>
          <a:xfrm>
            <a:off x="1539152" y="5461686"/>
            <a:ext cx="9385540" cy="23477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34B8B4-9D30-CC86-95CC-4923BC52D387}"/>
              </a:ext>
            </a:extLst>
          </p:cNvPr>
          <p:cNvSpPr/>
          <p:nvPr/>
        </p:nvSpPr>
        <p:spPr>
          <a:xfrm>
            <a:off x="679145" y="1814629"/>
            <a:ext cx="6746488" cy="3610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F0725-5653-959C-B69B-F520E299D63A}"/>
              </a:ext>
            </a:extLst>
          </p:cNvPr>
          <p:cNvSpPr txBox="1"/>
          <p:nvPr/>
        </p:nvSpPr>
        <p:spPr>
          <a:xfrm>
            <a:off x="679145" y="1864372"/>
            <a:ext cx="227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100" dirty="0">
                <a:solidFill>
                  <a:schemeClr val="bg1"/>
                </a:solidFill>
              </a:rPr>
              <a:t>n.11: Legal declaration  (mandatory)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2A5BC-A1FC-3413-26BD-51D0E8567DF7}"/>
              </a:ext>
            </a:extLst>
          </p:cNvPr>
          <p:cNvSpPr txBox="1"/>
          <p:nvPr/>
        </p:nvSpPr>
        <p:spPr>
          <a:xfrm>
            <a:off x="838200" y="5461686"/>
            <a:ext cx="31777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sz="1100" b="1" dirty="0"/>
              <a:t>I declare the above is true  (bloccante)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55726-F4C8-8298-4047-04BEA75A79A7}"/>
              </a:ext>
            </a:extLst>
          </p:cNvPr>
          <p:cNvSpPr txBox="1"/>
          <p:nvPr/>
        </p:nvSpPr>
        <p:spPr>
          <a:xfrm>
            <a:off x="679145" y="2743283"/>
            <a:ext cx="6222615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Conformemente a quanto previsto dal Disciplinare per l’accesso aperto ai prodotti per la ricerca adottato dall’INFN, ciascun Autore che, singolarmente o in qualità di delegato dalla collaborazione per i Prodotti espressione dell’attività intellettuale di più Autori, deposita un prodotto nell’Archivio Istituzionale INFN dichiara e garantisce che il prodotto stesso è privo di contenuti contrari alle leggi e ai principi dell’ordinamento italiano e comunitario, precisando altresì:</a:t>
            </a:r>
            <a:endParaRPr lang="en-IT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 essere responsabile intellettuale (singolarmente o assieme agli altri Autori) della creazione del Prodotto depositato, a titolo originario o averlo legittimamente rielaborato altre opere preesistenti, apportando un contributo di originalità;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 il Prodotto depositato è integro e autentico; 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 in esso non sono presenti elementi lesivi di diritti morali o patrimoniali di terzi; 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 essere titolare (singolarmente o assieme agli altri Autori) del diritto di disporne per le finalità del deposito, nei limiti consentiti dalla legislazione vigente e da eventuali contratti stipulati con terzi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T" sz="105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A8B172-BAD3-28D0-D27A-085009B7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4</a:t>
            </a:fld>
            <a:endParaRPr lang="en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77922-27E5-24ED-BA92-22D9DFAB6E52}"/>
              </a:ext>
            </a:extLst>
          </p:cNvPr>
          <p:cNvSpPr txBox="1"/>
          <p:nvPr/>
        </p:nvSpPr>
        <p:spPr>
          <a:xfrm>
            <a:off x="1818167" y="1116419"/>
            <a:ext cx="172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vedi ticket baltig</a:t>
            </a:r>
          </a:p>
        </p:txBody>
      </p:sp>
    </p:spTree>
    <p:extLst>
      <p:ext uri="{BB962C8B-B14F-4D97-AF65-F5344CB8AC3E}">
        <p14:creationId xmlns:p14="http://schemas.microsoft.com/office/powerpoint/2010/main" val="186114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ED87-C14A-138E-DE54-CB595557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59143-0B43-843C-0C17-EFF82D0CC0D4}"/>
              </a:ext>
            </a:extLst>
          </p:cNvPr>
          <p:cNvSpPr/>
          <p:nvPr/>
        </p:nvSpPr>
        <p:spPr>
          <a:xfrm>
            <a:off x="2473763" y="365125"/>
            <a:ext cx="6746488" cy="3610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AA07B-0FE6-FEA9-D13C-E6767475023A}"/>
              </a:ext>
            </a:extLst>
          </p:cNvPr>
          <p:cNvSpPr txBox="1"/>
          <p:nvPr/>
        </p:nvSpPr>
        <p:spPr>
          <a:xfrm>
            <a:off x="2473763" y="401276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100" dirty="0">
                <a:solidFill>
                  <a:schemeClr val="bg1"/>
                </a:solidFill>
              </a:rPr>
              <a:t>n.10:  Fioretto metadata, APC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5BEFA-A38B-4CA5-9894-92D1ABDE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595" y="902044"/>
            <a:ext cx="3219249" cy="584474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A83440-6DCA-9087-830F-8A99DE06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5</a:t>
            </a:fld>
            <a:endParaRPr lang="en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6110A-A9C3-DF14-A19F-EC3670499609}"/>
              </a:ext>
            </a:extLst>
          </p:cNvPr>
          <p:cNvSpPr txBox="1"/>
          <p:nvPr/>
        </p:nvSpPr>
        <p:spPr>
          <a:xfrm>
            <a:off x="988828" y="988828"/>
            <a:ext cx="172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vedi ticket baltig</a:t>
            </a:r>
          </a:p>
        </p:txBody>
      </p:sp>
    </p:spTree>
    <p:extLst>
      <p:ext uri="{BB962C8B-B14F-4D97-AF65-F5344CB8AC3E}">
        <p14:creationId xmlns:p14="http://schemas.microsoft.com/office/powerpoint/2010/main" val="200272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2D6E-715E-383D-EFA3-6B669617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4469AE-DA7B-2936-0816-10EE127E2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44" y="136524"/>
            <a:ext cx="10215488" cy="66696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22776-B782-8338-EEBE-3456A7D1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6</a:t>
            </a:fld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5949A2-9403-7BCD-167A-A2196862A9B9}"/>
              </a:ext>
            </a:extLst>
          </p:cNvPr>
          <p:cNvSpPr/>
          <p:nvPr/>
        </p:nvSpPr>
        <p:spPr>
          <a:xfrm>
            <a:off x="5263978" y="729048"/>
            <a:ext cx="4744995" cy="390473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5269A-58B2-C159-F1DC-1E7CA62A38B8}"/>
              </a:ext>
            </a:extLst>
          </p:cNvPr>
          <p:cNvSpPr txBox="1"/>
          <p:nvPr/>
        </p:nvSpPr>
        <p:spPr>
          <a:xfrm>
            <a:off x="5375189" y="733255"/>
            <a:ext cx="186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Custom Metadata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38698B-7404-3D49-8888-509E316C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448" y="917921"/>
            <a:ext cx="2030998" cy="3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4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C34C-7642-4C2E-6F97-FB9EBF68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CA4A-9110-9162-C8E3-0DE0FA6D2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82847-1861-1DB0-8C78-2D14A594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9457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377</Words>
  <Application>Microsoft Macintosh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2024.10.28 stefanoB stefanoDP Irene  archivio</vt:lpstr>
      <vt:lpstr>2024.10.28 stefanoB stefanoDP Irene  criticità (tutte documentate su baltig)</vt:lpstr>
      <vt:lpstr>PowerPoint Presentation</vt:lpstr>
      <vt:lpstr>PowerPoint Presentation</vt:lpstr>
      <vt:lpstr> </vt:lpstr>
      <vt:lpstr>PowerPoint Presentation</vt:lpstr>
      <vt:lpstr>note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2024-10-23T14:13:08Z</dcterms:created>
  <dcterms:modified xsi:type="dcterms:W3CDTF">2024-10-29T05:29:20Z</dcterms:modified>
</cp:coreProperties>
</file>