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 bookmarkIdSeed="3">
  <p:sldMasterIdLst>
    <p:sldMasterId id="2147483692" r:id="rId4"/>
    <p:sldMasterId id="2147483678" r:id="rId5"/>
  </p:sldMasterIdLst>
  <p:notesMasterIdLst>
    <p:notesMasterId r:id="rId25"/>
  </p:notesMasterIdLst>
  <p:handoutMasterIdLst>
    <p:handoutMasterId r:id="rId26"/>
  </p:handoutMasterIdLst>
  <p:sldIdLst>
    <p:sldId id="287" r:id="rId6"/>
    <p:sldId id="2758" r:id="rId7"/>
    <p:sldId id="2744" r:id="rId8"/>
    <p:sldId id="2746" r:id="rId9"/>
    <p:sldId id="2747" r:id="rId10"/>
    <p:sldId id="2748" r:id="rId11"/>
    <p:sldId id="2752" r:id="rId12"/>
    <p:sldId id="2753" r:id="rId13"/>
    <p:sldId id="2749" r:id="rId14"/>
    <p:sldId id="2750" r:id="rId15"/>
    <p:sldId id="257" r:id="rId16"/>
    <p:sldId id="2745" r:id="rId17"/>
    <p:sldId id="2742" r:id="rId18"/>
    <p:sldId id="2743" r:id="rId19"/>
    <p:sldId id="2754" r:id="rId20"/>
    <p:sldId id="2755" r:id="rId21"/>
    <p:sldId id="2756" r:id="rId22"/>
    <p:sldId id="2757" r:id="rId23"/>
    <p:sldId id="2741" r:id="rId24"/>
  </p:sldIdLst>
  <p:sldSz cx="12192000" cy="6858000"/>
  <p:notesSz cx="6858000" cy="9144000"/>
  <p:embeddedFontLst>
    <p:embeddedFont>
      <p:font typeface="Monotype Corsiva" panose="03010101010201010101" pitchFamily="66" charset="0"/>
      <p: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ExtraBold" panose="00000900000000000000" pitchFamily="2" charset="0"/>
      <p:bold r:id="rId32"/>
      <p:boldItalic r:id="rId33"/>
    </p:embeddedFont>
    <p:embeddedFont>
      <p:font typeface="Montserrat SemiBold" panose="00000700000000000000" pitchFamily="2" charset="0"/>
      <p:bold r:id="rId34"/>
      <p:boldItalic r:id="rId35"/>
    </p:embeddedFont>
  </p:embeddedFont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7015" userDrawn="1">
          <p15:clr>
            <a:srgbClr val="A4A3A4"/>
          </p15:clr>
        </p15:guide>
        <p15:guide id="3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6CC"/>
    <a:srgbClr val="0000CC"/>
    <a:srgbClr val="006699"/>
    <a:srgbClr val="009999"/>
    <a:srgbClr val="E6722C"/>
    <a:srgbClr val="CC6600"/>
    <a:srgbClr val="003629"/>
    <a:srgbClr val="43594F"/>
    <a:srgbClr val="9E4F00"/>
    <a:srgbClr val="97A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52" autoAdjust="0"/>
  </p:normalViewPr>
  <p:slideViewPr>
    <p:cSldViewPr snapToGrid="0">
      <p:cViewPr varScale="1">
        <p:scale>
          <a:sx n="79" d="100"/>
          <a:sy n="79" d="100"/>
        </p:scale>
        <p:origin x="730" y="58"/>
      </p:cViewPr>
      <p:guideLst>
        <p:guide orient="horz" pos="3067"/>
        <p:guide pos="7015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25/09/2024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25/09/2024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3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/>
              <a:t>Venue / Date / Event / </a:t>
            </a:r>
            <a:r>
              <a:rPr lang="fr-FR" err="1"/>
              <a:t>Subtitle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F96A-8784-79CE-4AFC-81FE1E62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41526-51EF-E528-FDB4-285D8017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ED3-9A64-4C13-B31C-7027E16F745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F3E08-DDFC-0321-BBEB-8533D596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BD766-7726-E837-F437-D90AF29D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7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1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7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8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90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8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E1EC89E-BA9D-2338-3A58-E3C393D89F99}"/>
              </a:ext>
            </a:extLst>
          </p:cNvPr>
          <p:cNvSpPr/>
          <p:nvPr userDrawn="1"/>
        </p:nvSpPr>
        <p:spPr>
          <a:xfrm>
            <a:off x="-6354" y="6433616"/>
            <a:ext cx="1030348" cy="4243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49625"/>
            <a:ext cx="10515600" cy="802159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5"/>
          </a:xfrm>
        </p:spPr>
        <p:txBody>
          <a:bodyPr/>
          <a:lstStyle>
            <a:lvl1pPr marL="228600" indent="-228600">
              <a:buClrTx/>
              <a:buFont typeface="Montserrat" panose="00000500000000000000" pitchFamily="50" charset="0"/>
              <a:buChar char="▶"/>
              <a:defRPr/>
            </a:lvl1pPr>
            <a:lvl2pPr marL="685800" indent="-228600">
              <a:buClrTx/>
              <a:buFont typeface="Montserrat" panose="00000500000000000000" pitchFamily="50" charset="0"/>
              <a:buChar char="▶"/>
              <a:defRPr/>
            </a:lvl2pPr>
            <a:lvl3pPr marL="1143000" indent="-228600">
              <a:buClrTx/>
              <a:buFont typeface="Montserrat" panose="00000500000000000000" pitchFamily="50" charset="0"/>
              <a:buChar char="▶"/>
              <a:defRPr/>
            </a:lvl3pPr>
            <a:lvl4pPr marL="1600200" indent="-228600">
              <a:buClrTx/>
              <a:buFont typeface="Montserrat" panose="00000500000000000000" pitchFamily="50" charset="0"/>
              <a:buChar char="▶"/>
              <a:defRPr/>
            </a:lvl4pPr>
            <a:lvl5pPr marL="2057400" indent="-228600">
              <a:buClrTx/>
              <a:buFont typeface="Montserrat" panose="00000500000000000000" pitchFamily="50" charset="0"/>
              <a:buChar char="▶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67696" y="6433617"/>
            <a:ext cx="880527" cy="334474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15B3ECD-DBFE-67C5-5112-CDAD8ADBC135}"/>
              </a:ext>
            </a:extLst>
          </p:cNvPr>
          <p:cNvSpPr/>
          <p:nvPr userDrawn="1"/>
        </p:nvSpPr>
        <p:spPr>
          <a:xfrm>
            <a:off x="977904" y="6433616"/>
            <a:ext cx="5496468" cy="424384"/>
          </a:xfrm>
          <a:prstGeom prst="rect">
            <a:avLst/>
          </a:prstGeom>
          <a:gradFill flip="none" rotWithShape="1">
            <a:gsLst>
              <a:gs pos="71000">
                <a:schemeClr val="bg2">
                  <a:lumMod val="25000"/>
                </a:schemeClr>
              </a:gs>
              <a:gs pos="51000">
                <a:srgbClr val="002060"/>
              </a:gs>
              <a:gs pos="0">
                <a:schemeClr val="accent3">
                  <a:lumMod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39" y="6475547"/>
            <a:ext cx="5496468" cy="320948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algn="l"/>
            <a:r>
              <a:rPr lang="en-US" dirty="0"/>
              <a:t>		</a:t>
            </a:r>
            <a:r>
              <a:rPr lang="en-US" b="1" dirty="0">
                <a:solidFill>
                  <a:schemeClr val="bg1"/>
                </a:solidFill>
              </a:rPr>
              <a:t>PRESENTATION TITLE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EA9A712-91B4-C9B8-8C98-9748BA070AD9}"/>
              </a:ext>
            </a:extLst>
          </p:cNvPr>
          <p:cNvSpPr txBox="1">
            <a:spLocks/>
          </p:cNvSpPr>
          <p:nvPr userDrawn="1"/>
        </p:nvSpPr>
        <p:spPr>
          <a:xfrm>
            <a:off x="6513266" y="6422743"/>
            <a:ext cx="2483231" cy="424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accent5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giovanni.bisoffi</a:t>
            </a:r>
            <a:r>
              <a:rPr lang="en-US" dirty="0">
                <a:solidFill>
                  <a:srgbClr val="002D4B"/>
                </a:solidFill>
              </a:rPr>
              <a:t>@lnl.infn.it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CD20FBA-D770-86E3-77C9-050746098A17}"/>
              </a:ext>
            </a:extLst>
          </p:cNvPr>
          <p:cNvSpPr/>
          <p:nvPr userDrawn="1"/>
        </p:nvSpPr>
        <p:spPr>
          <a:xfrm>
            <a:off x="10800342" y="0"/>
            <a:ext cx="552181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89B6EE5-2002-FDC1-30DD-EB9B5ED14A2E}"/>
              </a:ext>
            </a:extLst>
          </p:cNvPr>
          <p:cNvSpPr/>
          <p:nvPr userDrawn="1"/>
        </p:nvSpPr>
        <p:spPr>
          <a:xfrm rot="10800000">
            <a:off x="10845111" y="6560127"/>
            <a:ext cx="552181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 descr="Immagine che contiene logo, Carattere, Elementi grafici, design&#10;&#10;Descrizione generata automaticamente">
            <a:extLst>
              <a:ext uri="{FF2B5EF4-FFF2-40B4-BE49-F238E27FC236}">
                <a16:creationId xmlns:a16="http://schemas.microsoft.com/office/drawing/2014/main" id="{056E13EC-FF7B-B5DA-D37E-72C8A568F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8932" y="6363081"/>
            <a:ext cx="867555" cy="532430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6166760-DC45-FB2E-B1F9-74E0AC42A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2414" y="958215"/>
            <a:ext cx="578137" cy="340231"/>
          </a:xfrm>
          <a:prstGeom prst="rect">
            <a:avLst/>
          </a:prstGeom>
        </p:spPr>
      </p:pic>
      <p:pic>
        <p:nvPicPr>
          <p:cNvPr id="17" name="Immagine 3">
            <a:extLst>
              <a:ext uri="{FF2B5EF4-FFF2-40B4-BE49-F238E27FC236}">
                <a16:creationId xmlns:a16="http://schemas.microsoft.com/office/drawing/2014/main" id="{DCE38BA9-D0FA-93D9-21DF-AC1D18B46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534" y="103478"/>
            <a:ext cx="985465" cy="697576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5C950587-62D8-57FE-2E59-35CB1CCC6C71}"/>
              </a:ext>
            </a:extLst>
          </p:cNvPr>
          <p:cNvSpPr/>
          <p:nvPr userDrawn="1"/>
        </p:nvSpPr>
        <p:spPr>
          <a:xfrm>
            <a:off x="11352523" y="0"/>
            <a:ext cx="45719" cy="68471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60866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8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E1EC89E-BA9D-2338-3A58-E3C393D89F99}"/>
              </a:ext>
            </a:extLst>
          </p:cNvPr>
          <p:cNvSpPr/>
          <p:nvPr userDrawn="1"/>
        </p:nvSpPr>
        <p:spPr>
          <a:xfrm>
            <a:off x="-6354" y="6433616"/>
            <a:ext cx="1030348" cy="4243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49625"/>
            <a:ext cx="10515600" cy="802159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67696" y="6433617"/>
            <a:ext cx="880527" cy="334474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15B3ECD-DBFE-67C5-5112-CDAD8ADBC135}"/>
              </a:ext>
            </a:extLst>
          </p:cNvPr>
          <p:cNvSpPr/>
          <p:nvPr userDrawn="1"/>
        </p:nvSpPr>
        <p:spPr>
          <a:xfrm>
            <a:off x="977904" y="6433616"/>
            <a:ext cx="5496468" cy="424384"/>
          </a:xfrm>
          <a:prstGeom prst="rect">
            <a:avLst/>
          </a:prstGeom>
          <a:gradFill flip="none" rotWithShape="1">
            <a:gsLst>
              <a:gs pos="71000">
                <a:schemeClr val="bg2">
                  <a:lumMod val="25000"/>
                </a:schemeClr>
              </a:gs>
              <a:gs pos="51000">
                <a:srgbClr val="002060"/>
              </a:gs>
              <a:gs pos="0">
                <a:schemeClr val="accent3">
                  <a:lumMod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39" y="6475547"/>
            <a:ext cx="5496468" cy="320948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algn="l"/>
            <a:r>
              <a:rPr lang="en-US" dirty="0"/>
              <a:t>		</a:t>
            </a:r>
            <a:r>
              <a:rPr lang="en-US" b="1" dirty="0">
                <a:solidFill>
                  <a:schemeClr val="bg1"/>
                </a:solidFill>
              </a:rPr>
              <a:t>PRESENTATION TITLE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EA9A712-91B4-C9B8-8C98-9748BA070AD9}"/>
              </a:ext>
            </a:extLst>
          </p:cNvPr>
          <p:cNvSpPr txBox="1">
            <a:spLocks/>
          </p:cNvSpPr>
          <p:nvPr userDrawn="1"/>
        </p:nvSpPr>
        <p:spPr>
          <a:xfrm>
            <a:off x="6513266" y="6422743"/>
            <a:ext cx="2483231" cy="424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accent5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giovanni.bisoffi</a:t>
            </a:r>
            <a:r>
              <a:rPr lang="en-US" dirty="0">
                <a:solidFill>
                  <a:srgbClr val="002D4B"/>
                </a:solidFill>
              </a:rPr>
              <a:t>@lnl.infn.it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CD20FBA-D770-86E3-77C9-050746098A17}"/>
              </a:ext>
            </a:extLst>
          </p:cNvPr>
          <p:cNvSpPr/>
          <p:nvPr userDrawn="1"/>
        </p:nvSpPr>
        <p:spPr>
          <a:xfrm>
            <a:off x="10800342" y="0"/>
            <a:ext cx="552181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89B6EE5-2002-FDC1-30DD-EB9B5ED14A2E}"/>
              </a:ext>
            </a:extLst>
          </p:cNvPr>
          <p:cNvSpPr/>
          <p:nvPr userDrawn="1"/>
        </p:nvSpPr>
        <p:spPr>
          <a:xfrm rot="10800000">
            <a:off x="10845111" y="6560127"/>
            <a:ext cx="552181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 descr="Immagine che contiene logo, Carattere, Elementi grafici, design&#10;&#10;Descrizione generata automaticamente">
            <a:extLst>
              <a:ext uri="{FF2B5EF4-FFF2-40B4-BE49-F238E27FC236}">
                <a16:creationId xmlns:a16="http://schemas.microsoft.com/office/drawing/2014/main" id="{056E13EC-FF7B-B5DA-D37E-72C8A568F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8932" y="6363081"/>
            <a:ext cx="867555" cy="532430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6166760-DC45-FB2E-B1F9-74E0AC42A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2414" y="958215"/>
            <a:ext cx="578137" cy="340231"/>
          </a:xfrm>
          <a:prstGeom prst="rect">
            <a:avLst/>
          </a:prstGeom>
        </p:spPr>
      </p:pic>
      <p:pic>
        <p:nvPicPr>
          <p:cNvPr id="17" name="Immagine 3">
            <a:extLst>
              <a:ext uri="{FF2B5EF4-FFF2-40B4-BE49-F238E27FC236}">
                <a16:creationId xmlns:a16="http://schemas.microsoft.com/office/drawing/2014/main" id="{DCE38BA9-D0FA-93D9-21DF-AC1D18B46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534" y="103478"/>
            <a:ext cx="985465" cy="69757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3615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/>
            </a:lvl1pPr>
            <a:lvl2pPr>
              <a:buClr>
                <a:schemeClr val="accent4">
                  <a:lumMod val="50000"/>
                </a:schemeClr>
              </a:buClr>
              <a:defRPr/>
            </a:lvl2pPr>
            <a:lvl3pPr>
              <a:buClr>
                <a:schemeClr val="accent4">
                  <a:lumMod val="50000"/>
                </a:schemeClr>
              </a:buClr>
              <a:defRPr/>
            </a:lvl3pPr>
            <a:lvl4pPr>
              <a:buClr>
                <a:schemeClr val="accent4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3615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/>
            </a:lvl1pPr>
            <a:lvl2pPr>
              <a:buClr>
                <a:schemeClr val="accent4">
                  <a:lumMod val="50000"/>
                </a:schemeClr>
              </a:buClr>
              <a:defRPr/>
            </a:lvl2pPr>
            <a:lvl3pPr>
              <a:buClr>
                <a:schemeClr val="accent4">
                  <a:lumMod val="50000"/>
                </a:schemeClr>
              </a:buClr>
              <a:defRPr/>
            </a:lvl3pPr>
            <a:lvl4pPr>
              <a:buClr>
                <a:schemeClr val="accent4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1987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64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1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1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678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2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52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347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8750" y="457200"/>
            <a:ext cx="6175050" cy="511683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663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456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5520" y="1268760"/>
            <a:ext cx="9361040" cy="391284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69048" y="5390488"/>
            <a:ext cx="6629333" cy="195262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caption</a:t>
            </a:r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069049" y="555625"/>
            <a:ext cx="10067512" cy="56197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9610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80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51188"/>
            <a:ext cx="10515600" cy="2026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E0C21EA-FA05-7048-AA70-4DED716611A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712" r:id="rId3"/>
    <p:sldLayoutId id="2147483696" r:id="rId4"/>
    <p:sldLayoutId id="2147483697" r:id="rId5"/>
    <p:sldLayoutId id="2147483700" r:id="rId6"/>
    <p:sldLayoutId id="2147483701" r:id="rId7"/>
    <p:sldLayoutId id="2147483710" r:id="rId8"/>
    <p:sldLayoutId id="2147483699" r:id="rId9"/>
    <p:sldLayoutId id="214748371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>
            <a:lumMod val="50000"/>
          </a:schemeClr>
        </a:buClr>
        <a:buFont typeface="Arial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>
            <a:lumMod val="50000"/>
          </a:schemeClr>
        </a:buClr>
        <a:buFont typeface="Arial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>
            <a:lumMod val="50000"/>
          </a:schemeClr>
        </a:buClr>
        <a:buFont typeface="Arial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77221" y="2850623"/>
            <a:ext cx="9047725" cy="1495794"/>
          </a:xfrm>
        </p:spPr>
        <p:txBody>
          <a:bodyPr/>
          <a:lstStyle/>
          <a:p>
            <a:pPr marL="53975" indent="33338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</a:rPr>
              <a:t>R&amp;D in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</a:rPr>
              <a:t>acceleratori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</a:rPr>
              <a:t> per la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</a:rPr>
              <a:t>prossima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</a:rPr>
              <a:t> ESPP</a:t>
            </a:r>
            <a:endParaRPr lang="en-GB" sz="5400" dirty="0">
              <a:solidFill>
                <a:schemeClr val="bg2">
                  <a:lumMod val="2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71035" y="1274177"/>
            <a:ext cx="7402857" cy="794782"/>
          </a:xfrm>
        </p:spPr>
        <p:txBody>
          <a:bodyPr>
            <a:normAutofit fontScale="92500"/>
          </a:bodyPr>
          <a:lstStyle/>
          <a:p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Giovanni</a:t>
            </a:r>
            <a:r>
              <a:rPr lang="en-GB" sz="4000" dirty="0">
                <a:solidFill>
                  <a:schemeClr val="accent2"/>
                </a:solidFill>
              </a:rPr>
              <a:t> </a:t>
            </a:r>
            <a:r>
              <a:rPr lang="en-GB" sz="4000" dirty="0">
                <a:solidFill>
                  <a:srgbClr val="006699"/>
                </a:solidFill>
              </a:rPr>
              <a:t>Bisoffi,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David</a:t>
            </a:r>
            <a:r>
              <a:rPr lang="en-GB" sz="4000" dirty="0">
                <a:solidFill>
                  <a:srgbClr val="006699"/>
                </a:solidFill>
              </a:rPr>
              <a:t> ALESINI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0CD3E9-3046-FCDA-D2BD-E475F9F6F1E7}"/>
              </a:ext>
            </a:extLst>
          </p:cNvPr>
          <p:cNvSpPr txBox="1">
            <a:spLocks/>
          </p:cNvSpPr>
          <p:nvPr/>
        </p:nvSpPr>
        <p:spPr>
          <a:xfrm>
            <a:off x="4598731" y="1926681"/>
            <a:ext cx="4940979" cy="5331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3000" b="0" kern="1200">
                <a:solidFill>
                  <a:schemeClr val="accent1"/>
                </a:solidFill>
                <a:latin typeface="Montserrat" panose="00000500000000000000" pitchFamily="2" charset="0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2400" kern="1200">
                <a:solidFill>
                  <a:srgbClr val="1E386B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2000" kern="1200">
                <a:solidFill>
                  <a:srgbClr val="1E386B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800" kern="1200">
                <a:solidFill>
                  <a:srgbClr val="1E386B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800" kern="1200">
                <a:solidFill>
                  <a:srgbClr val="1E386B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D4B"/>
                </a:solidFill>
              </a:rPr>
              <a:t>INFN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223" y="6043081"/>
            <a:ext cx="10374156" cy="60961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it-IT" sz="2400" dirty="0">
                <a:solidFill>
                  <a:srgbClr val="2B483F"/>
                </a:solidFill>
              </a:rPr>
              <a:t>Riunione del Gruppo di Lavoro per preparazione "</a:t>
            </a:r>
            <a:r>
              <a:rPr lang="it-IT" sz="2400" dirty="0" err="1">
                <a:solidFill>
                  <a:srgbClr val="2B483F"/>
                </a:solidFill>
              </a:rPr>
              <a:t>European</a:t>
            </a:r>
            <a:r>
              <a:rPr lang="it-IT" sz="2400" dirty="0">
                <a:solidFill>
                  <a:srgbClr val="2B483F"/>
                </a:solidFill>
              </a:rPr>
              <a:t> Strategy for </a:t>
            </a:r>
            <a:r>
              <a:rPr lang="it-IT" sz="2400" dirty="0" err="1">
                <a:solidFill>
                  <a:srgbClr val="2B483F"/>
                </a:solidFill>
              </a:rPr>
              <a:t>Particle</a:t>
            </a:r>
            <a:r>
              <a:rPr lang="it-IT" sz="2400" dirty="0">
                <a:solidFill>
                  <a:srgbClr val="2B483F"/>
                </a:solidFill>
              </a:rPr>
              <a:t> </a:t>
            </a:r>
            <a:r>
              <a:rPr lang="it-IT" sz="2400" dirty="0" err="1">
                <a:solidFill>
                  <a:srgbClr val="2B483F"/>
                </a:solidFill>
              </a:rPr>
              <a:t>Physics</a:t>
            </a:r>
            <a:r>
              <a:rPr lang="it-IT" sz="2400" dirty="0">
                <a:solidFill>
                  <a:srgbClr val="2B483F"/>
                </a:solidFill>
              </a:rPr>
              <a:t> 2025-2026"</a:t>
            </a:r>
            <a:r>
              <a:rPr lang="en-US" sz="2400" dirty="0">
                <a:solidFill>
                  <a:srgbClr val="2B483F"/>
                </a:solidFill>
              </a:rPr>
              <a:t>, </a:t>
            </a:r>
            <a:r>
              <a:rPr lang="en-US" sz="2400" dirty="0">
                <a:solidFill>
                  <a:srgbClr val="006699"/>
                </a:solidFill>
              </a:rPr>
              <a:t>25-09-2024</a:t>
            </a:r>
          </a:p>
        </p:txBody>
      </p:sp>
      <p:pic>
        <p:nvPicPr>
          <p:cNvPr id="16" name="Picture 3" descr="Logo&#10;&#10;Description automatically generated">
            <a:extLst>
              <a:ext uri="{FF2B5EF4-FFF2-40B4-BE49-F238E27FC236}">
                <a16:creationId xmlns:a16="http://schemas.microsoft.com/office/drawing/2014/main" id="{7D643FBF-9A21-D90B-5535-D827BA9EF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0" y="1308681"/>
            <a:ext cx="1377183" cy="72577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96149FF-6086-FD9A-4275-952E20BE0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068" y="164570"/>
            <a:ext cx="530487" cy="312189"/>
          </a:xfrm>
          <a:prstGeom prst="rect">
            <a:avLst/>
          </a:prstGeom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A65E4840-016F-4DD6-0EE0-C24DE3922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379" y="634241"/>
            <a:ext cx="691864" cy="4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8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BC9085-1531-7993-4843-E482F95D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49CF405-D11F-084F-A5CC-C6F669A6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7" y="-85986"/>
            <a:ext cx="6236085" cy="34995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F38CB2B-D0C1-55C8-3478-0A60224FB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1" y="3444406"/>
            <a:ext cx="6050991" cy="2560212"/>
          </a:xfrm>
          <a:prstGeom prst="rect">
            <a:avLst/>
          </a:prstGeom>
        </p:spPr>
      </p:pic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75262C03-C303-6942-3753-60BEC2885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804" y="807396"/>
            <a:ext cx="4649822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/>
              <a:t>WITH WHOM</a:t>
            </a:r>
          </a:p>
          <a:p>
            <a:pPr marL="0" indent="0">
              <a:buNone/>
            </a:pPr>
            <a:r>
              <a:rPr lang="it-IT" dirty="0">
                <a:solidFill>
                  <a:srgbClr val="0236CC"/>
                </a:solidFill>
              </a:rPr>
              <a:t>WP1</a:t>
            </a:r>
            <a:r>
              <a:rPr lang="it-IT" dirty="0"/>
              <a:t> - LNL, LASA, CERN, STFC, CEA, HZB; </a:t>
            </a:r>
          </a:p>
          <a:p>
            <a:pPr marL="0" indent="0">
              <a:buNone/>
            </a:pPr>
            <a:r>
              <a:rPr lang="en-US" dirty="0">
                <a:solidFill>
                  <a:srgbClr val="0236CC"/>
                </a:solidFill>
              </a:rPr>
              <a:t>WP2</a:t>
            </a:r>
            <a:r>
              <a:rPr lang="en-US" dirty="0"/>
              <a:t> –LNL, CERN, </a:t>
            </a:r>
            <a:r>
              <a:rPr lang="en-US" dirty="0" err="1"/>
              <a:t>Zanon</a:t>
            </a:r>
            <a:r>
              <a:rPr lang="en-US" dirty="0"/>
              <a:t>/RI </a:t>
            </a:r>
          </a:p>
          <a:p>
            <a:pPr marL="0" indent="0">
              <a:buNone/>
            </a:pPr>
            <a:r>
              <a:rPr lang="en-US" dirty="0">
                <a:solidFill>
                  <a:srgbClr val="0236CC"/>
                </a:solidFill>
              </a:rPr>
              <a:t>WP3</a:t>
            </a:r>
            <a:r>
              <a:rPr lang="en-US" dirty="0"/>
              <a:t> –PD, LNL, LASA, LNF</a:t>
            </a:r>
            <a:endParaRPr lang="en-US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RESOURCES</a:t>
            </a:r>
          </a:p>
          <a:p>
            <a:r>
              <a:rPr lang="en-US" dirty="0">
                <a:solidFill>
                  <a:srgbClr val="0236CC"/>
                </a:solidFill>
              </a:rPr>
              <a:t>Material</a:t>
            </a:r>
            <a:r>
              <a:rPr lang="en-US" dirty="0"/>
              <a:t> 150-200 k€/year equipment, </a:t>
            </a:r>
          </a:p>
          <a:p>
            <a:r>
              <a:rPr lang="en-US" dirty="0"/>
              <a:t>plus 200÷1000k€ for scaling at 800÷400 MHz</a:t>
            </a:r>
          </a:p>
          <a:p>
            <a:endParaRPr lang="en-US" dirty="0"/>
          </a:p>
          <a:p>
            <a:r>
              <a:rPr lang="en-US" dirty="0">
                <a:solidFill>
                  <a:srgbClr val="0236CC"/>
                </a:solidFill>
              </a:rPr>
              <a:t>People</a:t>
            </a:r>
            <a:r>
              <a:rPr lang="en-US" dirty="0"/>
              <a:t>: 4 staff, plus 2 postdocs, 1 technician, 1 PhD</a:t>
            </a:r>
          </a:p>
        </p:txBody>
      </p:sp>
    </p:spTree>
    <p:extLst>
      <p:ext uri="{BB962C8B-B14F-4D97-AF65-F5344CB8AC3E}">
        <p14:creationId xmlns:p14="http://schemas.microsoft.com/office/powerpoint/2010/main" val="114674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FD0F-04E0-F04A-E583-9B2DFA1B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Magnets for Next Generation Hadron Collider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4E822-555A-01CE-9E83-2397BBD0C4C0}"/>
              </a:ext>
            </a:extLst>
          </p:cNvPr>
          <p:cNvSpPr txBox="1"/>
          <p:nvPr/>
        </p:nvSpPr>
        <p:spPr>
          <a:xfrm>
            <a:off x="5274346" y="1051784"/>
            <a:ext cx="59708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 CERN, </a:t>
            </a:r>
            <a:r>
              <a:rPr lang="it-IT" dirty="0">
                <a:solidFill>
                  <a:srgbClr val="0000CC"/>
                </a:solidFill>
              </a:rPr>
              <a:t>R&amp;D  per magneti ad alto campo in vista del </a:t>
            </a:r>
            <a:r>
              <a:rPr lang="it-IT" dirty="0" err="1">
                <a:solidFill>
                  <a:srgbClr val="0000CC"/>
                </a:solidFill>
              </a:rPr>
              <a:t>next</a:t>
            </a:r>
            <a:r>
              <a:rPr lang="it-IT" dirty="0">
                <a:solidFill>
                  <a:srgbClr val="0000CC"/>
                </a:solidFill>
              </a:rPr>
              <a:t> generation collider</a:t>
            </a:r>
          </a:p>
          <a:p>
            <a:r>
              <a:rPr lang="it-IT" b="1" dirty="0"/>
              <a:t>SCOPO</a:t>
            </a:r>
            <a:r>
              <a:rPr lang="it-IT" dirty="0"/>
              <a:t>:  </a:t>
            </a:r>
            <a:r>
              <a:rPr lang="it-IT" b="1" dirty="0"/>
              <a:t>R&amp;D per 12-20 T per FCC-</a:t>
            </a:r>
            <a:r>
              <a:rPr lang="it-IT" b="1" dirty="0" err="1"/>
              <a:t>hh</a:t>
            </a:r>
            <a:r>
              <a:rPr lang="it-IT" b="1" dirty="0"/>
              <a:t> </a:t>
            </a:r>
            <a:r>
              <a:rPr lang="it-IT" dirty="0"/>
              <a:t> (e </a:t>
            </a:r>
            <a:r>
              <a:rPr lang="it-IT" b="1" dirty="0"/>
              <a:t>HE-LHC</a:t>
            </a:r>
            <a:r>
              <a:rPr lang="it-IT" dirty="0"/>
              <a:t>). </a:t>
            </a:r>
          </a:p>
          <a:p>
            <a:r>
              <a:rPr lang="it-IT" dirty="0"/>
              <a:t>Sinergia molto forte con i magneti per il </a:t>
            </a:r>
            <a:r>
              <a:rPr lang="it-IT" b="1" dirty="0" err="1"/>
              <a:t>Muon</a:t>
            </a:r>
            <a:r>
              <a:rPr lang="it-IT" b="1" dirty="0"/>
              <a:t> Collider</a:t>
            </a:r>
            <a:r>
              <a:rPr lang="it-IT" dirty="0"/>
              <a:t>, specie la parte HTS (e </a:t>
            </a:r>
            <a:r>
              <a:rPr lang="it-IT" b="1" dirty="0" err="1"/>
              <a:t>SppC</a:t>
            </a:r>
            <a:r>
              <a:rPr lang="it-IT" dirty="0"/>
              <a:t>)</a:t>
            </a:r>
          </a:p>
          <a:p>
            <a:r>
              <a:rPr lang="it-IT" dirty="0">
                <a:solidFill>
                  <a:srgbClr val="0000CC"/>
                </a:solidFill>
              </a:rPr>
              <a:t>Parte HTS: </a:t>
            </a:r>
            <a:r>
              <a:rPr lang="it-IT" dirty="0"/>
              <a:t>per </a:t>
            </a:r>
            <a:r>
              <a:rPr lang="it-IT" dirty="0" err="1"/>
              <a:t>FCCee</a:t>
            </a:r>
            <a:r>
              <a:rPr lang="it-IT" dirty="0"/>
              <a:t> acceleratore e per </a:t>
            </a:r>
            <a:r>
              <a:rPr lang="it-IT" dirty="0" err="1"/>
              <a:t>FCCee</a:t>
            </a:r>
            <a:r>
              <a:rPr lang="it-IT" dirty="0"/>
              <a:t> detector (IDEA).</a:t>
            </a:r>
          </a:p>
          <a:p>
            <a:endParaRPr lang="it-IT" b="1" dirty="0"/>
          </a:p>
          <a:p>
            <a:r>
              <a:rPr lang="it-IT" b="1" dirty="0"/>
              <a:t>WORK PLAN</a:t>
            </a:r>
          </a:p>
          <a:p>
            <a:r>
              <a:rPr lang="it-IT" dirty="0">
                <a:solidFill>
                  <a:srgbClr val="0000CC"/>
                </a:solidFill>
              </a:rPr>
              <a:t>1.   2030: </a:t>
            </a:r>
            <a:r>
              <a:rPr lang="it-IT" dirty="0" err="1">
                <a:solidFill>
                  <a:srgbClr val="0000CC"/>
                </a:solidFill>
              </a:rPr>
              <a:t>preindustrializzazione</a:t>
            </a:r>
            <a:r>
              <a:rPr lang="it-IT" dirty="0">
                <a:solidFill>
                  <a:srgbClr val="0000CC"/>
                </a:solidFill>
              </a:rPr>
              <a:t> </a:t>
            </a:r>
            <a:r>
              <a:rPr lang="it-IT" dirty="0"/>
              <a:t>tecnologia dei magneti superconduttori basati sul Nb3Sn a 14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dipolo </a:t>
            </a:r>
            <a:r>
              <a:rPr lang="it-IT" sz="18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Nb</a:t>
            </a:r>
            <a:r>
              <a:rPr lang="it-IT" sz="1800" i="1" baseline="-25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8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 </a:t>
            </a:r>
            <a:r>
              <a:rPr lang="it-IT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tipo “</a:t>
            </a:r>
            <a:r>
              <a:rPr lang="it-IT" sz="18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Cosine theta</a:t>
            </a:r>
            <a:r>
              <a:rPr lang="it-IT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primo </a:t>
            </a:r>
            <a:r>
              <a:rPr lang="it-IT" sz="18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dipolo per FCC che sia Two-In-One</a:t>
            </a:r>
            <a:r>
              <a:rPr lang="it-IT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cioè che ospita due fasci, come LHC, basandosi sulle bobine in Nb3Sn del progetto Falcon D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(12 T)</a:t>
            </a:r>
          </a:p>
          <a:p>
            <a:r>
              <a:rPr lang="it-IT" dirty="0"/>
              <a:t>2.   Sviluppare un </a:t>
            </a:r>
            <a:r>
              <a:rPr lang="it-IT" dirty="0">
                <a:solidFill>
                  <a:srgbClr val="0000CC"/>
                </a:solidFill>
              </a:rPr>
              <a:t>magnete da acceleratore in HTS in tre anni</a:t>
            </a:r>
            <a:r>
              <a:rPr lang="it-IT" dirty="0"/>
              <a:t> (per inizio 2028), a 20K, consumi da 230 MW a 30 MW in </a:t>
            </a:r>
            <a:r>
              <a:rPr lang="it-IT" dirty="0" err="1"/>
              <a:t>FCChh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F80D3B-1933-EE36-5653-B09275415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23" y="1463648"/>
            <a:ext cx="4899097" cy="23398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BD4C360-D3FD-7A9D-E3B1-C5354158C9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06"/>
          <a:stretch/>
        </p:blipFill>
        <p:spPr>
          <a:xfrm>
            <a:off x="1849463" y="4551220"/>
            <a:ext cx="3548032" cy="1805468"/>
          </a:xfrm>
          <a:prstGeom prst="rect">
            <a:avLst/>
          </a:prstGeom>
        </p:spPr>
      </p:pic>
      <p:pic>
        <p:nvPicPr>
          <p:cNvPr id="5" name="Immagine 4" descr="Immagine che contiene Ambra, giallo, Policromia, arancione&#10;&#10;Descrizione generata automaticamente">
            <a:extLst>
              <a:ext uri="{FF2B5EF4-FFF2-40B4-BE49-F238E27FC236}">
                <a16:creationId xmlns:a16="http://schemas.microsoft.com/office/drawing/2014/main" id="{5675A7ED-6736-CA5E-AF69-768345120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23" y="4177248"/>
            <a:ext cx="2880401" cy="160397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5C0FE6-0B62-DBF2-4633-F1C89E4B052B}"/>
              </a:ext>
            </a:extLst>
          </p:cNvPr>
          <p:cNvSpPr txBox="1"/>
          <p:nvPr/>
        </p:nvSpPr>
        <p:spPr>
          <a:xfrm>
            <a:off x="3375498" y="682452"/>
            <a:ext cx="472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Lucio ROSSI</a:t>
            </a:r>
            <a:r>
              <a:rPr lang="it-IT" dirty="0">
                <a:solidFill>
                  <a:srgbClr val="0E1249"/>
                </a:solidFill>
                <a:latin typeface="Calibri" panose="020F0502020204030204" pitchFamily="34" charset="0"/>
              </a:rPr>
              <a:t>, </a:t>
            </a:r>
            <a:r>
              <a:rPr lang="it-IT" sz="1800" b="0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INFN-LASA e </a:t>
            </a:r>
            <a:r>
              <a:rPr lang="it-IT" sz="1800" b="0" i="0" u="none" strike="noStrike" baseline="0" dirty="0" err="1">
                <a:solidFill>
                  <a:srgbClr val="0E1249"/>
                </a:solidFill>
                <a:latin typeface="Calibri" panose="020F0502020204030204" pitchFamily="34" charset="0"/>
              </a:rPr>
              <a:t>UniMI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442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F582C83-9B5E-1913-147C-EC8AA1E7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Risorse (accordo CERN-INFN) – 6 anni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A43B27-6607-B286-2DF9-D57AE3CB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12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8E5786C-A80B-C73A-D6ED-667823012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1" y="1624518"/>
            <a:ext cx="5215235" cy="258755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6B78146-BAB8-7300-38E4-F07CF850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91" y="1580711"/>
            <a:ext cx="5805566" cy="26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3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6CED5-C8BB-1BDF-56D5-DA671042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EuPRAXIA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R&amp;D for plasma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COLLiders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EuCOLL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B16329-C20A-A525-940F-BCFE70CD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38" y="1420238"/>
            <a:ext cx="5132041" cy="4824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CONTEXT</a:t>
            </a:r>
          </a:p>
          <a:p>
            <a:r>
              <a:rPr lang="en-US" sz="1800" dirty="0"/>
              <a:t>With </a:t>
            </a:r>
            <a:r>
              <a:rPr lang="en-US" sz="1800" dirty="0">
                <a:solidFill>
                  <a:srgbClr val="0000CC"/>
                </a:solidFill>
              </a:rPr>
              <a:t>smaller footprint </a:t>
            </a:r>
            <a:r>
              <a:rPr lang="en-US" sz="1800" dirty="0"/>
              <a:t>and associated reduced need for concrete afforded by the </a:t>
            </a:r>
            <a:r>
              <a:rPr lang="en-US" sz="1800" dirty="0">
                <a:solidFill>
                  <a:srgbClr val="0000CC"/>
                </a:solidFill>
              </a:rPr>
              <a:t>large acceleration gradient</a:t>
            </a:r>
            <a:r>
              <a:rPr lang="en-US" sz="1800" dirty="0"/>
              <a:t>, and with </a:t>
            </a:r>
            <a:r>
              <a:rPr lang="en-US" sz="1800" dirty="0">
                <a:solidFill>
                  <a:srgbClr val="0236CC"/>
                </a:solidFill>
              </a:rPr>
              <a:t>lower P/</a:t>
            </a:r>
            <a:r>
              <a:rPr lang="en-US" sz="1800" dirty="0">
                <a:solidFill>
                  <a:srgbClr val="0236CC"/>
                </a:solidFill>
                <a:latin typeface="Monotype Corsiva" panose="03010101010201010101" pitchFamily="66" charset="0"/>
              </a:rPr>
              <a:t>L, </a:t>
            </a:r>
            <a:r>
              <a:rPr lang="en-US" sz="1800" dirty="0">
                <a:solidFill>
                  <a:srgbClr val="0236CC"/>
                </a:solidFill>
              </a:rPr>
              <a:t> </a:t>
            </a:r>
            <a:r>
              <a:rPr lang="en-US" sz="1800" dirty="0"/>
              <a:t>PB colliders may reach a higher sustainability level than any other acceleration schemes</a:t>
            </a:r>
          </a:p>
          <a:p>
            <a:r>
              <a:rPr lang="en-US" sz="1800" dirty="0" err="1"/>
              <a:t>EuPRAXIA</a:t>
            </a:r>
            <a:r>
              <a:rPr lang="en-US" sz="1800" dirty="0"/>
              <a:t> at LNF (128 M€), AWAKE at CERN, HALHF in Europe, FACET II in the US</a:t>
            </a:r>
          </a:p>
          <a:p>
            <a:pPr marL="0" indent="0">
              <a:buNone/>
            </a:pPr>
            <a:r>
              <a:rPr lang="en-US" sz="1800" b="1" dirty="0"/>
              <a:t>IMPORTANCE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0000CC"/>
                </a:solidFill>
              </a:rPr>
              <a:t>EuPRAXIA</a:t>
            </a:r>
            <a:r>
              <a:rPr lang="en-US" sz="1800" dirty="0"/>
              <a:t> is the </a:t>
            </a:r>
            <a:r>
              <a:rPr lang="en-US" sz="1800" dirty="0">
                <a:solidFill>
                  <a:srgbClr val="0000CC"/>
                </a:solidFill>
              </a:rPr>
              <a:t>first</a:t>
            </a:r>
            <a:r>
              <a:rPr lang="en-US" sz="1800" dirty="0"/>
              <a:t> European Research Infrastructure dedicated to demonstrating </a:t>
            </a:r>
            <a:r>
              <a:rPr lang="en-US" sz="1800" dirty="0">
                <a:solidFill>
                  <a:srgbClr val="0000CC"/>
                </a:solidFill>
              </a:rPr>
              <a:t>plasma accelerators </a:t>
            </a:r>
            <a:r>
              <a:rPr lang="en-US" sz="1800" dirty="0"/>
              <a:t>delivering high brightness beams up to 1-5 GeV for users (short-l FEL, X-ray </a:t>
            </a:r>
            <a:r>
              <a:rPr lang="en-US" sz="1800" dirty="0" err="1"/>
              <a:t>betatron</a:t>
            </a:r>
            <a:r>
              <a:rPr lang="en-US" sz="1800" dirty="0"/>
              <a:t> radiation source, VHEET, flash RT, …)</a:t>
            </a:r>
            <a:endParaRPr lang="it-IT" sz="1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320FF9-8025-9997-A4CA-36B29FE5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4505830-A252-3B13-3451-3549FEBC7154}"/>
              </a:ext>
            </a:extLst>
          </p:cNvPr>
          <p:cNvSpPr txBox="1">
            <a:spLocks/>
          </p:cNvSpPr>
          <p:nvPr/>
        </p:nvSpPr>
        <p:spPr>
          <a:xfrm>
            <a:off x="6477000" y="1825624"/>
            <a:ext cx="4625340" cy="376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Montserrat" panose="00000500000000000000" pitchFamily="50" charset="0"/>
              <a:buChar char="▶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35551AA1-6755-6BD2-0AC2-EAC379BACE35}"/>
              </a:ext>
            </a:extLst>
          </p:cNvPr>
          <p:cNvSpPr txBox="1">
            <a:spLocks/>
          </p:cNvSpPr>
          <p:nvPr/>
        </p:nvSpPr>
        <p:spPr>
          <a:xfrm>
            <a:off x="5805107" y="1860892"/>
            <a:ext cx="5132041" cy="376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Montserrat" panose="00000500000000000000" pitchFamily="50" charset="0"/>
              <a:buChar char="▶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30A5ECE-4B0A-68CD-33BF-64C0F5F1D887}"/>
              </a:ext>
            </a:extLst>
          </p:cNvPr>
          <p:cNvSpPr txBox="1">
            <a:spLocks/>
          </p:cNvSpPr>
          <p:nvPr/>
        </p:nvSpPr>
        <p:spPr>
          <a:xfrm>
            <a:off x="5715001" y="1860892"/>
            <a:ext cx="5132041" cy="376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Montserrat" panose="00000500000000000000" pitchFamily="50" charset="0"/>
              <a:buChar char="▶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C137220-0C4D-948D-9075-847279DAC5CE}"/>
              </a:ext>
            </a:extLst>
          </p:cNvPr>
          <p:cNvSpPr txBox="1">
            <a:spLocks/>
          </p:cNvSpPr>
          <p:nvPr/>
        </p:nvSpPr>
        <p:spPr>
          <a:xfrm>
            <a:off x="5887703" y="1547192"/>
            <a:ext cx="5132041" cy="376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Montserrat" panose="00000500000000000000" pitchFamily="50" charset="0"/>
              <a:buChar char="▶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tserrat" panose="00000500000000000000" pitchFamily="50" charset="0"/>
              <a:buNone/>
            </a:pPr>
            <a:endParaRPr lang="it-IT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6B6AF5D-BF26-01B6-EF93-784BD710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604" y="1935100"/>
            <a:ext cx="5767045" cy="272930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71F14F-68AD-7E7B-16D2-5A163CB79BC3}"/>
              </a:ext>
            </a:extLst>
          </p:cNvPr>
          <p:cNvSpPr txBox="1"/>
          <p:nvPr/>
        </p:nvSpPr>
        <p:spPr>
          <a:xfrm>
            <a:off x="3351180" y="981246"/>
            <a:ext cx="472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Massimo FERRARIO</a:t>
            </a:r>
            <a:r>
              <a:rPr lang="it-IT" dirty="0">
                <a:solidFill>
                  <a:srgbClr val="0E1249"/>
                </a:solidFill>
                <a:latin typeface="Calibri" panose="020F0502020204030204" pitchFamily="34" charset="0"/>
              </a:rPr>
              <a:t>, </a:t>
            </a:r>
            <a:r>
              <a:rPr lang="it-IT" sz="1800" b="0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INFN-LNF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906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2B5E00-C3C5-6528-C648-FC7C7EA4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88" y="1556427"/>
            <a:ext cx="4813570" cy="3088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CONTENT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Montserrat" panose="00000500000000000000" pitchFamily="50" charset="0"/>
              <a:buNone/>
            </a:pPr>
            <a:r>
              <a:rPr lang="en-US" sz="1800" dirty="0"/>
              <a:t>Development of </a:t>
            </a:r>
            <a:r>
              <a:rPr lang="en-US" sz="1800" dirty="0">
                <a:solidFill>
                  <a:srgbClr val="0000CC"/>
                </a:solidFill>
              </a:rPr>
              <a:t>theory and simulations </a:t>
            </a:r>
            <a:r>
              <a:rPr lang="en-US" sz="1800" dirty="0"/>
              <a:t>(</a:t>
            </a:r>
            <a:r>
              <a:rPr lang="en-US" sz="1800" b="1" dirty="0"/>
              <a:t>WP1</a:t>
            </a:r>
            <a:r>
              <a:rPr lang="en-US" sz="18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Montserrat" panose="00000500000000000000" pitchFamily="50" charset="0"/>
              <a:buNone/>
            </a:pPr>
            <a:r>
              <a:rPr lang="en-US" sz="1800" dirty="0" err="1"/>
              <a:t>Realisation</a:t>
            </a:r>
            <a:r>
              <a:rPr lang="en-US" sz="1800" dirty="0"/>
              <a:t> of </a:t>
            </a:r>
            <a:r>
              <a:rPr lang="en-US" sz="1800" dirty="0">
                <a:solidFill>
                  <a:srgbClr val="0000CC"/>
                </a:solidFill>
              </a:rPr>
              <a:t>high repetition rate prototypes</a:t>
            </a:r>
            <a:r>
              <a:rPr lang="en-US" sz="1800" dirty="0"/>
              <a:t> (</a:t>
            </a:r>
            <a:r>
              <a:rPr lang="en-US" sz="1800" b="1" dirty="0"/>
              <a:t>WP2</a:t>
            </a:r>
            <a:r>
              <a:rPr lang="en-US" sz="18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Montserrat" panose="00000500000000000000" pitchFamily="50" charset="0"/>
              <a:buNone/>
            </a:pPr>
            <a:r>
              <a:rPr lang="en-US" sz="1800" dirty="0">
                <a:solidFill>
                  <a:srgbClr val="0000CC"/>
                </a:solidFill>
              </a:rPr>
              <a:t>Beam manipulation </a:t>
            </a:r>
            <a:r>
              <a:rPr lang="en-US" sz="1800" dirty="0"/>
              <a:t>for high efficiency acceleration (</a:t>
            </a:r>
            <a:r>
              <a:rPr lang="en-US" sz="1800" b="1" dirty="0"/>
              <a:t>WP3</a:t>
            </a:r>
            <a:r>
              <a:rPr lang="en-US" sz="18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Montserrat" panose="00000500000000000000" pitchFamily="50" charset="0"/>
              <a:buNone/>
            </a:pPr>
            <a:r>
              <a:rPr lang="en-US" sz="1800" dirty="0">
                <a:solidFill>
                  <a:srgbClr val="0000CC"/>
                </a:solidFill>
              </a:rPr>
              <a:t>Positron</a:t>
            </a:r>
            <a:r>
              <a:rPr lang="en-US" sz="1800" dirty="0"/>
              <a:t> production and acceleration (</a:t>
            </a:r>
            <a:r>
              <a:rPr lang="en-US" sz="1800" b="1" dirty="0"/>
              <a:t>WP4</a:t>
            </a:r>
            <a:r>
              <a:rPr lang="en-US" sz="18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Montserrat" panose="00000500000000000000" pitchFamily="50" charset="0"/>
              <a:buNone/>
            </a:pPr>
            <a:r>
              <a:rPr lang="en-US" sz="1800" dirty="0"/>
              <a:t>Scalable </a:t>
            </a:r>
            <a:r>
              <a:rPr lang="en-US" sz="1800" dirty="0">
                <a:solidFill>
                  <a:srgbClr val="0000CC"/>
                </a:solidFill>
              </a:rPr>
              <a:t>laser driver </a:t>
            </a:r>
            <a:r>
              <a:rPr lang="en-US" sz="1800" dirty="0"/>
              <a:t>technology (</a:t>
            </a:r>
            <a:r>
              <a:rPr lang="en-US" sz="1800" b="1" dirty="0"/>
              <a:t>WP5</a:t>
            </a:r>
            <a:r>
              <a:rPr lang="en-US" sz="1800" dirty="0"/>
              <a:t>)</a:t>
            </a:r>
            <a:endParaRPr lang="it-IT" sz="1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7B78B0-7EFD-8A02-C5CD-47413B8E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DB0E81B-2D47-AE15-4AF2-F24352E03FC7}"/>
              </a:ext>
            </a:extLst>
          </p:cNvPr>
          <p:cNvSpPr txBox="1">
            <a:spLocks/>
          </p:cNvSpPr>
          <p:nvPr/>
        </p:nvSpPr>
        <p:spPr>
          <a:xfrm>
            <a:off x="6096000" y="535021"/>
            <a:ext cx="4813570" cy="5476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Montserrat" panose="00000500000000000000" pitchFamily="50" charset="0"/>
              <a:buChar char="▶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tserrat" panose="00000500000000000000" pitchFamily="50" charset="0"/>
              <a:buNone/>
            </a:pPr>
            <a:r>
              <a:rPr lang="it-IT" b="1" dirty="0"/>
              <a:t>WITH WHOM – LNF with…</a:t>
            </a:r>
          </a:p>
          <a:p>
            <a:r>
              <a:rPr lang="it-IT" dirty="0">
                <a:solidFill>
                  <a:srgbClr val="0236CC"/>
                </a:solidFill>
              </a:rPr>
              <a:t>LNS</a:t>
            </a:r>
            <a:r>
              <a:rPr lang="it-IT" dirty="0"/>
              <a:t> (</a:t>
            </a:r>
            <a:r>
              <a:rPr lang="en-US" dirty="0"/>
              <a:t>developing the capillary system for optimizing electron beam acceleration)</a:t>
            </a:r>
          </a:p>
          <a:p>
            <a:r>
              <a:rPr lang="en-US" dirty="0">
                <a:solidFill>
                  <a:srgbClr val="0236CC"/>
                </a:solidFill>
              </a:rPr>
              <a:t>Roma1</a:t>
            </a:r>
            <a:r>
              <a:rPr lang="en-US" dirty="0"/>
              <a:t>-Manipulation in the LPS</a:t>
            </a:r>
          </a:p>
          <a:p>
            <a:r>
              <a:rPr lang="en-US" dirty="0">
                <a:solidFill>
                  <a:srgbClr val="0236CC"/>
                </a:solidFill>
              </a:rPr>
              <a:t>Roma2</a:t>
            </a:r>
            <a:r>
              <a:rPr lang="en-US" dirty="0"/>
              <a:t>-Fluid dynamics of plasmas</a:t>
            </a:r>
          </a:p>
          <a:p>
            <a:r>
              <a:rPr lang="en-US" dirty="0">
                <a:solidFill>
                  <a:srgbClr val="0236CC"/>
                </a:solidFill>
              </a:rPr>
              <a:t>Milano</a:t>
            </a:r>
            <a:r>
              <a:rPr lang="en-US" dirty="0"/>
              <a:t>-PLA theory and simulations </a:t>
            </a:r>
          </a:p>
          <a:p>
            <a:r>
              <a:rPr lang="en-US" dirty="0">
                <a:solidFill>
                  <a:srgbClr val="0236CC"/>
                </a:solidFill>
              </a:rPr>
              <a:t>Pisa</a:t>
            </a:r>
            <a:r>
              <a:rPr lang="en-US" dirty="0"/>
              <a:t> - laser driver technology </a:t>
            </a:r>
          </a:p>
          <a:p>
            <a:r>
              <a:rPr lang="en-US" dirty="0">
                <a:solidFill>
                  <a:srgbClr val="0236CC"/>
                </a:solidFill>
              </a:rPr>
              <a:t>QU-Belfast</a:t>
            </a:r>
            <a:r>
              <a:rPr lang="en-US" dirty="0"/>
              <a:t>: positron sources</a:t>
            </a:r>
          </a:p>
          <a:p>
            <a:r>
              <a:rPr lang="en-US" dirty="0">
                <a:solidFill>
                  <a:srgbClr val="0236CC"/>
                </a:solidFill>
              </a:rPr>
              <a:t>IST Lisbon</a:t>
            </a:r>
            <a:r>
              <a:rPr lang="en-US" dirty="0"/>
              <a:t>: WP2, WP3 lead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RESOURCES</a:t>
            </a:r>
          </a:p>
          <a:p>
            <a:pPr marL="0" indent="0">
              <a:buNone/>
            </a:pPr>
            <a:r>
              <a:rPr lang="en-US" dirty="0"/>
              <a:t>1340K€ (600K€ mat, 650 k€ personnel, 70 K€ travel)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564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16C51-0BE5-6016-888C-C52FE359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windows and coupler R&amp;D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0C33C3-07B4-058D-8E33-4B069A8E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59" y="1232237"/>
            <a:ext cx="6138088" cy="49156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TOPIC, IMPORTANCE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All RF cavities (normal or superconducting) are fed by </a:t>
            </a:r>
            <a:r>
              <a:rPr lang="en-US" sz="1800" b="0" i="0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RF power couplers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V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ery delicate devices are the </a:t>
            </a:r>
            <a:r>
              <a:rPr lang="en-US" sz="1800" b="0" i="0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interface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between the RF distribution network (in </a:t>
            </a:r>
            <a:r>
              <a:rPr lang="en-US" sz="1800" b="0" i="0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air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) and the rf cavities (in </a:t>
            </a:r>
            <a:r>
              <a:rPr lang="en-US" sz="1800" b="0" i="0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ultra-high vacuum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), in SRF </a:t>
            </a:r>
            <a:r>
              <a:rPr lang="en-US" sz="1800" b="0" i="0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between room temperature and at cryogenic temperature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. 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FCC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will work with SRF cavities equipped with power couplers at </a:t>
            </a:r>
            <a:r>
              <a:rPr lang="en-US" sz="1800" b="0" i="0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400 MHz-1 MW-CW and 800 MHz, 250 kW CW SW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400 MHz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: </a:t>
            </a:r>
            <a:r>
              <a:rPr lang="en-US" sz="1800" b="0" i="0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disk window(s) in the waveguide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with a target at 1 MW CW SW, with an assembly in a dedicated clean room.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800 MHz: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this will be a </a:t>
            </a:r>
            <a:r>
              <a:rPr lang="en-US" sz="1800" b="0" i="0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coaxial window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close to the beam axis with a target at 500 kW CW SW</a:t>
            </a:r>
          </a:p>
          <a:p>
            <a:r>
              <a:rPr lang="en-US" sz="1800" b="0" i="0" u="none" strike="noStrike" baseline="0" dirty="0">
                <a:solidFill>
                  <a:srgbClr val="C00000"/>
                </a:solidFill>
                <a:latin typeface="Aptos" panose="020B0004020202020204" pitchFamily="34" charset="0"/>
              </a:rPr>
              <a:t>This is roughly twice the present state of the art on power couplers. </a:t>
            </a:r>
          </a:p>
          <a:p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LNL competence: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high-power RF CW at 80, 175 and 352 MHz (100-200 kW)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81B163-605E-5FD5-D6C6-ABD85F0D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978BF10-2417-EC45-8A90-7000F9B2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710" y="1924956"/>
            <a:ext cx="4049672" cy="334538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A579D9B-5A8A-E5D1-42DE-0628DD196AAC}"/>
              </a:ext>
            </a:extLst>
          </p:cNvPr>
          <p:cNvSpPr/>
          <p:nvPr/>
        </p:nvSpPr>
        <p:spPr>
          <a:xfrm>
            <a:off x="838200" y="5194570"/>
            <a:ext cx="5698787" cy="515566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AB14A9A-D151-C985-B218-F0EABDADF2EE}"/>
              </a:ext>
            </a:extLst>
          </p:cNvPr>
          <p:cNvSpPr txBox="1"/>
          <p:nvPr/>
        </p:nvSpPr>
        <p:spPr>
          <a:xfrm>
            <a:off x="6901710" y="1051784"/>
            <a:ext cx="380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Francesco GRESPAN</a:t>
            </a:r>
            <a:r>
              <a:rPr lang="it-IT" dirty="0">
                <a:solidFill>
                  <a:srgbClr val="0E1249"/>
                </a:solidFill>
                <a:latin typeface="Calibri" panose="020F0502020204030204" pitchFamily="34" charset="0"/>
              </a:rPr>
              <a:t>, </a:t>
            </a:r>
            <a:r>
              <a:rPr lang="it-IT" sz="1800" b="0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INFN-LNL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310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E9BE32-14AB-765C-EEB3-10806813D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704"/>
            <a:ext cx="9339470" cy="5059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WORK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RF design and </a:t>
            </a:r>
            <a:r>
              <a:rPr lang="en-US" sz="1800" b="0" i="1" u="none" strike="noStrike" baseline="0" dirty="0" err="1">
                <a:solidFill>
                  <a:srgbClr val="0236CC"/>
                </a:solidFill>
                <a:latin typeface="Aptos" panose="020B0004020202020204" pitchFamily="34" charset="0"/>
              </a:rPr>
              <a:t>multipacting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(local resonant discharge) studies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b="0" i="1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Alumina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it-IT" sz="1800" b="0" i="1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Coating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(and vacuum </a:t>
            </a:r>
            <a:r>
              <a:rPr lang="it-IT" sz="1800" b="0" i="1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effects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b="0" i="1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Mechanics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and </a:t>
            </a:r>
            <a:r>
              <a:rPr lang="it-IT" sz="1800" b="0" i="1" u="none" strike="noStrike" baseline="0" dirty="0" err="1">
                <a:solidFill>
                  <a:srgbClr val="0236CC"/>
                </a:solidFill>
                <a:latin typeface="Aptos" panose="020B0004020202020204" pitchFamily="34" charset="0"/>
              </a:rPr>
              <a:t>Brazing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  <a:endParaRPr lang="it-IT" sz="1800" i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b="0" i="1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RF </a:t>
            </a:r>
            <a:r>
              <a:rPr lang="it-IT" sz="1800" b="0" i="1" u="none" strike="noStrike" baseline="0" dirty="0" err="1">
                <a:solidFill>
                  <a:srgbClr val="0236CC"/>
                </a:solidFill>
                <a:latin typeface="Aptos" panose="020B0004020202020204" pitchFamily="34" charset="0"/>
              </a:rPr>
              <a:t>coupler</a:t>
            </a:r>
            <a:r>
              <a:rPr lang="it-IT" sz="1800" b="0" i="1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 </a:t>
            </a:r>
            <a:r>
              <a:rPr lang="it-IT" sz="1800" b="0" i="1" u="none" strike="noStrike" baseline="0" dirty="0" err="1">
                <a:solidFill>
                  <a:srgbClr val="0236CC"/>
                </a:solidFill>
                <a:latin typeface="Aptos" panose="020B0004020202020204" pitchFamily="34" charset="0"/>
              </a:rPr>
              <a:t>tests</a:t>
            </a:r>
            <a:r>
              <a:rPr lang="it-IT" sz="1800" b="0" i="1" u="none" strike="noStrike" baseline="0" dirty="0">
                <a:solidFill>
                  <a:srgbClr val="0236CC"/>
                </a:solidFill>
                <a:latin typeface="Aptos" panose="020B0004020202020204" pitchFamily="34" charset="0"/>
              </a:rPr>
              <a:t>:  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test stand requires the high-power amplifier, circulator, cooling and RF distribution, beyond vacuum system, light detection system, temperature monitors, e-pickups</a:t>
            </a:r>
          </a:p>
          <a:p>
            <a:pPr marL="0" indent="0">
              <a:buNone/>
            </a:pPr>
            <a:r>
              <a:rPr lang="en-US" sz="2000" b="1" dirty="0"/>
              <a:t>WITH WHOM</a:t>
            </a:r>
            <a:b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it-IT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CERN, CEA, SNS, INFN-LASA, INFN-LNF. </a:t>
            </a:r>
            <a:b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endParaRPr lang="en-US" sz="1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000" b="1" dirty="0"/>
              <a:t>RESOURCES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In addition to the local team: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1 Mechanics or Material engineer,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1 Control scientist, 1 Electronics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technician</a:t>
            </a:r>
            <a:r>
              <a:rPr lang="it-IT" sz="1800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1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mechanics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technician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</a:p>
          <a:p>
            <a:pPr algn="l"/>
            <a:r>
              <a:rPr lang="it-IT" sz="1800" dirty="0" err="1">
                <a:solidFill>
                  <a:srgbClr val="000000"/>
                </a:solidFill>
                <a:latin typeface="Aptos" panose="020B0004020202020204" pitchFamily="34" charset="0"/>
              </a:rPr>
              <a:t>Material</a:t>
            </a:r>
            <a:r>
              <a:rPr lang="it-IT" sz="1800" dirty="0">
                <a:solidFill>
                  <a:srgbClr val="000000"/>
                </a:solidFill>
                <a:latin typeface="Aptos" panose="020B0004020202020204" pitchFamily="34" charset="0"/>
              </a:rPr>
              <a:t> (</a:t>
            </a:r>
            <a:r>
              <a:rPr lang="it-IT" sz="1800" dirty="0" err="1">
                <a:solidFill>
                  <a:srgbClr val="000000"/>
                </a:solidFill>
                <a:latin typeface="Aptos" panose="020B0004020202020204" pitchFamily="34" charset="0"/>
              </a:rPr>
              <a:t>including</a:t>
            </a:r>
            <a:r>
              <a:rPr lang="it-IT" sz="18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SO5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clean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room):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around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900 k€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A45DC9-63F3-2EE0-762B-B32B4A1F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2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2AD7D-B41A-A5F8-6494-84DEF8A7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39" y="249625"/>
            <a:ext cx="11045161" cy="802159"/>
          </a:xfrm>
        </p:spPr>
        <p:txBody>
          <a:bodyPr>
            <a:noAutofit/>
          </a:bodyPr>
          <a:lstStyle/>
          <a:p>
            <a:r>
              <a:rPr lang="it-IT" sz="3200" dirty="0"/>
              <a:t>Intense </a:t>
            </a:r>
            <a:r>
              <a:rPr lang="it-IT" sz="3200" dirty="0" err="1"/>
              <a:t>Positron</a:t>
            </a:r>
            <a:r>
              <a:rPr lang="it-IT" sz="3200" dirty="0"/>
              <a:t> Sources for Future </a:t>
            </a:r>
            <a:r>
              <a:rPr lang="it-IT" sz="3200" dirty="0" err="1"/>
              <a:t>Colliders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50298A-BD9F-8BA0-8425-5491D6AF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94" y="1222513"/>
            <a:ext cx="5496468" cy="4929764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it-IT" sz="1800" b="0" i="0" u="none" strike="noStrike" baseline="0" dirty="0">
                <a:latin typeface="ArialMT"/>
              </a:rPr>
              <a:t>Key </a:t>
            </a:r>
            <a:r>
              <a:rPr lang="it-IT" sz="1800" b="0" i="0" u="none" strike="noStrike" baseline="0" dirty="0" err="1">
                <a:latin typeface="ArialMT"/>
              </a:rPr>
              <a:t>elements</a:t>
            </a:r>
            <a:r>
              <a:rPr lang="it-IT" sz="1800" b="0" i="0" u="none" strike="noStrike" baseline="0" dirty="0">
                <a:latin typeface="ArialMT"/>
              </a:rPr>
              <a:t> for ILC, CLIC, </a:t>
            </a:r>
            <a:r>
              <a:rPr lang="it-IT" sz="1800" b="0" i="0" u="none" strike="noStrike" baseline="0" dirty="0" err="1">
                <a:latin typeface="ArialMT"/>
              </a:rPr>
              <a:t>SuperKEKB</a:t>
            </a:r>
            <a:r>
              <a:rPr lang="it-IT" sz="1800" b="0" i="0" u="none" strike="noStrike" baseline="0" dirty="0">
                <a:latin typeface="ArialMT"/>
              </a:rPr>
              <a:t>, FCC-</a:t>
            </a:r>
            <a:r>
              <a:rPr lang="it-IT" sz="1800" b="0" i="0" u="none" strike="noStrike" baseline="0" dirty="0" err="1">
                <a:latin typeface="ArialMT"/>
              </a:rPr>
              <a:t>ee</a:t>
            </a:r>
            <a:r>
              <a:rPr lang="it-IT" sz="1800" b="0" i="0" u="none" strike="noStrike" baseline="0" dirty="0">
                <a:latin typeface="ArialMT"/>
              </a:rPr>
              <a:t>, </a:t>
            </a:r>
            <a:r>
              <a:rPr lang="it-IT" sz="1800" b="0" i="0" u="none" strike="noStrike" baseline="0" dirty="0" err="1">
                <a:latin typeface="ArialMT"/>
              </a:rPr>
              <a:t>Muon</a:t>
            </a:r>
            <a:r>
              <a:rPr lang="it-IT" sz="1800" b="0" i="0" u="none" strike="noStrike" baseline="0" dirty="0">
                <a:latin typeface="ArialMT"/>
              </a:rPr>
              <a:t> Collider, </a:t>
            </a:r>
            <a:r>
              <a:rPr lang="it-IT" sz="1800" b="0" i="0" u="none" strike="noStrike" baseline="0" dirty="0" err="1">
                <a:latin typeface="ArialMT"/>
              </a:rPr>
              <a:t>LHeC</a:t>
            </a:r>
            <a:endParaRPr lang="it-IT" sz="1800" b="0" i="0" u="none" strike="noStrike" baseline="0" dirty="0">
              <a:latin typeface="ArialMT"/>
            </a:endParaRPr>
          </a:p>
          <a:p>
            <a:pPr marL="0" indent="0">
              <a:buNone/>
            </a:pPr>
            <a:r>
              <a:rPr lang="it-IT" sz="1800" dirty="0" err="1">
                <a:solidFill>
                  <a:srgbClr val="0236CC"/>
                </a:solidFill>
                <a:latin typeface="ArialMT"/>
              </a:rPr>
              <a:t>Luminosity</a:t>
            </a:r>
            <a:r>
              <a:rPr lang="it-IT" sz="1800" dirty="0">
                <a:solidFill>
                  <a:srgbClr val="0236CC"/>
                </a:solidFill>
                <a:latin typeface="ArialMT"/>
              </a:rPr>
              <a:t> </a:t>
            </a:r>
            <a:r>
              <a:rPr lang="it-IT" sz="1800" dirty="0" err="1">
                <a:solidFill>
                  <a:srgbClr val="0236CC"/>
                </a:solidFill>
                <a:latin typeface="ArialMT"/>
              </a:rPr>
              <a:t>constraint</a:t>
            </a:r>
            <a:r>
              <a:rPr lang="it-IT" sz="1800" dirty="0">
                <a:solidFill>
                  <a:srgbClr val="0236CC"/>
                </a:solidFill>
                <a:latin typeface="ArialMT"/>
              </a:rPr>
              <a:t> </a:t>
            </a:r>
            <a:r>
              <a:rPr lang="it-IT" sz="1800" dirty="0">
                <a:latin typeface="ArialMT"/>
              </a:rPr>
              <a:t>for future </a:t>
            </a:r>
            <a:r>
              <a:rPr lang="it-IT" sz="1800" dirty="0" err="1">
                <a:latin typeface="ArialMT"/>
              </a:rPr>
              <a:t>colliders</a:t>
            </a:r>
            <a:endParaRPr lang="it-IT" sz="1800" dirty="0">
              <a:latin typeface="ArialMT"/>
            </a:endParaRPr>
          </a:p>
          <a:p>
            <a:pPr marL="0" indent="0" algn="l">
              <a:buNone/>
            </a:pPr>
            <a:endParaRPr lang="it-IT" sz="18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endParaRPr lang="it-IT" sz="1800" dirty="0">
              <a:latin typeface="ArialMT"/>
            </a:endParaRPr>
          </a:p>
          <a:p>
            <a:pPr marL="0" indent="0" algn="l">
              <a:buNone/>
            </a:pPr>
            <a:endParaRPr lang="it-IT" sz="18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endParaRPr lang="it-IT" sz="18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endParaRPr lang="it-IT" sz="1800" b="1" dirty="0">
              <a:latin typeface="ArialMT"/>
            </a:endParaRPr>
          </a:p>
          <a:p>
            <a:pPr marL="0" indent="0" algn="l">
              <a:buNone/>
            </a:pPr>
            <a:endParaRPr lang="it-IT" sz="1800" b="1" dirty="0">
              <a:latin typeface="ArialMT"/>
            </a:endParaRPr>
          </a:p>
          <a:p>
            <a:pPr marL="0" indent="0" algn="l">
              <a:buNone/>
            </a:pPr>
            <a:endParaRPr lang="it-IT" sz="1800" b="1" dirty="0">
              <a:latin typeface="ArialMT"/>
            </a:endParaRPr>
          </a:p>
          <a:p>
            <a:pPr marL="0" indent="0" algn="l">
              <a:buNone/>
            </a:pPr>
            <a:r>
              <a:rPr lang="it-IT" sz="1800" b="1" dirty="0">
                <a:latin typeface="ArialMT"/>
              </a:rPr>
              <a:t>PRESENT SCHEME LIMITS</a:t>
            </a:r>
          </a:p>
          <a:p>
            <a:pPr algn="l"/>
            <a:r>
              <a:rPr lang="it-IT" sz="1800" dirty="0" err="1">
                <a:solidFill>
                  <a:srgbClr val="0236CC"/>
                </a:solidFill>
                <a:latin typeface="ArialMT"/>
              </a:rPr>
              <a:t>Average</a:t>
            </a:r>
            <a:r>
              <a:rPr lang="it-IT" sz="1800" dirty="0">
                <a:solidFill>
                  <a:srgbClr val="0236CC"/>
                </a:solidFill>
                <a:latin typeface="ArialMT"/>
              </a:rPr>
              <a:t> energy </a:t>
            </a:r>
            <a:r>
              <a:rPr lang="it-IT" sz="1800" dirty="0" err="1">
                <a:solidFill>
                  <a:srgbClr val="0236CC"/>
                </a:solidFill>
                <a:latin typeface="ArialMT"/>
              </a:rPr>
              <a:t>deposition</a:t>
            </a:r>
            <a:r>
              <a:rPr lang="it-IT" sz="1800" dirty="0">
                <a:solidFill>
                  <a:srgbClr val="0236CC"/>
                </a:solidFill>
                <a:latin typeface="ArialMT"/>
              </a:rPr>
              <a:t> target </a:t>
            </a:r>
            <a:r>
              <a:rPr lang="it-IT" sz="1800" dirty="0" err="1">
                <a:latin typeface="ArialMT"/>
              </a:rPr>
              <a:t>heating</a:t>
            </a:r>
            <a:r>
              <a:rPr lang="it-IT" sz="1800" dirty="0">
                <a:latin typeface="ArialMT"/>
              </a:rPr>
              <a:t> - melting </a:t>
            </a:r>
          </a:p>
          <a:p>
            <a:pPr algn="l"/>
            <a:r>
              <a:rPr lang="it-IT" sz="1800" dirty="0">
                <a:solidFill>
                  <a:srgbClr val="0236CC"/>
                </a:solidFill>
                <a:latin typeface="ArialMT"/>
              </a:rPr>
              <a:t>Peak Energy </a:t>
            </a:r>
            <a:r>
              <a:rPr lang="it-IT" sz="1800" dirty="0" err="1">
                <a:solidFill>
                  <a:srgbClr val="0236CC"/>
                </a:solidFill>
                <a:latin typeface="ArialMT"/>
              </a:rPr>
              <a:t>Deposition</a:t>
            </a:r>
            <a:r>
              <a:rPr lang="it-IT" sz="1800" dirty="0">
                <a:solidFill>
                  <a:srgbClr val="0236CC"/>
                </a:solidFill>
                <a:latin typeface="ArialMT"/>
              </a:rPr>
              <a:t> </a:t>
            </a:r>
            <a:r>
              <a:rPr lang="it-IT" sz="1800" dirty="0" err="1">
                <a:solidFill>
                  <a:srgbClr val="0236CC"/>
                </a:solidFill>
                <a:latin typeface="ArialMT"/>
              </a:rPr>
              <a:t>Density</a:t>
            </a:r>
            <a:r>
              <a:rPr lang="it-IT" sz="1800" dirty="0">
                <a:solidFill>
                  <a:srgbClr val="0236CC"/>
                </a:solidFill>
                <a:latin typeface="ArialMT"/>
              </a:rPr>
              <a:t> </a:t>
            </a:r>
            <a:r>
              <a:rPr lang="it-IT" sz="1800" dirty="0">
                <a:latin typeface="ArialMT"/>
              </a:rPr>
              <a:t>(PEDD) </a:t>
            </a:r>
            <a:r>
              <a:rPr lang="it-IT" sz="1800" dirty="0" err="1">
                <a:latin typeface="ArialMT"/>
              </a:rPr>
              <a:t>thermomechanical</a:t>
            </a:r>
            <a:r>
              <a:rPr lang="it-IT" sz="1800" dirty="0">
                <a:latin typeface="ArialMT"/>
              </a:rPr>
              <a:t> stresses due to temperature </a:t>
            </a:r>
            <a:r>
              <a:rPr lang="it-IT" sz="1800" dirty="0" err="1">
                <a:latin typeface="ArialMT"/>
              </a:rPr>
              <a:t>gradient</a:t>
            </a:r>
            <a:endParaRPr lang="it-IT" sz="1800" dirty="0">
              <a:latin typeface="ArialM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1AC9BA-C4A7-4A13-54AF-72FAF93E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060F9D4-A550-3C8B-6A8F-30C951B0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94" y="3082133"/>
            <a:ext cx="1733420" cy="130790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5511B02-643F-1487-A42E-B9760DCBA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99" y="2593429"/>
            <a:ext cx="5090601" cy="3558848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6A28C22B-9773-D872-7EFD-D82D551A625F}"/>
              </a:ext>
            </a:extLst>
          </p:cNvPr>
          <p:cNvSpPr txBox="1">
            <a:spLocks/>
          </p:cNvSpPr>
          <p:nvPr/>
        </p:nvSpPr>
        <p:spPr>
          <a:xfrm>
            <a:off x="6047362" y="1319892"/>
            <a:ext cx="5496468" cy="376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Montserrat" panose="00000500000000000000" pitchFamily="50" charset="0"/>
              <a:buChar char="▶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>
                <a:latin typeface="ArialMT"/>
              </a:rPr>
              <a:t>THE IDEA</a:t>
            </a:r>
          </a:p>
          <a:p>
            <a:pPr marL="0" indent="0" algn="l">
              <a:buNone/>
            </a:pPr>
            <a:r>
              <a:rPr lang="it-IT" sz="1800" dirty="0">
                <a:latin typeface="ArialMT"/>
              </a:rPr>
              <a:t>I</a:t>
            </a:r>
            <a:r>
              <a:rPr lang="it-IT" sz="1800" b="0" i="0" u="none" strike="noStrike" baseline="0" dirty="0">
                <a:latin typeface="ArialMT"/>
              </a:rPr>
              <a:t>ntense </a:t>
            </a:r>
            <a:r>
              <a:rPr lang="it-IT" sz="1800" b="0" i="0" u="none" strike="noStrike" baseline="0" dirty="0" err="1">
                <a:solidFill>
                  <a:srgbClr val="0236CC"/>
                </a:solidFill>
                <a:latin typeface="ArialMT"/>
              </a:rPr>
              <a:t>channeling</a:t>
            </a:r>
            <a:r>
              <a:rPr lang="it-IT" sz="1800" b="0" i="0" u="none" strike="noStrike" baseline="0" dirty="0">
                <a:solidFill>
                  <a:srgbClr val="0236CC"/>
                </a:solidFill>
                <a:latin typeface="ArialMT"/>
              </a:rPr>
              <a:t> </a:t>
            </a:r>
            <a:r>
              <a:rPr lang="it-IT" sz="1800" b="0" i="0" u="none" strike="noStrike" baseline="0" dirty="0" err="1">
                <a:solidFill>
                  <a:srgbClr val="0236CC"/>
                </a:solidFill>
                <a:latin typeface="ArialMT"/>
              </a:rPr>
              <a:t>radiation</a:t>
            </a:r>
            <a:r>
              <a:rPr lang="it-IT" sz="1800" b="0" i="0" u="none" strike="noStrike" baseline="0" dirty="0">
                <a:solidFill>
                  <a:srgbClr val="0236CC"/>
                </a:solidFill>
                <a:latin typeface="ArialMT"/>
              </a:rPr>
              <a:t> </a:t>
            </a:r>
            <a:r>
              <a:rPr lang="it-IT" sz="1800" b="0" i="0" u="none" strike="noStrike" baseline="0" dirty="0">
                <a:latin typeface="ArialMT"/>
              </a:rPr>
              <a:t>(high rate of soft </a:t>
            </a:r>
            <a:r>
              <a:rPr lang="it-IT" sz="1800" b="0" i="0" u="none" strike="noStrike" baseline="0" dirty="0" err="1">
                <a:latin typeface="ArialMT"/>
              </a:rPr>
              <a:t>photons</a:t>
            </a:r>
            <a:r>
              <a:rPr lang="it-IT" sz="1800" b="0" i="0" u="none" strike="noStrike" baseline="0" dirty="0">
                <a:latin typeface="ArialMT"/>
              </a:rPr>
              <a:t>) in </a:t>
            </a:r>
            <a:r>
              <a:rPr lang="it-IT" sz="1800" b="0" i="0" u="none" strike="noStrike" baseline="0" dirty="0" err="1">
                <a:latin typeface="ArialMT"/>
              </a:rPr>
              <a:t>oriented</a:t>
            </a:r>
            <a:r>
              <a:rPr lang="it-IT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>
                <a:latin typeface="ArialMT"/>
              </a:rPr>
              <a:t>crystals for high rate of </a:t>
            </a:r>
            <a:r>
              <a:rPr lang="en-US" sz="1800" b="0" i="0" u="none" strike="noStrike" baseline="0" dirty="0" err="1">
                <a:latin typeface="ArialMT"/>
              </a:rPr>
              <a:t>e+e</a:t>
            </a:r>
            <a:r>
              <a:rPr lang="en-US" sz="1800" b="0" i="0" u="none" strike="noStrike" baseline="0" dirty="0">
                <a:latin typeface="ArialMT"/>
              </a:rPr>
              <a:t>- pairs, smaller deposited energy and PEDD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752AF2E-7D3F-AA57-77EB-310DEF819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94" y="2268199"/>
            <a:ext cx="4709568" cy="9525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F8A24F5-D948-E093-5A9C-5C7A5A4E6C40}"/>
              </a:ext>
            </a:extLst>
          </p:cNvPr>
          <p:cNvSpPr txBox="1"/>
          <p:nvPr/>
        </p:nvSpPr>
        <p:spPr>
          <a:xfrm>
            <a:off x="7506306" y="950560"/>
            <a:ext cx="380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Laura BANDIERA</a:t>
            </a:r>
            <a:r>
              <a:rPr lang="it-IT" dirty="0">
                <a:solidFill>
                  <a:srgbClr val="0E1249"/>
                </a:solidFill>
                <a:latin typeface="Calibri" panose="020F0502020204030204" pitchFamily="34" charset="0"/>
              </a:rPr>
              <a:t>, </a:t>
            </a:r>
            <a:r>
              <a:rPr lang="it-IT" sz="1800" b="0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INFN-LNL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39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BD32E6-17C8-F384-B80B-CF1939EA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1308791"/>
            <a:ext cx="4966907" cy="40985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WORK PLAN</a:t>
            </a:r>
          </a:p>
          <a:p>
            <a:pPr marL="0" indent="0">
              <a:buNone/>
            </a:pPr>
            <a:r>
              <a:rPr lang="en-US" dirty="0">
                <a:solidFill>
                  <a:srgbClr val="0236CC"/>
                </a:solidFill>
              </a:rPr>
              <a:t>Task 1 </a:t>
            </a:r>
            <a:r>
              <a:rPr lang="en-US" dirty="0"/>
              <a:t>- Study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oriented crystals with magnets and collimators </a:t>
            </a:r>
            <a:r>
              <a:rPr lang="en-US" dirty="0"/>
              <a:t>to reach the highest intensity required by linear colliders (CLIC, ILC), </a:t>
            </a:r>
            <a:r>
              <a:rPr lang="en-US" dirty="0" err="1"/>
              <a:t>LHeC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0236CC"/>
                </a:solidFill>
              </a:rPr>
              <a:t>Task 2 </a:t>
            </a:r>
            <a:r>
              <a:rPr lang="en-US" dirty="0"/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Rotating targets </a:t>
            </a:r>
            <a:r>
              <a:rPr lang="en-US" dirty="0"/>
              <a:t>to distribute thermal load over a larger area (cooling…) </a:t>
            </a:r>
          </a:p>
          <a:p>
            <a:pPr marL="0" indent="0">
              <a:buNone/>
            </a:pPr>
            <a:r>
              <a:rPr lang="en-US" dirty="0">
                <a:solidFill>
                  <a:srgbClr val="0236CC"/>
                </a:solidFill>
              </a:rPr>
              <a:t>Tasks 3 </a:t>
            </a:r>
            <a:r>
              <a:rPr lang="en-US" dirty="0"/>
              <a:t>- Study of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thick crystal</a:t>
            </a:r>
            <a:r>
              <a:rPr lang="en-US" dirty="0"/>
              <a:t> option for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solidFill>
                  <a:srgbClr val="0236CC"/>
                </a:solidFill>
              </a:rPr>
              <a:t>Experimental validation</a:t>
            </a:r>
          </a:p>
          <a:p>
            <a:pPr marL="0" indent="0">
              <a:buNone/>
            </a:pPr>
            <a:r>
              <a:rPr lang="en-US" dirty="0"/>
              <a:t>The most promising designs will be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with electrons </a:t>
            </a:r>
            <a:r>
              <a:rPr lang="en-US" dirty="0"/>
              <a:t>in the few GeV </a:t>
            </a:r>
            <a:r>
              <a:rPr lang="en-US" dirty="0">
                <a:solidFill>
                  <a:srgbClr val="0236CC"/>
                </a:solidFill>
              </a:rPr>
              <a:t>range at facilities like CERN PS or DESY </a:t>
            </a:r>
            <a:r>
              <a:rPr lang="en-US" dirty="0"/>
              <a:t>TB.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B55BE3-128A-FD99-D014-9E6C0E10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2202BE9-14AB-7E80-7ABD-283B7EA42D10}"/>
              </a:ext>
            </a:extLst>
          </p:cNvPr>
          <p:cNvSpPr txBox="1">
            <a:spLocks/>
          </p:cNvSpPr>
          <p:nvPr/>
        </p:nvSpPr>
        <p:spPr>
          <a:xfrm>
            <a:off x="5857461" y="1308792"/>
            <a:ext cx="4966907" cy="2765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Montserrat" panose="00000500000000000000" pitchFamily="50" charset="0"/>
              <a:buChar char="▶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/>
              <a:t>WITH WHOM</a:t>
            </a:r>
          </a:p>
          <a:p>
            <a:pPr marL="0" indent="0">
              <a:buNone/>
            </a:pPr>
            <a:r>
              <a:rPr lang="it-IT" dirty="0"/>
              <a:t>INFN FE &amp; </a:t>
            </a:r>
            <a:r>
              <a:rPr lang="it-IT" dirty="0" err="1"/>
              <a:t>UniFE</a:t>
            </a:r>
            <a:r>
              <a:rPr lang="it-IT" dirty="0"/>
              <a:t>; INFN LNL; INFN MI; INFN </a:t>
            </a:r>
            <a:r>
              <a:rPr lang="it-IT" dirty="0" err="1"/>
              <a:t>MiB</a:t>
            </a:r>
            <a:r>
              <a:rPr lang="it-IT" dirty="0"/>
              <a:t> &amp; </a:t>
            </a:r>
            <a:r>
              <a:rPr lang="it-IT" dirty="0" err="1"/>
              <a:t>UniInsubria</a:t>
            </a:r>
            <a:r>
              <a:rPr lang="it-IT" dirty="0"/>
              <a:t>; INFN NA &amp; </a:t>
            </a:r>
            <a:r>
              <a:rPr lang="it-IT" dirty="0" err="1"/>
              <a:t>UniNA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RESOURCES</a:t>
            </a:r>
          </a:p>
          <a:p>
            <a:r>
              <a:rPr lang="it-IT" dirty="0" err="1"/>
              <a:t>Around</a:t>
            </a:r>
            <a:r>
              <a:rPr lang="it-IT" dirty="0"/>
              <a:t> 18 people, 50% of </a:t>
            </a:r>
            <a:r>
              <a:rPr lang="it-IT" dirty="0" err="1"/>
              <a:t>FTEs</a:t>
            </a:r>
            <a:endParaRPr lang="it-IT" dirty="0"/>
          </a:p>
          <a:p>
            <a:r>
              <a:rPr lang="it-IT" dirty="0" err="1"/>
              <a:t>Materials</a:t>
            </a:r>
            <a:r>
              <a:rPr lang="it-IT" dirty="0"/>
              <a:t> 240 k€, Travel 60 k€</a:t>
            </a:r>
          </a:p>
        </p:txBody>
      </p:sp>
    </p:spTree>
    <p:extLst>
      <p:ext uri="{BB962C8B-B14F-4D97-AF65-F5344CB8AC3E}">
        <p14:creationId xmlns:p14="http://schemas.microsoft.com/office/powerpoint/2010/main" val="1769702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CE9A1-DF95-8DDE-C7A5-34BCFDCF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625"/>
            <a:ext cx="10515600" cy="57532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Conclusioni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70F5A2-A28D-04E2-1CA1-289909E5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68CE196-11AA-9F5A-9CAE-84B6A7933C0F}"/>
              </a:ext>
            </a:extLst>
          </p:cNvPr>
          <p:cNvGrpSpPr/>
          <p:nvPr/>
        </p:nvGrpSpPr>
        <p:grpSpPr>
          <a:xfrm>
            <a:off x="357808" y="1052611"/>
            <a:ext cx="10614992" cy="2769563"/>
            <a:chOff x="1007702" y="1358356"/>
            <a:chExt cx="9625681" cy="1231409"/>
          </a:xfrm>
        </p:grpSpPr>
        <p:sp>
          <p:nvSpPr>
            <p:cNvPr id="18" name="Rettangolo con angoli arrotondati 17">
              <a:extLst>
                <a:ext uri="{FF2B5EF4-FFF2-40B4-BE49-F238E27FC236}">
                  <a16:creationId xmlns:a16="http://schemas.microsoft.com/office/drawing/2014/main" id="{E5C3E499-D22A-0F83-B273-2EB55BB14221}"/>
                </a:ext>
              </a:extLst>
            </p:cNvPr>
            <p:cNvSpPr/>
            <p:nvPr/>
          </p:nvSpPr>
          <p:spPr>
            <a:xfrm>
              <a:off x="1007702" y="1358356"/>
              <a:ext cx="9625681" cy="1231409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7A85D954-95E4-64AA-294D-B74072AF760E}"/>
                </a:ext>
              </a:extLst>
            </p:cNvPr>
            <p:cNvSpPr/>
            <p:nvPr/>
          </p:nvSpPr>
          <p:spPr>
            <a:xfrm>
              <a:off x="2224388" y="1389965"/>
              <a:ext cx="7793162" cy="7932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chemeClr val="bg1"/>
                  </a:solidFill>
                </a:rPr>
                <a:t>I </a:t>
              </a:r>
              <a:r>
                <a:rPr lang="en-US" sz="1600" b="1" dirty="0" err="1">
                  <a:solidFill>
                    <a:schemeClr val="bg1"/>
                  </a:solidFill>
                </a:rPr>
                <a:t>progetti</a:t>
              </a:r>
              <a:r>
                <a:rPr lang="en-US" sz="1600" b="1" dirty="0">
                  <a:solidFill>
                    <a:schemeClr val="bg1"/>
                  </a:solidFill>
                </a:rPr>
                <a:t> in </a:t>
              </a:r>
              <a:r>
                <a:rPr lang="en-US" sz="1600" b="1" dirty="0" err="1">
                  <a:solidFill>
                    <a:schemeClr val="bg1"/>
                  </a:solidFill>
                </a:rPr>
                <a:t>corso</a:t>
              </a:r>
              <a:r>
                <a:rPr lang="en-US" sz="1600" b="1" dirty="0">
                  <a:solidFill>
                    <a:schemeClr val="bg1"/>
                  </a:solidFill>
                </a:rPr>
                <a:t> di </a:t>
              </a:r>
              <a:r>
                <a:rPr lang="en-US" sz="1600" b="1" dirty="0" err="1">
                  <a:solidFill>
                    <a:schemeClr val="bg1"/>
                  </a:solidFill>
                </a:rPr>
                <a:t>esercizio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hanno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prospettive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promettenti</a:t>
              </a:r>
              <a:r>
                <a:rPr lang="en-US" sz="1600" b="1" dirty="0">
                  <a:solidFill>
                    <a:schemeClr val="bg1"/>
                  </a:solidFill>
                </a:rPr>
                <a:t> per I </a:t>
              </a:r>
              <a:r>
                <a:rPr lang="en-US" sz="1600" b="1" dirty="0" err="1">
                  <a:solidFill>
                    <a:schemeClr val="bg1"/>
                  </a:solidFill>
                </a:rPr>
                <a:t>prossimi</a:t>
              </a:r>
              <a:r>
                <a:rPr lang="en-US" sz="1600" b="1" dirty="0">
                  <a:solidFill>
                    <a:schemeClr val="bg1"/>
                  </a:solidFill>
                </a:rPr>
                <a:t> 5-10 anni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16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rgbClr val="FFFF00"/>
                  </a:solidFill>
                </a:rPr>
                <a:t>HF-magnets</a:t>
              </a:r>
              <a:r>
                <a:rPr lang="en-US" sz="1600" b="1" dirty="0">
                  <a:solidFill>
                    <a:schemeClr val="bg1"/>
                  </a:solidFill>
                </a:rPr>
                <a:t>:   </a:t>
              </a:r>
              <a:r>
                <a:rPr lang="en-US" sz="1600" b="1" dirty="0" err="1">
                  <a:solidFill>
                    <a:schemeClr val="bg1"/>
                  </a:solidFill>
                </a:rPr>
                <a:t>cruciale</a:t>
              </a:r>
              <a:r>
                <a:rPr lang="en-US" sz="1600" b="1" dirty="0">
                  <a:solidFill>
                    <a:schemeClr val="bg1"/>
                  </a:solidFill>
                </a:rPr>
                <a:t> per </a:t>
              </a:r>
              <a:r>
                <a:rPr lang="en-US" sz="1600" b="1" dirty="0" err="1">
                  <a:solidFill>
                    <a:schemeClr val="bg1"/>
                  </a:solidFill>
                </a:rPr>
                <a:t>vari</a:t>
              </a:r>
              <a:r>
                <a:rPr lang="en-US" sz="1600" b="1" dirty="0">
                  <a:solidFill>
                    <a:schemeClr val="bg1"/>
                  </a:solidFill>
                </a:rPr>
                <a:t> tipi di </a:t>
              </a:r>
              <a:r>
                <a:rPr lang="en-US" sz="1600" b="1" dirty="0" err="1">
                  <a:solidFill>
                    <a:schemeClr val="bg1"/>
                  </a:solidFill>
                </a:rPr>
                <a:t>collisori</a:t>
              </a:r>
              <a:r>
                <a:rPr lang="en-US" sz="1600" b="1" dirty="0">
                  <a:solidFill>
                    <a:schemeClr val="bg1"/>
                  </a:solidFill>
                </a:rPr>
                <a:t> e con </a:t>
              </a:r>
              <a:r>
                <a:rPr lang="en-US" sz="1600" b="1" dirty="0" err="1">
                  <a:solidFill>
                    <a:schemeClr val="bg1"/>
                  </a:solidFill>
                </a:rPr>
                <a:t>numerose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applicazioni</a:t>
              </a:r>
              <a:r>
                <a:rPr lang="en-US" sz="1600" b="1" dirty="0">
                  <a:solidFill>
                    <a:schemeClr val="bg1"/>
                  </a:solidFill>
                </a:rPr>
                <a:t>, in </a:t>
              </a:r>
              <a:r>
                <a:rPr lang="en-US" sz="1600" b="1" dirty="0" err="1">
                  <a:solidFill>
                    <a:schemeClr val="bg1"/>
                  </a:solidFill>
                </a:rPr>
                <a:t>acceleratori</a:t>
              </a:r>
              <a:r>
                <a:rPr lang="en-US" sz="1600" b="1" dirty="0">
                  <a:solidFill>
                    <a:schemeClr val="bg1"/>
                  </a:solidFill>
                </a:rPr>
                <a:t>, </a:t>
              </a:r>
              <a:r>
                <a:rPr lang="en-US" sz="1600" b="1" dirty="0" err="1">
                  <a:solidFill>
                    <a:schemeClr val="bg1"/>
                  </a:solidFill>
                </a:rPr>
                <a:t>rivelatori</a:t>
              </a:r>
              <a:r>
                <a:rPr lang="en-US" sz="1600" b="1" dirty="0">
                  <a:solidFill>
                    <a:schemeClr val="bg1"/>
                  </a:solidFill>
                </a:rPr>
                <a:t>, </a:t>
              </a:r>
              <a:r>
                <a:rPr lang="en-US" sz="1600" b="1" dirty="0" err="1">
                  <a:solidFill>
                    <a:schemeClr val="bg1"/>
                  </a:solidFill>
                </a:rPr>
                <a:t>applicazioni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mediche</a:t>
              </a:r>
              <a:r>
                <a:rPr lang="en-US" sz="1600" b="1" dirty="0">
                  <a:solidFill>
                    <a:schemeClr val="bg1"/>
                  </a:solidFill>
                </a:rPr>
                <a:t> ed </a:t>
              </a:r>
              <a:r>
                <a:rPr lang="en-US" sz="1600" b="1" dirty="0" err="1">
                  <a:solidFill>
                    <a:schemeClr val="bg1"/>
                  </a:solidFill>
                </a:rPr>
                <a:t>energetiche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rgbClr val="FFFF00"/>
                  </a:solidFill>
                </a:rPr>
                <a:t>Plasma-based colliders</a:t>
              </a:r>
              <a:r>
                <a:rPr lang="en-US" sz="1600" b="1" dirty="0">
                  <a:solidFill>
                    <a:schemeClr val="bg1"/>
                  </a:solidFill>
                </a:rPr>
                <a:t>:  </a:t>
              </a:r>
              <a:r>
                <a:rPr lang="en-US" sz="1600" b="1" dirty="0" err="1">
                  <a:solidFill>
                    <a:schemeClr val="bg1"/>
                  </a:solidFill>
                </a:rPr>
                <a:t>importante</a:t>
              </a:r>
              <a:r>
                <a:rPr lang="en-US" sz="1600" b="1" dirty="0">
                  <a:solidFill>
                    <a:schemeClr val="bg1"/>
                  </a:solidFill>
                </a:rPr>
                <a:t> far leva </a:t>
              </a:r>
              <a:r>
                <a:rPr lang="en-US" sz="1600" b="1" dirty="0" err="1">
                  <a:solidFill>
                    <a:schemeClr val="bg1"/>
                  </a:solidFill>
                </a:rPr>
                <a:t>sulla</a:t>
              </a:r>
              <a:r>
                <a:rPr lang="en-US" sz="1600" b="1" dirty="0">
                  <a:solidFill>
                    <a:schemeClr val="bg1"/>
                  </a:solidFill>
                </a:rPr>
                <a:t> sola facility (INFN-based) di </a:t>
              </a:r>
              <a:r>
                <a:rPr lang="en-US" sz="1600" b="1" dirty="0" err="1">
                  <a:solidFill>
                    <a:schemeClr val="bg1"/>
                  </a:solidFill>
                </a:rPr>
                <a:t>accelerazione</a:t>
              </a:r>
              <a:r>
                <a:rPr lang="en-US" sz="1600" b="1" dirty="0">
                  <a:solidFill>
                    <a:schemeClr val="bg1"/>
                  </a:solidFill>
                </a:rPr>
                <a:t> a plasma per </a:t>
              </a:r>
              <a:r>
                <a:rPr lang="en-US" sz="1600" b="1" dirty="0" err="1">
                  <a:solidFill>
                    <a:schemeClr val="bg1"/>
                  </a:solidFill>
                </a:rPr>
                <a:t>utenti</a:t>
              </a:r>
              <a:r>
                <a:rPr lang="en-US" sz="1600" b="1" dirty="0">
                  <a:solidFill>
                    <a:schemeClr val="bg1"/>
                  </a:solidFill>
                </a:rPr>
                <a:t>, e </a:t>
              </a:r>
              <a:r>
                <a:rPr lang="en-US" sz="1600" b="1" dirty="0" err="1">
                  <a:solidFill>
                    <a:schemeClr val="bg1"/>
                  </a:solidFill>
                </a:rPr>
                <a:t>mantenere</a:t>
              </a:r>
              <a:r>
                <a:rPr lang="en-US" sz="1600" b="1" dirty="0">
                  <a:solidFill>
                    <a:schemeClr val="bg1"/>
                  </a:solidFill>
                </a:rPr>
                <a:t> la leadership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b="1" dirty="0" err="1">
                  <a:solidFill>
                    <a:srgbClr val="FFFF00"/>
                  </a:solidFill>
                </a:rPr>
                <a:t>Finestre</a:t>
              </a:r>
              <a:r>
                <a:rPr lang="en-US" sz="1600" b="1" dirty="0">
                  <a:solidFill>
                    <a:srgbClr val="FFFF00"/>
                  </a:solidFill>
                </a:rPr>
                <a:t> RF</a:t>
              </a:r>
              <a:r>
                <a:rPr lang="en-US" sz="1600" b="1" dirty="0">
                  <a:solidFill>
                    <a:schemeClr val="bg1"/>
                  </a:solidFill>
                </a:rPr>
                <a:t>:  uno </a:t>
              </a:r>
              <a:r>
                <a:rPr lang="en-US" sz="1600" b="1" dirty="0" err="1">
                  <a:solidFill>
                    <a:schemeClr val="bg1"/>
                  </a:solidFill>
                </a:rPr>
                <a:t>dei</a:t>
              </a:r>
              <a:r>
                <a:rPr lang="en-US" sz="1600" b="1" dirty="0">
                  <a:solidFill>
                    <a:schemeClr val="bg1"/>
                  </a:solidFill>
                </a:rPr>
                <a:t> problem </a:t>
              </a:r>
              <a:r>
                <a:rPr lang="en-US" sz="1600" b="1" dirty="0" err="1">
                  <a:solidFill>
                    <a:schemeClr val="bg1"/>
                  </a:solidFill>
                </a:rPr>
                <a:t>più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rilevanti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nello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sviluppo</a:t>
              </a:r>
              <a:r>
                <a:rPr lang="en-US" sz="1600" b="1" dirty="0">
                  <a:solidFill>
                    <a:schemeClr val="bg1"/>
                  </a:solidFill>
                </a:rPr>
                <a:t> di </a:t>
              </a:r>
              <a:r>
                <a:rPr lang="en-US" sz="1600" b="1" dirty="0" err="1">
                  <a:solidFill>
                    <a:schemeClr val="bg1"/>
                  </a:solidFill>
                </a:rPr>
                <a:t>cavità</a:t>
              </a:r>
              <a:r>
                <a:rPr lang="en-US" sz="1600" b="1" dirty="0">
                  <a:solidFill>
                    <a:schemeClr val="bg1"/>
                  </a:solidFill>
                </a:rPr>
                <a:t> RF per colliders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b="1" dirty="0" err="1">
                  <a:solidFill>
                    <a:srgbClr val="FFFF00"/>
                  </a:solidFill>
                </a:rPr>
                <a:t>Sorgenti</a:t>
              </a:r>
              <a:r>
                <a:rPr lang="en-US" sz="1600" b="1" dirty="0">
                  <a:solidFill>
                    <a:srgbClr val="FFFF00"/>
                  </a:solidFill>
                </a:rPr>
                <a:t> di </a:t>
              </a:r>
              <a:r>
                <a:rPr lang="en-US" sz="1600" b="1" dirty="0" err="1">
                  <a:solidFill>
                    <a:srgbClr val="FFFF00"/>
                  </a:solidFill>
                </a:rPr>
                <a:t>positroni</a:t>
              </a:r>
              <a:r>
                <a:rPr lang="en-US" sz="1600" b="1" dirty="0">
                  <a:solidFill>
                    <a:schemeClr val="bg1"/>
                  </a:solidFill>
                </a:rPr>
                <a:t>: </a:t>
              </a:r>
              <a:r>
                <a:rPr lang="en-US" sz="1600" b="1" dirty="0" err="1">
                  <a:solidFill>
                    <a:schemeClr val="bg1"/>
                  </a:solidFill>
                </a:rPr>
                <a:t>interessante</a:t>
              </a:r>
              <a:r>
                <a:rPr lang="en-US" sz="1600" b="1" dirty="0">
                  <a:solidFill>
                    <a:schemeClr val="bg1"/>
                  </a:solidFill>
                </a:rPr>
                <a:t> R&amp;D, non </a:t>
              </a:r>
              <a:r>
                <a:rPr lang="en-US" sz="1600" b="1" dirty="0" err="1">
                  <a:solidFill>
                    <a:schemeClr val="bg1"/>
                  </a:solidFill>
                </a:rPr>
                <a:t>troppo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costoso</a:t>
              </a:r>
              <a:r>
                <a:rPr lang="en-US" sz="1600" b="1" dirty="0">
                  <a:solidFill>
                    <a:schemeClr val="bg1"/>
                  </a:solidFill>
                </a:rPr>
                <a:t>, per </a:t>
              </a:r>
              <a:r>
                <a:rPr lang="en-US" sz="1600" b="1" dirty="0" err="1">
                  <a:solidFill>
                    <a:schemeClr val="bg1"/>
                  </a:solidFill>
                </a:rPr>
                <a:t>e+e</a:t>
              </a:r>
              <a:r>
                <a:rPr lang="en-US" sz="1600" b="1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FC418D-89D0-E5D6-51A9-17DC1E3D1833}"/>
              </a:ext>
            </a:extLst>
          </p:cNvPr>
          <p:cNvSpPr txBox="1"/>
          <p:nvPr/>
        </p:nvSpPr>
        <p:spPr>
          <a:xfrm>
            <a:off x="566531" y="4168824"/>
            <a:ext cx="10614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Risorse</a:t>
            </a:r>
            <a:r>
              <a:rPr lang="it-IT" dirty="0"/>
              <a:t>: indicative per capire adeguatezza e scala, da rivedere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Collaborazioni e contesto</a:t>
            </a:r>
            <a:r>
              <a:rPr lang="it-IT" dirty="0"/>
              <a:t>: in alcuni casi da irrobustire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Contributo CERN</a:t>
            </a:r>
            <a:r>
              <a:rPr lang="it-IT" dirty="0"/>
              <a:t>:  da sollecitare ove opportuno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236CC"/>
                </a:solidFill>
              </a:rPr>
              <a:t>Piano</a:t>
            </a:r>
            <a:r>
              <a:rPr lang="it-IT" dirty="0"/>
              <a:t>:  dopo oggi, piano coerente col </a:t>
            </a:r>
            <a:r>
              <a:rPr lang="it-IT" dirty="0" err="1"/>
              <a:t>GdL</a:t>
            </a:r>
            <a:r>
              <a:rPr lang="it-IT" dirty="0"/>
              <a:t> per finalizzare il documento entro XX dicembre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236CC"/>
                </a:solidFill>
              </a:rPr>
              <a:t>Contenuto documento</a:t>
            </a:r>
            <a:r>
              <a:rPr lang="it-IT" dirty="0"/>
              <a:t>:  quante pagine (2-3 pp/progetto?), quali paragrafi (scopo, contesto, collaborazioni, punti di forza INFN ? multi-</a:t>
            </a:r>
            <a:r>
              <a:rPr lang="it-IT" dirty="0" err="1"/>
              <a:t>disciplinarietà</a:t>
            </a:r>
            <a:r>
              <a:rPr lang="it-IT" dirty="0"/>
              <a:t> o no?) </a:t>
            </a:r>
          </a:p>
        </p:txBody>
      </p:sp>
    </p:spTree>
    <p:extLst>
      <p:ext uri="{BB962C8B-B14F-4D97-AF65-F5344CB8AC3E}">
        <p14:creationId xmlns:p14="http://schemas.microsoft.com/office/powerpoint/2010/main" val="333523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8F802C-3EC1-57EF-C38D-ECF86DD3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625"/>
            <a:ext cx="10515600" cy="1019135"/>
          </a:xfrm>
        </p:spPr>
        <p:txBody>
          <a:bodyPr>
            <a:noAutofit/>
          </a:bodyPr>
          <a:lstStyle/>
          <a:p>
            <a:r>
              <a:rPr lang="it-IT" sz="3200" dirty="0" err="1"/>
              <a:t>Continuation</a:t>
            </a:r>
            <a:r>
              <a:rPr lang="it-IT" sz="3200" dirty="0"/>
              <a:t> of 4 </a:t>
            </a:r>
            <a:r>
              <a:rPr lang="it-IT" sz="3200" dirty="0" err="1"/>
              <a:t>present</a:t>
            </a:r>
            <a:r>
              <a:rPr lang="it-IT" sz="3200" dirty="0"/>
              <a:t> projects, </a:t>
            </a:r>
            <a:r>
              <a:rPr lang="it-IT" sz="3200" dirty="0">
                <a:solidFill>
                  <a:srgbClr val="7030A0"/>
                </a:solidFill>
              </a:rPr>
              <a:t>4 new </a:t>
            </a:r>
            <a:r>
              <a:rPr lang="it-IT" sz="3200" dirty="0" err="1">
                <a:solidFill>
                  <a:srgbClr val="7030A0"/>
                </a:solidFill>
              </a:rPr>
              <a:t>ones</a:t>
            </a:r>
            <a:endParaRPr lang="it-IT" sz="3200" dirty="0">
              <a:solidFill>
                <a:srgbClr val="7030A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1978A4-A97F-7497-F9CD-8F97C2A9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999"/>
            <a:ext cx="10515600" cy="376361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Machine Detector Interface </a:t>
            </a:r>
            <a:r>
              <a:rPr lang="it-IT" dirty="0" err="1"/>
              <a:t>FCCee</a:t>
            </a:r>
            <a:r>
              <a:rPr lang="it-IT" dirty="0"/>
              <a:t>, LNF</a:t>
            </a:r>
          </a:p>
          <a:p>
            <a:r>
              <a:rPr lang="it-IT" dirty="0" err="1"/>
              <a:t>Muon</a:t>
            </a:r>
            <a:r>
              <a:rPr lang="it-IT" dirty="0"/>
              <a:t> Collider, LASA </a:t>
            </a:r>
          </a:p>
          <a:p>
            <a:r>
              <a:rPr lang="it-IT" dirty="0"/>
              <a:t>SRF </a:t>
            </a:r>
            <a:r>
              <a:rPr lang="it-IT" dirty="0" err="1"/>
              <a:t>cavities</a:t>
            </a:r>
            <a:r>
              <a:rPr lang="it-IT" dirty="0"/>
              <a:t>, bulk Nb, LASA</a:t>
            </a:r>
          </a:p>
          <a:p>
            <a:r>
              <a:rPr lang="it-IT" dirty="0"/>
              <a:t>SRF </a:t>
            </a:r>
            <a:r>
              <a:rPr lang="it-IT" dirty="0" err="1"/>
              <a:t>cavities</a:t>
            </a:r>
            <a:r>
              <a:rPr lang="it-IT" dirty="0"/>
              <a:t>, </a:t>
            </a:r>
            <a:r>
              <a:rPr lang="it-IT" dirty="0" err="1"/>
              <a:t>Thin</a:t>
            </a:r>
            <a:r>
              <a:rPr lang="it-IT" dirty="0"/>
              <a:t> </a:t>
            </a:r>
            <a:r>
              <a:rPr lang="it-IT" dirty="0" err="1"/>
              <a:t>films</a:t>
            </a:r>
            <a:r>
              <a:rPr lang="it-IT" dirty="0"/>
              <a:t>, LNL</a:t>
            </a:r>
          </a:p>
          <a:p>
            <a:r>
              <a:rPr lang="it-IT" dirty="0">
                <a:solidFill>
                  <a:srgbClr val="7030A0"/>
                </a:solidFill>
              </a:rPr>
              <a:t>High-field </a:t>
            </a:r>
            <a:r>
              <a:rPr lang="it-IT" dirty="0" err="1">
                <a:solidFill>
                  <a:srgbClr val="7030A0"/>
                </a:solidFill>
              </a:rPr>
              <a:t>magnets</a:t>
            </a:r>
            <a:r>
              <a:rPr lang="it-IT" dirty="0">
                <a:solidFill>
                  <a:srgbClr val="7030A0"/>
                </a:solidFill>
              </a:rPr>
              <a:t>, Milano</a:t>
            </a:r>
          </a:p>
          <a:p>
            <a:r>
              <a:rPr lang="it-IT" dirty="0">
                <a:solidFill>
                  <a:srgbClr val="7030A0"/>
                </a:solidFill>
              </a:rPr>
              <a:t>Plasma-</a:t>
            </a:r>
            <a:r>
              <a:rPr lang="it-IT" dirty="0" err="1">
                <a:solidFill>
                  <a:srgbClr val="7030A0"/>
                </a:solidFill>
              </a:rPr>
              <a:t>based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colliders</a:t>
            </a:r>
            <a:r>
              <a:rPr lang="it-IT" dirty="0">
                <a:solidFill>
                  <a:srgbClr val="7030A0"/>
                </a:solidFill>
              </a:rPr>
              <a:t>, LNF</a:t>
            </a:r>
          </a:p>
          <a:p>
            <a:r>
              <a:rPr lang="it-IT" dirty="0">
                <a:solidFill>
                  <a:srgbClr val="7030A0"/>
                </a:solidFill>
              </a:rPr>
              <a:t>RF windows and </a:t>
            </a:r>
            <a:r>
              <a:rPr lang="it-IT" dirty="0" err="1">
                <a:solidFill>
                  <a:srgbClr val="7030A0"/>
                </a:solidFill>
              </a:rPr>
              <a:t>couplers</a:t>
            </a:r>
            <a:r>
              <a:rPr lang="it-IT" dirty="0">
                <a:solidFill>
                  <a:srgbClr val="7030A0"/>
                </a:solidFill>
              </a:rPr>
              <a:t>, LNL</a:t>
            </a:r>
          </a:p>
          <a:p>
            <a:r>
              <a:rPr lang="it-IT" dirty="0">
                <a:solidFill>
                  <a:srgbClr val="7030A0"/>
                </a:solidFill>
              </a:rPr>
              <a:t>Innovative </a:t>
            </a:r>
            <a:r>
              <a:rPr lang="it-IT" dirty="0" err="1">
                <a:solidFill>
                  <a:srgbClr val="7030A0"/>
                </a:solidFill>
              </a:rPr>
              <a:t>positron</a:t>
            </a:r>
            <a:r>
              <a:rPr lang="it-IT" dirty="0">
                <a:solidFill>
                  <a:srgbClr val="7030A0"/>
                </a:solidFill>
              </a:rPr>
              <a:t> sources, Fe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624424-75E5-0321-DD82-72805266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961C3E-F670-D2D6-761D-49DD022FD1EA}"/>
              </a:ext>
            </a:extLst>
          </p:cNvPr>
          <p:cNvSpPr txBox="1"/>
          <p:nvPr/>
        </p:nvSpPr>
        <p:spPr>
          <a:xfrm>
            <a:off x="1003952" y="5653914"/>
            <a:ext cx="960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236CC"/>
                </a:solidFill>
              </a:rPr>
              <a:t>The </a:t>
            </a:r>
            <a:r>
              <a:rPr lang="it-IT" dirty="0" err="1">
                <a:solidFill>
                  <a:srgbClr val="0236CC"/>
                </a:solidFill>
              </a:rPr>
              <a:t>ideas</a:t>
            </a:r>
            <a:r>
              <a:rPr lang="it-IT" dirty="0">
                <a:solidFill>
                  <a:srgbClr val="0236CC"/>
                </a:solidFill>
              </a:rPr>
              <a:t>, the collider-</a:t>
            </a:r>
            <a:r>
              <a:rPr lang="it-IT" dirty="0" err="1">
                <a:solidFill>
                  <a:srgbClr val="0236CC"/>
                </a:solidFill>
              </a:rPr>
              <a:t>related</a:t>
            </a:r>
            <a:r>
              <a:rPr lang="it-IT" dirty="0">
                <a:solidFill>
                  <a:srgbClr val="0236CC"/>
                </a:solidFill>
              </a:rPr>
              <a:t> </a:t>
            </a:r>
            <a:r>
              <a:rPr lang="it-IT" dirty="0" err="1">
                <a:solidFill>
                  <a:srgbClr val="0236CC"/>
                </a:solidFill>
              </a:rPr>
              <a:t>scopes</a:t>
            </a:r>
            <a:r>
              <a:rPr lang="it-IT" dirty="0">
                <a:solidFill>
                  <a:srgbClr val="0236CC"/>
                </a:solidFill>
              </a:rPr>
              <a:t>, the </a:t>
            </a:r>
            <a:r>
              <a:rPr lang="it-IT" dirty="0" err="1">
                <a:solidFill>
                  <a:srgbClr val="0236CC"/>
                </a:solidFill>
              </a:rPr>
              <a:t>collaborations</a:t>
            </a:r>
            <a:r>
              <a:rPr lang="it-IT" dirty="0"/>
              <a:t>,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work plan and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resources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4740340-B72A-8501-828A-1A5E3D99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07" y="200198"/>
            <a:ext cx="10515600" cy="802159"/>
          </a:xfrm>
        </p:spPr>
        <p:txBody>
          <a:bodyPr>
            <a:normAutofit fontScale="90000"/>
          </a:bodyPr>
          <a:lstStyle/>
          <a:p>
            <a:r>
              <a:rPr lang="it-IT" dirty="0"/>
              <a:t>La </a:t>
            </a:r>
            <a:r>
              <a:rPr lang="it-IT" dirty="0" err="1"/>
              <a:t>regionedi</a:t>
            </a:r>
            <a:r>
              <a:rPr lang="it-IT" dirty="0"/>
              <a:t> interazione dei collider futuri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B2B4460-89E2-97ED-70AB-4036E847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07" y="1507787"/>
            <a:ext cx="5076217" cy="47860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PROGETTO IN CORSO</a:t>
            </a:r>
          </a:p>
          <a:p>
            <a:r>
              <a:rPr lang="it-IT" dirty="0"/>
              <a:t>Per </a:t>
            </a:r>
            <a:r>
              <a:rPr lang="it-IT" b="1" dirty="0" err="1"/>
              <a:t>FCCee</a:t>
            </a:r>
            <a:r>
              <a:rPr lang="it-IT" dirty="0"/>
              <a:t>:  Costruzione del </a:t>
            </a:r>
            <a:r>
              <a:rPr lang="it-IT" dirty="0" err="1">
                <a:solidFill>
                  <a:srgbClr val="0000CC"/>
                </a:solidFill>
              </a:rPr>
              <a:t>mockup</a:t>
            </a:r>
            <a:r>
              <a:rPr lang="it-IT" dirty="0">
                <a:solidFill>
                  <a:srgbClr val="0000CC"/>
                </a:solidFill>
              </a:rPr>
              <a:t> della regione di interazione inclusivo delle camere da vuoto e del relativo raffreddamento </a:t>
            </a:r>
            <a:r>
              <a:rPr lang="it-IT" dirty="0"/>
              <a:t>per la validazione dei disegni, </a:t>
            </a:r>
            <a:r>
              <a:rPr lang="it-IT" dirty="0" err="1"/>
              <a:t>buckling</a:t>
            </a:r>
            <a:r>
              <a:rPr lang="it-IT" dirty="0"/>
              <a:t> test e loro integrazione con i soffietti, il rivelatore di vertice e il calorimetro di luminosità assemblati all’interno di un tubo di supporto leggero in fibra di carbonio.</a:t>
            </a:r>
          </a:p>
          <a:p>
            <a:r>
              <a:rPr lang="it-IT" dirty="0"/>
              <a:t>In progettazione(&gt; 1 anno): tubo di supporto, </a:t>
            </a:r>
            <a:r>
              <a:rPr lang="it-IT" dirty="0" err="1"/>
              <a:t>mockup</a:t>
            </a:r>
            <a:r>
              <a:rPr lang="it-IT" dirty="0"/>
              <a:t> del soffietto, </a:t>
            </a:r>
            <a:r>
              <a:rPr lang="it-IT" dirty="0" err="1"/>
              <a:t>mockup</a:t>
            </a:r>
            <a:r>
              <a:rPr lang="it-IT" dirty="0"/>
              <a:t> del calorimetro di luminosità</a:t>
            </a:r>
          </a:p>
          <a:p>
            <a:r>
              <a:rPr lang="it-IT" dirty="0"/>
              <a:t>200k€ CERN, </a:t>
            </a:r>
            <a:r>
              <a:rPr lang="it-IT" dirty="0">
                <a:solidFill>
                  <a:srgbClr val="0000CC"/>
                </a:solidFill>
              </a:rPr>
              <a:t>80+101 k€ </a:t>
            </a:r>
            <a:r>
              <a:rPr lang="it-IT" dirty="0"/>
              <a:t>INFN</a:t>
            </a:r>
          </a:p>
          <a:p>
            <a:r>
              <a:rPr lang="it-IT" dirty="0"/>
              <a:t>Circa </a:t>
            </a:r>
            <a:r>
              <a:rPr lang="it-IT" dirty="0">
                <a:solidFill>
                  <a:srgbClr val="0000CC"/>
                </a:solidFill>
              </a:rPr>
              <a:t>2</a:t>
            </a:r>
            <a:r>
              <a:rPr lang="it-IT" dirty="0"/>
              <a:t> FTE LNF e </a:t>
            </a:r>
            <a:r>
              <a:rPr lang="it-IT" dirty="0">
                <a:solidFill>
                  <a:srgbClr val="0000CC"/>
                </a:solidFill>
              </a:rPr>
              <a:t>1.2</a:t>
            </a:r>
            <a:r>
              <a:rPr lang="it-IT" dirty="0"/>
              <a:t> FTE INFN-Pisa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E93598-F6DD-34E1-A9DA-DEACBACC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3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BE54AE-96C1-3A88-E306-BED8901E377B}"/>
              </a:ext>
            </a:extLst>
          </p:cNvPr>
          <p:cNvSpPr txBox="1"/>
          <p:nvPr/>
        </p:nvSpPr>
        <p:spPr>
          <a:xfrm>
            <a:off x="1838528" y="913172"/>
            <a:ext cx="472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Manuela Boscolo</a:t>
            </a:r>
            <a:r>
              <a:rPr lang="it-IT" dirty="0">
                <a:solidFill>
                  <a:srgbClr val="0E1249"/>
                </a:solidFill>
                <a:latin typeface="Calibri" panose="020F0502020204030204" pitchFamily="34" charset="0"/>
              </a:rPr>
              <a:t>, </a:t>
            </a:r>
            <a:r>
              <a:rPr lang="it-IT" sz="1800" b="0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INFN-LNF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301A76B-6B65-09A7-48D3-11EE9A5D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24" y="1097838"/>
            <a:ext cx="5662122" cy="7546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947E97A-1C79-E2D8-E67F-B27094324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68" y="2051469"/>
            <a:ext cx="4330057" cy="211769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C8D19DA-6BA7-9F5F-0526-B8DAC3E83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909" y="4368104"/>
            <a:ext cx="3066932" cy="15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9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0A4980-5013-E0B6-65E0-0BC61A888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830"/>
            <a:ext cx="4492557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/>
              <a:t>ATTIVITA’ PROPOSTE</a:t>
            </a:r>
          </a:p>
          <a:p>
            <a:r>
              <a:rPr lang="it-IT" sz="1800" b="1" dirty="0"/>
              <a:t>FCC-</a:t>
            </a:r>
            <a:r>
              <a:rPr lang="it-IT" sz="1800" b="1" dirty="0" err="1"/>
              <a:t>ee</a:t>
            </a:r>
            <a:r>
              <a:rPr lang="it-IT" sz="1800" dirty="0"/>
              <a:t>: </a:t>
            </a:r>
            <a:r>
              <a:rPr lang="it-IT" sz="1800" dirty="0" err="1"/>
              <a:t>beampipe</a:t>
            </a:r>
            <a:r>
              <a:rPr lang="it-IT" sz="1800" dirty="0"/>
              <a:t> da 2 cm raffreddata con paraffina liquida all'interno di un doppio strato in berillio, ciascuna con uno spessore di 0.35 mm.</a:t>
            </a:r>
          </a:p>
          <a:p>
            <a:r>
              <a:rPr lang="it-IT" sz="1800" dirty="0"/>
              <a:t>Dimostrare la fattibilità tecnologica di </a:t>
            </a:r>
            <a:r>
              <a:rPr lang="it-IT" sz="1800" dirty="0">
                <a:solidFill>
                  <a:srgbClr val="0000CC"/>
                </a:solidFill>
              </a:rPr>
              <a:t>camere da vuoto estremamente sottili</a:t>
            </a:r>
            <a:r>
              <a:rPr lang="it-IT" sz="1800" dirty="0"/>
              <a:t>, con </a:t>
            </a:r>
            <a:r>
              <a:rPr lang="it-IT" sz="1800" dirty="0">
                <a:solidFill>
                  <a:srgbClr val="0000CC"/>
                </a:solidFill>
              </a:rPr>
              <a:t>uso di materiali alternativi</a:t>
            </a:r>
            <a:r>
              <a:rPr lang="it-IT" sz="1800" dirty="0"/>
              <a:t>, come lega di berillio e alluminio (</a:t>
            </a:r>
            <a:r>
              <a:rPr lang="it-IT" sz="1800" dirty="0" err="1"/>
              <a:t>Albemet</a:t>
            </a:r>
            <a:r>
              <a:rPr lang="it-IT" sz="1800" dirty="0"/>
              <a:t>) e i C-compositi </a:t>
            </a:r>
          </a:p>
          <a:p>
            <a:r>
              <a:rPr lang="it-IT" sz="1800" dirty="0"/>
              <a:t>Integrazione/montaggio con elementi magnetici complessi</a:t>
            </a:r>
          </a:p>
          <a:p>
            <a:r>
              <a:rPr lang="it-IT" sz="1800" dirty="0"/>
              <a:t>Potenza trasferita alle camere fino a circa </a:t>
            </a:r>
            <a:r>
              <a:rPr lang="it-IT" sz="1800" dirty="0">
                <a:solidFill>
                  <a:srgbClr val="0000CC"/>
                </a:solidFill>
              </a:rPr>
              <a:t>500 </a:t>
            </a:r>
            <a:r>
              <a:rPr lang="it-IT" sz="1800" dirty="0" err="1">
                <a:solidFill>
                  <a:srgbClr val="0000CC"/>
                </a:solidFill>
              </a:rPr>
              <a:t>mW</a:t>
            </a:r>
            <a:r>
              <a:rPr lang="it-IT" sz="1800" dirty="0">
                <a:solidFill>
                  <a:srgbClr val="0000CC"/>
                </a:solidFill>
              </a:rPr>
              <a:t>/cm</a:t>
            </a:r>
            <a:r>
              <a:rPr lang="it-IT" sz="1800" baseline="30000" dirty="0">
                <a:solidFill>
                  <a:srgbClr val="0000CC"/>
                </a:solidFill>
              </a:rPr>
              <a:t>2</a:t>
            </a:r>
            <a:r>
              <a:rPr lang="it-IT" sz="1800" dirty="0"/>
              <a:t>, da rimuovere senza impattare il materiale.</a:t>
            </a:r>
          </a:p>
          <a:p>
            <a:r>
              <a:rPr lang="it-IT" sz="1800" dirty="0">
                <a:solidFill>
                  <a:srgbClr val="0000CC"/>
                </a:solidFill>
              </a:rPr>
              <a:t>Prototipi di camere di diverso spessore e grandezza</a:t>
            </a:r>
            <a:r>
              <a:rPr lang="it-IT" sz="1800" dirty="0"/>
              <a:t> (diametro e lunghezza) raffreddate con diverse soluzioni tecnologiche.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25C196-D7B1-A9E4-7C7D-A9E6D0B6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C63959B-DD94-F813-746A-944507BF8DB3}"/>
              </a:ext>
            </a:extLst>
          </p:cNvPr>
          <p:cNvSpPr txBox="1">
            <a:spLocks/>
          </p:cNvSpPr>
          <p:nvPr/>
        </p:nvSpPr>
        <p:spPr>
          <a:xfrm>
            <a:off x="6096000" y="291830"/>
            <a:ext cx="4492557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Montserrat" panose="00000500000000000000" pitchFamily="50" charset="0"/>
              <a:buChar char="▶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600" b="1" dirty="0"/>
              <a:t>OBIETTIVI</a:t>
            </a:r>
          </a:p>
          <a:p>
            <a:pPr>
              <a:spcBef>
                <a:spcPts val="0"/>
              </a:spcBef>
            </a:pPr>
            <a:r>
              <a:rPr lang="it-IT" sz="1600" b="1" dirty="0"/>
              <a:t>Obiettivo a 3 anni: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1600" dirty="0">
                <a:solidFill>
                  <a:srgbClr val="0000CC"/>
                </a:solidFill>
              </a:rPr>
              <a:t>know-how per la fabbricazione di </a:t>
            </a:r>
            <a:r>
              <a:rPr lang="it-IT" sz="1600" dirty="0" err="1">
                <a:solidFill>
                  <a:srgbClr val="0000CC"/>
                </a:solidFill>
              </a:rPr>
              <a:t>beam</a:t>
            </a:r>
            <a:r>
              <a:rPr lang="it-IT" sz="1600" dirty="0">
                <a:solidFill>
                  <a:srgbClr val="0000CC"/>
                </a:solidFill>
              </a:rPr>
              <a:t> </a:t>
            </a:r>
            <a:r>
              <a:rPr lang="it-IT" sz="1600" dirty="0" err="1">
                <a:solidFill>
                  <a:srgbClr val="0000CC"/>
                </a:solidFill>
              </a:rPr>
              <a:t>pipes</a:t>
            </a:r>
            <a:r>
              <a:rPr lang="it-IT" sz="1600" dirty="0">
                <a:solidFill>
                  <a:srgbClr val="0000CC"/>
                </a:solidFill>
              </a:rPr>
              <a:t> in materiali leggeri, </a:t>
            </a:r>
            <a:r>
              <a:rPr lang="it-IT" sz="1600" dirty="0"/>
              <a:t>qualifica di ditte dedicate, anche per saldatura electron-</a:t>
            </a:r>
            <a:r>
              <a:rPr lang="it-IT" sz="1600" dirty="0" err="1"/>
              <a:t>beam</a:t>
            </a:r>
            <a:r>
              <a:rPr lang="it-IT" sz="1600" dirty="0"/>
              <a:t>-</a:t>
            </a:r>
            <a:r>
              <a:rPr lang="it-IT" sz="1600" dirty="0" err="1"/>
              <a:t>welding</a:t>
            </a:r>
            <a:r>
              <a:rPr lang="it-IT" sz="1600" dirty="0"/>
              <a:t> (EBW) e laser.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1600" dirty="0"/>
              <a:t>Sviluppo tecnologie per la </a:t>
            </a:r>
            <a:r>
              <a:rPr lang="it-IT" sz="1600" dirty="0">
                <a:solidFill>
                  <a:srgbClr val="0000CC"/>
                </a:solidFill>
              </a:rPr>
              <a:t>realizzazione dei circuiti di raffreddamento delle camere da vuoto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1600" dirty="0"/>
              <a:t>Realizzazione dei </a:t>
            </a:r>
            <a:r>
              <a:rPr lang="it-IT" sz="1600" dirty="0">
                <a:solidFill>
                  <a:srgbClr val="0000CC"/>
                </a:solidFill>
              </a:rPr>
              <a:t>prototipi</a:t>
            </a:r>
            <a:r>
              <a:rPr lang="it-IT" sz="1600" dirty="0"/>
              <a:t> delle camere di FCC-</a:t>
            </a:r>
            <a:r>
              <a:rPr lang="it-IT" sz="1600" dirty="0" err="1"/>
              <a:t>ee</a:t>
            </a:r>
            <a:r>
              <a:rPr lang="it-IT" sz="1600" dirty="0"/>
              <a:t> per il TDR.</a:t>
            </a:r>
          </a:p>
          <a:p>
            <a:pPr>
              <a:spcBef>
                <a:spcPts val="0"/>
              </a:spcBef>
            </a:pPr>
            <a:r>
              <a:rPr lang="it-IT" sz="1600" b="1" dirty="0"/>
              <a:t>Obiettivo a 5 anni</a:t>
            </a:r>
            <a:r>
              <a:rPr lang="it-IT" sz="1600" dirty="0"/>
              <a:t>: realizzazione centro test e integrazione camere da vuoto presso i LNF.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b="1" dirty="0"/>
              <a:t>CON CHI</a:t>
            </a:r>
          </a:p>
          <a:p>
            <a:pPr>
              <a:spcBef>
                <a:spcPts val="0"/>
              </a:spcBef>
            </a:pPr>
            <a:r>
              <a:rPr lang="it-IT" sz="1600" dirty="0"/>
              <a:t>INFN-Pisa, INFN-Perugia, INFN-LNF, INFN- Perugia, ENEA Casaccia, CERN, </a:t>
            </a:r>
            <a:r>
              <a:rPr lang="it-IT" sz="1600" dirty="0" err="1"/>
              <a:t>IJCLab</a:t>
            </a:r>
            <a:r>
              <a:rPr lang="it-IT" sz="1600" dirty="0"/>
              <a:t>, SLAC, PSI, DESY, Strasburgo, KEK, BNL, MIT, </a:t>
            </a:r>
            <a:r>
              <a:rPr lang="it-IT" sz="1600" dirty="0" err="1"/>
              <a:t>Purdue</a:t>
            </a:r>
            <a:r>
              <a:rPr lang="it-IT" sz="1600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>
              <a:solidFill>
                <a:srgbClr val="0000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600" b="1" dirty="0"/>
              <a:t>RISORSE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Materiali </a:t>
            </a:r>
            <a:r>
              <a:rPr lang="it-IT" sz="1600" b="1" dirty="0"/>
              <a:t>2 M€</a:t>
            </a:r>
            <a:r>
              <a:rPr lang="it-IT" sz="1600" dirty="0"/>
              <a:t>, missioni e contingency </a:t>
            </a:r>
            <a:r>
              <a:rPr lang="it-IT" sz="1600" b="1" dirty="0"/>
              <a:t>0.2 M€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Necessari: </a:t>
            </a:r>
            <a:r>
              <a:rPr lang="it-IT" sz="1600" b="1" dirty="0"/>
              <a:t>5 ingegneri + 4 CTER + 1 PhD </a:t>
            </a:r>
            <a:r>
              <a:rPr lang="it-IT" sz="1600" dirty="0"/>
              <a:t>(1.3 M€)</a:t>
            </a:r>
          </a:p>
        </p:txBody>
      </p:sp>
    </p:spTree>
    <p:extLst>
      <p:ext uri="{BB962C8B-B14F-4D97-AF65-F5344CB8AC3E}">
        <p14:creationId xmlns:p14="http://schemas.microsoft.com/office/powerpoint/2010/main" val="340474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8889A-916F-F815-0F80-6AFA946C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Muon</a:t>
            </a:r>
            <a:r>
              <a:rPr lang="it-IT" dirty="0"/>
              <a:t> collider 2.0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82DA12-01DF-2679-1D81-4439B10F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64" y="3295294"/>
            <a:ext cx="4315838" cy="290857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latin typeface="ArialMT"/>
              </a:rPr>
              <a:t>CURRENT PROJECT</a:t>
            </a:r>
            <a:r>
              <a:rPr lang="en-US" sz="1800" dirty="0">
                <a:latin typeface="ArialMT"/>
              </a:rPr>
              <a:t> 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ArialMT"/>
              </a:rPr>
              <a:t>Setup a ad-hoc </a:t>
            </a:r>
            <a:r>
              <a:rPr lang="it-IT" sz="1800" b="0" i="0" u="none" strike="noStrike" baseline="0" dirty="0">
                <a:solidFill>
                  <a:srgbClr val="0000CC"/>
                </a:solidFill>
                <a:latin typeface="ArialMT"/>
              </a:rPr>
              <a:t>RF </a:t>
            </a:r>
            <a:r>
              <a:rPr lang="en-US" sz="1800" b="0" i="0" u="none" strike="noStrike" baseline="0" dirty="0">
                <a:solidFill>
                  <a:srgbClr val="0000CC"/>
                </a:solidFill>
                <a:latin typeface="ArialMT"/>
              </a:rPr>
              <a:t>measurement lab 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CC"/>
                </a:solidFill>
                <a:latin typeface="ArialMT"/>
              </a:rPr>
              <a:t>D</a:t>
            </a:r>
            <a:r>
              <a:rPr lang="en-US" sz="1800" b="0" i="0" u="none" strike="noStrike" baseline="0" dirty="0">
                <a:solidFill>
                  <a:srgbClr val="0000CC"/>
                </a:solidFill>
                <a:latin typeface="ArialMT"/>
              </a:rPr>
              <a:t>esign</a:t>
            </a:r>
            <a:r>
              <a:rPr lang="en-US" sz="1800" b="0" i="0" u="none" strike="noStrike" baseline="0" dirty="0">
                <a:latin typeface="ArialMT"/>
              </a:rPr>
              <a:t> a </a:t>
            </a:r>
            <a:r>
              <a:rPr lang="en-US" sz="1800" b="0" i="0" u="none" strike="noStrike" baseline="0" dirty="0">
                <a:solidFill>
                  <a:srgbClr val="0000CC"/>
                </a:solidFill>
                <a:latin typeface="ArialMT"/>
              </a:rPr>
              <a:t>first 3 GHz cavity </a:t>
            </a:r>
            <a:r>
              <a:rPr lang="en-US" sz="1800" b="0" i="0" u="none" strike="noStrike" baseline="0" dirty="0">
                <a:latin typeface="ArialMT"/>
              </a:rPr>
              <a:t>prototype (to be inserted in a SC high field magnet)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CC"/>
                </a:solidFill>
                <a:latin typeface="ArialMT"/>
              </a:rPr>
              <a:t>D</a:t>
            </a:r>
            <a:r>
              <a:rPr lang="en-US" sz="1800" b="0" i="0" u="none" strike="noStrike" baseline="0" dirty="0">
                <a:solidFill>
                  <a:srgbClr val="0000CC"/>
                </a:solidFill>
                <a:latin typeface="ArialMT"/>
              </a:rPr>
              <a:t>esign</a:t>
            </a:r>
            <a:r>
              <a:rPr lang="en-US" sz="1800" b="0" i="0" u="none" strike="noStrike" baseline="0" dirty="0">
                <a:latin typeface="ArialMT"/>
              </a:rPr>
              <a:t> of a full </a:t>
            </a:r>
            <a:r>
              <a:rPr lang="en-US" sz="1800" b="0" i="0" u="none" strike="noStrike" baseline="0" dirty="0">
                <a:solidFill>
                  <a:srgbClr val="0000CC"/>
                </a:solidFill>
                <a:latin typeface="ArialMT"/>
              </a:rPr>
              <a:t>704 MHz 3-cells cavity </a:t>
            </a:r>
            <a:endParaRPr lang="en-US" sz="18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0000CC"/>
                </a:solidFill>
                <a:latin typeface="ArialMT"/>
              </a:rPr>
              <a:t>R</a:t>
            </a:r>
            <a:r>
              <a:rPr lang="en-US" sz="1800" b="0" i="0" u="none" strike="noStrike" baseline="0" dirty="0">
                <a:solidFill>
                  <a:srgbClr val="0000CC"/>
                </a:solidFill>
                <a:latin typeface="ArialMT"/>
              </a:rPr>
              <a:t>ealization of a small test facility </a:t>
            </a:r>
            <a:r>
              <a:rPr lang="en-US" sz="1800" b="0" i="0" u="none" strike="noStrike" baseline="0" dirty="0">
                <a:latin typeface="ArialMT"/>
              </a:rPr>
              <a:t>with RT 1.2 T magnet, 120 mm bore </a:t>
            </a:r>
          </a:p>
          <a:p>
            <a:pPr marL="0" indent="0" algn="l">
              <a:buNone/>
            </a:pPr>
            <a:r>
              <a:rPr lang="en-US" sz="1800" dirty="0">
                <a:latin typeface="ArialMT"/>
              </a:rPr>
              <a:t>D</a:t>
            </a:r>
            <a:r>
              <a:rPr lang="en-US" sz="1800" b="0" i="0" u="none" strike="noStrike" baseline="0" dirty="0">
                <a:latin typeface="ArialMT"/>
              </a:rPr>
              <a:t>esign of associated SC magnets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A6ED2E-509C-42F8-607C-7D38B4AE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952A63-2647-7D4D-A3B9-A0AED642158A}"/>
              </a:ext>
            </a:extLst>
          </p:cNvPr>
          <p:cNvSpPr txBox="1"/>
          <p:nvPr/>
        </p:nvSpPr>
        <p:spPr>
          <a:xfrm>
            <a:off x="6539101" y="650704"/>
            <a:ext cx="472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Dario GIOVE</a:t>
            </a:r>
            <a:r>
              <a:rPr lang="it-IT" dirty="0">
                <a:solidFill>
                  <a:srgbClr val="0E1249"/>
                </a:solidFill>
                <a:latin typeface="Calibri" panose="020F0502020204030204" pitchFamily="34" charset="0"/>
              </a:rPr>
              <a:t>, </a:t>
            </a:r>
            <a:r>
              <a:rPr lang="it-IT" sz="1800" b="0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INFN-LASA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F51DA3-1ABC-C013-1C6E-E297D5F1A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220" y="3429000"/>
            <a:ext cx="4564775" cy="10973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FC993D2-341F-E870-C860-888D2ED65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76" y="4879258"/>
            <a:ext cx="3223047" cy="80215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E605F7D-D36D-9763-237B-639868BF4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606" y="4702465"/>
            <a:ext cx="2497137" cy="1097375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08CF3D37-CF9B-0B70-CFFA-A2BF96FD0F3A}"/>
              </a:ext>
            </a:extLst>
          </p:cNvPr>
          <p:cNvSpPr txBox="1">
            <a:spLocks/>
          </p:cNvSpPr>
          <p:nvPr/>
        </p:nvSpPr>
        <p:spPr>
          <a:xfrm>
            <a:off x="690664" y="1176584"/>
            <a:ext cx="10177032" cy="184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Montserrat" panose="00000500000000000000" pitchFamily="50" charset="0"/>
              <a:buChar char="▶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tserrat" panose="00000500000000000000" pitchFamily="50" charset="0"/>
              <a:buNone/>
            </a:pPr>
            <a:r>
              <a:rPr lang="en-US" sz="1800" b="1" dirty="0">
                <a:latin typeface="ArialMT"/>
              </a:rPr>
              <a:t>TOPIC</a:t>
            </a:r>
          </a:p>
          <a:p>
            <a:pPr marL="0" indent="0">
              <a:buFont typeface="Montserrat" panose="00000500000000000000" pitchFamily="50" charset="0"/>
              <a:buNone/>
            </a:pPr>
            <a:r>
              <a:rPr lang="en-US" sz="1800" dirty="0">
                <a:latin typeface="ArialMT"/>
              </a:rPr>
              <a:t>Most critical is the </a:t>
            </a:r>
            <a:r>
              <a:rPr lang="en-US" sz="1800" dirty="0">
                <a:solidFill>
                  <a:srgbClr val="0000CC"/>
                </a:solidFill>
                <a:latin typeface="ArialMT"/>
              </a:rPr>
              <a:t>muon cooling channel</a:t>
            </a:r>
            <a:r>
              <a:rPr lang="en-US" sz="1800" dirty="0">
                <a:latin typeface="ArialMT"/>
              </a:rPr>
              <a:t>, in which muons, generated by an intense proton beam on a target, are accelerated and focused by large RF fields in normal-conducting cavities immersed in a very high solenoidal </a:t>
            </a:r>
            <a:r>
              <a:rPr lang="it-IT" sz="1800" dirty="0" err="1">
                <a:latin typeface="ArialMT"/>
              </a:rPr>
              <a:t>magnetic</a:t>
            </a:r>
            <a:r>
              <a:rPr lang="it-IT" sz="1800" dirty="0">
                <a:latin typeface="ArialMT"/>
              </a:rPr>
              <a:t> field.</a:t>
            </a:r>
          </a:p>
          <a:p>
            <a:pPr marL="0" indent="0">
              <a:buFont typeface="Montserrat" panose="00000500000000000000" pitchFamily="50" charset="0"/>
              <a:buNone/>
            </a:pPr>
            <a:r>
              <a:rPr lang="en-US" sz="1800" dirty="0">
                <a:solidFill>
                  <a:srgbClr val="0000CC"/>
                </a:solidFill>
                <a:latin typeface="ArialMT"/>
              </a:rPr>
              <a:t>A FIRST COOLING CELL DEMONSTRATOR</a:t>
            </a:r>
            <a:r>
              <a:rPr lang="en-US" sz="1800" dirty="0">
                <a:latin typeface="ArialMT"/>
              </a:rPr>
              <a:t>, to test the breakdown limits of NC cavities in strong magnetic fields </a:t>
            </a:r>
          </a:p>
        </p:txBody>
      </p:sp>
    </p:spTree>
    <p:extLst>
      <p:ext uri="{BB962C8B-B14F-4D97-AF65-F5344CB8AC3E}">
        <p14:creationId xmlns:p14="http://schemas.microsoft.com/office/powerpoint/2010/main" val="332569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BA2CFE-F681-35F8-E04D-B575E66C8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5489"/>
            <a:ext cx="9813587" cy="4713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>
                <a:latin typeface="ArialMT"/>
              </a:rPr>
              <a:t>NEW PROGRAMME</a:t>
            </a:r>
          </a:p>
          <a:p>
            <a:pPr algn="l"/>
            <a:r>
              <a:rPr lang="en-US" sz="1800" b="0" i="0" u="none" strike="noStrike" baseline="0" dirty="0" err="1">
                <a:latin typeface="ArialMT"/>
              </a:rPr>
              <a:t>Realisation</a:t>
            </a:r>
            <a:r>
              <a:rPr lang="en-US" sz="1800" b="0" i="0" u="none" strike="noStrike" baseline="0" dirty="0">
                <a:latin typeface="ArialMT"/>
              </a:rPr>
              <a:t> of </a:t>
            </a:r>
            <a:r>
              <a:rPr lang="en-US" sz="1800" b="0" i="0" u="none" strike="noStrike" baseline="0" dirty="0">
                <a:solidFill>
                  <a:srgbClr val="0000CC"/>
                </a:solidFill>
                <a:latin typeface="ArialMT"/>
              </a:rPr>
              <a:t>single or 3 cavities </a:t>
            </a:r>
            <a:r>
              <a:rPr lang="en-US" sz="1800" b="0" i="0" u="none" strike="noStrike" baseline="0" dirty="0">
                <a:latin typeface="ArialMT"/>
              </a:rPr>
              <a:t>structure suitable to reach electrical fields up to </a:t>
            </a:r>
            <a:r>
              <a:rPr lang="en-US" sz="1800" b="0" i="0" u="none" strike="noStrike" baseline="0" dirty="0">
                <a:solidFill>
                  <a:srgbClr val="0000CC"/>
                </a:solidFill>
                <a:latin typeface="ArialMT"/>
              </a:rPr>
              <a:t>30-40 MV/m</a:t>
            </a:r>
            <a:r>
              <a:rPr lang="en-US" sz="1800" b="0" i="0" u="none" strike="noStrike" baseline="0" dirty="0">
                <a:latin typeface="ArialMT"/>
              </a:rPr>
              <a:t>; magnetic structure able to reach </a:t>
            </a:r>
            <a:r>
              <a:rPr lang="en-US" sz="1800" b="0" i="0" u="none" strike="noStrike" baseline="0" dirty="0">
                <a:solidFill>
                  <a:srgbClr val="0000CC"/>
                </a:solidFill>
                <a:latin typeface="ArialMT"/>
              </a:rPr>
              <a:t>7 Tesla, bore diameter around 400 mm, HTS w/cryocooler</a:t>
            </a:r>
          </a:p>
          <a:p>
            <a:pPr algn="l"/>
            <a:r>
              <a:rPr lang="en-US" sz="1800" dirty="0">
                <a:latin typeface="ArialMT"/>
              </a:rPr>
              <a:t>Test lab: </a:t>
            </a:r>
            <a:r>
              <a:rPr lang="en-US" sz="1800" dirty="0">
                <a:solidFill>
                  <a:srgbClr val="0000CC"/>
                </a:solidFill>
                <a:latin typeface="ArialMT"/>
              </a:rPr>
              <a:t>in the LNF TEX facility </a:t>
            </a:r>
            <a:r>
              <a:rPr lang="en-US" sz="1800" dirty="0">
                <a:latin typeface="ArialMT"/>
              </a:rPr>
              <a:t>LASA RF cavities (650 MHz – 3 GHz),  LNF RF cavities (C and X-band structures) in a 4T , 200 mm long, 120 mm bore </a:t>
            </a:r>
            <a:r>
              <a:rPr lang="en-US" sz="1800" dirty="0">
                <a:solidFill>
                  <a:srgbClr val="0000CC"/>
                </a:solidFill>
                <a:latin typeface="ArialMT"/>
              </a:rPr>
              <a:t>SC magnet</a:t>
            </a:r>
            <a:r>
              <a:rPr lang="en-US" sz="1800" dirty="0">
                <a:latin typeface="ArialMT"/>
              </a:rPr>
              <a:t>, cryocooled</a:t>
            </a:r>
          </a:p>
          <a:p>
            <a:pPr algn="l"/>
            <a:r>
              <a:rPr lang="it-IT" sz="1800" dirty="0" err="1">
                <a:solidFill>
                  <a:srgbClr val="0000CC"/>
                </a:solidFill>
                <a:latin typeface="ArialMT"/>
              </a:rPr>
              <a:t>P</a:t>
            </a:r>
            <a:r>
              <a:rPr lang="it-IT" sz="1800" b="0" i="0" u="none" strike="noStrike" baseline="0" dirty="0" err="1">
                <a:solidFill>
                  <a:srgbClr val="0000CC"/>
                </a:solidFill>
                <a:latin typeface="ArialMT"/>
              </a:rPr>
              <a:t>rototypes</a:t>
            </a:r>
            <a:r>
              <a:rPr lang="it-IT" sz="1800" b="0" i="0" u="none" strike="noStrike" baseline="0" dirty="0">
                <a:latin typeface="ArialMT"/>
              </a:rPr>
              <a:t> of </a:t>
            </a:r>
            <a:r>
              <a:rPr lang="en-US" sz="1800" b="0" i="0" u="none" strike="noStrike" baseline="0" dirty="0">
                <a:latin typeface="ArialMT"/>
              </a:rPr>
              <a:t>704 MHz and 1 GHz </a:t>
            </a:r>
            <a:r>
              <a:rPr lang="it-IT" sz="1800" b="0" i="0" u="none" strike="noStrike" baseline="0" dirty="0">
                <a:latin typeface="ArialMT"/>
              </a:rPr>
              <a:t>single </a:t>
            </a:r>
            <a:r>
              <a:rPr lang="it-IT" sz="1800" b="0" i="0" u="none" strike="noStrike" baseline="0" dirty="0" err="1">
                <a:latin typeface="ArialMT"/>
              </a:rPr>
              <a:t>cells</a:t>
            </a:r>
            <a:r>
              <a:rPr lang="it-IT" sz="1800" b="0" i="0" u="none" strike="noStrike" baseline="0" dirty="0">
                <a:latin typeface="ArialMT"/>
              </a:rPr>
              <a:t> and </a:t>
            </a:r>
            <a:r>
              <a:rPr lang="it-IT" sz="1800" b="0" i="0" u="none" strike="noStrike" baseline="0" dirty="0" err="1">
                <a:latin typeface="ArialMT"/>
              </a:rPr>
              <a:t>their</a:t>
            </a:r>
            <a:r>
              <a:rPr lang="it-IT" sz="1800" b="0" i="0" u="none" strike="noStrike" baseline="0" dirty="0">
                <a:latin typeface="ArialMT"/>
              </a:rPr>
              <a:t> power </a:t>
            </a:r>
            <a:r>
              <a:rPr lang="it-IT" sz="1800" b="0" i="0" u="none" strike="noStrike" baseline="0" dirty="0" err="1">
                <a:latin typeface="ArialMT"/>
              </a:rPr>
              <a:t>couplers</a:t>
            </a:r>
            <a:endParaRPr lang="it-IT" sz="18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endParaRPr lang="it-IT" sz="1800" b="1" dirty="0">
              <a:latin typeface="ArialMT"/>
            </a:endParaRPr>
          </a:p>
          <a:p>
            <a:pPr marL="0" indent="0" algn="l">
              <a:buNone/>
            </a:pPr>
            <a:r>
              <a:rPr lang="it-IT" sz="1800" b="1" dirty="0">
                <a:latin typeface="ArialMT"/>
              </a:rPr>
              <a:t>WITH WHOM</a:t>
            </a:r>
          </a:p>
          <a:p>
            <a:pPr algn="l"/>
            <a:r>
              <a:rPr lang="it-IT" sz="1800" b="0" i="0" u="none" strike="noStrike" baseline="0" dirty="0">
                <a:latin typeface="ArialMT"/>
              </a:rPr>
              <a:t>LASA </a:t>
            </a:r>
            <a:r>
              <a:rPr lang="it-IT" sz="1800" dirty="0">
                <a:latin typeface="ArialMT"/>
              </a:rPr>
              <a:t>(w/</a:t>
            </a:r>
            <a:r>
              <a:rPr lang="it-IT" sz="1800" b="0" i="0" u="none" strike="noStrike" baseline="0" dirty="0">
                <a:latin typeface="ArialMT"/>
              </a:rPr>
              <a:t>testing </a:t>
            </a:r>
            <a:r>
              <a:rPr lang="it-IT" sz="1800" b="0" i="0" u="none" strike="noStrike" baseline="0" dirty="0" err="1">
                <a:latin typeface="ArialMT"/>
              </a:rPr>
              <a:t>infrastructure</a:t>
            </a:r>
            <a:r>
              <a:rPr lang="it-IT" sz="1800" b="0" i="0" u="none" strike="noStrike" baseline="0" dirty="0">
                <a:latin typeface="ArialMT"/>
              </a:rPr>
              <a:t>), </a:t>
            </a:r>
            <a:r>
              <a:rPr lang="en-US" sz="1800" b="0" i="0" u="none" strike="noStrike" baseline="0" dirty="0">
                <a:latin typeface="ArialMT"/>
              </a:rPr>
              <a:t>LNS, INFN-To</a:t>
            </a:r>
            <a:r>
              <a:rPr lang="it-IT" sz="1800" b="0" i="0" u="none" strike="noStrike" baseline="0" dirty="0">
                <a:latin typeface="ArialMT"/>
              </a:rPr>
              <a:t>, </a:t>
            </a:r>
            <a:r>
              <a:rPr lang="en-US" sz="1800" b="0" i="0" u="none" strike="noStrike" baseline="0" dirty="0">
                <a:latin typeface="ArialMT"/>
              </a:rPr>
              <a:t>LNL, Rome 3, INFN-To</a:t>
            </a:r>
          </a:p>
          <a:p>
            <a:pPr marL="0" indent="0" algn="l">
              <a:buNone/>
            </a:pPr>
            <a:endParaRPr lang="en-US" sz="1800" b="1" dirty="0">
              <a:latin typeface="ArialMT"/>
            </a:endParaRPr>
          </a:p>
          <a:p>
            <a:pPr marL="0" indent="0" algn="l">
              <a:buNone/>
            </a:pPr>
            <a:r>
              <a:rPr lang="en-US" sz="1800" b="1" dirty="0">
                <a:latin typeface="ArialMT"/>
              </a:rPr>
              <a:t>RESOURCES</a:t>
            </a:r>
          </a:p>
          <a:p>
            <a:pPr algn="l"/>
            <a:r>
              <a:rPr lang="en-US" sz="1800" dirty="0">
                <a:solidFill>
                  <a:srgbClr val="0000CC"/>
                </a:solidFill>
                <a:latin typeface="ArialMT"/>
              </a:rPr>
              <a:t>2.0 M€</a:t>
            </a:r>
            <a:r>
              <a:rPr lang="en-US" sz="1800" dirty="0">
                <a:latin typeface="ArialMT"/>
              </a:rPr>
              <a:t>; </a:t>
            </a:r>
            <a:r>
              <a:rPr lang="en-US" sz="1800" dirty="0">
                <a:solidFill>
                  <a:srgbClr val="0000CC"/>
                </a:solidFill>
                <a:latin typeface="ArialMT"/>
              </a:rPr>
              <a:t>+ 1 FTE </a:t>
            </a:r>
            <a:r>
              <a:rPr lang="en-US" sz="1800" dirty="0">
                <a:latin typeface="ArialMT"/>
              </a:rPr>
              <a:t>at LNF; </a:t>
            </a:r>
            <a:r>
              <a:rPr lang="en-US" sz="1800" dirty="0">
                <a:solidFill>
                  <a:srgbClr val="0000CC"/>
                </a:solidFill>
                <a:latin typeface="ArialMT"/>
              </a:rPr>
              <a:t>+7 FTE </a:t>
            </a:r>
            <a:r>
              <a:rPr lang="en-US" sz="1800" dirty="0">
                <a:latin typeface="ArialMT"/>
              </a:rPr>
              <a:t>at LASA</a:t>
            </a:r>
            <a:endParaRPr lang="it-IT" sz="1800" b="0" i="0" u="none" strike="noStrike" baseline="0" dirty="0">
              <a:latin typeface="ArialM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459AF1-A2CE-54F5-A162-5E1AE8A2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1FBAE-7776-22BE-D910-DB319A3B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HighQ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HighG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 SRF R&amp;D 2.0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17771-674B-1B75-4100-2C4B497BB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030" y="1123208"/>
            <a:ext cx="5839893" cy="2232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/>
              <a:t>CURRENT STATUS</a:t>
            </a:r>
            <a:r>
              <a:rPr lang="it-IT" sz="1600" dirty="0"/>
              <a:t>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236CC"/>
                </a:solidFill>
              </a:rPr>
              <a:t>Studio e ottimizzazione di cavità RF superconduttive (SRF) in Nb bulk </a:t>
            </a:r>
            <a:r>
              <a:rPr lang="it-IT" sz="1600" dirty="0"/>
              <a:t>per il raggiungimento di alte performance per future grandi macchine acceleratrici, migrazione da R&amp;D a industrializzazione; </a:t>
            </a:r>
          </a:p>
          <a:p>
            <a:r>
              <a:rPr lang="it-IT" sz="1600" dirty="0" err="1"/>
              <a:t>Realizzzione</a:t>
            </a:r>
            <a:r>
              <a:rPr lang="it-IT" sz="1600" dirty="0"/>
              <a:t> di </a:t>
            </a:r>
            <a:r>
              <a:rPr lang="it-IT" sz="1600" dirty="0">
                <a:solidFill>
                  <a:srgbClr val="0236CC"/>
                </a:solidFill>
              </a:rPr>
              <a:t>2 </a:t>
            </a:r>
            <a:r>
              <a:rPr lang="it-IT" sz="1600" dirty="0" err="1">
                <a:solidFill>
                  <a:srgbClr val="0236CC"/>
                </a:solidFill>
              </a:rPr>
              <a:t>monocelle</a:t>
            </a:r>
            <a:r>
              <a:rPr lang="it-IT" sz="1600" dirty="0">
                <a:solidFill>
                  <a:srgbClr val="0236CC"/>
                </a:solidFill>
              </a:rPr>
              <a:t>, 2 </a:t>
            </a:r>
            <a:r>
              <a:rPr lang="it-IT" sz="1600" dirty="0" err="1">
                <a:solidFill>
                  <a:srgbClr val="0236CC"/>
                </a:solidFill>
              </a:rPr>
              <a:t>multicelle</a:t>
            </a:r>
            <a:r>
              <a:rPr lang="it-IT" sz="1600" dirty="0">
                <a:solidFill>
                  <a:srgbClr val="0236CC"/>
                </a:solidFill>
              </a:rPr>
              <a:t> in Nb bulk </a:t>
            </a:r>
            <a:r>
              <a:rPr lang="it-IT" sz="1600" dirty="0"/>
              <a:t>(1.3 GHz)</a:t>
            </a:r>
          </a:p>
          <a:p>
            <a:r>
              <a:rPr lang="it-IT" sz="1600" dirty="0"/>
              <a:t>Nuova </a:t>
            </a:r>
            <a:r>
              <a:rPr lang="it-IT" sz="1600" dirty="0">
                <a:solidFill>
                  <a:srgbClr val="0236CC"/>
                </a:solidFill>
              </a:rPr>
              <a:t>facility con criostato dedicato</a:t>
            </a:r>
            <a:r>
              <a:rPr lang="it-IT" sz="1600" dirty="0"/>
              <a:t>, R&amp;D</a:t>
            </a:r>
          </a:p>
          <a:p>
            <a:endParaRPr lang="it-IT" sz="1600" dirty="0"/>
          </a:p>
          <a:p>
            <a:endParaRPr lang="it-IT" sz="1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A9B5D6-ED15-3E1A-9E02-C6A30712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C8C0E37C-DBFA-0677-E0F1-7E7A0FC3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31" y="2251019"/>
            <a:ext cx="4465087" cy="35320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D6B223-3C00-9030-0767-B8FE014AB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1" y="1232339"/>
            <a:ext cx="5044506" cy="80215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019973A-CD74-2F16-E172-CD1FFA79B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184" y="3658440"/>
            <a:ext cx="1749779" cy="25147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64E6DA-8CB9-1D51-4AD0-91AC8E5F1E2E}"/>
              </a:ext>
            </a:extLst>
          </p:cNvPr>
          <p:cNvSpPr txBox="1"/>
          <p:nvPr/>
        </p:nvSpPr>
        <p:spPr>
          <a:xfrm>
            <a:off x="8143073" y="753876"/>
            <a:ext cx="304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Laura MONACO</a:t>
            </a:r>
            <a:r>
              <a:rPr lang="it-IT" dirty="0">
                <a:solidFill>
                  <a:srgbClr val="0E1249"/>
                </a:solidFill>
                <a:latin typeface="Calibri" panose="020F0502020204030204" pitchFamily="34" charset="0"/>
              </a:rPr>
              <a:t>, </a:t>
            </a:r>
            <a:r>
              <a:rPr lang="it-IT" sz="1800" b="0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INFN-LASA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293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863FA2-492C-F27B-35DD-2B8BF3759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337" y="1250250"/>
            <a:ext cx="4902742" cy="40851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/>
              <a:t>WITH WHOM</a:t>
            </a:r>
          </a:p>
          <a:p>
            <a:pPr marL="0" indent="0">
              <a:buNone/>
            </a:pPr>
            <a:r>
              <a:rPr lang="it-IT" dirty="0"/>
              <a:t>DESY, JLAB, FNAL, SHINE, IHEP, HZB, Cornell, CEA, </a:t>
            </a:r>
            <a:r>
              <a:rPr lang="it-IT" dirty="0" err="1"/>
              <a:t>IJCLab</a:t>
            </a:r>
            <a:r>
              <a:rPr lang="it-IT" dirty="0"/>
              <a:t>, ITN (ILC Technology Network), KEK, CERN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RESOURCES</a:t>
            </a:r>
          </a:p>
          <a:p>
            <a:pPr marL="0" indent="0">
              <a:buNone/>
            </a:pPr>
            <a:r>
              <a:rPr lang="it-IT" b="1" dirty="0"/>
              <a:t>Materiali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600 K€ (obiettivo a 3 anni)</a:t>
            </a:r>
          </a:p>
          <a:p>
            <a:pPr marL="0" indent="0">
              <a:buNone/>
            </a:pPr>
            <a:r>
              <a:rPr lang="it-IT" dirty="0"/>
              <a:t>900 k€ (obiettivo a 6-8 anni)</a:t>
            </a:r>
          </a:p>
          <a:p>
            <a:pPr marL="0" indent="0">
              <a:buNone/>
            </a:pPr>
            <a:r>
              <a:rPr lang="it-IT" dirty="0"/>
              <a:t>2800 k€ (obiettivo a 10 anni, facility criogenica)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Persone (LASA)</a:t>
            </a:r>
            <a:r>
              <a:rPr lang="it-IT" dirty="0"/>
              <a:t>: + 3 postdoc, + 3 tecnici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0B3628-112E-C0C8-FF13-FC29B4E0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8684187-29A1-93DB-134E-3E02783D2368}"/>
              </a:ext>
            </a:extLst>
          </p:cNvPr>
          <p:cNvSpPr txBox="1">
            <a:spLocks/>
          </p:cNvSpPr>
          <p:nvPr/>
        </p:nvSpPr>
        <p:spPr>
          <a:xfrm>
            <a:off x="543129" y="515566"/>
            <a:ext cx="5257800" cy="5826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Montserrat" panose="00000500000000000000" pitchFamily="50" charset="0"/>
              <a:buChar char="▶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tserrat" panose="00000500000000000000" pitchFamily="50" charset="0"/>
              <a:buNone/>
            </a:pPr>
            <a:r>
              <a:rPr lang="it-IT" sz="1800" b="1" dirty="0"/>
              <a:t>OBIETTIVI PROGETTO 2.0</a:t>
            </a:r>
          </a:p>
          <a:p>
            <a:pPr marL="0" indent="0">
              <a:buFont typeface="Montserrat" panose="00000500000000000000" pitchFamily="50" charset="0"/>
              <a:buNone/>
            </a:pPr>
            <a:r>
              <a:rPr lang="it-IT" sz="1800" b="1" dirty="0"/>
              <a:t>Entro 2-3 anni</a:t>
            </a:r>
            <a:r>
              <a:rPr lang="it-IT" sz="1800" dirty="0"/>
              <a:t>: estensione delle ricette qualificate a una </a:t>
            </a:r>
            <a:r>
              <a:rPr lang="it-IT" sz="1800" dirty="0">
                <a:solidFill>
                  <a:srgbClr val="0236CC"/>
                </a:solidFill>
              </a:rPr>
              <a:t>cavità </a:t>
            </a:r>
            <a:r>
              <a:rPr lang="it-IT" sz="1800" dirty="0" err="1">
                <a:solidFill>
                  <a:srgbClr val="0236CC"/>
                </a:solidFill>
              </a:rPr>
              <a:t>multicella</a:t>
            </a:r>
            <a:r>
              <a:rPr lang="it-IT" sz="1800" dirty="0">
                <a:solidFill>
                  <a:srgbClr val="0236CC"/>
                </a:solidFill>
              </a:rPr>
              <a:t> della frequenza di riferimento per la futura macchina HEP </a:t>
            </a:r>
            <a:r>
              <a:rPr lang="it-IT" sz="1800" dirty="0"/>
              <a:t>e validazione sperimentale con test a freddo verticale presso il LASA.</a:t>
            </a:r>
          </a:p>
          <a:p>
            <a:pPr marL="0" indent="0">
              <a:buFont typeface="Montserrat" panose="00000500000000000000" pitchFamily="50" charset="0"/>
              <a:buNone/>
            </a:pPr>
            <a:r>
              <a:rPr lang="it-IT" sz="1800" b="1" dirty="0"/>
              <a:t>Entro 6-8 anni</a:t>
            </a:r>
            <a:r>
              <a:rPr lang="it-IT" sz="1800" dirty="0"/>
              <a:t>: estensione del know-how acquisito verso un campo di applicazione delle cavità SC complementare e strategico: R&amp;D su trattamenti di strutture </a:t>
            </a:r>
            <a:r>
              <a:rPr lang="it-IT" sz="1800" dirty="0">
                <a:solidFill>
                  <a:srgbClr val="0236CC"/>
                </a:solidFill>
              </a:rPr>
              <a:t>SRF operate in </a:t>
            </a:r>
            <a:r>
              <a:rPr lang="it-IT" sz="1800" dirty="0" err="1">
                <a:solidFill>
                  <a:srgbClr val="0236CC"/>
                </a:solidFill>
              </a:rPr>
              <a:t>continuous-wave</a:t>
            </a:r>
            <a:r>
              <a:rPr lang="it-IT" sz="1800" dirty="0">
                <a:solidFill>
                  <a:srgbClr val="0236CC"/>
                </a:solidFill>
              </a:rPr>
              <a:t> (CW)</a:t>
            </a:r>
            <a:r>
              <a:rPr lang="it-IT" sz="1800" dirty="0"/>
              <a:t> e progettate per l’altissima corrente media di fascio degli </a:t>
            </a:r>
            <a:r>
              <a:rPr lang="it-IT" sz="1800" dirty="0">
                <a:solidFill>
                  <a:srgbClr val="0236CC"/>
                </a:solidFill>
              </a:rPr>
              <a:t>Energy Recovery </a:t>
            </a:r>
            <a:r>
              <a:rPr lang="it-IT" sz="1800" dirty="0" err="1">
                <a:solidFill>
                  <a:srgbClr val="0236CC"/>
                </a:solidFill>
              </a:rPr>
              <a:t>Linac</a:t>
            </a:r>
            <a:r>
              <a:rPr lang="it-IT" sz="1800" dirty="0">
                <a:solidFill>
                  <a:srgbClr val="0236CC"/>
                </a:solidFill>
              </a:rPr>
              <a:t> (ERL)</a:t>
            </a:r>
            <a:r>
              <a:rPr lang="it-IT" sz="1800" dirty="0"/>
              <a:t>.</a:t>
            </a:r>
          </a:p>
          <a:p>
            <a:pPr marL="0" indent="0">
              <a:buFont typeface="Montserrat" panose="00000500000000000000" pitchFamily="50" charset="0"/>
              <a:buNone/>
            </a:pPr>
            <a:r>
              <a:rPr lang="it-IT" sz="1800" b="1" dirty="0"/>
              <a:t>Entro 8-10 anni</a:t>
            </a:r>
            <a:r>
              <a:rPr lang="it-IT" sz="1800" dirty="0"/>
              <a:t>: realizzazione ed operazione di una </a:t>
            </a:r>
            <a:r>
              <a:rPr lang="it-IT" sz="1800" dirty="0">
                <a:solidFill>
                  <a:srgbClr val="0236CC"/>
                </a:solidFill>
              </a:rPr>
              <a:t>facility criogenica basata su un criostato orizzontale per la qualifica di cavità SC </a:t>
            </a:r>
            <a:r>
              <a:rPr lang="it-IT" sz="1800" dirty="0"/>
              <a:t>e loro componenti ancillari in condizioni affini all’acceleratore.</a:t>
            </a:r>
          </a:p>
          <a:p>
            <a:endParaRPr lang="it-IT" sz="18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50748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EE679-935E-EB51-D3FA-D9D2693B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SRF cavities R&amp;D for FCC-</a:t>
            </a:r>
            <a:r>
              <a:rPr lang="en-US" dirty="0" err="1"/>
              <a:t>ee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70EAB5-8644-F891-14D7-ACE2F811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A0D693F-3676-D36D-D0B0-9ADBC3C6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96" y="3094201"/>
            <a:ext cx="3939881" cy="2911092"/>
          </a:xfrm>
          <a:prstGeom prst="rect">
            <a:avLst/>
          </a:prstGeom>
        </p:spPr>
      </p:pic>
      <p:pic>
        <p:nvPicPr>
          <p:cNvPr id="10" name="Segnaposto contenuto 6">
            <a:extLst>
              <a:ext uri="{FF2B5EF4-FFF2-40B4-BE49-F238E27FC236}">
                <a16:creationId xmlns:a16="http://schemas.microsoft.com/office/drawing/2014/main" id="{5972B306-D00E-7A4F-8AD5-851D8E7E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117" y="1384138"/>
            <a:ext cx="6407684" cy="360348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535998-7365-DCFA-C023-AEE7C3EA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36" y="1235933"/>
            <a:ext cx="4569981" cy="215298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236CC"/>
                </a:solidFill>
              </a:rPr>
              <a:t>Cryogenics</a:t>
            </a:r>
            <a:r>
              <a:rPr lang="en-US" sz="1800" dirty="0"/>
              <a:t> is one of the </a:t>
            </a:r>
            <a:r>
              <a:rPr lang="en-US" sz="1800" dirty="0">
                <a:solidFill>
                  <a:srgbClr val="0236CC"/>
                </a:solidFill>
              </a:rPr>
              <a:t>larger energy cost </a:t>
            </a:r>
            <a:r>
              <a:rPr lang="en-US" sz="1800" dirty="0"/>
              <a:t>in modern SRF accelerators</a:t>
            </a:r>
          </a:p>
          <a:p>
            <a:r>
              <a:rPr lang="en-US" sz="1800" dirty="0"/>
              <a:t>Move from bulk Nb </a:t>
            </a:r>
            <a:r>
              <a:rPr lang="en-US" sz="1800" dirty="0">
                <a:solidFill>
                  <a:srgbClr val="0236CC"/>
                </a:solidFill>
              </a:rPr>
              <a:t>@2K </a:t>
            </a:r>
            <a:r>
              <a:rPr lang="en-US" sz="1800" dirty="0"/>
              <a:t>to </a:t>
            </a:r>
            <a:r>
              <a:rPr lang="en-US" sz="1800" dirty="0">
                <a:solidFill>
                  <a:srgbClr val="0236CC"/>
                </a:solidFill>
              </a:rPr>
              <a:t>Nb</a:t>
            </a:r>
            <a:r>
              <a:rPr lang="en-US" sz="1800" baseline="-25000" dirty="0">
                <a:solidFill>
                  <a:srgbClr val="0236CC"/>
                </a:solidFill>
              </a:rPr>
              <a:t>3</a:t>
            </a:r>
            <a:r>
              <a:rPr lang="en-US" sz="1800" dirty="0">
                <a:solidFill>
                  <a:srgbClr val="0236CC"/>
                </a:solidFill>
              </a:rPr>
              <a:t>Sn @4.5 </a:t>
            </a:r>
            <a:r>
              <a:rPr lang="en-US" sz="1800" dirty="0"/>
              <a:t>K reduces cryogenic power by a </a:t>
            </a:r>
            <a:r>
              <a:rPr lang="en-US" sz="1800" b="1" dirty="0"/>
              <a:t>factor of 3</a:t>
            </a:r>
            <a:endParaRPr lang="it-IT" sz="1800" b="1" dirty="0"/>
          </a:p>
        </p:txBody>
      </p:sp>
      <p:sp>
        <p:nvSpPr>
          <p:cNvPr id="11" name="Segnaposto contenuto 8">
            <a:extLst>
              <a:ext uri="{FF2B5EF4-FFF2-40B4-BE49-F238E27FC236}">
                <a16:creationId xmlns:a16="http://schemas.microsoft.com/office/drawing/2014/main" id="{1B43A12C-DACF-E002-1F63-0D79164747B4}"/>
              </a:ext>
            </a:extLst>
          </p:cNvPr>
          <p:cNvSpPr txBox="1">
            <a:spLocks/>
          </p:cNvSpPr>
          <p:nvPr/>
        </p:nvSpPr>
        <p:spPr>
          <a:xfrm>
            <a:off x="4946117" y="5296804"/>
            <a:ext cx="6201781" cy="996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Montserrat" panose="00000500000000000000" pitchFamily="50" charset="0"/>
              <a:buChar char="▶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Montserrat" panose="00000500000000000000" pitchFamily="50" charset="0"/>
              <a:buChar char="▶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/>
              <a:t>CURRENT PROJECT</a:t>
            </a:r>
          </a:p>
          <a:p>
            <a:pPr marL="0" indent="0">
              <a:buFont typeface="Montserrat" panose="00000500000000000000" pitchFamily="50" charset="0"/>
              <a:buNone/>
            </a:pPr>
            <a:r>
              <a:rPr lang="en-US" dirty="0"/>
              <a:t>Q of 9·109 @5 MV/m @4.5 K, i.e.; nearly achieved on 1.3 GHz</a:t>
            </a:r>
          </a:p>
          <a:p>
            <a:pPr marL="0" indent="0">
              <a:buFont typeface="Montserrat" panose="00000500000000000000" pitchFamily="50" charset="0"/>
              <a:buNone/>
            </a:pPr>
            <a:r>
              <a:rPr lang="en-US" dirty="0">
                <a:solidFill>
                  <a:srgbClr val="0236CC"/>
                </a:solidFill>
              </a:rPr>
              <a:t>5 times better than LHC, FCC-</a:t>
            </a:r>
            <a:r>
              <a:rPr lang="en-US" dirty="0" err="1">
                <a:solidFill>
                  <a:srgbClr val="0236CC"/>
                </a:solidFill>
              </a:rPr>
              <a:t>ee</a:t>
            </a:r>
            <a:r>
              <a:rPr lang="en-US" dirty="0">
                <a:solidFill>
                  <a:srgbClr val="0236CC"/>
                </a:solidFill>
              </a:rPr>
              <a:t> compatible</a:t>
            </a:r>
            <a:r>
              <a:rPr lang="en-US" dirty="0"/>
              <a:t>, room for improvement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063B696-AB8E-2840-65D3-C055B4AB1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243" y="57032"/>
            <a:ext cx="1881173" cy="132710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6752CC-E629-D401-98BA-96C5923D0E15}"/>
              </a:ext>
            </a:extLst>
          </p:cNvPr>
          <p:cNvSpPr txBox="1"/>
          <p:nvPr/>
        </p:nvSpPr>
        <p:spPr>
          <a:xfrm>
            <a:off x="5551069" y="991633"/>
            <a:ext cx="304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Cristian PIRA</a:t>
            </a:r>
            <a:r>
              <a:rPr lang="it-IT" dirty="0">
                <a:solidFill>
                  <a:srgbClr val="0E1249"/>
                </a:solidFill>
                <a:latin typeface="Calibri" panose="020F0502020204030204" pitchFamily="34" charset="0"/>
              </a:rPr>
              <a:t>, </a:t>
            </a:r>
            <a:r>
              <a:rPr lang="it-IT" sz="1800" b="0" i="0" u="none" strike="noStrike" baseline="0" dirty="0">
                <a:solidFill>
                  <a:srgbClr val="0E1249"/>
                </a:solidFill>
                <a:latin typeface="Calibri" panose="020F0502020204030204" pitchFamily="34" charset="0"/>
              </a:rPr>
              <a:t>INFN-LNL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0880621"/>
      </p:ext>
    </p:extLst>
  </p:cSld>
  <p:clrMapOvr>
    <a:masterClrMapping/>
  </p:clrMapOvr>
</p:sld>
</file>

<file path=ppt/theme/theme1.xml><?xml version="1.0" encoding="utf-8"?>
<a:theme xmlns:a="http://schemas.openxmlformats.org/drawingml/2006/main" name="I.FAST Custom Slides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.FAST custom fonts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ARMMDD-RFLDG-Filename" id="{CA7248A4-CE58-41C9-AD4F-179E3DCFF3E3}" vid="{430B1DF7-9E84-456D-B005-2152BCB9C3D5}"/>
    </a:ext>
  </a:extLst>
</a:theme>
</file>

<file path=ppt/theme/theme2.xml><?xml version="1.0" encoding="utf-8"?>
<a:theme xmlns:a="http://schemas.openxmlformats.org/drawingml/2006/main" name="Gener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ARMMDD-RFLDG-Filename" id="{CA7248A4-CE58-41C9-AD4F-179E3DCFF3E3}" vid="{3D8B806F-93B5-4FB3-81A9-6BA562EB98F8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2115D08E677248BDCA1802405EB194" ma:contentTypeVersion="13" ma:contentTypeDescription="Create a new document." ma:contentTypeScope="" ma:versionID="34f245b5fc5545921cad9db836a822b3">
  <xsd:schema xmlns:xsd="http://www.w3.org/2001/XMLSchema" xmlns:xs="http://www.w3.org/2001/XMLSchema" xmlns:p="http://schemas.microsoft.com/office/2006/metadata/properties" xmlns:ns3="e47f35ae-fbd5-4fcb-aa0e-162c0b89555d" xmlns:ns4="adf77701-ae93-4853-aa7d-9da7e7fa76b3" targetNamespace="http://schemas.microsoft.com/office/2006/metadata/properties" ma:root="true" ma:fieldsID="e0215bf63018cd1dfcff03b3f59b35eb" ns3:_="" ns4:_="">
    <xsd:import namespace="e47f35ae-fbd5-4fcb-aa0e-162c0b89555d"/>
    <xsd:import namespace="adf77701-ae93-4853-aa7d-9da7e7fa76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f35ae-fbd5-4fcb-aa0e-162c0b8955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77701-ae93-4853-aa7d-9da7e7fa76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D8B24-8F98-4DDA-9790-F62C761D2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DBA52B-EB2F-4D11-BFF1-4FD773224844}">
  <ds:schemaRefs>
    <ds:schemaRef ds:uri="e47f35ae-fbd5-4fcb-aa0e-162c0b89555d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adf77701-ae93-4853-aa7d-9da7e7fa76b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79405E4-9321-4289-B033-BC2E6E1D1B50}">
  <ds:schemaRefs>
    <ds:schemaRef ds:uri="adf77701-ae93-4853-aa7d-9da7e7fa76b3"/>
    <ds:schemaRef ds:uri="e47f35ae-fbd5-4fcb-aa0e-162c0b8955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YEARMMDD-RFLDG-Filename</Template>
  <TotalTime>1423</TotalTime>
  <Words>2143</Words>
  <Application>Microsoft Office PowerPoint</Application>
  <PresentationFormat>Widescreen</PresentationFormat>
  <Paragraphs>213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32" baseType="lpstr">
      <vt:lpstr>Aptos</vt:lpstr>
      <vt:lpstr>Arial</vt:lpstr>
      <vt:lpstr>Monotype Corsiva</vt:lpstr>
      <vt:lpstr>Montserrat SemiBold</vt:lpstr>
      <vt:lpstr>Times New Roman</vt:lpstr>
      <vt:lpstr>Montserrat</vt:lpstr>
      <vt:lpstr>Montserrat ExtraBold</vt:lpstr>
      <vt:lpstr>Wingdings</vt:lpstr>
      <vt:lpstr>ArialMT</vt:lpstr>
      <vt:lpstr>Calibri</vt:lpstr>
      <vt:lpstr>Calibri Light</vt:lpstr>
      <vt:lpstr>I.FAST Custom Slides</vt:lpstr>
      <vt:lpstr>Generic</vt:lpstr>
      <vt:lpstr>Presentazione standard di PowerPoint</vt:lpstr>
      <vt:lpstr>Continuation of 4 present projects, 4 new ones</vt:lpstr>
      <vt:lpstr>La regionedi interazione dei collider futuri</vt:lpstr>
      <vt:lpstr>Presentazione standard di PowerPoint</vt:lpstr>
      <vt:lpstr>Muon collider 2.0</vt:lpstr>
      <vt:lpstr>Presentazione standard di PowerPoint</vt:lpstr>
      <vt:lpstr>HighQ/HighG SRF R&amp;D 2.0</vt:lpstr>
      <vt:lpstr>Presentazione standard di PowerPoint</vt:lpstr>
      <vt:lpstr>SRF cavities R&amp;D for FCC-ee</vt:lpstr>
      <vt:lpstr>Presentazione standard di PowerPoint</vt:lpstr>
      <vt:lpstr>Magnets for Next Generation Hadron Collider</vt:lpstr>
      <vt:lpstr>Risorse (accordo CERN-INFN) – 6 anni</vt:lpstr>
      <vt:lpstr>EuPRAXIA R&amp;D for plasma COLLiders (EuCOLL)</vt:lpstr>
      <vt:lpstr>Presentazione standard di PowerPoint</vt:lpstr>
      <vt:lpstr>RF windows and coupler R&amp;D</vt:lpstr>
      <vt:lpstr>Presentazione standard di PowerPoint</vt:lpstr>
      <vt:lpstr>Intense Positron Sources for Future Colliders</vt:lpstr>
      <vt:lpstr>Presentazione standard di PowerPoint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Giovanni Bisoffi</dc:creator>
  <cp:lastModifiedBy>Giovanni Bisoffi</cp:lastModifiedBy>
  <cp:revision>34</cp:revision>
  <dcterms:created xsi:type="dcterms:W3CDTF">2024-09-24T13:00:25Z</dcterms:created>
  <dcterms:modified xsi:type="dcterms:W3CDTF">2024-09-25T12:45:20Z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0x010100BC2115D08E677248BDCA1802405EB194</vt:lpwstr>
  </property>
</Properties>
</file>