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8" r:id="rId2"/>
    <p:sldId id="262" r:id="rId3"/>
    <p:sldId id="256" r:id="rId4"/>
    <p:sldId id="257" r:id="rId5"/>
    <p:sldId id="258" r:id="rId6"/>
    <p:sldId id="259" r:id="rId7"/>
    <p:sldId id="263" r:id="rId8"/>
    <p:sldId id="264" r:id="rId9"/>
    <p:sldId id="265" r:id="rId10"/>
    <p:sldId id="266" r:id="rId11"/>
    <p:sldId id="269" r:id="rId12"/>
    <p:sldId id="260" r:id="rId13"/>
    <p:sldId id="261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4CB1F0-71E9-F849-B2B4-821FFCE8CDF2}" v="2" dt="2024-09-21T07:36:48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8"/>
    <p:restoredTop sz="94658"/>
  </p:normalViewPr>
  <p:slideViewPr>
    <p:cSldViewPr snapToGrid="0">
      <p:cViewPr varScale="1">
        <p:scale>
          <a:sx n="120" d="100"/>
          <a:sy n="120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ALVATORE MARIA LA COGNATA" userId="83eb3702-e4cc-4380-8fc4-f1fbd20b1c6d" providerId="ADAL" clId="{634CB1F0-71E9-F849-B2B4-821FFCE8CDF2}"/>
    <pc:docChg chg="modSld">
      <pc:chgData name="MARCO SALVATORE MARIA LA COGNATA" userId="83eb3702-e4cc-4380-8fc4-f1fbd20b1c6d" providerId="ADAL" clId="{634CB1F0-71E9-F849-B2B4-821FFCE8CDF2}" dt="2024-09-21T07:36:58.534" v="17" actId="20577"/>
      <pc:docMkLst>
        <pc:docMk/>
      </pc:docMkLst>
      <pc:sldChg chg="modSp">
        <pc:chgData name="MARCO SALVATORE MARIA LA COGNATA" userId="83eb3702-e4cc-4380-8fc4-f1fbd20b1c6d" providerId="ADAL" clId="{634CB1F0-71E9-F849-B2B4-821FFCE8CDF2}" dt="2024-09-21T07:34:34.644" v="0" actId="18331"/>
        <pc:sldMkLst>
          <pc:docMk/>
          <pc:sldMk cId="1194010915" sldId="257"/>
        </pc:sldMkLst>
        <pc:picChg chg="mod">
          <ac:chgData name="MARCO SALVATORE MARIA LA COGNATA" userId="83eb3702-e4cc-4380-8fc4-f1fbd20b1c6d" providerId="ADAL" clId="{634CB1F0-71E9-F849-B2B4-821FFCE8CDF2}" dt="2024-09-21T07:34:34.644" v="0" actId="18331"/>
          <ac:picMkLst>
            <pc:docMk/>
            <pc:sldMk cId="1194010915" sldId="257"/>
            <ac:picMk id="5" creationId="{23A61E4C-B14B-F757-C09C-C8C28A636635}"/>
          </ac:picMkLst>
        </pc:picChg>
      </pc:sldChg>
      <pc:sldChg chg="addSp modSp mod">
        <pc:chgData name="MARCO SALVATORE MARIA LA COGNATA" userId="83eb3702-e4cc-4380-8fc4-f1fbd20b1c6d" providerId="ADAL" clId="{634CB1F0-71E9-F849-B2B4-821FFCE8CDF2}" dt="2024-09-21T07:36:58.534" v="17" actId="20577"/>
        <pc:sldMkLst>
          <pc:docMk/>
          <pc:sldMk cId="2258999824" sldId="259"/>
        </pc:sldMkLst>
        <pc:spChg chg="add mod">
          <ac:chgData name="MARCO SALVATORE MARIA LA COGNATA" userId="83eb3702-e4cc-4380-8fc4-f1fbd20b1c6d" providerId="ADAL" clId="{634CB1F0-71E9-F849-B2B4-821FFCE8CDF2}" dt="2024-09-21T07:36:58.534" v="17" actId="20577"/>
          <ac:spMkLst>
            <pc:docMk/>
            <pc:sldMk cId="2258999824" sldId="259"/>
            <ac:spMk id="3" creationId="{CBA67F91-6301-7C7C-5BBC-EB025E2BD66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C7980-D88F-7745-BD3A-10ACB6EF8E46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DB92C-3D64-994C-9221-B3B38EBA2C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45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DB92C-3D64-994C-9221-B3B38EBA2C3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46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35F3D-2FA8-2042-8239-41652FB18AD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714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80D39D-0F75-7D40-88E7-B8F987CE6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20F407-C3C7-AF8D-2B5E-DC1649E9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FC8001-FADD-AC29-3AC5-F46C95AAF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2D1A18-1271-3B49-5F1C-EAEDE37B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51A7CD-9D77-E64C-9797-EF9D3D07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27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20E7D-C517-6129-BCFA-AA5DD127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D0D5E22-6A33-E011-2E48-932D9BE0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B8A1DB-16F2-0800-60A6-747C8A8F1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CE8946-8295-45CF-815B-51755F3D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CE4388-8618-2A0E-5D22-7A25CBB4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79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DE62424-D362-70AB-561A-4317550A9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0A2134-B985-5386-B1CB-819B91954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9941F1-3762-D3D3-C6B9-19012B01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8C9182-59C9-413B-8F46-5608E7BC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FF40C5-FEC0-F132-DCD8-5C1B4979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63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B5199-192A-4AB3-179F-E36E0528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391514-729C-C1A9-5D6F-1902E4EF8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7F4994-94EB-FB0B-5748-C10585F9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6BEEF7-B95D-9193-2052-DD1C608E6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98601C-FF27-2FA2-4B5A-EBC6F7EF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51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FAA58-3B1B-266E-B4C5-1685E1E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45A66E-ED5A-347C-6FCC-490D3F2F3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CFF0C5-428A-903A-3DF4-7F45D199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D5BB56-62BB-0DA6-FBAD-C17455319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7C54C1-E923-4A65-09CC-EDFD4616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70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1B180-8990-AC72-A5A2-76DC4759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3C9F0D-A92B-3A3C-DBD8-381F13EA9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B6E2EF-FDFC-E489-FC5A-AB27270B0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BA1DD9-DA34-6EC5-0792-CFC4E9EC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3FA588-E3F6-F36C-8F12-FDCD70A87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F07242-88BD-CC7E-B4A3-8F4D6012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37CF1B-B4AD-CBBF-03B9-71184726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3B31DB-A798-B649-A773-FA43E44E1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ED52AD-D142-8AA6-3B0A-7864E5460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E629C6F-C3E4-76C9-D2F0-09A618AF4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4E71ECF-9264-11C4-8403-67E582CFF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20ED6C1-0226-CDEE-1168-3F62EC86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CEF5F79-849A-5FD9-4B79-C7A4976E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14B6202-63FC-7471-2872-B00C85186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78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D04BF9-6BF6-7475-763D-B140D2FA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3FFA902-E3E7-9672-6007-94E3C9E8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208E80-24A8-6639-66A7-F30C7228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97D2C2-A251-B314-F039-4FF9FBD5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31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FBECFD9-FF9C-FF9E-38A4-F81E21FA8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DD1D192-8C34-0964-F800-46CE22B2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AF72D8-7F25-1754-BDB7-4E91245D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79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0581F5-1630-3727-11A6-AECBA97F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58ED38-6E88-24AF-A8DC-12AF220FF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A36242-0CD4-39CA-71DF-3E7FFAB83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620AAA-B62D-A62C-71F0-541BB4D1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0D6F13-C6E1-40AA-32F5-7A7902E50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545992-0858-77FF-7864-720B95E7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46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6B97BC-35CF-FDCA-F714-DFCDE32A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B91B297-816C-E989-A29F-03E7EA880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33C214-C7EA-8D26-8643-3988C4889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73C91A-DF1F-EDF0-E740-F399209BE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29F7F7-1A8C-F6BC-6C34-9D515C25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5129C0-070C-6485-266F-09ED2EF8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43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D45138B-B628-D7CA-56BF-92D49FF4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4430FA-E12F-9012-06F4-29DCA2D59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7AB434-9A37-6727-6299-F5EE82DFF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FCBD2D-CC3F-8147-9B12-0A280749E750}" type="datetimeFigureOut">
              <a:rPr lang="it-IT" smtClean="0"/>
              <a:t>25/09/24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44457E-ECCA-4D6C-AD04-BD1CA55AD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20ADD8-2E06-2DE3-8B1B-AED5E0523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29C3FD-7B24-CE49-92E1-8B22F6070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1.png"/><Relationship Id="rId7" Type="http://schemas.openxmlformats.org/officeDocument/2006/relationships/image" Target="../media/image39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9A81A53-03C6-6648-A871-7753D3D6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66"/>
            <a:ext cx="12192000" cy="684374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035140"/>
            <a:ext cx="9144000" cy="1127371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chemeClr val="bg1"/>
                </a:solidFill>
              </a:rPr>
              <a:t>Contributo</a:t>
            </a:r>
            <a:r>
              <a:rPr lang="en-US" sz="4800" b="1" dirty="0">
                <a:solidFill>
                  <a:schemeClr val="bg1"/>
                </a:solidFill>
              </a:rPr>
              <a:t> LNS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574974" y="5583869"/>
            <a:ext cx="4452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Gruppo di Lavoro per la preparazione della "</a:t>
            </a:r>
            <a:r>
              <a:rPr lang="it-IT" sz="20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European</a:t>
            </a:r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 Strategy for </a:t>
            </a:r>
            <a:r>
              <a:rPr lang="it-IT" sz="20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Particle</a:t>
            </a:r>
            <a:r>
              <a:rPr lang="it-IT" sz="20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2000" i="1" dirty="0" err="1">
                <a:solidFill>
                  <a:schemeClr val="bg1"/>
                </a:solidFill>
                <a:effectLst/>
                <a:latin typeface="Helvetica" pitchFamily="2" charset="0"/>
              </a:rPr>
              <a:t>Physics</a:t>
            </a:r>
            <a:r>
              <a:rPr lang="it-IT" sz="2000" i="1" dirty="0">
                <a:solidFill>
                  <a:schemeClr val="bg1"/>
                </a:solidFill>
                <a:effectLst/>
                <a:latin typeface="Helvetica" pitchFamily="2" charset="0"/>
              </a:rPr>
              <a:t> 2025-2026"</a:t>
            </a:r>
            <a:endParaRPr lang="it-IT" sz="20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Immagine 8" descr="2_LNS_LOGO_NOME_ESTESO">
            <a:extLst>
              <a:ext uri="{FF2B5EF4-FFF2-40B4-BE49-F238E27FC236}">
                <a16:creationId xmlns:a16="http://schemas.microsoft.com/office/drawing/2014/main" id="{C8A02816-7855-134F-9AEF-7E2D5BF43A3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8776"/>
            <a:ext cx="1938130" cy="1430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931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6425A6-CAD6-260A-E26C-4DE01D26EE7F}"/>
              </a:ext>
            </a:extLst>
          </p:cNvPr>
          <p:cNvSpPr txBox="1"/>
          <p:nvPr/>
        </p:nvSpPr>
        <p:spPr>
          <a:xfrm>
            <a:off x="333470" y="214773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3. </a:t>
            </a:r>
            <a:r>
              <a:rPr lang="it-IT" dirty="0" err="1"/>
              <a:t>Multimessenger</a:t>
            </a:r>
            <a:r>
              <a:rPr lang="it-IT" dirty="0"/>
              <a:t> </a:t>
            </a:r>
            <a:r>
              <a:rPr lang="it-IT" dirty="0" err="1"/>
              <a:t>Physics</a:t>
            </a:r>
            <a:endParaRPr lang="it-IT" dirty="0"/>
          </a:p>
          <a:p>
            <a:r>
              <a:rPr lang="it-IT" dirty="0"/>
              <a:t>ET &amp; KM3NeT-ARCA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C2807F4-8BE6-3973-BE76-7229BEB90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17" y="1348447"/>
            <a:ext cx="4968923" cy="2937554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D4BD2AB2-3450-C71A-E6E3-F1374F3E85AA}"/>
              </a:ext>
            </a:extLst>
          </p:cNvPr>
          <p:cNvSpPr/>
          <p:nvPr/>
        </p:nvSpPr>
        <p:spPr>
          <a:xfrm>
            <a:off x="3591055" y="2792953"/>
            <a:ext cx="1432207" cy="111402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1606739-F22D-D724-0FB4-A331A0C8660E}"/>
              </a:ext>
            </a:extLst>
          </p:cNvPr>
          <p:cNvSpPr txBox="1"/>
          <p:nvPr/>
        </p:nvSpPr>
        <p:spPr>
          <a:xfrm>
            <a:off x="3735519" y="256797"/>
            <a:ext cx="82557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KM3NeT ARCA </a:t>
            </a:r>
            <a:r>
              <a:rPr lang="it-IT" dirty="0" err="1">
                <a:solidFill>
                  <a:srgbClr val="FF0000"/>
                </a:solidFill>
              </a:rPr>
              <a:t>is</a:t>
            </a:r>
            <a:r>
              <a:rPr lang="it-IT" dirty="0">
                <a:solidFill>
                  <a:srgbClr val="FF0000"/>
                </a:solidFill>
              </a:rPr>
              <a:t> a high-energy (TeV-</a:t>
            </a:r>
            <a:r>
              <a:rPr lang="it-IT" dirty="0" err="1">
                <a:solidFill>
                  <a:srgbClr val="FF0000"/>
                </a:solidFill>
              </a:rPr>
              <a:t>PeV</a:t>
            </a:r>
            <a:r>
              <a:rPr lang="it-IT" dirty="0">
                <a:solidFill>
                  <a:srgbClr val="FF0000"/>
                </a:solidFill>
              </a:rPr>
              <a:t>)  km3-scale neutrino </a:t>
            </a:r>
            <a:r>
              <a:rPr lang="it-IT" dirty="0" err="1">
                <a:solidFill>
                  <a:srgbClr val="FF0000"/>
                </a:solidFill>
              </a:rPr>
              <a:t>telescope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installed</a:t>
            </a:r>
            <a:r>
              <a:rPr lang="it-IT" dirty="0">
                <a:solidFill>
                  <a:srgbClr val="FF0000"/>
                </a:solidFill>
              </a:rPr>
              <a:t> in deep </a:t>
            </a:r>
            <a:r>
              <a:rPr lang="it-IT" dirty="0" err="1">
                <a:solidFill>
                  <a:srgbClr val="FF0000"/>
                </a:solidFill>
              </a:rPr>
              <a:t>Ionian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sea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dirty="0" err="1">
                <a:solidFill>
                  <a:srgbClr val="FF0000"/>
                </a:solidFill>
              </a:rPr>
              <a:t>It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also</a:t>
            </a:r>
            <a:r>
              <a:rPr lang="it-IT" dirty="0">
                <a:solidFill>
                  <a:srgbClr val="FF0000"/>
                </a:solidFill>
              </a:rPr>
              <a:t> a MeV SN anti neutrino detector</a:t>
            </a:r>
          </a:p>
          <a:p>
            <a:r>
              <a:rPr lang="it-IT" dirty="0">
                <a:solidFill>
                  <a:srgbClr val="FF0000"/>
                </a:solidFill>
              </a:rPr>
              <a:t>LNS </a:t>
            </a:r>
            <a:r>
              <a:rPr lang="it-IT" dirty="0" err="1">
                <a:solidFill>
                  <a:srgbClr val="FF0000"/>
                </a:solidFill>
              </a:rPr>
              <a:t>manages</a:t>
            </a:r>
            <a:r>
              <a:rPr lang="it-IT" dirty="0">
                <a:solidFill>
                  <a:srgbClr val="FF0000"/>
                </a:solidFill>
              </a:rPr>
              <a:t> the ARCA </a:t>
            </a:r>
            <a:r>
              <a:rPr lang="it-IT" dirty="0" err="1">
                <a:solidFill>
                  <a:srgbClr val="FF0000"/>
                </a:solidFill>
              </a:rPr>
              <a:t>infrastructucte</a:t>
            </a:r>
            <a:r>
              <a:rPr lang="it-IT" dirty="0">
                <a:solidFill>
                  <a:srgbClr val="FF0000"/>
                </a:solidFill>
              </a:rPr>
              <a:t> and </a:t>
            </a:r>
            <a:r>
              <a:rPr lang="it-IT" dirty="0" err="1">
                <a:solidFill>
                  <a:srgbClr val="FF0000"/>
                </a:solidFill>
              </a:rPr>
              <a:t>it</a:t>
            </a:r>
            <a:r>
              <a:rPr lang="it-IT" dirty="0">
                <a:solidFill>
                  <a:srgbClr val="FF0000"/>
                </a:solidFill>
              </a:rPr>
              <a:t> plays a </a:t>
            </a:r>
            <a:r>
              <a:rPr lang="it-IT" dirty="0" err="1">
                <a:solidFill>
                  <a:srgbClr val="FF0000"/>
                </a:solidFill>
              </a:rPr>
              <a:t>leading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role</a:t>
            </a:r>
            <a:r>
              <a:rPr lang="it-IT" dirty="0">
                <a:solidFill>
                  <a:srgbClr val="FF0000"/>
                </a:solidFill>
              </a:rPr>
              <a:t> in detector </a:t>
            </a:r>
            <a:r>
              <a:rPr lang="it-IT" dirty="0" err="1">
                <a:solidFill>
                  <a:srgbClr val="FF0000"/>
                </a:solidFill>
              </a:rPr>
              <a:t>construction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calibration</a:t>
            </a:r>
            <a:r>
              <a:rPr lang="it-IT" dirty="0">
                <a:solidFill>
                  <a:srgbClr val="FF0000"/>
                </a:solidFill>
              </a:rPr>
              <a:t> and </a:t>
            </a:r>
            <a:r>
              <a:rPr lang="it-IT" dirty="0" err="1">
                <a:solidFill>
                  <a:srgbClr val="FF0000"/>
                </a:solidFill>
              </a:rPr>
              <a:t>anlysis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Google Shape;212;p12">
            <a:extLst>
              <a:ext uri="{FF2B5EF4-FFF2-40B4-BE49-F238E27FC236}">
                <a16:creationId xmlns:a16="http://schemas.microsoft.com/office/drawing/2014/main" id="{7D6EE7BA-B3A5-C710-FB27-9752FA7CC50D}"/>
              </a:ext>
            </a:extLst>
          </p:cNvPr>
          <p:cNvSpPr txBox="1"/>
          <p:nvPr/>
        </p:nvSpPr>
        <p:spPr>
          <a:xfrm>
            <a:off x="6274407" y="4935747"/>
            <a:ext cx="5092661" cy="124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5080" lvl="0" indent="0" algn="just" rtl="0">
              <a:lnSpc>
                <a:spcPct val="1157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KM3NeT actively monitors and analyses a variety of external  triggers  in  real-time,  including  alerts  due to IceCube neutrinos, Fermi/Swift GRB, HAWC gamma-ray transients, LIGO-Virgo-KAGRA gravitational waves, SNEWS neutrino alerts, and others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25;p12">
            <a:extLst>
              <a:ext uri="{FF2B5EF4-FFF2-40B4-BE49-F238E27FC236}">
                <a16:creationId xmlns:a16="http://schemas.microsoft.com/office/drawing/2014/main" id="{63A2C0B5-5536-B360-7C65-CB909BB319B8}"/>
              </a:ext>
            </a:extLst>
          </p:cNvPr>
          <p:cNvSpPr/>
          <p:nvPr/>
        </p:nvSpPr>
        <p:spPr>
          <a:xfrm>
            <a:off x="7863385" y="2130004"/>
            <a:ext cx="3625857" cy="2853245"/>
          </a:xfrm>
          <a:prstGeom prst="rect">
            <a:avLst/>
          </a:prstGeom>
          <a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CF454E5-0AAF-B9A5-8FD0-BC08FEB178CC}"/>
              </a:ext>
            </a:extLst>
          </p:cNvPr>
          <p:cNvSpPr txBox="1"/>
          <p:nvPr/>
        </p:nvSpPr>
        <p:spPr>
          <a:xfrm>
            <a:off x="3225418" y="6416537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/>
                <a:cs typeface="Arial"/>
                <a:sym typeface="Arial"/>
              </a:rPr>
              <a:t>The &gt;10 </a:t>
            </a:r>
            <a:r>
              <a:rPr lang="en-US" dirty="0" err="1">
                <a:latin typeface="Arial"/>
                <a:cs typeface="Arial"/>
                <a:sym typeface="Arial"/>
              </a:rPr>
              <a:t>PeV</a:t>
            </a:r>
            <a:r>
              <a:rPr lang="en-US" dirty="0">
                <a:latin typeface="Arial"/>
                <a:cs typeface="Arial"/>
                <a:sym typeface="Arial"/>
              </a:rPr>
              <a:t> neutrino Event</a:t>
            </a:r>
            <a:endParaRPr lang="en-GB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27EC8C10-A46A-E82E-5606-A304B66942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402" y="1931147"/>
            <a:ext cx="2136156" cy="14188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04AC163-B425-1739-2918-38F798631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14" y="4198752"/>
            <a:ext cx="24638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8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/>
        </p:nvSpPr>
        <p:spPr>
          <a:xfrm>
            <a:off x="333470" y="214773"/>
            <a:ext cx="61000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Dark Matter and Dark Sectors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KM3NeT and Darkside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 txBox="1"/>
          <p:nvPr/>
        </p:nvSpPr>
        <p:spPr>
          <a:xfrm>
            <a:off x="570016" y="1143066"/>
            <a:ext cx="4999511" cy="57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5080" lvl="0" indent="0" algn="just" rtl="0">
              <a:lnSpc>
                <a:spcPct val="115789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lang="it-IT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KM3NeT performs indirect search of Dark Matter from the Galctic centre, Sun and Earth 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 txBox="1"/>
          <p:nvPr/>
        </p:nvSpPr>
        <p:spPr>
          <a:xfrm>
            <a:off x="6697775" y="861100"/>
            <a:ext cx="5150100" cy="25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5080" lvl="0" indent="0" algn="just" rtl="0">
              <a:lnSpc>
                <a:spcPct val="1157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LNS participates </a:t>
            </a:r>
            <a:r>
              <a:rPr lang="it-IT" sz="1600">
                <a:solidFill>
                  <a:schemeClr val="dk1"/>
                </a:solidFill>
              </a:rPr>
              <a:t>to the</a:t>
            </a:r>
            <a:r>
              <a:rPr lang="it-IT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DarkSide-20k e</a:t>
            </a:r>
            <a:r>
              <a:rPr lang="it-IT" sz="1600">
                <a:solidFill>
                  <a:schemeClr val="dk1"/>
                </a:solidFill>
              </a:rPr>
              <a:t>xperiment</a:t>
            </a:r>
            <a:r>
              <a:rPr lang="it-IT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(@LNGS). A liquid argon detector  to detect low energy (&lt; 100 keV) nuclear recoils produced by WIMP elastic scattering</a:t>
            </a:r>
            <a:endParaRPr>
              <a:solidFill>
                <a:schemeClr val="dk1"/>
              </a:solidFill>
            </a:endParaRPr>
          </a:p>
          <a:p>
            <a:pPr marL="12700" marR="5080" lvl="0" indent="0" algn="just" rtl="0">
              <a:lnSpc>
                <a:spcPct val="1157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just" rtl="0">
              <a:lnSpc>
                <a:spcPct val="1157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LNS leads the ReD Activitie</a:t>
            </a:r>
            <a:r>
              <a:rPr lang="it-IT" sz="1600">
                <a:solidFill>
                  <a:srgbClr val="FF0000"/>
                </a:solidFill>
              </a:rPr>
              <a:t>s, aiming to characterize the (poorly-known) response of the Ar detectors to very low energy recoils </a:t>
            </a:r>
            <a:r>
              <a:rPr lang="it-IT" sz="1600" b="1">
                <a:solidFill>
                  <a:srgbClr val="FF0000"/>
                </a:solidFill>
              </a:rPr>
              <a:t>&lt;1 keV → critical input</a:t>
            </a:r>
            <a:r>
              <a:rPr lang="it-IT" sz="1600">
                <a:solidFill>
                  <a:srgbClr val="FF0000"/>
                </a:solidFill>
              </a:rPr>
              <a:t> for the search of </a:t>
            </a:r>
            <a:r>
              <a:rPr lang="it-IT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low-mass WIMPs (</a:t>
            </a:r>
            <a:r>
              <a:rPr lang="it-IT" sz="1600" b="1">
                <a:solidFill>
                  <a:srgbClr val="FF0000"/>
                </a:solidFill>
              </a:rPr>
              <a:t>&lt; 10 GeV) </a:t>
            </a:r>
            <a:r>
              <a:rPr lang="it-IT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by </a:t>
            </a:r>
            <a:r>
              <a:rPr lang="it-IT" sz="1600">
                <a:solidFill>
                  <a:srgbClr val="FF0000"/>
                </a:solidFill>
              </a:rPr>
              <a:t>DarkSide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7774" y="3857370"/>
            <a:ext cx="4999500" cy="2753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826" y="2674842"/>
            <a:ext cx="4584700" cy="33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7FFADB-4309-7AA0-0BA4-5E50E67CF8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23" y="219176"/>
            <a:ext cx="1714649" cy="15698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6AC6AD-5D49-0332-5337-F9035E8E8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499" y="264896"/>
            <a:ext cx="2057578" cy="12269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50D7A5-79AF-F5ED-A469-170586DBD9E3}"/>
              </a:ext>
            </a:extLst>
          </p:cNvPr>
          <p:cNvSpPr txBox="1"/>
          <p:nvPr/>
        </p:nvSpPr>
        <p:spPr>
          <a:xfrm>
            <a:off x="2743200" y="711716"/>
            <a:ext cx="6706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LNS </a:t>
            </a:r>
            <a:r>
              <a:rPr lang="it-IT" sz="3200" b="1" dirty="0" err="1"/>
              <a:t>contribution</a:t>
            </a:r>
            <a:r>
              <a:rPr lang="it-IT" sz="3200" b="1" dirty="0"/>
              <a:t> to MUON collider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176090B-452C-E961-6698-8B30D8F51DED}"/>
              </a:ext>
            </a:extLst>
          </p:cNvPr>
          <p:cNvSpPr txBox="1"/>
          <p:nvPr/>
        </p:nvSpPr>
        <p:spPr>
          <a:xfrm>
            <a:off x="130088" y="6182996"/>
            <a:ext cx="1198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Several</a:t>
            </a:r>
            <a:r>
              <a:rPr lang="it-IT" b="1" dirty="0"/>
              <a:t> </a:t>
            </a:r>
            <a:r>
              <a:rPr lang="it-IT" b="1" dirty="0" err="1"/>
              <a:t>cavity</a:t>
            </a:r>
            <a:r>
              <a:rPr lang="it-IT" b="1" dirty="0"/>
              <a:t> designs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b="1" dirty="0" err="1"/>
              <a:t>been</a:t>
            </a:r>
            <a:r>
              <a:rPr lang="it-IT" b="1" dirty="0"/>
              <a:t> </a:t>
            </a:r>
            <a:r>
              <a:rPr lang="it-IT" b="1" dirty="0" err="1"/>
              <a:t>analyzed</a:t>
            </a:r>
            <a:r>
              <a:rPr lang="it-IT" b="1" dirty="0"/>
              <a:t> and </a:t>
            </a:r>
            <a:r>
              <a:rPr lang="it-IT" b="1" dirty="0" err="1"/>
              <a:t>results</a:t>
            </a:r>
            <a:r>
              <a:rPr lang="it-IT" b="1" dirty="0"/>
              <a:t> cross-</a:t>
            </a:r>
            <a:r>
              <a:rPr lang="it-IT" b="1" dirty="0" err="1"/>
              <a:t>checked</a:t>
            </a:r>
            <a:r>
              <a:rPr lang="it-IT" b="1" dirty="0"/>
              <a:t> with the </a:t>
            </a:r>
            <a:r>
              <a:rPr lang="it-IT" b="1" dirty="0" err="1"/>
              <a:t>other</a:t>
            </a:r>
            <a:r>
              <a:rPr lang="it-IT" b="1" dirty="0"/>
              <a:t> </a:t>
            </a:r>
            <a:r>
              <a:rPr lang="it-IT" b="1" dirty="0" err="1"/>
              <a:t>members</a:t>
            </a:r>
            <a:r>
              <a:rPr lang="it-IT" b="1" dirty="0"/>
              <a:t> of </a:t>
            </a:r>
            <a:r>
              <a:rPr lang="it-IT" b="1" dirty="0" err="1"/>
              <a:t>collaboration</a:t>
            </a:r>
            <a:r>
              <a:rPr lang="it-IT" b="1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9DDE941-A249-2218-8178-69BA5212B8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8"/>
          <a:stretch/>
        </p:blipFill>
        <p:spPr>
          <a:xfrm>
            <a:off x="3220325" y="4336989"/>
            <a:ext cx="5307295" cy="180754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5E1D14E-B01B-EE70-A16A-A233915C1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568" y="1841521"/>
            <a:ext cx="4018208" cy="216483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809F570-BC67-B000-4DFC-9A2A8A002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138" y="1762447"/>
            <a:ext cx="3644721" cy="216806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AEF2686-E75B-9F3F-363C-8BAD7882D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03" y="1969791"/>
            <a:ext cx="4018208" cy="21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64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7FFADB-4309-7AA0-0BA4-5E50E67CF8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23" y="219176"/>
            <a:ext cx="1714649" cy="15698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6AC6AD-5D49-0332-5337-F9035E8E8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499" y="264896"/>
            <a:ext cx="2057578" cy="12269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50D7A5-79AF-F5ED-A469-170586DBD9E3}"/>
              </a:ext>
            </a:extLst>
          </p:cNvPr>
          <p:cNvSpPr txBox="1"/>
          <p:nvPr/>
        </p:nvSpPr>
        <p:spPr>
          <a:xfrm>
            <a:off x="2743200" y="711716"/>
            <a:ext cx="6706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LNS </a:t>
            </a:r>
            <a:r>
              <a:rPr lang="it-IT" sz="3200" b="1" dirty="0" err="1"/>
              <a:t>contribution</a:t>
            </a:r>
            <a:r>
              <a:rPr lang="it-IT" sz="3200" b="1" dirty="0"/>
              <a:t> to MUON collider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EC63CA1-F288-A44F-7C30-A5C74382E0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312" y="1789032"/>
            <a:ext cx="4053764" cy="305846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EF100E0-DC0A-29C8-F9EE-5A1EC077D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986" y="4334337"/>
            <a:ext cx="3825025" cy="212606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771A812-BECC-DA9B-2298-1ACAA478E7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631" y="2002869"/>
            <a:ext cx="3569734" cy="146989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9D04493-FF98-B416-3DCD-31C0815F2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973" y="4120184"/>
            <a:ext cx="3816814" cy="187240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21E776A-1ECB-39DB-2C87-2DB86F8B4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52" y="1920186"/>
            <a:ext cx="3443474" cy="163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2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85EC44-680E-6AD0-0792-6BB915FFEBF0}"/>
              </a:ext>
            </a:extLst>
          </p:cNvPr>
          <p:cNvSpPr txBox="1"/>
          <p:nvPr/>
        </p:nvSpPr>
        <p:spPr>
          <a:xfrm>
            <a:off x="848226" y="2228671"/>
            <a:ext cx="6100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1. </a:t>
            </a:r>
            <a:r>
              <a:rPr lang="it-IT" dirty="0" err="1"/>
              <a:t>Determination</a:t>
            </a:r>
            <a:r>
              <a:rPr lang="it-IT" dirty="0"/>
              <a:t> of neutrino mass and nature</a:t>
            </a:r>
          </a:p>
          <a:p>
            <a:r>
              <a:rPr lang="it-IT" dirty="0"/>
              <a:t>2. </a:t>
            </a:r>
            <a:r>
              <a:rPr lang="it-IT" dirty="0" err="1"/>
              <a:t>Gravitational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  <a:p>
            <a:r>
              <a:rPr lang="it-IT" dirty="0"/>
              <a:t>3. </a:t>
            </a:r>
            <a:r>
              <a:rPr lang="it-IT" dirty="0" err="1"/>
              <a:t>Multimessenger</a:t>
            </a:r>
            <a:r>
              <a:rPr lang="it-IT" dirty="0"/>
              <a:t> </a:t>
            </a:r>
            <a:r>
              <a:rPr lang="it-IT" dirty="0" err="1"/>
              <a:t>physics</a:t>
            </a:r>
            <a:endParaRPr lang="it-IT" dirty="0"/>
          </a:p>
          <a:p>
            <a:r>
              <a:rPr lang="it-IT" dirty="0"/>
              <a:t>4. Dark Matter and Dark </a:t>
            </a:r>
            <a:r>
              <a:rPr lang="it-IT" dirty="0" err="1"/>
              <a:t>Sectors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D72320-7D01-75C2-0F5C-2AB18D38DCB9}"/>
              </a:ext>
            </a:extLst>
          </p:cNvPr>
          <p:cNvSpPr txBox="1"/>
          <p:nvPr/>
        </p:nvSpPr>
        <p:spPr>
          <a:xfrm>
            <a:off x="848226" y="1006461"/>
            <a:ext cx="6100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European strategy for particle physics</a:t>
            </a:r>
          </a:p>
          <a:p>
            <a:endParaRPr lang="en-GB" dirty="0"/>
          </a:p>
          <a:p>
            <a:r>
              <a:rPr lang="en-GB" dirty="0"/>
              <a:t>LNS Contribution</a:t>
            </a:r>
          </a:p>
        </p:txBody>
      </p:sp>
    </p:spTree>
    <p:extLst>
      <p:ext uri="{BB962C8B-B14F-4D97-AF65-F5344CB8AC3E}">
        <p14:creationId xmlns:p14="http://schemas.microsoft.com/office/powerpoint/2010/main" val="413096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081786-DCE0-AB78-FB59-0F82E017EDF7}"/>
              </a:ext>
            </a:extLst>
          </p:cNvPr>
          <p:cNvSpPr txBox="1"/>
          <p:nvPr/>
        </p:nvSpPr>
        <p:spPr>
          <a:xfrm>
            <a:off x="-2058" y="0"/>
            <a:ext cx="12194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0000"/>
                </a:solidFill>
                <a:effectLst/>
                <a:latin typeface="Helvetica" pitchFamily="2" charset="0"/>
              </a:rPr>
              <a:t>Neutrino </a:t>
            </a:r>
            <a:r>
              <a:rPr lang="it-IT" sz="28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Physics</a:t>
            </a:r>
            <a:r>
              <a:rPr lang="it-IT" sz="2800" b="1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it-IT" sz="28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Determination</a:t>
            </a:r>
            <a:r>
              <a:rPr lang="it-IT" sz="2800" b="1" dirty="0">
                <a:solidFill>
                  <a:srgbClr val="000000"/>
                </a:solidFill>
                <a:effectLst/>
                <a:latin typeface="Helvetica" pitchFamily="2" charset="0"/>
              </a:rPr>
              <a:t> of neutrino mass and nature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7DD9121-D1F8-6547-9FE3-0555D3D9D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4" y="835347"/>
            <a:ext cx="2906095" cy="207485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267EA1-9F29-F4FE-F4B3-DA28F10DFC19}"/>
              </a:ext>
            </a:extLst>
          </p:cNvPr>
          <p:cNvSpPr txBox="1"/>
          <p:nvPr/>
        </p:nvSpPr>
        <p:spPr>
          <a:xfrm>
            <a:off x="2662311" y="841096"/>
            <a:ext cx="4557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it-IT" sz="1600" dirty="0" err="1"/>
              <a:t>Neutrinoless</a:t>
            </a:r>
            <a:r>
              <a:rPr lang="it-IT" sz="1600" dirty="0"/>
              <a:t> double-beta </a:t>
            </a:r>
            <a:r>
              <a:rPr lang="it-IT" sz="1600" dirty="0" err="1"/>
              <a:t>decay</a:t>
            </a:r>
            <a:r>
              <a:rPr lang="it-IT" sz="1600" dirty="0"/>
              <a:t> (0</a:t>
            </a:r>
            <a:r>
              <a:rPr lang="el-GR" sz="1600" dirty="0" err="1"/>
              <a:t>νββ</a:t>
            </a:r>
            <a:r>
              <a:rPr lang="el-GR" sz="1600" dirty="0"/>
              <a:t>) </a:t>
            </a:r>
            <a:r>
              <a:rPr lang="it-IT" sz="1600" dirty="0"/>
              <a:t>can </a:t>
            </a:r>
            <a:r>
              <a:rPr lang="it-IT" sz="1600" dirty="0" err="1"/>
              <a:t>exist</a:t>
            </a:r>
            <a:r>
              <a:rPr lang="it-IT" sz="1600" dirty="0"/>
              <a:t> </a:t>
            </a:r>
            <a:r>
              <a:rPr lang="it-IT" sz="1600" dirty="0" err="1"/>
              <a:t>only</a:t>
            </a:r>
            <a:r>
              <a:rPr lang="it-IT" sz="1600" dirty="0"/>
              <a:t> </a:t>
            </a:r>
            <a:r>
              <a:rPr lang="it-IT" sz="1600" dirty="0" err="1"/>
              <a:t>if</a:t>
            </a:r>
            <a:r>
              <a:rPr lang="it-IT" sz="1600" dirty="0"/>
              <a:t> </a:t>
            </a:r>
            <a:r>
              <a:rPr lang="it-IT" sz="1600" dirty="0" err="1"/>
              <a:t>neutrinos</a:t>
            </a:r>
            <a:r>
              <a:rPr lang="it-IT" sz="1600" dirty="0"/>
              <a:t> are</a:t>
            </a:r>
            <a:r>
              <a:rPr lang="it-IT" sz="1600" i="1" dirty="0"/>
              <a:t> </a:t>
            </a:r>
            <a:r>
              <a:rPr lang="it-IT" sz="1600" b="1" i="1" dirty="0"/>
              <a:t>Majorana </a:t>
            </a:r>
            <a:r>
              <a:rPr lang="it-IT" sz="1600" b="1" i="1" dirty="0" err="1"/>
              <a:t>particles</a:t>
            </a:r>
            <a:r>
              <a:rPr lang="it-IT" sz="1600" i="1" dirty="0"/>
              <a:t> </a:t>
            </a:r>
          </a:p>
          <a:p>
            <a:pPr marL="171450" indent="-171450">
              <a:buFont typeface="Wingdings" pitchFamily="2" charset="2"/>
              <a:buChar char="Ø"/>
            </a:pPr>
            <a:endParaRPr lang="it-IT" sz="1600" i="1" dirty="0"/>
          </a:p>
          <a:p>
            <a:pPr marL="171450" indent="-171450">
              <a:buFont typeface="Wingdings" pitchFamily="2" charset="2"/>
              <a:buChar char="Ø"/>
            </a:pPr>
            <a:r>
              <a:rPr lang="it-IT" sz="1600" dirty="0" err="1"/>
              <a:t>Its</a:t>
            </a:r>
            <a:r>
              <a:rPr lang="it-IT" sz="1600" dirty="0"/>
              <a:t> </a:t>
            </a:r>
            <a:r>
              <a:rPr lang="it-IT" sz="1600" dirty="0" err="1"/>
              <a:t>observation</a:t>
            </a:r>
            <a:r>
              <a:rPr lang="it-IT" sz="1600" dirty="0"/>
              <a:t> </a:t>
            </a:r>
            <a:r>
              <a:rPr lang="it-IT" sz="1600" dirty="0" err="1"/>
              <a:t>would</a:t>
            </a:r>
            <a:r>
              <a:rPr lang="it-IT" sz="1600" dirty="0"/>
              <a:t> prove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total</a:t>
            </a:r>
            <a:r>
              <a:rPr lang="it-IT" sz="1600" dirty="0"/>
              <a:t> </a:t>
            </a:r>
            <a:r>
              <a:rPr lang="it-IT" sz="1600" b="1" i="1" dirty="0" err="1"/>
              <a:t>lepton</a:t>
            </a:r>
            <a:r>
              <a:rPr lang="it-IT" sz="1600" b="1" i="1" dirty="0"/>
              <a:t> </a:t>
            </a:r>
            <a:r>
              <a:rPr lang="it-IT" sz="1600" b="1" i="1" dirty="0" err="1"/>
              <a:t>number</a:t>
            </a:r>
            <a:r>
              <a:rPr lang="it-IT" sz="1600" b="1" i="1" dirty="0"/>
              <a:t> </a:t>
            </a:r>
            <a:r>
              <a:rPr lang="it-IT" sz="1600" b="1" i="1" dirty="0" err="1"/>
              <a:t>is</a:t>
            </a:r>
            <a:r>
              <a:rPr lang="it-IT" sz="1600" b="1" i="1" dirty="0"/>
              <a:t> </a:t>
            </a:r>
            <a:r>
              <a:rPr lang="it-IT" sz="1600" b="1" i="1" dirty="0" err="1"/>
              <a:t>not</a:t>
            </a:r>
            <a:r>
              <a:rPr lang="it-IT" sz="1600" b="1" i="1" dirty="0"/>
              <a:t> </a:t>
            </a:r>
            <a:r>
              <a:rPr lang="it-IT" sz="1600" b="1" i="1" dirty="0" err="1"/>
              <a:t>conserved</a:t>
            </a:r>
            <a:r>
              <a:rPr lang="it-IT" sz="1600" i="1" dirty="0"/>
              <a:t> </a:t>
            </a:r>
            <a:r>
              <a:rPr lang="it-IT" sz="1600" dirty="0"/>
              <a:t>in </a:t>
            </a:r>
            <a:r>
              <a:rPr lang="it-IT" sz="1600" dirty="0" err="1"/>
              <a:t>physical</a:t>
            </a:r>
            <a:r>
              <a:rPr lang="it-IT" sz="1600" dirty="0"/>
              <a:t> </a:t>
            </a:r>
            <a:r>
              <a:rPr lang="it-IT" sz="1600" dirty="0" err="1"/>
              <a:t>phenomena</a:t>
            </a:r>
            <a:r>
              <a:rPr lang="it-IT" sz="1600" dirty="0"/>
              <a:t> and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could</a:t>
            </a:r>
            <a:r>
              <a:rPr lang="it-IT" sz="1600" dirty="0"/>
              <a:t> be </a:t>
            </a:r>
            <a:r>
              <a:rPr lang="it-IT" sz="1600" dirty="0" err="1"/>
              <a:t>linked</a:t>
            </a:r>
            <a:r>
              <a:rPr lang="it-IT" sz="1600" dirty="0"/>
              <a:t> to the </a:t>
            </a:r>
            <a:r>
              <a:rPr lang="it-IT" sz="1600" dirty="0" err="1"/>
              <a:t>cosmic</a:t>
            </a:r>
            <a:r>
              <a:rPr lang="it-IT" sz="1600" dirty="0"/>
              <a:t> </a:t>
            </a:r>
            <a:r>
              <a:rPr lang="it-IT" sz="1600" dirty="0" err="1"/>
              <a:t>asymmetry</a:t>
            </a:r>
            <a:r>
              <a:rPr lang="it-IT" sz="1600" dirty="0"/>
              <a:t> </a:t>
            </a:r>
            <a:r>
              <a:rPr lang="it-IT" sz="1600" dirty="0" err="1"/>
              <a:t>between</a:t>
            </a:r>
            <a:r>
              <a:rPr lang="it-IT" sz="1600" dirty="0"/>
              <a:t>  </a:t>
            </a:r>
            <a:r>
              <a:rPr lang="it-IT" sz="1600" dirty="0" err="1"/>
              <a:t>matter</a:t>
            </a:r>
            <a:r>
              <a:rPr lang="it-IT" sz="1600" dirty="0"/>
              <a:t> and </a:t>
            </a:r>
            <a:r>
              <a:rPr lang="it-IT" sz="1600" dirty="0" err="1"/>
              <a:t>antimatter</a:t>
            </a:r>
            <a:r>
              <a:rPr lang="it-IT" sz="1600" dirty="0"/>
              <a:t>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2536986-197C-F030-EB51-5DBECEB5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54" y="3186100"/>
            <a:ext cx="1225131" cy="12113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Immagine 23" descr="CS_2000-03-02_a.JPG">
            <a:extLst>
              <a:ext uri="{FF2B5EF4-FFF2-40B4-BE49-F238E27FC236}">
                <a16:creationId xmlns:a16="http://schemas.microsoft.com/office/drawing/2014/main" id="{34F34A71-B88F-E181-D055-0D0F810747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235" y="3299183"/>
            <a:ext cx="2740467" cy="3408871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EB703DD-6333-E903-CB9C-8C25FFB29AF6}"/>
              </a:ext>
            </a:extLst>
          </p:cNvPr>
          <p:cNvSpPr txBox="1"/>
          <p:nvPr/>
        </p:nvSpPr>
        <p:spPr>
          <a:xfrm>
            <a:off x="8397575" y="3240405"/>
            <a:ext cx="3498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CS e MAGNEX 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crucial</a:t>
            </a:r>
            <a:r>
              <a:rPr lang="it-IT" sz="1600" dirty="0">
                <a:solidFill>
                  <a:schemeClr val="tx2"/>
                </a:solidFill>
              </a:rPr>
              <a:t> for the </a:t>
            </a:r>
            <a:r>
              <a:rPr lang="it-IT" sz="1600" dirty="0" err="1">
                <a:solidFill>
                  <a:schemeClr val="tx2"/>
                </a:solidFill>
              </a:rPr>
              <a:t>experimental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challanges</a:t>
            </a:r>
            <a:r>
              <a:rPr lang="it-IT" sz="1600" dirty="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EEE2402-E6C2-6778-410A-0F4E31BB0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79" y="4591615"/>
            <a:ext cx="4700316" cy="2144569"/>
          </a:xfrm>
          <a:prstGeom prst="rect">
            <a:avLst/>
          </a:prstGeom>
          <a:ln w="19050">
            <a:noFill/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38C811D-7BBF-0248-4C39-E2EB8F3B8BD7}"/>
              </a:ext>
            </a:extLst>
          </p:cNvPr>
          <p:cNvSpPr txBox="1"/>
          <p:nvPr/>
        </p:nvSpPr>
        <p:spPr>
          <a:xfrm>
            <a:off x="1893231" y="3388641"/>
            <a:ext cx="3364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/>
                </a:solidFill>
              </a:rPr>
              <a:t>Heavy-</a:t>
            </a:r>
            <a:r>
              <a:rPr lang="it-IT" sz="1600" b="1" dirty="0" err="1">
                <a:solidFill>
                  <a:schemeClr val="tx2"/>
                </a:solidFill>
              </a:rPr>
              <a:t>ion</a:t>
            </a:r>
            <a:r>
              <a:rPr lang="it-IT" sz="1600" b="1" dirty="0">
                <a:solidFill>
                  <a:schemeClr val="tx2"/>
                </a:solidFill>
              </a:rPr>
              <a:t> DCE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as</a:t>
            </a:r>
            <a:r>
              <a:rPr lang="it-IT" sz="1600" dirty="0">
                <a:solidFill>
                  <a:schemeClr val="tx2"/>
                </a:solidFill>
              </a:rPr>
              <a:t> surrogate </a:t>
            </a:r>
            <a:r>
              <a:rPr lang="it-IT" sz="1600" dirty="0" err="1">
                <a:solidFill>
                  <a:schemeClr val="tx2"/>
                </a:solidFill>
              </a:rPr>
              <a:t>processes</a:t>
            </a:r>
            <a:r>
              <a:rPr lang="it-IT" sz="1600" dirty="0">
                <a:solidFill>
                  <a:schemeClr val="tx2"/>
                </a:solidFill>
              </a:rPr>
              <a:t> of </a:t>
            </a:r>
            <a:r>
              <a:rPr lang="it-IT" sz="1600" b="1" dirty="0">
                <a:solidFill>
                  <a:schemeClr val="tx2"/>
                </a:solidFill>
              </a:rPr>
              <a:t>0</a:t>
            </a:r>
            <a:r>
              <a:rPr lang="el-GR" sz="1600" b="1" dirty="0" err="1">
                <a:solidFill>
                  <a:schemeClr val="tx2"/>
                </a:solidFill>
              </a:rPr>
              <a:t>νββ</a:t>
            </a:r>
            <a:r>
              <a:rPr lang="it-IT" sz="1600" dirty="0">
                <a:solidFill>
                  <a:schemeClr val="tx2"/>
                </a:solidFill>
              </a:rPr>
              <a:t> : </a:t>
            </a:r>
            <a:r>
              <a:rPr lang="it-IT" sz="1600" dirty="0" err="1">
                <a:solidFill>
                  <a:schemeClr val="tx2"/>
                </a:solidFill>
              </a:rPr>
              <a:t>same</a:t>
            </a:r>
            <a:r>
              <a:rPr lang="it-IT" sz="1600" dirty="0">
                <a:solidFill>
                  <a:schemeClr val="tx2"/>
                </a:solidFill>
              </a:rPr>
              <a:t> </a:t>
            </a:r>
            <a:r>
              <a:rPr lang="it-IT" sz="1600" dirty="0" err="1">
                <a:solidFill>
                  <a:schemeClr val="tx2"/>
                </a:solidFill>
              </a:rPr>
              <a:t>initial</a:t>
            </a:r>
            <a:r>
              <a:rPr lang="it-IT" sz="1600" dirty="0">
                <a:solidFill>
                  <a:schemeClr val="tx2"/>
                </a:solidFill>
              </a:rPr>
              <a:t> and </a:t>
            </a:r>
            <a:r>
              <a:rPr lang="it-IT" sz="1600" dirty="0" err="1">
                <a:solidFill>
                  <a:schemeClr val="tx2"/>
                </a:solidFill>
              </a:rPr>
              <a:t>final</a:t>
            </a:r>
            <a:r>
              <a:rPr lang="it-IT" sz="1600" dirty="0">
                <a:solidFill>
                  <a:schemeClr val="tx2"/>
                </a:solidFill>
              </a:rPr>
              <a:t> state</a:t>
            </a:r>
            <a:endParaRPr lang="it-IT" sz="1600" dirty="0">
              <a:solidFill>
                <a:schemeClr val="tx2"/>
              </a:solidFill>
              <a:effectLst/>
            </a:endParaRPr>
          </a:p>
          <a:p>
            <a:endParaRPr lang="it-IT" sz="1600" dirty="0">
              <a:solidFill>
                <a:schemeClr val="tx2"/>
              </a:solidFill>
              <a:effectLst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58D43D73-769F-33AD-7592-D1DC00660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892" y="1996390"/>
            <a:ext cx="3466223" cy="848029"/>
          </a:xfrm>
          <a:prstGeom prst="rect">
            <a:avLst/>
          </a:prstGeom>
          <a:ln>
            <a:noFill/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5981CBF-0803-AA5E-2BE2-A2C6EA377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246611" y="-835541"/>
            <a:ext cx="904786" cy="4394417"/>
          </a:xfrm>
          <a:prstGeom prst="rect">
            <a:avLst/>
          </a:prstGeom>
          <a:ln w="19050">
            <a:noFill/>
          </a:ln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F5BBD93-22B4-D331-93C5-B22F668E7D41}"/>
              </a:ext>
            </a:extLst>
          </p:cNvPr>
          <p:cNvSpPr txBox="1"/>
          <p:nvPr/>
        </p:nvSpPr>
        <p:spPr>
          <a:xfrm>
            <a:off x="8397575" y="4105096"/>
            <a:ext cx="3472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NME:</a:t>
            </a:r>
            <a:r>
              <a:rPr lang="it-IT" sz="1600" dirty="0"/>
              <a:t> </a:t>
            </a:r>
            <a:r>
              <a:rPr lang="it-IT" sz="1600" dirty="0" err="1"/>
              <a:t>transition</a:t>
            </a:r>
            <a:r>
              <a:rPr lang="it-IT" sz="1600" dirty="0"/>
              <a:t> </a:t>
            </a:r>
            <a:r>
              <a:rPr lang="it-IT" sz="1600" dirty="0" err="1"/>
              <a:t>probability</a:t>
            </a:r>
            <a:r>
              <a:rPr lang="it-IT" sz="1600" dirty="0"/>
              <a:t> of a </a:t>
            </a:r>
            <a:r>
              <a:rPr lang="it-IT" sz="1600" b="1" dirty="0" err="1"/>
              <a:t>nuclear</a:t>
            </a:r>
            <a:r>
              <a:rPr lang="it-IT" sz="1600" b="1" dirty="0"/>
              <a:t> </a:t>
            </a:r>
            <a:r>
              <a:rPr lang="it-IT" sz="1600" b="1" dirty="0" err="1"/>
              <a:t>process</a:t>
            </a:r>
            <a:endParaRPr lang="en-GB" sz="1600" b="1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8F31694-D283-04EC-0A3C-BBBBA6A2855B}"/>
              </a:ext>
            </a:extLst>
          </p:cNvPr>
          <p:cNvSpPr txBox="1"/>
          <p:nvPr/>
        </p:nvSpPr>
        <p:spPr>
          <a:xfrm>
            <a:off x="8393520" y="4969787"/>
            <a:ext cx="34058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Model-independent comparative information </a:t>
            </a:r>
            <a:r>
              <a:rPr lang="en-GB" sz="1800" dirty="0"/>
              <a:t>on the sensitivity of half-life experiments</a:t>
            </a:r>
          </a:p>
        </p:txBody>
      </p:sp>
    </p:spTree>
    <p:extLst>
      <p:ext uri="{BB962C8B-B14F-4D97-AF65-F5344CB8AC3E}">
        <p14:creationId xmlns:p14="http://schemas.microsoft.com/office/powerpoint/2010/main" val="1189936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747B1A-C2E7-2947-8562-E2580297C18A}"/>
              </a:ext>
            </a:extLst>
          </p:cNvPr>
          <p:cNvSpPr txBox="1"/>
          <p:nvPr/>
        </p:nvSpPr>
        <p:spPr>
          <a:xfrm>
            <a:off x="-2058" y="0"/>
            <a:ext cx="12194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Helvetica" pitchFamily="2" charset="0"/>
              </a:rPr>
              <a:t>Cosmic Messengers: constraining the progenitors of the sources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392B2F-E872-CB4F-B033-78D0A4DCD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397" y="523220"/>
            <a:ext cx="1638300" cy="1235481"/>
          </a:xfrm>
          <a:prstGeom prst="rect">
            <a:avLst/>
          </a:prstGeom>
        </p:spPr>
      </p:pic>
      <p:pic>
        <p:nvPicPr>
          <p:cNvPr id="4" name="Picture 2" descr="High Energy Astrophysics Picture Of the Week">
            <a:extLst>
              <a:ext uri="{FF2B5EF4-FFF2-40B4-BE49-F238E27FC236}">
                <a16:creationId xmlns:a16="http://schemas.microsoft.com/office/drawing/2014/main" id="{5B2DC70C-158B-4CF9-C333-1DCC38D6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24" y="799230"/>
            <a:ext cx="4046964" cy="24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A61E4C-B14B-F757-C09C-C8C28A6366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81" y="3760198"/>
            <a:ext cx="3353249" cy="238080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EA1F88-5884-41CF-DB7E-D0734D6CD303}"/>
              </a:ext>
            </a:extLst>
          </p:cNvPr>
          <p:cNvSpPr txBox="1"/>
          <p:nvPr/>
        </p:nvSpPr>
        <p:spPr>
          <a:xfrm>
            <a:off x="5345910" y="1140960"/>
            <a:ext cx="616156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ASFIN Collaboration</a:t>
            </a:r>
          </a:p>
          <a:p>
            <a:endParaRPr lang="it-IT" dirty="0"/>
          </a:p>
          <a:p>
            <a:r>
              <a:rPr lang="it-IT" sz="1800" dirty="0"/>
              <a:t>Study of </a:t>
            </a:r>
            <a:r>
              <a:rPr lang="it-IT" sz="1800" dirty="0" err="1"/>
              <a:t>progenitors</a:t>
            </a:r>
            <a:r>
              <a:rPr lang="it-IT" sz="1800" dirty="0"/>
              <a:t> of SN event </a:t>
            </a:r>
            <a:r>
              <a:rPr lang="it-IT" sz="1800" dirty="0" err="1"/>
              <a:t>which</a:t>
            </a:r>
            <a:r>
              <a:rPr lang="it-IT" sz="1800" dirty="0"/>
              <a:t> lead to compact </a:t>
            </a:r>
            <a:r>
              <a:rPr lang="it-IT" sz="1800" dirty="0" err="1"/>
              <a:t>objects</a:t>
            </a:r>
            <a:r>
              <a:rPr lang="it-IT" sz="1800" dirty="0"/>
              <a:t> (for </a:t>
            </a:r>
            <a:r>
              <a:rPr lang="it-IT" sz="1800" dirty="0" err="1"/>
              <a:t>instance</a:t>
            </a:r>
            <a:r>
              <a:rPr lang="it-IT" sz="1800" dirty="0"/>
              <a:t>, the </a:t>
            </a:r>
            <a:r>
              <a:rPr lang="it-IT" sz="1800" dirty="0" err="1"/>
              <a:t>chemical</a:t>
            </a:r>
            <a:r>
              <a:rPr lang="it-IT" sz="1800" dirty="0"/>
              <a:t> </a:t>
            </a:r>
            <a:r>
              <a:rPr lang="it-IT" sz="1800" dirty="0" err="1"/>
              <a:t>composition</a:t>
            </a:r>
            <a:r>
              <a:rPr lang="it-IT" sz="1800" dirty="0"/>
              <a:t> </a:t>
            </a:r>
            <a:r>
              <a:rPr lang="it-IT" sz="1800" dirty="0" err="1"/>
              <a:t>before</a:t>
            </a:r>
            <a:r>
              <a:rPr lang="it-IT" sz="1800" dirty="0"/>
              <a:t> </a:t>
            </a:r>
            <a:r>
              <a:rPr lang="it-IT" sz="1800" dirty="0" err="1"/>
              <a:t>explosion</a:t>
            </a:r>
            <a:r>
              <a:rPr lang="it-IT" sz="1800" dirty="0"/>
              <a:t>)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dirty="0" err="1">
                <a:sym typeface="Wingdings" pitchFamily="2" charset="2"/>
              </a:rPr>
              <a:t>role</a:t>
            </a:r>
            <a:r>
              <a:rPr lang="it-IT" sz="1800" dirty="0">
                <a:sym typeface="Wingdings" pitchFamily="2" charset="2"/>
              </a:rPr>
              <a:t> of </a:t>
            </a:r>
            <a:r>
              <a:rPr lang="it-IT" sz="1800" dirty="0" err="1">
                <a:sym typeface="Wingdings" pitchFamily="2" charset="2"/>
              </a:rPr>
              <a:t>crucial</a:t>
            </a:r>
            <a:r>
              <a:rPr lang="it-IT" sz="1800" dirty="0">
                <a:sym typeface="Wingdings" pitchFamily="2" charset="2"/>
              </a:rPr>
              <a:t> reaction C-C </a:t>
            </a:r>
            <a:r>
              <a:rPr lang="it-IT" sz="1800" dirty="0" err="1">
                <a:sym typeface="Wingdings" pitchFamily="2" charset="2"/>
              </a:rPr>
              <a:t>burning</a:t>
            </a:r>
            <a:r>
              <a:rPr lang="it-IT" sz="1800" dirty="0">
                <a:sym typeface="Wingdings" pitchFamily="2" charset="2"/>
              </a:rPr>
              <a:t>, C-O </a:t>
            </a:r>
            <a:r>
              <a:rPr lang="it-IT" sz="1800" dirty="0" err="1">
                <a:sym typeface="Wingdings" pitchFamily="2" charset="2"/>
              </a:rPr>
              <a:t>burning</a:t>
            </a:r>
            <a:r>
              <a:rPr lang="it-IT" sz="1800" dirty="0">
                <a:sym typeface="Wingdings" pitchFamily="2" charset="2"/>
              </a:rPr>
              <a:t>, O-O </a:t>
            </a:r>
            <a:r>
              <a:rPr lang="it-IT" sz="1800" dirty="0" err="1">
                <a:sym typeface="Wingdings" pitchFamily="2" charset="2"/>
              </a:rPr>
              <a:t>burning</a:t>
            </a:r>
            <a:endParaRPr lang="it-IT" sz="1800" dirty="0">
              <a:sym typeface="Wingdings" pitchFamily="2" charset="2"/>
            </a:endParaRPr>
          </a:p>
          <a:p>
            <a:endParaRPr lang="it-IT" dirty="0">
              <a:sym typeface="Wingdings" pitchFamily="2" charset="2"/>
            </a:endParaRPr>
          </a:p>
          <a:p>
            <a:r>
              <a:rPr lang="it-IT" sz="1800" dirty="0" err="1">
                <a:sym typeface="Wingdings" pitchFamily="2" charset="2"/>
              </a:rPr>
              <a:t>Nucleosynthesis</a:t>
            </a:r>
            <a:r>
              <a:rPr lang="it-IT" sz="1800" dirty="0">
                <a:sym typeface="Wingdings" pitchFamily="2" charset="2"/>
              </a:rPr>
              <a:t> of </a:t>
            </a:r>
            <a:r>
              <a:rPr lang="it-IT" sz="1800" baseline="30000" dirty="0">
                <a:sym typeface="Wingdings" pitchFamily="2" charset="2"/>
              </a:rPr>
              <a:t>26</a:t>
            </a:r>
            <a:r>
              <a:rPr lang="it-IT" sz="1800" dirty="0">
                <a:sym typeface="Wingdings" pitchFamily="2" charset="2"/>
              </a:rPr>
              <a:t>Al: </a:t>
            </a:r>
            <a:r>
              <a:rPr lang="it-IT" sz="1800" dirty="0" err="1">
                <a:sym typeface="Wingdings" pitchFamily="2" charset="2"/>
              </a:rPr>
              <a:t>connected</a:t>
            </a:r>
            <a:r>
              <a:rPr lang="it-IT" sz="1800" dirty="0">
                <a:sym typeface="Wingdings" pitchFamily="2" charset="2"/>
              </a:rPr>
              <a:t> to the </a:t>
            </a:r>
            <a:r>
              <a:rPr lang="it-IT" sz="1800" dirty="0" err="1">
                <a:sym typeface="Wingdings" pitchFamily="2" charset="2"/>
              </a:rPr>
              <a:t>number</a:t>
            </a:r>
            <a:r>
              <a:rPr lang="it-IT" sz="1800" dirty="0">
                <a:sym typeface="Wingdings" pitchFamily="2" charset="2"/>
              </a:rPr>
              <a:t> of </a:t>
            </a:r>
            <a:r>
              <a:rPr lang="it-IT" sz="1800" dirty="0" err="1">
                <a:sym typeface="Wingdings" pitchFamily="2" charset="2"/>
              </a:rPr>
              <a:t>Galactic</a:t>
            </a:r>
            <a:r>
              <a:rPr lang="it-IT" sz="1800" dirty="0">
                <a:sym typeface="Wingdings" pitchFamily="2" charset="2"/>
              </a:rPr>
              <a:t> SN </a:t>
            </a:r>
            <a:r>
              <a:rPr lang="it-IT" sz="1800" dirty="0" err="1">
                <a:sym typeface="Wingdings" pitchFamily="2" charset="2"/>
              </a:rPr>
              <a:t>expected</a:t>
            </a:r>
            <a:r>
              <a:rPr lang="it-IT" sz="1800" dirty="0">
                <a:sym typeface="Wingdings" pitchFamily="2" charset="2"/>
              </a:rPr>
              <a:t>  </a:t>
            </a:r>
            <a:r>
              <a:rPr lang="it-IT" sz="1800" b="1" dirty="0">
                <a:sym typeface="Wingdings" pitchFamily="2" charset="2"/>
              </a:rPr>
              <a:t>estimate of black </a:t>
            </a:r>
            <a:r>
              <a:rPr lang="it-IT" sz="1800" b="1" dirty="0" err="1">
                <a:sym typeface="Wingdings" pitchFamily="2" charset="2"/>
              </a:rPr>
              <a:t>holes</a:t>
            </a:r>
            <a:r>
              <a:rPr lang="it-IT" sz="1800" b="1" dirty="0">
                <a:sym typeface="Wingdings" pitchFamily="2" charset="2"/>
              </a:rPr>
              <a:t> and </a:t>
            </a:r>
            <a:r>
              <a:rPr lang="it-IT" sz="1800" b="1" dirty="0" err="1">
                <a:sym typeface="Wingdings" pitchFamily="2" charset="2"/>
              </a:rPr>
              <a:t>neutron</a:t>
            </a:r>
            <a:r>
              <a:rPr lang="it-IT" sz="1800" b="1" dirty="0">
                <a:sym typeface="Wingdings" pitchFamily="2" charset="2"/>
              </a:rPr>
              <a:t> stars </a:t>
            </a:r>
            <a:r>
              <a:rPr lang="it-IT" sz="1800" b="1" dirty="0" err="1">
                <a:sym typeface="Wingdings" pitchFamily="2" charset="2"/>
              </a:rPr>
              <a:t>numbers</a:t>
            </a:r>
            <a:endParaRPr lang="it-IT" sz="1800" b="1" dirty="0">
              <a:sym typeface="Wingdings" pitchFamily="2" charset="2"/>
            </a:endParaRPr>
          </a:p>
          <a:p>
            <a:endParaRPr lang="it-IT" dirty="0">
              <a:sym typeface="Wingdings" pitchFamily="2" charset="2"/>
            </a:endParaRPr>
          </a:p>
          <a:p>
            <a:r>
              <a:rPr lang="it-IT" sz="1800" dirty="0">
                <a:sym typeface="Wingdings" pitchFamily="2" charset="2"/>
              </a:rPr>
              <a:t>X-ray burst </a:t>
            </a:r>
            <a:r>
              <a:rPr lang="it-IT" sz="1800" dirty="0" err="1">
                <a:sym typeface="Wingdings" pitchFamily="2" charset="2"/>
              </a:rPr>
              <a:t>nucleosynthesis</a:t>
            </a:r>
            <a:r>
              <a:rPr lang="it-IT" sz="1800" dirty="0">
                <a:sym typeface="Wingdings" pitchFamily="2" charset="2"/>
              </a:rPr>
              <a:t>  </a:t>
            </a:r>
            <a:r>
              <a:rPr lang="it-IT" sz="1800" dirty="0" err="1">
                <a:sym typeface="Wingdings" pitchFamily="2" charset="2"/>
              </a:rPr>
              <a:t>constraining</a:t>
            </a:r>
            <a:r>
              <a:rPr lang="it-IT" sz="1800" dirty="0">
                <a:sym typeface="Wingdings" pitchFamily="2" charset="2"/>
              </a:rPr>
              <a:t> the </a:t>
            </a:r>
            <a:r>
              <a:rPr lang="it-IT" sz="1800" dirty="0" err="1">
                <a:sym typeface="Wingdings" pitchFamily="2" charset="2"/>
              </a:rPr>
              <a:t>physical</a:t>
            </a:r>
            <a:r>
              <a:rPr lang="it-IT" sz="1800" dirty="0">
                <a:sym typeface="Wingdings" pitchFamily="2" charset="2"/>
              </a:rPr>
              <a:t> and </a:t>
            </a:r>
            <a:r>
              <a:rPr lang="it-IT" sz="1800" dirty="0" err="1">
                <a:sym typeface="Wingdings" pitchFamily="2" charset="2"/>
              </a:rPr>
              <a:t>orbital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properties</a:t>
            </a:r>
            <a:r>
              <a:rPr lang="it-IT" sz="1800" dirty="0">
                <a:sym typeface="Wingdings" pitchFamily="2" charset="2"/>
              </a:rPr>
              <a:t> of </a:t>
            </a:r>
            <a:r>
              <a:rPr lang="it-IT" sz="1800" dirty="0" err="1">
                <a:sym typeface="Wingdings" pitchFamily="2" charset="2"/>
              </a:rPr>
              <a:t>neutron</a:t>
            </a:r>
            <a:r>
              <a:rPr lang="it-IT" sz="1800" dirty="0">
                <a:sym typeface="Wingdings" pitchFamily="2" charset="2"/>
              </a:rPr>
              <a:t> stars, in </a:t>
            </a:r>
            <a:r>
              <a:rPr lang="it-IT" sz="1800" dirty="0" err="1">
                <a:sym typeface="Wingdings" pitchFamily="2" charset="2"/>
              </a:rPr>
              <a:t>particular</a:t>
            </a:r>
            <a:r>
              <a:rPr lang="it-IT" sz="1800" dirty="0">
                <a:sym typeface="Wingdings" pitchFamily="2" charset="2"/>
              </a:rPr>
              <a:t> the </a:t>
            </a:r>
            <a:r>
              <a:rPr lang="it-IT" sz="1800" dirty="0" err="1">
                <a:sym typeface="Wingdings" pitchFamily="2" charset="2"/>
              </a:rPr>
              <a:t>outer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layers</a:t>
            </a:r>
            <a:r>
              <a:rPr lang="it-IT" sz="1800" dirty="0">
                <a:sym typeface="Wingdings" pitchFamily="2" charset="2"/>
              </a:rPr>
              <a:t> </a:t>
            </a:r>
          </a:p>
          <a:p>
            <a:endParaRPr lang="it-IT" dirty="0">
              <a:sym typeface="Wingdings" pitchFamily="2" charset="2"/>
            </a:endParaRPr>
          </a:p>
          <a:p>
            <a:r>
              <a:rPr lang="it-IT" sz="1800" dirty="0">
                <a:sym typeface="Wingdings" pitchFamily="2" charset="2"/>
              </a:rPr>
              <a:t>Use of the LNS tandem </a:t>
            </a:r>
            <a:r>
              <a:rPr lang="it-IT" sz="1800" dirty="0" err="1">
                <a:sym typeface="Wingdings" pitchFamily="2" charset="2"/>
              </a:rPr>
              <a:t>accelerator</a:t>
            </a:r>
            <a:endParaRPr lang="it-IT" sz="1800" dirty="0">
              <a:sym typeface="Wingdings" pitchFamily="2" charset="2"/>
            </a:endParaRPr>
          </a:p>
          <a:p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Role</a:t>
            </a:r>
            <a:r>
              <a:rPr lang="it-IT" dirty="0">
                <a:sym typeface="Wingdings" pitchFamily="2" charset="2"/>
              </a:rPr>
              <a:t> of long </a:t>
            </a:r>
            <a:r>
              <a:rPr lang="it-IT" dirty="0" err="1">
                <a:sym typeface="Wingdings" pitchFamily="2" charset="2"/>
              </a:rPr>
              <a:t>lifetime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radioactive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ion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beams</a:t>
            </a:r>
            <a:endParaRPr lang="it-IT" sz="1800" dirty="0">
              <a:sym typeface="Wingdings" pitchFamily="2" charset="2"/>
            </a:endParaRPr>
          </a:p>
          <a:p>
            <a:endParaRPr lang="it-IT" sz="1800" dirty="0">
              <a:sym typeface="Wingdings" pitchFamily="2" charset="2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61854EF-4D94-09CA-6190-CF16AB1D4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869" y="5147848"/>
            <a:ext cx="1932964" cy="14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1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ED7FEA-7A7E-0CE4-895A-C363DB0B6AE2}"/>
              </a:ext>
            </a:extLst>
          </p:cNvPr>
          <p:cNvSpPr txBox="1"/>
          <p:nvPr/>
        </p:nvSpPr>
        <p:spPr>
          <a:xfrm>
            <a:off x="-2058" y="0"/>
            <a:ext cx="12194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Helvetica" pitchFamily="2" charset="0"/>
              </a:rPr>
              <a:t>Cosmic Messengers: constraining the merger dynamics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73D4B55-E310-7E9B-B92D-2D312EC5FA32}"/>
              </a:ext>
            </a:extLst>
          </p:cNvPr>
          <p:cNvGrpSpPr/>
          <p:nvPr/>
        </p:nvGrpSpPr>
        <p:grpSpPr>
          <a:xfrm>
            <a:off x="-998090" y="1134227"/>
            <a:ext cx="9217024" cy="4921983"/>
            <a:chOff x="-684584" y="1530841"/>
            <a:chExt cx="9217024" cy="4921983"/>
          </a:xfrm>
        </p:grpSpPr>
        <p:sp>
          <p:nvSpPr>
            <p:cNvPr id="4" name="object 32">
              <a:extLst>
                <a:ext uri="{FF2B5EF4-FFF2-40B4-BE49-F238E27FC236}">
                  <a16:creationId xmlns:a16="http://schemas.microsoft.com/office/drawing/2014/main" id="{C1091597-A631-7160-C4B8-C3AFEA616C1A}"/>
                </a:ext>
              </a:extLst>
            </p:cNvPr>
            <p:cNvSpPr txBox="1"/>
            <p:nvPr/>
          </p:nvSpPr>
          <p:spPr>
            <a:xfrm>
              <a:off x="-684584" y="1530841"/>
              <a:ext cx="9217024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490980" algn="ctr">
                <a:spcBef>
                  <a:spcPts val="285"/>
                </a:spcBef>
              </a:pPr>
              <a:r>
                <a:rPr sz="1600" dirty="0">
                  <a:cs typeface="Times New Roman"/>
                </a:rPr>
                <a:t>« </a:t>
              </a:r>
              <a:r>
                <a:rPr sz="1600" b="1" dirty="0">
                  <a:solidFill>
                    <a:srgbClr val="FF9300"/>
                  </a:solidFill>
                  <a:cs typeface="Times New Roman"/>
                </a:rPr>
                <a:t>HIC</a:t>
              </a:r>
              <a:r>
                <a:rPr sz="1600" b="1" spc="5" dirty="0">
                  <a:solidFill>
                    <a:srgbClr val="FF9300"/>
                  </a:solidFill>
                  <a:cs typeface="Times New Roman"/>
                </a:rPr>
                <a:t> </a:t>
              </a:r>
              <a:r>
                <a:rPr sz="1600" dirty="0">
                  <a:cs typeface="Times New Roman"/>
                </a:rPr>
                <a:t>»</a:t>
              </a:r>
              <a:r>
                <a:rPr sz="1600" spc="5" dirty="0">
                  <a:cs typeface="Times New Roman"/>
                </a:rPr>
                <a:t> </a:t>
              </a:r>
              <a:r>
                <a:rPr sz="1600" dirty="0">
                  <a:cs typeface="Times New Roman"/>
                </a:rPr>
                <a:t>=</a:t>
              </a:r>
              <a:r>
                <a:rPr sz="1600" spc="5" dirty="0">
                  <a:cs typeface="Times New Roman"/>
                </a:rPr>
                <a:t> </a:t>
              </a:r>
              <a:r>
                <a:rPr sz="1600" spc="-5" dirty="0">
                  <a:cs typeface="Times New Roman"/>
                </a:rPr>
                <a:t>FOPI+A</a:t>
              </a:r>
              <a:r>
                <a:rPr lang="de-DE" sz="1600" spc="-5" dirty="0">
                  <a:cs typeface="Times New Roman"/>
                </a:rPr>
                <a:t>SY-</a:t>
              </a:r>
              <a:r>
                <a:rPr sz="1600" spc="-5" dirty="0">
                  <a:cs typeface="Times New Roman"/>
                </a:rPr>
                <a:t>EOS+AGS</a:t>
              </a:r>
              <a:r>
                <a:rPr sz="1600" spc="5" dirty="0">
                  <a:cs typeface="Times New Roman"/>
                </a:rPr>
                <a:t> </a:t>
              </a:r>
              <a:r>
                <a:rPr sz="1600" dirty="0">
                  <a:cs typeface="Times New Roman"/>
                </a:rPr>
                <a:t>- « </a:t>
              </a:r>
              <a:r>
                <a:rPr sz="1600" b="1" spc="-5" dirty="0">
                  <a:solidFill>
                    <a:srgbClr val="009051"/>
                  </a:solidFill>
                  <a:cs typeface="Times New Roman"/>
                </a:rPr>
                <a:t>Astro</a:t>
              </a:r>
              <a:r>
                <a:rPr sz="1600" b="1" spc="5" dirty="0">
                  <a:solidFill>
                    <a:srgbClr val="009051"/>
                  </a:solidFill>
                  <a:cs typeface="Times New Roman"/>
                </a:rPr>
                <a:t> </a:t>
              </a:r>
              <a:r>
                <a:rPr sz="1600" dirty="0">
                  <a:cs typeface="Times New Roman"/>
                </a:rPr>
                <a:t>»</a:t>
              </a:r>
              <a:r>
                <a:rPr sz="1600" spc="5" dirty="0">
                  <a:cs typeface="Times New Roman"/>
                </a:rPr>
                <a:t> </a:t>
              </a:r>
              <a:r>
                <a:rPr sz="1600" dirty="0">
                  <a:cs typeface="Times New Roman"/>
                </a:rPr>
                <a:t>=</a:t>
              </a:r>
              <a:r>
                <a:rPr sz="1600" spc="5" dirty="0">
                  <a:cs typeface="Times New Roman"/>
                </a:rPr>
                <a:t> </a:t>
              </a:r>
              <a:r>
                <a:rPr sz="1600" spc="-35" dirty="0">
                  <a:cs typeface="Times New Roman"/>
                </a:rPr>
                <a:t>GW,</a:t>
              </a:r>
              <a:r>
                <a:rPr sz="1600" dirty="0">
                  <a:cs typeface="Times New Roman"/>
                </a:rPr>
                <a:t> </a:t>
              </a:r>
              <a:r>
                <a:rPr sz="1600" spc="-5" dirty="0">
                  <a:cs typeface="Times New Roman"/>
                </a:rPr>
                <a:t>NICER</a:t>
              </a:r>
              <a:r>
                <a:rPr sz="1600" spc="5" dirty="0">
                  <a:cs typeface="Times New Roman"/>
                </a:rPr>
                <a:t> </a:t>
              </a:r>
              <a:r>
                <a:rPr sz="1600" spc="-5" dirty="0">
                  <a:cs typeface="Times New Roman"/>
                </a:rPr>
                <a:t>(pulsar</a:t>
              </a:r>
              <a:r>
                <a:rPr sz="1600" spc="5" dirty="0">
                  <a:cs typeface="Times New Roman"/>
                </a:rPr>
                <a:t> </a:t>
              </a:r>
              <a:r>
                <a:rPr sz="1600" spc="-5" dirty="0">
                  <a:cs typeface="Times New Roman"/>
                </a:rPr>
                <a:t>X-ray</a:t>
              </a:r>
              <a:r>
                <a:rPr sz="1600" spc="5" dirty="0">
                  <a:cs typeface="Times New Roman"/>
                </a:rPr>
                <a:t> </a:t>
              </a:r>
              <a:r>
                <a:rPr sz="1600" dirty="0">
                  <a:cs typeface="Times New Roman"/>
                </a:rPr>
                <a:t>hot </a:t>
              </a:r>
              <a:r>
                <a:rPr sz="1600" spc="-5" dirty="0">
                  <a:cs typeface="Times New Roman"/>
                </a:rPr>
                <a:t>spots)</a:t>
              </a:r>
              <a:endParaRPr sz="1600" dirty="0">
                <a:cs typeface="Times New Roman"/>
              </a:endParaRPr>
            </a:p>
          </p:txBody>
        </p:sp>
        <p:pic>
          <p:nvPicPr>
            <p:cNvPr id="5" name="object 40">
              <a:extLst>
                <a:ext uri="{FF2B5EF4-FFF2-40B4-BE49-F238E27FC236}">
                  <a16:creationId xmlns:a16="http://schemas.microsoft.com/office/drawing/2014/main" id="{BFEAEC0F-F4E5-4FFF-A210-B135A8EC2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40" y="1844824"/>
              <a:ext cx="7782400" cy="4608000"/>
            </a:xfrm>
            <a:prstGeom prst="rect">
              <a:avLst/>
            </a:prstGeom>
          </p:spPr>
        </p:pic>
      </p:grpSp>
      <p:cxnSp>
        <p:nvCxnSpPr>
          <p:cNvPr id="6" name="Straight Connector 22">
            <a:extLst>
              <a:ext uri="{FF2B5EF4-FFF2-40B4-BE49-F238E27FC236}">
                <a16:creationId xmlns:a16="http://schemas.microsoft.com/office/drawing/2014/main" id="{57C23DA7-16F0-459D-7B3E-75D50E54EB84}"/>
              </a:ext>
            </a:extLst>
          </p:cNvPr>
          <p:cNvCxnSpPr/>
          <p:nvPr/>
        </p:nvCxnSpPr>
        <p:spPr bwMode="auto">
          <a:xfrm flipV="1">
            <a:off x="1426977" y="1768865"/>
            <a:ext cx="0" cy="1512168"/>
          </a:xfrm>
          <a:prstGeom prst="line">
            <a:avLst/>
          </a:prstGeom>
          <a:solidFill>
            <a:srgbClr val="33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BBD29525-4B09-AED6-C785-337AC4F6A0C1}"/>
              </a:ext>
            </a:extLst>
          </p:cNvPr>
          <p:cNvCxnSpPr/>
          <p:nvPr/>
        </p:nvCxnSpPr>
        <p:spPr bwMode="auto">
          <a:xfrm flipV="1">
            <a:off x="4262765" y="1768865"/>
            <a:ext cx="0" cy="1512168"/>
          </a:xfrm>
          <a:prstGeom prst="line">
            <a:avLst/>
          </a:prstGeom>
          <a:solidFill>
            <a:srgbClr val="33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9DF4817F-188D-DC93-6D5E-B9A1EA1E3193}"/>
              </a:ext>
            </a:extLst>
          </p:cNvPr>
          <p:cNvCxnSpPr/>
          <p:nvPr/>
        </p:nvCxnSpPr>
        <p:spPr bwMode="auto">
          <a:xfrm flipV="1">
            <a:off x="1426977" y="4103601"/>
            <a:ext cx="0" cy="1512168"/>
          </a:xfrm>
          <a:prstGeom prst="line">
            <a:avLst/>
          </a:prstGeom>
          <a:solidFill>
            <a:srgbClr val="33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34">
            <a:extLst>
              <a:ext uri="{FF2B5EF4-FFF2-40B4-BE49-F238E27FC236}">
                <a16:creationId xmlns:a16="http://schemas.microsoft.com/office/drawing/2014/main" id="{E62449A6-4F9F-B764-9992-F51DBD1F7EBE}"/>
              </a:ext>
            </a:extLst>
          </p:cNvPr>
          <p:cNvCxnSpPr/>
          <p:nvPr/>
        </p:nvCxnSpPr>
        <p:spPr bwMode="auto">
          <a:xfrm flipV="1">
            <a:off x="4277943" y="4103601"/>
            <a:ext cx="0" cy="1512168"/>
          </a:xfrm>
          <a:prstGeom prst="line">
            <a:avLst/>
          </a:prstGeom>
          <a:solidFill>
            <a:srgbClr val="33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31">
            <a:extLst>
              <a:ext uri="{FF2B5EF4-FFF2-40B4-BE49-F238E27FC236}">
                <a16:creationId xmlns:a16="http://schemas.microsoft.com/office/drawing/2014/main" id="{87CA8BE8-457A-C260-1038-20719254ACCA}"/>
              </a:ext>
            </a:extLst>
          </p:cNvPr>
          <p:cNvSpPr txBox="1"/>
          <p:nvPr/>
        </p:nvSpPr>
        <p:spPr>
          <a:xfrm>
            <a:off x="57136" y="6047306"/>
            <a:ext cx="19794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7030A0"/>
                </a:solidFill>
              </a:rPr>
              <a:t>ASY-EOS I</a:t>
            </a:r>
          </a:p>
          <a:p>
            <a:pPr algn="ctr"/>
            <a:r>
              <a:rPr lang="de-DE" sz="1400" dirty="0">
                <a:solidFill>
                  <a:srgbClr val="7030A0"/>
                </a:solidFill>
              </a:rPr>
              <a:t>P. Russotto et al., </a:t>
            </a:r>
          </a:p>
          <a:p>
            <a:pPr algn="ctr"/>
            <a:r>
              <a:rPr lang="de-DE" sz="1400" dirty="0">
                <a:solidFill>
                  <a:srgbClr val="7030A0"/>
                </a:solidFill>
              </a:rPr>
              <a:t>PRC 94, 034608 (2016) </a:t>
            </a:r>
          </a:p>
        </p:txBody>
      </p:sp>
      <p:cxnSp>
        <p:nvCxnSpPr>
          <p:cNvPr id="11" name="Straight Arrow Connector 20">
            <a:extLst>
              <a:ext uri="{FF2B5EF4-FFF2-40B4-BE49-F238E27FC236}">
                <a16:creationId xmlns:a16="http://schemas.microsoft.com/office/drawing/2014/main" id="{D237B22D-EB53-9DE5-2314-8A65CCA922A3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046863" y="4827494"/>
            <a:ext cx="380114" cy="121981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4EDCE42-6F4C-52DB-8C70-23A7F4B54983}"/>
              </a:ext>
            </a:extLst>
          </p:cNvPr>
          <p:cNvSpPr txBox="1">
            <a:spLocks/>
          </p:cNvSpPr>
          <p:nvPr/>
        </p:nvSpPr>
        <p:spPr>
          <a:xfrm>
            <a:off x="8264942" y="886971"/>
            <a:ext cx="3753721" cy="11046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b="1" dirty="0">
                <a:solidFill>
                  <a:srgbClr val="FF0000"/>
                </a:solidFill>
                <a:latin typeface="+mn-lt"/>
              </a:rPr>
              <a:t>CHIRONE</a:t>
            </a:r>
          </a:p>
          <a:p>
            <a:endParaRPr lang="de-DE" sz="1800" dirty="0">
              <a:latin typeface="+mn-lt"/>
            </a:endParaRPr>
          </a:p>
          <a:p>
            <a:r>
              <a:rPr lang="de-DE" sz="1800" dirty="0" err="1">
                <a:latin typeface="+mn-lt"/>
              </a:rPr>
              <a:t>Combining</a:t>
            </a:r>
            <a:r>
              <a:rPr lang="de-DE" sz="1800" dirty="0">
                <a:latin typeface="+mn-lt"/>
              </a:rPr>
              <a:t> Heavy-Ion </a:t>
            </a:r>
            <a:r>
              <a:rPr lang="de-DE" sz="1800" dirty="0" err="1">
                <a:latin typeface="+mn-lt"/>
              </a:rPr>
              <a:t>Collisions</a:t>
            </a:r>
            <a:r>
              <a:rPr lang="de-DE" sz="1800" dirty="0">
                <a:latin typeface="+mn-lt"/>
              </a:rPr>
              <a:t> (HIC) and </a:t>
            </a:r>
            <a:r>
              <a:rPr lang="de-DE" sz="1800" dirty="0" err="1">
                <a:latin typeface="+mn-lt"/>
              </a:rPr>
              <a:t>astrophysical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results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to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constrain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neutron</a:t>
            </a:r>
            <a:r>
              <a:rPr lang="de-DE" sz="1800" dirty="0">
                <a:latin typeface="+mn-lt"/>
              </a:rPr>
              <a:t> matter  EOS</a:t>
            </a:r>
            <a:endParaRPr lang="en-GB" sz="1800" dirty="0">
              <a:latin typeface="+mn-lt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038DE60-A85C-0D6E-2598-3F5D54FA043B}"/>
              </a:ext>
            </a:extLst>
          </p:cNvPr>
          <p:cNvSpPr txBox="1"/>
          <p:nvPr/>
        </p:nvSpPr>
        <p:spPr>
          <a:xfrm>
            <a:off x="8218934" y="2190307"/>
            <a:ext cx="3799729" cy="3057487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HIC data favors larger pressures at 1-1.5 ρ</a:t>
            </a:r>
            <a:r>
              <a:rPr lang="en-US" baseline="-25000" dirty="0"/>
              <a:t>0</a:t>
            </a:r>
            <a:r>
              <a:rPr lang="en-US" dirty="0"/>
              <a:t> with a clear impact on total posteriors at those densities;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but HIC(ASY-EOS) sensitivity is quite reduced above 1.5 ρ</a:t>
            </a:r>
            <a:r>
              <a:rPr lang="en-US" baseline="-25000" dirty="0"/>
              <a:t>0</a:t>
            </a:r>
            <a:endParaRPr lang="en-US" dirty="0"/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b="1" dirty="0"/>
              <a:t>Conclusion: 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advancing HIC experiments to higher densities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CDEF31-749B-BBAA-4818-E2AADF23AF28}"/>
              </a:ext>
            </a:extLst>
          </p:cNvPr>
          <p:cNvSpPr txBox="1"/>
          <p:nvPr/>
        </p:nvSpPr>
        <p:spPr>
          <a:xfrm>
            <a:off x="8218934" y="5494971"/>
            <a:ext cx="3799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Joint </a:t>
            </a:r>
            <a:r>
              <a:rPr lang="it-IT" dirty="0" err="1"/>
              <a:t>effort</a:t>
            </a:r>
            <a:r>
              <a:rPr lang="it-IT" dirty="0"/>
              <a:t> of EU and extra EU </a:t>
            </a:r>
            <a:r>
              <a:rPr lang="it-IT" dirty="0" err="1"/>
              <a:t>laboratories</a:t>
            </a:r>
            <a:endParaRPr lang="it-IT" dirty="0"/>
          </a:p>
          <a:p>
            <a:endParaRPr lang="it-IT" dirty="0"/>
          </a:p>
          <a:p>
            <a:r>
              <a:rPr lang="it-IT" dirty="0"/>
              <a:t>GSI, </a:t>
            </a:r>
            <a:r>
              <a:rPr lang="it-IT" b="1" dirty="0"/>
              <a:t>LNS</a:t>
            </a:r>
            <a:r>
              <a:rPr lang="it-IT" dirty="0"/>
              <a:t>, GANIL, FRIB…</a:t>
            </a:r>
          </a:p>
        </p:txBody>
      </p:sp>
    </p:spTree>
    <p:extLst>
      <p:ext uri="{BB962C8B-B14F-4D97-AF65-F5344CB8AC3E}">
        <p14:creationId xmlns:p14="http://schemas.microsoft.com/office/powerpoint/2010/main" val="177395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ED7FEA-7A7E-0CE4-895A-C363DB0B6AE2}"/>
              </a:ext>
            </a:extLst>
          </p:cNvPr>
          <p:cNvSpPr txBox="1"/>
          <p:nvPr/>
        </p:nvSpPr>
        <p:spPr>
          <a:xfrm>
            <a:off x="-2058" y="0"/>
            <a:ext cx="12194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Helvetica" pitchFamily="2" charset="0"/>
              </a:rPr>
              <a:t>Cosmic Messengers: constraining the </a:t>
            </a:r>
            <a:r>
              <a:rPr lang="en-US" sz="2800" b="1" dirty="0">
                <a:solidFill>
                  <a:srgbClr val="000000"/>
                </a:solidFill>
                <a:latin typeface="Helvetica" pitchFamily="2" charset="0"/>
              </a:rPr>
              <a:t>transient</a:t>
            </a:r>
            <a:endParaRPr lang="en-US" sz="2800" b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Picture 2" descr="https://www.researchgate.net/profile/B_Wilkes/publication/262767607/figure/fig9/AS:392390553686017@1470564606053/4-Chandra-image-of-G2920-18-the-remnant-of-a-core-collapse-supernova-In-this-image_W640.jpg">
            <a:extLst>
              <a:ext uri="{FF2B5EF4-FFF2-40B4-BE49-F238E27FC236}">
                <a16:creationId xmlns:a16="http://schemas.microsoft.com/office/drawing/2014/main" id="{56CB0EB7-510C-A7D5-CC08-C01EB55D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7131" y="909655"/>
            <a:ext cx="1894544" cy="18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W170817cloudc2">
            <a:extLst>
              <a:ext uri="{FF2B5EF4-FFF2-40B4-BE49-F238E27FC236}">
                <a16:creationId xmlns:a16="http://schemas.microsoft.com/office/drawing/2014/main" id="{A709500D-EBDF-1926-44EC-E2E85FDB5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6836" y="909655"/>
            <a:ext cx="1952813" cy="18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ABDA789-2A68-6D5B-1918-22696C881C52}"/>
              </a:ext>
            </a:extLst>
          </p:cNvPr>
          <p:cNvSpPr/>
          <p:nvPr/>
        </p:nvSpPr>
        <p:spPr>
          <a:xfrm>
            <a:off x="2181735" y="6076676"/>
            <a:ext cx="29146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>
                <a:solidFill>
                  <a:schemeClr val="bg1"/>
                </a:solidFill>
              </a:rPr>
              <a:t>National Science Foundation/LIGO/Sonoma State University/A. Simonnet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908B06-669B-C603-91FE-95C80B58D376}"/>
              </a:ext>
            </a:extLst>
          </p:cNvPr>
          <p:cNvSpPr txBox="1"/>
          <p:nvPr/>
        </p:nvSpPr>
        <p:spPr>
          <a:xfrm>
            <a:off x="4054028" y="569213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.</a:t>
            </a:r>
            <a:endParaRPr lang="en-US"/>
          </a:p>
        </p:txBody>
      </p:sp>
      <p:pic>
        <p:nvPicPr>
          <p:cNvPr id="8" name="Picture 6" descr="Risultati immagini per nucleosynthesis r process">
            <a:extLst>
              <a:ext uri="{FF2B5EF4-FFF2-40B4-BE49-F238E27FC236}">
                <a16:creationId xmlns:a16="http://schemas.microsoft.com/office/drawing/2014/main" id="{7EDF1109-8F2A-03C3-E2D5-EB63CCCB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200" y="3320281"/>
            <a:ext cx="4428405" cy="254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co 8">
            <a:extLst>
              <a:ext uri="{FF2B5EF4-FFF2-40B4-BE49-F238E27FC236}">
                <a16:creationId xmlns:a16="http://schemas.microsoft.com/office/drawing/2014/main" id="{5332B32C-D915-890E-D86A-3FCBD38B09BE}"/>
              </a:ext>
            </a:extLst>
          </p:cNvPr>
          <p:cNvSpPr/>
          <p:nvPr/>
        </p:nvSpPr>
        <p:spPr>
          <a:xfrm rot="5831892">
            <a:off x="4524269" y="3026460"/>
            <a:ext cx="1411777" cy="1842134"/>
          </a:xfrm>
          <a:prstGeom prst="arc">
            <a:avLst>
              <a:gd name="adj1" fmla="val 16200000"/>
              <a:gd name="adj2" fmla="val 824544"/>
            </a:avLst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2FE8D4-1923-7174-0783-CCCC26E56696}"/>
              </a:ext>
            </a:extLst>
          </p:cNvPr>
          <p:cNvSpPr txBox="1"/>
          <p:nvPr/>
        </p:nvSpPr>
        <p:spPr>
          <a:xfrm>
            <a:off x="7197381" y="3321412"/>
            <a:ext cx="2889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>
                <a:solidFill>
                  <a:srgbClr val="002060"/>
                </a:solidFill>
              </a:rPr>
              <a:t>Fission Recycling Cycles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11759C8-48B5-79AB-26A2-327FBDA45781}"/>
              </a:ext>
            </a:extLst>
          </p:cNvPr>
          <p:cNvSpPr/>
          <p:nvPr/>
        </p:nvSpPr>
        <p:spPr>
          <a:xfrm>
            <a:off x="9277902" y="2292773"/>
            <a:ext cx="1752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τ</a:t>
            </a:r>
            <a:r>
              <a:rPr lang="it-IT" sz="2400" b="1" baseline="-25000">
                <a:solidFill>
                  <a:srgbClr val="FF0000"/>
                </a:solidFill>
              </a:rPr>
              <a:t>n</a:t>
            </a:r>
            <a:r>
              <a:rPr lang="el-GR" sz="2400" b="1">
                <a:solidFill>
                  <a:srgbClr val="FF0000"/>
                </a:solidFill>
              </a:rPr>
              <a:t> &lt;&lt; τ</a:t>
            </a:r>
            <a:r>
              <a:rPr lang="en-US" sz="2400" b="1" baseline="-25000">
                <a:solidFill>
                  <a:srgbClr val="FF0000"/>
                </a:solidFill>
              </a:rPr>
              <a:t>b</a:t>
            </a:r>
            <a:r>
              <a:rPr lang="en-US" sz="2400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55F06A6-1D5F-1830-FFCA-84B0FA987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059" y="794225"/>
            <a:ext cx="583361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ctr">
              <a:defRPr sz="2800" b="1">
                <a:solidFill>
                  <a:srgbClr val="002060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dirty="0"/>
              <a:t>The </a:t>
            </a:r>
            <a:r>
              <a:rPr lang="it-IT" dirty="0" err="1"/>
              <a:t>rapid</a:t>
            </a:r>
            <a:r>
              <a:rPr lang="it-IT" dirty="0"/>
              <a:t>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capture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  <a:p>
            <a:r>
              <a:rPr lang="it-IT" sz="2400" dirty="0"/>
              <a:t>(</a:t>
            </a:r>
            <a:r>
              <a:rPr lang="it-IT" sz="2400" i="1" dirty="0" err="1"/>
              <a:t>r-process</a:t>
            </a:r>
            <a:r>
              <a:rPr lang="it-IT" sz="2400" dirty="0"/>
              <a:t>)  </a:t>
            </a:r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id="{69F479C0-A91A-AA83-BE59-8221E898023D}"/>
              </a:ext>
            </a:extLst>
          </p:cNvPr>
          <p:cNvSpPr/>
          <p:nvPr/>
        </p:nvSpPr>
        <p:spPr>
          <a:xfrm rot="15764749">
            <a:off x="4842045" y="3552392"/>
            <a:ext cx="1411777" cy="1653063"/>
          </a:xfrm>
          <a:prstGeom prst="arc">
            <a:avLst>
              <a:gd name="adj1" fmla="val 17380728"/>
              <a:gd name="adj2" fmla="val 2579132"/>
            </a:avLst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BE54B5B-7F9F-B1BE-8E4B-0A8A4FCF5261}"/>
              </a:ext>
            </a:extLst>
          </p:cNvPr>
          <p:cNvSpPr/>
          <p:nvPr/>
        </p:nvSpPr>
        <p:spPr>
          <a:xfrm>
            <a:off x="4658794" y="1421988"/>
            <a:ext cx="7228405" cy="1298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</a:rPr>
              <a:t>Under those extreme neutron-rich conditions, atomic nuclei capture neutrons becoming increasingly heavy, with the reaction path running close to the neutron dripline</a:t>
            </a:r>
            <a:endParaRPr lang="en-US" dirty="0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BFE306F-0457-FF98-CEB5-A082A7CB4460}"/>
              </a:ext>
            </a:extLst>
          </p:cNvPr>
          <p:cNvSpPr txBox="1"/>
          <p:nvPr/>
        </p:nvSpPr>
        <p:spPr>
          <a:xfrm>
            <a:off x="644076" y="867428"/>
            <a:ext cx="1947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Core collapse </a:t>
            </a:r>
            <a:r>
              <a:rPr lang="en-US" sz="1200" b="1" dirty="0" err="1">
                <a:solidFill>
                  <a:schemeClr val="bg1"/>
                </a:solidFill>
              </a:rPr>
              <a:t>supernoave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A2EA23B3-1229-9FFC-7864-E118E8FD31E7}"/>
              </a:ext>
            </a:extLst>
          </p:cNvPr>
          <p:cNvSpPr txBox="1"/>
          <p:nvPr/>
        </p:nvSpPr>
        <p:spPr>
          <a:xfrm>
            <a:off x="2705982" y="870354"/>
            <a:ext cx="157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b="1">
                <a:solidFill>
                  <a:srgbClr val="FF0000"/>
                </a:solidFill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Neutron star mergers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F418EA1-7984-F145-3113-5B439061998B}"/>
              </a:ext>
            </a:extLst>
          </p:cNvPr>
          <p:cNvSpPr/>
          <p:nvPr/>
        </p:nvSpPr>
        <p:spPr>
          <a:xfrm>
            <a:off x="6905014" y="3947528"/>
            <a:ext cx="3396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Neutron-induced fission </a:t>
            </a:r>
            <a:r>
              <a:rPr lang="it-IT" b="1" i="1">
                <a:solidFill>
                  <a:srgbClr val="002060"/>
                </a:solidFill>
              </a:rPr>
              <a:t>reactions play a fundamental role</a:t>
            </a:r>
            <a:endParaRPr lang="en-US" b="1" i="1">
              <a:solidFill>
                <a:srgbClr val="002060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4C51C20-C58E-430B-C72F-109ED68E6078}"/>
              </a:ext>
            </a:extLst>
          </p:cNvPr>
          <p:cNvSpPr/>
          <p:nvPr/>
        </p:nvSpPr>
        <p:spPr>
          <a:xfrm>
            <a:off x="6905013" y="5396084"/>
            <a:ext cx="3318578" cy="884070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wrap="square" lIns="108000" tIns="72000" rIns="108000" bIns="72000">
            <a:spAutoFit/>
          </a:bodyPr>
          <a:lstStyle/>
          <a:p>
            <a:pPr algn="just"/>
            <a:r>
              <a:rPr lang="it-IT" sz="1600" b="1">
                <a:solidFill>
                  <a:srgbClr val="C00000"/>
                </a:solidFill>
              </a:rPr>
              <a:t>New experimental data on actinides are required to produce more reliable r-process models</a:t>
            </a:r>
            <a:endParaRPr lang="en-US" sz="1600" b="1">
              <a:solidFill>
                <a:srgbClr val="C00000"/>
              </a:solidFill>
            </a:endParaRPr>
          </a:p>
        </p:txBody>
      </p:sp>
      <p:sp>
        <p:nvSpPr>
          <p:cNvPr id="19" name="Freccia in giù 29">
            <a:extLst>
              <a:ext uri="{FF2B5EF4-FFF2-40B4-BE49-F238E27FC236}">
                <a16:creationId xmlns:a16="http://schemas.microsoft.com/office/drawing/2014/main" id="{8DDD54A1-371D-03EB-7428-DF0C1020EF4B}"/>
              </a:ext>
            </a:extLst>
          </p:cNvPr>
          <p:cNvSpPr/>
          <p:nvPr/>
        </p:nvSpPr>
        <p:spPr>
          <a:xfrm>
            <a:off x="8406642" y="4660995"/>
            <a:ext cx="359809" cy="5619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A239D4A-E799-C24F-BE0C-C947E6E59249}"/>
              </a:ext>
            </a:extLst>
          </p:cNvPr>
          <p:cNvCxnSpPr/>
          <p:nvPr/>
        </p:nvCxnSpPr>
        <p:spPr>
          <a:xfrm flipH="1">
            <a:off x="5766173" y="3642397"/>
            <a:ext cx="1488862" cy="495347"/>
          </a:xfrm>
          <a:prstGeom prst="straightConnector1">
            <a:avLst/>
          </a:prstGeom>
          <a:ln w="9525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A67F91-6301-7C7C-5BBC-EB025E2BD66C}"/>
              </a:ext>
            </a:extLst>
          </p:cNvPr>
          <p:cNvSpPr txBox="1"/>
          <p:nvPr/>
        </p:nvSpPr>
        <p:spPr>
          <a:xfrm>
            <a:off x="404037" y="3131790"/>
            <a:ext cx="173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N_TOF @ CERN</a:t>
            </a:r>
          </a:p>
        </p:txBody>
      </p:sp>
    </p:spTree>
    <p:extLst>
      <p:ext uri="{BB962C8B-B14F-4D97-AF65-F5344CB8AC3E}">
        <p14:creationId xmlns:p14="http://schemas.microsoft.com/office/powerpoint/2010/main" val="225899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85EC44-680E-6AD0-0792-6BB915FFEBF0}"/>
              </a:ext>
            </a:extLst>
          </p:cNvPr>
          <p:cNvSpPr txBox="1"/>
          <p:nvPr/>
        </p:nvSpPr>
        <p:spPr>
          <a:xfrm>
            <a:off x="403058" y="255492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it-IT" dirty="0" err="1"/>
              <a:t>Determination</a:t>
            </a:r>
            <a:r>
              <a:rPr lang="it-IT" dirty="0"/>
              <a:t> of neutrino mass and nature</a:t>
            </a:r>
          </a:p>
          <a:p>
            <a:r>
              <a:rPr lang="it-IT" dirty="0"/>
              <a:t>	KM3NeT-ORCA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AD71D0D-43D9-4598-5B5B-4F0E6A822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25" y="885327"/>
            <a:ext cx="4968923" cy="293755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552E4C-5C77-198F-7D21-661F4896ACAB}"/>
              </a:ext>
            </a:extLst>
          </p:cNvPr>
          <p:cNvSpPr txBox="1"/>
          <p:nvPr/>
        </p:nvSpPr>
        <p:spPr>
          <a:xfrm>
            <a:off x="696109" y="4105293"/>
            <a:ext cx="4342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Neutrino Mass Ordering measuring atmospheric neutrinos crossing the Earth </a:t>
            </a:r>
          </a:p>
        </p:txBody>
      </p:sp>
      <p:grpSp>
        <p:nvGrpSpPr>
          <p:cNvPr id="11" name="Google Shape;184;p9">
            <a:extLst>
              <a:ext uri="{FF2B5EF4-FFF2-40B4-BE49-F238E27FC236}">
                <a16:creationId xmlns:a16="http://schemas.microsoft.com/office/drawing/2014/main" id="{004FAD70-D767-206C-9AB0-673F3BA0EFEA}"/>
              </a:ext>
            </a:extLst>
          </p:cNvPr>
          <p:cNvGrpSpPr/>
          <p:nvPr/>
        </p:nvGrpSpPr>
        <p:grpSpPr>
          <a:xfrm>
            <a:off x="7649338" y="1173725"/>
            <a:ext cx="4214045" cy="5107152"/>
            <a:chOff x="5076056" y="283998"/>
            <a:chExt cx="3535234" cy="4575503"/>
          </a:xfrm>
        </p:grpSpPr>
        <p:sp>
          <p:nvSpPr>
            <p:cNvPr id="12" name="Google Shape;185;p9">
              <a:extLst>
                <a:ext uri="{FF2B5EF4-FFF2-40B4-BE49-F238E27FC236}">
                  <a16:creationId xmlns:a16="http://schemas.microsoft.com/office/drawing/2014/main" id="{F8015CE3-8874-6E03-7DB6-6DA3A800B3A3}"/>
                </a:ext>
              </a:extLst>
            </p:cNvPr>
            <p:cNvSpPr/>
            <p:nvPr/>
          </p:nvSpPr>
          <p:spPr>
            <a:xfrm>
              <a:off x="5076056" y="283998"/>
              <a:ext cx="3535234" cy="457550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2136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186;p9">
              <a:extLst>
                <a:ext uri="{FF2B5EF4-FFF2-40B4-BE49-F238E27FC236}">
                  <a16:creationId xmlns:a16="http://schemas.microsoft.com/office/drawing/2014/main" id="{196F4DDC-A9D6-39A6-C907-DC565F338E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48064" y="329079"/>
              <a:ext cx="3240360" cy="44381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Google Shape;189;p9">
            <a:extLst>
              <a:ext uri="{FF2B5EF4-FFF2-40B4-BE49-F238E27FC236}">
                <a16:creationId xmlns:a16="http://schemas.microsoft.com/office/drawing/2014/main" id="{1AB8ACE7-A201-F3B5-F9BF-ED5995994A6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401" y="5160626"/>
            <a:ext cx="2686137" cy="110753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AD9EAD95-ABF1-4813-F798-A71F00CE5848}"/>
              </a:ext>
            </a:extLst>
          </p:cNvPr>
          <p:cNvSpPr/>
          <p:nvPr/>
        </p:nvSpPr>
        <p:spPr>
          <a:xfrm>
            <a:off x="3759464" y="2329833"/>
            <a:ext cx="649574" cy="64633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13DACC3-FDE4-5886-9CB6-0FCA5E93BB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81" y="4952010"/>
            <a:ext cx="2783653" cy="18488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9DD9465-39E9-1D1A-5AEE-11E89D52D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848" y="1050758"/>
            <a:ext cx="1879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4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85EC44-680E-6AD0-0792-6BB915FFEBF0}"/>
              </a:ext>
            </a:extLst>
          </p:cNvPr>
          <p:cNvSpPr txBox="1"/>
          <p:nvPr/>
        </p:nvSpPr>
        <p:spPr>
          <a:xfrm>
            <a:off x="403058" y="255492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it-IT" dirty="0" err="1"/>
              <a:t>Determination</a:t>
            </a:r>
            <a:r>
              <a:rPr lang="it-IT" dirty="0"/>
              <a:t> of neutrino mass and nature</a:t>
            </a:r>
          </a:p>
          <a:p>
            <a:r>
              <a:rPr lang="it-IT" dirty="0"/>
              <a:t>	DUNE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979782F-76B3-7460-101B-35FD3EDD5D74}"/>
              </a:ext>
            </a:extLst>
          </p:cNvPr>
          <p:cNvSpPr txBox="1"/>
          <p:nvPr/>
        </p:nvSpPr>
        <p:spPr>
          <a:xfrm>
            <a:off x="210788" y="3059668"/>
            <a:ext cx="6097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AU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DUNE is a long baseline neutrino infrastructure and experiment</a:t>
            </a:r>
          </a:p>
          <a:p>
            <a:pPr defTabSz="609585"/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LNS is heavily committed in R&amp;D and construction of several </a:t>
            </a:r>
            <a:r>
              <a:rPr lang="en-AU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compnents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near and </a:t>
            </a:r>
            <a:r>
              <a:rPr lang="en-AU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 detector</a:t>
            </a:r>
            <a:endParaRPr lang="en-AU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0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6425A6-CAD6-260A-E26C-4DE01D26EE7F}"/>
              </a:ext>
            </a:extLst>
          </p:cNvPr>
          <p:cNvSpPr txBox="1"/>
          <p:nvPr/>
        </p:nvSpPr>
        <p:spPr>
          <a:xfrm>
            <a:off x="333470" y="214773"/>
            <a:ext cx="6368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2. </a:t>
            </a:r>
            <a:r>
              <a:rPr lang="it-IT" dirty="0" err="1"/>
              <a:t>Gravitational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  <a:p>
            <a:r>
              <a:rPr lang="it-IT" dirty="0"/>
              <a:t>ET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FD931E5-4A1F-1BE4-2ED1-7FB89077DCC4}"/>
              </a:ext>
            </a:extLst>
          </p:cNvPr>
          <p:cNvSpPr/>
          <p:nvPr/>
        </p:nvSpPr>
        <p:spPr>
          <a:xfrm>
            <a:off x="2778525" y="1701283"/>
            <a:ext cx="8063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</a:rPr>
              <a:t>Einstein </a:t>
            </a:r>
            <a:r>
              <a:rPr lang="it-IT" sz="1400" dirty="0" err="1">
                <a:latin typeface="Arial" panose="020B0604020202020204" pitchFamily="34" charset="0"/>
              </a:rPr>
              <a:t>telescope</a:t>
            </a:r>
            <a:r>
              <a:rPr lang="it-IT" sz="1400" dirty="0">
                <a:latin typeface="Arial" panose="020B0604020202020204" pitchFamily="34" charset="0"/>
              </a:rPr>
              <a:t>: 1-10000 Hz </a:t>
            </a:r>
          </a:p>
          <a:p>
            <a:r>
              <a:rPr lang="it-IT" sz="1400" dirty="0">
                <a:latin typeface="Arial" panose="020B0604020202020204" pitchFamily="34" charset="0"/>
              </a:rPr>
              <a:t>Precision </a:t>
            </a:r>
            <a:r>
              <a:rPr lang="it-IT" sz="1400" dirty="0" err="1">
                <a:latin typeface="Arial" panose="020B0604020202020204" pitchFamily="34" charset="0"/>
              </a:rPr>
              <a:t>measurements</a:t>
            </a:r>
            <a:r>
              <a:rPr lang="it-IT" sz="1400" dirty="0">
                <a:latin typeface="Arial" panose="020B0604020202020204" pitchFamily="34" charset="0"/>
              </a:rPr>
              <a:t> AND new </a:t>
            </a:r>
            <a:r>
              <a:rPr lang="it-IT" sz="1400" dirty="0" err="1">
                <a:latin typeface="Arial" panose="020B0604020202020204" pitchFamily="34" charset="0"/>
              </a:rPr>
              <a:t>discoveries</a:t>
            </a:r>
            <a:r>
              <a:rPr lang="it-IT" sz="1400" dirty="0">
                <a:latin typeface="Arial" panose="020B0604020202020204" pitchFamily="34" charset="0"/>
              </a:rPr>
              <a:t> </a:t>
            </a:r>
            <a:endParaRPr lang="it-IT" sz="1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FA0875B-7A5E-6008-E768-9591C7E1CFA0}"/>
              </a:ext>
            </a:extLst>
          </p:cNvPr>
          <p:cNvSpPr/>
          <p:nvPr/>
        </p:nvSpPr>
        <p:spPr>
          <a:xfrm>
            <a:off x="2742422" y="1060580"/>
            <a:ext cx="80632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</a:rPr>
              <a:t>Virgo: 20-2000 Hz </a:t>
            </a:r>
          </a:p>
          <a:p>
            <a:r>
              <a:rPr lang="it-IT" sz="1400" dirty="0">
                <a:latin typeface="Arial" panose="020B0604020202020204" pitchFamily="34" charset="0"/>
              </a:rPr>
              <a:t>compact </a:t>
            </a:r>
            <a:r>
              <a:rPr lang="it-IT" sz="1400" dirty="0" err="1">
                <a:latin typeface="Arial" panose="020B0604020202020204" pitchFamily="34" charset="0"/>
              </a:rPr>
              <a:t>binary</a:t>
            </a:r>
            <a:r>
              <a:rPr lang="it-IT" sz="1400" dirty="0">
                <a:latin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</a:rPr>
              <a:t>inspirals</a:t>
            </a:r>
            <a:r>
              <a:rPr lang="it-IT" sz="1400" dirty="0">
                <a:latin typeface="Arial" panose="020B0604020202020204" pitchFamily="34" charset="0"/>
              </a:rPr>
              <a:t> (BBH, BNS and BH-NS), supernovae and bursts.</a:t>
            </a:r>
          </a:p>
          <a:p>
            <a:r>
              <a:rPr lang="it-IT" sz="1400" dirty="0">
                <a:latin typeface="Arial" panose="020B0604020202020204" pitchFamily="34" charset="0"/>
              </a:rPr>
              <a:t>O4 </a:t>
            </a:r>
            <a:r>
              <a:rPr lang="it-IT" sz="1400" dirty="0" err="1">
                <a:latin typeface="Arial" panose="020B0604020202020204" pitchFamily="34" charset="0"/>
              </a:rPr>
              <a:t>started</a:t>
            </a:r>
            <a:r>
              <a:rPr lang="it-IT" sz="1400" dirty="0">
                <a:latin typeface="Arial" panose="020B0604020202020204" pitchFamily="34" charset="0"/>
              </a:rPr>
              <a:t>! </a:t>
            </a:r>
            <a:endParaRPr lang="it-IT" sz="14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23B481-B3CD-B990-23DC-C5FBAC9274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790" y="2352276"/>
            <a:ext cx="5722264" cy="425856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70B5C6-B1C4-A8AD-CB5A-BDC913C0D93F}"/>
              </a:ext>
            </a:extLst>
          </p:cNvPr>
          <p:cNvSpPr txBox="1"/>
          <p:nvPr/>
        </p:nvSpPr>
        <p:spPr>
          <a:xfrm>
            <a:off x="3111335" y="563895"/>
            <a:ext cx="8255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LNS plays a </a:t>
            </a:r>
            <a:r>
              <a:rPr lang="it-IT" dirty="0" err="1">
                <a:solidFill>
                  <a:srgbClr val="FF0000"/>
                </a:solidFill>
              </a:rPr>
              <a:t>crucial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role</a:t>
            </a:r>
            <a:r>
              <a:rPr lang="it-IT" dirty="0">
                <a:solidFill>
                  <a:srgbClr val="FF0000"/>
                </a:solidFill>
              </a:rPr>
              <a:t> in design and </a:t>
            </a:r>
            <a:r>
              <a:rPr lang="it-IT" dirty="0" err="1">
                <a:solidFill>
                  <a:srgbClr val="FF0000"/>
                </a:solidFill>
              </a:rPr>
              <a:t>preparation</a:t>
            </a:r>
            <a:r>
              <a:rPr lang="it-IT" dirty="0">
                <a:solidFill>
                  <a:srgbClr val="FF0000"/>
                </a:solidFill>
              </a:rPr>
              <a:t> of the </a:t>
            </a:r>
            <a:r>
              <a:rPr lang="it-IT" dirty="0" err="1">
                <a:solidFill>
                  <a:srgbClr val="FF0000"/>
                </a:solidFill>
              </a:rPr>
              <a:t>infrastructure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6E29CE-F38C-880D-230F-D90898C6F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56" y="1040883"/>
            <a:ext cx="2349500" cy="1320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04F7098-8420-AFC6-7B6B-7DA79BC3AE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80" y="2747548"/>
            <a:ext cx="5511729" cy="34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181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765</Words>
  <Application>Microsoft Macintosh PowerPoint</Application>
  <PresentationFormat>Widescreen</PresentationFormat>
  <Paragraphs>89</Paragraphs>
  <Slides>13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Helvetica</vt:lpstr>
      <vt:lpstr>Times New Roman</vt:lpstr>
      <vt:lpstr>Wingdings</vt:lpstr>
      <vt:lpstr>Tema di Office</vt:lpstr>
      <vt:lpstr>Contributo LNS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SALVATORE MARIA LA COGNATA</dc:creator>
  <cp:lastModifiedBy>Santo Gammino</cp:lastModifiedBy>
  <cp:revision>15</cp:revision>
  <dcterms:created xsi:type="dcterms:W3CDTF">2024-09-21T06:57:09Z</dcterms:created>
  <dcterms:modified xsi:type="dcterms:W3CDTF">2024-09-25T13:37:47Z</dcterms:modified>
</cp:coreProperties>
</file>