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  <p:sldMasterId id="2147483714" r:id="rId4"/>
  </p:sldMasterIdLst>
  <p:notesMasterIdLst>
    <p:notesMasterId r:id="rId38"/>
  </p:notesMasterIdLst>
  <p:sldIdLst>
    <p:sldId id="317" r:id="rId5"/>
    <p:sldId id="1476" r:id="rId6"/>
    <p:sldId id="1583" r:id="rId7"/>
    <p:sldId id="304" r:id="rId8"/>
    <p:sldId id="261" r:id="rId9"/>
    <p:sldId id="1482" r:id="rId10"/>
    <p:sldId id="1483" r:id="rId11"/>
    <p:sldId id="1557" r:id="rId12"/>
    <p:sldId id="1484" r:id="rId13"/>
    <p:sldId id="1485" r:id="rId14"/>
    <p:sldId id="309" r:id="rId15"/>
    <p:sldId id="1572" r:id="rId16"/>
    <p:sldId id="1517" r:id="rId17"/>
    <p:sldId id="1510" r:id="rId18"/>
    <p:sldId id="1487" r:id="rId19"/>
    <p:sldId id="1558" r:id="rId20"/>
    <p:sldId id="1580" r:id="rId21"/>
    <p:sldId id="1582" r:id="rId22"/>
    <p:sldId id="1430" r:id="rId23"/>
    <p:sldId id="1525" r:id="rId24"/>
    <p:sldId id="1526" r:id="rId25"/>
    <p:sldId id="1533" r:id="rId26"/>
    <p:sldId id="1527" r:id="rId27"/>
    <p:sldId id="1477" r:id="rId28"/>
    <p:sldId id="1579" r:id="rId29"/>
    <p:sldId id="1431" r:id="rId30"/>
    <p:sldId id="1461" r:id="rId31"/>
    <p:sldId id="1566" r:id="rId32"/>
    <p:sldId id="1554" r:id="rId33"/>
    <p:sldId id="1464" r:id="rId34"/>
    <p:sldId id="1545" r:id="rId35"/>
    <p:sldId id="1551" r:id="rId36"/>
    <p:sldId id="158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5E058-2AC6-45E0-A776-C652C6E5A0DE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B117-8C3F-44EA-B088-12857E40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B2268-75D4-483E-81D0-15A690873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3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B2268-75D4-483E-81D0-15A690873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1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B2268-75D4-483E-81D0-15A690873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1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B2268-75D4-483E-81D0-15A690873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8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04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85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19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51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785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90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18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5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7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2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5334" y="212090"/>
            <a:ext cx="7332133" cy="1231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1631216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72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707979-8983-49DE-87CE-C64430A6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3B3306-722E-4F41-8EB1-B4E7DC0B5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FBCB62-F698-47EC-9886-724B934C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1DB84E-B89E-487B-A1F8-DE6385B1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A5567-0280-459E-A4F1-573D1EB8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6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74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66A0E-E674-4902-9840-8FEEB2B8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77B9C5-59BC-439A-91A3-FB8C7243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97BF63-4817-4A75-9CA7-1E7CAEA9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355E33-E1E6-4E63-A8E2-A7E3466B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1DE0C9-267A-4D5E-9052-C4DDF974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801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1EB88-6B22-40BD-A45E-10AC8931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B3DB8A-83EF-4992-A588-CAB4B2637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D43357-3967-4303-9923-2CBFECAC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16177B-9368-408A-BFAB-536094CC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5563F1-52D3-4984-B850-93480EAB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398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8C66E-6F73-42DF-90F6-62582BF0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9D7FCE-557C-4847-B7A2-75C276C59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881A8C-2555-4821-B989-5361D73F0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362EB0-014D-47D5-8D3A-07D3D777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873BA8-E879-4EED-AD3C-E469D62F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856E49-4819-495B-8DCB-7C43330C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03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E0D29-3A8C-4DA0-960F-2604D30D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B9EC1F-0944-40DA-9072-E3A7A5A2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8C1FEB-EF42-46FB-80A2-DF879C8A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0920E6-CDFF-427E-B441-250BCECA8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5302818-4155-412E-8E85-7BE23A4A7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331CFCB-2192-4335-AE5B-81018266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7A19C09-F418-48C7-B044-771F48D4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34DECBD-E4B2-4605-92EA-F2D718AD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418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DFC72E-B8B9-44CB-99AA-85266CC5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E6F536-8C28-49A7-AAD1-6B471DB8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5628C4-1E39-4204-A12F-C87747E5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A0FFC2-8F9E-4AA1-9341-4037E8FA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75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70E7B1B-42AE-4EDE-A07F-83A16534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042A5D-75C4-4CC3-B76B-42881E6D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7D0A92-4AB1-4B8F-9B61-82EF5B09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597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340EC-F667-475B-A38B-2A232F48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4DBEE2-032A-4A7B-9EAE-A6B53C67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3A0FC4-E550-43E0-A8D7-D8B77D736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AF90AA-6995-46CF-8E1D-366B8E23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70EA61-D3E4-446C-8EA3-9941A534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FE34D3-0ABF-4F21-A912-FF889858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07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10BC5-69EC-40D7-B1CD-63854E61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11EFA5-F606-4151-94D1-991BD0A1D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EC6A3C-C587-4C00-AB84-12E0CD4B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A1EFBE-527D-472B-8DA6-A88FA660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69AA17-6B14-44F8-BE92-F8941D7B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C94F86-AA00-4220-8EE9-BBF14EB2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6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B7CA7-5A05-4275-924C-D02F1A95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5601DF-BB37-412A-8810-721177FD8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25E2C0-1FED-41EB-A33F-4429E22E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35E574-113E-42F9-908A-0261865F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A2E950-07E4-4D81-A633-690626A6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276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10C95C-242D-488C-9BCC-48FAA1987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2A4E05-EDE3-4FC2-900A-03EF317C5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D899B4-5A59-49DE-BD4F-2DCE7515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1A8342-BC2D-48FC-B831-021219C4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D263EB-6DF0-404D-89E3-4F094431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25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623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93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2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48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29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68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1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36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05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1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4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597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05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30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61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41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58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57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9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2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78240" y="6377941"/>
            <a:ext cx="2804160" cy="276999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5334" y="212090"/>
            <a:ext cx="7332133" cy="1231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1631216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7361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0053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2" y="6196868"/>
            <a:ext cx="3034088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6"/>
            <a:ext cx="2631445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536576"/>
            <a:ext cx="10678583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1" y="3646170"/>
            <a:ext cx="10653183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1" y="2755012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122112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176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84" y="1276350"/>
            <a:ext cx="552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0484" y="270000"/>
            <a:ext cx="1128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240484" y="1276350"/>
            <a:ext cx="552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Newborn magnetars as sources of energy injection in GRBs  |  Antonia Rowlinson |  Page ‹#›</a:t>
            </a:r>
          </a:p>
        </p:txBody>
      </p:sp>
    </p:spTree>
    <p:extLst>
      <p:ext uri="{BB962C8B-B14F-4D97-AF65-F5344CB8AC3E}">
        <p14:creationId xmlns:p14="http://schemas.microsoft.com/office/powerpoint/2010/main" val="1388998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6319" y="1027771"/>
            <a:ext cx="757936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1">
                <a:solidFill>
                  <a:schemeClr val="tx1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lang="en-US"/>
              <a:t>Texas Symposium 2019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444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1DB4-1C3D-F622-7FDA-67A147C415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477" y="1123166"/>
            <a:ext cx="9143038" cy="2386481"/>
          </a:xfrm>
        </p:spPr>
        <p:txBody>
          <a:bodyPr anchor="b" anchorCtr="1"/>
          <a:lstStyle>
            <a:lvl1pPr algn="ctr">
              <a:defRPr lang="en-US" sz="7256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02184-7F8D-D237-F0DB-01885052B4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477" y="3601788"/>
            <a:ext cx="9143038" cy="1656897"/>
          </a:xfrm>
        </p:spPr>
        <p:txBody>
          <a:bodyPr anchorCtr="1"/>
          <a:lstStyle>
            <a:lvl1pPr algn="ctr">
              <a:defRPr sz="2903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3C6FF-E8BC-D12B-5856-3AB9D1F194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212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50DF-9134-0DDA-61F2-577B3A577F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B6F2-A5DE-7EB2-A34C-4691F2E953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14F0B-371B-2811-C272-CB74ED2277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34416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E13A-CFA0-0273-DD4A-29430E5E5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364" y="1710665"/>
            <a:ext cx="10515838" cy="2851094"/>
          </a:xfrm>
        </p:spPr>
        <p:txBody>
          <a:bodyPr anchor="b"/>
          <a:lstStyle>
            <a:lvl1pPr>
              <a:defRPr lang="en-US" sz="7256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2697F-1774-8E4F-16B3-C72A873EB8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364" y="4588644"/>
            <a:ext cx="10515838" cy="1501389"/>
          </a:xfrm>
        </p:spPr>
        <p:txBody>
          <a:bodyPr/>
          <a:lstStyle>
            <a:lvl1pPr>
              <a:defRPr sz="2903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1054A-B1E8-77E3-D7C6-7DADA9E141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302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ABE-6325-5979-9513-57DD203398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AC22-4E88-B4C5-B8FC-DF503F229E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8644" y="2002485"/>
            <a:ext cx="5393284" cy="35787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D79CC-68C8-5852-4059-40BF21E5212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6240" y="2002485"/>
            <a:ext cx="5395196" cy="35787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5CE0-31B5-A0C2-CEE6-FAB648EF85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40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0AC7-214D-C205-10BC-1C99D4D4D3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364786"/>
            <a:ext cx="10515838" cy="13266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7F0FE-D7B3-ECEE-C110-61AE70481E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039" y="1681857"/>
            <a:ext cx="5159038" cy="823648"/>
          </a:xfrm>
        </p:spPr>
        <p:txBody>
          <a:bodyPr anchor="b"/>
          <a:lstStyle>
            <a:lvl1pPr>
              <a:defRPr sz="2903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A01E7-217A-6602-E61D-3C34EB243EC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039" y="2505518"/>
            <a:ext cx="5159038" cy="36843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DE64B-C0E9-DADC-7F49-407DCAD0A4F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803" y="1681857"/>
            <a:ext cx="5182075" cy="823648"/>
          </a:xfrm>
        </p:spPr>
        <p:txBody>
          <a:bodyPr anchor="b"/>
          <a:lstStyle>
            <a:lvl1pPr>
              <a:defRPr sz="2903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E4C18-8382-2D2C-861E-2FA7B41EAE7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803" y="2505518"/>
            <a:ext cx="5182075" cy="36843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C10B2-BDD3-7040-266F-80A180325A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085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D6BF-BE53-2D1F-98E9-D74664F96B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3E596-31FD-FF11-B793-11ACC9C58F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531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087C0-1609-E4EA-6F5F-120F27C94F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56725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1C96-A0D8-6B53-424E-BDE2AC9778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456938"/>
            <a:ext cx="3932165" cy="1601228"/>
          </a:xfrm>
        </p:spPr>
        <p:txBody>
          <a:bodyPr anchor="b"/>
          <a:lstStyle>
            <a:lvl1pPr>
              <a:defRPr lang="en-US" sz="387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76BC2-5B4F-9897-F23B-AC82919357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999" y="986843"/>
            <a:ext cx="6170878" cy="4874714"/>
          </a:xfrm>
        </p:spPr>
        <p:txBody>
          <a:bodyPr/>
          <a:lstStyle>
            <a:lvl1pPr>
              <a:defRPr/>
            </a:lvl1pPr>
            <a:lvl2pPr>
              <a:defRPr sz="3386"/>
            </a:lvl2pPr>
            <a:lvl3pPr>
              <a:defRPr sz="2903"/>
            </a:lvl3pPr>
            <a:lvl4pPr>
              <a:defRPr sz="2419"/>
            </a:lvl4pPr>
            <a:lvl5pPr>
              <a:defRPr sz="241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EFCE5-CA17-B890-2F57-2A7CC190F0E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038" y="2058165"/>
            <a:ext cx="3932165" cy="3811065"/>
          </a:xfrm>
        </p:spPr>
        <p:txBody>
          <a:bodyPr/>
          <a:lstStyle>
            <a:lvl1pPr>
              <a:defRPr sz="193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9EE4E-FA17-8EED-ACD8-CF732FECE9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20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760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7924-2BA3-6E82-9388-15677D7A88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038" y="456938"/>
            <a:ext cx="3932165" cy="1601228"/>
          </a:xfrm>
        </p:spPr>
        <p:txBody>
          <a:bodyPr anchor="b"/>
          <a:lstStyle>
            <a:lvl1pPr>
              <a:defRPr lang="en-US" sz="387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B7A15-6EC0-5F4B-8C98-B8C0D7C2836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999" y="986843"/>
            <a:ext cx="6170878" cy="487471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C7BAB-516C-310D-4047-8A011D0F0B7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038" y="2058165"/>
            <a:ext cx="3932165" cy="3811065"/>
          </a:xfrm>
        </p:spPr>
        <p:txBody>
          <a:bodyPr/>
          <a:lstStyle>
            <a:lvl1pPr>
              <a:defRPr sz="193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67DB-478D-06D6-4E82-85BE2E01A5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3181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F355-DC21-59E8-95E1-F62E447BCE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D8B7B-5892-1177-7443-198B96CC28B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9953A-6767-6F6A-F4C1-2259898036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935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C7277-7606-0811-DB18-D47220FCCB7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685" y="683502"/>
            <a:ext cx="2741764" cy="489774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1977E-F7AF-6A25-1C40-99C96925D9F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8643" y="683502"/>
            <a:ext cx="8046717" cy="489774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9F25D-EE16-9286-522A-67DC7D7D68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8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26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79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7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5675634-695C-4362-B328-1E73D774FA30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E429213-C5B3-42C7-94CA-4E64E2EA91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49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503B2A-F03B-4E09-A0FB-12BA8A97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25C211-BC64-4691-9DC6-41EB1B84E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3EE2E8-4EF6-4459-9341-B07E58F20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ADDE-FE6D-4F8E-8571-6A5F143328DE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CE451D-4B03-4D1A-B96F-7093A8D41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6B645F-CEEC-4169-8C6C-A6C1A0149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976D-37D9-4FAB-B0A9-5FE8DBB56A1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31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3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497D95-431F-D3C6-8D32-7A62068A0EED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398" y="1"/>
            <a:ext cx="12191242" cy="391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475FF-B283-7BAD-6D1A-6E615A698867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398" y="6478983"/>
            <a:ext cx="12191242" cy="3918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352B7F0D-8403-F6F1-789A-D434F438A0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0" y="683987"/>
            <a:ext cx="10971688" cy="11446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32EF8-7023-2808-8737-CD13A02AE9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0" y="2002772"/>
            <a:ext cx="10971688" cy="3578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4C2A28-6013-468F-BEDB-C512B0AB043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19121" y="6531666"/>
            <a:ext cx="2709503" cy="472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110587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693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17B5A-892C-8C5F-F49F-B412B32E6983}"/>
              </a:ext>
            </a:extLst>
          </p:cNvPr>
          <p:cNvSpPr txBox="1"/>
          <p:nvPr/>
        </p:nvSpPr>
        <p:spPr>
          <a:xfrm>
            <a:off x="2090366" y="6531235"/>
            <a:ext cx="2840123" cy="472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10587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93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2FBB3-1B25-D5F8-D3A1-EDBEAC682B56}"/>
              </a:ext>
            </a:extLst>
          </p:cNvPr>
          <p:cNvSpPr txBox="1"/>
          <p:nvPr/>
        </p:nvSpPr>
        <p:spPr>
          <a:xfrm>
            <a:off x="5105524" y="6531235"/>
            <a:ext cx="3864183" cy="472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110587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693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72638-1CC1-D1B1-150B-E035914CF6C5}"/>
              </a:ext>
            </a:extLst>
          </p:cNvPr>
          <p:cNvSpPr txBox="1"/>
          <p:nvPr/>
        </p:nvSpPr>
        <p:spPr>
          <a:xfrm>
            <a:off x="9264038" y="6531235"/>
            <a:ext cx="2840123" cy="472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110587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9A3FBF-E6A6-40C1-82C2-9F6D6E158DA7}" type="slidenum">
              <a:rPr sz="2177"/>
              <a:pPr marL="0" marR="0" lvl="0" indent="0" algn="r" defTabSz="1105875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it-IT" sz="1693" b="0" i="0" u="none" strike="noStrike" kern="1200" cap="none" spc="0" baseline="0">
              <a:solidFill>
                <a:srgbClr val="FFFFFF"/>
              </a:solidFill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05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marL="0" marR="0" lvl="0" indent="0" algn="l" defTabSz="1105875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5321" b="0" i="0" u="none" strike="noStrike" kern="1200" cap="none" spc="0" baseline="0">
          <a:solidFill>
            <a:srgbClr val="C7243A"/>
          </a:solidFill>
          <a:uFillTx/>
          <a:latin typeface="Liberation Sans" pitchFamily="18"/>
        </a:defRPr>
      </a:lvl1pPr>
    </p:titleStyle>
    <p:bodyStyle>
      <a:lvl1pPr marL="0" marR="0" lvl="0" indent="0" defTabSz="1105875" rtl="0" fontAlgn="auto" hangingPunct="0">
        <a:lnSpc>
          <a:spcPct val="100000"/>
        </a:lnSpc>
        <a:spcBef>
          <a:spcPts val="0"/>
        </a:spcBef>
        <a:spcAft>
          <a:spcPts val="1711"/>
        </a:spcAft>
        <a:buNone/>
        <a:tabLst/>
        <a:defRPr lang="en-US" sz="387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829407" marR="0" lvl="1" indent="-276469" algn="l" defTabSz="1105875" rtl="0" fontAlgn="auto" hangingPunct="1">
        <a:lnSpc>
          <a:spcPct val="90000"/>
        </a:lnSpc>
        <a:spcBef>
          <a:spcPts val="605"/>
        </a:spcBef>
        <a:spcAft>
          <a:spcPts val="0"/>
        </a:spcAft>
        <a:buSzPct val="100000"/>
        <a:buFont typeface="Arial" pitchFamily="34"/>
        <a:buChar char="•"/>
        <a:tabLst/>
        <a:defRPr lang="en-US" sz="290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382344" marR="0" lvl="2" indent="-276469" algn="l" defTabSz="1105875" rtl="0" fontAlgn="auto" hangingPunct="1">
        <a:lnSpc>
          <a:spcPct val="90000"/>
        </a:lnSpc>
        <a:spcBef>
          <a:spcPts val="605"/>
        </a:spcBef>
        <a:spcAft>
          <a:spcPts val="0"/>
        </a:spcAft>
        <a:buSzPct val="100000"/>
        <a:buFont typeface="Arial" pitchFamily="34"/>
        <a:buChar char="•"/>
        <a:tabLst/>
        <a:defRPr lang="en-US" sz="2419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935282" marR="0" lvl="3" indent="-276469" algn="l" defTabSz="1105875" rtl="0" fontAlgn="auto" hangingPunct="1">
        <a:lnSpc>
          <a:spcPct val="90000"/>
        </a:lnSpc>
        <a:spcBef>
          <a:spcPts val="605"/>
        </a:spcBef>
        <a:spcAft>
          <a:spcPts val="0"/>
        </a:spcAft>
        <a:buSzPct val="100000"/>
        <a:buFont typeface="Arial" pitchFamily="34"/>
        <a:buChar char="•"/>
        <a:tabLst/>
        <a:defRPr lang="en-US" sz="217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488220" marR="0" lvl="4" indent="-276469" algn="l" defTabSz="1105875" rtl="0" fontAlgn="auto" hangingPunct="1">
        <a:lnSpc>
          <a:spcPct val="90000"/>
        </a:lnSpc>
        <a:spcBef>
          <a:spcPts val="605"/>
        </a:spcBef>
        <a:spcAft>
          <a:spcPts val="0"/>
        </a:spcAft>
        <a:buSzPct val="100000"/>
        <a:buFont typeface="Arial" pitchFamily="34"/>
        <a:buChar char="•"/>
        <a:tabLst/>
        <a:defRPr lang="en-US" sz="217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5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501.11772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wift.gsfc.nasa.gov/news/2016/grbs_std_candles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501.1177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3.06974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ui.adsabs.harvard.edu/#abs/2023arXiv230510030D/abstrac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i.adsabs.harvard.edu/#abs/2024ApJ...967L..30D/abstra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acebook.com/NASAUniverse/videos/2153634138325781/" TargetMode="External"/><Relationship Id="rId4" Type="http://schemas.openxmlformats.org/officeDocument/2006/relationships/hyperlink" Target="https://www.unlv.edu/news/release/cosmic-leap-nasa-swift-satellite-and-ai-unravel-distance-farthest-gamma-ray-burst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i.adsabs.harvard.edu/#abs/2025JHEAp..4700384L/abstrac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9A3C78-9D9C-6880-98F9-97F3995FDFD0}"/>
              </a:ext>
            </a:extLst>
          </p:cNvPr>
          <p:cNvSpPr txBox="1"/>
          <p:nvPr/>
        </p:nvSpPr>
        <p:spPr>
          <a:xfrm>
            <a:off x="10466614" y="224621"/>
            <a:ext cx="608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2D6368-989B-0C89-EA5D-D62B23231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9" t="23056" r="25946" b="23056"/>
          <a:stretch/>
        </p:blipFill>
        <p:spPr bwMode="auto">
          <a:xfrm>
            <a:off x="8728865" y="5319496"/>
            <a:ext cx="3247787" cy="15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508B24-3579-D7F5-4784-915E14812FE4}"/>
              </a:ext>
            </a:extLst>
          </p:cNvPr>
          <p:cNvSpPr txBox="1"/>
          <p:nvPr/>
        </p:nvSpPr>
        <p:spPr>
          <a:xfrm>
            <a:off x="1116564" y="517008"/>
            <a:ext cx="1024285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      		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Maria Giovanna Dainotti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E4E499-F51C-BCE1-A816-9A49D1342493}"/>
              </a:ext>
            </a:extLst>
          </p:cNvPr>
          <p:cNvSpPr/>
          <p:nvPr/>
        </p:nvSpPr>
        <p:spPr>
          <a:xfrm>
            <a:off x="3629024" y="5714766"/>
            <a:ext cx="4486275" cy="626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23/05/2025,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CosmoVerse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 Naples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E5B547-F7CB-5113-3D7E-2E747B464F65}"/>
              </a:ext>
            </a:extLst>
          </p:cNvPr>
          <p:cNvSpPr/>
          <p:nvPr/>
        </p:nvSpPr>
        <p:spPr>
          <a:xfrm>
            <a:off x="832580" y="2441212"/>
            <a:ext cx="10327291" cy="9221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BAO and GRB cosmology to tackle the Hubble constant tension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55D0B-CFCE-FDDB-07BF-DB42D5D4D035}"/>
              </a:ext>
            </a:extLst>
          </p:cNvPr>
          <p:cNvSpPr/>
          <p:nvPr/>
        </p:nvSpPr>
        <p:spPr>
          <a:xfrm>
            <a:off x="3268980" y="3486994"/>
            <a:ext cx="5459885" cy="1085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National Astronomical Observatory of Japan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Sokendai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Advanced Studies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University of Nevada Las Vegas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8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7343534-CAC6-474D-977F-8E8E33146FF6}"/>
                  </a:ext>
                </a:extLst>
              </p:cNvPr>
              <p:cNvSpPr/>
              <p:nvPr/>
            </p:nvSpPr>
            <p:spPr>
              <a:xfrm>
                <a:off x="555068" y="525062"/>
                <a:ext cx="11108197" cy="8543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it-IT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</m: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fitting (3 bins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w</m:t>
                        </m:r>
                      </m:e>
                      <m:sub>
                        <m:r>
                          <a:rPr kumimoji="0" lang="it-IT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0" lang="it-IT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it-IT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sub>
                    </m:sSub>
                  </m:oMath>
                </a14:m>
                <a:r>
                  <a:rPr kumimoji="0" lang="it-IT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𝐶𝐷𝑀) + </a:t>
                </a:r>
                <a:r>
                  <a:rPr kumimoji="0" lang="it-IT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BAOs</a:t>
                </a:r>
                <a:r>
                  <a:rPr kumimoji="0" lang="it-IT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7343534-CAC6-474D-977F-8E8E33146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8" y="525062"/>
                <a:ext cx="11108197" cy="854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8868C365-409C-4835-8DAA-C4AC8CFF8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53" t="43689" r="27151" b="24706"/>
          <a:stretch/>
        </p:blipFill>
        <p:spPr>
          <a:xfrm>
            <a:off x="695029" y="2283723"/>
            <a:ext cx="4565574" cy="34380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9478A2-859B-C758-E808-989E3A3DFBFD}"/>
              </a:ext>
            </a:extLst>
          </p:cNvPr>
          <p:cNvSpPr txBox="1"/>
          <p:nvPr/>
        </p:nvSpPr>
        <p:spPr>
          <a:xfrm>
            <a:off x="656491" y="5909409"/>
            <a:ext cx="460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M.G. Dainotti, et al., 2022,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Galaxies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10, 1,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9352018-0AAA-688D-1FB0-E6784CB72BA1}"/>
                  </a:ext>
                </a:extLst>
              </p:cNvPr>
              <p:cNvSpPr txBox="1"/>
              <p:nvPr/>
            </p:nvSpPr>
            <p:spPr>
              <a:xfrm>
                <a:off x="4562087" y="1490221"/>
                <a:ext cx="27070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9352018-0AAA-688D-1FB0-E6784CB7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87" y="1490221"/>
                <a:ext cx="2707044" cy="400110"/>
              </a:xfrm>
              <a:prstGeom prst="rect">
                <a:avLst/>
              </a:prstGeom>
              <a:blipFill>
                <a:blip r:embed="rId5"/>
                <a:stretch>
                  <a:fillRect l="-2252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B28431-D4BC-CEDA-7B47-8DA40513ECC9}"/>
              </a:ext>
            </a:extLst>
          </p:cNvPr>
          <p:cNvSpPr txBox="1"/>
          <p:nvPr/>
        </p:nvSpPr>
        <p:spPr>
          <a:xfrm>
            <a:off x="5915609" y="5063431"/>
            <a:ext cx="495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M.G. Dainotti, et al., 2022,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Galaxies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10, 1, 24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D9F55BF-C89E-FBF3-19B9-965D0CE5BA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907" t="61769" r="20011" b="12245"/>
          <a:stretch/>
        </p:blipFill>
        <p:spPr>
          <a:xfrm>
            <a:off x="5374432" y="2837534"/>
            <a:ext cx="6423865" cy="21301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5AE7EC-41C7-D403-B6C4-DAF185869E66}"/>
              </a:ext>
            </a:extLst>
          </p:cNvPr>
          <p:cNvSpPr txBox="1"/>
          <p:nvPr/>
        </p:nvSpPr>
        <p:spPr>
          <a:xfrm>
            <a:off x="10466614" y="224621"/>
            <a:ext cx="60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7780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7343534-CAC6-474D-977F-8E8E33146FF6}"/>
              </a:ext>
            </a:extLst>
          </p:cNvPr>
          <p:cNvSpPr/>
          <p:nvPr/>
        </p:nvSpPr>
        <p:spPr>
          <a:xfrm>
            <a:off x="494522" y="330481"/>
            <a:ext cx="11178074" cy="854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 due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97434E83-3E1D-46CF-889F-66513E228DA0}"/>
                  </a:ext>
                </a:extLst>
              </p:cNvPr>
              <p:cNvSpPr/>
              <p:nvPr/>
            </p:nvSpPr>
            <p:spPr>
              <a:xfrm>
                <a:off x="257521" y="1632149"/>
                <a:ext cx="1167695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DIFFERENT THEORETICAL FRAMEWORKS</a:t>
                </a:r>
              </a:p>
              <a:p>
                <a:pPr marL="457200" marR="0" lvl="0" indent="-4572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ASTROPHYSICAL BIASES OR SELECTION EFFECTS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MODIFIED GRAVITY SCENARIO, </a:t>
                </a:r>
                <a14:m>
                  <m:oMath xmlns:m="http://schemas.openxmlformats.org/officeDocument/2006/math"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d>
                      <m:d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</m:d>
                  </m:oMath>
                </a14:m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-&gt; IN MODIFIED THEORIES THERE IS A VARIATION OF THE G CONSTANT (ex.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it-IT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f</m:t>
                    </m:r>
                    <m:r>
                      <a:rPr kumimoji="0" lang="it-IT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r>
                      <a:rPr kumimoji="0" lang="it-IT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THEORIES, HU-SAWICKI MODEL) 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THE HU-SAWICKI MODEL WITH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Ω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is not an a successful model.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New Theories are needed: slow rolling?</a:t>
                </a: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97434E83-3E1D-46CF-889F-66513E228D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21" y="1632149"/>
                <a:ext cx="11676957" cy="3785652"/>
              </a:xfrm>
              <a:prstGeom prst="rect">
                <a:avLst/>
              </a:prstGeom>
              <a:blipFill>
                <a:blip r:embed="rId2"/>
                <a:stretch>
                  <a:fillRect l="-783" r="-157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776A06-5CA5-9AEB-5941-68CEAA5D3BF1}"/>
              </a:ext>
            </a:extLst>
          </p:cNvPr>
          <p:cNvSpPr txBox="1"/>
          <p:nvPr/>
        </p:nvSpPr>
        <p:spPr>
          <a:xfrm>
            <a:off x="10466614" y="224621"/>
            <a:ext cx="60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5308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5225-D049-D3A2-EDEE-43734A8A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754" y="685800"/>
            <a:ext cx="8761413" cy="1143422"/>
          </a:xfrm>
        </p:spPr>
        <p:txBody>
          <a:bodyPr/>
          <a:lstStyle/>
          <a:p>
            <a:r>
              <a:rPr lang="en-US" dirty="0"/>
              <a:t>New Analysis with a combination of sample: The Master sample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1923CB-BE2A-DEB6-57A8-237DEE096498}"/>
              </a:ext>
            </a:extLst>
          </p:cNvPr>
          <p:cNvSpPr txBox="1"/>
          <p:nvPr/>
        </p:nvSpPr>
        <p:spPr>
          <a:xfrm>
            <a:off x="10466614" y="224621"/>
            <a:ext cx="60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0252D-1CF4-BCCF-4C9F-88922A32D93F}"/>
              </a:ext>
            </a:extLst>
          </p:cNvPr>
          <p:cNvSpPr/>
          <p:nvPr/>
        </p:nvSpPr>
        <p:spPr>
          <a:xfrm>
            <a:off x="1864697" y="2527661"/>
            <a:ext cx="8601917" cy="809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Duplicate entries removed by assigning priority to catalogs in the following order: DES,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PantheonPlus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,Pantheon and JLA.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B397C-53E7-FF69-6271-184AA1B8C2F0}"/>
              </a:ext>
            </a:extLst>
          </p:cNvPr>
          <p:cNvSpPr/>
          <p:nvPr/>
        </p:nvSpPr>
        <p:spPr>
          <a:xfrm>
            <a:off x="2747010" y="1953619"/>
            <a:ext cx="6469380" cy="5186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Pantheon, PantheonPlus, JLA, and DES: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3789 SNe Ia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3882B-77BE-EA12-4895-6496D7294C6F}"/>
              </a:ext>
            </a:extLst>
          </p:cNvPr>
          <p:cNvSpPr/>
          <p:nvPr/>
        </p:nvSpPr>
        <p:spPr>
          <a:xfrm>
            <a:off x="3135630" y="3429000"/>
            <a:ext cx="5920740" cy="711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order priority chosen for comparison with the DES sample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D4C27-1546-2D19-98DB-934658E7B873}"/>
              </a:ext>
            </a:extLst>
          </p:cNvPr>
          <p:cNvSpPr/>
          <p:nvPr/>
        </p:nvSpPr>
        <p:spPr>
          <a:xfrm>
            <a:off x="3529965" y="4856811"/>
            <a:ext cx="4903470" cy="10427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Paper is now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arxive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[2501.11772] A New Master Supernovae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 sample and the investigation of the $H_0$ tension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Mincho" panose="02020400000000000000" pitchFamily="18" charset="-128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26128A-F24A-4BFC-2091-C304B427BCFD}"/>
              </a:ext>
            </a:extLst>
          </p:cNvPr>
          <p:cNvSpPr/>
          <p:nvPr/>
        </p:nvSpPr>
        <p:spPr>
          <a:xfrm>
            <a:off x="3403075" y="4149617"/>
            <a:ext cx="5157250" cy="6980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Two binning techniques: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equi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-populated,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equi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-spacing and moving window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88946F-EC7B-D5CD-7012-5EF255D92571}"/>
              </a:ext>
            </a:extLst>
          </p:cNvPr>
          <p:cNvSpPr/>
          <p:nvPr/>
        </p:nvSpPr>
        <p:spPr>
          <a:xfrm>
            <a:off x="3529965" y="5908638"/>
            <a:ext cx="4642485" cy="6980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 you have a sample of SNe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that you have and you wish to add? </a:t>
            </a:r>
          </a:p>
        </p:txBody>
      </p:sp>
    </p:spTree>
    <p:extLst>
      <p:ext uri="{BB962C8B-B14F-4D97-AF65-F5344CB8AC3E}">
        <p14:creationId xmlns:p14="http://schemas.microsoft.com/office/powerpoint/2010/main" val="144406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0883-7E6A-0C1A-DABE-F188F324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0EC11BB-736E-4097-6239-A18EEA1C4F9D}"/>
              </a:ext>
            </a:extLst>
          </p:cNvPr>
          <p:cNvSpPr/>
          <p:nvPr/>
        </p:nvSpPr>
        <p:spPr>
          <a:xfrm>
            <a:off x="1090024" y="418666"/>
            <a:ext cx="10058400" cy="854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ED59D5D8-5839-D58F-D2FC-D0AF5D866DCE}"/>
              </a:ext>
            </a:extLst>
          </p:cNvPr>
          <p:cNvGrpSpPr/>
          <p:nvPr/>
        </p:nvGrpSpPr>
        <p:grpSpPr>
          <a:xfrm>
            <a:off x="1090024" y="1345824"/>
            <a:ext cx="9861987" cy="6939243"/>
            <a:chOff x="1065093" y="1655242"/>
            <a:chExt cx="9487828" cy="6431312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483ACEE-49A1-341C-8977-E3B57C6A38C9}"/>
                </a:ext>
              </a:extLst>
            </p:cNvPr>
            <p:cNvSpPr txBox="1"/>
            <p:nvPr/>
          </p:nvSpPr>
          <p:spPr>
            <a:xfrm>
              <a:off x="1065093" y="7717222"/>
              <a:ext cx="46528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M. G. Dainotti, et al., 2021, </a:t>
              </a:r>
              <a:r>
                <a:rPr kumimoji="0" lang="it-IT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ApJ</a:t>
              </a: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, 912, 150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tangolo con angoli arrotondati 6">
                  <a:extLst>
                    <a:ext uri="{FF2B5EF4-FFF2-40B4-BE49-F238E27FC236}">
                      <a16:creationId xmlns:a16="http://schemas.microsoft.com/office/drawing/2014/main" id="{BBEF7229-CD8C-0FBF-D3EB-32E89EDFA84E}"/>
                    </a:ext>
                  </a:extLst>
                </p:cNvPr>
                <p:cNvSpPr/>
                <p:nvPr/>
              </p:nvSpPr>
              <p:spPr>
                <a:xfrm>
                  <a:off x="4324764" y="1655242"/>
                  <a:ext cx="3386295" cy="592853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Fitting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ℋ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a14:m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Rettangolo con angoli arrotondati 6">
                  <a:extLst>
                    <a:ext uri="{FF2B5EF4-FFF2-40B4-BE49-F238E27FC236}">
                      <a16:creationId xmlns:a16="http://schemas.microsoft.com/office/drawing/2014/main" id="{BBEF7229-CD8C-0FBF-D3EB-32E89EDFA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4764" y="1655242"/>
                  <a:ext cx="3386295" cy="592853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250E3CDC-09AC-41FA-A20A-302D4B2AB47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017912" y="2248095"/>
              <a:ext cx="0" cy="5101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ttangolo con angoli arrotondati 8">
                  <a:extLst>
                    <a:ext uri="{FF2B5EF4-FFF2-40B4-BE49-F238E27FC236}">
                      <a16:creationId xmlns:a16="http://schemas.microsoft.com/office/drawing/2014/main" id="{1B4B375F-5D3D-2C00-40ED-B01DB06A6684}"/>
                    </a:ext>
                  </a:extLst>
                </p:cNvPr>
                <p:cNvSpPr/>
                <p:nvPr/>
              </p:nvSpPr>
              <p:spPr>
                <a:xfrm>
                  <a:off x="4324763" y="2758292"/>
                  <a:ext cx="3386295" cy="592853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Checking the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</m:oMath>
                  </a14:m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Rettangolo con angoli arrotondati 8">
                  <a:extLst>
                    <a:ext uri="{FF2B5EF4-FFF2-40B4-BE49-F238E27FC236}">
                      <a16:creationId xmlns:a16="http://schemas.microsoft.com/office/drawing/2014/main" id="{1B4B375F-5D3D-2C00-40ED-B01DB06A6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4763" y="2758292"/>
                  <a:ext cx="3386295" cy="592853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mbo 11">
                  <a:extLst>
                    <a:ext uri="{FF2B5EF4-FFF2-40B4-BE49-F238E27FC236}">
                      <a16:creationId xmlns:a16="http://schemas.microsoft.com/office/drawing/2014/main" id="{F342002D-B179-D972-45D5-C56F7CE4FBB8}"/>
                    </a:ext>
                  </a:extLst>
                </p:cNvPr>
                <p:cNvSpPr/>
                <p:nvPr/>
              </p:nvSpPr>
              <p:spPr>
                <a:xfrm>
                  <a:off x="4533239" y="3861342"/>
                  <a:ext cx="2949677" cy="875071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Cambria Math" panose="02040503050406030204" pitchFamily="18" charset="0"/>
                      <a:cs typeface="+mn-cs"/>
                    </a:rPr>
                    <a:t>Is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&gt;1</m:t>
                      </m:r>
                    </m:oMath>
                  </a14:m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2" name="Rombo 11">
                  <a:extLst>
                    <a:ext uri="{FF2B5EF4-FFF2-40B4-BE49-F238E27FC236}">
                      <a16:creationId xmlns:a16="http://schemas.microsoft.com/office/drawing/2014/main" id="{F342002D-B179-D972-45D5-C56F7CE4FB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239" y="3861342"/>
                  <a:ext cx="2949677" cy="875071"/>
                </a:xfrm>
                <a:prstGeom prst="diamond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81467D90-0A26-D572-AC3D-D9D1ADF64388}"/>
                </a:ext>
              </a:extLst>
            </p:cNvPr>
            <p:cNvCxnSpPr>
              <a:cxnSpLocks/>
            </p:cNvCxnSpPr>
            <p:nvPr/>
          </p:nvCxnSpPr>
          <p:spPr>
            <a:xfrm>
              <a:off x="6004188" y="3341313"/>
              <a:ext cx="0" cy="5101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0FAB43DE-48CC-7393-A107-5BE5AF85B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6976" y="5968905"/>
              <a:ext cx="1014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86E4ED49-C242-25F7-BD20-F3844540CA4E}"/>
                </a:ext>
              </a:extLst>
            </p:cNvPr>
            <p:cNvCxnSpPr>
              <a:cxnSpLocks/>
            </p:cNvCxnSpPr>
            <p:nvPr/>
          </p:nvCxnSpPr>
          <p:spPr>
            <a:xfrm>
              <a:off x="7473084" y="4298877"/>
              <a:ext cx="9576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586DEA8F-2CDD-8E35-5B43-8BACDD8B7088}"/>
                </a:ext>
              </a:extLst>
            </p:cNvPr>
            <p:cNvSpPr/>
            <p:nvPr/>
          </p:nvSpPr>
          <p:spPr>
            <a:xfrm>
              <a:off x="8430705" y="4002450"/>
              <a:ext cx="772805" cy="59285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Skip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B7781A2-5E6D-DC2D-2CC3-4F4DFE88E650}"/>
                </a:ext>
              </a:extLst>
            </p:cNvPr>
            <p:cNvSpPr txBox="1"/>
            <p:nvPr/>
          </p:nvSpPr>
          <p:spPr>
            <a:xfrm>
              <a:off x="5357203" y="4816677"/>
              <a:ext cx="570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BE35218-FC23-E496-BC4B-3A30E3E45AC0}"/>
                </a:ext>
              </a:extLst>
            </p:cNvPr>
            <p:cNvSpPr txBox="1"/>
            <p:nvPr/>
          </p:nvSpPr>
          <p:spPr>
            <a:xfrm>
              <a:off x="7666758" y="3866818"/>
              <a:ext cx="570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NO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3D038939-F22D-50D6-95DA-7535952A0151}"/>
                </a:ext>
              </a:extLst>
            </p:cNvPr>
            <p:cNvCxnSpPr>
              <a:cxnSpLocks/>
            </p:cNvCxnSpPr>
            <p:nvPr/>
          </p:nvCxnSpPr>
          <p:spPr>
            <a:xfrm>
              <a:off x="6008078" y="4746245"/>
              <a:ext cx="0" cy="5101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mbo 19">
                  <a:extLst>
                    <a:ext uri="{FF2B5EF4-FFF2-40B4-BE49-F238E27FC236}">
                      <a16:creationId xmlns:a16="http://schemas.microsoft.com/office/drawing/2014/main" id="{8C4F149E-19D1-A93B-843E-121BB6B79D7C}"/>
                    </a:ext>
                  </a:extLst>
                </p:cNvPr>
                <p:cNvSpPr/>
                <p:nvPr/>
              </p:nvSpPr>
              <p:spPr>
                <a:xfrm>
                  <a:off x="3771751" y="5271196"/>
                  <a:ext cx="4492317" cy="1395418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Cambria Math" panose="02040503050406030204" pitchFamily="18" charset="0"/>
                      <a:cs typeface="+mn-cs"/>
                    </a:rPr>
                    <a:t>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ℋ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=1100)</m:t>
                      </m:r>
                    </m:oMath>
                  </a14:m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 </a:t>
                  </a:r>
                  <a:r>
                    <a:rPr kumimoji="0" lang="it-IT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compatible</a:t>
                  </a:r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 in </a:t>
                  </a:r>
                  <a14:m>
                    <m:oMath xmlns:m="http://schemas.openxmlformats.org/officeDocument/2006/math"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m:rPr>
                          <m:sty m:val="p"/>
                        </m:rP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σ</m:t>
                      </m:r>
                    </m:oMath>
                  </a14:m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𝐶𝑀𝐵</m:t>
                          </m:r>
                        </m:sub>
                      </m:sSub>
                    </m:oMath>
                  </a14:m>
                  <a:r>
                    <a:rPr kumimoji="0" lang="it-IT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0" name="Rombo 19">
                  <a:extLst>
                    <a:ext uri="{FF2B5EF4-FFF2-40B4-BE49-F238E27FC236}">
                      <a16:creationId xmlns:a16="http://schemas.microsoft.com/office/drawing/2014/main" id="{8C4F149E-19D1-A93B-843E-121BB6B79D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751" y="5271196"/>
                  <a:ext cx="4492317" cy="1395418"/>
                </a:xfrm>
                <a:prstGeom prst="diamond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DE08910-B3A5-893F-A2C5-332768CB78B7}"/>
                </a:ext>
              </a:extLst>
            </p:cNvPr>
            <p:cNvSpPr txBox="1"/>
            <p:nvPr/>
          </p:nvSpPr>
          <p:spPr>
            <a:xfrm>
              <a:off x="2998945" y="5572439"/>
              <a:ext cx="570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A3C13896-FF92-D287-8608-C183AD06B7D3}"/>
                </a:ext>
              </a:extLst>
            </p:cNvPr>
            <p:cNvSpPr txBox="1"/>
            <p:nvPr/>
          </p:nvSpPr>
          <p:spPr>
            <a:xfrm>
              <a:off x="8457743" y="5599573"/>
              <a:ext cx="570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NO</a:t>
              </a:r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6706C61C-F513-9296-DF90-FA3925DE3E95}"/>
                </a:ext>
              </a:extLst>
            </p:cNvPr>
            <p:cNvCxnSpPr>
              <a:cxnSpLocks/>
            </p:cNvCxnSpPr>
            <p:nvPr/>
          </p:nvCxnSpPr>
          <p:spPr>
            <a:xfrm>
              <a:off x="8264068" y="5968905"/>
              <a:ext cx="9576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B3BB6D3C-F179-B899-FAE8-26DA74C42C86}"/>
                </a:ext>
              </a:extLst>
            </p:cNvPr>
            <p:cNvSpPr/>
            <p:nvPr/>
          </p:nvSpPr>
          <p:spPr>
            <a:xfrm>
              <a:off x="1455576" y="5672478"/>
              <a:ext cx="1303963" cy="59285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Diamond</a:t>
              </a:r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4393A81E-6DE9-1682-72A4-CDB3CFDB1A45}"/>
                </a:ext>
              </a:extLst>
            </p:cNvPr>
            <p:cNvSpPr/>
            <p:nvPr/>
          </p:nvSpPr>
          <p:spPr>
            <a:xfrm>
              <a:off x="9231520" y="5662646"/>
              <a:ext cx="1321401" cy="59285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Gold</a:t>
              </a:r>
            </a:p>
          </p:txBody>
        </p:sp>
      </p:grp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641CADB8-7819-95C5-D9D3-367BEB4BA39B}"/>
              </a:ext>
            </a:extLst>
          </p:cNvPr>
          <p:cNvSpPr txBox="1"/>
          <p:nvPr/>
        </p:nvSpPr>
        <p:spPr>
          <a:xfrm>
            <a:off x="10466614" y="224621"/>
            <a:ext cx="60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9706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DCDBF-513F-2685-2209-583A67064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96886D1-7E79-517E-5F6D-66CD6DD092EB}"/>
              </a:ext>
            </a:extLst>
          </p:cNvPr>
          <p:cNvSpPr/>
          <p:nvPr/>
        </p:nvSpPr>
        <p:spPr>
          <a:xfrm>
            <a:off x="1066800" y="231548"/>
            <a:ext cx="10058400" cy="854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Results: Master Sample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5D2CD8-4909-F4DB-7C50-B2C26016278C}"/>
              </a:ext>
            </a:extLst>
          </p:cNvPr>
          <p:cNvSpPr txBox="1"/>
          <p:nvPr/>
        </p:nvSpPr>
        <p:spPr>
          <a:xfrm>
            <a:off x="1065093" y="7717222"/>
            <a:ext cx="4652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 G. Dainotti, et al., 2021,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ApJ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912, 150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84B1B2-6177-33F9-E795-A1F10D3A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38" y="1289776"/>
            <a:ext cx="8746582" cy="5568224"/>
          </a:xfrm>
          <a:prstGeom prst="rect">
            <a:avLst/>
          </a:prstGeom>
        </p:spPr>
      </p:pic>
      <p:sp>
        <p:nvSpPr>
          <p:cNvPr id="2" name="CasellaDiTesto 2">
            <a:extLst>
              <a:ext uri="{FF2B5EF4-FFF2-40B4-BE49-F238E27FC236}">
                <a16:creationId xmlns:a16="http://schemas.microsoft.com/office/drawing/2014/main" id="{0870D890-D812-409C-AD67-D64EE150B042}"/>
              </a:ext>
            </a:extLst>
          </p:cNvPr>
          <p:cNvSpPr txBox="1"/>
          <p:nvPr/>
        </p:nvSpPr>
        <p:spPr>
          <a:xfrm>
            <a:off x="10466614" y="224621"/>
            <a:ext cx="60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7772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7343534-CAC6-474D-977F-8E8E33146FF6}"/>
              </a:ext>
            </a:extLst>
          </p:cNvPr>
          <p:cNvSpPr/>
          <p:nvPr/>
        </p:nvSpPr>
        <p:spPr>
          <a:xfrm>
            <a:off x="475860" y="310959"/>
            <a:ext cx="11215397" cy="854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7434E83-3E1D-46CF-889F-66513E228DA0}"/>
              </a:ext>
            </a:extLst>
          </p:cNvPr>
          <p:cNvSpPr/>
          <p:nvPr/>
        </p:nvSpPr>
        <p:spPr>
          <a:xfrm>
            <a:off x="882269" y="648199"/>
            <a:ext cx="7137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SNe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Ia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ANALYSIS: POSSIBLE ASTROPHYSICAL EFFECTS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EVOLUTIONARY EFFECTS ON THE OBSERVABLES LIKE COLOR, STRETCH AND MASS CORRECTION OR STATISTICAL FLUCTUATIONS OR EVEN HIDDEN BIASES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NICOLAS ET AL. 2021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STRETCH EVOLVES WITH REDSHIFT AND THIS MAY EXPLAIN OUR OBSERVED TREND.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DATA confirms this trend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Wojtak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 et al. 2023, MNRAS, 525, 4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  <a:sym typeface="Wingdings" panose="05000000000000000000" pitchFamily="2" charset="2"/>
              </a:rPr>
              <a:t>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 populations regarding the stretch and a clear trend of Hubble residuals increasing with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colour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 parameter.</a:t>
            </a:r>
            <a:endParaRPr kumimoji="0" lang="it-IT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99DD05-8C1D-81B7-2A36-AA050F9BF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0" t="22721" r="50561" b="35782"/>
          <a:stretch/>
        </p:blipFill>
        <p:spPr>
          <a:xfrm>
            <a:off x="7630794" y="2365912"/>
            <a:ext cx="4296061" cy="289249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A1AF65-22CA-5779-DCDD-AF19E9D847A0}"/>
              </a:ext>
            </a:extLst>
          </p:cNvPr>
          <p:cNvSpPr txBox="1"/>
          <p:nvPr/>
        </p:nvSpPr>
        <p:spPr>
          <a:xfrm>
            <a:off x="8019661" y="5258403"/>
            <a:ext cx="3907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N. Nicolas, et al., 2021, A&amp;A, 649, A74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D72778-C614-AAC9-2803-4A3A5D80719C}"/>
              </a:ext>
            </a:extLst>
          </p:cNvPr>
          <p:cNvSpPr txBox="1"/>
          <p:nvPr/>
        </p:nvSpPr>
        <p:spPr>
          <a:xfrm>
            <a:off x="10475945" y="2815126"/>
            <a:ext cx="1215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Asymmetric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distribution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574050-0300-EEF5-E74C-4863F5EB61C9}"/>
              </a:ext>
            </a:extLst>
          </p:cNvPr>
          <p:cNvSpPr txBox="1"/>
          <p:nvPr/>
        </p:nvSpPr>
        <p:spPr>
          <a:xfrm>
            <a:off x="10466614" y="224621"/>
            <a:ext cx="608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61493-A8CE-FFC6-01C1-B3ACD9C49F1A}"/>
              </a:ext>
            </a:extLst>
          </p:cNvPr>
          <p:cNvSpPr txBox="1"/>
          <p:nvPr/>
        </p:nvSpPr>
        <p:spPr>
          <a:xfrm>
            <a:off x="475860" y="5946876"/>
            <a:ext cx="11215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SN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 redshift distribution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a long (≳1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−1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 Gyr) mean delay time between the formation of a stellar population and the explosion of some of its members as SNe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Merriweather" panose="00000500000000000000" pitchFamily="2" charset="0"/>
                <a:ea typeface="+mn-ea"/>
                <a:cs typeface="+mn-cs"/>
              </a:rPr>
              <a:t> (Avishay &amp; Maoz 2004).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9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47AA-1E59-9C1F-E6C5-D82A5668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3" y="668867"/>
            <a:ext cx="10852318" cy="1159933"/>
          </a:xfrm>
        </p:spPr>
        <p:txBody>
          <a:bodyPr/>
          <a:lstStyle/>
          <a:p>
            <a:r>
              <a:rPr lang="en-US" b="1" dirty="0"/>
              <a:t>Are you ready to look at the tension from another perspective?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6DE7D-63EE-6193-193D-A4A7C5551BD4}"/>
              </a:ext>
            </a:extLst>
          </p:cNvPr>
          <p:cNvSpPr txBox="1"/>
          <p:nvPr/>
        </p:nvSpPr>
        <p:spPr>
          <a:xfrm>
            <a:off x="7712364" y="3648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88357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330DD-2C1E-FB92-0CBD-64EC3EA2A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74B16-7F01-D1FD-110A-74C04E67B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00" y="2757818"/>
            <a:ext cx="10843000" cy="3416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the 3D </a:t>
            </a:r>
            <a:r>
              <a:rPr lang="en-US" sz="2000" dirty="0" err="1">
                <a:latin typeface="Century Gothic" panose="020B0502020202020204" pitchFamily="34" charset="0"/>
              </a:rPr>
              <a:t>Lpeak</a:t>
            </a:r>
            <a:r>
              <a:rPr lang="en-US" sz="2000" dirty="0">
                <a:latin typeface="Century Gothic" panose="020B0502020202020204" pitchFamily="34" charset="0"/>
              </a:rPr>
              <a:t>-Lx-Ta correlation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intrinsic </a:t>
            </a:r>
            <a:r>
              <a:rPr lang="en-US" sz="2000" dirty="0">
                <a:latin typeface="Century Gothic" panose="020B0502020202020204" pitchFamily="34" charset="0"/>
              </a:rPr>
              <a:t>and it has a reduced scatter, </a:t>
            </a:r>
            <a:r>
              <a:rPr lang="el-GR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σ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int of</a:t>
            </a:r>
            <a:r>
              <a:rPr lang="en-US" sz="2000" dirty="0">
                <a:latin typeface="Century Gothic" panose="020B0502020202020204" pitchFamily="34" charset="0"/>
              </a:rPr>
              <a:t> 24 %.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4FCD2C-F157-9B53-F28A-9A32766C8C4D}"/>
              </a:ext>
            </a:extLst>
          </p:cNvPr>
          <p:cNvSpPr txBox="1">
            <a:spLocks/>
          </p:cNvSpPr>
          <p:nvPr/>
        </p:nvSpPr>
        <p:spPr>
          <a:xfrm>
            <a:off x="689177" y="477951"/>
            <a:ext cx="9757212" cy="783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THE extension of the L</a:t>
            </a: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X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-T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a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 and LX-</a:t>
            </a:r>
            <a:r>
              <a:rPr kumimoji="0" lang="en-US" sz="20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L</a:t>
            </a:r>
            <a:r>
              <a:rPr kumimoji="0" lang="en-US" sz="16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peak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 correlations Given </a:t>
            </a:r>
            <a:r>
              <a:rPr kumimoji="0" lang="en-US" sz="20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theIR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 intrinsic nature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FBCC833-ECD7-E3FA-9147-4697DDFBCEEA}"/>
              </a:ext>
            </a:extLst>
          </p:cNvPr>
          <p:cNvSpPr/>
          <p:nvPr/>
        </p:nvSpPr>
        <p:spPr>
          <a:xfrm rot="5400000">
            <a:off x="1595987" y="1527582"/>
            <a:ext cx="7838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B8BFF-04CA-A60F-2E08-37CEAD149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10" y="3473478"/>
            <a:ext cx="7696200" cy="32755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E35BE2-A348-7902-6F2C-853B607082C9}"/>
              </a:ext>
            </a:extLst>
          </p:cNvPr>
          <p:cNvCxnSpPr>
            <a:cxnSpLocks/>
          </p:cNvCxnSpPr>
          <p:nvPr/>
        </p:nvCxnSpPr>
        <p:spPr>
          <a:xfrm flipV="1">
            <a:off x="6314563" y="3473478"/>
            <a:ext cx="1590162" cy="992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BA0E7E-0FE1-5FC4-283E-9A54D8E5F0B0}"/>
              </a:ext>
            </a:extLst>
          </p:cNvPr>
          <p:cNvSpPr txBox="1"/>
          <p:nvPr/>
        </p:nvSpPr>
        <p:spPr>
          <a:xfrm>
            <a:off x="7922556" y="3189511"/>
            <a:ext cx="14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X-ray Flashes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112F66-6682-559A-633E-F3C5233B390F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6970556" y="5817607"/>
            <a:ext cx="847774" cy="17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30BFB5-37B5-72E3-E8A8-3A1245930839}"/>
              </a:ext>
            </a:extLst>
          </p:cNvPr>
          <p:cNvSpPr txBox="1"/>
          <p:nvPr/>
        </p:nvSpPr>
        <p:spPr>
          <a:xfrm>
            <a:off x="5949123" y="5632941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GRB-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1A7F7D-0405-CC59-C15B-A269712263E4}"/>
              </a:ext>
            </a:extLst>
          </p:cNvPr>
          <p:cNvCxnSpPr>
            <a:cxnSpLocks/>
          </p:cNvCxnSpPr>
          <p:nvPr/>
        </p:nvCxnSpPr>
        <p:spPr>
          <a:xfrm flipV="1">
            <a:off x="4495803" y="3374178"/>
            <a:ext cx="228599" cy="1205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936A8F-A54B-8AC2-60CC-6EF209B08575}"/>
              </a:ext>
            </a:extLst>
          </p:cNvPr>
          <p:cNvSpPr txBox="1"/>
          <p:nvPr/>
        </p:nvSpPr>
        <p:spPr>
          <a:xfrm>
            <a:off x="4766816" y="329172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DD05B6-931D-136E-5F24-285522AF670A}"/>
              </a:ext>
            </a:extLst>
          </p:cNvPr>
          <p:cNvCxnSpPr>
            <a:cxnSpLocks/>
          </p:cNvCxnSpPr>
          <p:nvPr/>
        </p:nvCxnSpPr>
        <p:spPr>
          <a:xfrm flipV="1">
            <a:off x="8095737" y="4381913"/>
            <a:ext cx="1195974" cy="885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4EAF9A-5332-14A2-F55D-1557E45892BF}"/>
              </a:ext>
            </a:extLst>
          </p:cNvPr>
          <p:cNvSpPr txBox="1"/>
          <p:nvPr/>
        </p:nvSpPr>
        <p:spPr>
          <a:xfrm>
            <a:off x="9291711" y="409663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E5E7-C26B-A6C2-17C3-36EEBD4D08EA}"/>
              </a:ext>
            </a:extLst>
          </p:cNvPr>
          <p:cNvSpPr txBox="1"/>
          <p:nvPr/>
        </p:nvSpPr>
        <p:spPr>
          <a:xfrm>
            <a:off x="380683" y="2268129"/>
            <a:ext cx="791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G.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Dainotti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Postnikov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X. Hernandez, M. Ostrowski, 2016,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ApJL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825L, 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C4AF9-91C6-D41E-D642-2BB172E7BC17}"/>
              </a:ext>
            </a:extLst>
          </p:cNvPr>
          <p:cNvSpPr txBox="1"/>
          <p:nvPr/>
        </p:nvSpPr>
        <p:spPr>
          <a:xfrm>
            <a:off x="3382081" y="1035837"/>
            <a:ext cx="8429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Press release by NASA and press conference at the AAS June 2016: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https://swift.gsfc.nasa.gov/news/2016/grbs_std_candles.html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Mention in Scientific American, Stanford highlight of 2016, INAF Blogs, UNAM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gaceta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many online newspapers took the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931ECD-19A3-E630-A694-B80FC2BBA3A2}"/>
              </a:ext>
            </a:extLst>
          </p:cNvPr>
          <p:cNvSpPr txBox="1"/>
          <p:nvPr/>
        </p:nvSpPr>
        <p:spPr>
          <a:xfrm>
            <a:off x="10466614" y="224621"/>
            <a:ext cx="608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11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A9E9-A6CB-4D8C-AC18-83DF1EEC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30" y="563639"/>
            <a:ext cx="10023077" cy="932532"/>
          </a:xfrm>
        </p:spPr>
        <p:txBody>
          <a:bodyPr/>
          <a:lstStyle/>
          <a:p>
            <a:r>
              <a:rPr lang="en-US" sz="2800" b="1" dirty="0"/>
              <a:t>Similarly to </a:t>
            </a:r>
            <a:r>
              <a:rPr lang="en-US" sz="2800" b="1" dirty="0" err="1"/>
              <a:t>SNe</a:t>
            </a:r>
            <a:r>
              <a:rPr lang="en-US" sz="2800" b="1" dirty="0"/>
              <a:t> </a:t>
            </a:r>
            <a:r>
              <a:rPr lang="en-US" sz="2800" b="1" dirty="0" err="1"/>
              <a:t>Ia</a:t>
            </a:r>
            <a:r>
              <a:rPr lang="en-US" sz="2800" b="1" dirty="0"/>
              <a:t> the GRB fundamental plane relation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2DD6BCA-0F95-4D07-AB2C-37D58E250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" y="1496171"/>
            <a:ext cx="7213501" cy="51903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3BDCA-BE0C-4885-B824-4C8B024E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17196-5897-424F-A085-852E17AEE200}"/>
              </a:ext>
            </a:extLst>
          </p:cNvPr>
          <p:cNvSpPr txBox="1"/>
          <p:nvPr/>
        </p:nvSpPr>
        <p:spPr>
          <a:xfrm>
            <a:off x="6983731" y="2300751"/>
            <a:ext cx="495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Dainotti et al. 2020,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904, issue 2, 97, 13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4E9956-07FC-9D8A-EEEB-107A61B0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21" y="4646082"/>
            <a:ext cx="9517305" cy="69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8E7EF-DD31-45F9-A5FF-9294DCC55954}"/>
                  </a:ext>
                </a:extLst>
              </p:cNvPr>
              <p:cNvSpPr txBox="1"/>
              <p:nvPr/>
            </p:nvSpPr>
            <p:spPr>
              <a:xfrm>
                <a:off x="6650483" y="3210680"/>
                <a:ext cx="561975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𝑡h</m:t>
                          </m:r>
                        </m:sub>
                        <m:sup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𝐺𝑅𝐵</m:t>
                          </m:r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,…</m:t>
                          </m:r>
                        </m:e>
                      </m:d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=5∗</m:t>
                      </m:r>
                      <m:func>
                        <m:func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it-IT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sub>
                          </m:s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it-IT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kumimoji="0" lang="it-IT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it-IT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it-IT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  <m: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kumimoji="0" lang="it-IT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kumimoji="0" lang="it-IT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  <m: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𝑝𝑐</m:t>
                                  </m:r>
                                </m:den>
                              </m:f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+25</m:t>
                          </m:r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8E7EF-DD31-45F9-A5FF-9294DCC55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83" y="3210680"/>
                <a:ext cx="561975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9540F7D-6E38-6967-5A4E-9B2D72260251}"/>
              </a:ext>
            </a:extLst>
          </p:cNvPr>
          <p:cNvSpPr/>
          <p:nvPr/>
        </p:nvSpPr>
        <p:spPr>
          <a:xfrm>
            <a:off x="7909560" y="5715000"/>
            <a:ext cx="3497580" cy="847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Kx,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Kpeak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 the k-correction for the plateau and peak prompt luminosity</a:t>
            </a:r>
          </a:p>
        </p:txBody>
      </p:sp>
    </p:spTree>
    <p:extLst>
      <p:ext uri="{BB962C8B-B14F-4D97-AF65-F5344CB8AC3E}">
        <p14:creationId xmlns:p14="http://schemas.microsoft.com/office/powerpoint/2010/main" val="397799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1BB2DF4D-3EFF-085D-301C-AB02206BE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3" y="1244017"/>
            <a:ext cx="7278800" cy="51445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ED041102-A27C-0C7A-4CE7-39D2798BDD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53" y="387766"/>
            <a:ext cx="10971304" cy="1144631"/>
          </a:xfrm>
        </p:spPr>
        <p:txBody>
          <a:bodyPr/>
          <a:lstStyle/>
          <a:p>
            <a:pPr lvl="0"/>
            <a:r>
              <a:rPr lang="it-IT"/>
              <a:t>Combining GRBs + SNe Ia + BAO</a:t>
            </a:r>
          </a:p>
        </p:txBody>
      </p:sp>
      <p:sp>
        <p:nvSpPr>
          <p:cNvPr id="4" name=" 3">
            <a:extLst>
              <a:ext uri="{FF2B5EF4-FFF2-40B4-BE49-F238E27FC236}">
                <a16:creationId xmlns:a16="http://schemas.microsoft.com/office/drawing/2014/main" id="{E7A0D021-76DC-0031-E2E6-9D9DEC5BE2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66933" y="1611390"/>
            <a:ext cx="6510488" cy="564130"/>
          </a:xfrm>
        </p:spPr>
        <p:txBody>
          <a:bodyPr vert="horz" wrap="square" lIns="108851" tIns="54420" rIns="108851" bIns="54420" anchor="t" anchorCtr="0" compatLnSpc="0">
            <a:spAutoFit/>
          </a:bodyPr>
          <a:lstStyle/>
          <a:p>
            <a:pPr lvl="0" algn="l"/>
            <a:r>
              <a:rPr lang="en-US" sz="1451" kern="0" dirty="0">
                <a:latin typeface="AnjaliOldLipi"/>
              </a:rPr>
              <a:t>“The Gamma-ray Bursts fundamental plane correlation as a cosmological tool</a:t>
            </a:r>
            <a:r>
              <a:rPr lang="it-IT" sz="1427" dirty="0">
                <a:latin typeface="AnjaliOldLipi"/>
              </a:rPr>
              <a:t>”,Dainotti M.G. et al. 2023, </a:t>
            </a:r>
            <a:r>
              <a:rPr lang="it-IT" sz="1427" kern="0" dirty="0">
                <a:latin typeface="AnjaliOldLipi"/>
              </a:rPr>
              <a:t>MNRAS, 518, 2.</a:t>
            </a:r>
            <a:endParaRPr lang="it-IT" sz="1427" dirty="0">
              <a:latin typeface="AnjaliOldLip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B622C-B111-9B20-A4B1-0BBF9BB71797}"/>
              </a:ext>
            </a:extLst>
          </p:cNvPr>
          <p:cNvSpPr/>
          <p:nvPr/>
        </p:nvSpPr>
        <p:spPr>
          <a:xfrm>
            <a:off x="11198373" y="218091"/>
            <a:ext cx="765367" cy="1199535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EC077-B848-CC76-C12E-C9691D31B2BF}"/>
              </a:ext>
            </a:extLst>
          </p:cNvPr>
          <p:cNvSpPr txBox="1"/>
          <p:nvPr/>
        </p:nvSpPr>
        <p:spPr>
          <a:xfrm>
            <a:off x="6993731" y="2587945"/>
            <a:ext cx="290274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compatibility with standard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cosmological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0FC1F-7490-7BEE-6C0C-143AC13DE0D5}"/>
              </a:ext>
            </a:extLst>
          </p:cNvPr>
          <p:cNvSpPr/>
          <p:nvPr/>
        </p:nvSpPr>
        <p:spPr>
          <a:xfrm>
            <a:off x="8630523" y="3315240"/>
            <a:ext cx="2754217" cy="5909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Simultaneous fitting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4E1961-C63D-D624-B359-F1AE62C6BE40}"/>
              </a:ext>
            </a:extLst>
          </p:cNvPr>
          <p:cNvSpPr/>
          <p:nvPr/>
        </p:nvSpPr>
        <p:spPr>
          <a:xfrm>
            <a:off x="2026763" y="0"/>
            <a:ext cx="8465270" cy="622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ready to look at the tension with high-z probes?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008A0-6079-AC66-8D12-5FD4AEE1521D}"/>
              </a:ext>
            </a:extLst>
          </p:cNvPr>
          <p:cNvSpPr/>
          <p:nvPr/>
        </p:nvSpPr>
        <p:spPr>
          <a:xfrm>
            <a:off x="8721089" y="4423650"/>
            <a:ext cx="2859967" cy="822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let’s take one step back</a:t>
            </a:r>
          </a:p>
        </p:txBody>
      </p:sp>
    </p:spTree>
    <p:extLst>
      <p:ext uri="{BB962C8B-B14F-4D97-AF65-F5344CB8AC3E}">
        <p14:creationId xmlns:p14="http://schemas.microsoft.com/office/powerpoint/2010/main" val="343561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3F12A-E392-ABAD-FA3A-00BBB72A6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7BAB681-B71F-5955-0078-C7C1DB152C8A}"/>
              </a:ext>
            </a:extLst>
          </p:cNvPr>
          <p:cNvSpPr/>
          <p:nvPr/>
        </p:nvSpPr>
        <p:spPr>
          <a:xfrm>
            <a:off x="839227" y="689871"/>
            <a:ext cx="10058400" cy="854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Hubble constant and its tension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8A8B432-66DE-FBAF-A2B1-9EBC94EC6947}"/>
              </a:ext>
            </a:extLst>
          </p:cNvPr>
          <p:cNvSpPr txBox="1"/>
          <p:nvPr/>
        </p:nvSpPr>
        <p:spPr>
          <a:xfrm>
            <a:off x="8452501" y="2854247"/>
            <a:ext cx="1739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HUBBLE’S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FA5E1DC-6702-C02C-51F3-FB9FCEA46F9B}"/>
                  </a:ext>
                </a:extLst>
              </p:cNvPr>
              <p:cNvSpPr txBox="1"/>
              <p:nvPr/>
            </p:nvSpPr>
            <p:spPr>
              <a:xfrm>
                <a:off x="8326295" y="2239030"/>
                <a:ext cx="1764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it-IT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it-IT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FA5E1DC-6702-C02C-51F3-FB9FCEA46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295" y="2239030"/>
                <a:ext cx="1764620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1E02C0-8BA7-3FC5-5335-C7ECF719848E}"/>
              </a:ext>
            </a:extLst>
          </p:cNvPr>
          <p:cNvSpPr txBox="1"/>
          <p:nvPr/>
        </p:nvSpPr>
        <p:spPr>
          <a:xfrm>
            <a:off x="10466614" y="224621"/>
            <a:ext cx="608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C375CCF-DED6-F0C5-CEA7-0D884A99E3AB}"/>
                  </a:ext>
                </a:extLst>
              </p:cNvPr>
              <p:cNvSpPr txBox="1"/>
              <p:nvPr/>
            </p:nvSpPr>
            <p:spPr>
              <a:xfrm>
                <a:off x="426720" y="2500899"/>
                <a:ext cx="6053689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" marR="0" lvl="0" indent="0" algn="l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it-IT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(Corpo)"/>
                    <a:ea typeface="+mn-ea"/>
                    <a:cs typeface="+mn-cs"/>
                  </a:rPr>
                  <a:t>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(Corpo)"/>
                    <a:ea typeface="+mn-ea"/>
                    <a:cs typeface="+mn-cs"/>
                  </a:rPr>
                  <a:t>TENSION due to the evolution of its parameters or new physics?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Corpo)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C375CCF-DED6-F0C5-CEA7-0D884A99E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500899"/>
                <a:ext cx="6053689" cy="757130"/>
              </a:xfrm>
              <a:prstGeom prst="rect">
                <a:avLst/>
              </a:prstGeom>
              <a:blipFill>
                <a:blip r:embed="rId3"/>
                <a:stretch>
                  <a:fillRect l="-604" t="-1129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B9D052-A77C-C020-337B-94CA7794D3CB}"/>
              </a:ext>
            </a:extLst>
          </p:cNvPr>
          <p:cNvSpPr txBox="1"/>
          <p:nvPr/>
        </p:nvSpPr>
        <p:spPr>
          <a:xfrm>
            <a:off x="1127131" y="3721098"/>
            <a:ext cx="4652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 G. Dainotti, et al., 2021, ApJ, 912, 150.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397CA-AD47-9A8E-9FB0-2E69FE8B8EEE}"/>
              </a:ext>
            </a:extLst>
          </p:cNvPr>
          <p:cNvSpPr txBox="1"/>
          <p:nvPr/>
        </p:nvSpPr>
        <p:spPr>
          <a:xfrm>
            <a:off x="5382117" y="3478894"/>
            <a:ext cx="6534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Dainotti et al. 2023,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Galaxies, vol. 10, issue 1, 24.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907CB-4A9D-C0FA-E566-E163BE7B4E3C}"/>
              </a:ext>
            </a:extLst>
          </p:cNvPr>
          <p:cNvSpPr txBox="1"/>
          <p:nvPr/>
        </p:nvSpPr>
        <p:spPr>
          <a:xfrm>
            <a:off x="426720" y="4744527"/>
            <a:ext cx="623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Montani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Carlevaro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Dainotti, PDU,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44, 2024, 101486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5732B-9F76-EE2D-EE0F-358050B16BA6}"/>
              </a:ext>
            </a:extLst>
          </p:cNvPr>
          <p:cNvSpPr txBox="1"/>
          <p:nvPr/>
        </p:nvSpPr>
        <p:spPr>
          <a:xfrm>
            <a:off x="0" y="5767794"/>
            <a:ext cx="12283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[2501.11772] A New Master Supernovae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 sample and the investigation of the $H_0$ tension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] A New Master Supernovae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 sample and the investigation of the $H_0$ tension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(Dainotti,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et al. JHEAP submitted)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4E082-7C87-2D9D-5522-43B220AA26A4}"/>
              </a:ext>
            </a:extLst>
          </p:cNvPr>
          <p:cNvSpPr txBox="1"/>
          <p:nvPr/>
        </p:nvSpPr>
        <p:spPr>
          <a:xfrm>
            <a:off x="2968942" y="4204044"/>
            <a:ext cx="6620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 500 citations listed in top 1% papers in web of Science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9AA4B-2719-02A7-73B8-F27B3379C071}"/>
              </a:ext>
            </a:extLst>
          </p:cNvPr>
          <p:cNvSpPr txBox="1"/>
          <p:nvPr/>
        </p:nvSpPr>
        <p:spPr>
          <a:xfrm>
            <a:off x="4906896" y="5269675"/>
            <a:ext cx="709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Montani,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Carlevaro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Dainotti, PDU,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480, 1847M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78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8163-FBD6-6489-8B77-7EE25C2C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64830"/>
            <a:ext cx="9772649" cy="1469410"/>
          </a:xfrm>
        </p:spPr>
        <p:txBody>
          <a:bodyPr/>
          <a:lstStyle/>
          <a:p>
            <a:r>
              <a:rPr lang="en-US" b="1" dirty="0"/>
              <a:t>We strive to reach precision cosmology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840A-B7E6-49D2-6C55-2AC7208A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192593"/>
            <a:ext cx="11191874" cy="4314825"/>
          </a:xfrm>
        </p:spPr>
        <p:txBody>
          <a:bodyPr>
            <a:noAutofit/>
          </a:bodyPr>
          <a:lstStyle/>
          <a:p>
            <a:r>
              <a:rPr lang="en-US" sz="3600" b="1" dirty="0"/>
              <a:t>BUT</a:t>
            </a:r>
          </a:p>
          <a:p>
            <a:pPr marL="0" indent="0">
              <a:buNone/>
            </a:pPr>
            <a:r>
              <a:rPr lang="en-US" sz="3600" b="1" dirty="0"/>
              <a:t>What about the assumptions of the likelihood?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Common assumption</a:t>
            </a:r>
            <a:r>
              <a:rPr lang="en-US" sz="3600" dirty="0"/>
              <a:t>: Gaussian likelihood of the </a:t>
            </a:r>
            <a:r>
              <a:rPr lang="en-US" sz="3600" dirty="0" err="1"/>
              <a:t>SNe</a:t>
            </a:r>
            <a:r>
              <a:rPr lang="en-US" sz="3600" dirty="0"/>
              <a:t> </a:t>
            </a:r>
            <a:r>
              <a:rPr lang="en-US" sz="3600" dirty="0" err="1"/>
              <a:t>Ia</a:t>
            </a:r>
            <a:r>
              <a:rPr lang="en-US" sz="3600" dirty="0"/>
              <a:t>, BAO, Quasars and GRBs.</a:t>
            </a:r>
          </a:p>
          <a:p>
            <a:r>
              <a:rPr lang="en-US" sz="3600" b="1" dirty="0"/>
              <a:t>Are all this valid?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0CBBD0-2CDA-BB7C-5B2A-C27DD0649DFC}"/>
              </a:ext>
            </a:extLst>
          </p:cNvPr>
          <p:cNvSpPr/>
          <p:nvPr/>
        </p:nvSpPr>
        <p:spPr>
          <a:xfrm>
            <a:off x="10401961" y="0"/>
            <a:ext cx="748462" cy="1199535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22400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BA0-C22C-E5C6-8769-ECE5171E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46" y="857839"/>
            <a:ext cx="10528846" cy="931056"/>
          </a:xfrm>
        </p:spPr>
        <p:txBody>
          <a:bodyPr/>
          <a:lstStyle/>
          <a:p>
            <a:r>
              <a:rPr lang="en-US" sz="3200" b="1" dirty="0"/>
              <a:t>NO! </a:t>
            </a:r>
            <a:r>
              <a:rPr lang="en-US" sz="3200" b="1" dirty="0" err="1"/>
              <a:t>SNe</a:t>
            </a:r>
            <a:r>
              <a:rPr lang="en-US" sz="3200" b="1" dirty="0"/>
              <a:t> </a:t>
            </a:r>
            <a:r>
              <a:rPr lang="en-US" sz="3200" b="1" dirty="0" err="1"/>
              <a:t>Ia</a:t>
            </a:r>
            <a:r>
              <a:rPr lang="en-US" sz="3200" b="1" dirty="0"/>
              <a:t>, BAO and QSOs do not fulfill. Only GRBs</a:t>
            </a:r>
            <a:br>
              <a:rPr lang="en-US" sz="3200" b="1" dirty="0"/>
            </a:br>
            <a:r>
              <a:rPr lang="en-US" sz="3200" b="1" dirty="0"/>
              <a:t>fulfil the </a:t>
            </a:r>
            <a:r>
              <a:rPr lang="en-US" sz="3200" b="1" dirty="0" err="1"/>
              <a:t>Gaussianity</a:t>
            </a:r>
            <a:r>
              <a:rPr lang="en-US" sz="3200" b="1" dirty="0"/>
              <a:t> assumptions</a:t>
            </a:r>
            <a:br>
              <a:rPr lang="en-US" sz="3200" b="1" dirty="0"/>
            </a:br>
            <a:r>
              <a:rPr lang="en-US" sz="3200" b="1" dirty="0"/>
              <a:t>the Gaussian likelihoods. Starting with </a:t>
            </a:r>
            <a:r>
              <a:rPr lang="en-US" sz="3200" b="1" dirty="0" err="1"/>
              <a:t>SNe</a:t>
            </a:r>
            <a:r>
              <a:rPr lang="en-US" sz="3200" b="1" dirty="0"/>
              <a:t> </a:t>
            </a:r>
            <a:r>
              <a:rPr lang="en-US" sz="3200" b="1" dirty="0" err="1"/>
              <a:t>Ia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F842A-71C9-F13C-8EDE-49B2BCF1EF8A}"/>
              </a:ext>
            </a:extLst>
          </p:cNvPr>
          <p:cNvSpPr/>
          <p:nvPr/>
        </p:nvSpPr>
        <p:spPr>
          <a:xfrm>
            <a:off x="10986192" y="-56970"/>
            <a:ext cx="748462" cy="1199535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21E29-566F-7629-066F-0CB57D3E6F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7174" y="2065496"/>
            <a:ext cx="11791951" cy="3638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C31F0-18CC-91CA-4453-CD7DB04D3697}"/>
              </a:ext>
            </a:extLst>
          </p:cNvPr>
          <p:cNvSpPr txBox="1"/>
          <p:nvPr/>
        </p:nvSpPr>
        <p:spPr>
          <a:xfrm>
            <a:off x="512416" y="5704046"/>
            <a:ext cx="11167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Dainotti, M.G., Bargiacchi, G., Bogdan M., Capozziello, S. and Nagataki 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”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Reduced uncertainties up to 43% on the Hubble constant and the matter density with the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SNe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Ia</a:t>
            </a:r>
            <a:r>
              <a:rPr kumimoji="0" lang="en-US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a new statistical analysis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”, JHEAP, 41, 30-41.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7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D2FC-64AB-BA4C-7BD2-3F978149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530941"/>
            <a:ext cx="10582274" cy="1199535"/>
          </a:xfrm>
        </p:spPr>
        <p:txBody>
          <a:bodyPr/>
          <a:lstStyle/>
          <a:p>
            <a:r>
              <a:rPr lang="en-US" sz="4000" b="1" dirty="0"/>
              <a:t>The two different Cosmological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2EF1E-EC31-15E1-054F-ED201688CC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0322" y="1753322"/>
            <a:ext cx="10401300" cy="49877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3187D8-FA10-9B47-D939-DBF94806EE84}"/>
              </a:ext>
            </a:extLst>
          </p:cNvPr>
          <p:cNvSpPr/>
          <p:nvPr/>
        </p:nvSpPr>
        <p:spPr>
          <a:xfrm>
            <a:off x="10442966" y="-68826"/>
            <a:ext cx="748462" cy="1199535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083806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A9F0-7355-24B8-1E8D-95CDF2EB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" y="445524"/>
            <a:ext cx="10709648" cy="10287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𝑀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a flat ΛCDM model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9A5-B203-C7FF-B939-58412C34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817370"/>
            <a:ext cx="11221403" cy="4754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Both </a:t>
            </a:r>
            <a:r>
              <a:rPr lang="en-US" sz="2000" b="1" dirty="0"/>
              <a:t>Ω</a:t>
            </a:r>
            <a:r>
              <a:rPr lang="en-US" sz="1100" b="1" dirty="0"/>
              <a:t>𝑀</a:t>
            </a:r>
            <a:r>
              <a:rPr lang="en-US" sz="2000" b="1" dirty="0"/>
              <a:t> and 𝐻</a:t>
            </a:r>
            <a:r>
              <a:rPr lang="en-US" sz="1600" b="1" dirty="0"/>
              <a:t>0</a:t>
            </a:r>
            <a:r>
              <a:rPr lang="en-US" sz="2000" b="1" dirty="0"/>
              <a:t> are </a:t>
            </a:r>
            <a:r>
              <a:rPr lang="en-US" sz="2000" dirty="0"/>
              <a:t>free parameters, </a:t>
            </a:r>
          </a:p>
          <a:p>
            <a:r>
              <a:rPr lang="en-US" sz="3200" dirty="0"/>
              <a:t>The L𝑙𝑜𝑔𝑖𝑠𝑡𝑖𝑐 for the Pantheon </a:t>
            </a:r>
          </a:p>
          <a:p>
            <a:r>
              <a:rPr lang="en-US" sz="3200" dirty="0"/>
              <a:t> L𝑆𝑡𝑢𝑑𝑒𝑛𝑡 for the Pantheon +</a:t>
            </a:r>
          </a:p>
          <a:p>
            <a:r>
              <a:rPr lang="en-US" sz="3200" dirty="0"/>
              <a:t>significantly reduce the uncertainties on both parameters. </a:t>
            </a:r>
          </a:p>
          <a:p>
            <a:r>
              <a:rPr lang="en-US" sz="3200" dirty="0"/>
              <a:t>L𝑙𝑜𝑔𝑖𝑠𝑡𝑖𝑐 on Ω</a:t>
            </a:r>
            <a:r>
              <a:rPr lang="en-US" sz="1400" dirty="0"/>
              <a:t>𝑀</a:t>
            </a:r>
            <a:r>
              <a:rPr lang="en-US" sz="3200" dirty="0"/>
              <a:t> by 43% (from 0.021 to 0.012) and 41% (from 0.34 to 0.20) for H</a:t>
            </a:r>
            <a:r>
              <a:rPr lang="en-US" sz="1400" dirty="0"/>
              <a:t>0</a:t>
            </a:r>
            <a:r>
              <a:rPr lang="en-US" sz="3200" dirty="0"/>
              <a:t>, respectively, </a:t>
            </a:r>
          </a:p>
          <a:p>
            <a:r>
              <a:rPr lang="en-US" sz="3200" dirty="0"/>
              <a:t>L𝑆𝑡𝑢𝑑𝑒𝑛𝑡 by 42% (from 0.019 to 0.011) for </a:t>
            </a:r>
            <a:r>
              <a:rPr lang="en-US" sz="2800" dirty="0"/>
              <a:t>Ω</a:t>
            </a:r>
            <a:r>
              <a:rPr lang="en-US" sz="1600" dirty="0"/>
              <a:t>𝑀</a:t>
            </a:r>
            <a:r>
              <a:rPr lang="en-US" sz="2800" dirty="0"/>
              <a:t> </a:t>
            </a:r>
            <a:r>
              <a:rPr lang="en-US" sz="3200" dirty="0"/>
              <a:t>and 33% (from 0.24 to 0.16) for H</a:t>
            </a:r>
            <a:r>
              <a:rPr lang="en-US" dirty="0"/>
              <a:t>0</a:t>
            </a:r>
            <a:r>
              <a:rPr lang="en-US" sz="32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744AA-96AE-7DB6-30A0-2FFBDF4DE8FF}"/>
              </a:ext>
            </a:extLst>
          </p:cNvPr>
          <p:cNvSpPr/>
          <p:nvPr/>
        </p:nvSpPr>
        <p:spPr>
          <a:xfrm>
            <a:off x="11300216" y="-68580"/>
            <a:ext cx="748462" cy="1199535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13823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6F9A-9793-72E4-BF64-F52D5E2C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37" y="361931"/>
            <a:ext cx="11703525" cy="1368777"/>
          </a:xfrm>
        </p:spPr>
        <p:txBody>
          <a:bodyPr/>
          <a:lstStyle/>
          <a:p>
            <a:r>
              <a:rPr lang="en-US" sz="2800" b="1" dirty="0"/>
              <a:t>New statistics: Non-Gaussianity likelihoods for SNe </a:t>
            </a:r>
            <a:r>
              <a:rPr lang="en-US" sz="2800" b="1" dirty="0" err="1"/>
              <a:t>Ia</a:t>
            </a:r>
            <a:r>
              <a:rPr lang="en-US" sz="2800" b="1" dirty="0"/>
              <a:t> and QSOs -&gt; reduced uncertainties</a:t>
            </a:r>
          </a:p>
        </p:txBody>
      </p:sp>
      <p:pic>
        <p:nvPicPr>
          <p:cNvPr id="11" name="Picture 10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D3F8D36-734D-E576-0F5F-56A4024F0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690"/>
            <a:ext cx="8580330" cy="34745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D9306F-4D56-B550-BF95-7E17203E1B22}"/>
              </a:ext>
            </a:extLst>
          </p:cNvPr>
          <p:cNvSpPr/>
          <p:nvPr/>
        </p:nvSpPr>
        <p:spPr>
          <a:xfrm>
            <a:off x="8645047" y="1737987"/>
            <a:ext cx="3018772" cy="169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All configurations we have reduction of the scatter on all parameters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42E76EE-1E70-017A-A702-7F8CF22B2065}"/>
              </a:ext>
            </a:extLst>
          </p:cNvPr>
          <p:cNvSpPr/>
          <p:nvPr/>
        </p:nvSpPr>
        <p:spPr>
          <a:xfrm>
            <a:off x="9853286" y="3429001"/>
            <a:ext cx="602293" cy="1581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7BBF1-BCFE-31B5-6F74-84A43C239985}"/>
              </a:ext>
            </a:extLst>
          </p:cNvPr>
          <p:cNvSpPr/>
          <p:nvPr/>
        </p:nvSpPr>
        <p:spPr>
          <a:xfrm>
            <a:off x="8267178" y="5010411"/>
            <a:ext cx="3774510" cy="1368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H0 central values are higher when probes are combined together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73!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F39F2-D23B-207F-603A-89B0A6906818}"/>
              </a:ext>
            </a:extLst>
          </p:cNvPr>
          <p:cNvSpPr txBox="1"/>
          <p:nvPr/>
        </p:nvSpPr>
        <p:spPr>
          <a:xfrm>
            <a:off x="244237" y="4873251"/>
            <a:ext cx="735277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Dainotti et al. 2023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2303.06974.pdf (arxiv.org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Bargiacchi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Dainotti,..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Nagataki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et al. 2023, MNRAS, 521, 3909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Dainotti et al. 2023, .. B. Zhang, N. Fraija,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ApJS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Helvetica Neue"/>
                <a:ea typeface="+mn-ea"/>
                <a:cs typeface="+mn-cs"/>
                <a:hlinkClick r:id="rId4"/>
              </a:rPr>
              <a:t>2023arXiv230510030D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 951, 63, press release from NAOJ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Lenart et al. 2023,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D5D5D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16353-08EA-1867-0A5D-38377495AF84}"/>
              </a:ext>
            </a:extLst>
          </p:cNvPr>
          <p:cNvSpPr/>
          <p:nvPr/>
        </p:nvSpPr>
        <p:spPr>
          <a:xfrm>
            <a:off x="0" y="33522"/>
            <a:ext cx="765367" cy="633573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93784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A07E-3073-CDA3-440F-D7558472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9332"/>
            <a:ext cx="9839325" cy="1257299"/>
          </a:xfrm>
        </p:spPr>
        <p:txBody>
          <a:bodyPr/>
          <a:lstStyle/>
          <a:p>
            <a:r>
              <a:rPr lang="en-US" b="1" dirty="0"/>
              <a:t>How many GRBs with optical plateaus are needed to achieve the </a:t>
            </a:r>
            <a:r>
              <a:rPr lang="en-US" b="1" dirty="0" err="1"/>
              <a:t>SNe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precision?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05741-C8E3-467D-84F6-A93418D84985}"/>
              </a:ext>
            </a:extLst>
          </p:cNvPr>
          <p:cNvSpPr/>
          <p:nvPr/>
        </p:nvSpPr>
        <p:spPr>
          <a:xfrm>
            <a:off x="1123950" y="2493506"/>
            <a:ext cx="1600200" cy="819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3B0B0-550A-18A1-D17C-20A86177E210}"/>
              </a:ext>
            </a:extLst>
          </p:cNvPr>
          <p:cNvSpPr/>
          <p:nvPr/>
        </p:nvSpPr>
        <p:spPr>
          <a:xfrm>
            <a:off x="1123948" y="3757607"/>
            <a:ext cx="1600201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172D8-3EF0-FDFC-EB60-EB691D52A86E}"/>
              </a:ext>
            </a:extLst>
          </p:cNvPr>
          <p:cNvSpPr/>
          <p:nvPr/>
        </p:nvSpPr>
        <p:spPr>
          <a:xfrm>
            <a:off x="1123948" y="4925701"/>
            <a:ext cx="1600202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390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3765E13-FF10-DAED-F3BE-15DAF1A410B3}"/>
              </a:ext>
            </a:extLst>
          </p:cNvPr>
          <p:cNvSpPr/>
          <p:nvPr/>
        </p:nvSpPr>
        <p:spPr>
          <a:xfrm>
            <a:off x="2724150" y="2771771"/>
            <a:ext cx="1905002" cy="409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C8BA43-D8F6-BB8A-888D-8DDEF4E847E5}"/>
              </a:ext>
            </a:extLst>
          </p:cNvPr>
          <p:cNvSpPr/>
          <p:nvPr/>
        </p:nvSpPr>
        <p:spPr>
          <a:xfrm>
            <a:off x="4629152" y="2655085"/>
            <a:ext cx="310515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Conley et al. 2011 precision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σ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=0.10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01A9A5-DB96-6D43-1856-0E30CBF5EDC2}"/>
              </a:ext>
            </a:extLst>
          </p:cNvPr>
          <p:cNvSpPr/>
          <p:nvPr/>
        </p:nvSpPr>
        <p:spPr>
          <a:xfrm>
            <a:off x="7105650" y="1657349"/>
            <a:ext cx="2247900" cy="53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D50FF5-BD4E-F79E-AEEC-05D884ADF7B1}"/>
              </a:ext>
            </a:extLst>
          </p:cNvPr>
          <p:cNvSpPr/>
          <p:nvPr/>
        </p:nvSpPr>
        <p:spPr>
          <a:xfrm>
            <a:off x="7835799" y="2655085"/>
            <a:ext cx="857250" cy="65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Now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57EB142-CEC4-4D22-9148-E9E2398618F1}"/>
              </a:ext>
            </a:extLst>
          </p:cNvPr>
          <p:cNvSpPr/>
          <p:nvPr/>
        </p:nvSpPr>
        <p:spPr>
          <a:xfrm>
            <a:off x="8167688" y="2113939"/>
            <a:ext cx="233362" cy="503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A78F5-D505-D862-C6C6-90437F21ABFF}"/>
              </a:ext>
            </a:extLst>
          </p:cNvPr>
          <p:cNvSpPr/>
          <p:nvPr/>
        </p:nvSpPr>
        <p:spPr>
          <a:xfrm>
            <a:off x="9534525" y="1666872"/>
            <a:ext cx="2247900" cy="53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C06A2D-58FA-BAD3-E589-CC0FF2BC21A0}"/>
              </a:ext>
            </a:extLst>
          </p:cNvPr>
          <p:cNvSpPr/>
          <p:nvPr/>
        </p:nvSpPr>
        <p:spPr>
          <a:xfrm>
            <a:off x="9067797" y="2569356"/>
            <a:ext cx="3105149" cy="299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With Machine learning (ML), errors on the parameters halved (n=2),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Lightcurve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reconstruction (LCR)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958DC31-0E19-4DA3-5294-966DC9B96D60}"/>
              </a:ext>
            </a:extLst>
          </p:cNvPr>
          <p:cNvSpPr/>
          <p:nvPr/>
        </p:nvSpPr>
        <p:spPr>
          <a:xfrm>
            <a:off x="10541794" y="2087075"/>
            <a:ext cx="233362" cy="503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BC394-5FBF-7FF8-B8F2-E6401BB8119C}"/>
              </a:ext>
            </a:extLst>
          </p:cNvPr>
          <p:cNvSpPr txBox="1"/>
          <p:nvPr/>
        </p:nvSpPr>
        <p:spPr>
          <a:xfrm>
            <a:off x="246099" y="5926700"/>
            <a:ext cx="11821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G. Dainotti,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Nielson, V.; Sarracino, G.; Rinaldi, E.;  Nagataki, S.;  Capozziello, S.; Gnedin, O. Y.; Bargiacchi, 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2022, MNRAS, 514, 2, 1828-1856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FC5CC8E-DFA5-440E-537D-CF6D9EDAB417}"/>
              </a:ext>
            </a:extLst>
          </p:cNvPr>
          <p:cNvSpPr/>
          <p:nvPr/>
        </p:nvSpPr>
        <p:spPr>
          <a:xfrm>
            <a:off x="2724150" y="3828368"/>
            <a:ext cx="1981202" cy="409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D6F0ED-08DC-EC80-1A3E-B4C8960DFC87}"/>
              </a:ext>
            </a:extLst>
          </p:cNvPr>
          <p:cNvSpPr/>
          <p:nvPr/>
        </p:nvSpPr>
        <p:spPr>
          <a:xfrm>
            <a:off x="4705352" y="3708280"/>
            <a:ext cx="310515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Betoule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al. 2014 precision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σ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=0.042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606D84-0FA3-F8FA-DFDC-37D4126E0929}"/>
              </a:ext>
            </a:extLst>
          </p:cNvPr>
          <p:cNvSpPr/>
          <p:nvPr/>
        </p:nvSpPr>
        <p:spPr>
          <a:xfrm>
            <a:off x="7884615" y="3724943"/>
            <a:ext cx="857250" cy="65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2026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EC6A822-A50B-4EF8-97A5-CECF198069CD}"/>
              </a:ext>
            </a:extLst>
          </p:cNvPr>
          <p:cNvSpPr/>
          <p:nvPr/>
        </p:nvSpPr>
        <p:spPr>
          <a:xfrm rot="16200000">
            <a:off x="8699297" y="2741323"/>
            <a:ext cx="233362" cy="503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2B1EC5C-0414-8986-EC1D-F3618A3AC734}"/>
              </a:ext>
            </a:extLst>
          </p:cNvPr>
          <p:cNvSpPr/>
          <p:nvPr/>
        </p:nvSpPr>
        <p:spPr>
          <a:xfrm rot="16200000">
            <a:off x="8763742" y="3840758"/>
            <a:ext cx="233363" cy="374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E50D10-9F42-D1E6-3D05-6F3B9D0337CE}"/>
              </a:ext>
            </a:extLst>
          </p:cNvPr>
          <p:cNvSpPr/>
          <p:nvPr/>
        </p:nvSpPr>
        <p:spPr>
          <a:xfrm>
            <a:off x="4705352" y="4909038"/>
            <a:ext cx="310515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Scolnic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al. 2018 precision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σ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=0.022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ECEB2E-3578-866C-398D-2A3E73C3D69C}"/>
              </a:ext>
            </a:extLst>
          </p:cNvPr>
          <p:cNvSpPr/>
          <p:nvPr/>
        </p:nvSpPr>
        <p:spPr>
          <a:xfrm>
            <a:off x="7884615" y="4925701"/>
            <a:ext cx="857250" cy="65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2042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AC4F499-46B9-6AC8-8AB2-79429DE8F999}"/>
              </a:ext>
            </a:extLst>
          </p:cNvPr>
          <p:cNvSpPr/>
          <p:nvPr/>
        </p:nvSpPr>
        <p:spPr>
          <a:xfrm rot="16200000">
            <a:off x="8803028" y="5008439"/>
            <a:ext cx="233362" cy="503638"/>
          </a:xfrm>
          <a:prstGeom prst="downArrow">
            <a:avLst>
              <a:gd name="adj1" fmla="val 50000"/>
              <a:gd name="adj2" fmla="val 62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006C806-2217-A8BB-2684-08108941DE8C}"/>
              </a:ext>
            </a:extLst>
          </p:cNvPr>
          <p:cNvSpPr/>
          <p:nvPr/>
        </p:nvSpPr>
        <p:spPr>
          <a:xfrm>
            <a:off x="2705095" y="5037025"/>
            <a:ext cx="1981202" cy="409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2702B19D-3226-AF69-9662-676B4EC18B7D}"/>
              </a:ext>
            </a:extLst>
          </p:cNvPr>
          <p:cNvSpPr txBox="1"/>
          <p:nvPr/>
        </p:nvSpPr>
        <p:spPr>
          <a:xfrm>
            <a:off x="10421807" y="0"/>
            <a:ext cx="608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637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9">
            <a:extLst>
              <a:ext uri="{FF2B5EF4-FFF2-40B4-BE49-F238E27FC236}">
                <a16:creationId xmlns:a16="http://schemas.microsoft.com/office/drawing/2014/main" id="{2597714C-6AD0-C058-B352-81B5CB97273A}"/>
              </a:ext>
            </a:extLst>
          </p:cNvPr>
          <p:cNvSpPr txBox="1"/>
          <p:nvPr/>
        </p:nvSpPr>
        <p:spPr>
          <a:xfrm>
            <a:off x="1116564" y="880283"/>
            <a:ext cx="10172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aheim"/>
                <a:ea typeface="Anaheim"/>
                <a:cs typeface="Anaheim"/>
                <a:sym typeface="Anaheim"/>
              </a:rPr>
              <a:t>What else do we need for GRB cosmology?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3A4D5-8446-7EC5-8662-6B344BAF781F}"/>
              </a:ext>
            </a:extLst>
          </p:cNvPr>
          <p:cNvSpPr/>
          <p:nvPr/>
        </p:nvSpPr>
        <p:spPr>
          <a:xfrm>
            <a:off x="485938" y="2311010"/>
            <a:ext cx="4603174" cy="862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or tighter Reliable correlations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5F6E4-BAC9-F320-65A8-12A434008115}"/>
              </a:ext>
            </a:extLst>
          </p:cNvPr>
          <p:cNvSpPr/>
          <p:nvPr/>
        </p:nvSpPr>
        <p:spPr>
          <a:xfrm>
            <a:off x="5089112" y="5977717"/>
            <a:ext cx="2212702" cy="76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How?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0E73D08-275B-773F-C24F-2E4C5FC2439F}"/>
              </a:ext>
            </a:extLst>
          </p:cNvPr>
          <p:cNvSpPr/>
          <p:nvPr/>
        </p:nvSpPr>
        <p:spPr>
          <a:xfrm>
            <a:off x="6467892" y="2028893"/>
            <a:ext cx="5460349" cy="163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Increase the sample size, having a cosmology independent approach via low-z probes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494E0D-0E2F-6B95-CE17-23F8982146C9}"/>
              </a:ext>
            </a:extLst>
          </p:cNvPr>
          <p:cNvSpPr txBox="1"/>
          <p:nvPr/>
        </p:nvSpPr>
        <p:spPr>
          <a:xfrm>
            <a:off x="10470969" y="196644"/>
            <a:ext cx="608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36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398E6-EB64-4FE4-049E-D305BBD38C9E}"/>
              </a:ext>
            </a:extLst>
          </p:cNvPr>
          <p:cNvSpPr/>
          <p:nvPr/>
        </p:nvSpPr>
        <p:spPr>
          <a:xfrm>
            <a:off x="3901327" y="3697841"/>
            <a:ext cx="4603174" cy="202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Physical interpretation, connection with theory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the quest for the standard set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666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12F3-1572-B734-3697-F3C38C03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25" y="77793"/>
            <a:ext cx="9999406" cy="1553496"/>
          </a:xfrm>
        </p:spPr>
        <p:txBody>
          <a:bodyPr/>
          <a:lstStyle/>
          <a:p>
            <a:r>
              <a:rPr lang="en-US" b="1" dirty="0"/>
              <a:t>					</a:t>
            </a:r>
            <a:r>
              <a:rPr lang="en-US" sz="4400" b="1" dirty="0"/>
              <a:t>With machine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DC7A7-D180-797B-CCD9-4ABBF6EC18FB}"/>
              </a:ext>
            </a:extLst>
          </p:cNvPr>
          <p:cNvSpPr/>
          <p:nvPr/>
        </p:nvSpPr>
        <p:spPr>
          <a:xfrm>
            <a:off x="594360" y="1823262"/>
            <a:ext cx="11338560" cy="4759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 redshift inference, regression: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1) Dainotti, Narendra, al. 2021, ApJ,920, 2, 118.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2) Narendra, Gibson, Dainotti, et al. 2022,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ApJS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259, 2, 55.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3) Gibson, Narendra, Dainotti, et al. 2022, Frontiers, 9, 836215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4) Dainotti,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ApJS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267, 2, id 42,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Lightcurve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Reconstruction,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5)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Dainotti et al. 2024,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Inferring the Redshift of More than 150 GRBs with a Machine-learning Ensemble Model,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ApJS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 271, 1, id.22, 15.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6) Dainotti, Narendra et al. 2024,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ApJL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Helvetica Neue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967L,30D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 press from UNLV and Facebook post from Swift,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Cosmic Leap: NASA Swift Satellite and AI Unravel the Distance of the Farthest Gamma-Ray Bursts | University of Nevada, Las Vegas (unlv.edu)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(20+)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7)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Dainotti, et al. 2022, MNRAS, 514, 2, 1828-1856 (forecasts for GRB cosmology) (details will be given at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CosmoVerse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Instanbul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FD9F5914-4BF4-22BA-B0FA-AD114118CF8D}"/>
              </a:ext>
            </a:extLst>
          </p:cNvPr>
          <p:cNvSpPr txBox="1"/>
          <p:nvPr/>
        </p:nvSpPr>
        <p:spPr>
          <a:xfrm>
            <a:off x="10455552" y="269766"/>
            <a:ext cx="667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37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68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4A8B-B1A0-036C-89BB-24DA2E6A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b="1" dirty="0"/>
              <a:t>What else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1892-879C-F123-46EE-A695D0CE5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0A341-5244-6ABE-E386-4438BE3C9E2A}"/>
              </a:ext>
            </a:extLst>
          </p:cNvPr>
          <p:cNvSpPr/>
          <p:nvPr/>
        </p:nvSpPr>
        <p:spPr>
          <a:xfrm>
            <a:off x="11198373" y="218091"/>
            <a:ext cx="765367" cy="1199535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06712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4B01-11CE-D167-DD4E-CD03645A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" y="429658"/>
            <a:ext cx="12081831" cy="1277775"/>
          </a:xfrm>
        </p:spPr>
        <p:txBody>
          <a:bodyPr/>
          <a:lstStyle/>
          <a:p>
            <a:r>
              <a:rPr lang="en-US" sz="2800" b="1" dirty="0"/>
              <a:t> Besides the simultaneous fitting, we use the CCH as calibrators for the fundamental plane correlations   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1EFED1-AA6E-C208-0053-F77ABD87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6" y="1501486"/>
            <a:ext cx="6058360" cy="38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C3EE89-9B54-EE08-19F9-86F2A53A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53" y="1718631"/>
            <a:ext cx="5364369" cy="15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7950438-48A9-D6B9-7113-5B3C0985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815" y="4067976"/>
            <a:ext cx="2795217" cy="4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57801F-2765-2822-4039-2F9679B93DB4}"/>
              </a:ext>
            </a:extLst>
          </p:cNvPr>
          <p:cNvSpPr/>
          <p:nvPr/>
        </p:nvSpPr>
        <p:spPr>
          <a:xfrm>
            <a:off x="7655638" y="3429000"/>
            <a:ext cx="3147573" cy="5709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evolutionary effects we have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81E112-CF2F-1ED5-4A9E-E6D4ED96136D}"/>
              </a:ext>
            </a:extLst>
          </p:cNvPr>
          <p:cNvSpPr/>
          <p:nvPr/>
        </p:nvSpPr>
        <p:spPr>
          <a:xfrm>
            <a:off x="7655638" y="4686248"/>
            <a:ext cx="3467063" cy="8262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comparable with the fundamental plane relation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=0.18 +/0.09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C2FA4-ACC4-B82D-0C94-D4F0A842B7EA}"/>
              </a:ext>
            </a:extLst>
          </p:cNvPr>
          <p:cNvSpPr/>
          <p:nvPr/>
        </p:nvSpPr>
        <p:spPr>
          <a:xfrm>
            <a:off x="7429395" y="5694842"/>
            <a:ext cx="4061880" cy="8262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Thus, we have consistently reached the smallest scatter for the GRB relations  in the literature with this sample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BD4EC6-C0AC-A18A-28A0-CA3E9465A429}"/>
              </a:ext>
            </a:extLst>
          </p:cNvPr>
          <p:cNvSpPr/>
          <p:nvPr/>
        </p:nvSpPr>
        <p:spPr>
          <a:xfrm>
            <a:off x="551760" y="5464368"/>
            <a:ext cx="5971142" cy="8262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Epeak-Eiso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correlation has a scatter of 0.20 (Amati et al. 2022), but depending on the sample size reaches 0.55 (Liu et al. 2022, Liang et al. 2022, Li et al. 2023)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705F1-DA98-FE35-7FE0-34D33ECEDC4D}"/>
              </a:ext>
            </a:extLst>
          </p:cNvPr>
          <p:cNvSpPr/>
          <p:nvPr/>
        </p:nvSpPr>
        <p:spPr>
          <a:xfrm>
            <a:off x="0" y="33522"/>
            <a:ext cx="765367" cy="633573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9ED59-9544-CE30-79C4-F2A7E34E08CF}"/>
              </a:ext>
            </a:extLst>
          </p:cNvPr>
          <p:cNvSpPr/>
          <p:nvPr/>
        </p:nvSpPr>
        <p:spPr>
          <a:xfrm>
            <a:off x="7248598" y="1099127"/>
            <a:ext cx="4843524" cy="551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Favale, Dainotti, Gomez, Migliaccio , JHEAP</a:t>
            </a:r>
          </a:p>
        </p:txBody>
      </p:sp>
    </p:spTree>
    <p:extLst>
      <p:ext uri="{BB962C8B-B14F-4D97-AF65-F5344CB8AC3E}">
        <p14:creationId xmlns:p14="http://schemas.microsoft.com/office/powerpoint/2010/main" val="293550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of a model&#10;&#10;AI-generated content may be incorrect.">
            <a:extLst>
              <a:ext uri="{FF2B5EF4-FFF2-40B4-BE49-F238E27FC236}">
                <a16:creationId xmlns:a16="http://schemas.microsoft.com/office/drawing/2014/main" id="{5B49501E-2D5B-81EF-AC65-12D20468B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7331412" cy="667526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4F72E0-1779-7588-CBD3-53F68E682B66}"/>
              </a:ext>
            </a:extLst>
          </p:cNvPr>
          <p:cNvSpPr/>
          <p:nvPr/>
        </p:nvSpPr>
        <p:spPr>
          <a:xfrm>
            <a:off x="8492490" y="2766060"/>
            <a:ext cx="2788920" cy="9715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 Valentino, Said et al. 2025, PDU</a:t>
            </a:r>
          </a:p>
        </p:txBody>
      </p:sp>
    </p:spTree>
    <p:extLst>
      <p:ext uri="{BB962C8B-B14F-4D97-AF65-F5344CB8AC3E}">
        <p14:creationId xmlns:p14="http://schemas.microsoft.com/office/powerpoint/2010/main" val="1287788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A07E-3073-CDA3-440F-D7558472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7" y="385081"/>
            <a:ext cx="9839325" cy="1257299"/>
          </a:xfrm>
        </p:spPr>
        <p:txBody>
          <a:bodyPr/>
          <a:lstStyle/>
          <a:p>
            <a:r>
              <a:rPr lang="en-US" b="1" dirty="0"/>
              <a:t>How many GRBs with optical plateaus are needed to achieve the </a:t>
            </a:r>
            <a:r>
              <a:rPr lang="en-US" b="1" dirty="0" err="1"/>
              <a:t>SNe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precision?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05741-C8E3-467D-84F6-A93418D84985}"/>
              </a:ext>
            </a:extLst>
          </p:cNvPr>
          <p:cNvSpPr/>
          <p:nvPr/>
        </p:nvSpPr>
        <p:spPr>
          <a:xfrm>
            <a:off x="1123950" y="2493506"/>
            <a:ext cx="1600200" cy="819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3B0B0-550A-18A1-D17C-20A86177E210}"/>
              </a:ext>
            </a:extLst>
          </p:cNvPr>
          <p:cNvSpPr/>
          <p:nvPr/>
        </p:nvSpPr>
        <p:spPr>
          <a:xfrm>
            <a:off x="1123948" y="3757607"/>
            <a:ext cx="1600201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172D8-3EF0-FDFC-EB60-EB691D52A86E}"/>
              </a:ext>
            </a:extLst>
          </p:cNvPr>
          <p:cNvSpPr/>
          <p:nvPr/>
        </p:nvSpPr>
        <p:spPr>
          <a:xfrm>
            <a:off x="1123948" y="4925701"/>
            <a:ext cx="1600202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390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3765E13-FF10-DAED-F3BE-15DAF1A410B3}"/>
              </a:ext>
            </a:extLst>
          </p:cNvPr>
          <p:cNvSpPr/>
          <p:nvPr/>
        </p:nvSpPr>
        <p:spPr>
          <a:xfrm>
            <a:off x="2724150" y="2771771"/>
            <a:ext cx="1905002" cy="409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C8BA43-D8F6-BB8A-888D-8DDEF4E847E5}"/>
              </a:ext>
            </a:extLst>
          </p:cNvPr>
          <p:cNvSpPr/>
          <p:nvPr/>
        </p:nvSpPr>
        <p:spPr>
          <a:xfrm>
            <a:off x="4629152" y="2655085"/>
            <a:ext cx="310515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Conley et al. 2011 precision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σ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=0.10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01A9A5-DB96-6D43-1856-0E30CBF5EDC2}"/>
              </a:ext>
            </a:extLst>
          </p:cNvPr>
          <p:cNvSpPr/>
          <p:nvPr/>
        </p:nvSpPr>
        <p:spPr>
          <a:xfrm>
            <a:off x="7105650" y="1657349"/>
            <a:ext cx="2247900" cy="53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D50FF5-BD4E-F79E-AEEC-05D884ADF7B1}"/>
              </a:ext>
            </a:extLst>
          </p:cNvPr>
          <p:cNvSpPr/>
          <p:nvPr/>
        </p:nvSpPr>
        <p:spPr>
          <a:xfrm>
            <a:off x="7835799" y="2655085"/>
            <a:ext cx="857250" cy="65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2022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57EB142-CEC4-4D22-9148-E9E2398618F1}"/>
              </a:ext>
            </a:extLst>
          </p:cNvPr>
          <p:cNvSpPr/>
          <p:nvPr/>
        </p:nvSpPr>
        <p:spPr>
          <a:xfrm>
            <a:off x="8167688" y="2113939"/>
            <a:ext cx="233362" cy="503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A78F5-D505-D862-C6C6-90437F21ABFF}"/>
              </a:ext>
            </a:extLst>
          </p:cNvPr>
          <p:cNvSpPr/>
          <p:nvPr/>
        </p:nvSpPr>
        <p:spPr>
          <a:xfrm>
            <a:off x="9534525" y="1666872"/>
            <a:ext cx="2247900" cy="533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C06A2D-58FA-BAD3-E589-CC0FF2BC21A0}"/>
              </a:ext>
            </a:extLst>
          </p:cNvPr>
          <p:cNvSpPr/>
          <p:nvPr/>
        </p:nvSpPr>
        <p:spPr>
          <a:xfrm>
            <a:off x="9067797" y="2569356"/>
            <a:ext cx="3105149" cy="299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With Machine learning (ML), errors on the parameters halved (n=2),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Lightcurve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reconstruction (LCR)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958DC31-0E19-4DA3-5294-966DC9B96D60}"/>
              </a:ext>
            </a:extLst>
          </p:cNvPr>
          <p:cNvSpPr/>
          <p:nvPr/>
        </p:nvSpPr>
        <p:spPr>
          <a:xfrm>
            <a:off x="10541794" y="2087075"/>
            <a:ext cx="233362" cy="503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BC394-5FBF-7FF8-B8F2-E6401BB8119C}"/>
              </a:ext>
            </a:extLst>
          </p:cNvPr>
          <p:cNvSpPr txBox="1"/>
          <p:nvPr/>
        </p:nvSpPr>
        <p:spPr>
          <a:xfrm>
            <a:off x="2724149" y="6344335"/>
            <a:ext cx="7291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G. Dainotti, et al. 2022, MNRAS, 514, 2, 1828-1856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FC5CC8E-DFA5-440E-537D-CF6D9EDAB417}"/>
              </a:ext>
            </a:extLst>
          </p:cNvPr>
          <p:cNvSpPr/>
          <p:nvPr/>
        </p:nvSpPr>
        <p:spPr>
          <a:xfrm>
            <a:off x="2724150" y="3828368"/>
            <a:ext cx="1981202" cy="409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D6F0ED-08DC-EC80-1A3E-B4C8960DFC87}"/>
              </a:ext>
            </a:extLst>
          </p:cNvPr>
          <p:cNvSpPr/>
          <p:nvPr/>
        </p:nvSpPr>
        <p:spPr>
          <a:xfrm>
            <a:off x="4705352" y="3708280"/>
            <a:ext cx="310515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Betoule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al. 2014 precision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σ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=0.042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606D84-0FA3-F8FA-DFDC-37D4126E0929}"/>
              </a:ext>
            </a:extLst>
          </p:cNvPr>
          <p:cNvSpPr/>
          <p:nvPr/>
        </p:nvSpPr>
        <p:spPr>
          <a:xfrm>
            <a:off x="7884615" y="3724943"/>
            <a:ext cx="857250" cy="65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2026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EC6A822-A50B-4EF8-97A5-CECF198069CD}"/>
              </a:ext>
            </a:extLst>
          </p:cNvPr>
          <p:cNvSpPr/>
          <p:nvPr/>
        </p:nvSpPr>
        <p:spPr>
          <a:xfrm rot="16200000">
            <a:off x="8699297" y="2741323"/>
            <a:ext cx="233362" cy="503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2B1EC5C-0414-8986-EC1D-F3618A3AC734}"/>
              </a:ext>
            </a:extLst>
          </p:cNvPr>
          <p:cNvSpPr/>
          <p:nvPr/>
        </p:nvSpPr>
        <p:spPr>
          <a:xfrm rot="16200000">
            <a:off x="8763742" y="3840758"/>
            <a:ext cx="233363" cy="374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E50D10-9F42-D1E6-3D05-6F3B9D0337CE}"/>
              </a:ext>
            </a:extLst>
          </p:cNvPr>
          <p:cNvSpPr/>
          <p:nvPr/>
        </p:nvSpPr>
        <p:spPr>
          <a:xfrm>
            <a:off x="4705352" y="4909038"/>
            <a:ext cx="310515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Scolnic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al. 2018 precision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σ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=0.022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ECEB2E-3578-866C-398D-2A3E73C3D69C}"/>
              </a:ext>
            </a:extLst>
          </p:cNvPr>
          <p:cNvSpPr/>
          <p:nvPr/>
        </p:nvSpPr>
        <p:spPr>
          <a:xfrm>
            <a:off x="7884615" y="4925701"/>
            <a:ext cx="857250" cy="65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2042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AC4F499-46B9-6AC8-8AB2-79429DE8F999}"/>
              </a:ext>
            </a:extLst>
          </p:cNvPr>
          <p:cNvSpPr/>
          <p:nvPr/>
        </p:nvSpPr>
        <p:spPr>
          <a:xfrm rot="16200000">
            <a:off x="8803028" y="5008439"/>
            <a:ext cx="233362" cy="503638"/>
          </a:xfrm>
          <a:prstGeom prst="downArrow">
            <a:avLst>
              <a:gd name="adj1" fmla="val 50000"/>
              <a:gd name="adj2" fmla="val 62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006C806-2217-A8BB-2684-08108941DE8C}"/>
              </a:ext>
            </a:extLst>
          </p:cNvPr>
          <p:cNvSpPr/>
          <p:nvPr/>
        </p:nvSpPr>
        <p:spPr>
          <a:xfrm>
            <a:off x="2705095" y="5037025"/>
            <a:ext cx="1981202" cy="409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2702B19D-3226-AF69-9662-676B4EC18B7D}"/>
              </a:ext>
            </a:extLst>
          </p:cNvPr>
          <p:cNvSpPr txBox="1"/>
          <p:nvPr/>
        </p:nvSpPr>
        <p:spPr>
          <a:xfrm>
            <a:off x="10470745" y="173599"/>
            <a:ext cx="608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38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256B9E-CA33-FB87-E5B8-F2CA5BDD8EB6}"/>
              </a:ext>
            </a:extLst>
          </p:cNvPr>
          <p:cNvSpPr/>
          <p:nvPr/>
        </p:nvSpPr>
        <p:spPr>
          <a:xfrm>
            <a:off x="8432403" y="6022179"/>
            <a:ext cx="3483297" cy="6914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So, we should not wait 18 years!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203BFF-9401-5E4F-89CB-0BF2C8DB5608}"/>
              </a:ext>
            </a:extLst>
          </p:cNvPr>
          <p:cNvSpPr/>
          <p:nvPr/>
        </p:nvSpPr>
        <p:spPr>
          <a:xfrm>
            <a:off x="694173" y="5773906"/>
            <a:ext cx="5360693" cy="5683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Forecast including Swift, SVOM and Theseus (Einstein Probe data yet to be added)</a:t>
            </a:r>
          </a:p>
        </p:txBody>
      </p:sp>
    </p:spTree>
    <p:extLst>
      <p:ext uri="{BB962C8B-B14F-4D97-AF65-F5344CB8AC3E}">
        <p14:creationId xmlns:p14="http://schemas.microsoft.com/office/powerpoint/2010/main" val="45752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78179-4F0A-D428-7DB3-FE3C10F5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308D-A06A-B96C-1C31-889DC6BB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549921"/>
            <a:ext cx="9946888" cy="1301181"/>
          </a:xfrm>
        </p:spPr>
        <p:txBody>
          <a:bodyPr/>
          <a:lstStyle/>
          <a:p>
            <a:r>
              <a:rPr lang="en-US" b="1" dirty="0"/>
              <a:t>The story of GRB cosmology does not end here, it is just the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D3CF5-D39A-A147-E250-B22E44839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98" y="2330121"/>
            <a:ext cx="11128917" cy="4249788"/>
          </a:xfrm>
        </p:spPr>
        <p:txBody>
          <a:bodyPr>
            <a:normAutofit fontScale="92500" lnSpcReduction="20000"/>
          </a:bodyPr>
          <a:lstStyle/>
          <a:p>
            <a:r>
              <a:rPr lang="en-US" sz="2800" b="0" i="0" dirty="0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Analyzing the impact of the BAO from DESI Collaboration</a:t>
            </a:r>
          </a:p>
          <a:p>
            <a:r>
              <a:rPr lang="en-US" sz="2800" b="0" i="0" dirty="0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Leveraging the constraints from the SH0ES </a:t>
            </a:r>
            <a:r>
              <a:rPr lang="en-US" sz="2800" b="0" i="0" dirty="0" err="1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SNe</a:t>
            </a:r>
            <a:r>
              <a:rPr lang="en-US" sz="2800" b="0" i="0" dirty="0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 </a:t>
            </a:r>
            <a:r>
              <a:rPr lang="en-US" sz="2800" b="0" i="0" dirty="0" err="1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Ia</a:t>
            </a:r>
            <a:r>
              <a:rPr lang="en-US" sz="2800" b="0" i="0" dirty="0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 (</a:t>
            </a:r>
            <a:r>
              <a:rPr lang="en-US" sz="2800" b="0" i="0" dirty="0" err="1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Riess</a:t>
            </a:r>
            <a:r>
              <a:rPr lang="en-US" sz="2800" b="0" i="0" dirty="0">
                <a:solidFill>
                  <a:srgbClr val="1D1C1D"/>
                </a:solidFill>
                <a:effectLst/>
                <a:highlight>
                  <a:srgbClr val="F8F8F8"/>
                </a:highlight>
                <a:latin typeface="Slack-Lato"/>
              </a:rPr>
              <a:t> et al. 2022)</a:t>
            </a:r>
            <a:endParaRPr lang="en-US" sz="2800" b="1" dirty="0"/>
          </a:p>
          <a:p>
            <a:r>
              <a:rPr lang="en-US" sz="2800" b="1" dirty="0"/>
              <a:t>For the GRB sample increase we built the largest optical catalog to date (Dainotti et al., MNRAS, </a:t>
            </a:r>
            <a:r>
              <a:rPr lang="en-US" sz="2800" u="sng" dirty="0">
                <a:solidFill>
                  <a:srgbClr val="5D5D5D"/>
                </a:solidFill>
                <a:latin typeface="Helvetica Neue"/>
              </a:rPr>
              <a:t>533, 4023,</a:t>
            </a:r>
            <a:r>
              <a:rPr lang="en-US" sz="2800" b="1" dirty="0"/>
              <a:t> 53 coauthors)</a:t>
            </a:r>
          </a:p>
          <a:p>
            <a:r>
              <a:rPr lang="en-US" sz="2800" b="1" dirty="0"/>
              <a:t>Improve the GRB redshift prediction and LC reconstruction with Machine learning to reduce the number of years (ask me if you need data from reconstructed </a:t>
            </a:r>
            <a:r>
              <a:rPr lang="en-US" sz="2800" b="1" dirty="0" err="1"/>
              <a:t>lightcurves</a:t>
            </a:r>
            <a:r>
              <a:rPr lang="en-US" sz="2800" b="1" dirty="0"/>
              <a:t>)</a:t>
            </a:r>
          </a:p>
          <a:p>
            <a:r>
              <a:rPr lang="en-US" sz="2800" b="1" dirty="0"/>
              <a:t>We continue the theoretical discussion: a given subset of GRBs fulfilling the magnetars or BH can be standardizable candle (Lenart et al. 2025, JHEAP,</a:t>
            </a:r>
            <a:r>
              <a:rPr lang="en-US" sz="2800" b="0" i="0" u="sng" dirty="0">
                <a:solidFill>
                  <a:srgbClr val="5D5D5D"/>
                </a:solidFill>
                <a:effectLst/>
                <a:latin typeface="Helvetica Neue"/>
                <a:hlinkClick r:id="rId2"/>
              </a:rPr>
              <a:t> 4700384L</a:t>
            </a:r>
            <a:r>
              <a:rPr lang="en-US" sz="2800" b="1" dirty="0"/>
              <a:t> and interview in National Geographic Polska).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85029-B5C3-627B-04B3-8E61ACBA627C}"/>
              </a:ext>
            </a:extLst>
          </p:cNvPr>
          <p:cNvSpPr/>
          <p:nvPr/>
        </p:nvSpPr>
        <p:spPr>
          <a:xfrm>
            <a:off x="10381785" y="0"/>
            <a:ext cx="765367" cy="1155931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30610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29B6-737E-B1C0-0469-A45CABED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49994"/>
            <a:ext cx="9013615" cy="1200839"/>
          </a:xfrm>
        </p:spPr>
        <p:txBody>
          <a:bodyPr/>
          <a:lstStyle/>
          <a:p>
            <a:r>
              <a:rPr lang="en-US" dirty="0"/>
              <a:t>					</a:t>
            </a:r>
            <a:r>
              <a:rPr lang="en-US" b="1" dirty="0"/>
              <a:t>What are the next step?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A25E-5A20-4258-98E0-0A6453DE2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2500829"/>
            <a:ext cx="11413474" cy="4197425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Use data from Einstein Probe</a:t>
            </a:r>
          </a:p>
          <a:p>
            <a:r>
              <a:rPr lang="en-US" sz="2400" dirty="0"/>
              <a:t>Extend the distance ladder with CCH which entails a model independent approach at high-z possibly with the use of GRBs for which the redshift is inferred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Continue Combine GRBs with other probes which are treated similarly as GRBs and look for a standard set of QSOs to tighten the existing relations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We already did in..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“</a:t>
            </a:r>
            <a:r>
              <a:rPr lang="it-IT" sz="2400" b="1" dirty="0">
                <a:solidFill>
                  <a:schemeClr val="accent2"/>
                </a:solidFill>
              </a:rPr>
              <a:t>Quasars: Standard Candles up to z= 7.5 with the Precision of Supernovae Ia” by </a:t>
            </a:r>
            <a:br>
              <a:rPr lang="it-IT" sz="2400" dirty="0">
                <a:solidFill>
                  <a:srgbClr val="000000"/>
                </a:solidFill>
              </a:rPr>
            </a:br>
            <a:r>
              <a:rPr lang="it-IT" sz="2400" b="1" dirty="0">
                <a:solidFill>
                  <a:schemeClr val="accent5"/>
                </a:solidFill>
              </a:rPr>
              <a:t>Dainotti et al. ApJ, 950(1), id.45, 8 pp. (2023), ArXiv:2305.19668</a:t>
            </a:r>
          </a:p>
          <a:p>
            <a:r>
              <a:rPr lang="it-IT" sz="2400" b="1" dirty="0">
                <a:solidFill>
                  <a:schemeClr val="accent2"/>
                </a:solidFill>
              </a:rPr>
              <a:t>The scavenger hunt for Quasar samples to be used as cosmological tools 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accent2"/>
                </a:solidFill>
              </a:rPr>
              <a:t>Dainotti, M.G., et al. Galaxies, 12, (1), id.4 (2024), ArXiv:2401.11998</a:t>
            </a:r>
          </a:p>
          <a:p>
            <a:r>
              <a:rPr lang="en-US" sz="2400" b="1" kern="100" dirty="0">
                <a:solidFill>
                  <a:schemeClr val="accent2"/>
                </a:solidFill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“A new binning method to choose a standard set of Quasars”,  </a:t>
            </a:r>
          </a:p>
          <a:p>
            <a:pPr marL="0" indent="0">
              <a:buNone/>
            </a:pPr>
            <a:r>
              <a:rPr lang="en-US" sz="2400" b="1" kern="100" dirty="0">
                <a:solidFill>
                  <a:schemeClr val="accent2"/>
                </a:solidFill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    </a:t>
            </a:r>
            <a:r>
              <a:rPr lang="en-US" sz="2400" b="1" kern="100" dirty="0">
                <a:solidFill>
                  <a:schemeClr val="accent2"/>
                </a:solidFill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Dainotti, et al. Physics of the Dark Universe,  Vol. 44, 101428, doi.org/10.1016/j.dark.2024.101428,https://arxiv.org/abs/2401.12847.  </a:t>
            </a:r>
          </a:p>
          <a:p>
            <a:pPr marL="0" indent="0">
              <a:buNone/>
            </a:pPr>
            <a:r>
              <a:rPr lang="en-US" sz="2400" b="1" kern="100" dirty="0">
                <a:solidFill>
                  <a:schemeClr val="accent2"/>
                </a:solidFill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Some tension </a:t>
            </a:r>
            <a:r>
              <a:rPr lang="en-US" sz="2400" b="1" kern="100" dirty="0">
                <a:solidFill>
                  <a:srgbClr val="7030A0"/>
                </a:solidFill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in 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 also in QSOs? Yes…</a:t>
            </a:r>
            <a:endParaRPr lang="en-US" sz="2400" b="1" kern="100" dirty="0">
              <a:solidFill>
                <a:srgbClr val="7030A0"/>
              </a:solidFill>
              <a:effectLst/>
              <a:latin typeface="+mj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45B8D-0E31-1049-E939-D72F9A386478}"/>
              </a:ext>
            </a:extLst>
          </p:cNvPr>
          <p:cNvSpPr txBox="1"/>
          <p:nvPr/>
        </p:nvSpPr>
        <p:spPr>
          <a:xfrm>
            <a:off x="7961745" y="350981"/>
            <a:ext cx="5624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370DB-874E-F6C0-5A5F-15DC786B0093}"/>
              </a:ext>
            </a:extLst>
          </p:cNvPr>
          <p:cNvSpPr/>
          <p:nvPr/>
        </p:nvSpPr>
        <p:spPr>
          <a:xfrm>
            <a:off x="3443163" y="1328724"/>
            <a:ext cx="5305673" cy="750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the party still continues…</a:t>
            </a:r>
          </a:p>
        </p:txBody>
      </p:sp>
    </p:spTree>
    <p:extLst>
      <p:ext uri="{BB962C8B-B14F-4D97-AF65-F5344CB8AC3E}">
        <p14:creationId xmlns:p14="http://schemas.microsoft.com/office/powerpoint/2010/main" val="10888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77E5-3C0C-73CA-4BA1-5222A8F4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97" y="939378"/>
            <a:ext cx="9760696" cy="615102"/>
          </a:xfrm>
        </p:spPr>
        <p:txBody>
          <a:bodyPr/>
          <a:lstStyle/>
          <a:p>
            <a:r>
              <a:rPr lang="en-US" b="1" dirty="0"/>
              <a:t>Thank you very much for your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E98CB-4BF1-E577-31BD-E2CA8C67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25C55-BDF1-E75B-384E-CC1F9DB38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5EBCB0-E97F-2C20-86F2-18FD9B86F770}"/>
              </a:ext>
            </a:extLst>
          </p:cNvPr>
          <p:cNvSpPr txBox="1"/>
          <p:nvPr/>
        </p:nvSpPr>
        <p:spPr>
          <a:xfrm>
            <a:off x="1065093" y="7717222"/>
            <a:ext cx="4652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 G. Dainotti, et al., 2021, ApJ, 912, 150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13CEA2-E2B3-8B7B-8BBF-C321A8CBF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35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D64D80-BD09-672C-50B2-63EE296138D7}"/>
              </a:ext>
            </a:extLst>
          </p:cNvPr>
          <p:cNvSpPr txBox="1"/>
          <p:nvPr/>
        </p:nvSpPr>
        <p:spPr>
          <a:xfrm>
            <a:off x="7920990" y="6240780"/>
            <a:ext cx="44395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 M. G. Dainotti et al. 2025 (JHEAP submitted)</a:t>
            </a:r>
          </a:p>
        </p:txBody>
      </p:sp>
    </p:spTree>
    <p:extLst>
      <p:ext uri="{BB962C8B-B14F-4D97-AF65-F5344CB8AC3E}">
        <p14:creationId xmlns:p14="http://schemas.microsoft.com/office/powerpoint/2010/main" val="407241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85D114FB-719E-4E6B-A6CA-9A6287028C51}"/>
              </a:ext>
            </a:extLst>
          </p:cNvPr>
          <p:cNvSpPr/>
          <p:nvPr/>
        </p:nvSpPr>
        <p:spPr>
          <a:xfrm>
            <a:off x="0" y="962314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endParaRPr kumimoji="0" lang="it-IT" sz="20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A21D93-E649-4370-843D-4DDE3448F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5" t="61941" r="27542" b="31389"/>
          <a:stretch/>
        </p:blipFill>
        <p:spPr>
          <a:xfrm>
            <a:off x="1331444" y="4167614"/>
            <a:ext cx="7698985" cy="636448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C97121A-5A04-4F52-BE87-42B01F68C82F}"/>
              </a:ext>
            </a:extLst>
          </p:cNvPr>
          <p:cNvSpPr txBox="1"/>
          <p:nvPr/>
        </p:nvSpPr>
        <p:spPr>
          <a:xfrm>
            <a:off x="434758" y="1447734"/>
            <a:ext cx="11007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observed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distance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moduli of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SNe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Ia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can be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expressed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through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modified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Tripp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formula (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Scolnic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et al. 2018):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F0E8A9-DE8B-440E-8E03-7A82E7D53F38}"/>
              </a:ext>
            </a:extLst>
          </p:cNvPr>
          <p:cNvSpPr txBox="1"/>
          <p:nvPr/>
        </p:nvSpPr>
        <p:spPr>
          <a:xfrm>
            <a:off x="279648" y="2605360"/>
            <a:ext cx="291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Peak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magnitude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(B-band)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C72705-6E26-4B72-90F5-9FCE20A74C45}"/>
              </a:ext>
            </a:extLst>
          </p:cNvPr>
          <p:cNvSpPr txBox="1"/>
          <p:nvPr/>
        </p:nvSpPr>
        <p:spPr>
          <a:xfrm>
            <a:off x="2996171" y="3139754"/>
            <a:ext cx="3139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Absolute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magnitude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(B-band)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5AF2C1-698D-4D5F-B8FA-BC16A876249A}"/>
              </a:ext>
            </a:extLst>
          </p:cNvPr>
          <p:cNvSpPr txBox="1"/>
          <p:nvPr/>
        </p:nvSpPr>
        <p:spPr>
          <a:xfrm>
            <a:off x="5938318" y="3454547"/>
            <a:ext cx="848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Stretch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A68A7D-600B-423A-8C42-BE0516758586}"/>
              </a:ext>
            </a:extLst>
          </p:cNvPr>
          <p:cNvSpPr txBox="1"/>
          <p:nvPr/>
        </p:nvSpPr>
        <p:spPr>
          <a:xfrm>
            <a:off x="6947764" y="3658763"/>
            <a:ext cx="848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Color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E05BA3-189B-4161-8934-DDB404CA17B5}"/>
              </a:ext>
            </a:extLst>
          </p:cNvPr>
          <p:cNvSpPr txBox="1"/>
          <p:nvPr/>
        </p:nvSpPr>
        <p:spPr>
          <a:xfrm>
            <a:off x="8257736" y="3337816"/>
            <a:ext cx="2954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Host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galaxy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mass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correction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9A6E1CA-7EAF-42B7-A271-DF48D2060CFF}"/>
              </a:ext>
            </a:extLst>
          </p:cNvPr>
          <p:cNvSpPr txBox="1"/>
          <p:nvPr/>
        </p:nvSpPr>
        <p:spPr>
          <a:xfrm>
            <a:off x="10255348" y="4394604"/>
            <a:ext cx="1324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Bias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correction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5049F9D-39D4-4BA6-8BC1-E544A857CF59}"/>
              </a:ext>
            </a:extLst>
          </p:cNvPr>
          <p:cNvCxnSpPr>
            <a:cxnSpLocks/>
          </p:cNvCxnSpPr>
          <p:nvPr/>
        </p:nvCxnSpPr>
        <p:spPr>
          <a:xfrm flipH="1" flipV="1">
            <a:off x="1735654" y="3264949"/>
            <a:ext cx="1466225" cy="10849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AE62931-4119-4502-AF6E-AE60398FAAD8}"/>
              </a:ext>
            </a:extLst>
          </p:cNvPr>
          <p:cNvCxnSpPr>
            <a:cxnSpLocks/>
          </p:cNvCxnSpPr>
          <p:nvPr/>
        </p:nvCxnSpPr>
        <p:spPr>
          <a:xfrm flipV="1">
            <a:off x="4211781" y="3457116"/>
            <a:ext cx="0" cy="772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2290305-ABB5-4A50-A4ED-4D02E1D925DA}"/>
              </a:ext>
            </a:extLst>
          </p:cNvPr>
          <p:cNvCxnSpPr>
            <a:cxnSpLocks/>
          </p:cNvCxnSpPr>
          <p:nvPr/>
        </p:nvCxnSpPr>
        <p:spPr>
          <a:xfrm flipV="1">
            <a:off x="5332212" y="3888837"/>
            <a:ext cx="605649" cy="467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75BB15E-F96C-4989-AF14-50327F7E9A38}"/>
              </a:ext>
            </a:extLst>
          </p:cNvPr>
          <p:cNvCxnSpPr>
            <a:cxnSpLocks/>
          </p:cNvCxnSpPr>
          <p:nvPr/>
        </p:nvCxnSpPr>
        <p:spPr>
          <a:xfrm flipV="1">
            <a:off x="6578063" y="4029737"/>
            <a:ext cx="487188" cy="320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3884921-A54D-44AD-8A10-66A0C0983A45}"/>
              </a:ext>
            </a:extLst>
          </p:cNvPr>
          <p:cNvCxnSpPr>
            <a:cxnSpLocks/>
          </p:cNvCxnSpPr>
          <p:nvPr/>
        </p:nvCxnSpPr>
        <p:spPr>
          <a:xfrm flipV="1">
            <a:off x="7712108" y="3707148"/>
            <a:ext cx="545628" cy="5944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E8E7381-AF34-49A4-9409-9ECA8D7C30B7}"/>
              </a:ext>
            </a:extLst>
          </p:cNvPr>
          <p:cNvCxnSpPr>
            <a:cxnSpLocks/>
          </p:cNvCxnSpPr>
          <p:nvPr/>
        </p:nvCxnSpPr>
        <p:spPr>
          <a:xfrm flipH="1" flipV="1">
            <a:off x="9171709" y="4505464"/>
            <a:ext cx="751130" cy="52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4A6649E-A122-4C87-9DDF-DDD488CC8938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5C543D6-5E2F-7414-9CE0-094070ABDD80}"/>
              </a:ext>
            </a:extLst>
          </p:cNvPr>
          <p:cNvSpPr/>
          <p:nvPr/>
        </p:nvSpPr>
        <p:spPr>
          <a:xfrm>
            <a:off x="1977990" y="122880"/>
            <a:ext cx="7258374" cy="8606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Philipp’s relation to the 3-parameter relation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D570E7-D4A5-8B6C-F569-4A3F056D1977}"/>
              </a:ext>
            </a:extLst>
          </p:cNvPr>
          <p:cNvSpPr txBox="1"/>
          <p:nvPr/>
        </p:nvSpPr>
        <p:spPr>
          <a:xfrm>
            <a:off x="602977" y="5252521"/>
            <a:ext cx="6100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M is the absolute magnitude of a reference SN (in B band) with stretch = 0 and color = 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CC2708-7FFB-B2ED-626B-14199B2637C5}"/>
              </a:ext>
            </a:extLst>
          </p:cNvPr>
          <p:cNvSpPr/>
          <p:nvPr/>
        </p:nvSpPr>
        <p:spPr>
          <a:xfrm>
            <a:off x="10565774" y="70849"/>
            <a:ext cx="893581" cy="79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B8417-F615-27D8-4775-40CA94F137B9}"/>
              </a:ext>
            </a:extLst>
          </p:cNvPr>
          <p:cNvSpPr txBox="1"/>
          <p:nvPr/>
        </p:nvSpPr>
        <p:spPr>
          <a:xfrm>
            <a:off x="686451" y="6034654"/>
            <a:ext cx="610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C1D"/>
                </a:solidFill>
                <a:effectLst/>
                <a:highlight>
                  <a:srgbClr val="F8F8F8"/>
                </a:highlight>
                <a:uLnTx/>
                <a:uFillTx/>
                <a:latin typeface="Slack-Lato"/>
                <a:ea typeface="+mn-ea"/>
                <a:cs typeface="+mn-cs"/>
              </a:rPr>
              <a:t>M is degenerate with H0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410CF-C2EB-D248-871C-2EB45B27928E}"/>
              </a:ext>
            </a:extLst>
          </p:cNvPr>
          <p:cNvSpPr/>
          <p:nvPr/>
        </p:nvSpPr>
        <p:spPr>
          <a:xfrm>
            <a:off x="6947764" y="5895686"/>
            <a:ext cx="3762146" cy="6668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the devil is in the detail</a:t>
            </a:r>
          </a:p>
        </p:txBody>
      </p:sp>
    </p:spTree>
    <p:extLst>
      <p:ext uri="{BB962C8B-B14F-4D97-AF65-F5344CB8AC3E}">
        <p14:creationId xmlns:p14="http://schemas.microsoft.com/office/powerpoint/2010/main" val="165379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7343534-CAC6-474D-977F-8E8E33146FF6}"/>
              </a:ext>
            </a:extLst>
          </p:cNvPr>
          <p:cNvSpPr/>
          <p:nvPr/>
        </p:nvSpPr>
        <p:spPr>
          <a:xfrm>
            <a:off x="-292231" y="390370"/>
            <a:ext cx="12192000" cy="854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 for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Λ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CDM and wowaCDM model (3, 4 bins)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3B0D0C-9E4F-447F-AB93-6BDFFCD5F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7456" r="5073" b="48099"/>
          <a:stretch/>
        </p:blipFill>
        <p:spPr bwMode="auto">
          <a:xfrm>
            <a:off x="666763" y="1256337"/>
            <a:ext cx="8122673" cy="53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E81015-BABA-4716-8821-91F71643B4DD}"/>
              </a:ext>
            </a:extLst>
          </p:cNvPr>
          <p:cNvSpPr txBox="1"/>
          <p:nvPr/>
        </p:nvSpPr>
        <p:spPr>
          <a:xfrm>
            <a:off x="8393663" y="6189593"/>
            <a:ext cx="369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 G. Dainotti, et al., 2021,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ApJ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912, 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B1D4ECF-A76F-4D70-9D26-66B2AAC28892}"/>
                  </a:ext>
                </a:extLst>
              </p:cNvPr>
              <p:cNvSpPr txBox="1"/>
              <p:nvPr/>
            </p:nvSpPr>
            <p:spPr>
              <a:xfrm>
                <a:off x="9200598" y="2127243"/>
                <a:ext cx="24807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b>
                        <m:r>
                          <a:rPr kumimoji="0" lang="it-IT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kumimoji="0" lang="it-IT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b>
                        <m:r>
                          <a:rPr kumimoji="0" lang="it-IT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𝒂</m:t>
                        </m:r>
                      </m:sub>
                    </m:sSub>
                  </m:oMath>
                </a14:m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CDM 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model </a:t>
                </a:r>
                <a:r>
                  <a:rPr kumimoji="0" 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results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are </a:t>
                </a:r>
                <a:r>
                  <a:rPr kumimoji="0" 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compatible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with the </a:t>
                </a:r>
                <a:r>
                  <a:rPr kumimoji="0" lang="el-G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Λ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CDM ones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B1D4ECF-A76F-4D70-9D26-66B2AAC28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598" y="2127243"/>
                <a:ext cx="2480713" cy="830997"/>
              </a:xfrm>
              <a:prstGeom prst="rect">
                <a:avLst/>
              </a:prstGeom>
              <a:blipFill>
                <a:blip r:embed="rId3"/>
                <a:stretch>
                  <a:fillRect l="-1229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167BD5-55D0-1753-C0DF-455E1E1BBD50}"/>
              </a:ext>
            </a:extLst>
          </p:cNvPr>
          <p:cNvSpPr txBox="1"/>
          <p:nvPr/>
        </p:nvSpPr>
        <p:spPr>
          <a:xfrm>
            <a:off x="10466613" y="224621"/>
            <a:ext cx="6381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44AEF-2AF5-9E06-2BFC-B26F7487F4CE}"/>
              </a:ext>
            </a:extLst>
          </p:cNvPr>
          <p:cNvSpPr/>
          <p:nvPr/>
        </p:nvSpPr>
        <p:spPr>
          <a:xfrm>
            <a:off x="9200598" y="3480798"/>
            <a:ext cx="2480713" cy="22145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evolution of the Ho is similar to the evolution of the MB parameter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highlight>
                  <a:srgbClr val="FFFFFF"/>
                </a:highlight>
                <a:uLnTx/>
                <a:uFillTx/>
                <a:latin typeface="Proxima Nova"/>
                <a:ea typeface="+mn-ea"/>
                <a:cs typeface="+mn-cs"/>
              </a:rPr>
              <a:t>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highlight>
                  <a:srgbClr val="FFFFFF"/>
                </a:highlight>
                <a:uLnTx/>
                <a:uFillTx/>
                <a:latin typeface="Proxima Nova"/>
                <a:ea typeface="+mn-ea"/>
                <a:cs typeface="+mn-cs"/>
              </a:rPr>
              <a:t>Kazantzidis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highlight>
                  <a:srgbClr val="FFFFFF"/>
                </a:highlight>
                <a:uLnTx/>
                <a:uFillTx/>
                <a:latin typeface="Proxima Nova"/>
                <a:ea typeface="+mn-ea"/>
                <a:cs typeface="+mn-cs"/>
              </a:rPr>
              <a:t> and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highlight>
                  <a:srgbClr val="FFFFFF"/>
                </a:highlight>
                <a:uLnTx/>
                <a:uFillTx/>
                <a:latin typeface="Proxima Nova"/>
                <a:ea typeface="+mn-ea"/>
                <a:cs typeface="+mn-cs"/>
              </a:rPr>
              <a:t>Perivolaropoulos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highlight>
                <a:srgbClr val="FFFFFF"/>
              </a:highlight>
              <a:uLnTx/>
              <a:uFillTx/>
              <a:latin typeface="Proxima Nov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highlight>
                  <a:srgbClr val="FFFFFF"/>
                </a:highlight>
                <a:uLnTx/>
                <a:uFillTx/>
                <a:latin typeface="Proxima Nova"/>
                <a:ea typeface="+mn-ea"/>
                <a:cs typeface="+mn-cs"/>
              </a:rPr>
              <a:t>Phys. Rev. D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highlight>
                  <a:srgbClr val="FFFFFF"/>
                </a:highlight>
                <a:uLnTx/>
                <a:uFillTx/>
                <a:latin typeface="Proxima Nova"/>
                <a:ea typeface="+mn-ea"/>
                <a:cs typeface="+mn-cs"/>
              </a:rPr>
              <a:t>102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highlight>
                  <a:srgbClr val="FFFFFF"/>
                </a:highlight>
                <a:uLnTx/>
                <a:uFillTx/>
                <a:latin typeface="Proxima Nova"/>
                <a:ea typeface="+mn-ea"/>
                <a:cs typeface="+mn-cs"/>
              </a:rPr>
              <a:t>, 023520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309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87343534-CAC6-474D-977F-8E8E33146FF6}"/>
              </a:ext>
            </a:extLst>
          </p:cNvPr>
          <p:cNvSpPr/>
          <p:nvPr/>
        </p:nvSpPr>
        <p:spPr>
          <a:xfrm>
            <a:off x="-43182" y="483776"/>
            <a:ext cx="12192000" cy="854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Extrapolation at z=1100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 for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Λ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CDM model (3, 4 20, 40 bins)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AE81015-BABA-4716-8821-91F71643B4DD}"/>
                  </a:ext>
                </a:extLst>
              </p:cNvPr>
              <p:cNvSpPr txBox="1"/>
              <p:nvPr/>
            </p:nvSpPr>
            <p:spPr>
              <a:xfrm>
                <a:off x="1308407" y="4013514"/>
                <a:ext cx="110333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Extrapolating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at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=1100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is compatible in 1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𝜎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CMB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measurement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AE81015-BABA-4716-8821-91F71643B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07" y="4013514"/>
                <a:ext cx="11033338" cy="646331"/>
              </a:xfrm>
              <a:prstGeom prst="rect">
                <a:avLst/>
              </a:prstGeom>
              <a:blipFill>
                <a:blip r:embed="rId2"/>
                <a:stretch>
                  <a:fillRect l="-49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D8AF1586-9482-01B4-A0A6-EF8867BF1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4" t="26524" r="24516" b="54265"/>
          <a:stretch/>
        </p:blipFill>
        <p:spPr>
          <a:xfrm>
            <a:off x="43182" y="1776160"/>
            <a:ext cx="12105636" cy="24917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30EF65-FA3E-7959-99C6-B02AA2C73AF6}"/>
              </a:ext>
            </a:extLst>
          </p:cNvPr>
          <p:cNvSpPr txBox="1"/>
          <p:nvPr/>
        </p:nvSpPr>
        <p:spPr>
          <a:xfrm>
            <a:off x="10466614" y="224621"/>
            <a:ext cx="608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34ADE-8C79-F762-2257-E791499702F4}"/>
              </a:ext>
            </a:extLst>
          </p:cNvPr>
          <p:cNvSpPr/>
          <p:nvPr/>
        </p:nvSpPr>
        <p:spPr>
          <a:xfrm>
            <a:off x="152125" y="6247590"/>
            <a:ext cx="8634953" cy="5408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By accounting for this evolution, we have 1.88 sigma tension &lt; 2 sigma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1537-7A0A-E05E-6281-1B15544C2795}"/>
              </a:ext>
            </a:extLst>
          </p:cNvPr>
          <p:cNvSpPr txBox="1"/>
          <p:nvPr/>
        </p:nvSpPr>
        <p:spPr>
          <a:xfrm>
            <a:off x="3854768" y="1338097"/>
            <a:ext cx="6200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Dainotti, et al., 2021, ApJ, 912, 150</a:t>
            </a:r>
          </a:p>
        </p:txBody>
      </p:sp>
      <p:pic>
        <p:nvPicPr>
          <p:cNvPr id="8" name="Immagine 16">
            <a:extLst>
              <a:ext uri="{FF2B5EF4-FFF2-40B4-BE49-F238E27FC236}">
                <a16:creationId xmlns:a16="http://schemas.microsoft.com/office/drawing/2014/main" id="{0E081486-9E38-D1AF-149B-AD438015A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69" t="60518" r="20038" b="25526"/>
          <a:stretch/>
        </p:blipFill>
        <p:spPr>
          <a:xfrm>
            <a:off x="338501" y="4779468"/>
            <a:ext cx="4839287" cy="956603"/>
          </a:xfrm>
          <a:prstGeom prst="rect">
            <a:avLst/>
          </a:prstGeom>
        </p:spPr>
      </p:pic>
      <p:pic>
        <p:nvPicPr>
          <p:cNvPr id="9" name="Immagine 14">
            <a:extLst>
              <a:ext uri="{FF2B5EF4-FFF2-40B4-BE49-F238E27FC236}">
                <a16:creationId xmlns:a16="http://schemas.microsoft.com/office/drawing/2014/main" id="{DB6AB4BE-490B-7114-54A9-C716D91C13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23" t="52719" r="25808" b="34351"/>
          <a:stretch/>
        </p:blipFill>
        <p:spPr>
          <a:xfrm>
            <a:off x="5355394" y="5002868"/>
            <a:ext cx="3774829" cy="970671"/>
          </a:xfrm>
          <a:prstGeom prst="rect">
            <a:avLst/>
          </a:prstGeom>
        </p:spPr>
      </p:pic>
      <p:pic>
        <p:nvPicPr>
          <p:cNvPr id="10" name="Immagine 8">
            <a:extLst>
              <a:ext uri="{FF2B5EF4-FFF2-40B4-BE49-F238E27FC236}">
                <a16:creationId xmlns:a16="http://schemas.microsoft.com/office/drawing/2014/main" id="{C2AA1857-DD78-3CDE-B453-A2B041B629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38" t="41842" r="74475" b="53303"/>
          <a:stretch/>
        </p:blipFill>
        <p:spPr>
          <a:xfrm>
            <a:off x="9483831" y="5013511"/>
            <a:ext cx="2574388" cy="5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1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EC44081-850F-4014-B70D-E4BACDCA7BCE}"/>
              </a:ext>
            </a:extLst>
          </p:cNvPr>
          <p:cNvSpPr/>
          <p:nvPr/>
        </p:nvSpPr>
        <p:spPr>
          <a:xfrm>
            <a:off x="113120" y="6355306"/>
            <a:ext cx="119428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the Hubble constant tension in the SNe Ia Pantheon sample					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65470D-0178-4B5C-9399-F06F719C3A65}"/>
              </a:ext>
            </a:extLst>
          </p:cNvPr>
          <p:cNvSpPr txBox="1"/>
          <p:nvPr/>
        </p:nvSpPr>
        <p:spPr>
          <a:xfrm>
            <a:off x="339213" y="211270"/>
            <a:ext cx="11592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w0waCDM model results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(3, 4 20, 40 bins)</a:t>
            </a:r>
            <a:endParaRPr kumimoji="0" lang="it-IT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0CF5DA1-0200-4CFF-87AE-7928C542CF06}"/>
                  </a:ext>
                </a:extLst>
              </p:cNvPr>
              <p:cNvSpPr/>
              <p:nvPr/>
            </p:nvSpPr>
            <p:spPr>
              <a:xfrm>
                <a:off x="337619" y="989839"/>
                <a:ext cx="1123872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Calibrating the </a:t>
                </a:r>
                <a14:m>
                  <m:oMath xmlns:m="http://schemas.openxmlformats.org/officeDocument/2006/math">
                    <m:r>
                      <a:rPr kumimoji="0" lang="it-IT" sz="2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value</a:t>
                </a:r>
                <a:r>
                  <a:rPr kumimoji="0" lang="it-IT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such</a:t>
                </a:r>
                <a:r>
                  <a:rPr kumimoji="0" lang="it-IT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that</a:t>
                </a:r>
                <a:r>
                  <a:rPr kumimoji="0" lang="it-IT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locally</a:t>
                </a:r>
                <a:r>
                  <a:rPr kumimoji="0" lang="it-IT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</a:t>
                </a:r>
                <a:r>
                  <a:rPr kumimoji="0" lang="it-IT" sz="2000" b="0" i="0" u="none" strike="noStrike" kern="120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namely</a:t>
                </a:r>
                <a:r>
                  <a:rPr kumimoji="0" lang="it-IT" sz="20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in the first bin)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=73.5 </m:t>
                    </m:r>
                    <m:r>
                      <a:rPr kumimoji="0" lang="it-IT" sz="2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𝑘𝑚</m:t>
                    </m:r>
                    <m:r>
                      <a:rPr kumimoji="0" lang="it-IT" sz="2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it-IT" sz="2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it-IT" sz="2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it-IT" sz="2000" b="0" i="1" u="none" strike="noStrike" kern="1200" cap="none" spc="0" normalizeH="0" baseline="0" noProof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𝑀𝑝𝑐</m:t>
                    </m:r>
                  </m:oMath>
                </a14:m>
                <a:endParaRPr kumimoji="0" lang="it-IT" sz="2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0CF5DA1-0200-4CFF-87AE-7928C542C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19" y="989839"/>
                <a:ext cx="11238723" cy="400110"/>
              </a:xfrm>
              <a:prstGeom prst="rect">
                <a:avLst/>
              </a:prstGeom>
              <a:blipFill>
                <a:blip r:embed="rId2"/>
                <a:stretch>
                  <a:fillRect l="-651" t="-10606" b="-3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D2AA7D59-26B2-4A00-95DD-427E9256858D}"/>
              </a:ext>
            </a:extLst>
          </p:cNvPr>
          <p:cNvCxnSpPr>
            <a:cxnSpLocks/>
          </p:cNvCxnSpPr>
          <p:nvPr/>
        </p:nvCxnSpPr>
        <p:spPr>
          <a:xfrm flipV="1">
            <a:off x="9594166" y="1772529"/>
            <a:ext cx="0" cy="225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8AC3BC-443C-44A3-A4AE-4102543520D7}"/>
              </a:ext>
            </a:extLst>
          </p:cNvPr>
          <p:cNvSpPr txBox="1"/>
          <p:nvPr/>
        </p:nvSpPr>
        <p:spPr>
          <a:xfrm>
            <a:off x="6842760" y="1376846"/>
            <a:ext cx="5349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compatible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in 1 </a:t>
            </a:r>
            <a:r>
              <a:rPr kumimoji="0" lang="el-G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it-IT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with the Planck CMB </a:t>
            </a:r>
            <a:r>
              <a:rPr kumimoji="0" lang="it-IT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  <a:endParaRPr kumimoji="0" lang="it-IT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F38DFE-B82B-4F66-92A1-D6E0E3683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" t="36506" r="3423" b="29631"/>
          <a:stretch/>
        </p:blipFill>
        <p:spPr>
          <a:xfrm>
            <a:off x="26231" y="2105334"/>
            <a:ext cx="11903173" cy="2398075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E2CAC04-A4CC-4355-98D4-117BCD50D427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0BF1D3-C7A7-AFE0-2B88-A3B9A67FDB7C}"/>
              </a:ext>
            </a:extLst>
          </p:cNvPr>
          <p:cNvSpPr txBox="1"/>
          <p:nvPr/>
        </p:nvSpPr>
        <p:spPr>
          <a:xfrm>
            <a:off x="10466613" y="96803"/>
            <a:ext cx="838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</a:t>
            </a: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710075E8-0DB5-0DAF-661C-3D47E6B93256}"/>
              </a:ext>
            </a:extLst>
          </p:cNvPr>
          <p:cNvSpPr txBox="1"/>
          <p:nvPr/>
        </p:nvSpPr>
        <p:spPr>
          <a:xfrm>
            <a:off x="7412323" y="6247584"/>
            <a:ext cx="369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 G. Dainotti, et al., 2021,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ApJ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912, 150</a:t>
            </a:r>
          </a:p>
        </p:txBody>
      </p:sp>
    </p:spTree>
    <p:extLst>
      <p:ext uri="{BB962C8B-B14F-4D97-AF65-F5344CB8AC3E}">
        <p14:creationId xmlns:p14="http://schemas.microsoft.com/office/powerpoint/2010/main" val="94941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7343534-CAC6-474D-977F-8E8E33146FF6}"/>
                  </a:ext>
                </a:extLst>
              </p:cNvPr>
              <p:cNvSpPr/>
              <p:nvPr/>
            </p:nvSpPr>
            <p:spPr>
              <a:xfrm>
                <a:off x="641182" y="1245218"/>
                <a:ext cx="11154785" cy="6973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it-IT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</m:d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fitting (3 bins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</m:oMath>
                </a14:m>
                <a:r>
                  <a:rPr kumimoji="0" lang="it-IT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𝐶𝐷𝑀</a:t>
                </a:r>
                <a:r>
                  <a:rPr kumimoji="0" lang="it-IT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) + </a:t>
                </a:r>
                <a:r>
                  <a:rPr kumimoji="0" lang="it-IT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BAOs</a:t>
                </a:r>
                <a:r>
                  <a:rPr kumimoji="0" lang="it-IT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7343534-CAC6-474D-977F-8E8E33146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2" y="1245218"/>
                <a:ext cx="11154785" cy="6973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D8BE14-8B33-4AB9-AC82-4718D7F6A096}"/>
              </a:ext>
            </a:extLst>
          </p:cNvPr>
          <p:cNvSpPr txBox="1"/>
          <p:nvPr/>
        </p:nvSpPr>
        <p:spPr>
          <a:xfrm>
            <a:off x="656491" y="5956059"/>
            <a:ext cx="4764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M.G. Dainotti, et al., 2022,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Galaxies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10, 1, 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68C365-409C-4835-8DAA-C4AC8CFF8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30" t="43689" r="51268" b="24706"/>
          <a:stretch/>
        </p:blipFill>
        <p:spPr>
          <a:xfrm>
            <a:off x="641182" y="2293052"/>
            <a:ext cx="4563668" cy="349504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934273-00C3-25EC-3247-B89857785852}"/>
              </a:ext>
            </a:extLst>
          </p:cNvPr>
          <p:cNvSpPr txBox="1"/>
          <p:nvPr/>
        </p:nvSpPr>
        <p:spPr>
          <a:xfrm>
            <a:off x="5915609" y="5063431"/>
            <a:ext cx="495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M.G. Dainotti, et al., 2022,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Galaxies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10, 1,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020DFBC-697B-0159-9DBD-5F2E7FC50386}"/>
                  </a:ext>
                </a:extLst>
              </p:cNvPr>
              <p:cNvSpPr txBox="1"/>
              <p:nvPr/>
            </p:nvSpPr>
            <p:spPr>
              <a:xfrm>
                <a:off x="6095999" y="5881032"/>
                <a:ext cx="270704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Ω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020DFBC-697B-0159-9DBD-5F2E7FC50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881032"/>
                <a:ext cx="2707044" cy="400110"/>
              </a:xfrm>
              <a:prstGeom prst="rect">
                <a:avLst/>
              </a:prstGeom>
              <a:blipFill>
                <a:blip r:embed="rId4"/>
                <a:stretch>
                  <a:fillRect l="-225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D96046C1-3D77-8397-B5B6-0658DF37F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10" t="27564" r="19643" b="46803"/>
          <a:stretch/>
        </p:blipFill>
        <p:spPr>
          <a:xfrm>
            <a:off x="5330891" y="2761414"/>
            <a:ext cx="6643568" cy="21359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CA23DF-32B2-D227-E41B-EE59E7D80C3D}"/>
              </a:ext>
            </a:extLst>
          </p:cNvPr>
          <p:cNvSpPr txBox="1"/>
          <p:nvPr/>
        </p:nvSpPr>
        <p:spPr>
          <a:xfrm>
            <a:off x="10466614" y="224621"/>
            <a:ext cx="608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10">
                <a:extLst>
                  <a:ext uri="{FF2B5EF4-FFF2-40B4-BE49-F238E27FC236}">
                    <a16:creationId xmlns:a16="http://schemas.microsoft.com/office/drawing/2014/main" id="{134E9924-EDDF-E9DB-0E6A-437B24166EF1}"/>
                  </a:ext>
                </a:extLst>
              </p:cNvPr>
              <p:cNvSpPr/>
              <p:nvPr/>
            </p:nvSpPr>
            <p:spPr>
              <a:xfrm>
                <a:off x="518606" y="563387"/>
                <a:ext cx="11154785" cy="6973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𝐶𝑜𝑛𝑡𝑖𝑛𝑢𝑖𝑛𝑔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𝑤𝑖𝑡h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it-IT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BAOs</a:t>
                </a:r>
                <a:r>
                  <a:rPr kumimoji="0" lang="it-IT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ttangolo 10">
                <a:extLst>
                  <a:ext uri="{FF2B5EF4-FFF2-40B4-BE49-F238E27FC236}">
                    <a16:creationId xmlns:a16="http://schemas.microsoft.com/office/drawing/2014/main" id="{134E9924-EDDF-E9DB-0E6A-437B24166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06" y="563387"/>
                <a:ext cx="11154785" cy="697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057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Classy_Red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2573</Words>
  <Application>Microsoft Office PowerPoint</Application>
  <PresentationFormat>Widescreen</PresentationFormat>
  <Paragraphs>265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59" baseType="lpstr">
      <vt:lpstr>Anaheim</vt:lpstr>
      <vt:lpstr>AnjaliOldLipi</vt:lpstr>
      <vt:lpstr>Avenir</vt:lpstr>
      <vt:lpstr>Calibri (Corpo)</vt:lpstr>
      <vt:lpstr>Helvetica Neue</vt:lpstr>
      <vt:lpstr>Liberation Sans</vt:lpstr>
      <vt:lpstr>Liberation Serif</vt:lpstr>
      <vt:lpstr>Proxima Nova</vt:lpstr>
      <vt:lpstr>Slack-Lato</vt:lpstr>
      <vt:lpstr>Yu Mincho</vt:lpstr>
      <vt:lpstr>Aptos</vt:lpstr>
      <vt:lpstr>Arial</vt:lpstr>
      <vt:lpstr>Calibri</vt:lpstr>
      <vt:lpstr>Calibri Light</vt:lpstr>
      <vt:lpstr>Cambria Math</vt:lpstr>
      <vt:lpstr>Century Gothic</vt:lpstr>
      <vt:lpstr>Century Schoolbook</vt:lpstr>
      <vt:lpstr>Merriweather</vt:lpstr>
      <vt:lpstr>Source Sans Pro</vt:lpstr>
      <vt:lpstr>Times New Roman</vt:lpstr>
      <vt:lpstr>Wingdings</vt:lpstr>
      <vt:lpstr>Wingdings 3</vt:lpstr>
      <vt:lpstr>Riunioni ione</vt:lpstr>
      <vt:lpstr>Tema di Office</vt:lpstr>
      <vt:lpstr>Ion Boardroom</vt:lpstr>
      <vt:lpstr>Classy_Red1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Analysis with a combination of sample: The Master sample</vt:lpstr>
      <vt:lpstr>PowerPoint Presentation</vt:lpstr>
      <vt:lpstr>PowerPoint Presentation</vt:lpstr>
      <vt:lpstr>PowerPoint Presentation</vt:lpstr>
      <vt:lpstr>Are you ready to look at the tension from another perspective?</vt:lpstr>
      <vt:lpstr>PowerPoint Presentation</vt:lpstr>
      <vt:lpstr>Similarly to SNe Ia the GRB fundamental plane relation</vt:lpstr>
      <vt:lpstr>Combining GRBs + SNe Ia + BAO</vt:lpstr>
      <vt:lpstr>We strive to reach precision cosmology </vt:lpstr>
      <vt:lpstr>NO! SNe Ia, BAO and QSOs do not fulfill. Only GRBs fulfil the Gaussianity assumptions the Gaussian likelihoods. Starting with SNe Ia </vt:lpstr>
      <vt:lpstr>The two different Cosmological analysis</vt:lpstr>
      <vt:lpstr>Results on Ω𝑀 and 𝐻0 within a flat ΛCDM model </vt:lpstr>
      <vt:lpstr>New statistics: Non-Gaussianity likelihoods for SNe Ia and QSOs -&gt; reduced uncertainties</vt:lpstr>
      <vt:lpstr>How many GRBs with optical plateaus are needed to achieve the SNe Ia precision?</vt:lpstr>
      <vt:lpstr>PowerPoint Presentation</vt:lpstr>
      <vt:lpstr>     With machine learning</vt:lpstr>
      <vt:lpstr>           What else can we do?</vt:lpstr>
      <vt:lpstr> Besides the simultaneous fitting, we use the CCH as calibrators for the fundamental plane correlations        </vt:lpstr>
      <vt:lpstr>How many GRBs with optical plateaus are needed to achieve the SNe Ia precision?</vt:lpstr>
      <vt:lpstr>The story of GRB cosmology does not end here, it is just the beginning…</vt:lpstr>
      <vt:lpstr>     What are the next step? </vt:lpstr>
      <vt:lpstr>Thank you very much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Giovanna Dainotti</dc:creator>
  <cp:lastModifiedBy>Maria Giovanna Dainotti</cp:lastModifiedBy>
  <cp:revision>1</cp:revision>
  <dcterms:created xsi:type="dcterms:W3CDTF">2025-05-23T08:36:09Z</dcterms:created>
  <dcterms:modified xsi:type="dcterms:W3CDTF">2025-05-23T08:54:28Z</dcterms:modified>
</cp:coreProperties>
</file>