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8" r:id="rId3"/>
    <p:sldId id="257" r:id="rId4"/>
    <p:sldId id="260" r:id="rId5"/>
    <p:sldId id="272" r:id="rId6"/>
    <p:sldId id="273" r:id="rId7"/>
    <p:sldId id="277" r:id="rId8"/>
    <p:sldId id="276" r:id="rId9"/>
    <p:sldId id="275" r:id="rId10"/>
    <p:sldId id="269" r:id="rId11"/>
    <p:sldId id="279" r:id="rId12"/>
    <p:sldId id="282" r:id="rId13"/>
    <p:sldId id="28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3148D-1EFC-4F7E-B33F-909DD23903EC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0CBB-93BE-4E88-BA19-9FF0E6A1013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258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29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472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26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793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403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56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62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102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4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597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350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2D10-4B17-4554-A5FA-B94C6678CF49}" type="datetimeFigureOut">
              <a:rPr lang="en-GB" smtClean="0"/>
              <a:pPr/>
              <a:t>06/06/2012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9A29-8579-49B3-BB3A-0CC90954911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570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lpc.web.cern.ch/lpc/documents/FillPatterns/50ns_1380b_1331_0_1320_144bpi12inj.tx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636912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of electron-cloud heat load for the cold arcs of the LHC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488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Cuna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CINVESTAV/CERN</a:t>
            </a:r>
          </a:p>
          <a:p>
            <a:pPr algn="ctr"/>
            <a:endParaRPr lang="en-US" sz="3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88640"/>
            <a:ext cx="59046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ECLOUD’12 Workshop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5160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226292"/>
            <a:ext cx="4912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to F. Zimmermann and G. Iadarola</a:t>
            </a:r>
            <a:endParaRPr lang="en-GB" sz="2200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2123728" y="764704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8 June 2012 – La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Biodola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d’Elba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Italy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2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1357012"/>
              </p:ext>
            </p:extLst>
          </p:nvPr>
        </p:nvGraphicFramePr>
        <p:xfrm>
          <a:off x="971600" y="1091555"/>
          <a:ext cx="7210280" cy="5505797"/>
        </p:xfrm>
        <a:graphic>
          <a:graphicData uri="http://schemas.openxmlformats.org/presentationml/2006/ole">
            <p:oleObj spid="_x0000_s2060" name="Graph" r:id="rId4" imgW="3913920" imgH="2988000" progId="Origin50.Graph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55576" y="908720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/>
              <a:t>Evolution of δmax for the LHC arc chamber during the 2011 LHC run as inferred from benchmarking heat-load </a:t>
            </a:r>
            <a:r>
              <a:rPr lang="en-GB" sz="2000" b="1" dirty="0" smtClean="0"/>
              <a:t>simulations (ECLOUD) </a:t>
            </a:r>
            <a:r>
              <a:rPr lang="en-GB" sz="2000" b="1" dirty="0" smtClean="0"/>
              <a:t>and measurements at 25-ns and 50-ns bunch spacing, assuming a low-energy electron reflectivity </a:t>
            </a:r>
            <a:r>
              <a:rPr lang="en-GB" sz="2000" b="1" u="sng" dirty="0" smtClean="0">
                <a:solidFill>
                  <a:srgbClr val="FF0000"/>
                </a:solidFill>
              </a:rPr>
              <a:t>R = 0.5.</a:t>
            </a:r>
            <a:endParaRPr lang="es-MX" sz="2000" b="1" u="sng" dirty="0" smtClean="0">
              <a:solidFill>
                <a:srgbClr val="FF0000"/>
              </a:solidFill>
            </a:endParaRPr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  <p:pic>
        <p:nvPicPr>
          <p:cNvPr id="10" name="Picture 7" descr="D:\IPAC2012\IPAC2012_fig4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04867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Conclusions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For the nominal LHC operation scheme with 25-ns bunch spacing at top energy, the maximum secondary-emission yield should be below 1.4 in order to reach the nominal bunch intensity with acceptable heat load. </a:t>
            </a:r>
            <a:endParaRPr lang="es-MX" dirty="0" smtClean="0"/>
          </a:p>
          <a:p>
            <a:pPr algn="just"/>
            <a:r>
              <a:rPr lang="en-GB" dirty="0" smtClean="0"/>
              <a:t>For the current operational mode of the LHC the calculations at 50-ns bunch spacing show acceptable heat load values for all combinations of </a:t>
            </a:r>
            <a:r>
              <a:rPr lang="en-GB" i="1" dirty="0" smtClean="0"/>
              <a:t>δ</a:t>
            </a:r>
            <a:r>
              <a:rPr lang="en-GB" i="1" baseline="-25000" dirty="0" smtClean="0"/>
              <a:t>max </a:t>
            </a:r>
            <a:r>
              <a:rPr lang="en-GB" dirty="0" smtClean="0"/>
              <a:t>and </a:t>
            </a:r>
            <a:r>
              <a:rPr lang="en-GB" i="1" dirty="0" smtClean="0"/>
              <a:t>R</a:t>
            </a:r>
            <a:r>
              <a:rPr lang="en-GB" dirty="0" smtClean="0"/>
              <a:t>. </a:t>
            </a:r>
            <a:endParaRPr lang="es-MX" dirty="0" smtClean="0"/>
          </a:p>
          <a:p>
            <a:pPr algn="just"/>
            <a:r>
              <a:rPr lang="en-GB" dirty="0" smtClean="0"/>
              <a:t>The simulated heat-load values can be compared with measured heat-load data for 50-ns and 25-ns bunch spacing in order to estimate the actual surface parameters (especially </a:t>
            </a:r>
            <a:r>
              <a:rPr lang="en-GB" i="1" dirty="0" smtClean="0"/>
              <a:t>δ</a:t>
            </a:r>
            <a:r>
              <a:rPr lang="en-GB" i="1" baseline="-25000" dirty="0" smtClean="0"/>
              <a:t>max</a:t>
            </a:r>
            <a:r>
              <a:rPr lang="en-GB" dirty="0" smtClean="0"/>
              <a:t>) for the LHC and their evolution in time. </a:t>
            </a:r>
          </a:p>
          <a:p>
            <a:pPr algn="just"/>
            <a:r>
              <a:rPr lang="en-GB" dirty="0" smtClean="0"/>
              <a:t>0.5 </a:t>
            </a:r>
            <a:r>
              <a:rPr lang="en-GB" dirty="0" smtClean="0"/>
              <a:t>&lt; R &lt; 0.7?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Acknowledgements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Frank Zimmermann</a:t>
            </a:r>
          </a:p>
          <a:p>
            <a:pPr algn="just"/>
            <a:r>
              <a:rPr lang="es-MX" dirty="0" smtClean="0"/>
              <a:t>Giovanni Iadarola</a:t>
            </a:r>
          </a:p>
          <a:p>
            <a:pPr algn="just"/>
            <a:r>
              <a:rPr lang="es-MX" dirty="0" smtClean="0"/>
              <a:t>Giovanni Rumolo</a:t>
            </a:r>
          </a:p>
          <a:p>
            <a:pPr algn="just"/>
            <a:r>
              <a:rPr lang="es-MX" dirty="0" smtClean="0"/>
              <a:t>Octavio Dominguez</a:t>
            </a:r>
          </a:p>
          <a:p>
            <a:pPr algn="just"/>
            <a:r>
              <a:rPr lang="es-MX" dirty="0" err="1" smtClean="0"/>
              <a:t>Chandra</a:t>
            </a:r>
            <a:r>
              <a:rPr lang="es-MX" dirty="0" smtClean="0"/>
              <a:t> Bhat</a:t>
            </a:r>
          </a:p>
          <a:p>
            <a:pPr algn="just"/>
            <a:r>
              <a:rPr lang="es-MX" dirty="0" smtClean="0"/>
              <a:t>Silvano </a:t>
            </a:r>
            <a:r>
              <a:rPr lang="es-MX" dirty="0" err="1" smtClean="0"/>
              <a:t>Roubatel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19228" y="2276872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400" y="4581128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Questions???</a:t>
            </a:r>
            <a:endParaRPr lang="en-GB" sz="3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31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Introduction: </a:t>
            </a:r>
          </a:p>
          <a:p>
            <a:pPr lvl="1"/>
            <a:r>
              <a:rPr lang="en-GB" dirty="0" smtClean="0"/>
              <a:t>What an electron cloud is?</a:t>
            </a:r>
          </a:p>
          <a:p>
            <a:pPr lvl="1"/>
            <a:r>
              <a:rPr lang="en-GB" dirty="0" smtClean="0"/>
              <a:t>Electron cloud effects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Electron Cloud Simulations</a:t>
            </a:r>
          </a:p>
          <a:p>
            <a:pPr lvl="1"/>
            <a:r>
              <a:rPr lang="en-GB" dirty="0" smtClean="0"/>
              <a:t>Methodology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Results</a:t>
            </a:r>
            <a:endParaRPr lang="en-GB" dirty="0"/>
          </a:p>
          <a:p>
            <a:pPr lvl="1"/>
            <a:r>
              <a:rPr lang="en-GB" dirty="0" smtClean="0"/>
              <a:t>What information can we obtain from the simulations?</a:t>
            </a:r>
          </a:p>
          <a:p>
            <a:pPr lvl="1"/>
            <a:r>
              <a:rPr lang="en-GB" dirty="0" smtClean="0"/>
              <a:t>What is the utility of such information?</a:t>
            </a:r>
          </a:p>
          <a:p>
            <a:pPr lvl="1">
              <a:buNone/>
            </a:pPr>
            <a:endParaRPr lang="en-GB" dirty="0" smtClean="0"/>
          </a:p>
        </p:txBody>
      </p:sp>
      <p:pic>
        <p:nvPicPr>
          <p:cNvPr id="1028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98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28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4556" y="1081187"/>
            <a:ext cx="4085475" cy="2569934"/>
          </a:xfrm>
          <a:prstGeom prst="rect">
            <a:avLst/>
          </a:prstGeom>
          <a:solidFill>
            <a:srgbClr val="FFFF66">
              <a:alpha val="18039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2300" dirty="0"/>
              <a:t>The electron cloud </a:t>
            </a:r>
            <a:r>
              <a:rPr lang="en-GB" sz="2300" dirty="0" smtClean="0"/>
              <a:t>(EC) is </a:t>
            </a:r>
            <a:r>
              <a:rPr lang="en-GB" sz="2300" dirty="0"/>
              <a:t>a set of electrons produced inside the beam pipe due to residual gas ionization or photoemission when the beam-induced synchrotron radiation hits the surface of the beam pipe.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2922" y="4168626"/>
            <a:ext cx="7701323" cy="250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20072" y="1340768"/>
            <a:ext cx="38164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Electron cloud effects: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0000"/>
                </a:solidFill>
              </a:rPr>
              <a:t>Beam instabilities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0000"/>
                </a:solidFill>
              </a:rPr>
              <a:t>Pressure increase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600" b="1" i="1" u="sng" dirty="0" smtClean="0">
                <a:solidFill>
                  <a:srgbClr val="FF0000"/>
                </a:solidFill>
              </a:rPr>
              <a:t>Heat load</a:t>
            </a:r>
            <a:endParaRPr lang="en-GB" sz="2600" b="1" i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386104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produced the EC build-up?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73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Electron Cloud Simulations</a:t>
            </a:r>
            <a:endParaRPr lang="en-GB" dirty="0"/>
          </a:p>
        </p:txBody>
      </p: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1933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The EC simulation includes the electric field of the beam, arbitrary magnetic fields, the electron space charge field, and image charges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s-ES" dirty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4410771"/>
              </p:ext>
            </p:extLst>
          </p:nvPr>
        </p:nvGraphicFramePr>
        <p:xfrm>
          <a:off x="4427984" y="2173337"/>
          <a:ext cx="4273805" cy="3271887"/>
        </p:xfrm>
        <a:graphic>
          <a:graphicData uri="http://schemas.openxmlformats.org/presentationml/2006/ole">
            <p:oleObj spid="_x0000_s1041" name="Graph" r:id="rId6" imgW="3900960" imgH="2986560" progId="Origin50.Graph">
              <p:embed/>
            </p:oleObj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2636912"/>
            <a:ext cx="4032448" cy="2880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500" dirty="0" smtClean="0">
                <a:solidFill>
                  <a:srgbClr val="000099"/>
                </a:solidFill>
              </a:rPr>
              <a:t>As </a:t>
            </a:r>
            <a:r>
              <a:rPr lang="en-US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numbers</a:t>
            </a:r>
            <a:r>
              <a:rPr lang="en-US" sz="3500" dirty="0">
                <a:solidFill>
                  <a:srgbClr val="000099"/>
                </a:solidFill>
              </a:rPr>
              <a:t>, the code requires various beam parameters, surface properties, the vacuum chamber geometry and the type of magnetic field </a:t>
            </a:r>
            <a:endParaRPr lang="es-ES" sz="3500" dirty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971600" y="5734020"/>
                <a:ext cx="3600400" cy="48981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SEY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</a:rPr>
                          <m:t>𝑜𝑓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</a:rPr>
                          <m:t>𝑠𝑒𝑐𝑜𝑛𝑑𝑎𝑟𝑦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</a:rPr>
                          <m:t>𝑒𝑙𝑒𝑐𝑡𝑟𝑜𝑛𝑠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𝑖𝑛𝑐𝑖𝑑𝑒𝑛𝑡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</a:rPr>
                          <m:t>𝑒𝑙𝑒𝑐𝑡𝑟𝑜𝑛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4020"/>
                <a:ext cx="3600400" cy="48981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CuadroTexto"/>
          <p:cNvSpPr txBox="1"/>
          <p:nvPr/>
        </p:nvSpPr>
        <p:spPr>
          <a:xfrm>
            <a:off x="4644008" y="5301208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Low-energy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(R):</a:t>
            </a:r>
          </a:p>
          <a:p>
            <a:pPr algn="just"/>
            <a:r>
              <a:rPr lang="es-MX" dirty="0" err="1" smtClean="0"/>
              <a:t>it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 smtClean="0"/>
              <a:t>designates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probability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elastic</a:t>
            </a:r>
            <a:r>
              <a:rPr lang="es-MX" dirty="0" smtClean="0"/>
              <a:t> </a:t>
            </a:r>
            <a:r>
              <a:rPr lang="es-MX" dirty="0" err="1" smtClean="0"/>
              <a:t>reflection</a:t>
            </a:r>
            <a:r>
              <a:rPr lang="es-MX" dirty="0" smtClean="0"/>
              <a:t> of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electron</a:t>
            </a:r>
            <a:r>
              <a:rPr lang="es-MX" dirty="0" smtClean="0"/>
              <a:t> </a:t>
            </a:r>
            <a:r>
              <a:rPr lang="es-MX" dirty="0" err="1" smtClean="0"/>
              <a:t>hitting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wall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limit</a:t>
            </a:r>
            <a:r>
              <a:rPr lang="es-MX" dirty="0" smtClean="0"/>
              <a:t> of </a:t>
            </a:r>
            <a:r>
              <a:rPr lang="es-MX" dirty="0" err="1" smtClean="0"/>
              <a:t>zero</a:t>
            </a:r>
            <a:r>
              <a:rPr lang="es-MX" dirty="0" smtClean="0"/>
              <a:t> </a:t>
            </a:r>
            <a:r>
              <a:rPr lang="es-MX" dirty="0" err="1" smtClean="0"/>
              <a:t>primary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Simulations Methodology</a:t>
            </a:r>
            <a:endParaRPr lang="en-GB" dirty="0"/>
          </a:p>
        </p:txBody>
      </p: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7544" y="4663677"/>
            <a:ext cx="8229600" cy="193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GB" sz="2400" dirty="0" smtClean="0"/>
              <a:t>All the simulations were performed for a bending section using the recently developed electron-cloud simulation code: </a:t>
            </a:r>
            <a:r>
              <a:rPr lang="en-GB" sz="2400" dirty="0" err="1" smtClean="0"/>
              <a:t>PyECLOUD</a:t>
            </a:r>
            <a:r>
              <a:rPr lang="en-GB" sz="2400" dirty="0" smtClean="0"/>
              <a:t>  (</a:t>
            </a:r>
            <a:r>
              <a:rPr lang="en-GB" sz="2400" dirty="0" smtClean="0">
                <a:solidFill>
                  <a:srgbClr val="002060"/>
                </a:solidFill>
              </a:rPr>
              <a:t>see G. </a:t>
            </a:r>
            <a:r>
              <a:rPr lang="en-GB" sz="2400" dirty="0" err="1" smtClean="0">
                <a:solidFill>
                  <a:srgbClr val="002060"/>
                </a:solidFill>
              </a:rPr>
              <a:t>Iadarola´s</a:t>
            </a:r>
            <a:r>
              <a:rPr lang="en-GB" sz="2400" dirty="0" smtClean="0">
                <a:solidFill>
                  <a:srgbClr val="002060"/>
                </a:solidFill>
              </a:rPr>
              <a:t> talk</a:t>
            </a:r>
            <a:r>
              <a:rPr lang="en-GB" sz="2400" dirty="0" smtClean="0"/>
              <a:t>).</a:t>
            </a:r>
          </a:p>
          <a:p>
            <a:pPr algn="just">
              <a:lnSpc>
                <a:spcPct val="90000"/>
              </a:lnSpc>
            </a:pPr>
            <a:r>
              <a:rPr lang="en-GB" sz="2400" dirty="0" smtClean="0"/>
              <a:t> We assumed a Gaussian bunch profile.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s-ES" dirty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547664" y="1049268"/>
          <a:ext cx="6336705" cy="3387844"/>
        </p:xfrm>
        <a:graphic>
          <a:graphicData uri="http://schemas.openxmlformats.org/drawingml/2006/table">
            <a:tbl>
              <a:tblPr/>
              <a:tblGrid>
                <a:gridCol w="1409920"/>
                <a:gridCol w="1655929"/>
                <a:gridCol w="1630799"/>
                <a:gridCol w="1640057"/>
              </a:tblGrid>
              <a:tr h="26060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b="1" kern="800" dirty="0">
                          <a:latin typeface="Times New Roman"/>
                          <a:ea typeface="Times New Roman"/>
                          <a:cs typeface="Times New Roman"/>
                        </a:rPr>
                        <a:t>Parameter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b="1" kern="800">
                          <a:latin typeface="Times New Roman"/>
                          <a:ea typeface="Times New Roman"/>
                          <a:cs typeface="Times New Roman"/>
                        </a:rPr>
                        <a:t>450 GeV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b="1" kern="800">
                          <a:latin typeface="Times New Roman"/>
                          <a:ea typeface="Times New Roman"/>
                          <a:cs typeface="Times New Roman"/>
                        </a:rPr>
                        <a:t>4 TeV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b="1" kern="800">
                          <a:latin typeface="Times New Roman"/>
                          <a:ea typeface="Times New Roman"/>
                          <a:cs typeface="Times New Roman"/>
                        </a:rPr>
                        <a:t>7 TeV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Bunch intensity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1.15x10</a:t>
                      </a:r>
                      <a:r>
                        <a:rPr lang="en-GB" sz="1900" kern="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 p/b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1.15x10</a:t>
                      </a:r>
                      <a:r>
                        <a:rPr lang="en-GB" sz="1900" kern="800" baseline="30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 p/b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1.15x 10</a:t>
                      </a:r>
                      <a:r>
                        <a:rPr lang="en-GB" sz="1900" kern="800" baseline="30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 p/b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RMS bunch length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11.8 cm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9 cm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7.55 cm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Bunch spacing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50 ns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50 ns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25 ns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Transverse normalized emittance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2 µm </a:t>
                      </a:r>
                      <a:r>
                        <a:rPr lang="en-GB" sz="19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2.5 µm rad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3.75 µm </a:t>
                      </a:r>
                      <a:r>
                        <a:rPr lang="en-GB" sz="19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Pressure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>
                          <a:latin typeface="Times New Roman"/>
                          <a:ea typeface="Times New Roman"/>
                          <a:cs typeface="Times New Roman"/>
                        </a:rPr>
                        <a:t>32 nTorr</a:t>
                      </a:r>
                      <a:endParaRPr lang="es-MX" sz="1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900" kern="8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es-MX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Electron Cloud Simulations</a:t>
            </a:r>
            <a:endParaRPr lang="en-GB" dirty="0"/>
          </a:p>
        </p:txBody>
      </p: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908720"/>
            <a:ext cx="82296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en-GB" u="sng" dirty="0" smtClean="0"/>
              <a:t>Filling pattern:</a:t>
            </a:r>
          </a:p>
          <a:p>
            <a:r>
              <a:rPr lang="en-GB" dirty="0" smtClean="0"/>
              <a:t>for 50-ns bunch spacing we considered the actual filling pattern used in operation, with 1380 bunches per beam. The details of this filling pattern are described in LHC filling schemes website: </a:t>
            </a:r>
            <a:r>
              <a:rPr lang="en-GB" dirty="0" smtClean="0">
                <a:hlinkClick r:id="rId4"/>
              </a:rPr>
              <a:t>http://lpc.web.cern.ch/lpc/documents/FillPatterns/50ns_1380b_1331_0_1320_144bpi12inj.txt</a:t>
            </a:r>
            <a:endParaRPr lang="es-MX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For the case of 25 ns, we took the nominal LHC filling pattern with 2808 bunches per beam </a:t>
            </a:r>
            <a:r>
              <a:rPr lang="en-GB" dirty="0" smtClean="0"/>
              <a:t>LHC Project Note No. LHC-Project Note 323_Revised (2003).</a:t>
            </a:r>
            <a:endParaRPr lang="es-MX" dirty="0" smtClean="0"/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n-GB" sz="3200" dirty="0" smtClean="0"/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SEY scan from 1.1 to 2.0</a:t>
            </a:r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n-GB" sz="3200" dirty="0" smtClean="0"/>
          </a:p>
          <a:p>
            <a:pPr algn="just">
              <a:lnSpc>
                <a:spcPct val="90000"/>
              </a:lnSpc>
            </a:pPr>
            <a:r>
              <a:rPr lang="en-GB" dirty="0" smtClean="0"/>
              <a:t>R scan from 0.3 to 1.0</a:t>
            </a:r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s-ES" dirty="0" smtClean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55576" y="90872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Simulated heat load values for a dipole section at 450 </a:t>
            </a:r>
            <a:r>
              <a:rPr lang="en-GB" sz="2000" b="1" dirty="0" err="1" smtClean="0"/>
              <a:t>GeV</a:t>
            </a:r>
            <a:r>
              <a:rPr lang="en-GB" sz="2000" b="1" dirty="0" smtClean="0"/>
              <a:t> and 50-ns bunch spacing.</a:t>
            </a:r>
            <a:endParaRPr lang="es-MX" sz="2000" b="1" dirty="0" smtClean="0"/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187624" y="980728"/>
          <a:ext cx="8527397" cy="5978236"/>
        </p:xfrm>
        <a:graphic>
          <a:graphicData uri="http://schemas.openxmlformats.org/presentationml/2006/ole">
            <p:oleObj spid="_x0000_s32771" name="Graph" r:id="rId6" imgW="4184640" imgH="2933280" progId="Origin50.Grap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55576" y="90872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Simulated heat load values for a dipole section at 4 TeV and 50-ns bunch spacing.</a:t>
            </a:r>
            <a:endParaRPr lang="es-MX" sz="2000" b="1" dirty="0" smtClean="0"/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976995" y="852842"/>
          <a:ext cx="8707573" cy="6104550"/>
        </p:xfrm>
        <a:graphic>
          <a:graphicData uri="http://schemas.openxmlformats.org/presentationml/2006/ole">
            <p:oleObj spid="_x0000_s31747" name="Graph" r:id="rId6" imgW="4184640" imgH="2933280" progId="Origin50.Grap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15617" y="782719"/>
          <a:ext cx="8028384" cy="6146272"/>
        </p:xfrm>
        <a:graphic>
          <a:graphicData uri="http://schemas.openxmlformats.org/presentationml/2006/ole">
            <p:oleObj spid="_x0000_s30723" name="Graph" r:id="rId6" imgW="3900960" imgH="2986560" progId="Origin50.Graph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55576" y="90872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Simulated heat load values for a dipole section at 7 TeV and 25-ns bunch spacing.</a:t>
            </a:r>
            <a:endParaRPr lang="es-MX" sz="2000" b="1" dirty="0" smtClean="0"/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xmlns="" val="206579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621</Words>
  <Application>Microsoft Office PowerPoint</Application>
  <PresentationFormat>Presentación en pantalla (4:3)</PresentationFormat>
  <Paragraphs>117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Office Theme</vt:lpstr>
      <vt:lpstr>Graph</vt:lpstr>
      <vt:lpstr>Origin Graph</vt:lpstr>
      <vt:lpstr>Simulation of electron-cloud heat load for the cold arcs of the LHC</vt:lpstr>
      <vt:lpstr>Outline</vt:lpstr>
      <vt:lpstr>Introduction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Humberto Maury Cuna</dc:creator>
  <cp:lastModifiedBy>Usuario</cp:lastModifiedBy>
  <cp:revision>57</cp:revision>
  <dcterms:created xsi:type="dcterms:W3CDTF">2012-03-29T13:42:20Z</dcterms:created>
  <dcterms:modified xsi:type="dcterms:W3CDTF">2012-06-06T15:56:49Z</dcterms:modified>
</cp:coreProperties>
</file>