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1" r:id="rId3"/>
    <p:sldId id="284" r:id="rId4"/>
    <p:sldId id="282" r:id="rId5"/>
    <p:sldId id="283" r:id="rId6"/>
    <p:sldId id="285" r:id="rId7"/>
    <p:sldId id="286" r:id="rId8"/>
    <p:sldId id="292" r:id="rId9"/>
    <p:sldId id="316" r:id="rId10"/>
    <p:sldId id="293" r:id="rId11"/>
    <p:sldId id="297" r:id="rId12"/>
    <p:sldId id="294" r:id="rId13"/>
    <p:sldId id="290" r:id="rId14"/>
    <p:sldId id="317" r:id="rId15"/>
    <p:sldId id="319" r:id="rId16"/>
    <p:sldId id="320" r:id="rId17"/>
    <p:sldId id="289" r:id="rId18"/>
    <p:sldId id="318" r:id="rId19"/>
    <p:sldId id="311" r:id="rId20"/>
    <p:sldId id="30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B3C79"/>
    <a:srgbClr val="0D3A7E"/>
    <a:srgbClr val="2962AD"/>
    <a:srgbClr val="2763AF"/>
    <a:srgbClr val="1F497D"/>
    <a:srgbClr val="3790CF"/>
    <a:srgbClr val="1F55B6"/>
    <a:srgbClr val="FE27F4"/>
    <a:srgbClr val="404040"/>
    <a:srgbClr val="D3D3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36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176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BAFE8-2883-E14E-89B8-2C985116EA40}" type="datetimeFigureOut">
              <a:rPr lang="en-US" smtClean="0"/>
              <a:pPr/>
              <a:t>6/4/12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C7BC5-9308-A14F-BEF1-5CE2C0D99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C29DF-01FA-C14F-BB02-A77B11AF7702}" type="datetimeFigureOut">
              <a:rPr lang="en-US" smtClean="0"/>
              <a:pPr/>
              <a:t>6/4/12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52C2-BA19-6B44-A89B-4ABC4D1F9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B52C2-BA19-6B44-A89B-4ABC4D1F9C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B52C2-BA19-6B44-A89B-4ABC4D1F9C6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B52C2-BA19-6B44-A89B-4ABC4D1F9C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B52C2-BA19-6B44-A89B-4ABC4D1F9C6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B52C2-BA19-6B44-A89B-4ABC4D1F9C6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B52C2-BA19-6B44-A89B-4ABC4D1F9C6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B52C2-BA19-6B44-A89B-4ABC4D1F9C6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B52C2-BA19-6B44-A89B-4ABC4D1F9C6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0"/>
            <a:ext cx="8868339" cy="635003"/>
          </a:xfrm>
        </p:spPr>
        <p:txBody>
          <a:bodyPr>
            <a:normAutofit/>
          </a:bodyPr>
          <a:lstStyle>
            <a:lvl1pPr algn="l">
              <a:defRPr sz="2600">
                <a:solidFill>
                  <a:srgbClr val="0B3C7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1"/>
            <a:ext cx="8738294" cy="5885174"/>
          </a:xfrm>
        </p:spPr>
        <p:txBody>
          <a:bodyPr/>
          <a:lstStyle>
            <a:lvl1pPr marL="252000" marR="0" indent="-2700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Pct val="110000"/>
              <a:buFont typeface="Arial"/>
              <a:buChar char="•"/>
              <a:tabLst/>
              <a:defRPr sz="18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85383" y="5334000"/>
            <a:ext cx="357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6ABB1-2DDD-A64C-A3C4-D6696A2CC59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672" y="6492875"/>
            <a:ext cx="397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1CECD66-7484-F64A-9FF0-02A8AB1518F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rot="10800000">
            <a:off x="209550" y="620181"/>
            <a:ext cx="8947150" cy="7"/>
          </a:xfrm>
          <a:prstGeom prst="line">
            <a:avLst/>
          </a:prstGeom>
          <a:ln>
            <a:solidFill>
              <a:srgbClr val="0D3A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rcRect t="1000"/>
          <a:stretch>
            <a:fillRect/>
          </a:stretch>
        </p:blipFill>
        <p:spPr>
          <a:xfrm>
            <a:off x="8526077" y="-4233"/>
            <a:ext cx="630624" cy="6286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245" y="0"/>
            <a:ext cx="8738294" cy="683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245" y="683901"/>
            <a:ext cx="8738294" cy="567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400"/>
        </a:spcAft>
        <a:buFont typeface="Arial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1pPr>
      <a:lvl2pPr marL="561600" indent="-284400" algn="l" defTabSz="457200" rtl="0" eaLnBrk="1" latinLnBrk="0" hangingPunct="1">
        <a:spcBef>
          <a:spcPts val="400"/>
        </a:spcBef>
        <a:spcAft>
          <a:spcPts val="400"/>
        </a:spcAft>
        <a:buFont typeface="Arial"/>
        <a:buChar char="–"/>
        <a:defRPr sz="2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84800" indent="-228600" algn="l" defTabSz="457200" rtl="0" eaLnBrk="1" latinLnBrk="0" hangingPunct="1">
        <a:spcBef>
          <a:spcPts val="0"/>
        </a:spcBef>
        <a:spcAft>
          <a:spcPts val="200"/>
        </a:spcAft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2.png"/><Relationship Id="rId20" Type="http://schemas.openxmlformats.org/officeDocument/2006/relationships/image" Target="../media/image38.png"/><Relationship Id="rId4" Type="http://schemas.openxmlformats.org/officeDocument/2006/relationships/image" Target="../media/image22.png"/><Relationship Id="rId21" Type="http://schemas.openxmlformats.org/officeDocument/2006/relationships/image" Target="../media/image39.png"/><Relationship Id="rId22" Type="http://schemas.openxmlformats.org/officeDocument/2006/relationships/image" Target="../media/image40.pdf"/><Relationship Id="rId23" Type="http://schemas.openxmlformats.org/officeDocument/2006/relationships/image" Target="../media/image41.png"/><Relationship Id="rId7" Type="http://schemas.openxmlformats.org/officeDocument/2006/relationships/image" Target="../media/image25.png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df"/><Relationship Id="rId16" Type="http://schemas.openxmlformats.org/officeDocument/2006/relationships/image" Target="../media/image34.pdf"/><Relationship Id="rId8" Type="http://schemas.openxmlformats.org/officeDocument/2006/relationships/image" Target="../media/image26.pdf"/><Relationship Id="rId13" Type="http://schemas.openxmlformats.org/officeDocument/2006/relationships/image" Target="../media/image31.pdf"/><Relationship Id="rId10" Type="http://schemas.openxmlformats.org/officeDocument/2006/relationships/image" Target="../media/image28.pdf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19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27.png"/><Relationship Id="rId3" Type="http://schemas.openxmlformats.org/officeDocument/2006/relationships/image" Target="../media/image21.pdf"/><Relationship Id="rId18" Type="http://schemas.openxmlformats.org/officeDocument/2006/relationships/image" Target="../media/image36.pd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5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pdf"/><Relationship Id="rId5" Type="http://schemas.openxmlformats.org/officeDocument/2006/relationships/image" Target="../media/image44.pdf"/></Relationships>
</file>

<file path=ppt/slides/_rels/slide1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55.png"/><Relationship Id="rId4" Type="http://schemas.openxmlformats.org/officeDocument/2006/relationships/image" Target="../media/image47.png"/><Relationship Id="rId7" Type="http://schemas.openxmlformats.org/officeDocument/2006/relationships/image" Target="../media/image48.pdf"/><Relationship Id="rId11" Type="http://schemas.openxmlformats.org/officeDocument/2006/relationships/image" Target="../media/image52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6" Type="http://schemas.openxmlformats.org/officeDocument/2006/relationships/image" Target="../media/image57.png"/><Relationship Id="rId8" Type="http://schemas.openxmlformats.org/officeDocument/2006/relationships/image" Target="../media/image49.png"/><Relationship Id="rId13" Type="http://schemas.openxmlformats.org/officeDocument/2006/relationships/image" Target="../media/image54.pdf"/><Relationship Id="rId10" Type="http://schemas.openxmlformats.org/officeDocument/2006/relationships/image" Target="../media/image51.png"/><Relationship Id="rId5" Type="http://schemas.openxmlformats.org/officeDocument/2006/relationships/image" Target="../media/image42.pdf"/><Relationship Id="rId15" Type="http://schemas.openxmlformats.org/officeDocument/2006/relationships/image" Target="../media/image56.pdf"/><Relationship Id="rId12" Type="http://schemas.openxmlformats.org/officeDocument/2006/relationships/image" Target="../media/image53.png"/><Relationship Id="rId17" Type="http://schemas.openxmlformats.org/officeDocument/2006/relationships/image" Target="../media/image58.pdf"/><Relationship Id="rId2" Type="http://schemas.openxmlformats.org/officeDocument/2006/relationships/notesSlide" Target="../notesSlides/notesSlide6.xml"/><Relationship Id="rId9" Type="http://schemas.openxmlformats.org/officeDocument/2006/relationships/image" Target="../media/image50.pdf"/><Relationship Id="rId3" Type="http://schemas.openxmlformats.org/officeDocument/2006/relationships/image" Target="../media/image46.pdf"/><Relationship Id="rId18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df"/><Relationship Id="rId3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df"/><Relationship Id="rId4" Type="http://schemas.openxmlformats.org/officeDocument/2006/relationships/image" Target="../media/image64.pdf"/><Relationship Id="rId10" Type="http://schemas.openxmlformats.org/officeDocument/2006/relationships/image" Target="../media/image70.png"/><Relationship Id="rId5" Type="http://schemas.openxmlformats.org/officeDocument/2006/relationships/image" Target="../media/image65.pn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9" Type="http://schemas.openxmlformats.org/officeDocument/2006/relationships/image" Target="../media/image69.png"/><Relationship Id="rId3" Type="http://schemas.openxmlformats.org/officeDocument/2006/relationships/image" Target="../media/image63.png"/><Relationship Id="rId6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4" Type="http://schemas.openxmlformats.org/officeDocument/2006/relationships/image" Target="../media/image73.png"/><Relationship Id="rId5" Type="http://schemas.openxmlformats.org/officeDocument/2006/relationships/image" Target="../media/image74.pdf"/><Relationship Id="rId7" Type="http://schemas.openxmlformats.org/officeDocument/2006/relationships/image" Target="../media/image76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df"/><Relationship Id="rId3" Type="http://schemas.openxmlformats.org/officeDocument/2006/relationships/image" Target="../media/image72.png"/><Relationship Id="rId6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df"/><Relationship Id="rId4" Type="http://schemas.openxmlformats.org/officeDocument/2006/relationships/image" Target="../media/image80.png"/><Relationship Id="rId10" Type="http://schemas.openxmlformats.org/officeDocument/2006/relationships/image" Target="../media/image71.pdf"/><Relationship Id="rId5" Type="http://schemas.openxmlformats.org/officeDocument/2006/relationships/image" Target="../media/image81.png"/><Relationship Id="rId7" Type="http://schemas.openxmlformats.org/officeDocument/2006/relationships/image" Target="../media/image83.png"/><Relationship Id="rId11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9" Type="http://schemas.openxmlformats.org/officeDocument/2006/relationships/image" Target="../media/image85.png"/><Relationship Id="rId3" Type="http://schemas.openxmlformats.org/officeDocument/2006/relationships/image" Target="../media/image79.png"/><Relationship Id="rId6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df"/><Relationship Id="rId5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4.pdf"/><Relationship Id="rId7" Type="http://schemas.openxmlformats.org/officeDocument/2006/relationships/image" Target="../media/image16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df"/><Relationship Id="rId6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Benchmarking </a:t>
            </a:r>
            <a:r>
              <a:rPr lang="en-US" dirty="0" err="1" smtClean="0"/>
              <a:t>Headtail</a:t>
            </a:r>
            <a:r>
              <a:rPr lang="en-US" dirty="0" smtClean="0"/>
              <a:t> with </a:t>
            </a:r>
            <a:r>
              <a:rPr lang="en-US" dirty="0" err="1" smtClean="0"/>
              <a:t>e</a:t>
            </a:r>
            <a:r>
              <a:rPr lang="en-US" dirty="0" smtClean="0"/>
              <a:t>-cloud observations with LHC 25ns beam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4191000"/>
            <a:ext cx="7594600" cy="1447800"/>
          </a:xfrm>
        </p:spPr>
        <p:txBody>
          <a:bodyPr/>
          <a:lstStyle/>
          <a:p>
            <a:r>
              <a:rPr lang="en-US" dirty="0" smtClean="0"/>
              <a:t>H. Bartosik, W. </a:t>
            </a:r>
            <a:r>
              <a:rPr lang="en-US" dirty="0" err="1" smtClean="0"/>
              <a:t>Höfle</a:t>
            </a:r>
            <a:r>
              <a:rPr lang="en-US" dirty="0" smtClean="0"/>
              <a:t>, G. </a:t>
            </a:r>
            <a:r>
              <a:rPr lang="en-US" dirty="0" err="1" smtClean="0"/>
              <a:t>Iadarola</a:t>
            </a:r>
            <a:r>
              <a:rPr lang="en-US" dirty="0" smtClean="0"/>
              <a:t>, Y. </a:t>
            </a:r>
            <a:r>
              <a:rPr lang="en-US" dirty="0" err="1" smtClean="0"/>
              <a:t>Papaphilippou</a:t>
            </a:r>
            <a:r>
              <a:rPr lang="en-US" dirty="0" smtClean="0"/>
              <a:t>, G. </a:t>
            </a:r>
            <a:r>
              <a:rPr lang="en-US" dirty="0" err="1" smtClean="0"/>
              <a:t>Rumolo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5144734"/>
            <a:ext cx="4140200" cy="108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Yav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172247" y="3648828"/>
            <a:ext cx="3539953" cy="230996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32252" y="778995"/>
            <a:ext cx="3547648" cy="5179800"/>
            <a:chOff x="732252" y="778995"/>
            <a:chExt cx="3547648" cy="5179800"/>
          </a:xfrm>
        </p:grpSpPr>
        <p:pic>
          <p:nvPicPr>
            <p:cNvPr id="20" name="Picture 19" descr="Distr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254" y="778995"/>
              <a:ext cx="3547646" cy="2660735"/>
            </a:xfrm>
            <a:prstGeom prst="rect">
              <a:avLst/>
            </a:prstGeom>
          </p:spPr>
        </p:pic>
        <p:pic>
          <p:nvPicPr>
            <p:cNvPr id="19" name="Picture 18" descr="VerticalEmittance1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732252" y="3643805"/>
              <a:ext cx="3547647" cy="23149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on</a:t>
            </a:r>
            <a:r>
              <a:rPr lang="en-US" dirty="0" smtClean="0"/>
              <a:t> “stripes”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146800"/>
            <a:ext cx="8738294" cy="7111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… </a:t>
            </a:r>
            <a:r>
              <a:rPr lang="en-US" dirty="0" smtClean="0"/>
              <a:t>it’s mainly the central electron density that determines the instability </a:t>
            </a:r>
            <a:r>
              <a:rPr lang="en-US" dirty="0" smtClean="0"/>
              <a:t>threshold</a:t>
            </a:r>
          </a:p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untitl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207000" y="803005"/>
            <a:ext cx="3505200" cy="263672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743700" y="1884362"/>
            <a:ext cx="552450" cy="158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oss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172258" y="3648828"/>
            <a:ext cx="3539942" cy="23099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65901" y="1404719"/>
            <a:ext cx="89535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99% of beam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32250" y="778995"/>
            <a:ext cx="3547649" cy="5179802"/>
            <a:chOff x="732250" y="778995"/>
            <a:chExt cx="3547649" cy="5179802"/>
          </a:xfrm>
        </p:grpSpPr>
        <p:pic>
          <p:nvPicPr>
            <p:cNvPr id="27" name="Picture 26" descr="Distr2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2252" y="778995"/>
              <a:ext cx="3547647" cy="2660735"/>
            </a:xfrm>
            <a:prstGeom prst="rect">
              <a:avLst/>
            </a:prstGeom>
          </p:spPr>
        </p:pic>
        <p:pic>
          <p:nvPicPr>
            <p:cNvPr id="28" name="Picture 27" descr="VerticalEmittance2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732250" y="3643805"/>
              <a:ext cx="3547649" cy="231499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32248" y="778995"/>
            <a:ext cx="3547652" cy="5179802"/>
            <a:chOff x="732248" y="778995"/>
            <a:chExt cx="3547652" cy="5179802"/>
          </a:xfrm>
        </p:grpSpPr>
        <p:pic>
          <p:nvPicPr>
            <p:cNvPr id="29" name="Picture 28" descr="Distr3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2254" y="778995"/>
              <a:ext cx="3547646" cy="2660735"/>
            </a:xfrm>
            <a:prstGeom prst="rect">
              <a:avLst/>
            </a:prstGeom>
          </p:spPr>
        </p:pic>
        <p:pic>
          <p:nvPicPr>
            <p:cNvPr id="30" name="Picture 29" descr="VerticalEmittance3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732248" y="3643805"/>
              <a:ext cx="3547651" cy="2314992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32246" y="778995"/>
            <a:ext cx="3547655" cy="5179800"/>
            <a:chOff x="732246" y="778995"/>
            <a:chExt cx="3547655" cy="5179800"/>
          </a:xfrm>
        </p:grpSpPr>
        <p:pic>
          <p:nvPicPr>
            <p:cNvPr id="33" name="Picture 32" descr="VerticalEmittance4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732246" y="3643800"/>
              <a:ext cx="3547653" cy="2314995"/>
            </a:xfrm>
            <a:prstGeom prst="rect">
              <a:avLst/>
            </a:prstGeom>
          </p:spPr>
        </p:pic>
        <p:pic>
          <p:nvPicPr>
            <p:cNvPr id="34" name="Picture 33" descr="Distr4.pn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32255" y="778995"/>
              <a:ext cx="3547646" cy="266073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32255" y="778995"/>
            <a:ext cx="3547647" cy="5179795"/>
            <a:chOff x="732255" y="778995"/>
            <a:chExt cx="3547647" cy="5179795"/>
          </a:xfrm>
        </p:grpSpPr>
        <p:pic>
          <p:nvPicPr>
            <p:cNvPr id="17" name="Picture 16" descr="Distr.png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32255" y="778995"/>
              <a:ext cx="3547646" cy="2660735"/>
            </a:xfrm>
            <a:prstGeom prst="rect">
              <a:avLst/>
            </a:prstGeom>
          </p:spPr>
        </p:pic>
        <p:pic>
          <p:nvPicPr>
            <p:cNvPr id="14" name="Picture 13" descr="VerticalEmittance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732255" y="3643800"/>
              <a:ext cx="3547647" cy="2314990"/>
            </a:xfrm>
            <a:prstGeom prst="rect">
              <a:avLst/>
            </a:prstGeom>
          </p:spPr>
        </p:pic>
      </p:grpSp>
      <p:sp>
        <p:nvSpPr>
          <p:cNvPr id="7" name="Left-Right Arrow 6"/>
          <p:cNvSpPr/>
          <p:nvPr/>
        </p:nvSpPr>
        <p:spPr>
          <a:xfrm>
            <a:off x="4216400" y="1790700"/>
            <a:ext cx="965200" cy="6477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Y2.1_30nT_1.0uni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2400" y="3073626"/>
            <a:ext cx="4470402" cy="3362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on number of</a:t>
            </a:r>
            <a:r>
              <a:rPr lang="en-US" dirty="0" smtClean="0"/>
              <a:t> primary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Onset of instability can be inferred approximately from the central electron density</a:t>
            </a:r>
          </a:p>
          <a:p>
            <a:r>
              <a:rPr lang="en-US" dirty="0" smtClean="0"/>
              <a:t>Instability threshold in LHC at injection energy is around ρ</a:t>
            </a:r>
            <a:r>
              <a:rPr lang="en-US" baseline="-25000" dirty="0" smtClean="0"/>
              <a:t>c</a:t>
            </a:r>
            <a:r>
              <a:rPr lang="en-US" dirty="0" smtClean="0"/>
              <a:t>≈1e12e</a:t>
            </a:r>
            <a:r>
              <a:rPr lang="en-US" baseline="30000" dirty="0" smtClean="0"/>
              <a:t>-</a:t>
            </a:r>
            <a:r>
              <a:rPr lang="en-US" dirty="0" smtClean="0"/>
              <a:t>/m</a:t>
            </a:r>
            <a:r>
              <a:rPr lang="en-US" baseline="30000" dirty="0" smtClean="0"/>
              <a:t>3</a:t>
            </a:r>
          </a:p>
          <a:p>
            <a:pPr lvl="1"/>
            <a:r>
              <a:rPr lang="en-US" dirty="0" smtClean="0"/>
              <a:t>Consistent with simulations assuming uniform electron cloud</a:t>
            </a:r>
          </a:p>
          <a:p>
            <a:r>
              <a:rPr lang="en-US" dirty="0" smtClean="0"/>
              <a:t>Onset of the instability depends on the number of primary electrons </a:t>
            </a:r>
          </a:p>
          <a:p>
            <a:pPr lvl="1"/>
            <a:r>
              <a:rPr lang="en-US" dirty="0" smtClean="0"/>
              <a:t>Unlike the estimation of </a:t>
            </a:r>
            <a:r>
              <a:rPr lang="en-US" dirty="0" err="1" smtClean="0"/>
              <a:t>δ</a:t>
            </a:r>
            <a:r>
              <a:rPr lang="en-US" baseline="-25000" dirty="0" err="1" smtClean="0"/>
              <a:t>max</a:t>
            </a:r>
            <a:r>
              <a:rPr lang="en-US" dirty="0" smtClean="0"/>
              <a:t> from the heat load data where the saturation level counts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SEY2.1_200nT_1.0uni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1507" y="3073626"/>
            <a:ext cx="4470400" cy="336277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46200" y="3035526"/>
            <a:ext cx="6642100" cy="291874"/>
            <a:chOff x="1346200" y="2718026"/>
            <a:chExt cx="6642100" cy="291874"/>
          </a:xfrm>
        </p:grpSpPr>
        <p:sp>
          <p:nvSpPr>
            <p:cNvPr id="7" name="Rounded Rectangle 6"/>
            <p:cNvSpPr/>
            <p:nvPr/>
          </p:nvSpPr>
          <p:spPr>
            <a:xfrm>
              <a:off x="1346200" y="2718026"/>
              <a:ext cx="2222500" cy="291874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65800" y="2718026"/>
              <a:ext cx="2222500" cy="291874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88900" y="800100"/>
            <a:ext cx="8953500" cy="2679700"/>
          </a:xfrm>
          <a:prstGeom prst="roundRect">
            <a:avLst>
              <a:gd name="adj" fmla="val 761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Dependence on distribution of seed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6716" y="6214736"/>
            <a:ext cx="8738294" cy="2246764"/>
          </a:xfrm>
        </p:spPr>
        <p:txBody>
          <a:bodyPr>
            <a:normAutofit fontScale="25000" lnSpcReduction="20000"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sz="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1" name="Picture 20" descr="unifor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4788" y="1265238"/>
            <a:ext cx="2692250" cy="2025197"/>
          </a:xfrm>
          <a:prstGeom prst="rect">
            <a:avLst/>
          </a:prstGeom>
        </p:spPr>
      </p:pic>
      <p:pic>
        <p:nvPicPr>
          <p:cNvPr id="24" name="Picture 23" descr="SEY2.1_30nT_1.0uni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887038" y="1265238"/>
            <a:ext cx="2692251" cy="2025197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5938872" y="990600"/>
            <a:ext cx="2925728" cy="2260599"/>
            <a:chOff x="6078572" y="1536700"/>
            <a:chExt cx="2925728" cy="2260599"/>
          </a:xfrm>
        </p:grpSpPr>
        <p:sp>
          <p:nvSpPr>
            <p:cNvPr id="38" name="Round Same Side Corner Rectangle 37"/>
            <p:cNvSpPr/>
            <p:nvPr/>
          </p:nvSpPr>
          <p:spPr>
            <a:xfrm rot="10800000">
              <a:off x="6184900" y="1536700"/>
              <a:ext cx="2819400" cy="2153664"/>
            </a:xfrm>
            <a:prstGeom prst="round2SameRect">
              <a:avLst>
                <a:gd name="adj1" fmla="val 10649"/>
                <a:gd name="adj2" fmla="val 10998"/>
              </a:avLst>
            </a:prstGeom>
            <a:solidFill>
              <a:schemeClr val="bg1"/>
            </a:solidFill>
            <a:ln w="508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1944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 Same Side Corner Rectangle 34"/>
            <p:cNvSpPr/>
            <p:nvPr/>
          </p:nvSpPr>
          <p:spPr>
            <a:xfrm rot="10800000">
              <a:off x="6078572" y="1643635"/>
              <a:ext cx="2819400" cy="2153664"/>
            </a:xfrm>
            <a:prstGeom prst="round2SameRect">
              <a:avLst>
                <a:gd name="adj1" fmla="val 10649"/>
                <a:gd name="adj2" fmla="val 10998"/>
              </a:avLst>
            </a:prstGeom>
            <a:solidFill>
              <a:srgbClr val="FFFFFF"/>
            </a:solidFill>
            <a:ln w="508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1944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 descr="SEY2.1_30nT_1.0unif_Bunch33Hist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6184901" y="1760910"/>
              <a:ext cx="2598772" cy="1954880"/>
            </a:xfrm>
            <a:prstGeom prst="rect">
              <a:avLst/>
            </a:prstGeom>
          </p:spPr>
        </p:pic>
      </p:grpSp>
      <p:cxnSp>
        <p:nvCxnSpPr>
          <p:cNvPr id="33" name="Straight Arrow Connector 32"/>
          <p:cNvCxnSpPr/>
          <p:nvPr/>
        </p:nvCxnSpPr>
        <p:spPr>
          <a:xfrm rot="5400000">
            <a:off x="4368800" y="2197100"/>
            <a:ext cx="482600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5003006" y="2197100"/>
            <a:ext cx="482600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824572" y="1199135"/>
            <a:ext cx="2819400" cy="2153664"/>
            <a:chOff x="5964272" y="1745235"/>
            <a:chExt cx="2819400" cy="2153664"/>
          </a:xfrm>
        </p:grpSpPr>
        <p:sp>
          <p:nvSpPr>
            <p:cNvPr id="43" name="Round Same Side Corner Rectangle 42"/>
            <p:cNvSpPr/>
            <p:nvPr/>
          </p:nvSpPr>
          <p:spPr>
            <a:xfrm rot="10800000">
              <a:off x="5964272" y="1745235"/>
              <a:ext cx="2819400" cy="2153664"/>
            </a:xfrm>
            <a:prstGeom prst="round2SameRect">
              <a:avLst>
                <a:gd name="adj1" fmla="val 10649"/>
                <a:gd name="adj2" fmla="val 10998"/>
              </a:avLst>
            </a:prstGeom>
            <a:solidFill>
              <a:srgbClr val="FFFFFF"/>
            </a:solidFill>
            <a:ln w="508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1944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Picture 43" descr="SEY2.1_30nT_1.0unif_Bunch48Hist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6078572" y="1855119"/>
              <a:ext cx="2598773" cy="1954880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951572" y="3851276"/>
            <a:ext cx="2925728" cy="2260599"/>
            <a:chOff x="1435633" y="4418464"/>
            <a:chExt cx="2925728" cy="2260599"/>
          </a:xfrm>
        </p:grpSpPr>
        <p:sp>
          <p:nvSpPr>
            <p:cNvPr id="46" name="Round Same Side Corner Rectangle 45"/>
            <p:cNvSpPr/>
            <p:nvPr/>
          </p:nvSpPr>
          <p:spPr>
            <a:xfrm rot="10800000">
              <a:off x="1541961" y="4418464"/>
              <a:ext cx="2819400" cy="2153664"/>
            </a:xfrm>
            <a:prstGeom prst="round2SameRect">
              <a:avLst>
                <a:gd name="adj1" fmla="val 10649"/>
                <a:gd name="adj2" fmla="val 10998"/>
              </a:avLst>
            </a:prstGeom>
            <a:solidFill>
              <a:schemeClr val="bg1"/>
            </a:solidFill>
            <a:ln w="508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1944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ound Same Side Corner Rectangle 46"/>
            <p:cNvSpPr/>
            <p:nvPr/>
          </p:nvSpPr>
          <p:spPr>
            <a:xfrm rot="10800000">
              <a:off x="1435633" y="4525399"/>
              <a:ext cx="2819400" cy="2153664"/>
            </a:xfrm>
            <a:prstGeom prst="round2SameRect">
              <a:avLst>
                <a:gd name="adj1" fmla="val 10649"/>
                <a:gd name="adj2" fmla="val 10998"/>
              </a:avLst>
            </a:prstGeom>
            <a:solidFill>
              <a:srgbClr val="FFFFFF"/>
            </a:solidFill>
            <a:ln w="508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1944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 descr="SEY2.1_10nT_0.1unif_Bunch33Hist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1529260" y="4628259"/>
              <a:ext cx="2636379" cy="1983169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5832545" y="4061071"/>
            <a:ext cx="2819400" cy="2153664"/>
            <a:chOff x="5845245" y="4442071"/>
            <a:chExt cx="2819400" cy="2153664"/>
          </a:xfrm>
        </p:grpSpPr>
        <p:sp>
          <p:nvSpPr>
            <p:cNvPr id="51" name="Round Same Side Corner Rectangle 50"/>
            <p:cNvSpPr/>
            <p:nvPr/>
          </p:nvSpPr>
          <p:spPr>
            <a:xfrm rot="10800000">
              <a:off x="5845245" y="4442071"/>
              <a:ext cx="2819400" cy="2153664"/>
            </a:xfrm>
            <a:prstGeom prst="round2SameRect">
              <a:avLst>
                <a:gd name="adj1" fmla="val 10649"/>
                <a:gd name="adj2" fmla="val 10998"/>
              </a:avLst>
            </a:prstGeom>
            <a:solidFill>
              <a:schemeClr val="bg1"/>
            </a:solidFill>
            <a:ln w="508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1944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 descr="SEY2.1_10nT_0.1unif_Bunch48Hist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5964272" y="4537995"/>
              <a:ext cx="2598773" cy="195488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469900" y="805435"/>
            <a:ext cx="405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Uniform distribution of primary electrons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8900" y="3673475"/>
            <a:ext cx="8953500" cy="2679700"/>
            <a:chOff x="88900" y="3673475"/>
            <a:chExt cx="8953500" cy="2679700"/>
          </a:xfrm>
        </p:grpSpPr>
        <p:pic>
          <p:nvPicPr>
            <p:cNvPr id="20" name="Picture 19" descr="gauss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206245" y="4154035"/>
              <a:ext cx="2680793" cy="2016578"/>
            </a:xfrm>
            <a:prstGeom prst="rect">
              <a:avLst/>
            </a:prstGeom>
          </p:spPr>
        </p:pic>
        <p:pic>
          <p:nvPicPr>
            <p:cNvPr id="23" name="Picture 22" descr="SEY2.1_10nT_0.1unif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2898497" y="4154035"/>
              <a:ext cx="2680792" cy="2016578"/>
            </a:xfrm>
            <a:prstGeom prst="rect">
              <a:avLst/>
            </a:prstGeom>
          </p:spPr>
        </p:pic>
        <p:sp>
          <p:nvSpPr>
            <p:cNvPr id="59" name="Rounded Rectangle 58"/>
            <p:cNvSpPr/>
            <p:nvPr/>
          </p:nvSpPr>
          <p:spPr>
            <a:xfrm>
              <a:off x="88900" y="3673475"/>
              <a:ext cx="8953500" cy="2679700"/>
            </a:xfrm>
            <a:prstGeom prst="roundRect">
              <a:avLst>
                <a:gd name="adj" fmla="val 7617"/>
              </a:avLst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2300" y="3679039"/>
              <a:ext cx="474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Gaussian distribution + 10% uniform background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rot="5400000">
            <a:off x="4367212" y="4269582"/>
            <a:ext cx="482600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001418" y="4851741"/>
            <a:ext cx="482600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2"/>
          <p:cNvSpPr txBox="1">
            <a:spLocks/>
          </p:cNvSpPr>
          <p:nvPr/>
        </p:nvSpPr>
        <p:spPr>
          <a:xfrm>
            <a:off x="206245" y="6476999"/>
            <a:ext cx="8738294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52000" marR="0" lvl="0" indent="-2700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Pct val="110000"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S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imilar instability onset but very different central density in the saturated part of the train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build-up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0"/>
            <a:ext cx="8738294" cy="6174099"/>
          </a:xfrm>
        </p:spPr>
        <p:txBody>
          <a:bodyPr>
            <a:normAutofit/>
          </a:bodyPr>
          <a:lstStyle/>
          <a:p>
            <a:r>
              <a:rPr lang="en-US" dirty="0" smtClean="0"/>
              <a:t>Scanning </a:t>
            </a:r>
            <a:r>
              <a:rPr lang="en-US" dirty="0" err="1" smtClean="0"/>
              <a:t>δ</a:t>
            </a:r>
            <a:r>
              <a:rPr lang="en-US" baseline="-25000" dirty="0" err="1" smtClean="0"/>
              <a:t>max</a:t>
            </a:r>
            <a:r>
              <a:rPr lang="en-US" dirty="0" smtClean="0"/>
              <a:t> and number of primary electrons </a:t>
            </a:r>
          </a:p>
          <a:p>
            <a:r>
              <a:rPr lang="en-US" dirty="0" smtClean="0"/>
              <a:t>Combinations where </a:t>
            </a:r>
            <a:r>
              <a:rPr lang="en-US" dirty="0" smtClean="0"/>
              <a:t>instability </a:t>
            </a:r>
            <a:r>
              <a:rPr lang="en-US" dirty="0" smtClean="0"/>
              <a:t>onset is</a:t>
            </a:r>
            <a:r>
              <a:rPr lang="en-US" dirty="0" smtClean="0"/>
              <a:t> between bunch 23-27 considered compatible</a:t>
            </a:r>
          </a:p>
          <a:p>
            <a:r>
              <a:rPr lang="en-US" dirty="0" smtClean="0"/>
              <a:t>Investigated range of number of primary electrons/bunch corresponds to ~10-200nT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More seed electrons needed for uniform distribution due to smaller central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SuitableSolutio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27119" y="2241154"/>
            <a:ext cx="5121381" cy="3852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Part </a:t>
            </a:r>
            <a:r>
              <a:rPr lang="en-US" dirty="0" smtClean="0">
                <a:solidFill>
                  <a:srgbClr val="7F7F7F"/>
                </a:solidFill>
              </a:rPr>
              <a:t>I</a:t>
            </a:r>
          </a:p>
          <a:p>
            <a:pPr lvl="1">
              <a:buSzPct val="100000"/>
              <a:buFont typeface="Lucida Grande"/>
              <a:buChar char="⇒"/>
            </a:pPr>
            <a:r>
              <a:rPr lang="en-US" dirty="0" smtClean="0">
                <a:solidFill>
                  <a:srgbClr val="7F7F7F"/>
                </a:solidFill>
              </a:rPr>
              <a:t>Observations with 25ns beams in </a:t>
            </a:r>
            <a:r>
              <a:rPr lang="en-US" dirty="0" smtClean="0">
                <a:solidFill>
                  <a:srgbClr val="7F7F7F"/>
                </a:solidFill>
              </a:rPr>
              <a:t>LHC and estimation of </a:t>
            </a:r>
            <a:r>
              <a:rPr lang="en-US" dirty="0" err="1" smtClean="0">
                <a:solidFill>
                  <a:srgbClr val="7F7F7F"/>
                </a:solidFill>
                <a:sym typeface="Wingdings"/>
              </a:rPr>
              <a:t>δ</a:t>
            </a:r>
            <a:r>
              <a:rPr lang="en-US" baseline="-25000" dirty="0" err="1" smtClean="0">
                <a:solidFill>
                  <a:srgbClr val="7F7F7F"/>
                </a:solidFill>
                <a:sym typeface="Wingdings"/>
              </a:rPr>
              <a:t>max</a:t>
            </a:r>
            <a:r>
              <a:rPr lang="en-US" dirty="0" smtClean="0">
                <a:solidFill>
                  <a:srgbClr val="7F7F7F"/>
                </a:solidFill>
              </a:rPr>
              <a:t> in the LHC arcs</a:t>
            </a:r>
          </a:p>
          <a:p>
            <a:pPr lvl="1">
              <a:buSzPct val="100000"/>
              <a:buFont typeface="Lucida Grande"/>
              <a:buChar char="⇒"/>
            </a:pPr>
            <a:r>
              <a:rPr lang="en-US" dirty="0" smtClean="0">
                <a:solidFill>
                  <a:srgbClr val="7F7F7F"/>
                </a:solidFill>
              </a:rPr>
              <a:t>Reproducing </a:t>
            </a:r>
            <a:r>
              <a:rPr lang="en-US" dirty="0" smtClean="0">
                <a:solidFill>
                  <a:srgbClr val="7F7F7F"/>
                </a:solidFill>
              </a:rPr>
              <a:t>machine observations with</a:t>
            </a:r>
            <a:r>
              <a:rPr lang="en-US" dirty="0" smtClean="0">
                <a:solidFill>
                  <a:srgbClr val="7F7F7F"/>
                </a:solidFill>
              </a:rPr>
              <a:t> HEADTAIL simulations</a:t>
            </a:r>
          </a:p>
          <a:p>
            <a:endParaRPr lang="en-US" dirty="0" smtClean="0">
              <a:solidFill>
                <a:srgbClr val="7F7F7F"/>
              </a:solidFill>
              <a:sym typeface="Wingdings"/>
            </a:endParaRPr>
          </a:p>
          <a:p>
            <a:r>
              <a:rPr lang="en-US" dirty="0" smtClean="0">
                <a:solidFill>
                  <a:srgbClr val="7F7F7F"/>
                </a:solidFill>
                <a:sym typeface="Wingdings"/>
              </a:rPr>
              <a:t>Part </a:t>
            </a:r>
            <a:r>
              <a:rPr lang="en-US" dirty="0" smtClean="0">
                <a:solidFill>
                  <a:srgbClr val="7F7F7F"/>
                </a:solidFill>
                <a:sym typeface="Wingdings"/>
              </a:rPr>
              <a:t>II</a:t>
            </a:r>
            <a:endParaRPr lang="en-US" dirty="0" smtClean="0">
              <a:solidFill>
                <a:srgbClr val="7F7F7F"/>
              </a:solidFill>
              <a:sym typeface="Wingdings"/>
            </a:endParaRPr>
          </a:p>
          <a:p>
            <a:pPr lvl="1">
              <a:buFont typeface="Arial"/>
              <a:buChar char="⇒"/>
            </a:pPr>
            <a:r>
              <a:rPr lang="en-US" dirty="0" smtClean="0">
                <a:solidFill>
                  <a:srgbClr val="7F7F7F"/>
                </a:solidFill>
                <a:sym typeface="Wingdings"/>
              </a:rPr>
              <a:t>Dependence on distribution of electron cloud</a:t>
            </a:r>
          </a:p>
          <a:p>
            <a:pPr lvl="1">
              <a:buFont typeface="Arial"/>
              <a:buChar char="⇒"/>
            </a:pPr>
            <a:r>
              <a:rPr lang="en-US" dirty="0" smtClean="0">
                <a:solidFill>
                  <a:srgbClr val="7F7F7F"/>
                </a:solidFill>
                <a:sym typeface="Wingdings"/>
              </a:rPr>
              <a:t>Dependence of instability onset on build-up parameters 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Part </a:t>
            </a:r>
            <a:r>
              <a:rPr lang="en-US" dirty="0" smtClean="0">
                <a:sym typeface="Wingdings"/>
              </a:rPr>
              <a:t>III</a:t>
            </a:r>
            <a:endParaRPr lang="en-US" dirty="0" smtClean="0">
              <a:sym typeface="Wingdings"/>
            </a:endParaRPr>
          </a:p>
          <a:p>
            <a:pPr lvl="1">
              <a:buFont typeface="Arial"/>
              <a:buChar char="⇒"/>
            </a:pPr>
            <a:r>
              <a:rPr lang="en-US" dirty="0" smtClean="0">
                <a:sym typeface="Wingdings"/>
              </a:rPr>
              <a:t>Comparison </a:t>
            </a:r>
            <a:r>
              <a:rPr lang="en-US" dirty="0" smtClean="0">
                <a:sym typeface="Wingdings"/>
              </a:rPr>
              <a:t>of simulations with beam observations with large </a:t>
            </a:r>
            <a:r>
              <a:rPr lang="en-US" dirty="0" smtClean="0">
                <a:sym typeface="Wingdings"/>
              </a:rPr>
              <a:t>chromaticity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chromaticity – beam observations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35003"/>
            <a:ext cx="8738294" cy="6378571"/>
          </a:xfrm>
        </p:spPr>
        <p:txBody>
          <a:bodyPr/>
          <a:lstStyle/>
          <a:p>
            <a:r>
              <a:rPr lang="en-US" dirty="0" smtClean="0"/>
              <a:t>Further MDs for scrubbing the LHC with large </a:t>
            </a:r>
            <a:r>
              <a:rPr lang="en-US" dirty="0" smtClean="0"/>
              <a:t>chromaticity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Q’</a:t>
            </a:r>
            <a:r>
              <a:rPr lang="en-US" baseline="-25000" dirty="0" smtClean="0"/>
              <a:t>x</a:t>
            </a:r>
            <a:r>
              <a:rPr lang="en-US" dirty="0" smtClean="0"/>
              <a:t>≈Q’</a:t>
            </a:r>
            <a:r>
              <a:rPr lang="en-US" baseline="-25000" dirty="0" smtClean="0"/>
              <a:t>y</a:t>
            </a:r>
            <a:r>
              <a:rPr lang="en-US" dirty="0" smtClean="0"/>
              <a:t>≈</a:t>
            </a:r>
            <a:r>
              <a:rPr lang="en-US" dirty="0" smtClean="0"/>
              <a:t>15 needed in addition to transverse feedback for stabilizing the beam</a:t>
            </a:r>
          </a:p>
          <a:p>
            <a:pPr lvl="1"/>
            <a:r>
              <a:rPr lang="en-US" dirty="0" smtClean="0"/>
              <a:t>Injection of up to 288 bunches, but with (fast) emittance blow-up and slow losses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06245" y="1969532"/>
            <a:ext cx="8747064" cy="4205843"/>
            <a:chOff x="206245" y="1969532"/>
            <a:chExt cx="8747064" cy="4205843"/>
          </a:xfrm>
        </p:grpSpPr>
        <p:pic>
          <p:nvPicPr>
            <p:cNvPr id="15" name="Picture 14" descr="14-10-2011_25ns_F2212_B2_BB3D.png"/>
            <p:cNvPicPr>
              <a:picLocks noChangeAspect="1"/>
            </p:cNvPicPr>
            <p:nvPr/>
          </p:nvPicPr>
          <p:blipFill>
            <a:blip r:embed="rId3"/>
            <a:srcRect t="50741"/>
            <a:stretch>
              <a:fillRect/>
            </a:stretch>
          </p:blipFill>
          <p:spPr>
            <a:xfrm>
              <a:off x="206245" y="1981200"/>
              <a:ext cx="8747064" cy="41941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47545" y="1969532"/>
              <a:ext cx="57859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Norm. Vertical emittance [mm </a:t>
              </a:r>
              <a:r>
                <a:rPr lang="en-US" b="1" dirty="0" err="1" smtClean="0"/>
                <a:t>mrad</a:t>
              </a:r>
              <a:r>
                <a:rPr lang="en-US" b="1" dirty="0" smtClean="0"/>
                <a:t>] – Beam2 </a:t>
              </a:r>
              <a:r>
                <a:rPr lang="en-US" b="1" dirty="0" smtClean="0">
                  <a:solidFill>
                    <a:srgbClr val="FF0000"/>
                  </a:solidFill>
                </a:rPr>
                <a:t>14/10/2011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139420" y="3314700"/>
            <a:ext cx="3538198" cy="369332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Reminder: estimated here δ</a:t>
            </a:r>
            <a:r>
              <a:rPr lang="en-US" b="1" baseline="-25000" dirty="0" smtClean="0">
                <a:solidFill>
                  <a:srgbClr val="FF0000"/>
                </a:solidFill>
              </a:rPr>
              <a:t>max</a:t>
            </a:r>
            <a:r>
              <a:rPr lang="en-US" b="1" dirty="0" smtClean="0">
                <a:solidFill>
                  <a:srgbClr val="FF0000"/>
                </a:solidFill>
              </a:rPr>
              <a:t>≈1.8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bBYemittance_SEY2.0_30nT_Qp15_0.1u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45" y="4214939"/>
            <a:ext cx="3798542" cy="2389061"/>
          </a:xfrm>
          <a:prstGeom prst="rect">
            <a:avLst/>
          </a:prstGeom>
        </p:spPr>
      </p:pic>
      <p:pic>
        <p:nvPicPr>
          <p:cNvPr id="25" name="Picture 24" descr="SEY2.0_30nT_0.1unifor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59300" y="4226012"/>
            <a:ext cx="3695701" cy="2330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chromaticity – simulation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Picture 10" descr="BbBlosses_SEY2.0_30nT_Qp15_0.1un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461" y="4214939"/>
            <a:ext cx="3798541" cy="2389059"/>
          </a:xfrm>
          <a:prstGeom prst="rect">
            <a:avLst/>
          </a:prstGeom>
        </p:spPr>
      </p:pic>
      <p:pic>
        <p:nvPicPr>
          <p:cNvPr id="14" name="Picture 13" descr="BbBYemittance_SEY2.1_50nT_Qp15_1.0un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145" y="1241922"/>
            <a:ext cx="3798540" cy="2389060"/>
          </a:xfrm>
          <a:prstGeom prst="rect">
            <a:avLst/>
          </a:prstGeom>
        </p:spPr>
      </p:pic>
      <p:grpSp>
        <p:nvGrpSpPr>
          <p:cNvPr id="5" name="Group 20"/>
          <p:cNvGrpSpPr/>
          <p:nvPr/>
        </p:nvGrpSpPr>
        <p:grpSpPr>
          <a:xfrm>
            <a:off x="714244" y="850900"/>
            <a:ext cx="7744699" cy="2806700"/>
            <a:chOff x="650744" y="685800"/>
            <a:chExt cx="7744699" cy="2806700"/>
          </a:xfrm>
        </p:grpSpPr>
        <p:sp>
          <p:nvSpPr>
            <p:cNvPr id="20" name="Round Same Side Corner Rectangle 19"/>
            <p:cNvSpPr/>
            <p:nvPr/>
          </p:nvSpPr>
          <p:spPr>
            <a:xfrm>
              <a:off x="650744" y="685800"/>
              <a:ext cx="7744699" cy="32752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δ</a:t>
              </a:r>
              <a:r>
                <a:rPr lang="en-US" b="1" baseline="-25000" dirty="0" err="1" smtClean="0"/>
                <a:t>max</a:t>
              </a:r>
              <a:r>
                <a:rPr lang="en-US" b="1" dirty="0" smtClean="0"/>
                <a:t>=2.1 with </a:t>
              </a:r>
              <a:r>
                <a:rPr lang="en-US" b="1" dirty="0" smtClean="0"/>
                <a:t>32000 </a:t>
              </a:r>
              <a:r>
                <a:rPr lang="en-US" b="1" dirty="0" smtClean="0"/>
                <a:t>primary </a:t>
              </a:r>
              <a:r>
                <a:rPr lang="en-US" b="1" dirty="0" err="1" smtClean="0"/>
                <a:t>e</a:t>
              </a:r>
              <a:r>
                <a:rPr lang="en-US" b="1" baseline="30000" dirty="0" smtClean="0"/>
                <a:t>-</a:t>
              </a:r>
              <a:r>
                <a:rPr lang="en-US" b="1" dirty="0" smtClean="0"/>
                <a:t>/bunch </a:t>
              </a:r>
              <a:r>
                <a:rPr lang="en-US" b="1" dirty="0" smtClean="0"/>
                <a:t>(uniform</a:t>
              </a:r>
              <a:r>
                <a:rPr lang="en-US" b="1" dirty="0" smtClean="0"/>
                <a:t>)</a:t>
              </a:r>
              <a:r>
                <a:rPr lang="en-US" b="1" dirty="0" smtClean="0"/>
                <a:t> - Q’</a:t>
              </a:r>
              <a:r>
                <a:rPr lang="en-US" b="1" baseline="-25000" dirty="0" smtClean="0"/>
                <a:t>x</a:t>
              </a:r>
              <a:r>
                <a:rPr lang="en-US" b="1" dirty="0" smtClean="0"/>
                <a:t>≈Q’</a:t>
              </a:r>
              <a:r>
                <a:rPr lang="en-US" b="1" baseline="-25000" dirty="0" smtClean="0"/>
                <a:t>y</a:t>
              </a:r>
              <a:r>
                <a:rPr lang="en-US" b="1" dirty="0" smtClean="0"/>
                <a:t>≈15 </a:t>
              </a:r>
              <a:endParaRPr lang="en-US" b="1" dirty="0" smtClean="0"/>
            </a:p>
            <a:p>
              <a:pPr algn="ctr"/>
              <a:endParaRPr lang="en-US" sz="500" b="1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50744" y="1013322"/>
              <a:ext cx="7744699" cy="2479178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0"/>
          <p:cNvGrpSpPr/>
          <p:nvPr/>
        </p:nvGrpSpPr>
        <p:grpSpPr>
          <a:xfrm>
            <a:off x="714244" y="3811747"/>
            <a:ext cx="7744699" cy="2817653"/>
            <a:chOff x="650744" y="685800"/>
            <a:chExt cx="7744699" cy="2817653"/>
          </a:xfrm>
        </p:grpSpPr>
        <p:sp>
          <p:nvSpPr>
            <p:cNvPr id="16" name="Round Same Side Corner Rectangle 15"/>
            <p:cNvSpPr/>
            <p:nvPr/>
          </p:nvSpPr>
          <p:spPr>
            <a:xfrm>
              <a:off x="650744" y="685800"/>
              <a:ext cx="7744699" cy="32752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δ</a:t>
              </a:r>
              <a:r>
                <a:rPr lang="en-US" b="1" baseline="-25000" dirty="0" err="1" smtClean="0"/>
                <a:t>max</a:t>
              </a:r>
              <a:r>
                <a:rPr lang="en-US" b="1" dirty="0" smtClean="0"/>
                <a:t>=</a:t>
              </a:r>
              <a:r>
                <a:rPr lang="en-US" b="1" dirty="0" smtClean="0"/>
                <a:t>2.0 </a:t>
              </a:r>
              <a:r>
                <a:rPr lang="en-US" b="1" dirty="0" smtClean="0"/>
                <a:t>with</a:t>
              </a:r>
              <a:r>
                <a:rPr lang="en-US" b="1" dirty="0" smtClean="0"/>
                <a:t> 19200 </a:t>
              </a:r>
              <a:r>
                <a:rPr lang="en-US" b="1" dirty="0" smtClean="0"/>
                <a:t>primary </a:t>
              </a:r>
              <a:r>
                <a:rPr lang="en-US" b="1" dirty="0" err="1" smtClean="0"/>
                <a:t>e</a:t>
              </a:r>
              <a:r>
                <a:rPr lang="en-US" b="1" baseline="30000" dirty="0" smtClean="0"/>
                <a:t>-</a:t>
              </a:r>
              <a:r>
                <a:rPr lang="en-US" b="1" dirty="0" smtClean="0"/>
                <a:t>/bunch (Gaussian + 10% uniform) - </a:t>
              </a:r>
              <a:r>
                <a:rPr lang="en-US" b="1" dirty="0" smtClean="0"/>
                <a:t>Q’</a:t>
              </a:r>
              <a:r>
                <a:rPr lang="en-US" b="1" baseline="-25000" dirty="0" smtClean="0"/>
                <a:t>x</a:t>
              </a:r>
              <a:r>
                <a:rPr lang="en-US" b="1" dirty="0" smtClean="0"/>
                <a:t>≈Q’</a:t>
              </a:r>
              <a:r>
                <a:rPr lang="en-US" b="1" baseline="-25000" dirty="0" smtClean="0"/>
                <a:t>y</a:t>
              </a:r>
              <a:r>
                <a:rPr lang="en-US" b="1" dirty="0" smtClean="0"/>
                <a:t>≈15 </a:t>
              </a:r>
              <a:endParaRPr lang="en-US" b="1" dirty="0" smtClean="0"/>
            </a:p>
            <a:p>
              <a:pPr algn="ctr"/>
              <a:endParaRPr lang="en-US" sz="500" b="1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0744" y="1013322"/>
              <a:ext cx="7744699" cy="2490131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SEY2.1_50nT_1.0uni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559300" y="1241922"/>
            <a:ext cx="3695701" cy="2330623"/>
          </a:xfrm>
          <a:prstGeom prst="rect">
            <a:avLst/>
          </a:prstGeom>
        </p:spPr>
      </p:pic>
      <p:pic>
        <p:nvPicPr>
          <p:cNvPr id="13" name="Picture 12" descr="BbBlosses_SEY2.1_50nT_Qp15_1.0un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6461" y="1241922"/>
            <a:ext cx="3798540" cy="238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</a:t>
            </a:r>
            <a:r>
              <a:rPr lang="en-US" dirty="0" smtClean="0"/>
              <a:t>c</a:t>
            </a:r>
            <a:r>
              <a:rPr lang="en-US" dirty="0" smtClean="0"/>
              <a:t>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Lucida Grande"/>
              <a:buChar char="⇒"/>
            </a:pPr>
            <a:r>
              <a:rPr lang="en-US" dirty="0" smtClean="0"/>
              <a:t>Onset </a:t>
            </a:r>
            <a:r>
              <a:rPr lang="en-US" dirty="0" smtClean="0"/>
              <a:t>of vertical single bunch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-cloud instability can be reproduced in good agreement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δ</a:t>
            </a:r>
            <a:r>
              <a:rPr lang="en-US" baseline="-25000" dirty="0" err="1" smtClean="0"/>
              <a:t>max</a:t>
            </a:r>
            <a:r>
              <a:rPr lang="en-US" dirty="0" smtClean="0"/>
              <a:t> estimated from heat load data analysis</a:t>
            </a:r>
          </a:p>
          <a:p>
            <a:pPr lvl="1"/>
            <a:r>
              <a:rPr lang="en-US" dirty="0" smtClean="0"/>
              <a:t>combining </a:t>
            </a:r>
            <a:r>
              <a:rPr lang="en-US" dirty="0" err="1" smtClean="0"/>
              <a:t>PyECLOUD</a:t>
            </a:r>
            <a:r>
              <a:rPr lang="en-US" dirty="0" smtClean="0"/>
              <a:t> for build-up and HEADTAIL for beam dynamics simulations</a:t>
            </a:r>
          </a:p>
          <a:p>
            <a:pPr lvl="1"/>
            <a:r>
              <a:rPr lang="en-US" dirty="0" smtClean="0"/>
              <a:t>Simulations show fast emittance growth and strong losses, similar to observations in </a:t>
            </a:r>
            <a:r>
              <a:rPr lang="en-US" dirty="0" smtClean="0"/>
              <a:t>LHC</a:t>
            </a:r>
          </a:p>
          <a:p>
            <a:pPr>
              <a:buFont typeface="Lucida Grande"/>
              <a:buChar char="⇒"/>
            </a:pPr>
            <a:r>
              <a:rPr lang="en-US" dirty="0" smtClean="0"/>
              <a:t>Instability onset depends </a:t>
            </a:r>
            <a:r>
              <a:rPr lang="en-US" dirty="0" smtClean="0"/>
              <a:t>strongly on central electron density seen by the bunch</a:t>
            </a:r>
          </a:p>
          <a:p>
            <a:pPr lvl="1"/>
            <a:r>
              <a:rPr lang="en-US" dirty="0" smtClean="0"/>
              <a:t>Central density</a:t>
            </a:r>
            <a:r>
              <a:rPr lang="en-US" dirty="0" smtClean="0"/>
              <a:t> before saturation depends strongly </a:t>
            </a:r>
            <a:r>
              <a:rPr lang="en-US" dirty="0" smtClean="0"/>
              <a:t>on the distribution of</a:t>
            </a:r>
            <a:r>
              <a:rPr lang="en-US" dirty="0" smtClean="0"/>
              <a:t> primary electrons</a:t>
            </a:r>
            <a:endParaRPr lang="en-US" dirty="0" smtClean="0"/>
          </a:p>
          <a:p>
            <a:pPr lvl="1"/>
            <a:r>
              <a:rPr lang="en-US" dirty="0" smtClean="0"/>
              <a:t>Uncertainty on pressure and initial distribution of</a:t>
            </a:r>
            <a:r>
              <a:rPr lang="en-US" dirty="0" smtClean="0"/>
              <a:t> primary electrons plays important role for the onset of instability but </a:t>
            </a:r>
            <a:r>
              <a:rPr lang="en-US" dirty="0" smtClean="0"/>
              <a:t>is of minor concern for the analysis of heat load data</a:t>
            </a:r>
            <a:endParaRPr lang="en-US" dirty="0" smtClean="0"/>
          </a:p>
          <a:p>
            <a:pPr>
              <a:buFont typeface="Lucida Grande"/>
              <a:buChar char="⇒"/>
            </a:pPr>
            <a:r>
              <a:rPr lang="en-US" dirty="0" smtClean="0"/>
              <a:t>L</a:t>
            </a:r>
            <a:r>
              <a:rPr lang="en-US" dirty="0" smtClean="0">
                <a:sym typeface="Wingdings"/>
              </a:rPr>
              <a:t>arge chromaticity helps stabilizing the </a:t>
            </a:r>
            <a:r>
              <a:rPr lang="en-US" dirty="0" smtClean="0">
                <a:sym typeface="Wingdings"/>
              </a:rPr>
              <a:t>beam</a:t>
            </a:r>
            <a:r>
              <a:rPr lang="en-US" dirty="0" smtClean="0">
                <a:sym typeface="Wingdings"/>
              </a:rPr>
              <a:t> but still emittance </a:t>
            </a:r>
            <a:r>
              <a:rPr lang="en-US" dirty="0" smtClean="0">
                <a:sym typeface="Wingdings"/>
              </a:rPr>
              <a:t>blow-up and</a:t>
            </a:r>
            <a:r>
              <a:rPr lang="en-US" dirty="0" smtClean="0">
                <a:sym typeface="Wingdings"/>
              </a:rPr>
              <a:t> losses</a:t>
            </a:r>
          </a:p>
          <a:p>
            <a:pPr lvl="1"/>
            <a:r>
              <a:rPr lang="en-US" dirty="0" smtClean="0">
                <a:sym typeface="Wingdings"/>
              </a:rPr>
              <a:t>Observed b</a:t>
            </a:r>
            <a:r>
              <a:rPr lang="en-US" dirty="0" smtClean="0">
                <a:sym typeface="Wingdings"/>
              </a:rPr>
              <a:t>oth in simulations and in the LHC</a:t>
            </a:r>
          </a:p>
          <a:p>
            <a:endParaRPr lang="en-US" dirty="0" smtClean="0">
              <a:sym typeface="Wingdings"/>
            </a:endParaRPr>
          </a:p>
          <a:p>
            <a:pPr>
              <a:buFont typeface="Lucida Grande"/>
              <a:buChar char="⇒"/>
            </a:pPr>
            <a:r>
              <a:rPr lang="en-US" dirty="0" smtClean="0">
                <a:sym typeface="Wingdings"/>
              </a:rPr>
              <a:t>Could be interesting to include the </a:t>
            </a:r>
            <a:r>
              <a:rPr lang="en-US" dirty="0" smtClean="0">
                <a:sym typeface="Wingdings"/>
              </a:rPr>
              <a:t>effect of the damper in the single bunch simulation</a:t>
            </a:r>
            <a:endParaRPr lang="en-US" dirty="0" smtClean="0">
              <a:sym typeface="Wingdings"/>
            </a:endParaRPr>
          </a:p>
          <a:p>
            <a:pPr>
              <a:buFont typeface="Lucida Grande"/>
              <a:buChar char="⇒"/>
            </a:pPr>
            <a:r>
              <a:rPr lang="en-US" dirty="0" smtClean="0">
                <a:sym typeface="Wingdings"/>
              </a:rPr>
              <a:t>Coupling </a:t>
            </a:r>
            <a:r>
              <a:rPr lang="en-US" dirty="0" smtClean="0">
                <a:sym typeface="Wingdings"/>
              </a:rPr>
              <a:t>between bunches should</a:t>
            </a:r>
            <a:r>
              <a:rPr lang="en-US" dirty="0" smtClean="0">
                <a:sym typeface="Wingdings"/>
              </a:rPr>
              <a:t> also be </a:t>
            </a:r>
            <a:r>
              <a:rPr lang="en-US" dirty="0" smtClean="0">
                <a:sym typeface="Wingdings"/>
              </a:rPr>
              <a:t>taken into account</a:t>
            </a:r>
            <a:r>
              <a:rPr lang="en-US" dirty="0" smtClean="0">
                <a:sym typeface="Wingdings"/>
              </a:rPr>
              <a:t> </a:t>
            </a:r>
          </a:p>
          <a:p>
            <a:pPr lvl="1"/>
            <a:r>
              <a:rPr lang="en-US" dirty="0" smtClean="0">
                <a:sym typeface="Wingdings"/>
              </a:rPr>
              <a:t>Self consistent model of electron cloud effects for studying horizontal coupled bunch instability</a:t>
            </a:r>
            <a:endParaRPr lang="en-US" dirty="0" smtClean="0">
              <a:sym typeface="Wingdings"/>
            </a:endParaRPr>
          </a:p>
          <a:p>
            <a:pPr lvl="1"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Combine HEADTAIL with </a:t>
            </a:r>
            <a:r>
              <a:rPr lang="en-US" dirty="0" err="1" smtClean="0">
                <a:sym typeface="Wingdings"/>
              </a:rPr>
              <a:t>PyECLOUD</a:t>
            </a:r>
            <a:r>
              <a:rPr lang="en-US" dirty="0" smtClean="0">
                <a:sym typeface="Wingdings"/>
              </a:rPr>
              <a:t> …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400" y="684213"/>
            <a:ext cx="8737600" cy="5884862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Thank you for your attention!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– horizontal cuts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His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95932" y="751891"/>
            <a:ext cx="4287740" cy="3225376"/>
          </a:xfrm>
          <a:prstGeom prst="rect">
            <a:avLst/>
          </a:prstGeom>
        </p:spPr>
      </p:pic>
      <p:pic>
        <p:nvPicPr>
          <p:cNvPr id="6" name="Picture 5" descr="Dis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45" y="751891"/>
            <a:ext cx="4289687" cy="3217265"/>
          </a:xfrm>
          <a:prstGeom prst="rect">
            <a:avLst/>
          </a:prstGeom>
        </p:spPr>
      </p:pic>
      <p:pic>
        <p:nvPicPr>
          <p:cNvPr id="7" name="Picture 6" descr="VerticalEmittanc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06244" y="3995298"/>
            <a:ext cx="4289687" cy="2799202"/>
          </a:xfrm>
          <a:prstGeom prst="rect">
            <a:avLst/>
          </a:prstGeom>
        </p:spPr>
      </p:pic>
      <p:pic>
        <p:nvPicPr>
          <p:cNvPr id="8" name="Picture 7" descr="Yav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396674" y="3969156"/>
            <a:ext cx="4386998" cy="286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Part </a:t>
            </a:r>
            <a:r>
              <a:rPr lang="en-US" dirty="0" smtClean="0"/>
              <a:t>I</a:t>
            </a:r>
          </a:p>
          <a:p>
            <a:pPr lvl="1">
              <a:buSzPct val="100000"/>
              <a:buFont typeface="Lucida Grande"/>
              <a:buChar char="⇒"/>
            </a:pPr>
            <a:r>
              <a:rPr lang="en-US" dirty="0" smtClean="0"/>
              <a:t>Observations with 25ns beams in </a:t>
            </a:r>
            <a:r>
              <a:rPr lang="en-US" dirty="0" smtClean="0"/>
              <a:t>LHC and estimation of </a:t>
            </a:r>
            <a:r>
              <a:rPr lang="en-US" dirty="0" err="1" smtClean="0">
                <a:sym typeface="Wingdings"/>
              </a:rPr>
              <a:t>δ</a:t>
            </a:r>
            <a:r>
              <a:rPr lang="en-US" baseline="-25000" dirty="0" err="1" smtClean="0">
                <a:sym typeface="Wingdings"/>
              </a:rPr>
              <a:t>max</a:t>
            </a:r>
            <a:r>
              <a:rPr lang="en-US" dirty="0" smtClean="0"/>
              <a:t> in the LHC arcs</a:t>
            </a:r>
          </a:p>
          <a:p>
            <a:pPr lvl="1">
              <a:buSzPct val="100000"/>
              <a:buFont typeface="Lucida Grande"/>
              <a:buChar char="⇒"/>
            </a:pPr>
            <a:r>
              <a:rPr lang="en-US" dirty="0" smtClean="0"/>
              <a:t>Reproducing </a:t>
            </a:r>
            <a:r>
              <a:rPr lang="en-US" dirty="0" smtClean="0"/>
              <a:t>machine observations with</a:t>
            </a:r>
            <a:r>
              <a:rPr lang="en-US" dirty="0" smtClean="0"/>
              <a:t> HEADTAIL simulations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Part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II</a:t>
            </a:r>
            <a:endParaRPr lang="en-US" dirty="0" smtClean="0">
              <a:solidFill>
                <a:schemeClr val="bg1">
                  <a:lumMod val="50000"/>
                </a:schemeClr>
              </a:solidFill>
              <a:sym typeface="Wingdings"/>
            </a:endParaRPr>
          </a:p>
          <a:p>
            <a:pPr lvl="1">
              <a:buFont typeface="Arial"/>
              <a:buChar char="⇒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Dependence on distribution of electron cloud</a:t>
            </a:r>
          </a:p>
          <a:p>
            <a:pPr lvl="1">
              <a:buFont typeface="Arial"/>
              <a:buChar char="⇒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Dependence of instability onset on build-up parameters 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sym typeface="Wingdings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Part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III</a:t>
            </a:r>
            <a:endParaRPr lang="en-US" dirty="0" smtClean="0">
              <a:solidFill>
                <a:schemeClr val="bg1">
                  <a:lumMod val="50000"/>
                </a:schemeClr>
              </a:solidFill>
              <a:sym typeface="Wingdings"/>
            </a:endParaRPr>
          </a:p>
          <a:p>
            <a:pPr lvl="1">
              <a:buFont typeface="Arial"/>
              <a:buChar char="⇒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Comparison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of simulations with beam observations with large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chromaticity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– stripes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 descr="Dist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6" y="683901"/>
            <a:ext cx="3914132" cy="2935599"/>
          </a:xfrm>
          <a:prstGeom prst="rect">
            <a:avLst/>
          </a:prstGeom>
        </p:spPr>
      </p:pic>
      <p:pic>
        <p:nvPicPr>
          <p:cNvPr id="6" name="Picture 5" descr="Dist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5" y="683899"/>
            <a:ext cx="4374222" cy="3280667"/>
          </a:xfrm>
          <a:prstGeom prst="rect">
            <a:avLst/>
          </a:prstGeom>
        </p:spPr>
      </p:pic>
      <p:pic>
        <p:nvPicPr>
          <p:cNvPr id="7" name="Picture 6" descr="Distr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46" y="683903"/>
            <a:ext cx="4374219" cy="3280664"/>
          </a:xfrm>
          <a:prstGeom prst="rect">
            <a:avLst/>
          </a:prstGeom>
        </p:spPr>
      </p:pic>
      <p:pic>
        <p:nvPicPr>
          <p:cNvPr id="8" name="Picture 7" descr="Distr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47" y="683903"/>
            <a:ext cx="4374218" cy="3280663"/>
          </a:xfrm>
          <a:prstGeom prst="rect">
            <a:avLst/>
          </a:prstGeom>
        </p:spPr>
      </p:pic>
      <p:pic>
        <p:nvPicPr>
          <p:cNvPr id="9" name="Picture 8" descr="Distr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43" y="683899"/>
            <a:ext cx="4374222" cy="3280666"/>
          </a:xfrm>
          <a:prstGeom prst="rect">
            <a:avLst/>
          </a:prstGeom>
        </p:spPr>
      </p:pic>
      <p:pic>
        <p:nvPicPr>
          <p:cNvPr id="10" name="Picture 9" descr="Distr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243" y="683900"/>
            <a:ext cx="4374222" cy="3280667"/>
          </a:xfrm>
          <a:prstGeom prst="rect">
            <a:avLst/>
          </a:prstGeom>
        </p:spPr>
      </p:pic>
      <p:pic>
        <p:nvPicPr>
          <p:cNvPr id="12" name="Picture 11" descr="VerticalEmittanc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06247" y="3964565"/>
            <a:ext cx="4374222" cy="2854365"/>
          </a:xfrm>
          <a:prstGeom prst="rect">
            <a:avLst/>
          </a:prstGeom>
        </p:spPr>
      </p:pic>
      <p:pic>
        <p:nvPicPr>
          <p:cNvPr id="13" name="Picture 12" descr="His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495932" y="751891"/>
            <a:ext cx="4287740" cy="3225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rcRect t="13052"/>
          <a:stretch>
            <a:fillRect/>
          </a:stretch>
        </p:blipFill>
        <p:spPr>
          <a:xfrm>
            <a:off x="198267" y="1307453"/>
            <a:ext cx="8856988" cy="5470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 history of the LHC arcs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58561" y="1250988"/>
            <a:ext cx="37251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u="sng" dirty="0" smtClean="0">
                <a:solidFill>
                  <a:schemeClr val="bg1">
                    <a:lumMod val="50000"/>
                  </a:schemeClr>
                </a:solidFill>
              </a:rPr>
              <a:t>G. </a:t>
            </a:r>
            <a:r>
              <a:rPr lang="en-US" sz="1500" b="1" u="sng" dirty="0" err="1" smtClean="0">
                <a:solidFill>
                  <a:schemeClr val="bg1">
                    <a:lumMod val="50000"/>
                  </a:schemeClr>
                </a:solidFill>
              </a:rPr>
              <a:t>Iadarola</a:t>
            </a:r>
            <a:r>
              <a:rPr lang="en-US" sz="1500" b="1" u="sng" dirty="0" smtClean="0">
                <a:solidFill>
                  <a:schemeClr val="bg1">
                    <a:lumMod val="50000"/>
                  </a:schemeClr>
                </a:solidFill>
              </a:rPr>
              <a:t> and G. </a:t>
            </a:r>
            <a:r>
              <a:rPr lang="en-US" sz="1500" b="1" u="sng" dirty="0" err="1" smtClean="0">
                <a:solidFill>
                  <a:schemeClr val="bg1">
                    <a:lumMod val="50000"/>
                  </a:schemeClr>
                </a:solidFill>
              </a:rPr>
              <a:t>Rumolo</a:t>
            </a:r>
            <a:r>
              <a:rPr lang="en-US" sz="1500" b="1" u="sng" dirty="0" smtClean="0">
                <a:solidFill>
                  <a:schemeClr val="bg1">
                    <a:lumMod val="50000"/>
                  </a:schemeClr>
                </a:solidFill>
              </a:rPr>
              <a:t>  (Chamonix 2012)</a:t>
            </a:r>
            <a:endParaRPr lang="en-US" sz="15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680000">
            <a:off x="1262303" y="2446970"/>
            <a:ext cx="902811" cy="2769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24 bunches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9680000">
            <a:off x="2231578" y="2341937"/>
            <a:ext cx="1505866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Up to 288 bunches </a:t>
            </a:r>
          </a:p>
          <a:p>
            <a:pPr algn="ctr"/>
            <a:r>
              <a:rPr lang="en-US" sz="1200" dirty="0" smtClean="0"/>
              <a:t>Injected </a:t>
            </a:r>
            <a:r>
              <a:rPr lang="en-US" sz="1200" dirty="0" smtClean="0"/>
              <a:t>(with Q’&gt;15)</a:t>
            </a:r>
            <a:endParaRPr lang="en-US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76407" y="4304845"/>
            <a:ext cx="1469481" cy="698500"/>
            <a:chOff x="1676407" y="4304845"/>
            <a:chExt cx="1469481" cy="698500"/>
          </a:xfrm>
        </p:grpSpPr>
        <p:sp>
          <p:nvSpPr>
            <p:cNvPr id="18" name="Oval 17"/>
            <p:cNvSpPr/>
            <p:nvPr/>
          </p:nvSpPr>
          <p:spPr>
            <a:xfrm>
              <a:off x="1676407" y="4419145"/>
              <a:ext cx="558800" cy="584200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57216" y="4304845"/>
              <a:ext cx="98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δ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max</a:t>
              </a:r>
              <a:r>
                <a:rPr lang="en-US" b="1" dirty="0" smtClean="0">
                  <a:solidFill>
                    <a:srgbClr val="FF0000"/>
                  </a:solidFill>
                </a:rPr>
                <a:t>≈2.1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721600" y="6492875"/>
            <a:ext cx="673100" cy="2855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672776" y="762000"/>
            <a:ext cx="2994279" cy="488987"/>
          </a:xfrm>
          <a:prstGeom prst="wedgeRoundRectCallout">
            <a:avLst>
              <a:gd name="adj1" fmla="val -4461"/>
              <a:gd name="adj2" fmla="val 93833"/>
              <a:gd name="adj3" fmla="val 16667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26/08:</a:t>
            </a:r>
            <a:r>
              <a:rPr lang="en-US" b="1" dirty="0" smtClean="0">
                <a:solidFill>
                  <a:srgbClr val="FF0000"/>
                </a:solidFill>
              </a:rPr>
              <a:t> 48 bunches with Q’≈2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0"/>
            <a:ext cx="8776394" cy="61740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973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June 29</a:t>
            </a:r>
            <a:r>
              <a:rPr lang="en-US" u="sng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dirty="0" smtClean="0"/>
              <a:t> 24 </a:t>
            </a:r>
            <a:r>
              <a:rPr lang="en-US" dirty="0" smtClean="0"/>
              <a:t>bunches</a:t>
            </a:r>
            <a:r>
              <a:rPr lang="en-US" dirty="0" smtClean="0"/>
              <a:t>: strong emittance growth, but no instability</a:t>
            </a:r>
            <a:endParaRPr lang="en-US" dirty="0" smtClean="0"/>
          </a:p>
          <a:p>
            <a:pPr>
              <a:buNone/>
            </a:pPr>
            <a:endParaRPr lang="en-US" sz="900" dirty="0" smtClean="0"/>
          </a:p>
          <a:p>
            <a:pPr>
              <a:spcAft>
                <a:spcPts val="1000"/>
              </a:spcAft>
              <a:buNone/>
            </a:pPr>
            <a:r>
              <a:rPr lang="en-US" u="sng" dirty="0" smtClean="0">
                <a:solidFill>
                  <a:srgbClr val="7F7F7F"/>
                </a:solidFill>
              </a:rPr>
              <a:t>August </a:t>
            </a:r>
            <a:r>
              <a:rPr lang="en-US" u="sng" dirty="0" smtClean="0">
                <a:solidFill>
                  <a:srgbClr val="7F7F7F"/>
                </a:solidFill>
              </a:rPr>
              <a:t>26</a:t>
            </a:r>
            <a:r>
              <a:rPr lang="en-US" u="sng" baseline="30000" dirty="0" smtClean="0">
                <a:solidFill>
                  <a:srgbClr val="7F7F7F"/>
                </a:solidFill>
              </a:rPr>
              <a:t>th</a:t>
            </a:r>
            <a:r>
              <a:rPr lang="en-US" u="sng" dirty="0" smtClean="0">
                <a:solidFill>
                  <a:srgbClr val="7F7F7F"/>
                </a:solidFill>
              </a:rPr>
              <a:t>:</a:t>
            </a:r>
            <a:r>
              <a:rPr lang="en-US" dirty="0" smtClean="0"/>
              <a:t> 48 </a:t>
            </a:r>
            <a:r>
              <a:rPr lang="en-US" dirty="0" smtClean="0"/>
              <a:t>bunches</a:t>
            </a:r>
            <a:r>
              <a:rPr lang="en-US" dirty="0" smtClean="0"/>
              <a:t> on beam 2 with </a:t>
            </a:r>
            <a:r>
              <a:rPr lang="en-US" dirty="0" smtClean="0"/>
              <a:t>1e11p/b</a:t>
            </a:r>
            <a:r>
              <a:rPr lang="en-US" dirty="0" smtClean="0"/>
              <a:t> and </a:t>
            </a:r>
            <a:r>
              <a:rPr lang="en-US" dirty="0" smtClean="0"/>
              <a:t>standard chromaticity (Q’</a:t>
            </a:r>
            <a:r>
              <a:rPr lang="en-US" baseline="-25000" dirty="0" smtClean="0"/>
              <a:t>x</a:t>
            </a:r>
            <a:r>
              <a:rPr lang="en-US" dirty="0" smtClean="0"/>
              <a:t>≈Q’</a:t>
            </a:r>
            <a:r>
              <a:rPr lang="en-US" baseline="-25000" dirty="0" smtClean="0"/>
              <a:t>y</a:t>
            </a:r>
            <a:r>
              <a:rPr lang="en-US" dirty="0" smtClean="0"/>
              <a:t>≈2)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Injection wi</a:t>
            </a:r>
            <a:r>
              <a:rPr lang="en-US" dirty="0" smtClean="0">
                <a:solidFill>
                  <a:srgbClr val="000000"/>
                </a:solidFill>
              </a:rPr>
              <a:t>th transverse damper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dumped after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~1000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turns </a:t>
            </a:r>
            <a:r>
              <a:rPr lang="en-US" dirty="0" smtClean="0">
                <a:sym typeface="Wingdings"/>
              </a:rPr>
              <a:t>(beam excursion)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Injection without transverse damper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dumped after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~500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turns </a:t>
            </a:r>
            <a:r>
              <a:rPr lang="en-US" dirty="0" smtClean="0">
                <a:sym typeface="Wingdings"/>
              </a:rPr>
              <a:t>(</a:t>
            </a:r>
            <a:r>
              <a:rPr lang="en-US" b="1" dirty="0" smtClean="0">
                <a:sym typeface="Wingdings"/>
              </a:rPr>
              <a:t>fast beam loss)</a:t>
            </a:r>
          </a:p>
          <a:p>
            <a:pPr>
              <a:spcAft>
                <a:spcPts val="1000"/>
              </a:spcAft>
            </a:pPr>
            <a:endParaRPr lang="en-US" dirty="0" smtClean="0">
              <a:sym typeface="Wingdings"/>
            </a:endParaRPr>
          </a:p>
          <a:p>
            <a:pPr>
              <a:spcAft>
                <a:spcPts val="1000"/>
              </a:spcAft>
            </a:pPr>
            <a:endParaRPr lang="en-US" dirty="0" smtClean="0">
              <a:sym typeface="Wingdings"/>
            </a:endParaRPr>
          </a:p>
          <a:p>
            <a:pPr>
              <a:spcAft>
                <a:spcPts val="1000"/>
              </a:spcAft>
            </a:pPr>
            <a:endParaRPr lang="en-US" dirty="0" smtClean="0">
              <a:sym typeface="Wingdings"/>
            </a:endParaRPr>
          </a:p>
          <a:p>
            <a:pPr>
              <a:spcAft>
                <a:spcPts val="1000"/>
              </a:spcAft>
            </a:pPr>
            <a:endParaRPr lang="en-US" dirty="0" smtClean="0">
              <a:sym typeface="Wingdings"/>
            </a:endParaRPr>
          </a:p>
          <a:p>
            <a:pPr>
              <a:spcAft>
                <a:spcPts val="1000"/>
              </a:spcAft>
            </a:pPr>
            <a:endParaRPr lang="en-US" dirty="0" smtClean="0">
              <a:sym typeface="Wingdings"/>
            </a:endParaRPr>
          </a:p>
          <a:p>
            <a:pPr>
              <a:spcAft>
                <a:spcPts val="1000"/>
              </a:spcAft>
              <a:buNone/>
            </a:pP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Further MDs in October:</a:t>
            </a:r>
            <a:r>
              <a:rPr lang="en-US" dirty="0" smtClean="0">
                <a:sym typeface="Wingdings"/>
              </a:rPr>
              <a:t> up to 288 bunches injected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ym typeface="Wingdings"/>
              </a:rPr>
              <a:t>high chromaticity </a:t>
            </a:r>
            <a:r>
              <a:rPr lang="en-US" dirty="0" smtClean="0"/>
              <a:t>(Q’</a:t>
            </a:r>
            <a:r>
              <a:rPr lang="en-US" baseline="-25000" dirty="0" smtClean="0"/>
              <a:t>x</a:t>
            </a:r>
            <a:r>
              <a:rPr lang="en-US" dirty="0" smtClean="0"/>
              <a:t>≈Q’</a:t>
            </a:r>
            <a:r>
              <a:rPr lang="en-US" baseline="-25000" dirty="0" smtClean="0"/>
              <a:t>y</a:t>
            </a:r>
            <a:r>
              <a:rPr lang="en-US" dirty="0" smtClean="0"/>
              <a:t>≈15) </a:t>
            </a:r>
            <a:r>
              <a:rPr lang="en-US" dirty="0" smtClean="0">
                <a:sym typeface="Wingdings"/>
              </a:rPr>
              <a:t>needed for stabilizing the beam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ym typeface="Wingdings"/>
              </a:rPr>
              <a:t>Clear signature of electron cloud </a:t>
            </a:r>
            <a:r>
              <a:rPr lang="en-US" dirty="0" smtClean="0">
                <a:sym typeface="Wingdings"/>
              </a:rPr>
              <a:t>effects: pressure rise, heat </a:t>
            </a:r>
            <a:r>
              <a:rPr lang="en-US" dirty="0" smtClean="0">
                <a:sym typeface="Wingdings"/>
              </a:rPr>
              <a:t>load, emittance growth along the bunch train, losses …</a:t>
            </a:r>
            <a:endParaRPr lang="en-US" dirty="0" smtClean="0"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Observations with 25ns beam in the LHC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861300" y="2017693"/>
            <a:ext cx="1286439" cy="954107"/>
            <a:chOff x="7861300" y="2017693"/>
            <a:chExt cx="1286439" cy="954107"/>
          </a:xfrm>
        </p:grpSpPr>
        <p:sp>
          <p:nvSpPr>
            <p:cNvPr id="8" name="Rectangle 7"/>
            <p:cNvSpPr/>
            <p:nvPr/>
          </p:nvSpPr>
          <p:spPr>
            <a:xfrm>
              <a:off x="7924800" y="2017693"/>
              <a:ext cx="122293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8000"/>
                  </a:solidFill>
                  <a:sym typeface="Wingdings"/>
                </a:rPr>
                <a:t>Suitable to benchmark </a:t>
              </a:r>
              <a:r>
                <a:rPr lang="en-US" sz="1400" b="1" dirty="0" smtClean="0">
                  <a:solidFill>
                    <a:srgbClr val="008000"/>
                  </a:solidFill>
                  <a:sym typeface="Wingdings"/>
                </a:rPr>
                <a:t>simulation </a:t>
              </a:r>
            </a:p>
            <a:p>
              <a:pPr algn="ctr"/>
              <a:r>
                <a:rPr lang="en-US" sz="1400" b="1" dirty="0" smtClean="0">
                  <a:solidFill>
                    <a:srgbClr val="008000"/>
                  </a:solidFill>
                  <a:sym typeface="Wingdings"/>
                </a:rPr>
                <a:t>codes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7861300" y="2043093"/>
              <a:ext cx="165100" cy="877906"/>
            </a:xfrm>
            <a:prstGeom prst="rightBrace">
              <a:avLst>
                <a:gd name="adj1" fmla="val 52235"/>
                <a:gd name="adj2" fmla="val 50000"/>
              </a:avLst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12800" y="3030121"/>
            <a:ext cx="6819900" cy="2021764"/>
            <a:chOff x="812800" y="3601621"/>
            <a:chExt cx="6819900" cy="2021764"/>
          </a:xfrm>
        </p:grpSpPr>
        <p:pic>
          <p:nvPicPr>
            <p:cNvPr id="5" name="Picture 4" descr="20110826225923.png"/>
            <p:cNvPicPr>
              <a:picLocks noChangeAspect="1"/>
            </p:cNvPicPr>
            <p:nvPr/>
          </p:nvPicPr>
          <p:blipFill>
            <a:blip r:embed="rId2">
              <a:alphaModFix/>
            </a:blip>
            <a:srcRect t="69564" b="2404"/>
            <a:stretch>
              <a:fillRect/>
            </a:stretch>
          </p:blipFill>
          <p:spPr>
            <a:xfrm>
              <a:off x="812800" y="3924300"/>
              <a:ext cx="6819900" cy="1542508"/>
            </a:xfrm>
            <a:prstGeom prst="rect">
              <a:avLst/>
            </a:prstGeom>
          </p:spPr>
        </p:pic>
        <p:sp>
          <p:nvSpPr>
            <p:cNvPr id="12" name="Right Brace 11"/>
            <p:cNvSpPr/>
            <p:nvPr/>
          </p:nvSpPr>
          <p:spPr>
            <a:xfrm rot="5400000">
              <a:off x="5738903" y="4348069"/>
              <a:ext cx="187327" cy="1886134"/>
            </a:xfrm>
            <a:prstGeom prst="righ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61540" y="5284831"/>
              <a:ext cx="1854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ym typeface="Wingdings"/>
                </a:rPr>
                <a:t>~ 150 turns</a:t>
              </a:r>
              <a:endParaRPr lang="en-US" sz="16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29540" y="3601621"/>
              <a:ext cx="1854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000" b="1" dirty="0" smtClean="0">
                  <a:sym typeface="Wingdings"/>
                </a:rPr>
                <a:t>Losses vs. time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3d_oscillations_Dump1B2VQ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3890888"/>
            <a:ext cx="3057450" cy="2293088"/>
          </a:xfrm>
          <a:prstGeom prst="rect">
            <a:avLst/>
          </a:prstGeom>
        </p:spPr>
      </p:pic>
      <p:pic>
        <p:nvPicPr>
          <p:cNvPr id="34" name="Picture 33" descr="3d_oscillations_Dump1B2HQ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1691193"/>
            <a:ext cx="3057450" cy="2293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 mortem of the </a:t>
            </a:r>
            <a:r>
              <a:rPr lang="en-US" dirty="0" smtClean="0"/>
              <a:t>2 beam dumps on</a:t>
            </a:r>
            <a:r>
              <a:rPr lang="en-US" dirty="0" smtClean="0"/>
              <a:t> August 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391275"/>
            <a:ext cx="8738294" cy="3651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explains why 24 bunches could be injected</a:t>
            </a:r>
            <a:r>
              <a:rPr lang="en-US" dirty="0" smtClean="0">
                <a:sym typeface="Wingdings"/>
              </a:rPr>
              <a:t> and </a:t>
            </a:r>
            <a:r>
              <a:rPr lang="en-US" dirty="0" smtClean="0">
                <a:sym typeface="Wingdings"/>
              </a:rPr>
              <a:t>stored </a:t>
            </a:r>
            <a:r>
              <a:rPr lang="en-US" dirty="0" smtClean="0">
                <a:sym typeface="Wingdings"/>
              </a:rPr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25931" y="1826399"/>
            <a:ext cx="21236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notable oscillations only </a:t>
            </a:r>
          </a:p>
          <a:p>
            <a:r>
              <a:rPr lang="en-US" sz="1500" b="1" dirty="0" smtClean="0">
                <a:solidFill>
                  <a:srgbClr val="FF0000"/>
                </a:solidFill>
              </a:rPr>
              <a:t>for last bunches …</a:t>
            </a:r>
            <a:endParaRPr lang="en-US" sz="1500" b="1" dirty="0">
              <a:solidFill>
                <a:srgbClr val="FF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222731" y="3882681"/>
            <a:ext cx="2695217" cy="1787184"/>
            <a:chOff x="1019531" y="3654081"/>
            <a:chExt cx="2695217" cy="1787184"/>
          </a:xfrm>
        </p:grpSpPr>
        <p:grpSp>
          <p:nvGrpSpPr>
            <p:cNvPr id="35" name="Group 34"/>
            <p:cNvGrpSpPr/>
            <p:nvPr/>
          </p:nvGrpSpPr>
          <p:grpSpPr>
            <a:xfrm>
              <a:off x="1019531" y="5118100"/>
              <a:ext cx="1489274" cy="323165"/>
              <a:chOff x="1019531" y="5118100"/>
              <a:chExt cx="1489274" cy="323165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2121304" y="5313921"/>
                <a:ext cx="387501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019531" y="5118100"/>
                <a:ext cx="115257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rgbClr val="FF0000"/>
                    </a:solidFill>
                  </a:rPr>
                  <a:t>up to ±5mm</a:t>
                </a:r>
                <a:endParaRPr lang="en-US" sz="15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121131" y="3654081"/>
              <a:ext cx="2593617" cy="930617"/>
              <a:chOff x="1121131" y="3654081"/>
              <a:chExt cx="2593617" cy="93061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121131" y="3654081"/>
                <a:ext cx="259361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rgbClr val="FF0000"/>
                    </a:solidFill>
                  </a:rPr>
                  <a:t>~ bunch 25 is the first unstable </a:t>
                </a:r>
                <a:endParaRPr lang="en-US" sz="15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rot="16200000" flipH="1">
                <a:off x="1525075" y="4192072"/>
                <a:ext cx="582052" cy="20319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/>
          <p:cNvGrpSpPr/>
          <p:nvPr/>
        </p:nvGrpSpPr>
        <p:grpSpPr>
          <a:xfrm>
            <a:off x="4844924" y="1244600"/>
            <a:ext cx="3739746" cy="4991100"/>
            <a:chOff x="4844924" y="1244600"/>
            <a:chExt cx="3739746" cy="4991100"/>
          </a:xfrm>
        </p:grpSpPr>
        <p:pic>
          <p:nvPicPr>
            <p:cNvPr id="41" name="Picture 40" descr="3d_oscillations_Dump2B2VQ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9725" y="3890889"/>
              <a:ext cx="3057450" cy="2293087"/>
            </a:xfrm>
            <a:prstGeom prst="rect">
              <a:avLst/>
            </a:prstGeom>
          </p:spPr>
        </p:pic>
        <p:pic>
          <p:nvPicPr>
            <p:cNvPr id="31" name="Picture 30" descr="3d_oscillations_Dump2B2HQ7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9725" y="1691193"/>
              <a:ext cx="3057450" cy="229308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496156" y="1699399"/>
              <a:ext cx="287883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0000"/>
                  </a:solidFill>
                </a:rPr>
                <a:t>mainly coupled bunch oscillations</a:t>
              </a:r>
              <a:endParaRPr lang="en-US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96539" y="5207000"/>
              <a:ext cx="295465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0000"/>
                  </a:solidFill>
                </a:rPr>
                <a:t>single + coupled bunch oscillations</a:t>
              </a:r>
              <a:endParaRPr lang="en-US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ound Same Side Corner Rectangle 32"/>
            <p:cNvSpPr/>
            <p:nvPr/>
          </p:nvSpPr>
          <p:spPr>
            <a:xfrm>
              <a:off x="4844924" y="1244600"/>
              <a:ext cx="3739746" cy="381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Calibri (Body)"/>
                  <a:cs typeface="Calibri (Body)"/>
                </a:rPr>
                <a:t>without transverse </a:t>
              </a:r>
              <a:r>
                <a:rPr lang="en-US" sz="2000" b="1" dirty="0" smtClean="0">
                  <a:latin typeface="Calibri (Body)"/>
                  <a:cs typeface="Calibri (Body)"/>
                </a:rPr>
                <a:t>damper</a:t>
              </a:r>
            </a:p>
            <a:p>
              <a:pPr algn="ctr"/>
              <a:endParaRPr lang="en-US" sz="400" b="1" dirty="0">
                <a:latin typeface="Calibri (Body)"/>
                <a:cs typeface="Calibri (Body)"/>
              </a:endParaRPr>
            </a:p>
          </p:txBody>
        </p:sp>
        <p:sp>
          <p:nvSpPr>
            <p:cNvPr id="32" name="Round Same Side Corner Rectangle 31"/>
            <p:cNvSpPr/>
            <p:nvPr/>
          </p:nvSpPr>
          <p:spPr>
            <a:xfrm rot="10800000">
              <a:off x="4844924" y="1625600"/>
              <a:ext cx="3739746" cy="4610100"/>
            </a:xfrm>
            <a:prstGeom prst="round2SameRect">
              <a:avLst>
                <a:gd name="adj1" fmla="val 6479"/>
                <a:gd name="adj2" fmla="val 0"/>
              </a:avLst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9053" y="1244600"/>
            <a:ext cx="3739747" cy="4991100"/>
            <a:chOff x="425853" y="914400"/>
            <a:chExt cx="3739747" cy="4991100"/>
          </a:xfrm>
        </p:grpSpPr>
        <p:sp>
          <p:nvSpPr>
            <p:cNvPr id="39" name="Round Same Side Corner Rectangle 38"/>
            <p:cNvSpPr/>
            <p:nvPr/>
          </p:nvSpPr>
          <p:spPr>
            <a:xfrm>
              <a:off x="425853" y="914400"/>
              <a:ext cx="3739746" cy="381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Calibri (Body)"/>
                  <a:cs typeface="Calibri (Body)"/>
                </a:rPr>
                <a:t>with transverse </a:t>
              </a:r>
              <a:r>
                <a:rPr lang="en-US" sz="2000" b="1" dirty="0" smtClean="0">
                  <a:latin typeface="Calibri (Body)"/>
                  <a:cs typeface="Calibri (Body)"/>
                </a:rPr>
                <a:t>damper</a:t>
              </a:r>
            </a:p>
            <a:p>
              <a:pPr algn="ctr"/>
              <a:endParaRPr lang="en-US" sz="400" b="1" dirty="0">
                <a:latin typeface="Calibri (Body)"/>
                <a:cs typeface="Calibri (Body)"/>
              </a:endParaRPr>
            </a:p>
          </p:txBody>
        </p:sp>
        <p:sp>
          <p:nvSpPr>
            <p:cNvPr id="38" name="Round Same Side Corner Rectangle 37"/>
            <p:cNvSpPr/>
            <p:nvPr/>
          </p:nvSpPr>
          <p:spPr>
            <a:xfrm rot="10800000">
              <a:off x="425854" y="1295400"/>
              <a:ext cx="3739746" cy="4610100"/>
            </a:xfrm>
            <a:prstGeom prst="round2SameRect">
              <a:avLst>
                <a:gd name="adj1" fmla="val 6479"/>
                <a:gd name="adj2" fmla="val 0"/>
              </a:avLst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Content Placeholder 2"/>
          <p:cNvSpPr txBox="1">
            <a:spLocks/>
          </p:cNvSpPr>
          <p:nvPr/>
        </p:nvSpPr>
        <p:spPr>
          <a:xfrm>
            <a:off x="206245" y="685801"/>
            <a:ext cx="8738294" cy="5883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2000" marR="0" lvl="0" indent="-2700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Pct val="110000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~last 73 turns before the beam dump 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stored in the post mortem …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 descr="untitl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65201" y="1148183"/>
            <a:ext cx="3124200" cy="2162335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165600" y="1231900"/>
            <a:ext cx="4157973" cy="1985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52000" marR="0" lvl="0" indent="-2700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lang="en-US" b="1" dirty="0" smtClean="0"/>
              <a:t>Single passage of 48 bunches</a:t>
            </a:r>
          </a:p>
          <a:p>
            <a:pPr marL="252000" marR="0" lvl="0" indent="-2700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Equal bunch intensities (1.0e11p/b)</a:t>
            </a:r>
          </a:p>
          <a:p>
            <a:pPr marL="252000" lvl="0" indent="-270000">
              <a:spcBef>
                <a:spcPts val="1000"/>
              </a:spcBef>
              <a:spcAft>
                <a:spcPts val="400"/>
              </a:spcAft>
              <a:buSzPct val="110000"/>
              <a:buFont typeface="Arial"/>
              <a:buChar char="•"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 </a:t>
            </a:r>
            <a:r>
              <a:rPr lang="en-US" b="1" dirty="0" smtClean="0"/>
              <a:t>emittance of </a:t>
            </a:r>
            <a:r>
              <a:rPr lang="en-US" b="1" dirty="0" err="1" smtClean="0"/>
              <a:t>ε</a:t>
            </a:r>
            <a:r>
              <a:rPr lang="en-US" b="1" baseline="-25000" dirty="0" err="1" smtClean="0"/>
              <a:t>x</a:t>
            </a:r>
            <a:r>
              <a:rPr lang="en-US" b="1" dirty="0" smtClean="0"/>
              <a:t>=</a:t>
            </a:r>
            <a:r>
              <a:rPr lang="en-US" b="1" dirty="0" err="1" smtClean="0"/>
              <a:t>ε</a:t>
            </a:r>
            <a:r>
              <a:rPr lang="en-US" b="1" baseline="-25000" dirty="0" err="1" smtClean="0"/>
              <a:t>y</a:t>
            </a:r>
            <a:r>
              <a:rPr lang="en-US" b="1" dirty="0" smtClean="0"/>
              <a:t>=3.5μm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2000" marR="0" lvl="0" indent="-2700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lang="en-US" b="1" dirty="0" smtClean="0"/>
              <a:t>Electrons move in dipole field</a:t>
            </a:r>
          </a:p>
          <a:p>
            <a:pPr marL="252000" marR="0" lvl="0" indent="-2700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lang="en-US" b="1" dirty="0" smtClean="0"/>
              <a:t>Beam screen approximated as ellipse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>
            <a:off x="807965" y="762001"/>
            <a:ext cx="7320039" cy="381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508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/>
              <a:t>PyECLOUD</a:t>
            </a:r>
            <a:endParaRPr lang="en-US" sz="2100" b="1" dirty="0" smtClean="0"/>
          </a:p>
          <a:p>
            <a:pPr algn="ctr"/>
            <a:endParaRPr lang="en-US" sz="300" b="1" dirty="0" smtClean="0"/>
          </a:p>
          <a:p>
            <a:pPr algn="ctr"/>
            <a:endParaRPr lang="en-US" sz="100" dirty="0"/>
          </a:p>
        </p:txBody>
      </p:sp>
      <p:sp>
        <p:nvSpPr>
          <p:cNvPr id="21" name="Round Same Side Corner Rectangle 20"/>
          <p:cNvSpPr/>
          <p:nvPr/>
        </p:nvSpPr>
        <p:spPr>
          <a:xfrm rot="10800000">
            <a:off x="807960" y="1160880"/>
            <a:ext cx="7320039" cy="2191920"/>
          </a:xfrm>
          <a:prstGeom prst="round2SameRect">
            <a:avLst>
              <a:gd name="adj1" fmla="val 10649"/>
              <a:gd name="adj2" fmla="val 0"/>
            </a:avLst>
          </a:prstGeom>
          <a:noFill/>
          <a:ln w="508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3911602" y="4067184"/>
            <a:ext cx="5351771" cy="2625707"/>
            <a:chOff x="3911602" y="4067184"/>
            <a:chExt cx="5351771" cy="2625707"/>
          </a:xfrm>
        </p:grpSpPr>
        <p:grpSp>
          <p:nvGrpSpPr>
            <p:cNvPr id="59" name="Group 58"/>
            <p:cNvGrpSpPr/>
            <p:nvPr/>
          </p:nvGrpSpPr>
          <p:grpSpPr>
            <a:xfrm>
              <a:off x="5348817" y="4067184"/>
              <a:ext cx="3538572" cy="2425691"/>
              <a:chOff x="5181600" y="4267200"/>
              <a:chExt cx="3538572" cy="2425691"/>
            </a:xfrm>
          </p:grpSpPr>
          <p:sp>
            <p:nvSpPr>
              <p:cNvPr id="60" name="Round Same Side Corner Rectangle 59"/>
              <p:cNvSpPr/>
              <p:nvPr/>
            </p:nvSpPr>
            <p:spPr>
              <a:xfrm rot="10800000">
                <a:off x="5181600" y="4614292"/>
                <a:ext cx="3538572" cy="2078599"/>
              </a:xfrm>
              <a:prstGeom prst="round2SameRect">
                <a:avLst>
                  <a:gd name="adj1" fmla="val 10649"/>
                  <a:gd name="adj2" fmla="val 0"/>
                </a:avLst>
              </a:prstGeom>
              <a:solidFill>
                <a:srgbClr val="FFFF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3000" dir="194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 Same Side Corner Rectangle 60"/>
              <p:cNvSpPr/>
              <p:nvPr/>
            </p:nvSpPr>
            <p:spPr>
              <a:xfrm>
                <a:off x="5181600" y="4267200"/>
                <a:ext cx="3538572" cy="35027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0000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3000" dir="194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err="1" smtClean="0"/>
                  <a:t>Headtail</a:t>
                </a:r>
                <a:r>
                  <a:rPr lang="en-US" sz="2100" b="1" dirty="0" smtClean="0"/>
                  <a:t> </a:t>
                </a:r>
              </a:p>
              <a:p>
                <a:pPr algn="ctr"/>
                <a:endParaRPr lang="en-US" sz="300" b="1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26050" y="4165600"/>
              <a:ext cx="3538572" cy="2425691"/>
              <a:chOff x="5181600" y="4267200"/>
              <a:chExt cx="3538572" cy="2425691"/>
            </a:xfrm>
          </p:grpSpPr>
          <p:sp>
            <p:nvSpPr>
              <p:cNvPr id="57" name="Round Same Side Corner Rectangle 56"/>
              <p:cNvSpPr/>
              <p:nvPr/>
            </p:nvSpPr>
            <p:spPr>
              <a:xfrm rot="10800000">
                <a:off x="5181600" y="4614292"/>
                <a:ext cx="3538572" cy="2078599"/>
              </a:xfrm>
              <a:prstGeom prst="round2SameRect">
                <a:avLst>
                  <a:gd name="adj1" fmla="val 10649"/>
                  <a:gd name="adj2" fmla="val 0"/>
                </a:avLst>
              </a:prstGeom>
              <a:solidFill>
                <a:srgbClr val="FFFF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3000" dir="194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 Same Side Corner Rectangle 57"/>
              <p:cNvSpPr/>
              <p:nvPr/>
            </p:nvSpPr>
            <p:spPr>
              <a:xfrm>
                <a:off x="5181600" y="4267200"/>
                <a:ext cx="3538572" cy="35027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0000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3000" dir="194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err="1" smtClean="0"/>
                  <a:t>Headtail</a:t>
                </a:r>
                <a:r>
                  <a:rPr lang="en-US" sz="2100" b="1" dirty="0" smtClean="0"/>
                  <a:t> </a:t>
                </a:r>
              </a:p>
              <a:p>
                <a:pPr algn="ctr"/>
                <a:endParaRPr lang="en-US" sz="300" b="1" dirty="0"/>
              </a:p>
            </p:txBody>
          </p:sp>
        </p:grpSp>
        <p:sp>
          <p:nvSpPr>
            <p:cNvPr id="49" name="Down Arrow 48"/>
            <p:cNvSpPr/>
            <p:nvPr/>
          </p:nvSpPr>
          <p:spPr>
            <a:xfrm rot="16200000">
              <a:off x="4117978" y="4937125"/>
              <a:ext cx="685800" cy="109855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105400" y="4267200"/>
              <a:ext cx="3538572" cy="2425691"/>
              <a:chOff x="5181600" y="4267200"/>
              <a:chExt cx="3538572" cy="2425691"/>
            </a:xfrm>
          </p:grpSpPr>
          <p:sp>
            <p:nvSpPr>
              <p:cNvPr id="22" name="Round Same Side Corner Rectangle 21"/>
              <p:cNvSpPr/>
              <p:nvPr/>
            </p:nvSpPr>
            <p:spPr>
              <a:xfrm rot="10800000">
                <a:off x="5181600" y="4614292"/>
                <a:ext cx="3538572" cy="2078599"/>
              </a:xfrm>
              <a:prstGeom prst="round2SameRect">
                <a:avLst>
                  <a:gd name="adj1" fmla="val 10649"/>
                  <a:gd name="adj2" fmla="val 0"/>
                </a:avLst>
              </a:prstGeom>
              <a:solidFill>
                <a:srgbClr val="FFFFFF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3000" dir="194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ound Same Side Corner Rectangle 28"/>
              <p:cNvSpPr/>
              <p:nvPr/>
            </p:nvSpPr>
            <p:spPr>
              <a:xfrm>
                <a:off x="5181600" y="4267200"/>
                <a:ext cx="3538572" cy="35027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0000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3000" dir="194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smtClean="0"/>
                  <a:t>HEADTAIL</a:t>
                </a:r>
              </a:p>
              <a:p>
                <a:pPr algn="ctr"/>
                <a:endParaRPr lang="en-US" sz="300" b="1" dirty="0"/>
              </a:p>
            </p:txBody>
          </p:sp>
        </p:grp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5105400" y="4636515"/>
              <a:ext cx="4157973" cy="20363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252000" marR="0" lvl="0" indent="-27000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40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lang="en-US" b="1" dirty="0" err="1" smtClean="0"/>
                <a:t>e</a:t>
              </a:r>
              <a:r>
                <a:rPr lang="en-US" b="1" baseline="30000" dirty="0" smtClean="0"/>
                <a:t>-</a:t>
              </a:r>
              <a:r>
                <a:rPr lang="en-US" b="1" dirty="0" smtClean="0"/>
                <a:t> distribution from </a:t>
              </a:r>
              <a:r>
                <a:rPr lang="en-US" b="1" dirty="0" err="1" smtClean="0"/>
                <a:t>PyECLOUD</a:t>
              </a:r>
              <a:endParaRPr lang="en-US" b="1" dirty="0" smtClean="0"/>
            </a:p>
            <a:p>
              <a:pPr marL="252000" marR="0" lvl="0" indent="-27000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40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lang="en-US" b="1" dirty="0" err="1" smtClean="0"/>
                <a:t>e</a:t>
              </a:r>
              <a:r>
                <a:rPr lang="en-US" b="1" dirty="0" smtClean="0"/>
                <a:t>-cloud reset after bunch passage</a:t>
              </a:r>
            </a:p>
            <a:p>
              <a:pPr marL="252000" marR="0" lvl="0" indent="-27000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40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lang="en-US" b="1" dirty="0" smtClean="0"/>
                <a:t>Electrons move in dipole field</a:t>
              </a:r>
            </a:p>
            <a:p>
              <a:pPr marL="252000" marR="0" lvl="0" indent="-27000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400"/>
                </a:spcAft>
                <a:buClrTx/>
                <a:buSzPct val="110000"/>
                <a:buFont typeface="Arial"/>
                <a:buChar char="•"/>
                <a:tabLst/>
                <a:defRPr/>
              </a:pPr>
              <a:r>
                <a:rPr lang="en-US" b="1" dirty="0" smtClean="0"/>
                <a:t>Each bunch simulated individually</a:t>
              </a:r>
            </a:p>
            <a:p>
              <a:pPr marL="252000" lvl="0" indent="-270000">
                <a:spcBef>
                  <a:spcPts val="1000"/>
                </a:spcBef>
                <a:spcAft>
                  <a:spcPts val="400"/>
                </a:spcAft>
                <a:buSzPct val="110000"/>
                <a:buFont typeface="Arial"/>
                <a:buChar char="•"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Simulation of 500 turns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617532" y="4232299"/>
              <a:ext cx="48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48x</a:t>
              </a:r>
              <a:endParaRPr lang="en-US" sz="1600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24775" y="822326"/>
            <a:ext cx="377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1x</a:t>
            </a:r>
            <a:endParaRPr lang="en-US" sz="16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177800" y="3467103"/>
            <a:ext cx="3549650" cy="3251194"/>
            <a:chOff x="177800" y="3467103"/>
            <a:chExt cx="3549650" cy="3251194"/>
          </a:xfrm>
        </p:grpSpPr>
        <p:grpSp>
          <p:nvGrpSpPr>
            <p:cNvPr id="37" name="Group 36"/>
            <p:cNvGrpSpPr/>
            <p:nvPr/>
          </p:nvGrpSpPr>
          <p:grpSpPr>
            <a:xfrm>
              <a:off x="908050" y="4038602"/>
              <a:ext cx="2819400" cy="2454275"/>
              <a:chOff x="591242" y="4276719"/>
              <a:chExt cx="2819400" cy="2454275"/>
            </a:xfrm>
          </p:grpSpPr>
          <p:sp>
            <p:nvSpPr>
              <p:cNvPr id="38" name="Round Same Side Corner Rectangle 37"/>
              <p:cNvSpPr/>
              <p:nvPr/>
            </p:nvSpPr>
            <p:spPr>
              <a:xfrm rot="10800000">
                <a:off x="591242" y="4652395"/>
                <a:ext cx="2819400" cy="2078599"/>
              </a:xfrm>
              <a:prstGeom prst="round2SameRect">
                <a:avLst>
                  <a:gd name="adj1" fmla="val 10649"/>
                  <a:gd name="adj2" fmla="val 0"/>
                </a:avLst>
              </a:prstGeom>
              <a:solidFill>
                <a:srgbClr val="FFFFFF"/>
              </a:solidFill>
              <a:ln w="50800" cap="flat" cmpd="sng" algn="ctr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3000" dir="194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ound Same Side Corner Rectangle 38"/>
              <p:cNvSpPr/>
              <p:nvPr/>
            </p:nvSpPr>
            <p:spPr>
              <a:xfrm>
                <a:off x="591242" y="4276719"/>
                <a:ext cx="2819400" cy="35027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F81BD"/>
              </a:solidFill>
              <a:ln w="50800" cap="flat" cmpd="sng" algn="ctr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3000" dir="194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err="1" smtClean="0"/>
                  <a:t>Headtail</a:t>
                </a:r>
                <a:r>
                  <a:rPr lang="en-US" sz="2100" b="1" dirty="0" smtClean="0"/>
                  <a:t> simulation 1</a:t>
                </a:r>
              </a:p>
              <a:p>
                <a:pPr algn="ctr"/>
                <a:endParaRPr lang="en-US" sz="300" b="1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81051" y="4152902"/>
              <a:ext cx="2819400" cy="2454275"/>
              <a:chOff x="591242" y="4276719"/>
              <a:chExt cx="2819400" cy="2454275"/>
            </a:xfrm>
          </p:grpSpPr>
          <p:sp>
            <p:nvSpPr>
              <p:cNvPr id="42" name="Round Same Side Corner Rectangle 41"/>
              <p:cNvSpPr/>
              <p:nvPr/>
            </p:nvSpPr>
            <p:spPr>
              <a:xfrm rot="10800000">
                <a:off x="591242" y="4652395"/>
                <a:ext cx="2819400" cy="2078599"/>
              </a:xfrm>
              <a:prstGeom prst="round2SameRect">
                <a:avLst>
                  <a:gd name="adj1" fmla="val 10649"/>
                  <a:gd name="adj2" fmla="val 0"/>
                </a:avLst>
              </a:prstGeom>
              <a:solidFill>
                <a:srgbClr val="FFFFFF"/>
              </a:solidFill>
              <a:ln w="50800" cap="flat" cmpd="sng" algn="ctr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3000" dir="194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ound Same Side Corner Rectangle 42"/>
              <p:cNvSpPr/>
              <p:nvPr/>
            </p:nvSpPr>
            <p:spPr>
              <a:xfrm>
                <a:off x="591242" y="4276719"/>
                <a:ext cx="2819400" cy="35027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F81BD"/>
              </a:solidFill>
              <a:ln w="50800" cap="flat" cmpd="sng" algn="ctr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3000" dir="194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err="1" smtClean="0"/>
                  <a:t>Headtail</a:t>
                </a:r>
                <a:r>
                  <a:rPr lang="en-US" sz="2100" b="1" dirty="0" smtClean="0"/>
                  <a:t> simulation 1</a:t>
                </a:r>
              </a:p>
              <a:p>
                <a:pPr algn="ctr"/>
                <a:endParaRPr lang="en-US" sz="300" b="1" dirty="0"/>
              </a:p>
            </p:txBody>
          </p:sp>
        </p:grpSp>
        <p:sp>
          <p:nvSpPr>
            <p:cNvPr id="47" name="Down Arrow 46"/>
            <p:cNvSpPr/>
            <p:nvPr/>
          </p:nvSpPr>
          <p:spPr>
            <a:xfrm>
              <a:off x="2108200" y="3467103"/>
              <a:ext cx="685800" cy="457199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7800" y="4241802"/>
              <a:ext cx="48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48x</a:t>
              </a:r>
              <a:endParaRPr lang="en-US" sz="1600" dirty="0"/>
            </a:p>
          </p:txBody>
        </p:sp>
        <p:pic>
          <p:nvPicPr>
            <p:cNvPr id="69" name="Picture 68" descr="EdistrB48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422" y="4639698"/>
              <a:ext cx="2754532" cy="2065899"/>
            </a:xfrm>
            <a:prstGeom prst="rect">
              <a:avLst/>
            </a:prstGeom>
          </p:spPr>
        </p:pic>
        <p:grpSp>
          <p:nvGrpSpPr>
            <p:cNvPr id="71" name="Group 70"/>
            <p:cNvGrpSpPr/>
            <p:nvPr/>
          </p:nvGrpSpPr>
          <p:grpSpPr>
            <a:xfrm>
              <a:off x="655561" y="4264022"/>
              <a:ext cx="2819400" cy="2454275"/>
              <a:chOff x="655561" y="4264022"/>
              <a:chExt cx="2819400" cy="2454275"/>
            </a:xfrm>
          </p:grpSpPr>
          <p:sp>
            <p:nvSpPr>
              <p:cNvPr id="45" name="Round Same Side Corner Rectangle 44"/>
              <p:cNvSpPr/>
              <p:nvPr/>
            </p:nvSpPr>
            <p:spPr>
              <a:xfrm rot="10800000">
                <a:off x="655561" y="4639698"/>
                <a:ext cx="2819400" cy="2078599"/>
              </a:xfrm>
              <a:prstGeom prst="round2SameRect">
                <a:avLst>
                  <a:gd name="adj1" fmla="val 10649"/>
                  <a:gd name="adj2" fmla="val 0"/>
                </a:avLst>
              </a:prstGeom>
              <a:noFill/>
              <a:ln w="50800" cap="flat" cmpd="sng" algn="ctr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3000" dir="194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ound Same Side Corner Rectangle 45"/>
              <p:cNvSpPr/>
              <p:nvPr/>
            </p:nvSpPr>
            <p:spPr>
              <a:xfrm>
                <a:off x="655561" y="4264022"/>
                <a:ext cx="2819400" cy="35027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 w="508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3000" dir="1944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/>
                  <a:t>e</a:t>
                </a:r>
                <a:r>
                  <a:rPr lang="en-US" sz="1400" b="1" baseline="30000" dirty="0" smtClean="0"/>
                  <a:t>-</a:t>
                </a:r>
                <a:r>
                  <a:rPr lang="en-US" sz="1400" b="1" dirty="0" smtClean="0"/>
                  <a:t> distribution at bunch entrance</a:t>
                </a:r>
              </a:p>
              <a:p>
                <a:pPr algn="ctr"/>
                <a:endParaRPr lang="en-US" sz="300" b="1" dirty="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599237" y="4677798"/>
              <a:ext cx="763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bunch 48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– onset of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smtClean="0"/>
              <a:t>instability in horizontal plane</a:t>
            </a:r>
            <a:r>
              <a:rPr lang="en-US" dirty="0" smtClean="0"/>
              <a:t> (</a:t>
            </a:r>
            <a:r>
              <a:rPr lang="en-US" dirty="0" err="1" smtClean="0"/>
              <a:t>e</a:t>
            </a:r>
            <a:r>
              <a:rPr lang="en-US" dirty="0" smtClean="0"/>
              <a:t>-cloud distributed in dipoles only) </a:t>
            </a:r>
          </a:p>
          <a:p>
            <a:pPr lvl="1"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Consistent </a:t>
            </a:r>
            <a:r>
              <a:rPr lang="en-US" dirty="0" smtClean="0">
                <a:sym typeface="Wingdings"/>
              </a:rPr>
              <a:t>with coupled bunch motion </a:t>
            </a:r>
            <a:r>
              <a:rPr lang="en-US" dirty="0" smtClean="0">
                <a:sym typeface="Wingdings"/>
              </a:rPr>
              <a:t>observed </a:t>
            </a:r>
            <a:r>
              <a:rPr lang="en-US" dirty="0" smtClean="0">
                <a:sym typeface="Wingdings"/>
              </a:rPr>
              <a:t>in LHC</a:t>
            </a:r>
          </a:p>
          <a:p>
            <a:r>
              <a:rPr lang="en-US" dirty="0" smtClean="0">
                <a:sym typeface="Wingdings"/>
              </a:rPr>
              <a:t>Onset of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vertical instability at bunch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26 </a:t>
            </a:r>
            <a:r>
              <a:rPr lang="en-US" dirty="0" smtClean="0">
                <a:sym typeface="Wingdings"/>
              </a:rPr>
              <a:t>with </a:t>
            </a:r>
          </a:p>
          <a:p>
            <a:pPr lvl="1"/>
            <a:r>
              <a:rPr lang="en-US" dirty="0" err="1" smtClean="0">
                <a:sym typeface="Wingdings"/>
              </a:rPr>
              <a:t>δ</a:t>
            </a:r>
            <a:r>
              <a:rPr lang="en-US" baseline="-25000" dirty="0" err="1" smtClean="0">
                <a:sym typeface="Wingdings"/>
              </a:rPr>
              <a:t>max</a:t>
            </a:r>
            <a:r>
              <a:rPr lang="en-US" dirty="0" smtClean="0">
                <a:sym typeface="Wingdings"/>
              </a:rPr>
              <a:t>=2.1 (as determined from heat load data), R</a:t>
            </a:r>
            <a:r>
              <a:rPr lang="en-US" baseline="-25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=0.7</a:t>
            </a:r>
          </a:p>
          <a:p>
            <a:pPr lvl="1"/>
            <a:r>
              <a:rPr lang="en-US" dirty="0" smtClean="0">
                <a:sym typeface="Wingdings"/>
              </a:rPr>
              <a:t>20000 primary electrons with a uniform spatial distribution</a:t>
            </a:r>
          </a:p>
          <a:p>
            <a:pPr lvl="1"/>
            <a:r>
              <a:rPr lang="en-US" dirty="0" smtClean="0">
                <a:sym typeface="Wingdings"/>
              </a:rPr>
              <a:t>LHC beam and machine parameters (1e11p/b, </a:t>
            </a:r>
            <a:r>
              <a:rPr lang="en-US" dirty="0" err="1" smtClean="0">
                <a:sym typeface="Wingdings"/>
              </a:rPr>
              <a:t>ε</a:t>
            </a:r>
            <a:r>
              <a:rPr lang="en-US" baseline="-25000" dirty="0" err="1" smtClean="0">
                <a:sym typeface="Wingdings"/>
              </a:rPr>
              <a:t>x</a:t>
            </a:r>
            <a:r>
              <a:rPr lang="en-US" dirty="0" smtClean="0">
                <a:sym typeface="Wingdings"/>
              </a:rPr>
              <a:t>=</a:t>
            </a:r>
            <a:r>
              <a:rPr lang="en-US" dirty="0" err="1" smtClean="0">
                <a:sym typeface="Wingdings"/>
              </a:rPr>
              <a:t>ε</a:t>
            </a:r>
            <a:r>
              <a:rPr lang="en-US" baseline="-25000" dirty="0" err="1" smtClean="0">
                <a:sym typeface="Wingdings"/>
              </a:rPr>
              <a:t>y</a:t>
            </a:r>
            <a:r>
              <a:rPr lang="en-US" dirty="0" smtClean="0">
                <a:sym typeface="Wingdings"/>
              </a:rPr>
              <a:t>=3.5μm, Q’=2, …)</a:t>
            </a:r>
          </a:p>
          <a:p>
            <a:r>
              <a:rPr lang="en-US" dirty="0" smtClean="0">
                <a:sym typeface="Wingdings"/>
              </a:rPr>
              <a:t>Lo</a:t>
            </a:r>
            <a:r>
              <a:rPr lang="en-US" dirty="0" smtClean="0"/>
              <a:t>sses </a:t>
            </a:r>
            <a:r>
              <a:rPr lang="en-US" dirty="0" smtClean="0"/>
              <a:t>are taken into account (collimators placed at 5.7σ, as in the real machine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68165" y="18161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pic>
        <p:nvPicPr>
          <p:cNvPr id="11" name="Picture 10" descr="HorizontalEmittanc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06244" y="3505200"/>
            <a:ext cx="4578515" cy="2987675"/>
          </a:xfrm>
          <a:prstGeom prst="rect">
            <a:avLst/>
          </a:prstGeom>
        </p:spPr>
      </p:pic>
      <p:pic>
        <p:nvPicPr>
          <p:cNvPr id="15" name="Picture 14" descr="Loss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06245" y="3505199"/>
            <a:ext cx="4578515" cy="2987675"/>
          </a:xfrm>
          <a:prstGeom prst="rect">
            <a:avLst/>
          </a:prstGeom>
        </p:spPr>
      </p:pic>
      <p:pic>
        <p:nvPicPr>
          <p:cNvPr id="12" name="Picture 11" descr="VerticalEmittanc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525955" y="3505200"/>
            <a:ext cx="4578515" cy="298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Yemittance3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4" y="3365885"/>
            <a:ext cx="4452973" cy="3339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</a:t>
            </a:r>
            <a:r>
              <a:rPr lang="en-US" dirty="0" smtClean="0"/>
              <a:t>– all</a:t>
            </a:r>
            <a:r>
              <a:rPr lang="en-US" dirty="0" smtClean="0"/>
              <a:t> 48 bunches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1"/>
            <a:ext cx="8776394" cy="2961903"/>
          </a:xfrm>
        </p:spPr>
        <p:txBody>
          <a:bodyPr>
            <a:normAutofit/>
          </a:bodyPr>
          <a:lstStyle/>
          <a:p>
            <a:endParaRPr lang="en-US" sz="200" dirty="0" smtClean="0"/>
          </a:p>
          <a:p>
            <a:r>
              <a:rPr lang="en-US" dirty="0" smtClean="0"/>
              <a:t>Rise time </a:t>
            </a:r>
            <a:r>
              <a:rPr lang="en-US" dirty="0" smtClean="0"/>
              <a:t>of vertical instability on the order of </a:t>
            </a:r>
            <a:r>
              <a:rPr lang="en-US" dirty="0" smtClean="0"/>
              <a:t>few </a:t>
            </a:r>
            <a:r>
              <a:rPr lang="en-US" dirty="0" smtClean="0"/>
              <a:t>tens of turns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Maximal </a:t>
            </a:r>
            <a:r>
              <a:rPr lang="en-US" dirty="0" smtClean="0"/>
              <a:t>oscillation amplitude of about 1mm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Up </a:t>
            </a:r>
            <a:r>
              <a:rPr lang="en-US" dirty="0" smtClean="0"/>
              <a:t>to 5mm observed</a:t>
            </a:r>
            <a:r>
              <a:rPr lang="en-US" dirty="0" smtClean="0"/>
              <a:t> in LHC with </a:t>
            </a:r>
            <a:r>
              <a:rPr lang="en-US" dirty="0" smtClean="0"/>
              <a:t>dampers </a:t>
            </a:r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Up to 2mm observed in LHC without dampers</a:t>
            </a:r>
            <a:endParaRPr lang="en-US" dirty="0" smtClean="0"/>
          </a:p>
          <a:p>
            <a:r>
              <a:rPr lang="en-US" dirty="0" smtClean="0"/>
              <a:t>Coherent oscillations</a:t>
            </a:r>
            <a:r>
              <a:rPr lang="en-US" dirty="0" smtClean="0"/>
              <a:t> until emittance </a:t>
            </a:r>
            <a:r>
              <a:rPr lang="en-US" dirty="0" smtClean="0"/>
              <a:t>growth</a:t>
            </a:r>
            <a:r>
              <a:rPr lang="en-US" dirty="0" smtClean="0"/>
              <a:t> and significant </a:t>
            </a:r>
            <a:r>
              <a:rPr lang="en-US" dirty="0" smtClean="0"/>
              <a:t>losses stabilize the </a:t>
            </a:r>
            <a:r>
              <a:rPr lang="en-US" dirty="0" smtClean="0"/>
              <a:t>beam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4" y="3365885"/>
            <a:ext cx="4452972" cy="333973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82601" y="3365885"/>
            <a:ext cx="8627038" cy="3403215"/>
            <a:chOff x="482601" y="3365885"/>
            <a:chExt cx="8627038" cy="3403215"/>
          </a:xfrm>
        </p:grpSpPr>
        <p:pic>
          <p:nvPicPr>
            <p:cNvPr id="9" name="Picture 8" descr="untitl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7466" y="3365885"/>
              <a:ext cx="4402173" cy="3301629"/>
            </a:xfrm>
            <a:prstGeom prst="rect">
              <a:avLst/>
            </a:prstGeom>
          </p:spPr>
        </p:pic>
        <p:sp>
          <p:nvSpPr>
            <p:cNvPr id="15" name="Right Arrow Callout 14"/>
            <p:cNvSpPr/>
            <p:nvPr/>
          </p:nvSpPr>
          <p:spPr>
            <a:xfrm>
              <a:off x="482601" y="5524500"/>
              <a:ext cx="4114800" cy="469900"/>
            </a:xfrm>
            <a:prstGeom prst="rightArrowCallout">
              <a:avLst>
                <a:gd name="adj1" fmla="val 22973"/>
                <a:gd name="adj2" fmla="val 35526"/>
                <a:gd name="adj3" fmla="val 40469"/>
                <a:gd name="adj4" fmla="val 77503"/>
              </a:avLst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682066" y="3429000"/>
              <a:ext cx="4402173" cy="33401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7F7F7F"/>
                </a:solidFill>
              </a:rPr>
              <a:t>Part </a:t>
            </a:r>
            <a:r>
              <a:rPr lang="en-US" dirty="0" smtClean="0">
                <a:solidFill>
                  <a:srgbClr val="7F7F7F"/>
                </a:solidFill>
              </a:rPr>
              <a:t>I</a:t>
            </a:r>
          </a:p>
          <a:p>
            <a:pPr lvl="1">
              <a:buSzPct val="100000"/>
              <a:buFont typeface="Lucida Grande"/>
              <a:buChar char="⇒"/>
            </a:pPr>
            <a:r>
              <a:rPr lang="en-US" dirty="0" smtClean="0">
                <a:solidFill>
                  <a:srgbClr val="7F7F7F"/>
                </a:solidFill>
              </a:rPr>
              <a:t>Observations with 25ns beams in </a:t>
            </a:r>
            <a:r>
              <a:rPr lang="en-US" dirty="0" smtClean="0">
                <a:solidFill>
                  <a:srgbClr val="7F7F7F"/>
                </a:solidFill>
              </a:rPr>
              <a:t>LHC and estimation of </a:t>
            </a:r>
            <a:r>
              <a:rPr lang="en-US" dirty="0" err="1" smtClean="0">
                <a:solidFill>
                  <a:srgbClr val="7F7F7F"/>
                </a:solidFill>
                <a:sym typeface="Wingdings"/>
              </a:rPr>
              <a:t>δ</a:t>
            </a:r>
            <a:r>
              <a:rPr lang="en-US" baseline="-25000" dirty="0" err="1" smtClean="0">
                <a:solidFill>
                  <a:srgbClr val="7F7F7F"/>
                </a:solidFill>
                <a:sym typeface="Wingdings"/>
              </a:rPr>
              <a:t>max</a:t>
            </a:r>
            <a:r>
              <a:rPr lang="en-US" dirty="0" smtClean="0">
                <a:solidFill>
                  <a:srgbClr val="7F7F7F"/>
                </a:solidFill>
              </a:rPr>
              <a:t> in the LHC arcs</a:t>
            </a:r>
          </a:p>
          <a:p>
            <a:pPr lvl="1">
              <a:buSzPct val="100000"/>
              <a:buFont typeface="Lucida Grande"/>
              <a:buChar char="⇒"/>
            </a:pPr>
            <a:r>
              <a:rPr lang="en-US" dirty="0" smtClean="0">
                <a:solidFill>
                  <a:srgbClr val="7F7F7F"/>
                </a:solidFill>
              </a:rPr>
              <a:t>Reproducing </a:t>
            </a:r>
            <a:r>
              <a:rPr lang="en-US" dirty="0" smtClean="0">
                <a:solidFill>
                  <a:srgbClr val="7F7F7F"/>
                </a:solidFill>
              </a:rPr>
              <a:t>machine observations with</a:t>
            </a:r>
            <a:r>
              <a:rPr lang="en-US" dirty="0" smtClean="0">
                <a:solidFill>
                  <a:srgbClr val="7F7F7F"/>
                </a:solidFill>
              </a:rPr>
              <a:t> HEADTAIL simulations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Part </a:t>
            </a:r>
            <a:r>
              <a:rPr lang="en-US" dirty="0" smtClean="0">
                <a:sym typeface="Wingdings"/>
              </a:rPr>
              <a:t>II</a:t>
            </a:r>
            <a:endParaRPr lang="en-US" dirty="0" smtClean="0">
              <a:sym typeface="Wingdings"/>
            </a:endParaRPr>
          </a:p>
          <a:p>
            <a:pPr lvl="1">
              <a:buFont typeface="Arial"/>
              <a:buChar char="⇒"/>
            </a:pPr>
            <a:r>
              <a:rPr lang="en-US" dirty="0" smtClean="0">
                <a:sym typeface="Wingdings"/>
              </a:rPr>
              <a:t>Dependence on distribution of electron cloud</a:t>
            </a:r>
          </a:p>
          <a:p>
            <a:pPr lvl="1">
              <a:buFont typeface="Arial"/>
              <a:buChar char="⇒"/>
            </a:pPr>
            <a:r>
              <a:rPr lang="en-US" dirty="0" smtClean="0">
                <a:sym typeface="Wingdings"/>
              </a:rPr>
              <a:t>Dependence of instability onset on build-up parameters 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rgbClr val="7F7F7F"/>
                </a:solidFill>
                <a:sym typeface="Wingdings"/>
              </a:rPr>
              <a:t>Part </a:t>
            </a:r>
            <a:r>
              <a:rPr lang="en-US" dirty="0" smtClean="0">
                <a:solidFill>
                  <a:srgbClr val="7F7F7F"/>
                </a:solidFill>
                <a:sym typeface="Wingdings"/>
              </a:rPr>
              <a:t>III</a:t>
            </a:r>
            <a:endParaRPr lang="en-US" dirty="0" smtClean="0">
              <a:solidFill>
                <a:srgbClr val="7F7F7F"/>
              </a:solidFill>
              <a:sym typeface="Wingdings"/>
            </a:endParaRPr>
          </a:p>
          <a:p>
            <a:pPr lvl="1">
              <a:buFont typeface="Arial"/>
              <a:buChar char="⇒"/>
            </a:pPr>
            <a:r>
              <a:rPr lang="en-US" dirty="0" smtClean="0">
                <a:solidFill>
                  <a:srgbClr val="7F7F7F"/>
                </a:solidFill>
                <a:sym typeface="Wingdings"/>
              </a:rPr>
              <a:t>Comparison </a:t>
            </a:r>
            <a:r>
              <a:rPr lang="en-US" dirty="0" smtClean="0">
                <a:solidFill>
                  <a:srgbClr val="7F7F7F"/>
                </a:solidFill>
                <a:sym typeface="Wingdings"/>
              </a:rPr>
              <a:t>of simulations with beam observations with large </a:t>
            </a:r>
            <a:r>
              <a:rPr lang="en-US" dirty="0" smtClean="0">
                <a:solidFill>
                  <a:srgbClr val="7F7F7F"/>
                </a:solidFill>
                <a:sym typeface="Wingdings"/>
              </a:rPr>
              <a:t>chromaticity</a:t>
            </a:r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45321</TotalTime>
  <Words>1166</Words>
  <Application>Microsoft Macintosh PowerPoint</Application>
  <PresentationFormat>On-screen Show (4:3)</PresentationFormat>
  <Paragraphs>228</Paragraphs>
  <Slides>20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Benchmarking Headtail with e-cloud observations with LHC 25ns beam</vt:lpstr>
      <vt:lpstr>Outline</vt:lpstr>
      <vt:lpstr>Scrubbing history of the LHC arcs</vt:lpstr>
      <vt:lpstr>Observations with 25ns beam in the LHC</vt:lpstr>
      <vt:lpstr>Post mortem of the 2 beam dumps on August 26th </vt:lpstr>
      <vt:lpstr>Simulation procedure</vt:lpstr>
      <vt:lpstr>Simulation results – onset of instability</vt:lpstr>
      <vt:lpstr>Simulation results – all 48 bunches</vt:lpstr>
      <vt:lpstr>Outline</vt:lpstr>
      <vt:lpstr>Dependence on “stripes”</vt:lpstr>
      <vt:lpstr>Dependence on number of primary electrons</vt:lpstr>
      <vt:lpstr>Dependence on distribution of seed electrons</vt:lpstr>
      <vt:lpstr>Scanning build-up parameters</vt:lpstr>
      <vt:lpstr>Outline</vt:lpstr>
      <vt:lpstr>Large chromaticity – beam observations …</vt:lpstr>
      <vt:lpstr>Large chromaticity – simulation …</vt:lpstr>
      <vt:lpstr>Summary and conclusions</vt:lpstr>
      <vt:lpstr>Slide 17</vt:lpstr>
      <vt:lpstr>Backup slides – horizontal cuts</vt:lpstr>
      <vt:lpstr>Backup slides – stripes only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 Headtail with e-cloud observations with LHC 25ns beam</dc:title>
  <dc:subject/>
  <dc:creator>Hannes Bartosik</dc:creator>
  <cp:keywords/>
  <dc:description/>
  <cp:lastModifiedBy>Hannes Bartosik</cp:lastModifiedBy>
  <cp:revision>716</cp:revision>
  <cp:lastPrinted>2012-05-18T13:42:33Z</cp:lastPrinted>
  <dcterms:created xsi:type="dcterms:W3CDTF">2012-06-04T16:10:29Z</dcterms:created>
  <dcterms:modified xsi:type="dcterms:W3CDTF">2012-06-08T06:18:53Z</dcterms:modified>
  <cp:category/>
</cp:coreProperties>
</file>