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32" r:id="rId2"/>
    <p:sldId id="733" r:id="rId3"/>
    <p:sldId id="729" r:id="rId4"/>
    <p:sldId id="735" r:id="rId5"/>
    <p:sldId id="736" r:id="rId6"/>
    <p:sldId id="772" r:id="rId7"/>
    <p:sldId id="787" r:id="rId8"/>
    <p:sldId id="762" r:id="rId9"/>
    <p:sldId id="828" r:id="rId10"/>
    <p:sldId id="829" r:id="rId11"/>
    <p:sldId id="840" r:id="rId12"/>
    <p:sldId id="823" r:id="rId13"/>
    <p:sldId id="836" r:id="rId14"/>
    <p:sldId id="814" r:id="rId15"/>
    <p:sldId id="815" r:id="rId16"/>
    <p:sldId id="812" r:id="rId17"/>
    <p:sldId id="834" r:id="rId18"/>
    <p:sldId id="843" r:id="rId19"/>
    <p:sldId id="844" r:id="rId20"/>
    <p:sldId id="813" r:id="rId21"/>
    <p:sldId id="839" r:id="rId22"/>
    <p:sldId id="816" r:id="rId23"/>
    <p:sldId id="817" r:id="rId24"/>
    <p:sldId id="837" r:id="rId25"/>
  </p:sldIdLst>
  <p:sldSz cx="10693400" cy="7561263"/>
  <p:notesSz cx="9928225" cy="6797675"/>
  <p:defaultTextStyle>
    <a:defPPr>
      <a:defRPr lang="en-GB"/>
    </a:defPPr>
    <a:lvl1pPr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1528"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3056"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64584"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86112"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07640" algn="l" defTabSz="104305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129168" algn="l" defTabSz="104305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650696" algn="l" defTabSz="104305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172224" algn="l" defTabSz="104305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C9900"/>
    <a:srgbClr val="FF9900"/>
    <a:srgbClr val="92D050"/>
    <a:srgbClr val="0066FF"/>
    <a:srgbClr val="00FF00"/>
    <a:srgbClr val="FF33CC"/>
    <a:srgbClr val="9966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608" y="-10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04"/>
    </p:cViewPr>
  </p:sorterViewPr>
  <p:notesViewPr>
    <p:cSldViewPr snapToGrid="0">
      <p:cViewPr varScale="1">
        <p:scale>
          <a:sx n="89" d="100"/>
          <a:sy n="89" d="100"/>
        </p:scale>
        <p:origin x="-1902" y="-108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0507" cy="3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720" y="1"/>
            <a:ext cx="4300507" cy="3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118"/>
            <a:ext cx="4300507" cy="34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720" y="6457118"/>
            <a:ext cx="4300507" cy="34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B7CB4F-AB55-4867-8486-8158EB555D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9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0507" cy="3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720" y="1"/>
            <a:ext cx="4300507" cy="3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3888" y="509588"/>
            <a:ext cx="36052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902" y="3229122"/>
            <a:ext cx="7282422" cy="305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118"/>
            <a:ext cx="4300507" cy="34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720" y="6457118"/>
            <a:ext cx="4300507" cy="34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EC29F4-5564-461F-AEE6-762DF52A9E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36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1528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3056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6458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86112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7" y="1816302"/>
            <a:ext cx="9980507" cy="51568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5494" y="0"/>
            <a:ext cx="2450571" cy="67211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782" y="0"/>
            <a:ext cx="7173489" cy="67211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71345" y="0"/>
            <a:ext cx="8554720" cy="10081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3781" y="1344225"/>
            <a:ext cx="4678363" cy="2604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0367" y="1344225"/>
            <a:ext cx="4678363" cy="2604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781" y="4116688"/>
            <a:ext cx="4678363" cy="2604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0367" y="4116688"/>
            <a:ext cx="4678363" cy="2604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6595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782233" cy="109218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345" y="0"/>
            <a:ext cx="8554720" cy="10081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781" y="1344225"/>
            <a:ext cx="4678363" cy="5376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0367" y="1344225"/>
            <a:ext cx="4678363" cy="2604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0367" y="4116688"/>
            <a:ext cx="4678363" cy="2604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999"/>
            <a:ext cx="10693400" cy="11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91117" y="1680280"/>
            <a:ext cx="9089390" cy="1260211"/>
          </a:xfrm>
        </p:spPr>
        <p:txBody>
          <a:bodyPr/>
          <a:lstStyle>
            <a:lvl1pPr>
              <a:defRPr sz="4100">
                <a:solidFill>
                  <a:srgbClr val="0099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71345" y="3444575"/>
            <a:ext cx="7485380" cy="193232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9" name="Picture 25" descr="Z:\JIMENEZ\Pictures Vacuum Group\Logo\New Picture (5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8452" cy="10921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7116807"/>
            <a:ext cx="53467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100" dirty="0" smtClean="0">
                <a:solidFill>
                  <a:schemeClr val="bg1">
                    <a:lumMod val="50000"/>
                  </a:schemeClr>
                </a:solidFill>
              </a:rPr>
              <a:t>Dr. J.M. Jimenez</a:t>
            </a:r>
            <a:br>
              <a:rPr lang="fr-CH" sz="11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CH" sz="1100" dirty="0" smtClean="0">
                <a:solidFill>
                  <a:schemeClr val="bg1">
                    <a:lumMod val="50000"/>
                  </a:schemeClr>
                </a:solidFill>
              </a:rPr>
              <a:t>ECLOUD’12 Workshop – Elba (IT)	</a:t>
            </a:r>
            <a:r>
              <a:rPr lang="fr-CH" sz="1100" i="1" dirty="0" smtClean="0">
                <a:solidFill>
                  <a:schemeClr val="bg1">
                    <a:lumMod val="50000"/>
                  </a:schemeClr>
                </a:solidFill>
              </a:rPr>
              <a:t>08 June’12</a:t>
            </a:r>
            <a:endParaRPr lang="en-GB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781" y="1344225"/>
            <a:ext cx="4678363" cy="53768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0367" y="1344225"/>
            <a:ext cx="4678363" cy="53768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-7999"/>
            <a:ext cx="10693400" cy="11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621004" cy="3231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21528" marR="0" indent="0" algn="l" defTabSz="104305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447" y="2000335"/>
            <a:ext cx="10069618" cy="497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7117384"/>
            <a:ext cx="4812030" cy="44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306" tIns="52153" rIns="104306" bIns="52153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100" dirty="0" smtClean="0">
                <a:solidFill>
                  <a:schemeClr val="bg1">
                    <a:lumMod val="50000"/>
                  </a:schemeClr>
                </a:solidFill>
              </a:rPr>
              <a:t>Dr. J.M. Jimenez</a:t>
            </a:r>
            <a:br>
              <a:rPr lang="fr-CH" sz="11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CH" sz="1100" dirty="0" smtClean="0">
                <a:solidFill>
                  <a:schemeClr val="bg1">
                    <a:lumMod val="50000"/>
                  </a:schemeClr>
                </a:solidFill>
              </a:rPr>
              <a:t>ECLOUD’12 Workshop – Elba (IT)	</a:t>
            </a:r>
            <a:r>
              <a:rPr lang="fr-CH" sz="1100" i="1" dirty="0" smtClean="0">
                <a:solidFill>
                  <a:schemeClr val="bg1">
                    <a:lumMod val="50000"/>
                  </a:schemeClr>
                </a:solidFill>
              </a:rPr>
              <a:t>08 June’</a:t>
            </a:r>
            <a:r>
              <a:rPr lang="fr-CH" sz="1100" i="1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GB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3782" y="1104185"/>
            <a:ext cx="9529618" cy="6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1049" name="Picture 25" descr="Z:\JIMENEZ\Pictures Vacuum Group\Logo\New Picture (5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158452" cy="10921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B05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imes New Roman" pitchFamily="18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imes New Roman" pitchFamily="18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imes New Roman" pitchFamily="18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imes New Roman" pitchFamily="18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imes New Roman" pitchFamily="18" charset="0"/>
        </a:defRPr>
      </a:lvl9pPr>
    </p:titleStyle>
    <p:bodyStyle>
      <a:lvl1pPr marL="391146" indent="-391146" algn="l" rtl="0" fontAlgn="base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303820" indent="-2607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825348" indent="-260764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346876" indent="-26076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868404" indent="-26076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9932" indent="-26076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11460" indent="-26076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32988" indent="-26076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emf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SPS: </a:t>
            </a:r>
            <a:r>
              <a:rPr lang="en-US" dirty="0"/>
              <a:t>Mitigation Strategy at </a:t>
            </a:r>
            <a:r>
              <a:rPr lang="en-US" dirty="0" smtClean="0"/>
              <a:t>CERN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409" y="3444575"/>
            <a:ext cx="7485380" cy="1932323"/>
          </a:xfrm>
        </p:spPr>
        <p:txBody>
          <a:bodyPr/>
          <a:lstStyle/>
          <a:p>
            <a:r>
              <a:rPr lang="en-GB" dirty="0" smtClean="0"/>
              <a:t>José Miguel JIMENEZ</a:t>
            </a:r>
          </a:p>
          <a:p>
            <a:endParaRPr lang="en-GB" dirty="0" smtClean="0"/>
          </a:p>
          <a:p>
            <a:r>
              <a:rPr lang="en-GB" dirty="0" smtClean="0"/>
              <a:t>On behalf of the LIU-SPS </a:t>
            </a:r>
            <a:r>
              <a:rPr lang="en-GB" dirty="0" smtClean="0"/>
              <a:t>WG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special thanks to M. </a:t>
            </a:r>
            <a:r>
              <a:rPr lang="en-GB" dirty="0" err="1" smtClean="0"/>
              <a:t>Taborelli</a:t>
            </a:r>
            <a:r>
              <a:rPr lang="en-GB" dirty="0" smtClean="0"/>
              <a:t> &amp; P. Costa-Pinto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457" y="4006914"/>
            <a:ext cx="3492000" cy="283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 bwMode="auto">
          <a:xfrm>
            <a:off x="7591425" y="4514850"/>
            <a:ext cx="2681288" cy="2000250"/>
          </a:xfrm>
          <a:custGeom>
            <a:avLst/>
            <a:gdLst>
              <a:gd name="connsiteX0" fmla="*/ 0 w 2681288"/>
              <a:gd name="connsiteY0" fmla="*/ 1647825 h 2000250"/>
              <a:gd name="connsiteX1" fmla="*/ 76200 w 2681288"/>
              <a:gd name="connsiteY1" fmla="*/ 1400175 h 2000250"/>
              <a:gd name="connsiteX2" fmla="*/ 176213 w 2681288"/>
              <a:gd name="connsiteY2" fmla="*/ 1262063 h 2000250"/>
              <a:gd name="connsiteX3" fmla="*/ 947738 w 2681288"/>
              <a:gd name="connsiteY3" fmla="*/ 457200 h 2000250"/>
              <a:gd name="connsiteX4" fmla="*/ 1042988 w 2681288"/>
              <a:gd name="connsiteY4" fmla="*/ 538163 h 2000250"/>
              <a:gd name="connsiteX5" fmla="*/ 1524000 w 2681288"/>
              <a:gd name="connsiteY5" fmla="*/ 28575 h 2000250"/>
              <a:gd name="connsiteX6" fmla="*/ 1990725 w 2681288"/>
              <a:gd name="connsiteY6" fmla="*/ 0 h 2000250"/>
              <a:gd name="connsiteX7" fmla="*/ 2038350 w 2681288"/>
              <a:gd name="connsiteY7" fmla="*/ 142875 h 2000250"/>
              <a:gd name="connsiteX8" fmla="*/ 2114550 w 2681288"/>
              <a:gd name="connsiteY8" fmla="*/ 247650 h 2000250"/>
              <a:gd name="connsiteX9" fmla="*/ 2243138 w 2681288"/>
              <a:gd name="connsiteY9" fmla="*/ 90488 h 2000250"/>
              <a:gd name="connsiteX10" fmla="*/ 2333625 w 2681288"/>
              <a:gd name="connsiteY10" fmla="*/ 14288 h 2000250"/>
              <a:gd name="connsiteX11" fmla="*/ 2671763 w 2681288"/>
              <a:gd name="connsiteY11" fmla="*/ 9525 h 2000250"/>
              <a:gd name="connsiteX12" fmla="*/ 2681288 w 2681288"/>
              <a:gd name="connsiteY12" fmla="*/ 1995488 h 2000250"/>
              <a:gd name="connsiteX13" fmla="*/ 4763 w 2681288"/>
              <a:gd name="connsiteY13" fmla="*/ 2000250 h 2000250"/>
              <a:gd name="connsiteX14" fmla="*/ 0 w 2681288"/>
              <a:gd name="connsiteY14" fmla="*/ 1647825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1288" h="2000250">
                <a:moveTo>
                  <a:pt x="0" y="1647825"/>
                </a:moveTo>
                <a:lnTo>
                  <a:pt x="76200" y="1400175"/>
                </a:lnTo>
                <a:lnTo>
                  <a:pt x="176213" y="1262063"/>
                </a:lnTo>
                <a:lnTo>
                  <a:pt x="947738" y="457200"/>
                </a:lnTo>
                <a:lnTo>
                  <a:pt x="1042988" y="538163"/>
                </a:lnTo>
                <a:lnTo>
                  <a:pt x="1524000" y="28575"/>
                </a:lnTo>
                <a:lnTo>
                  <a:pt x="1990725" y="0"/>
                </a:lnTo>
                <a:lnTo>
                  <a:pt x="2038350" y="142875"/>
                </a:lnTo>
                <a:lnTo>
                  <a:pt x="2114550" y="247650"/>
                </a:lnTo>
                <a:lnTo>
                  <a:pt x="2243138" y="90488"/>
                </a:lnTo>
                <a:lnTo>
                  <a:pt x="2333625" y="14288"/>
                </a:lnTo>
                <a:lnTo>
                  <a:pt x="2671763" y="9525"/>
                </a:lnTo>
                <a:lnTo>
                  <a:pt x="2681288" y="1995488"/>
                </a:lnTo>
                <a:lnTo>
                  <a:pt x="4763" y="2000250"/>
                </a:lnTo>
                <a:cubicBezTo>
                  <a:pt x="3175" y="1882775"/>
                  <a:pt x="1588" y="1765300"/>
                  <a:pt x="0" y="1647825"/>
                </a:cubicBezTo>
                <a:close/>
              </a:path>
            </a:pathLst>
          </a:cu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586663" y="4529137"/>
            <a:ext cx="2681287" cy="1990726"/>
          </a:xfrm>
          <a:custGeom>
            <a:avLst/>
            <a:gdLst>
              <a:gd name="connsiteX0" fmla="*/ 0 w 2681287"/>
              <a:gd name="connsiteY0" fmla="*/ 1595438 h 1966913"/>
              <a:gd name="connsiteX1" fmla="*/ 85725 w 2681287"/>
              <a:gd name="connsiteY1" fmla="*/ 1366838 h 1966913"/>
              <a:gd name="connsiteX2" fmla="*/ 257175 w 2681287"/>
              <a:gd name="connsiteY2" fmla="*/ 1214438 h 1966913"/>
              <a:gd name="connsiteX3" fmla="*/ 938212 w 2681287"/>
              <a:gd name="connsiteY3" fmla="*/ 771525 h 1966913"/>
              <a:gd name="connsiteX4" fmla="*/ 1033462 w 2681287"/>
              <a:gd name="connsiteY4" fmla="*/ 862013 h 1966913"/>
              <a:gd name="connsiteX5" fmla="*/ 2009775 w 2681287"/>
              <a:gd name="connsiteY5" fmla="*/ 271463 h 1966913"/>
              <a:gd name="connsiteX6" fmla="*/ 2095500 w 2681287"/>
              <a:gd name="connsiteY6" fmla="*/ 371475 h 1966913"/>
              <a:gd name="connsiteX7" fmla="*/ 2676525 w 2681287"/>
              <a:gd name="connsiteY7" fmla="*/ 0 h 1966913"/>
              <a:gd name="connsiteX8" fmla="*/ 2681287 w 2681287"/>
              <a:gd name="connsiteY8" fmla="*/ 1966913 h 1966913"/>
              <a:gd name="connsiteX9" fmla="*/ 4762 w 2681287"/>
              <a:gd name="connsiteY9" fmla="*/ 1966913 h 1966913"/>
              <a:gd name="connsiteX10" fmla="*/ 0 w 2681287"/>
              <a:gd name="connsiteY10" fmla="*/ 1595438 h 1966913"/>
              <a:gd name="connsiteX0" fmla="*/ 0 w 2681287"/>
              <a:gd name="connsiteY0" fmla="*/ 1595438 h 1966913"/>
              <a:gd name="connsiteX1" fmla="*/ 85725 w 2681287"/>
              <a:gd name="connsiteY1" fmla="*/ 1366838 h 1966913"/>
              <a:gd name="connsiteX2" fmla="*/ 257175 w 2681287"/>
              <a:gd name="connsiteY2" fmla="*/ 1214438 h 1966913"/>
              <a:gd name="connsiteX3" fmla="*/ 561975 w 2681287"/>
              <a:gd name="connsiteY3" fmla="*/ 995363 h 1966913"/>
              <a:gd name="connsiteX4" fmla="*/ 938212 w 2681287"/>
              <a:gd name="connsiteY4" fmla="*/ 771525 h 1966913"/>
              <a:gd name="connsiteX5" fmla="*/ 1033462 w 2681287"/>
              <a:gd name="connsiteY5" fmla="*/ 862013 h 1966913"/>
              <a:gd name="connsiteX6" fmla="*/ 2009775 w 2681287"/>
              <a:gd name="connsiteY6" fmla="*/ 271463 h 1966913"/>
              <a:gd name="connsiteX7" fmla="*/ 2095500 w 2681287"/>
              <a:gd name="connsiteY7" fmla="*/ 371475 h 1966913"/>
              <a:gd name="connsiteX8" fmla="*/ 2676525 w 2681287"/>
              <a:gd name="connsiteY8" fmla="*/ 0 h 1966913"/>
              <a:gd name="connsiteX9" fmla="*/ 2681287 w 2681287"/>
              <a:gd name="connsiteY9" fmla="*/ 1966913 h 1966913"/>
              <a:gd name="connsiteX10" fmla="*/ 4762 w 2681287"/>
              <a:gd name="connsiteY10" fmla="*/ 1966913 h 1966913"/>
              <a:gd name="connsiteX11" fmla="*/ 0 w 2681287"/>
              <a:gd name="connsiteY11" fmla="*/ 1595438 h 1966913"/>
              <a:gd name="connsiteX0" fmla="*/ 0 w 2681287"/>
              <a:gd name="connsiteY0" fmla="*/ 1595438 h 1966913"/>
              <a:gd name="connsiteX1" fmla="*/ 85725 w 2681287"/>
              <a:gd name="connsiteY1" fmla="*/ 1366838 h 1966913"/>
              <a:gd name="connsiteX2" fmla="*/ 257175 w 2681287"/>
              <a:gd name="connsiteY2" fmla="*/ 1214438 h 1966913"/>
              <a:gd name="connsiteX3" fmla="*/ 561975 w 2681287"/>
              <a:gd name="connsiteY3" fmla="*/ 995363 h 1966913"/>
              <a:gd name="connsiteX4" fmla="*/ 938212 w 2681287"/>
              <a:gd name="connsiteY4" fmla="*/ 771525 h 1966913"/>
              <a:gd name="connsiteX5" fmla="*/ 1033462 w 2681287"/>
              <a:gd name="connsiteY5" fmla="*/ 862013 h 1966913"/>
              <a:gd name="connsiteX6" fmla="*/ 1995487 w 2681287"/>
              <a:gd name="connsiteY6" fmla="*/ 266700 h 1966913"/>
              <a:gd name="connsiteX7" fmla="*/ 2095500 w 2681287"/>
              <a:gd name="connsiteY7" fmla="*/ 371475 h 1966913"/>
              <a:gd name="connsiteX8" fmla="*/ 2676525 w 2681287"/>
              <a:gd name="connsiteY8" fmla="*/ 0 h 1966913"/>
              <a:gd name="connsiteX9" fmla="*/ 2681287 w 2681287"/>
              <a:gd name="connsiteY9" fmla="*/ 1966913 h 1966913"/>
              <a:gd name="connsiteX10" fmla="*/ 4762 w 2681287"/>
              <a:gd name="connsiteY10" fmla="*/ 1966913 h 1966913"/>
              <a:gd name="connsiteX11" fmla="*/ 0 w 2681287"/>
              <a:gd name="connsiteY11" fmla="*/ 1595438 h 1966913"/>
              <a:gd name="connsiteX0" fmla="*/ 0 w 2681287"/>
              <a:gd name="connsiteY0" fmla="*/ 1619251 h 1990726"/>
              <a:gd name="connsiteX1" fmla="*/ 85725 w 2681287"/>
              <a:gd name="connsiteY1" fmla="*/ 1390651 h 1990726"/>
              <a:gd name="connsiteX2" fmla="*/ 257175 w 2681287"/>
              <a:gd name="connsiteY2" fmla="*/ 1238251 h 1990726"/>
              <a:gd name="connsiteX3" fmla="*/ 561975 w 2681287"/>
              <a:gd name="connsiteY3" fmla="*/ 1019176 h 1990726"/>
              <a:gd name="connsiteX4" fmla="*/ 938212 w 2681287"/>
              <a:gd name="connsiteY4" fmla="*/ 795338 h 1990726"/>
              <a:gd name="connsiteX5" fmla="*/ 1033462 w 2681287"/>
              <a:gd name="connsiteY5" fmla="*/ 885826 h 1990726"/>
              <a:gd name="connsiteX6" fmla="*/ 1995487 w 2681287"/>
              <a:gd name="connsiteY6" fmla="*/ 290513 h 1990726"/>
              <a:gd name="connsiteX7" fmla="*/ 2095500 w 2681287"/>
              <a:gd name="connsiteY7" fmla="*/ 395288 h 1990726"/>
              <a:gd name="connsiteX8" fmla="*/ 2676525 w 2681287"/>
              <a:gd name="connsiteY8" fmla="*/ 0 h 1990726"/>
              <a:gd name="connsiteX9" fmla="*/ 2681287 w 2681287"/>
              <a:gd name="connsiteY9" fmla="*/ 1990726 h 1990726"/>
              <a:gd name="connsiteX10" fmla="*/ 4762 w 2681287"/>
              <a:gd name="connsiteY10" fmla="*/ 1990726 h 1990726"/>
              <a:gd name="connsiteX11" fmla="*/ 0 w 2681287"/>
              <a:gd name="connsiteY11" fmla="*/ 1619251 h 1990726"/>
              <a:gd name="connsiteX0" fmla="*/ 0 w 2681287"/>
              <a:gd name="connsiteY0" fmla="*/ 1619251 h 1990726"/>
              <a:gd name="connsiteX1" fmla="*/ 85725 w 2681287"/>
              <a:gd name="connsiteY1" fmla="*/ 1390651 h 1990726"/>
              <a:gd name="connsiteX2" fmla="*/ 257175 w 2681287"/>
              <a:gd name="connsiteY2" fmla="*/ 1238251 h 1990726"/>
              <a:gd name="connsiteX3" fmla="*/ 561975 w 2681287"/>
              <a:gd name="connsiteY3" fmla="*/ 1019176 h 1990726"/>
              <a:gd name="connsiteX4" fmla="*/ 938212 w 2681287"/>
              <a:gd name="connsiteY4" fmla="*/ 795338 h 1990726"/>
              <a:gd name="connsiteX5" fmla="*/ 990600 w 2681287"/>
              <a:gd name="connsiteY5" fmla="*/ 814388 h 1990726"/>
              <a:gd name="connsiteX6" fmla="*/ 1033462 w 2681287"/>
              <a:gd name="connsiteY6" fmla="*/ 885826 h 1990726"/>
              <a:gd name="connsiteX7" fmla="*/ 1995487 w 2681287"/>
              <a:gd name="connsiteY7" fmla="*/ 290513 h 1990726"/>
              <a:gd name="connsiteX8" fmla="*/ 2095500 w 2681287"/>
              <a:gd name="connsiteY8" fmla="*/ 395288 h 1990726"/>
              <a:gd name="connsiteX9" fmla="*/ 2676525 w 2681287"/>
              <a:gd name="connsiteY9" fmla="*/ 0 h 1990726"/>
              <a:gd name="connsiteX10" fmla="*/ 2681287 w 2681287"/>
              <a:gd name="connsiteY10" fmla="*/ 1990726 h 1990726"/>
              <a:gd name="connsiteX11" fmla="*/ 4762 w 2681287"/>
              <a:gd name="connsiteY11" fmla="*/ 1990726 h 1990726"/>
              <a:gd name="connsiteX12" fmla="*/ 0 w 2681287"/>
              <a:gd name="connsiteY12" fmla="*/ 1619251 h 199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1287" h="1990726">
                <a:moveTo>
                  <a:pt x="0" y="1619251"/>
                </a:moveTo>
                <a:lnTo>
                  <a:pt x="85725" y="1390651"/>
                </a:lnTo>
                <a:lnTo>
                  <a:pt x="257175" y="1238251"/>
                </a:lnTo>
                <a:lnTo>
                  <a:pt x="561975" y="1019176"/>
                </a:lnTo>
                <a:lnTo>
                  <a:pt x="938212" y="795338"/>
                </a:lnTo>
                <a:lnTo>
                  <a:pt x="990600" y="814388"/>
                </a:lnTo>
                <a:lnTo>
                  <a:pt x="1033462" y="885826"/>
                </a:lnTo>
                <a:lnTo>
                  <a:pt x="1995487" y="290513"/>
                </a:lnTo>
                <a:lnTo>
                  <a:pt x="2095500" y="395288"/>
                </a:lnTo>
                <a:lnTo>
                  <a:pt x="2676525" y="0"/>
                </a:lnTo>
                <a:cubicBezTo>
                  <a:pt x="2678112" y="655638"/>
                  <a:pt x="2679700" y="1335088"/>
                  <a:pt x="2681287" y="1990726"/>
                </a:cubicBezTo>
                <a:lnTo>
                  <a:pt x="4762" y="1990726"/>
                </a:lnTo>
                <a:cubicBezTo>
                  <a:pt x="3175" y="1866901"/>
                  <a:pt x="1587" y="1743076"/>
                  <a:pt x="0" y="1619251"/>
                </a:cubicBezTo>
                <a:close/>
              </a:path>
            </a:pathLst>
          </a:cu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588250" y="5514975"/>
            <a:ext cx="2684463" cy="1009650"/>
          </a:xfrm>
          <a:custGeom>
            <a:avLst/>
            <a:gdLst>
              <a:gd name="connsiteX0" fmla="*/ 3175 w 2684463"/>
              <a:gd name="connsiteY0" fmla="*/ 657225 h 1009650"/>
              <a:gd name="connsiteX1" fmla="*/ 79375 w 2684463"/>
              <a:gd name="connsiteY1" fmla="*/ 461963 h 1009650"/>
              <a:gd name="connsiteX2" fmla="*/ 174625 w 2684463"/>
              <a:gd name="connsiteY2" fmla="*/ 366713 h 1009650"/>
              <a:gd name="connsiteX3" fmla="*/ 369888 w 2684463"/>
              <a:gd name="connsiteY3" fmla="*/ 266700 h 1009650"/>
              <a:gd name="connsiteX4" fmla="*/ 784225 w 2684463"/>
              <a:gd name="connsiteY4" fmla="*/ 147638 h 1009650"/>
              <a:gd name="connsiteX5" fmla="*/ 950913 w 2684463"/>
              <a:gd name="connsiteY5" fmla="*/ 114300 h 1009650"/>
              <a:gd name="connsiteX6" fmla="*/ 1050925 w 2684463"/>
              <a:gd name="connsiteY6" fmla="*/ 219075 h 1009650"/>
              <a:gd name="connsiteX7" fmla="*/ 1193800 w 2684463"/>
              <a:gd name="connsiteY7" fmla="*/ 171450 h 1009650"/>
              <a:gd name="connsiteX8" fmla="*/ 2003425 w 2684463"/>
              <a:gd name="connsiteY8" fmla="*/ 9525 h 1009650"/>
              <a:gd name="connsiteX9" fmla="*/ 2108200 w 2684463"/>
              <a:gd name="connsiteY9" fmla="*/ 109538 h 1009650"/>
              <a:gd name="connsiteX10" fmla="*/ 2679700 w 2684463"/>
              <a:gd name="connsiteY10" fmla="*/ 0 h 1009650"/>
              <a:gd name="connsiteX11" fmla="*/ 2684463 w 2684463"/>
              <a:gd name="connsiteY11" fmla="*/ 1004888 h 1009650"/>
              <a:gd name="connsiteX12" fmla="*/ 3175 w 2684463"/>
              <a:gd name="connsiteY12" fmla="*/ 1009650 h 1009650"/>
              <a:gd name="connsiteX13" fmla="*/ 3175 w 2684463"/>
              <a:gd name="connsiteY13" fmla="*/ 657225 h 1009650"/>
              <a:gd name="connsiteX0" fmla="*/ 3175 w 2684463"/>
              <a:gd name="connsiteY0" fmla="*/ 657225 h 1009650"/>
              <a:gd name="connsiteX1" fmla="*/ 79375 w 2684463"/>
              <a:gd name="connsiteY1" fmla="*/ 461963 h 1009650"/>
              <a:gd name="connsiteX2" fmla="*/ 174625 w 2684463"/>
              <a:gd name="connsiteY2" fmla="*/ 366713 h 1009650"/>
              <a:gd name="connsiteX3" fmla="*/ 369888 w 2684463"/>
              <a:gd name="connsiteY3" fmla="*/ 266700 h 1009650"/>
              <a:gd name="connsiteX4" fmla="*/ 550863 w 2684463"/>
              <a:gd name="connsiteY4" fmla="*/ 195263 h 1009650"/>
              <a:gd name="connsiteX5" fmla="*/ 784225 w 2684463"/>
              <a:gd name="connsiteY5" fmla="*/ 147638 h 1009650"/>
              <a:gd name="connsiteX6" fmla="*/ 950913 w 2684463"/>
              <a:gd name="connsiteY6" fmla="*/ 114300 h 1009650"/>
              <a:gd name="connsiteX7" fmla="*/ 1050925 w 2684463"/>
              <a:gd name="connsiteY7" fmla="*/ 219075 h 1009650"/>
              <a:gd name="connsiteX8" fmla="*/ 1193800 w 2684463"/>
              <a:gd name="connsiteY8" fmla="*/ 171450 h 1009650"/>
              <a:gd name="connsiteX9" fmla="*/ 2003425 w 2684463"/>
              <a:gd name="connsiteY9" fmla="*/ 9525 h 1009650"/>
              <a:gd name="connsiteX10" fmla="*/ 2108200 w 2684463"/>
              <a:gd name="connsiteY10" fmla="*/ 109538 h 1009650"/>
              <a:gd name="connsiteX11" fmla="*/ 2679700 w 2684463"/>
              <a:gd name="connsiteY11" fmla="*/ 0 h 1009650"/>
              <a:gd name="connsiteX12" fmla="*/ 2684463 w 2684463"/>
              <a:gd name="connsiteY12" fmla="*/ 1004888 h 1009650"/>
              <a:gd name="connsiteX13" fmla="*/ 3175 w 2684463"/>
              <a:gd name="connsiteY13" fmla="*/ 1009650 h 1009650"/>
              <a:gd name="connsiteX14" fmla="*/ 3175 w 2684463"/>
              <a:gd name="connsiteY14" fmla="*/ 657225 h 1009650"/>
              <a:gd name="connsiteX0" fmla="*/ 3175 w 2684463"/>
              <a:gd name="connsiteY0" fmla="*/ 657225 h 1009650"/>
              <a:gd name="connsiteX1" fmla="*/ 79375 w 2684463"/>
              <a:gd name="connsiteY1" fmla="*/ 461963 h 1009650"/>
              <a:gd name="connsiteX2" fmla="*/ 174625 w 2684463"/>
              <a:gd name="connsiteY2" fmla="*/ 366713 h 1009650"/>
              <a:gd name="connsiteX3" fmla="*/ 255588 w 2684463"/>
              <a:gd name="connsiteY3" fmla="*/ 304800 h 1009650"/>
              <a:gd name="connsiteX4" fmla="*/ 369888 w 2684463"/>
              <a:gd name="connsiteY4" fmla="*/ 266700 h 1009650"/>
              <a:gd name="connsiteX5" fmla="*/ 550863 w 2684463"/>
              <a:gd name="connsiteY5" fmla="*/ 195263 h 1009650"/>
              <a:gd name="connsiteX6" fmla="*/ 784225 w 2684463"/>
              <a:gd name="connsiteY6" fmla="*/ 147638 h 1009650"/>
              <a:gd name="connsiteX7" fmla="*/ 950913 w 2684463"/>
              <a:gd name="connsiteY7" fmla="*/ 114300 h 1009650"/>
              <a:gd name="connsiteX8" fmla="*/ 1050925 w 2684463"/>
              <a:gd name="connsiteY8" fmla="*/ 219075 h 1009650"/>
              <a:gd name="connsiteX9" fmla="*/ 1193800 w 2684463"/>
              <a:gd name="connsiteY9" fmla="*/ 171450 h 1009650"/>
              <a:gd name="connsiteX10" fmla="*/ 2003425 w 2684463"/>
              <a:gd name="connsiteY10" fmla="*/ 9525 h 1009650"/>
              <a:gd name="connsiteX11" fmla="*/ 2108200 w 2684463"/>
              <a:gd name="connsiteY11" fmla="*/ 109538 h 1009650"/>
              <a:gd name="connsiteX12" fmla="*/ 2679700 w 2684463"/>
              <a:gd name="connsiteY12" fmla="*/ 0 h 1009650"/>
              <a:gd name="connsiteX13" fmla="*/ 2684463 w 2684463"/>
              <a:gd name="connsiteY13" fmla="*/ 1004888 h 1009650"/>
              <a:gd name="connsiteX14" fmla="*/ 3175 w 2684463"/>
              <a:gd name="connsiteY14" fmla="*/ 1009650 h 1009650"/>
              <a:gd name="connsiteX15" fmla="*/ 3175 w 2684463"/>
              <a:gd name="connsiteY15" fmla="*/ 657225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4463" h="1009650">
                <a:moveTo>
                  <a:pt x="3175" y="657225"/>
                </a:moveTo>
                <a:lnTo>
                  <a:pt x="79375" y="461963"/>
                </a:lnTo>
                <a:lnTo>
                  <a:pt x="174625" y="366713"/>
                </a:lnTo>
                <a:lnTo>
                  <a:pt x="255588" y="304800"/>
                </a:lnTo>
                <a:lnTo>
                  <a:pt x="369888" y="266700"/>
                </a:lnTo>
                <a:lnTo>
                  <a:pt x="550863" y="195263"/>
                </a:lnTo>
                <a:lnTo>
                  <a:pt x="784225" y="147638"/>
                </a:lnTo>
                <a:lnTo>
                  <a:pt x="950913" y="114300"/>
                </a:lnTo>
                <a:lnTo>
                  <a:pt x="1050925" y="219075"/>
                </a:lnTo>
                <a:lnTo>
                  <a:pt x="1193800" y="171450"/>
                </a:lnTo>
                <a:lnTo>
                  <a:pt x="2003425" y="9525"/>
                </a:lnTo>
                <a:lnTo>
                  <a:pt x="2108200" y="109538"/>
                </a:lnTo>
                <a:lnTo>
                  <a:pt x="2679700" y="0"/>
                </a:lnTo>
                <a:cubicBezTo>
                  <a:pt x="2681288" y="334963"/>
                  <a:pt x="2682875" y="669925"/>
                  <a:pt x="2684463" y="1004888"/>
                </a:cubicBezTo>
                <a:lnTo>
                  <a:pt x="3175" y="1009650"/>
                </a:lnTo>
                <a:cubicBezTo>
                  <a:pt x="1588" y="890588"/>
                  <a:pt x="0" y="771525"/>
                  <a:pt x="3175" y="657225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4024" y="81134"/>
            <a:ext cx="5049944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Status Report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EC Mitigation – Scrubbing Runs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to be followed…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Beam scrubbing has </a:t>
            </a:r>
            <a:r>
              <a:rPr lang="en-GB" dirty="0" smtClean="0">
                <a:solidFill>
                  <a:srgbClr val="0000FF"/>
                </a:solidFill>
              </a:rPr>
              <a:t>intrinsic limitations</a:t>
            </a:r>
            <a:r>
              <a:rPr lang="en-GB" dirty="0" smtClean="0"/>
              <a:t>:</a:t>
            </a:r>
          </a:p>
          <a:p>
            <a:pPr lvl="1"/>
            <a:r>
              <a:rPr lang="en-GB" sz="2000" dirty="0" smtClean="0"/>
              <a:t>Reaching smaller SEY (</a:t>
            </a:r>
            <a:r>
              <a:rPr lang="en-GB" sz="2000" dirty="0" smtClean="0">
                <a:latin typeface="Symbol" pitchFamily="18" charset="2"/>
              </a:rPr>
              <a:t>d</a:t>
            </a:r>
            <a:r>
              <a:rPr lang="en-GB" sz="2000" dirty="0" smtClean="0"/>
              <a:t>) need larger electron bombardment doses: </a:t>
            </a:r>
            <a:r>
              <a:rPr lang="en-GB" sz="2000" dirty="0" smtClean="0">
                <a:solidFill>
                  <a:srgbClr val="0000FF"/>
                </a:solidFill>
              </a:rPr>
              <a:t>log behaviour</a:t>
            </a:r>
          </a:p>
          <a:p>
            <a:pPr lvl="2"/>
            <a:r>
              <a:rPr lang="en-GB" sz="2000" dirty="0" smtClean="0">
                <a:solidFill>
                  <a:srgbClr val="0000FF"/>
                </a:solidFill>
              </a:rPr>
              <a:t>Lower bombardment dose </a:t>
            </a:r>
            <a:r>
              <a:rPr lang="en-GB" sz="2000" dirty="0" smtClean="0"/>
              <a:t>when going closer to threshold for a given bunch population: ~3 orders of magnitude decrease!</a:t>
            </a:r>
          </a:p>
          <a:p>
            <a:pPr marL="1604963" lvl="3" indent="-260350" defTabSz="877888"/>
            <a:r>
              <a:rPr lang="en-GB" sz="2000" dirty="0" smtClean="0"/>
              <a:t>Some materials like Stainless Steel show </a:t>
            </a:r>
            <a:r>
              <a:rPr lang="en-GB" sz="2000" dirty="0" smtClean="0">
                <a:solidFill>
                  <a:srgbClr val="0000FF"/>
                </a:solidFill>
              </a:rPr>
              <a:t>saturation of the dose effect </a:t>
            </a:r>
            <a:r>
              <a:rPr lang="en-GB" sz="2000" u="sng" dirty="0" smtClean="0"/>
              <a:t>in the Lab</a:t>
            </a:r>
          </a:p>
          <a:p>
            <a:pPr lvl="1"/>
            <a:r>
              <a:rPr lang="en-GB" sz="2000" dirty="0" smtClean="0"/>
              <a:t>Induces </a:t>
            </a:r>
            <a:r>
              <a:rPr lang="en-GB" sz="2000" dirty="0" smtClean="0">
                <a:solidFill>
                  <a:srgbClr val="0000FF"/>
                </a:solidFill>
              </a:rPr>
              <a:t>collateral effects</a:t>
            </a:r>
            <a:r>
              <a:rPr lang="en-GB" sz="2000" dirty="0" smtClean="0"/>
              <a:t>: heating of kickers, internal dump heavily loaded</a:t>
            </a:r>
          </a:p>
          <a:p>
            <a:pPr lvl="1"/>
            <a:endParaRPr lang="en-GB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192" y="4006327"/>
            <a:ext cx="3492000" cy="283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" y="4005860"/>
            <a:ext cx="3492000" cy="284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9729" y="6767860"/>
            <a:ext cx="34869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0000FF"/>
                </a:solidFill>
              </a:rPr>
              <a:t>SPS = </a:t>
            </a:r>
            <a:r>
              <a:rPr lang="en-GB" dirty="0" err="1" smtClean="0">
                <a:solidFill>
                  <a:srgbClr val="0000FF"/>
                </a:solidFill>
              </a:rPr>
              <a:t>StSt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/ </a:t>
            </a:r>
            <a:r>
              <a:rPr lang="en-GB" dirty="0" smtClean="0">
                <a:solidFill>
                  <a:srgbClr val="FF0000"/>
                </a:solidFill>
              </a:rPr>
              <a:t>LHC = Copper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148" y="4291014"/>
            <a:ext cx="144000" cy="14400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53223" y="4624389"/>
            <a:ext cx="144000" cy="14400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90717" y="4810127"/>
            <a:ext cx="144000" cy="144000"/>
          </a:xfrm>
          <a:prstGeom prst="ellipse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1317" y="4657727"/>
            <a:ext cx="144000" cy="144000"/>
          </a:xfrm>
          <a:prstGeom prst="ellipse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29330" y="555783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52667" y="532923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171699" y="5614986"/>
            <a:ext cx="738189" cy="476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ight Arrow 23"/>
          <p:cNvSpPr/>
          <p:nvPr/>
        </p:nvSpPr>
        <p:spPr bwMode="auto">
          <a:xfrm rot="8013836">
            <a:off x="5077141" y="5797996"/>
            <a:ext cx="446192" cy="134203"/>
          </a:xfrm>
          <a:prstGeom prst="right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4070738" y="5770949"/>
            <a:ext cx="353986" cy="134203"/>
          </a:xfrm>
          <a:prstGeom prst="right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 bwMode="auto">
          <a:xfrm flipH="1">
            <a:off x="4157663" y="6026754"/>
            <a:ext cx="988824" cy="257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271956" y="5600691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200" b="1" dirty="0" smtClean="0"/>
              <a:t>10 times less</a:t>
            </a:r>
            <a:br>
              <a:rPr lang="en-GB" sz="1200" b="1" dirty="0" smtClean="0"/>
            </a:br>
            <a:r>
              <a:rPr lang="en-GB" sz="1200" b="1" dirty="0" smtClean="0"/>
              <a:t>dose rate!</a:t>
            </a:r>
            <a:endParaRPr lang="en-GB" sz="1200" b="1" dirty="0"/>
          </a:p>
        </p:txBody>
      </p:sp>
      <p:sp>
        <p:nvSpPr>
          <p:cNvPr id="30" name="Right Arrow 29"/>
          <p:cNvSpPr/>
          <p:nvPr/>
        </p:nvSpPr>
        <p:spPr bwMode="auto">
          <a:xfrm rot="1635328">
            <a:off x="1780873" y="5461815"/>
            <a:ext cx="371555" cy="134203"/>
          </a:xfrm>
          <a:prstGeom prst="right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90725" y="572451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200" b="1" dirty="0" smtClean="0"/>
              <a:t>10 times more</a:t>
            </a:r>
            <a:br>
              <a:rPr lang="en-GB" sz="1200" b="1" dirty="0" smtClean="0"/>
            </a:br>
            <a:r>
              <a:rPr lang="en-GB" sz="1200" b="1" dirty="0" smtClean="0"/>
              <a:t>integrated dose!</a:t>
            </a:r>
            <a:endParaRPr lang="en-GB" sz="1200" b="1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719263" y="5486400"/>
            <a:ext cx="0" cy="93821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143125" y="5624513"/>
            <a:ext cx="0" cy="8143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257419" y="5343525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200" b="1" dirty="0" smtClean="0"/>
              <a:t>Saturation...</a:t>
            </a:r>
            <a:endParaRPr lang="en-GB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871013" y="6175622"/>
            <a:ext cx="1688732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200" b="1" dirty="0" smtClean="0"/>
              <a:t>x 100 more beam time!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20" grpId="0" animBg="1"/>
      <p:bldP spid="24" grpId="0" animBg="1"/>
      <p:bldP spid="25" grpId="0" animBg="1"/>
      <p:bldP spid="29" grpId="0"/>
      <p:bldP spid="30" grpId="0" animBg="1"/>
      <p:bldP spid="32" grpId="0"/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Scrubbing and limitations linked to material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96" y="1975104"/>
            <a:ext cx="9131808" cy="495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22848" y="4133088"/>
            <a:ext cx="3647344" cy="8925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C00000"/>
                </a:solidFill>
              </a:rPr>
              <a:t>Aluminium MUST be avoided!!</a:t>
            </a:r>
            <a:br>
              <a:rPr lang="en-GB" sz="2000" b="1" dirty="0" smtClean="0">
                <a:solidFill>
                  <a:srgbClr val="C00000"/>
                </a:solidFill>
              </a:rPr>
            </a:br>
            <a:r>
              <a:rPr lang="en-GB" sz="3200" b="1" dirty="0" smtClean="0">
                <a:solidFill>
                  <a:srgbClr val="009900"/>
                </a:solidFill>
              </a:rPr>
              <a:t>Except if coated...</a:t>
            </a:r>
            <a:endParaRPr lang="en-GB" sz="2000" b="1" dirty="0">
              <a:solidFill>
                <a:srgbClr val="00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9368" y="239630"/>
            <a:ext cx="5049944" cy="523220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REMINDER !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01833" y="73152"/>
            <a:ext cx="5074327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Status Report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EC Mitigation – Scrubbing Runs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enhance the EC close to threshold?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Strategies of e-cloud enhancement (input for SPS scrubbing run tests):</a:t>
            </a:r>
          </a:p>
          <a:p>
            <a:pPr lvl="1"/>
            <a:r>
              <a:rPr lang="en-GB" dirty="0" smtClean="0"/>
              <a:t>5ns bunch spacing</a:t>
            </a:r>
          </a:p>
          <a:p>
            <a:pPr lvl="1"/>
            <a:r>
              <a:rPr lang="en-GB" dirty="0" smtClean="0"/>
              <a:t>Slip stacking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5-10% </a:t>
            </a:r>
            <a:r>
              <a:rPr lang="en-GB" dirty="0" err="1" smtClean="0">
                <a:solidFill>
                  <a:srgbClr val="0000FF"/>
                </a:solidFill>
              </a:rPr>
              <a:t>uncaptured</a:t>
            </a:r>
            <a:r>
              <a:rPr lang="en-GB" dirty="0" smtClean="0">
                <a:solidFill>
                  <a:srgbClr val="0000FF"/>
                </a:solidFill>
              </a:rPr>
              <a:t> beam</a:t>
            </a:r>
          </a:p>
          <a:p>
            <a:pPr lvl="2">
              <a:buNone/>
            </a:pPr>
            <a:r>
              <a:rPr lang="en-GB" dirty="0" smtClean="0"/>
              <a:t>(alternative to) Filling SPS with 8 x 72 b @ 25 ns and 26 GeV</a:t>
            </a:r>
          </a:p>
          <a:p>
            <a:pPr lvl="1"/>
            <a:r>
              <a:rPr lang="en-GB" dirty="0" smtClean="0"/>
              <a:t>PS bunch splitting deregulation (Bunch intensity modulation)</a:t>
            </a:r>
          </a:p>
          <a:p>
            <a:endParaRPr lang="en-GB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96251" y="3911866"/>
          <a:ext cx="10512925" cy="257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188"/>
                <a:gridCol w="2201779"/>
                <a:gridCol w="1985211"/>
                <a:gridCol w="3967747"/>
              </a:tblGrid>
              <a:tr h="6096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configuration</a:t>
                      </a:r>
                      <a:endParaRPr lang="en-US" sz="16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Scrub. dose enhancement factor</a:t>
                      </a:r>
                      <a:endParaRPr lang="en-US" sz="16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Entirely</a:t>
                      </a:r>
                      <a:r>
                        <a:rPr lang="en-US" sz="1600" baseline="0" dirty="0" smtClean="0"/>
                        <a:t> scrubs the required region</a:t>
                      </a:r>
                      <a:endParaRPr lang="en-US" sz="16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Additional remarks</a:t>
                      </a:r>
                      <a:endParaRPr lang="en-US" sz="1600" dirty="0"/>
                    </a:p>
                  </a:txBody>
                  <a:tcPr marL="106934" marR="106934" marT="50408" marB="50408"/>
                </a:tc>
              </a:tr>
              <a:tr h="2104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ns beam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At least two batches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required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06934" marR="106934" marT="50408" marB="50408"/>
                </a:tc>
              </a:tr>
              <a:tr h="2989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Slip stacking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(10+15)ns much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better than (5+20)ns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06934" marR="106934" marT="50408" marB="50408"/>
                </a:tc>
              </a:tr>
              <a:tr h="9288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5-10%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uncaptured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beam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1.3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Much more if sat.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not reached in 4 batches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 worst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case, it can be employed to scrub with 3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batches (factor 2000) instead of 4 (less heating, less outgassing)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06934" marR="106934" marT="50408" marB="50408"/>
                </a:tc>
              </a:tr>
              <a:tr h="2737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PS splitting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deregulation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&lt;1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3569" y="6552739"/>
            <a:ext cx="4788524" cy="936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4306" tIns="52153" rIns="104306" bIns="52153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At SPSU-BD meeting (12 October) it was pointed out that the first two options are not feasible with the installed RF system.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19"/>
          <p:cNvCxnSpPr>
            <a:stCxn id="9" idx="1"/>
          </p:cNvCxnSpPr>
          <p:nvPr/>
        </p:nvCxnSpPr>
        <p:spPr>
          <a:xfrm flipH="1" flipV="1">
            <a:off x="2334126" y="4704347"/>
            <a:ext cx="3459443" cy="231655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9"/>
          <p:cNvCxnSpPr>
            <a:stCxn id="9" idx="1"/>
          </p:cNvCxnSpPr>
          <p:nvPr/>
        </p:nvCxnSpPr>
        <p:spPr>
          <a:xfrm flipH="1" flipV="1">
            <a:off x="2346157" y="5077326"/>
            <a:ext cx="3447412" cy="194357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for SPS high bandwidth transverse feedback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reviewed in November 2011 by the LIU project:</a:t>
            </a:r>
          </a:p>
          <a:p>
            <a:pPr lvl="1"/>
            <a:r>
              <a:rPr lang="en-US" dirty="0" smtClean="0"/>
              <a:t>https://indico.cern.ch/conferenceDisplay.py?confId=162989</a:t>
            </a:r>
          </a:p>
          <a:p>
            <a:pPr lvl="3"/>
            <a:endParaRPr lang="en-US" sz="1000" dirty="0" smtClean="0"/>
          </a:p>
          <a:p>
            <a:r>
              <a:rPr lang="en-US" dirty="0" smtClean="0"/>
              <a:t>Aimed at:</a:t>
            </a:r>
          </a:p>
          <a:p>
            <a:pPr lvl="1"/>
            <a:r>
              <a:rPr lang="en-US" dirty="0" smtClean="0"/>
              <a:t>Demonstrating transverse damping of intra bunch </a:t>
            </a:r>
            <a:r>
              <a:rPr lang="en-US" dirty="0" err="1" smtClean="0"/>
              <a:t>headtail</a:t>
            </a:r>
            <a:r>
              <a:rPr lang="en-US" dirty="0" smtClean="0"/>
              <a:t> motion caused by impedance and e-cloud, GHz bandwidth</a:t>
            </a:r>
          </a:p>
          <a:p>
            <a:pPr lvl="1"/>
            <a:r>
              <a:rPr lang="en-US" dirty="0" smtClean="0"/>
              <a:t>Full system implementation </a:t>
            </a:r>
            <a:r>
              <a:rPr lang="en-US" dirty="0" smtClean="0">
                <a:solidFill>
                  <a:srgbClr val="0000FF"/>
                </a:solidFill>
              </a:rPr>
              <a:t>could be ready for 2018 if proof </a:t>
            </a:r>
            <a:r>
              <a:rPr lang="en-US" dirty="0" smtClean="0"/>
              <a:t>of principle shown </a:t>
            </a:r>
            <a:r>
              <a:rPr lang="en-US" dirty="0" smtClean="0">
                <a:solidFill>
                  <a:srgbClr val="0000FF"/>
                </a:solidFill>
              </a:rPr>
              <a:t>before LS1</a:t>
            </a:r>
            <a:r>
              <a:rPr lang="en-US" dirty="0" smtClean="0"/>
              <a:t>, i.e. 2012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Test-set-up operational in SPS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009" y="68942"/>
            <a:ext cx="6793399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Status Report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EC Cure - High bandwidth feedback systems 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393" y="1546860"/>
            <a:ext cx="4282277" cy="259213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>
              <a:buNone/>
            </a:pPr>
            <a:r>
              <a:rPr lang="en-US" sz="1000" dirty="0" smtClean="0"/>
              <a:t>*supported by US-LARP and LIU project, joint effort of CERN, SLAC, LBNL</a:t>
            </a:r>
            <a:endParaRPr lang="en-US" sz="1000" dirty="0"/>
          </a:p>
        </p:txBody>
      </p:sp>
      <p:pic>
        <p:nvPicPr>
          <p:cNvPr id="1385" name="Picture 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044" y="5779525"/>
            <a:ext cx="3274672" cy="17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6" name="Picture 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27" y="4812635"/>
            <a:ext cx="3521628" cy="222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8" name="Picture 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337" y="4050279"/>
            <a:ext cx="3060866" cy="21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8" name="Picture 4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9263" y="4044708"/>
            <a:ext cx="3354137" cy="225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9" name="Picture 4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2768" y="6288505"/>
            <a:ext cx="2753337" cy="12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Scrubbing or Coating?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Secondary electron yields</a:t>
            </a:r>
          </a:p>
          <a:p>
            <a:pPr lvl="1"/>
            <a:r>
              <a:rPr lang="en-GB" dirty="0" smtClean="0"/>
              <a:t>SEY measurements and dose effects,</a:t>
            </a:r>
            <a:br>
              <a:rPr lang="en-GB" dirty="0" smtClean="0"/>
            </a:br>
            <a:r>
              <a:rPr lang="en-GB" dirty="0" smtClean="0"/>
              <a:t>venting to atmosphere</a:t>
            </a:r>
          </a:p>
          <a:p>
            <a:pPr lvl="3"/>
            <a:endParaRPr lang="en-GB" sz="1000" dirty="0" smtClean="0"/>
          </a:p>
          <a:p>
            <a:r>
              <a:rPr lang="en-US" dirty="0" err="1" smtClean="0"/>
              <a:t>Multipactor</a:t>
            </a:r>
            <a:r>
              <a:rPr lang="en-US" dirty="0" smtClean="0"/>
              <a:t> test bench</a:t>
            </a:r>
          </a:p>
          <a:p>
            <a:pPr lvl="1"/>
            <a:r>
              <a:rPr lang="en-US" dirty="0" smtClean="0"/>
              <a:t>Testing the multipacting performances</a:t>
            </a:r>
            <a:br>
              <a:rPr lang="en-US" dirty="0" smtClean="0"/>
            </a:br>
            <a:r>
              <a:rPr lang="en-US" dirty="0" smtClean="0"/>
              <a:t>of the coatings</a:t>
            </a:r>
          </a:p>
          <a:p>
            <a:pPr lvl="1">
              <a:buNone/>
            </a:pPr>
            <a:r>
              <a:rPr lang="en-US" dirty="0" smtClean="0"/>
              <a:t>combined with:</a:t>
            </a:r>
          </a:p>
          <a:p>
            <a:pPr lvl="1"/>
            <a:r>
              <a:rPr lang="en-US" dirty="0" smtClean="0"/>
              <a:t>Pressure gauges which provide </a:t>
            </a:r>
            <a:br>
              <a:rPr lang="en-US" dirty="0" smtClean="0"/>
            </a:br>
            <a:r>
              <a:rPr lang="en-US" dirty="0" smtClean="0"/>
              <a:t>also indication of  multipacting in the</a:t>
            </a:r>
            <a:br>
              <a:rPr lang="en-US" dirty="0" smtClean="0"/>
            </a:br>
            <a:r>
              <a:rPr lang="en-US" dirty="0" smtClean="0"/>
              <a:t>beampipe</a:t>
            </a:r>
          </a:p>
          <a:p>
            <a:pPr lvl="3"/>
            <a:endParaRPr lang="en-GB" sz="1000" dirty="0" smtClean="0"/>
          </a:p>
          <a:p>
            <a:r>
              <a:rPr lang="en-GB" dirty="0" smtClean="0"/>
              <a:t>Coating features</a:t>
            </a:r>
          </a:p>
          <a:p>
            <a:pPr lvl="1"/>
            <a:r>
              <a:rPr lang="en-US" dirty="0" smtClean="0"/>
              <a:t>Dynamic behavior (electron</a:t>
            </a:r>
            <a:br>
              <a:rPr lang="en-US" dirty="0" smtClean="0"/>
            </a:br>
            <a:r>
              <a:rPr lang="en-US" dirty="0" smtClean="0"/>
              <a:t>stimulated desorption</a:t>
            </a:r>
            <a:r>
              <a:rPr lang="en-GB" dirty="0" smtClean="0"/>
              <a:t>s), static</a:t>
            </a:r>
            <a:br>
              <a:rPr lang="en-GB" dirty="0" smtClean="0"/>
            </a:br>
            <a:r>
              <a:rPr lang="en-GB" dirty="0" smtClean="0"/>
              <a:t>outgassing</a:t>
            </a:r>
          </a:p>
          <a:p>
            <a:pPr lvl="1"/>
            <a:r>
              <a:rPr lang="en-GB" dirty="0" smtClean="0"/>
              <a:t>Ageing, peel-off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2936" y="81134"/>
            <a:ext cx="3964856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Pending Issues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Measurements in the Lab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137" y="1227222"/>
            <a:ext cx="5616071" cy="371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041" y="4789084"/>
            <a:ext cx="5486400" cy="26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7106" y="7191931"/>
            <a:ext cx="1865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MBA not tested yet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Scrubbing or Coating?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Strip detectors, pick-ups, sample extractor, Pressure rise...</a:t>
            </a:r>
          </a:p>
          <a:p>
            <a:pPr marL="627063" lvl="1" indent="-325438"/>
            <a:endParaRPr lang="en-GB" dirty="0" smtClean="0"/>
          </a:p>
          <a:p>
            <a:pPr marL="627063" lvl="1" indent="-325438"/>
            <a:r>
              <a:rPr lang="en-GB" dirty="0" smtClean="0"/>
              <a:t>Nothing yet inside real long magnet: MBB or</a:t>
            </a:r>
            <a:br>
              <a:rPr lang="en-GB" dirty="0" smtClean="0"/>
            </a:br>
            <a:r>
              <a:rPr lang="en-GB" dirty="0" smtClean="0"/>
              <a:t>MBA</a:t>
            </a:r>
          </a:p>
          <a:p>
            <a:pPr marL="627063" lvl="1" indent="-325438"/>
            <a:endParaRPr lang="en-GB" dirty="0" smtClean="0"/>
          </a:p>
          <a:p>
            <a:pPr marL="627063" lvl="1" indent="-325438"/>
            <a:r>
              <a:rPr lang="en-GB" dirty="0" smtClean="0"/>
              <a:t>Installing an electron probe at the centre of a </a:t>
            </a:r>
            <a:br>
              <a:rPr lang="en-GB" dirty="0" smtClean="0"/>
            </a:br>
            <a:r>
              <a:rPr lang="en-GB" dirty="0" smtClean="0"/>
              <a:t>dipole magnet was abandoned</a:t>
            </a:r>
          </a:p>
          <a:p>
            <a:pPr marL="1083400" lvl="2" indent="-325438"/>
            <a:endParaRPr lang="en-GB" sz="1800" dirty="0" smtClean="0"/>
          </a:p>
          <a:p>
            <a:pPr marL="1083400" lvl="2" indent="-325438"/>
            <a:r>
              <a:rPr lang="en-GB" sz="1800" dirty="0" smtClean="0"/>
              <a:t>Simulations and observations made with the</a:t>
            </a:r>
            <a:br>
              <a:rPr lang="en-GB" sz="1800" dirty="0" smtClean="0"/>
            </a:br>
            <a:r>
              <a:rPr lang="en-GB" sz="1800" dirty="0" smtClean="0"/>
              <a:t>strip detectors with dipole fields confirmed</a:t>
            </a:r>
            <a:br>
              <a:rPr lang="en-GB" sz="1800" dirty="0" smtClean="0"/>
            </a:br>
            <a:r>
              <a:rPr lang="en-GB" sz="1800" dirty="0" smtClean="0"/>
              <a:t>that the EC build-up will not take place or</a:t>
            </a:r>
            <a:br>
              <a:rPr lang="en-GB" sz="1800" dirty="0" smtClean="0"/>
            </a:br>
            <a:r>
              <a:rPr lang="en-GB" sz="1800" dirty="0" smtClean="0"/>
              <a:t>will be strongly perturbed</a:t>
            </a:r>
          </a:p>
          <a:p>
            <a:pPr marL="1083400" lvl="2" indent="-325438"/>
            <a:endParaRPr lang="en-GB" sz="1800" dirty="0" smtClean="0"/>
          </a:p>
          <a:p>
            <a:pPr marL="1083400" lvl="2" indent="-325438"/>
            <a:r>
              <a:rPr lang="en-GB" sz="1800" dirty="0" smtClean="0"/>
              <a:t>Magnetic field combined with collector </a:t>
            </a:r>
            <a:br>
              <a:rPr lang="en-GB" sz="1800" dirty="0" smtClean="0"/>
            </a:br>
            <a:r>
              <a:rPr lang="en-GB" sz="1800" dirty="0" smtClean="0"/>
              <a:t>will “kill” locally the multipacting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5400" y="81134"/>
            <a:ext cx="4159928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Pending Issues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Measurements with Beams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pic>
        <p:nvPicPr>
          <p:cNvPr id="6" name="Picture 5" descr="\\cern.ch\dfs\Workspaces\n\NORMA\MI\MLS\Bauche\Projects\LIU\LIU-SPS\MBB with hole in centre\Refined mesh\Quadratic elements\Presentation\Hole 3D Opera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r="17917" b="27636"/>
          <a:stretch/>
        </p:blipFill>
        <p:spPr bwMode="auto">
          <a:xfrm>
            <a:off x="5687388" y="4499631"/>
            <a:ext cx="3142690" cy="29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\\cern.ch\dfs\Workspaces\n\NORMA\MI\MLS\Bauche\Projects\LIU\LIU-SPS\MBB with hole in centre\Refined mesh\Quadratic elements\Presentation\E-cloud prob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20" y="1993920"/>
            <a:ext cx="2534619" cy="38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853347" y="5814641"/>
            <a:ext cx="1840053" cy="172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882" tIns="44442" rIns="88882" bIns="44442" numCol="1" anchor="t" anchorCtr="0" compatLnSpc="1">
            <a:prstTxWarp prst="textNoShape">
              <a:avLst/>
            </a:prstTxWarp>
          </a:bodyPr>
          <a:lstStyle>
            <a:lvl1pPr marL="292196" indent="-292196" algn="l" rtl="0" eaLnBrk="0" fontAlgn="base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094" indent="-243498" algn="l" rtl="0" eaLnBrk="0" fontAlgn="base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73991" indent="-194798" algn="l" rtl="0" eaLnBrk="0" fontAlgn="base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63586" indent="-19479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53182" indent="-194798" algn="l" rtl="0" eaLnBrk="0" fontAlgn="base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Font typeface="Arial" charset="0"/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42778" indent="-194798" algn="l" rtl="0" eaLnBrk="0" fontAlgn="base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532374" indent="-194798" algn="l" rtl="0" eaLnBrk="0" fontAlgn="base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921971" indent="-194798" algn="l" rtl="0" eaLnBrk="0" fontAlgn="base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311567" indent="-194798" algn="l" rtl="0" eaLnBrk="0" fontAlgn="base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Symmetric holes</a:t>
            </a:r>
            <a:br>
              <a:rPr lang="en-US" sz="1800" dirty="0" smtClean="0"/>
            </a:br>
            <a:r>
              <a:rPr lang="en-US" sz="1800" dirty="0" smtClean="0"/>
              <a:t>on top and </a:t>
            </a:r>
            <a:br>
              <a:rPr lang="en-US" sz="1800" dirty="0" smtClean="0"/>
            </a:br>
            <a:r>
              <a:rPr lang="en-US" sz="1800" dirty="0" smtClean="0"/>
              <a:t>bottom half</a:t>
            </a:r>
            <a:br>
              <a:rPr lang="en-US" sz="1800" dirty="0" smtClean="0"/>
            </a:br>
            <a:r>
              <a:rPr lang="en-US" sz="1800" dirty="0" smtClean="0"/>
              <a:t>yokes to avoid </a:t>
            </a:r>
            <a:br>
              <a:rPr lang="en-US" sz="1800" dirty="0" smtClean="0"/>
            </a:br>
            <a:r>
              <a:rPr lang="en-US" sz="1800" dirty="0" smtClean="0"/>
              <a:t>longitudinal </a:t>
            </a:r>
            <a:br>
              <a:rPr lang="en-US" sz="1800" dirty="0" smtClean="0"/>
            </a:br>
            <a:r>
              <a:rPr lang="en-US" sz="1800" dirty="0" smtClean="0"/>
              <a:t>effects</a:t>
            </a:r>
            <a:endParaRPr lang="en-US" sz="1800" dirty="0"/>
          </a:p>
        </p:txBody>
      </p:sp>
      <p:pic>
        <p:nvPicPr>
          <p:cNvPr id="5" name="Picture 3" descr="\\cern.ch\dfs\Workspaces\n\NORMA\MI\MLS\Bauche\Projects\LIU\LIU-SPS\MBB with hole in centre\Refined mesh\Quadratic elements\Presentation\MBB Opera full model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38" y="2596388"/>
            <a:ext cx="2478457" cy="18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5900928" y="2645664"/>
            <a:ext cx="4462272" cy="4242816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913120" y="2657856"/>
            <a:ext cx="4462272" cy="423062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HC514: a-C coated beampipes instead of magnets…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16100"/>
            <a:ext cx="9979025" cy="5157788"/>
          </a:xfrm>
        </p:spPr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1768641"/>
            <a:ext cx="10101596" cy="531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67593" y="73152"/>
            <a:ext cx="4135543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Pending Issues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Measurements with Beams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HC513: a-C coating magnets as from June’12…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16100"/>
            <a:ext cx="9979025" cy="5157788"/>
          </a:xfrm>
        </p:spPr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51" y="1768642"/>
            <a:ext cx="10084302" cy="5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67593" y="73152"/>
            <a:ext cx="4135543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Pending Issues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Measurements with Beams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961888" y="2767584"/>
            <a:ext cx="280416" cy="353568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593" y="73152"/>
            <a:ext cx="4135543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Pending Issues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Measurements with Beams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pic>
        <p:nvPicPr>
          <p:cNvPr id="4" name="Picture 4" descr="C:\photo\SPS\BA5\solenoide\IMG_3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345" y="3661061"/>
            <a:ext cx="4620568" cy="2676652"/>
          </a:xfrm>
          <a:prstGeom prst="rect">
            <a:avLst/>
          </a:prstGeom>
          <a:noFill/>
        </p:spPr>
      </p:pic>
      <p:pic>
        <p:nvPicPr>
          <p:cNvPr id="5" name="Picture 5" descr="C:\photo\SPS\BA5\solenoide\IMG_3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577" y="3638379"/>
            <a:ext cx="3034824" cy="2699333"/>
          </a:xfrm>
          <a:prstGeom prst="rect">
            <a:avLst/>
          </a:prstGeom>
          <a:noFill/>
        </p:spPr>
      </p:pic>
      <p:pic>
        <p:nvPicPr>
          <p:cNvPr id="6" name="Picture 2" descr="C:\photo\SPS\BA5\solenoide\IMG_3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0" y="4511693"/>
            <a:ext cx="2873644" cy="16672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6357" y="2226248"/>
            <a:ext cx="2203946" cy="121332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External solenoid</a:t>
            </a:r>
          </a:p>
          <a:p>
            <a:pPr algn="ctr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on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StSt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bellow</a:t>
            </a:r>
          </a:p>
          <a:p>
            <a:pPr algn="ctr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(L=128 mm)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3664" y="2226248"/>
            <a:ext cx="3179736" cy="12133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External solenoid on </a:t>
            </a:r>
          </a:p>
          <a:p>
            <a:pPr algn="ctr">
              <a:buNone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StSt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chamber </a:t>
            </a:r>
          </a:p>
          <a:p>
            <a:pPr algn="ctr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(L=850 mm)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304" y="2226248"/>
            <a:ext cx="3442303" cy="121332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Central solenoid</a:t>
            </a:r>
          </a:p>
          <a:p>
            <a:pPr algn="ctr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on carbon coated chamber </a:t>
            </a:r>
          </a:p>
          <a:p>
            <a:pPr algn="ctr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(L=12324 mm)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2377" y="1391159"/>
            <a:ext cx="67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Solenoids in drift space in sextant 5 (51420-51460)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8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593" y="73152"/>
            <a:ext cx="4135543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Pending Issues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Measurements with Beams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595" y="1173070"/>
            <a:ext cx="744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W13, Dynamic pressure with solenoids on/off, 3 batches 25 ns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680311"/>
              </p:ext>
            </p:extLst>
          </p:nvPr>
        </p:nvGraphicFramePr>
        <p:xfrm>
          <a:off x="141108" y="1398396"/>
          <a:ext cx="8372784" cy="5399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8772576" imgH="6391175" progId="Excel.Sheet.8">
                  <p:embed/>
                </p:oleObj>
              </mc:Choice>
              <mc:Fallback>
                <p:oleObj name="Worksheet" r:id="rId3" imgW="8772576" imgH="63911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08" y="1398396"/>
                        <a:ext cx="8372784" cy="5399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9175" y="2224861"/>
            <a:ext cx="2724226" cy="249059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dynamic pressure rise is influenced only by the external solenoids:</a:t>
            </a:r>
          </a:p>
          <a:p>
            <a:pPr>
              <a:buNone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the coated drift section there is</a:t>
            </a: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p rise due to</a:t>
            </a: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e-cloud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8681" y="6707504"/>
            <a:ext cx="6860442" cy="50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1504" y="6576230"/>
            <a:ext cx="398412" cy="301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3508" y="6593733"/>
            <a:ext cx="378725" cy="3010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10973" y="6555306"/>
            <a:ext cx="161427" cy="333874"/>
          </a:xfrm>
          <a:custGeom>
            <a:avLst/>
            <a:gdLst>
              <a:gd name="connsiteX0" fmla="*/ 5938 w 362197"/>
              <a:gd name="connsiteY0" fmla="*/ 0 h 302821"/>
              <a:gd name="connsiteX1" fmla="*/ 0 w 362197"/>
              <a:gd name="connsiteY1" fmla="*/ 302821 h 302821"/>
              <a:gd name="connsiteX2" fmla="*/ 362197 w 362197"/>
              <a:gd name="connsiteY2" fmla="*/ 207818 h 302821"/>
              <a:gd name="connsiteX3" fmla="*/ 362197 w 362197"/>
              <a:gd name="connsiteY3" fmla="*/ 100940 h 302821"/>
              <a:gd name="connsiteX4" fmla="*/ 5938 w 362197"/>
              <a:gd name="connsiteY4" fmla="*/ 0 h 30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97" h="302821">
                <a:moveTo>
                  <a:pt x="5938" y="0"/>
                </a:moveTo>
                <a:lnTo>
                  <a:pt x="0" y="302821"/>
                </a:lnTo>
                <a:lnTo>
                  <a:pt x="362197" y="207818"/>
                </a:lnTo>
                <a:lnTo>
                  <a:pt x="362197" y="100940"/>
                </a:lnTo>
                <a:lnTo>
                  <a:pt x="593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63139" y="6564090"/>
            <a:ext cx="339344" cy="330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4323" y="6554681"/>
            <a:ext cx="401014" cy="330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5506" y="6549976"/>
            <a:ext cx="360203" cy="325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0113" y="6959546"/>
            <a:ext cx="672314" cy="351546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>
              <a:buNone/>
            </a:pPr>
            <a:r>
              <a:rPr lang="en-US" sz="1600" dirty="0"/>
              <a:t>MBA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461994" y="6970047"/>
            <a:ext cx="672314" cy="351546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>
              <a:buNone/>
            </a:pPr>
            <a:r>
              <a:rPr lang="en-US" sz="1600" dirty="0"/>
              <a:t>MBA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2166" y="6970047"/>
            <a:ext cx="666804" cy="351546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>
              <a:buNone/>
            </a:pPr>
            <a:r>
              <a:rPr lang="en-US" sz="1600" dirty="0"/>
              <a:t>MBB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10754" y="6975298"/>
            <a:ext cx="666804" cy="351546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>
              <a:buNone/>
            </a:pPr>
            <a:r>
              <a:rPr lang="en-US" sz="1600" dirty="0"/>
              <a:t>MBB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031737" y="6694405"/>
            <a:ext cx="1430415" cy="765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75676" y="6976769"/>
            <a:ext cx="575332" cy="351546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>
              <a:buNone/>
            </a:pPr>
            <a:r>
              <a:rPr lang="en-US" sz="1600" dirty="0"/>
              <a:t>GIX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3479180" y="6565188"/>
            <a:ext cx="374733" cy="325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buNone/>
            </a:pPr>
            <a:r>
              <a:rPr lang="en-US" sz="1600" dirty="0">
                <a:solidFill>
                  <a:schemeClr val="tx1"/>
                </a:solidFill>
              </a:rPr>
              <a:t>Q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781664" y="6792677"/>
            <a:ext cx="291638" cy="30114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3001745" y="6764308"/>
            <a:ext cx="291638" cy="301141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154215" y="6764308"/>
            <a:ext cx="291638" cy="30114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871487" y="6631915"/>
            <a:ext cx="132333" cy="213113"/>
            <a:chOff x="7235171" y="5803316"/>
            <a:chExt cx="113159" cy="19329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7235171" y="5803316"/>
              <a:ext cx="24370" cy="1919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84204" y="5804641"/>
              <a:ext cx="24370" cy="1919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323960" y="5804641"/>
              <a:ext cx="24370" cy="1919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574682" y="6624609"/>
            <a:ext cx="132333" cy="213113"/>
            <a:chOff x="7235171" y="5803316"/>
            <a:chExt cx="113159" cy="19329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235171" y="5803316"/>
              <a:ext cx="24370" cy="1919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84204" y="5804641"/>
              <a:ext cx="24370" cy="1919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23960" y="5804641"/>
              <a:ext cx="24370" cy="1919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147346" y="6611780"/>
            <a:ext cx="1240417" cy="232108"/>
            <a:chOff x="7729477" y="4985656"/>
            <a:chExt cx="1060689" cy="210520"/>
          </a:xfrm>
        </p:grpSpPr>
        <p:grpSp>
          <p:nvGrpSpPr>
            <p:cNvPr id="33" name="Group 32"/>
            <p:cNvGrpSpPr/>
            <p:nvPr/>
          </p:nvGrpSpPr>
          <p:grpSpPr>
            <a:xfrm>
              <a:off x="7729477" y="4985656"/>
              <a:ext cx="113159" cy="193292"/>
              <a:chOff x="7235171" y="5803316"/>
              <a:chExt cx="113159" cy="19329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235171" y="5803316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84204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323960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7858023" y="4986981"/>
              <a:ext cx="113159" cy="193292"/>
              <a:chOff x="7235171" y="5803316"/>
              <a:chExt cx="113159" cy="19329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7235171" y="5803316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284204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323960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7993195" y="4994932"/>
              <a:ext cx="113159" cy="193292"/>
              <a:chOff x="7235171" y="5803316"/>
              <a:chExt cx="113159" cy="193292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235171" y="5803316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284204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23960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8128368" y="4994932"/>
              <a:ext cx="113159" cy="193292"/>
              <a:chOff x="7235171" y="5803316"/>
              <a:chExt cx="113159" cy="19329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7235171" y="5803316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284204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23960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8263540" y="5002884"/>
              <a:ext cx="113159" cy="193292"/>
              <a:chOff x="7235171" y="5803316"/>
              <a:chExt cx="113159" cy="193292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7235171" y="5803316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284204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23960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8398712" y="4994933"/>
              <a:ext cx="113159" cy="193292"/>
              <a:chOff x="7235171" y="5803316"/>
              <a:chExt cx="113159" cy="19329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235171" y="5803316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284204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323960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541835" y="4994933"/>
              <a:ext cx="113159" cy="193292"/>
              <a:chOff x="7235171" y="5803316"/>
              <a:chExt cx="113159" cy="19329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7235171" y="5803316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284204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323960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8677007" y="4994933"/>
              <a:ext cx="113159" cy="193292"/>
              <a:chOff x="7235171" y="5803316"/>
              <a:chExt cx="113159" cy="19329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7235171" y="5803316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284204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323960" y="5804641"/>
                <a:ext cx="24370" cy="1919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29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2800" dirty="0" smtClean="0"/>
              <a:t>Introduction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Status Report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Pending Issues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Review of objectives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Conclusions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9896" y="266430"/>
            <a:ext cx="2079112" cy="523220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Main Topics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862" y="3928300"/>
            <a:ext cx="1951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reeform 26"/>
          <p:cNvSpPr/>
          <p:nvPr/>
        </p:nvSpPr>
        <p:spPr bwMode="auto">
          <a:xfrm>
            <a:off x="9063038" y="4176713"/>
            <a:ext cx="1290637" cy="485775"/>
          </a:xfrm>
          <a:custGeom>
            <a:avLst/>
            <a:gdLst>
              <a:gd name="connsiteX0" fmla="*/ 0 w 1290637"/>
              <a:gd name="connsiteY0" fmla="*/ 250031 h 485775"/>
              <a:gd name="connsiteX1" fmla="*/ 14287 w 1290637"/>
              <a:gd name="connsiteY1" fmla="*/ 128587 h 485775"/>
              <a:gd name="connsiteX2" fmla="*/ 28575 w 1290637"/>
              <a:gd name="connsiteY2" fmla="*/ 76200 h 485775"/>
              <a:gd name="connsiteX3" fmla="*/ 54768 w 1290637"/>
              <a:gd name="connsiteY3" fmla="*/ 45243 h 485775"/>
              <a:gd name="connsiteX4" fmla="*/ 280987 w 1290637"/>
              <a:gd name="connsiteY4" fmla="*/ 19050 h 485775"/>
              <a:gd name="connsiteX5" fmla="*/ 440531 w 1290637"/>
              <a:gd name="connsiteY5" fmla="*/ 2381 h 485775"/>
              <a:gd name="connsiteX6" fmla="*/ 650081 w 1290637"/>
              <a:gd name="connsiteY6" fmla="*/ 0 h 485775"/>
              <a:gd name="connsiteX7" fmla="*/ 907256 w 1290637"/>
              <a:gd name="connsiteY7" fmla="*/ 7143 h 485775"/>
              <a:gd name="connsiteX8" fmla="*/ 1221581 w 1290637"/>
              <a:gd name="connsiteY8" fmla="*/ 38100 h 485775"/>
              <a:gd name="connsiteX9" fmla="*/ 1264443 w 1290637"/>
              <a:gd name="connsiteY9" fmla="*/ 64293 h 485775"/>
              <a:gd name="connsiteX10" fmla="*/ 1288256 w 1290637"/>
              <a:gd name="connsiteY10" fmla="*/ 185737 h 485775"/>
              <a:gd name="connsiteX11" fmla="*/ 1290637 w 1290637"/>
              <a:gd name="connsiteY11" fmla="*/ 273843 h 485775"/>
              <a:gd name="connsiteX12" fmla="*/ 1271587 w 1290637"/>
              <a:gd name="connsiteY12" fmla="*/ 385762 h 485775"/>
              <a:gd name="connsiteX13" fmla="*/ 1262062 w 1290637"/>
              <a:gd name="connsiteY13" fmla="*/ 433387 h 485775"/>
              <a:gd name="connsiteX14" fmla="*/ 1228725 w 1290637"/>
              <a:gd name="connsiteY14" fmla="*/ 450056 h 485775"/>
              <a:gd name="connsiteX15" fmla="*/ 926306 w 1290637"/>
              <a:gd name="connsiteY15" fmla="*/ 476250 h 485775"/>
              <a:gd name="connsiteX16" fmla="*/ 742950 w 1290637"/>
              <a:gd name="connsiteY16" fmla="*/ 485775 h 485775"/>
              <a:gd name="connsiteX17" fmla="*/ 571500 w 1290637"/>
              <a:gd name="connsiteY17" fmla="*/ 485775 h 485775"/>
              <a:gd name="connsiteX18" fmla="*/ 345281 w 1290637"/>
              <a:gd name="connsiteY18" fmla="*/ 478631 h 485775"/>
              <a:gd name="connsiteX19" fmla="*/ 73818 w 1290637"/>
              <a:gd name="connsiteY19" fmla="*/ 454818 h 485775"/>
              <a:gd name="connsiteX20" fmla="*/ 26193 w 1290637"/>
              <a:gd name="connsiteY20" fmla="*/ 431006 h 485775"/>
              <a:gd name="connsiteX21" fmla="*/ 7143 w 1290637"/>
              <a:gd name="connsiteY21" fmla="*/ 350043 h 485775"/>
              <a:gd name="connsiteX22" fmla="*/ 0 w 1290637"/>
              <a:gd name="connsiteY22" fmla="*/ 25003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0637" h="485775">
                <a:moveTo>
                  <a:pt x="0" y="250031"/>
                </a:moveTo>
                <a:lnTo>
                  <a:pt x="14287" y="128587"/>
                </a:lnTo>
                <a:lnTo>
                  <a:pt x="28575" y="76200"/>
                </a:lnTo>
                <a:lnTo>
                  <a:pt x="54768" y="45243"/>
                </a:lnTo>
                <a:lnTo>
                  <a:pt x="280987" y="19050"/>
                </a:lnTo>
                <a:lnTo>
                  <a:pt x="440531" y="2381"/>
                </a:lnTo>
                <a:lnTo>
                  <a:pt x="650081" y="0"/>
                </a:lnTo>
                <a:lnTo>
                  <a:pt x="907256" y="7143"/>
                </a:lnTo>
                <a:lnTo>
                  <a:pt x="1221581" y="38100"/>
                </a:lnTo>
                <a:lnTo>
                  <a:pt x="1264443" y="64293"/>
                </a:lnTo>
                <a:lnTo>
                  <a:pt x="1288256" y="185737"/>
                </a:lnTo>
                <a:cubicBezTo>
                  <a:pt x="1289050" y="215106"/>
                  <a:pt x="1289843" y="244474"/>
                  <a:pt x="1290637" y="273843"/>
                </a:cubicBezTo>
                <a:lnTo>
                  <a:pt x="1271587" y="385762"/>
                </a:lnTo>
                <a:lnTo>
                  <a:pt x="1262062" y="433387"/>
                </a:lnTo>
                <a:lnTo>
                  <a:pt x="1228725" y="450056"/>
                </a:lnTo>
                <a:lnTo>
                  <a:pt x="926306" y="476250"/>
                </a:lnTo>
                <a:lnTo>
                  <a:pt x="742950" y="485775"/>
                </a:lnTo>
                <a:lnTo>
                  <a:pt x="571500" y="485775"/>
                </a:lnTo>
                <a:lnTo>
                  <a:pt x="345281" y="478631"/>
                </a:lnTo>
                <a:lnTo>
                  <a:pt x="73818" y="454818"/>
                </a:lnTo>
                <a:lnTo>
                  <a:pt x="26193" y="431006"/>
                </a:lnTo>
                <a:lnTo>
                  <a:pt x="7143" y="350043"/>
                </a:lnTo>
                <a:lnTo>
                  <a:pt x="0" y="250031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7" y="1323474"/>
            <a:ext cx="9980507" cy="5649691"/>
          </a:xfrm>
        </p:spPr>
        <p:txBody>
          <a:bodyPr/>
          <a:lstStyle/>
          <a:p>
            <a:r>
              <a:rPr lang="en-US" dirty="0" smtClean="0"/>
              <a:t>An amazing work done…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  <a:sym typeface="Wingdings"/>
              </a:rPr>
              <a:t></a:t>
            </a:r>
            <a:r>
              <a:rPr lang="en-US" dirty="0" smtClean="0">
                <a:solidFill>
                  <a:srgbClr val="0000FF"/>
                </a:solidFill>
              </a:rPr>
              <a:t> presented at the Electron Cloud LIU-SPS meeting (Jan’12)</a:t>
            </a:r>
          </a:p>
          <a:p>
            <a:pPr lvl="4"/>
            <a:endParaRPr lang="en-US" sz="600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Simulations are required to assess the EC induced instability threshold in dipoles</a:t>
            </a:r>
          </a:p>
          <a:p>
            <a:pPr lvl="1"/>
            <a:r>
              <a:rPr lang="en-GB" sz="2000" dirty="0" smtClean="0"/>
              <a:t>Electrons in dipole field are, after some scrubbing, far away from beams</a:t>
            </a:r>
          </a:p>
          <a:p>
            <a:pPr lvl="2"/>
            <a:r>
              <a:rPr lang="en-GB" sz="2000" dirty="0" smtClean="0">
                <a:solidFill>
                  <a:srgbClr val="0000FF"/>
                </a:solidFill>
              </a:rPr>
              <a:t>Faster scrubbing at the centre </a:t>
            </a:r>
            <a:r>
              <a:rPr lang="en-GB" sz="2000" dirty="0" smtClean="0"/>
              <a:t>where high energetic electrons are concentrated</a:t>
            </a:r>
          </a:p>
          <a:p>
            <a:pPr lvl="2"/>
            <a:r>
              <a:rPr lang="en-GB" sz="2000" dirty="0" smtClean="0"/>
              <a:t>Lateral </a:t>
            </a:r>
            <a:r>
              <a:rPr lang="en-GB" sz="2000" dirty="0" smtClean="0">
                <a:solidFill>
                  <a:srgbClr val="0000FF"/>
                </a:solidFill>
              </a:rPr>
              <a:t>strips move away from beam </a:t>
            </a:r>
            <a:r>
              <a:rPr lang="en-GB" sz="2000" dirty="0" smtClean="0"/>
              <a:t>while increasing bunch population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352" y="3847762"/>
            <a:ext cx="2995863" cy="301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42944"/>
            <a:ext cx="2975811" cy="32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03383" y="683441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/>
              <a:t>2004 data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9962" y="5389213"/>
            <a:ext cx="2932522" cy="217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667593" y="73152"/>
            <a:ext cx="4135543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Pending Issues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dirty="0" smtClean="0">
                <a:solidFill>
                  <a:srgbClr val="FFCC00"/>
                </a:solidFill>
              </a:rPr>
              <a:t>Simulations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8687" y="3740478"/>
            <a:ext cx="2414145" cy="189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 bwMode="auto">
          <a:xfrm>
            <a:off x="9667875" y="4386263"/>
            <a:ext cx="85725" cy="762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572627" y="4183855"/>
            <a:ext cx="271462" cy="471489"/>
            <a:chOff x="9529762" y="4183855"/>
            <a:chExt cx="333375" cy="471489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529762" y="4183856"/>
              <a:ext cx="166688" cy="471488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10800000">
              <a:off x="9696449" y="4183855"/>
              <a:ext cx="166688" cy="471488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32127" y="4183855"/>
            <a:ext cx="140493" cy="471489"/>
            <a:chOff x="9872662" y="4181474"/>
            <a:chExt cx="333375" cy="471489"/>
          </a:xfrm>
        </p:grpSpPr>
        <p:sp>
          <p:nvSpPr>
            <p:cNvPr id="22" name="Rectangle 21"/>
            <p:cNvSpPr/>
            <p:nvPr/>
          </p:nvSpPr>
          <p:spPr bwMode="auto">
            <a:xfrm>
              <a:off x="9872662" y="4181475"/>
              <a:ext cx="166688" cy="471488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10800000">
              <a:off x="10039348" y="4181474"/>
              <a:ext cx="166689" cy="471488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44090" y="4183855"/>
            <a:ext cx="140493" cy="471489"/>
            <a:chOff x="9872662" y="4181474"/>
            <a:chExt cx="333375" cy="47148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9872662" y="4181475"/>
              <a:ext cx="166688" cy="471488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10800000">
              <a:off x="10039348" y="4181474"/>
              <a:ext cx="166689" cy="471488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63E-7 4.43628E-6 L 0.0193 4.43628E-6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385E-6 4.43628E-6 L -0.019 0.00021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490" y="81148"/>
            <a:ext cx="5135286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Review of objectives</a:t>
            </a:r>
            <a:r>
              <a:rPr lang="en-GB" sz="2800" b="1" dirty="0" smtClean="0">
                <a:solidFill>
                  <a:srgbClr val="FFCC00"/>
                </a:solidFill>
              </a:rPr>
              <a:t/>
            </a:r>
            <a:br>
              <a:rPr lang="en-GB" sz="2800" b="1" dirty="0" smtClean="0">
                <a:solidFill>
                  <a:srgbClr val="FFCC00"/>
                </a:solidFill>
              </a:rPr>
            </a:br>
            <a:r>
              <a:rPr lang="en-GB" sz="2800" b="1" i="1" dirty="0" smtClean="0">
                <a:solidFill>
                  <a:srgbClr val="FFCC00"/>
                </a:solidFill>
              </a:rPr>
              <a:t>As re-evaluated for Chamonix’12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36" y="1649186"/>
            <a:ext cx="10124621" cy="55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02779" y="7161153"/>
            <a:ext cx="479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i="1" dirty="0" smtClean="0">
                <a:solidFill>
                  <a:srgbClr val="0000FF"/>
                </a:solidFill>
              </a:rPr>
              <a:t>Slide N°11 / </a:t>
            </a:r>
            <a:r>
              <a:rPr lang="en-US" sz="1000" i="1" dirty="0" smtClean="0">
                <a:solidFill>
                  <a:srgbClr val="0000FF"/>
                </a:solidFill>
              </a:rPr>
              <a:t>Electron Clouds in the SPS: progress in the analysis of cures/mitigations…</a:t>
            </a:r>
            <a:br>
              <a:rPr lang="en-US" sz="1000" i="1" dirty="0" smtClean="0">
                <a:solidFill>
                  <a:srgbClr val="0000FF"/>
                </a:solidFill>
              </a:rPr>
            </a:br>
            <a:r>
              <a:rPr lang="en-US" sz="1000" i="1" dirty="0" smtClean="0">
                <a:solidFill>
                  <a:srgbClr val="0000FF"/>
                </a:solidFill>
              </a:rPr>
              <a:t>Session 09, </a:t>
            </a:r>
            <a:r>
              <a:rPr lang="fr-CH" sz="1000" i="1" dirty="0" smtClean="0">
                <a:solidFill>
                  <a:srgbClr val="0000FF"/>
                </a:solidFill>
              </a:rPr>
              <a:t>J.M. Jimenez – Chamonix’11</a:t>
            </a:r>
            <a:endParaRPr lang="en-GB" sz="1000" i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2655" y="5005403"/>
            <a:ext cx="252000" cy="252000"/>
          </a:xfrm>
          <a:prstGeom prst="ellipse">
            <a:avLst/>
          </a:prstGeom>
          <a:solidFill>
            <a:srgbClr val="009900"/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2655" y="5548329"/>
            <a:ext cx="252000" cy="252000"/>
          </a:xfrm>
          <a:prstGeom prst="ellipse">
            <a:avLst/>
          </a:prstGeom>
          <a:solidFill>
            <a:srgbClr val="99FF99"/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2641" y="6105542"/>
            <a:ext cx="252000" cy="252000"/>
          </a:xfrm>
          <a:prstGeom prst="ellipse">
            <a:avLst/>
          </a:prstGeom>
          <a:solidFill>
            <a:srgbClr val="99FF99"/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52641" y="6648467"/>
            <a:ext cx="252000" cy="252000"/>
          </a:xfrm>
          <a:prstGeom prst="ellipse">
            <a:avLst/>
          </a:prstGeom>
          <a:solidFill>
            <a:srgbClr val="99FF99"/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2689" y="1704977"/>
            <a:ext cx="252000" cy="252000"/>
          </a:xfrm>
          <a:prstGeom prst="ellipse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2673" y="1985978"/>
            <a:ext cx="252000" cy="252000"/>
          </a:xfrm>
          <a:prstGeom prst="ellipse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1000" y="2271713"/>
            <a:ext cx="379909" cy="238363"/>
          </a:xfrm>
          <a:prstGeom prst="roundRect">
            <a:avLst/>
          </a:prstGeom>
          <a:gradFill flip="none" rotWithShape="1">
            <a:gsLst>
              <a:gs pos="0">
                <a:srgbClr val="009900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2012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52669" y="2824178"/>
            <a:ext cx="252000" cy="252000"/>
          </a:xfrm>
          <a:prstGeom prst="ellipse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01048" y="3098154"/>
            <a:ext cx="379909" cy="238363"/>
          </a:xfrm>
          <a:prstGeom prst="roundRect">
            <a:avLst/>
          </a:prstGeom>
          <a:gradFill flip="none" rotWithShape="1">
            <a:gsLst>
              <a:gs pos="0">
                <a:srgbClr val="009900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2012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01048" y="3646614"/>
            <a:ext cx="379909" cy="238363"/>
          </a:xfrm>
          <a:prstGeom prst="roundRect">
            <a:avLst/>
          </a:prstGeom>
          <a:gradFill flip="none" rotWithShape="1">
            <a:gsLst>
              <a:gs pos="0">
                <a:srgbClr val="009900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97032" y="4448742"/>
            <a:ext cx="379909" cy="238363"/>
          </a:xfrm>
          <a:prstGeom prst="roundRect">
            <a:avLst/>
          </a:prstGeom>
          <a:gradFill flip="none" rotWithShape="1">
            <a:gsLst>
              <a:gs pos="0">
                <a:srgbClr val="009900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853" y="4969039"/>
            <a:ext cx="3496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b="1" dirty="0" smtClean="0">
                <a:solidFill>
                  <a:srgbClr val="0000FF"/>
                </a:solidFill>
                <a:sym typeface="Wingdings"/>
              </a:rPr>
              <a:t> </a:t>
            </a:r>
            <a:r>
              <a:rPr lang="en-GB" sz="1600" b="1" dirty="0" smtClean="0">
                <a:solidFill>
                  <a:srgbClr val="FF0000"/>
                </a:solidFill>
                <a:sym typeface="Wingdings"/>
              </a:rPr>
              <a:t>4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</a:rPr>
              <a:t>coated half-cells coated installed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9838" y="5506450"/>
            <a:ext cx="60580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b="1" dirty="0" smtClean="0">
                <a:solidFill>
                  <a:srgbClr val="0000FF"/>
                </a:solidFill>
                <a:sym typeface="Wingdings"/>
              </a:rPr>
              <a:t> </a:t>
            </a:r>
            <a:r>
              <a:rPr lang="en-GB" sz="1600" b="1" dirty="0" smtClean="0">
                <a:solidFill>
                  <a:srgbClr val="FF0000"/>
                </a:solidFill>
                <a:sym typeface="Wingdings"/>
              </a:rPr>
              <a:t>4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</a:rPr>
              <a:t>new coated half-cells to be installed if 2012 measurements are</a:t>
            </a:r>
            <a:br>
              <a:rPr lang="en-GB" sz="1600" b="1" dirty="0" smtClean="0">
                <a:solidFill>
                  <a:srgbClr val="0000FF"/>
                </a:solidFill>
              </a:rPr>
            </a:br>
            <a:r>
              <a:rPr lang="en-GB" sz="1600" b="1" dirty="0" smtClean="0">
                <a:solidFill>
                  <a:srgbClr val="0000FF"/>
                </a:solidFill>
              </a:rPr>
              <a:t>    not conclusive</a:t>
            </a:r>
            <a:endParaRPr lang="en-GB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801979" y="6249152"/>
            <a:ext cx="1379621" cy="401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710366" y="6273964"/>
            <a:ext cx="1882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b="1" dirty="0" smtClean="0">
                <a:solidFill>
                  <a:srgbClr val="0000FF"/>
                </a:solidFill>
                <a:sym typeface="Wingdings"/>
              </a:rPr>
              <a:t>(4 </a:t>
            </a:r>
            <a:r>
              <a:rPr lang="en-GB" sz="1600" b="1" dirty="0" smtClean="0">
                <a:solidFill>
                  <a:srgbClr val="0000FF"/>
                </a:solidFill>
              </a:rPr>
              <a:t>coated half-cells)</a:t>
            </a:r>
            <a:endParaRPr lang="en-GB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/>
      <p:bldP spid="20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guaranty of suppression…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a-C coating technology is at the same level of validation than NEG when approved for LHC…</a:t>
            </a:r>
          </a:p>
          <a:p>
            <a:pPr lvl="3"/>
            <a:endParaRPr lang="en-US" sz="1000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Very low SEY </a:t>
            </a:r>
            <a:r>
              <a:rPr lang="en-US" dirty="0" smtClean="0"/>
              <a:t>is compatible with ultimate bunch populations for all beampipe shapes</a:t>
            </a:r>
          </a:p>
          <a:p>
            <a:pPr lvl="1"/>
            <a:r>
              <a:rPr lang="en-US" dirty="0" smtClean="0"/>
              <a:t>Solution of </a:t>
            </a:r>
            <a:r>
              <a:rPr lang="en-US" dirty="0" smtClean="0">
                <a:solidFill>
                  <a:srgbClr val="0000FF"/>
                </a:solidFill>
              </a:rPr>
              <a:t>coating in-situ </a:t>
            </a:r>
            <a:r>
              <a:rPr lang="en-US" dirty="0" smtClean="0"/>
              <a:t>magnets is the only solution considered for the future</a:t>
            </a:r>
          </a:p>
          <a:p>
            <a:pPr lvl="1"/>
            <a:r>
              <a:rPr lang="en-US" dirty="0" smtClean="0"/>
              <a:t>Industrialization </a:t>
            </a:r>
            <a:r>
              <a:rPr lang="en-US" dirty="0" smtClean="0">
                <a:solidFill>
                  <a:srgbClr val="0000FF"/>
                </a:solidFill>
              </a:rPr>
              <a:t>process</a:t>
            </a:r>
            <a:r>
              <a:rPr lang="en-US" dirty="0" smtClean="0"/>
              <a:t> is getting </a:t>
            </a:r>
            <a:r>
              <a:rPr lang="en-US" dirty="0" smtClean="0">
                <a:solidFill>
                  <a:srgbClr val="0000FF"/>
                </a:solidFill>
              </a:rPr>
              <a:t>validated</a:t>
            </a:r>
            <a:r>
              <a:rPr lang="en-US" dirty="0" smtClean="0"/>
              <a:t>, only MBA is pending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Long straight section</a:t>
            </a:r>
            <a:r>
              <a:rPr lang="en-US" dirty="0" smtClean="0"/>
              <a:t> beampipes will be </a:t>
            </a:r>
            <a:r>
              <a:rPr lang="en-US" dirty="0" smtClean="0">
                <a:solidFill>
                  <a:srgbClr val="0000FF"/>
                </a:solidFill>
              </a:rPr>
              <a:t>coated</a:t>
            </a:r>
            <a:r>
              <a:rPr lang="en-US" dirty="0" smtClean="0"/>
              <a:t> as well (easy)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Reversibility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00FF"/>
                </a:solidFill>
              </a:rPr>
              <a:t>not an issue </a:t>
            </a:r>
            <a:r>
              <a:rPr lang="en-US" dirty="0" smtClean="0"/>
              <a:t>since coating can be remove using and oxygen glow discharge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Large scale </a:t>
            </a:r>
            <a:r>
              <a:rPr lang="en-US" dirty="0" smtClean="0"/>
              <a:t>quality is not a showstopper since </a:t>
            </a:r>
            <a:r>
              <a:rPr lang="en-US" dirty="0" smtClean="0">
                <a:solidFill>
                  <a:srgbClr val="0000FF"/>
                </a:solidFill>
              </a:rPr>
              <a:t>already done </a:t>
            </a:r>
            <a:r>
              <a:rPr lang="en-US" dirty="0" smtClean="0"/>
              <a:t>for LHC NEG coated beampipes</a:t>
            </a:r>
          </a:p>
          <a:p>
            <a:pPr lvl="1"/>
            <a:r>
              <a:rPr lang="en-US" dirty="0" smtClean="0">
                <a:solidFill>
                  <a:srgbClr val="FF9900"/>
                </a:solidFill>
              </a:rPr>
              <a:t>Static vacuum </a:t>
            </a:r>
            <a:r>
              <a:rPr lang="en-US" dirty="0" smtClean="0"/>
              <a:t>behavior, slightly higher outgassing of the coating, </a:t>
            </a:r>
            <a:r>
              <a:rPr lang="en-US" dirty="0" smtClean="0">
                <a:solidFill>
                  <a:srgbClr val="FF9900"/>
                </a:solidFill>
              </a:rPr>
              <a:t>will be worked out</a:t>
            </a:r>
          </a:p>
          <a:p>
            <a:pPr lvl="4"/>
            <a:endParaRPr lang="en-US" sz="1000" dirty="0" smtClean="0"/>
          </a:p>
          <a:p>
            <a:r>
              <a:rPr lang="en-US" dirty="0" smtClean="0"/>
              <a:t>Remaining concerns essentially logistical: </a:t>
            </a:r>
          </a:p>
          <a:p>
            <a:pPr lvl="1"/>
            <a:r>
              <a:rPr lang="en-US" dirty="0" smtClean="0"/>
              <a:t>Cost, Resources, Infrastructures, Duration, Radiation dose to personnel</a:t>
            </a:r>
          </a:p>
          <a:p>
            <a:pPr lvl="4"/>
            <a:endParaRPr lang="en-US" sz="1000" dirty="0" smtClean="0"/>
          </a:p>
          <a:p>
            <a:pPr>
              <a:buFont typeface="Wingdings" pitchFamily="2" charset="2"/>
              <a:buChar char="F"/>
            </a:pPr>
            <a:r>
              <a:rPr lang="en-US" dirty="0" smtClean="0">
                <a:solidFill>
                  <a:srgbClr val="009900"/>
                </a:solidFill>
              </a:rPr>
              <a:t>aC coating is project baseline and presently working towards assumption that this will be needed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8824" y="68942"/>
            <a:ext cx="4550072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Conclusions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Amorphous Carbon Coatings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low-cost alternative…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ongoing simulations and Scrubbing MDs are prerequisite to decision…</a:t>
            </a:r>
          </a:p>
          <a:p>
            <a:pPr lvl="4"/>
            <a:endParaRPr lang="en-US" sz="1000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Solutions exists on paper to enhance the multipacting close to EC threshold</a:t>
            </a:r>
            <a:r>
              <a:rPr lang="en-US" dirty="0" smtClean="0"/>
              <a:t> and thus speed up the Dose effect on SEY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Only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MBB </a:t>
            </a:r>
            <a:r>
              <a:rPr lang="en-US" dirty="0" smtClean="0"/>
              <a:t>dipoles (1/3 of SPS) shows a </a:t>
            </a:r>
            <a:r>
              <a:rPr lang="en-US" dirty="0" smtClean="0">
                <a:solidFill>
                  <a:srgbClr val="0000FF"/>
                </a:solidFill>
              </a:rPr>
              <a:t>very low EC multipacting threshold</a:t>
            </a:r>
          </a:p>
          <a:p>
            <a:pPr lvl="1"/>
            <a:r>
              <a:rPr lang="en-US" dirty="0" smtClean="0"/>
              <a:t>Benefit expected on the </a:t>
            </a:r>
            <a:r>
              <a:rPr lang="en-US" dirty="0" smtClean="0">
                <a:solidFill>
                  <a:srgbClr val="0000FF"/>
                </a:solidFill>
              </a:rPr>
              <a:t>instability threshold </a:t>
            </a:r>
            <a:r>
              <a:rPr lang="en-US" dirty="0" smtClean="0"/>
              <a:t>resulting from the </a:t>
            </a:r>
            <a:r>
              <a:rPr lang="en-US" dirty="0" smtClean="0">
                <a:solidFill>
                  <a:srgbClr val="0000FF"/>
                </a:solidFill>
              </a:rPr>
              <a:t>non-homogeneous distribution of electrons in dipoles</a:t>
            </a:r>
            <a:r>
              <a:rPr lang="en-US" dirty="0" smtClean="0"/>
              <a:t> required to compensate for the saturation of the SEY dose effect on </a:t>
            </a:r>
            <a:r>
              <a:rPr lang="en-US" dirty="0" err="1" smtClean="0"/>
              <a:t>StSt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Simulations </a:t>
            </a:r>
            <a:r>
              <a:rPr lang="en-US" dirty="0" smtClean="0"/>
              <a:t>ongoing to determine required </a:t>
            </a:r>
            <a:r>
              <a:rPr lang="en-US" dirty="0" smtClean="0">
                <a:solidFill>
                  <a:srgbClr val="0000FF"/>
                </a:solidFill>
              </a:rPr>
              <a:t>scrubbing time/feasibility </a:t>
            </a:r>
            <a:r>
              <a:rPr lang="en-US" dirty="0" smtClean="0"/>
              <a:t>- profiting from excellent </a:t>
            </a:r>
            <a:r>
              <a:rPr lang="en-US" dirty="0" smtClean="0">
                <a:solidFill>
                  <a:srgbClr val="0000FF"/>
                </a:solidFill>
              </a:rPr>
              <a:t>LHC data </a:t>
            </a:r>
            <a:r>
              <a:rPr lang="en-US" dirty="0" smtClean="0"/>
              <a:t>and simulations</a:t>
            </a:r>
          </a:p>
          <a:p>
            <a:pPr lvl="4"/>
            <a:endParaRPr lang="en-US" sz="1000" dirty="0" smtClean="0"/>
          </a:p>
          <a:p>
            <a:r>
              <a:rPr lang="en-US" dirty="0" smtClean="0"/>
              <a:t>Remaining concerns: </a:t>
            </a:r>
          </a:p>
          <a:p>
            <a:pPr lvl="1"/>
            <a:r>
              <a:rPr lang="en-US" dirty="0" smtClean="0">
                <a:solidFill>
                  <a:srgbClr val="CC9900"/>
                </a:solidFill>
              </a:rPr>
              <a:t>Saturation of the Dose effect </a:t>
            </a:r>
            <a:r>
              <a:rPr lang="en-US" dirty="0" smtClean="0"/>
              <a:t>on SEY of Stainless Steel beampipes is a major issue</a:t>
            </a:r>
          </a:p>
          <a:p>
            <a:pPr lvl="1"/>
            <a:r>
              <a:rPr lang="en-US" dirty="0" smtClean="0">
                <a:solidFill>
                  <a:srgbClr val="CC9900"/>
                </a:solidFill>
              </a:rPr>
              <a:t>Beam type</a:t>
            </a:r>
            <a:r>
              <a:rPr lang="en-US" dirty="0" smtClean="0"/>
              <a:t> required to </a:t>
            </a:r>
            <a:r>
              <a:rPr lang="en-US" dirty="0" smtClean="0">
                <a:solidFill>
                  <a:srgbClr val="CC9900"/>
                </a:solidFill>
              </a:rPr>
              <a:t>enhance EC </a:t>
            </a:r>
            <a:r>
              <a:rPr lang="en-US" dirty="0" smtClean="0"/>
              <a:t>close to threshold</a:t>
            </a:r>
          </a:p>
          <a:p>
            <a:pPr lvl="1"/>
            <a:r>
              <a:rPr lang="en-US" dirty="0" smtClean="0"/>
              <a:t>Unexpected limitation on beam equipments like RF, kickers due to heating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38154" y="73152"/>
            <a:ext cx="3087030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Conclusions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Scrubbing Runs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962" y="256032"/>
            <a:ext cx="3172374" cy="523220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Acknowledgements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thanks to all contributors: Jeremie Bauche; Mauro Taborelli; Giovanni Iadarola; Gianluigi Arduini; Elias Metral; Pedro Costa Pinto; Paolo Chiggiato; Fritz Caspers; Yannis Papaphilippou; Holger Neupert; Brennan Goddard; Roland Garoby; Elena Chapochnikova; Malika Meddahi; </a:t>
            </a:r>
            <a:r>
              <a:rPr lang="en-GB" dirty="0" err="1" smtClean="0"/>
              <a:t>Hannes</a:t>
            </a:r>
            <a:r>
              <a:rPr lang="en-GB" dirty="0" smtClean="0"/>
              <a:t> </a:t>
            </a:r>
            <a:r>
              <a:rPr lang="en-GB" dirty="0" err="1" smtClean="0"/>
              <a:t>Bartosik</a:t>
            </a:r>
            <a:r>
              <a:rPr lang="en-GB" dirty="0" smtClean="0"/>
              <a:t>; Karel Cornelis; Wolfgang Hofle; Giovanni Rumolo. (My excuses if the list is not complete)</a:t>
            </a:r>
          </a:p>
          <a:p>
            <a:endParaRPr lang="en-GB" dirty="0" smtClean="0"/>
          </a:p>
          <a:p>
            <a:r>
              <a:rPr lang="en-GB" dirty="0" smtClean="0"/>
              <a:t>It was a great pleasure to lead the LIU-SPS Electron Cloud Study team and I am very happy to pass this role (as from Feb’12) to:</a:t>
            </a:r>
          </a:p>
          <a:p>
            <a:endParaRPr lang="en-GB" dirty="0" smtClean="0"/>
          </a:p>
          <a:p>
            <a:pPr marL="846138" lvl="1" indent="-492125">
              <a:buNone/>
            </a:pPr>
            <a:r>
              <a:rPr lang="en-GB" sz="2000" b="1" dirty="0" smtClean="0"/>
              <a:t>Mauro TABORELLI </a:t>
            </a:r>
            <a:r>
              <a:rPr lang="en-GB" sz="2000" dirty="0" smtClean="0"/>
              <a:t>[TE-VSC-SCC Surface, Chemistry and Coating Section Leader]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LIU-SPS Electron Cloud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SPS has to be prepared to digest: </a:t>
            </a:r>
          </a:p>
          <a:p>
            <a:pPr lvl="1"/>
            <a:r>
              <a:rPr lang="en-US" sz="2000" dirty="0" smtClean="0"/>
              <a:t>High bunch intensity: up to </a:t>
            </a:r>
            <a:r>
              <a:rPr lang="en-US" sz="2000" dirty="0" smtClean="0">
                <a:solidFill>
                  <a:srgbClr val="0000FF"/>
                </a:solidFill>
              </a:rPr>
              <a:t>2.5 10</a:t>
            </a:r>
            <a:r>
              <a:rPr lang="en-US" sz="2000" baseline="30000" dirty="0" smtClean="0">
                <a:solidFill>
                  <a:srgbClr val="0000FF"/>
                </a:solidFill>
              </a:rPr>
              <a:t>11</a:t>
            </a:r>
            <a:r>
              <a:rPr lang="en-US" sz="2000" dirty="0" smtClean="0">
                <a:solidFill>
                  <a:srgbClr val="0000FF"/>
                </a:solidFill>
              </a:rPr>
              <a:t> ppb @ 25 ns 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0000FF"/>
                </a:solidFill>
              </a:rPr>
              <a:t>3.5 10</a:t>
            </a:r>
            <a:r>
              <a:rPr lang="en-US" sz="2000" baseline="30000" dirty="0" smtClean="0">
                <a:solidFill>
                  <a:srgbClr val="0000FF"/>
                </a:solidFill>
              </a:rPr>
              <a:t>11</a:t>
            </a:r>
            <a:r>
              <a:rPr lang="en-US" sz="2000" dirty="0" smtClean="0">
                <a:solidFill>
                  <a:srgbClr val="0000FF"/>
                </a:solidFill>
              </a:rPr>
              <a:t> ppb @ 50 ns</a:t>
            </a:r>
          </a:p>
          <a:p>
            <a:pPr lvl="1">
              <a:buNone/>
            </a:pPr>
            <a:r>
              <a:rPr lang="en-US" dirty="0" smtClean="0"/>
              <a:t>and</a:t>
            </a:r>
          </a:p>
          <a:p>
            <a:pPr lvl="1"/>
            <a:r>
              <a:rPr lang="en-US" sz="2000" dirty="0" smtClean="0"/>
              <a:t>Small emittances (LHC requirements) </a:t>
            </a:r>
          </a:p>
          <a:p>
            <a:pPr lvl="4"/>
            <a:endParaRPr lang="en-US" sz="1000" dirty="0" smtClean="0"/>
          </a:p>
          <a:p>
            <a:pPr>
              <a:buNone/>
            </a:pPr>
            <a:r>
              <a:rPr lang="en-US" dirty="0" smtClean="0"/>
              <a:t>	cannot be guaranteed since electron cloud limitations have been identified: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Beam instabilities</a:t>
            </a:r>
            <a:r>
              <a:rPr lang="en-US" sz="2000" dirty="0" smtClean="0"/>
              <a:t>: transverse emittance blow-up and single bunch vertical instability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Pressure rise</a:t>
            </a:r>
            <a:r>
              <a:rPr lang="en-US" sz="2000" dirty="0" smtClean="0"/>
              <a:t>: beam gas scattering, dose rates to tunnel and components</a:t>
            </a:r>
          </a:p>
          <a:p>
            <a:r>
              <a:rPr lang="en-US" dirty="0" smtClean="0"/>
              <a:t>Improvements considered against Electron Cloud:</a:t>
            </a:r>
          </a:p>
          <a:p>
            <a:pPr lvl="1"/>
            <a:r>
              <a:rPr lang="en-US" sz="2000" dirty="0" smtClean="0"/>
              <a:t>Suppression of the build-up: </a:t>
            </a:r>
            <a:r>
              <a:rPr lang="en-US" sz="2000" dirty="0" smtClean="0">
                <a:solidFill>
                  <a:srgbClr val="0000FF"/>
                </a:solidFill>
              </a:rPr>
              <a:t>Clearing electrodes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00FF"/>
                </a:solidFill>
              </a:rPr>
              <a:t>very low SEY (&lt;1.1) coatings</a:t>
            </a:r>
          </a:p>
          <a:p>
            <a:pPr lvl="1"/>
            <a:r>
              <a:rPr lang="en-US" sz="2000" dirty="0" smtClean="0"/>
              <a:t>Mitigation of the build-up: </a:t>
            </a:r>
            <a:r>
              <a:rPr lang="en-US" sz="2000" dirty="0" smtClean="0">
                <a:solidFill>
                  <a:srgbClr val="0000FF"/>
                </a:solidFill>
              </a:rPr>
              <a:t>Scrubbing Runs</a:t>
            </a:r>
          </a:p>
          <a:p>
            <a:pPr lvl="1"/>
            <a:r>
              <a:rPr lang="en-US" sz="2000" dirty="0" smtClean="0"/>
              <a:t>Cure of the induced effects (single bunch vertical instability): </a:t>
            </a:r>
            <a:r>
              <a:rPr lang="en-US" sz="2000" dirty="0" smtClean="0">
                <a:solidFill>
                  <a:srgbClr val="0000FF"/>
                </a:solidFill>
              </a:rPr>
              <a:t>High bandwidth feedback systems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91721" y="258254"/>
            <a:ext cx="2160439" cy="523220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Criteria for decision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</a:p>
          <a:p>
            <a:pPr lvl="1"/>
            <a:r>
              <a:rPr lang="en-GB" dirty="0" smtClean="0"/>
              <a:t>The solution shall be safe for the </a:t>
            </a:r>
            <a:r>
              <a:rPr lang="en-GB" dirty="0" smtClean="0">
                <a:solidFill>
                  <a:srgbClr val="0000FF"/>
                </a:solidFill>
              </a:rPr>
              <a:t>operation of </a:t>
            </a:r>
            <a:r>
              <a:rPr lang="en-GB" u="sng" dirty="0" smtClean="0">
                <a:solidFill>
                  <a:srgbClr val="0000FF"/>
                </a:solidFill>
              </a:rPr>
              <a:t>ALL</a:t>
            </a:r>
            <a:r>
              <a:rPr lang="en-GB" dirty="0" smtClean="0">
                <a:solidFill>
                  <a:srgbClr val="0000FF"/>
                </a:solidFill>
              </a:rPr>
              <a:t> SPS beams</a:t>
            </a:r>
          </a:p>
          <a:p>
            <a:pPr lvl="1"/>
            <a:r>
              <a:rPr lang="en-GB" dirty="0" smtClean="0"/>
              <a:t>The implementation shall </a:t>
            </a:r>
            <a:r>
              <a:rPr lang="en-GB" dirty="0" smtClean="0">
                <a:solidFill>
                  <a:srgbClr val="0000FF"/>
                </a:solidFill>
              </a:rPr>
              <a:t>not induce </a:t>
            </a:r>
            <a:r>
              <a:rPr lang="en-GB" dirty="0" smtClean="0"/>
              <a:t>major </a:t>
            </a:r>
            <a:r>
              <a:rPr lang="en-GB" dirty="0" smtClean="0">
                <a:solidFill>
                  <a:srgbClr val="0000FF"/>
                </a:solidFill>
              </a:rPr>
              <a:t>personnel safety issues </a:t>
            </a:r>
            <a:r>
              <a:rPr lang="en-GB" dirty="0" smtClean="0"/>
              <a:t>e.g. radiation, handling...</a:t>
            </a:r>
          </a:p>
          <a:p>
            <a:pPr lvl="4"/>
            <a:endParaRPr lang="en-GB" sz="600" dirty="0" smtClean="0"/>
          </a:p>
          <a:p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The solution shall allow a </a:t>
            </a:r>
            <a:r>
              <a:rPr lang="en-GB" dirty="0" smtClean="0">
                <a:solidFill>
                  <a:srgbClr val="0000FF"/>
                </a:solidFill>
              </a:rPr>
              <a:t>routine operation </a:t>
            </a:r>
            <a:r>
              <a:rPr lang="en-GB" dirty="0" smtClean="0"/>
              <a:t>with the bunch populations required by HL-LHC</a:t>
            </a:r>
          </a:p>
          <a:p>
            <a:pPr lvl="4"/>
            <a:endParaRPr lang="en-GB" sz="900" dirty="0" smtClean="0"/>
          </a:p>
          <a:p>
            <a:r>
              <a:rPr lang="en-GB" dirty="0" smtClean="0"/>
              <a:t>Reliability</a:t>
            </a:r>
          </a:p>
          <a:p>
            <a:pPr lvl="1"/>
            <a:r>
              <a:rPr lang="en-GB" dirty="0" smtClean="0"/>
              <a:t>The solution </a:t>
            </a:r>
            <a:r>
              <a:rPr lang="en-GB" dirty="0" smtClean="0">
                <a:solidFill>
                  <a:srgbClr val="0000FF"/>
                </a:solidFill>
              </a:rPr>
              <a:t>shall not degrade with time </a:t>
            </a:r>
            <a:r>
              <a:rPr lang="en-GB" dirty="0" smtClean="0"/>
              <a:t>and behaviour shall be </a:t>
            </a:r>
            <a:r>
              <a:rPr lang="en-GB" dirty="0" smtClean="0">
                <a:solidFill>
                  <a:srgbClr val="0000FF"/>
                </a:solidFill>
              </a:rPr>
              <a:t>predictable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00FF"/>
                </a:solidFill>
              </a:rPr>
              <a:t>reproducible</a:t>
            </a:r>
          </a:p>
          <a:p>
            <a:pPr lvl="4"/>
            <a:endParaRPr lang="en-GB" sz="900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Operation margin</a:t>
            </a:r>
          </a:p>
          <a:p>
            <a:pPr lvl="1"/>
            <a:r>
              <a:rPr lang="en-GB" dirty="0" smtClean="0"/>
              <a:t>The solution </a:t>
            </a:r>
            <a:r>
              <a:rPr lang="en-GB" dirty="0" smtClean="0">
                <a:solidFill>
                  <a:srgbClr val="0000FF"/>
                </a:solidFill>
              </a:rPr>
              <a:t>shall provide contingency </a:t>
            </a:r>
            <a:r>
              <a:rPr lang="en-GB" dirty="0" smtClean="0"/>
              <a:t>in case real situation is worst than our expectations</a:t>
            </a:r>
          </a:p>
          <a:p>
            <a:pPr lvl="4"/>
            <a:endParaRPr lang="en-GB" sz="900" dirty="0" smtClean="0"/>
          </a:p>
          <a:p>
            <a:r>
              <a:rPr lang="en-GB" dirty="0" smtClean="0"/>
              <a:t>Other important criteria</a:t>
            </a:r>
          </a:p>
          <a:p>
            <a:pPr lvl="1"/>
            <a:r>
              <a:rPr lang="en-GB" dirty="0" smtClean="0"/>
              <a:t>“Best value for </a:t>
            </a:r>
            <a:r>
              <a:rPr lang="en-GB" dirty="0" smtClean="0">
                <a:solidFill>
                  <a:srgbClr val="0000FF"/>
                </a:solidFill>
              </a:rPr>
              <a:t>money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Implementation duration</a:t>
            </a:r>
            <a:r>
              <a:rPr lang="en-GB" dirty="0" smtClean="0"/>
              <a:t> compatible with a long shutdown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Infrastructures</a:t>
            </a:r>
            <a:r>
              <a:rPr lang="en-GB" dirty="0" smtClean="0"/>
              <a:t> required must be compatible with CERN existing options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1721" y="258254"/>
            <a:ext cx="2160439" cy="523220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study is </a:t>
            </a:r>
            <a:r>
              <a:rPr lang="en-US" dirty="0" smtClean="0"/>
              <a:t>completed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00FF"/>
                </a:solidFill>
              </a:rPr>
              <a:t>Effective suppression </a:t>
            </a:r>
            <a:r>
              <a:rPr lang="en-US" sz="1800" dirty="0" smtClean="0"/>
              <a:t>at all tested B fields </a:t>
            </a:r>
            <a:r>
              <a:rPr lang="en-US" sz="1800" dirty="0" smtClean="0">
                <a:solidFill>
                  <a:srgbClr val="0000FF"/>
                </a:solidFill>
              </a:rPr>
              <a:t>with low (&lt;100 V) bias </a:t>
            </a:r>
            <a:r>
              <a:rPr lang="en-US" sz="1800" dirty="0" smtClean="0">
                <a:solidFill>
                  <a:srgbClr val="0000FF"/>
                </a:solidFill>
              </a:rPr>
              <a:t>voltage</a:t>
            </a:r>
            <a:endParaRPr lang="en-US" sz="1000" dirty="0" smtClean="0"/>
          </a:p>
          <a:p>
            <a:r>
              <a:rPr lang="en-US" sz="1800" dirty="0" smtClean="0"/>
              <a:t>Clearing </a:t>
            </a:r>
            <a:r>
              <a:rPr lang="en-US" sz="1800" dirty="0" smtClean="0"/>
              <a:t>electrodes </a:t>
            </a:r>
            <a:r>
              <a:rPr lang="en-US" sz="1800" dirty="0" smtClean="0">
                <a:solidFill>
                  <a:srgbClr val="0000FF"/>
                </a:solidFill>
              </a:rPr>
              <a:t>can ONLY be applied on few places </a:t>
            </a:r>
            <a:r>
              <a:rPr lang="en-US" sz="1800" dirty="0" smtClean="0"/>
              <a:t>of the machine: aperture </a:t>
            </a:r>
            <a:r>
              <a:rPr lang="en-US" sz="1800" dirty="0" smtClean="0"/>
              <a:t>restriction</a:t>
            </a:r>
            <a:endParaRPr lang="en-US" sz="1000" dirty="0" smtClean="0"/>
          </a:p>
          <a:p>
            <a:pPr>
              <a:buFont typeface="Wingdings" pitchFamily="2" charset="2"/>
              <a:buChar char="F"/>
            </a:pPr>
            <a:r>
              <a:rPr lang="en-US" sz="2000" dirty="0" smtClean="0">
                <a:solidFill>
                  <a:srgbClr val="0000FF"/>
                </a:solidFill>
              </a:rPr>
              <a:t>No solution found to apply clearing electrodes inside existing main magnet chambers</a:t>
            </a:r>
            <a:endParaRPr lang="en-GB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"/>
            </a:pPr>
            <a:r>
              <a:rPr lang="en-GB" sz="1800" dirty="0" smtClean="0">
                <a:solidFill>
                  <a:srgbClr val="0000FF"/>
                </a:solidFill>
              </a:rPr>
              <a:t>Feasibility</a:t>
            </a:r>
            <a:r>
              <a:rPr lang="en-GB" sz="1800" dirty="0" smtClean="0"/>
              <a:t> studies </a:t>
            </a:r>
            <a:r>
              <a:rPr lang="en-GB" sz="1800" dirty="0" smtClean="0">
                <a:solidFill>
                  <a:srgbClr val="0000FF"/>
                </a:solidFill>
              </a:rPr>
              <a:t>are now stopped</a:t>
            </a:r>
          </a:p>
          <a:p>
            <a:pPr lvl="1">
              <a:buFont typeface="Wingdings" pitchFamily="2" charset="2"/>
              <a:buChar char=""/>
            </a:pPr>
            <a:r>
              <a:rPr lang="en-GB" sz="1500" dirty="0" smtClean="0"/>
              <a:t>KEK</a:t>
            </a:r>
            <a:r>
              <a:rPr lang="en-GB" sz="1500" dirty="0"/>
              <a:t> </a:t>
            </a:r>
            <a:r>
              <a:rPr lang="en-GB" sz="1500" dirty="0" smtClean="0"/>
              <a:t>clearing electrode tested successfully with beams in the SPS in field free and dipole field conditions</a:t>
            </a:r>
          </a:p>
          <a:p>
            <a:pPr lvl="1">
              <a:buFont typeface="Wingdings" pitchFamily="2" charset="2"/>
              <a:buChar char=""/>
            </a:pPr>
            <a:r>
              <a:rPr lang="en-GB" sz="1500" dirty="0" smtClean="0"/>
              <a:t>Without dipole field, </a:t>
            </a:r>
            <a:r>
              <a:rPr lang="en-GB" sz="1500" dirty="0" err="1" smtClean="0"/>
              <a:t>Ecloud</a:t>
            </a:r>
            <a:r>
              <a:rPr lang="en-GB" sz="1500" dirty="0" smtClean="0"/>
              <a:t> dominated by alumina surface, rough sprayed tungsten had a SEY=1.3</a:t>
            </a:r>
            <a:endParaRPr lang="en-GB" sz="1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87304" y="68942"/>
            <a:ext cx="5903384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Status Report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EC Suppression – Clearing Electrodes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798" y="4147457"/>
            <a:ext cx="4977841" cy="302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1932" y="3742944"/>
            <a:ext cx="2558967" cy="326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47" y="3803904"/>
            <a:ext cx="2868522" cy="33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5002760" y="3733323"/>
            <a:ext cx="4451174" cy="1796101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7619589" y="3707665"/>
            <a:ext cx="1539311" cy="1180294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63049" y="81134"/>
            <a:ext cx="6951895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Status Report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EC Suppression – Very low SEY a-C Coatings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being completed…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low SEY achieved by purifying the discharge during the coating process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SEY  below 1 </a:t>
            </a:r>
            <a:r>
              <a:rPr lang="en-GB" dirty="0" smtClean="0"/>
              <a:t>obtained systematically</a:t>
            </a:r>
          </a:p>
          <a:p>
            <a:r>
              <a:rPr lang="en-GB" dirty="0" smtClean="0"/>
              <a:t>Lifetime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Very small effect </a:t>
            </a:r>
            <a:r>
              <a:rPr lang="en-GB" dirty="0" smtClean="0"/>
              <a:t>(drift up to 1.1) visible after 3 years in the SPS</a:t>
            </a:r>
          </a:p>
          <a:p>
            <a:r>
              <a:rPr lang="en-GB" dirty="0" smtClean="0"/>
              <a:t>Effect of venting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Small increase </a:t>
            </a:r>
            <a:r>
              <a:rPr lang="en-GB" dirty="0" smtClean="0"/>
              <a:t>up to 1.1, still bellow the EC threshold</a:t>
            </a:r>
          </a:p>
          <a:p>
            <a:r>
              <a:rPr lang="en-GB" dirty="0" smtClean="0"/>
              <a:t>Industrialisation of coating solutions</a:t>
            </a:r>
          </a:p>
          <a:p>
            <a:pPr lvl="1"/>
            <a:r>
              <a:rPr lang="en-GB" dirty="0" smtClean="0"/>
              <a:t>Coating ex-situ (new beampipes)</a:t>
            </a:r>
          </a:p>
          <a:p>
            <a:pPr lvl="2"/>
            <a:r>
              <a:rPr lang="en-GB" sz="1800" dirty="0" smtClean="0">
                <a:solidFill>
                  <a:srgbClr val="0000FF"/>
                </a:solidFill>
              </a:rPr>
              <a:t>Magnetron sputtering</a:t>
            </a:r>
            <a:r>
              <a:rPr lang="en-GB" sz="1800" dirty="0" smtClean="0"/>
              <a:t> has been </a:t>
            </a:r>
            <a:r>
              <a:rPr lang="en-GB" sz="1800" dirty="0" smtClean="0">
                <a:solidFill>
                  <a:srgbClr val="0000FF"/>
                </a:solidFill>
              </a:rPr>
              <a:t>validated</a:t>
            </a:r>
            <a:r>
              <a:rPr lang="en-GB" sz="1800" dirty="0" smtClean="0"/>
              <a:t> for both </a:t>
            </a:r>
            <a:r>
              <a:rPr lang="en-GB" sz="1800" dirty="0" smtClean="0">
                <a:solidFill>
                  <a:srgbClr val="0000FF"/>
                </a:solidFill>
              </a:rPr>
              <a:t>MBB</a:t>
            </a:r>
            <a:r>
              <a:rPr lang="en-GB" sz="1800" dirty="0" smtClean="0"/>
              <a:t> and </a:t>
            </a:r>
            <a:br>
              <a:rPr lang="en-GB" sz="1800" dirty="0" smtClean="0"/>
            </a:br>
            <a:r>
              <a:rPr lang="en-GB" sz="1800" dirty="0" smtClean="0">
                <a:solidFill>
                  <a:srgbClr val="0000FF"/>
                </a:solidFill>
              </a:rPr>
              <a:t>MBA</a:t>
            </a:r>
            <a:r>
              <a:rPr lang="en-GB" sz="1800" dirty="0" smtClean="0"/>
              <a:t> beampipes</a:t>
            </a:r>
          </a:p>
          <a:p>
            <a:pPr lvl="1"/>
            <a:r>
              <a:rPr lang="en-GB" dirty="0" smtClean="0"/>
              <a:t>Coating in-situ (existing beampipes)</a:t>
            </a:r>
          </a:p>
          <a:p>
            <a:pPr lvl="2"/>
            <a:r>
              <a:rPr lang="en-GB" sz="1800" b="1" dirty="0" smtClean="0">
                <a:solidFill>
                  <a:srgbClr val="0000FF"/>
                </a:solidFill>
              </a:rPr>
              <a:t>Hollow cathode as baseline</a:t>
            </a:r>
          </a:p>
          <a:p>
            <a:pPr marL="1519238" lvl="3" indent="-260350" defTabSz="695325"/>
            <a:r>
              <a:rPr lang="en-GB" sz="1800" dirty="0" smtClean="0">
                <a:solidFill>
                  <a:srgbClr val="0000FF"/>
                </a:solidFill>
              </a:rPr>
              <a:t>Successfully</a:t>
            </a:r>
            <a:r>
              <a:rPr lang="en-GB" sz="1800" dirty="0" smtClean="0"/>
              <a:t> industrialised for </a:t>
            </a:r>
            <a:r>
              <a:rPr lang="en-GB" sz="1800" dirty="0" smtClean="0">
                <a:solidFill>
                  <a:srgbClr val="0000FF"/>
                </a:solidFill>
              </a:rPr>
              <a:t>MBB</a:t>
            </a:r>
            <a:r>
              <a:rPr lang="en-GB" sz="1800" dirty="0" smtClean="0"/>
              <a:t> profiles</a:t>
            </a:r>
          </a:p>
          <a:p>
            <a:pPr marL="1519238" lvl="3" indent="-260350" defTabSz="695325"/>
            <a:r>
              <a:rPr lang="en-GB" sz="1800" dirty="0" smtClean="0"/>
              <a:t>Delays with </a:t>
            </a:r>
            <a:r>
              <a:rPr lang="en-GB" sz="1800" dirty="0" smtClean="0">
                <a:solidFill>
                  <a:srgbClr val="0000FF"/>
                </a:solidFill>
              </a:rPr>
              <a:t>MBA </a:t>
            </a:r>
            <a:r>
              <a:rPr lang="en-GB" sz="1800" dirty="0" smtClean="0"/>
              <a:t>due to inhomogeneity other the 7 m length</a:t>
            </a:r>
            <a:br>
              <a:rPr lang="en-GB" sz="1800" dirty="0" smtClean="0"/>
            </a:br>
            <a:r>
              <a:rPr lang="en-GB" sz="1800" dirty="0" smtClean="0"/>
              <a:t>will need about a year to validate the coating since the </a:t>
            </a:r>
            <a:r>
              <a:rPr lang="en-GB" sz="1800" dirty="0" smtClean="0"/>
              <a:t>tooling </a:t>
            </a:r>
            <a:r>
              <a:rPr lang="en-GB" sz="1800" dirty="0" smtClean="0"/>
              <a:t>is being</a:t>
            </a:r>
            <a:br>
              <a:rPr lang="en-GB" sz="1800" dirty="0" smtClean="0"/>
            </a:br>
            <a:r>
              <a:rPr lang="en-GB" sz="1800" dirty="0" smtClean="0"/>
              <a:t>optimised</a:t>
            </a:r>
            <a:endParaRPr lang="en-GB" sz="1800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72" y="4349846"/>
            <a:ext cx="540000" cy="3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59" y="5236175"/>
            <a:ext cx="540000" cy="3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Divisions\EST\Groups\SM\ThinFilms\Photos\SEY\MBA SC#1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6849" y="3295673"/>
            <a:ext cx="2916551" cy="206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:\Divisions\EST\Groups\SM\ThinFilms\Photos\SEY\MBA SC#1\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4072" y="5406654"/>
            <a:ext cx="1713544" cy="21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49494" y="290937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i="1" u="sng" dirty="0" smtClean="0"/>
              <a:t>Hollow cathode </a:t>
            </a:r>
            <a:endParaRPr lang="en-GB" i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8664" y="68942"/>
            <a:ext cx="6964088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Status Report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EC Suppression – Very low SEY a-C Coatings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Performances…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Static outgassing of a-C coating</a:t>
            </a:r>
          </a:p>
          <a:p>
            <a:pPr lvl="1"/>
            <a:r>
              <a:rPr lang="en-GB" dirty="0" smtClean="0"/>
              <a:t>As expected, static outgassing is higher but </a:t>
            </a:r>
            <a:r>
              <a:rPr lang="en-GB" dirty="0" smtClean="0">
                <a:solidFill>
                  <a:srgbClr val="0000FF"/>
                </a:solidFill>
              </a:rPr>
              <a:t>no difference </a:t>
            </a:r>
            <a:r>
              <a:rPr lang="en-GB" dirty="0" smtClean="0"/>
              <a:t>can be seen </a:t>
            </a:r>
            <a:r>
              <a:rPr lang="en-GB" dirty="0" smtClean="0">
                <a:solidFill>
                  <a:srgbClr val="0000FF"/>
                </a:solidFill>
              </a:rPr>
              <a:t>after 2</a:t>
            </a:r>
            <a:r>
              <a:rPr lang="en-GB" baseline="30000" dirty="0" smtClean="0">
                <a:solidFill>
                  <a:srgbClr val="0000FF"/>
                </a:solidFill>
              </a:rPr>
              <a:t>nd</a:t>
            </a:r>
            <a:r>
              <a:rPr lang="en-GB" dirty="0" smtClean="0">
                <a:solidFill>
                  <a:srgbClr val="0000FF"/>
                </a:solidFill>
              </a:rPr>
              <a:t> pump down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Dynamic vacuum</a:t>
            </a:r>
            <a:r>
              <a:rPr lang="en-GB" dirty="0" smtClean="0"/>
              <a:t> is expected to be </a:t>
            </a:r>
            <a:r>
              <a:rPr lang="en-GB" dirty="0" smtClean="0">
                <a:solidFill>
                  <a:srgbClr val="0000FF"/>
                </a:solidFill>
              </a:rPr>
              <a:t>lower</a:t>
            </a:r>
            <a:r>
              <a:rPr lang="en-GB" dirty="0" smtClean="0"/>
              <a:t> because of the intrinsic good properties of a-C coating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221" y="2852928"/>
            <a:ext cx="6196768" cy="46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07" y="5005618"/>
            <a:ext cx="4030429" cy="2276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188" y="2901696"/>
            <a:ext cx="3773472" cy="21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required to coat the entire beampipe?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75241" y="81134"/>
            <a:ext cx="6927511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Status Report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EC Suppression – Very low SEY a-C Coatings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15" y="1681618"/>
            <a:ext cx="5636985" cy="38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221" y="4103283"/>
            <a:ext cx="5266871" cy="32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86272" y="2107306"/>
            <a:ext cx="4547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"/>
            </a:pPr>
            <a:r>
              <a:rPr lang="en-GB" sz="2000" b="1" dirty="0" smtClean="0">
                <a:solidFill>
                  <a:srgbClr val="0000FF"/>
                </a:solidFill>
              </a:rPr>
              <a:t>In dipole magnets, coating the top and bottom surfaces is required</a:t>
            </a:r>
          </a:p>
          <a:p>
            <a:pPr marL="268288" indent="-268288">
              <a:buFont typeface="Wingdings" pitchFamily="2" charset="2"/>
              <a:buChar char=""/>
            </a:pPr>
            <a:r>
              <a:rPr lang="en-GB" sz="2000" b="1" dirty="0" smtClean="0">
                <a:solidFill>
                  <a:srgbClr val="0000FF"/>
                </a:solidFill>
              </a:rPr>
              <a:t>In field free regions, coating the entire inner surface is required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1833" y="81134"/>
            <a:ext cx="5049943" cy="95410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Status Report</a:t>
            </a:r>
            <a:r>
              <a:rPr lang="en-US" sz="2800" b="1" dirty="0" smtClean="0">
                <a:solidFill>
                  <a:srgbClr val="FFCC00"/>
                </a:solidFill>
              </a:rPr>
              <a:t/>
            </a:r>
            <a:br>
              <a:rPr lang="en-US" sz="2800" b="1" dirty="0" smtClean="0">
                <a:solidFill>
                  <a:srgbClr val="FFCC00"/>
                </a:solidFill>
              </a:rPr>
            </a:br>
            <a:r>
              <a:rPr lang="en-US" sz="2800" b="1" i="1" dirty="0" smtClean="0">
                <a:solidFill>
                  <a:srgbClr val="FFCC00"/>
                </a:solidFill>
              </a:rPr>
              <a:t>EC Mitigation – Scrubbing Runs</a:t>
            </a:r>
            <a:endParaRPr lang="en-GB" sz="2800" b="1" i="1" dirty="0" smtClean="0">
              <a:solidFill>
                <a:srgbClr val="FF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required?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Beam scrubbing is </a:t>
            </a:r>
            <a:r>
              <a:rPr lang="en-GB" dirty="0" smtClean="0">
                <a:solidFill>
                  <a:srgbClr val="0000FF"/>
                </a:solidFill>
              </a:rPr>
              <a:t>successfully</a:t>
            </a:r>
            <a:r>
              <a:rPr lang="en-GB" dirty="0" smtClean="0"/>
              <a:t> used since 1999 to </a:t>
            </a:r>
            <a:r>
              <a:rPr lang="en-GB" dirty="0" smtClean="0">
                <a:solidFill>
                  <a:srgbClr val="0000FF"/>
                </a:solidFill>
              </a:rPr>
              <a:t>reduce</a:t>
            </a:r>
            <a:r>
              <a:rPr lang="en-GB" dirty="0" smtClean="0"/>
              <a:t> the EC activity, BUT: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No scaling rule exists</a:t>
            </a:r>
            <a:r>
              <a:rPr lang="en-US" sz="2000" dirty="0" smtClean="0"/>
              <a:t>: EC builds-up can be non-monotonic and depends on:</a:t>
            </a:r>
          </a:p>
          <a:p>
            <a:pPr lvl="2"/>
            <a:r>
              <a:rPr lang="en-US" sz="1800" dirty="0" smtClean="0"/>
              <a:t>Parameters which </a:t>
            </a:r>
            <a:r>
              <a:rPr lang="en-US" sz="1800" dirty="0" smtClean="0">
                <a:solidFill>
                  <a:srgbClr val="0000FF"/>
                </a:solidFill>
              </a:rPr>
              <a:t>totally change </a:t>
            </a:r>
            <a:r>
              <a:rPr lang="en-US" sz="1800" dirty="0" smtClean="0"/>
              <a:t>the picture: </a:t>
            </a:r>
            <a:r>
              <a:rPr lang="en-US" sz="1800" dirty="0" smtClean="0">
                <a:solidFill>
                  <a:srgbClr val="0000FF"/>
                </a:solidFill>
              </a:rPr>
              <a:t>Chamber’s shape and size, Bunch spacing, Presence of an externally applied magnetic field</a:t>
            </a:r>
          </a:p>
          <a:p>
            <a:pPr lvl="2"/>
            <a:r>
              <a:rPr lang="en-US" sz="1800" dirty="0" smtClean="0">
                <a:solidFill>
                  <a:srgbClr val="0000FF"/>
                </a:solidFill>
              </a:rPr>
              <a:t>Minor changes </a:t>
            </a:r>
            <a:r>
              <a:rPr lang="en-US" sz="1800" dirty="0" smtClean="0"/>
              <a:t>are also observed passing from the 26GeV to the 450GeV scenario due to change in: </a:t>
            </a:r>
            <a:r>
              <a:rPr lang="en-US" sz="1800" dirty="0" smtClean="0">
                <a:solidFill>
                  <a:srgbClr val="0000FF"/>
                </a:solidFill>
              </a:rPr>
              <a:t>Bunch length, Geometrical emittance</a:t>
            </a:r>
            <a:endParaRPr lang="en-US" sz="1800" dirty="0" smtClean="0"/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SPS</a:t>
            </a:r>
            <a:r>
              <a:rPr lang="en-US" sz="2000" dirty="0" smtClean="0"/>
              <a:t> is </a:t>
            </a:r>
            <a:r>
              <a:rPr lang="en-US" sz="2000" dirty="0" smtClean="0">
                <a:solidFill>
                  <a:srgbClr val="0000FF"/>
                </a:solidFill>
              </a:rPr>
              <a:t>more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demanding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than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LHC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F"/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Full suppression</a:t>
            </a:r>
            <a:r>
              <a:rPr lang="en-GB" sz="2000" dirty="0" smtClean="0"/>
              <a:t> was never achieved except in field free regions</a:t>
            </a:r>
          </a:p>
          <a:p>
            <a:pPr lvl="1">
              <a:buFont typeface="Wingdings" pitchFamily="2" charset="2"/>
              <a:buChar char="F"/>
            </a:pPr>
            <a:r>
              <a:rPr lang="en-GB" sz="2000" dirty="0" smtClean="0"/>
              <a:t> Corresponds to a </a:t>
            </a:r>
            <a:r>
              <a:rPr lang="en-GB" sz="2000" dirty="0" smtClean="0">
                <a:solidFill>
                  <a:srgbClr val="0000FF"/>
                </a:solidFill>
              </a:rPr>
              <a:t>mitigation</a:t>
            </a:r>
            <a:r>
              <a:rPr lang="en-GB" sz="2000" dirty="0" smtClean="0"/>
              <a:t> solution and NOT to a suppressing method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77038" y="3933872"/>
          <a:ext cx="530177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258"/>
                <a:gridCol w="1729778"/>
                <a:gridCol w="1804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Beampipe</a:t>
                      </a:r>
                      <a:r>
                        <a:rPr lang="en-GB" sz="1600" baseline="0" dirty="0" smtClean="0"/>
                        <a:t> profile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SEY threshold @ 1.1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p/bunch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SEY threshold @ 2.5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p/bunch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ID 156 (LSS)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9900"/>
                          </a:solidFill>
                        </a:rPr>
                        <a:t>1.4</a:t>
                      </a:r>
                      <a:endParaRPr lang="en-GB" sz="16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ID 130 (LSS)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9900"/>
                          </a:solidFill>
                        </a:rPr>
                        <a:t>1.45</a:t>
                      </a:r>
                      <a:endParaRPr lang="en-GB" sz="16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1.05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MBA (Dipole)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9900"/>
                          </a:solidFill>
                        </a:rPr>
                        <a:t>1.4</a:t>
                      </a:r>
                      <a:endParaRPr lang="en-GB" sz="16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9900"/>
                          </a:solidFill>
                        </a:rPr>
                        <a:t>1.45</a:t>
                      </a:r>
                      <a:endParaRPr lang="en-GB" sz="16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MBB (Dipole)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1.15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1.25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23631</TotalTime>
  <Words>1638</Words>
  <Application>Microsoft Macintosh PowerPoint</Application>
  <PresentationFormat>Custom</PresentationFormat>
  <Paragraphs>271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Microsoft Excel 97 - 2004 Worksheet</vt:lpstr>
      <vt:lpstr>SPS: Mitigation Strategy at CERN </vt:lpstr>
      <vt:lpstr>PowerPoint Presentation</vt:lpstr>
      <vt:lpstr>LIU-SPS Electron Cloud issues</vt:lpstr>
      <vt:lpstr>Criteria for decision</vt:lpstr>
      <vt:lpstr>Feasibility study is completed…</vt:lpstr>
      <vt:lpstr>Validation being completed…</vt:lpstr>
      <vt:lpstr>Reliability and Performances…</vt:lpstr>
      <vt:lpstr>Is it required to coat the entire beampipe?</vt:lpstr>
      <vt:lpstr>What’s required?</vt:lpstr>
      <vt:lpstr>Some issues to be followed…</vt:lpstr>
      <vt:lpstr>Scrubbing and limitations linked to material</vt:lpstr>
      <vt:lpstr>How to enhance the EC close to threshold?</vt:lpstr>
      <vt:lpstr>R&amp;D for SPS high bandwidth transverse feedback system</vt:lpstr>
      <vt:lpstr>Scrubbing or Coating?</vt:lpstr>
      <vt:lpstr>Scrubbing or Coating?</vt:lpstr>
      <vt:lpstr>SPS HC514: a-C coated beampipes instead of magnets…</vt:lpstr>
      <vt:lpstr>SPS HC513: a-C coating magnets as from June’12…</vt:lpstr>
      <vt:lpstr>PowerPoint Presentation</vt:lpstr>
      <vt:lpstr>PowerPoint Presentation</vt:lpstr>
      <vt:lpstr>PowerPoint Presentation</vt:lpstr>
      <vt:lpstr>PowerPoint Presentation</vt:lpstr>
      <vt:lpstr>The guaranty of suppression…</vt:lpstr>
      <vt:lpstr>The low-cost alternative…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Cloud Studies Evidence of a Scrubbing Effect in the SPS</dc:title>
  <dc:creator>jimenez</dc:creator>
  <cp:lastModifiedBy>Miguel Jimenez</cp:lastModifiedBy>
  <cp:revision>778</cp:revision>
  <dcterms:created xsi:type="dcterms:W3CDTF">2002-11-28T08:50:12Z</dcterms:created>
  <dcterms:modified xsi:type="dcterms:W3CDTF">2012-06-07T18:04:12Z</dcterms:modified>
</cp:coreProperties>
</file>