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7559675" cx="10080625"/>
  <p:notesSz cx="7559675" cy="10691800"/>
  <p:embeddedFontLst>
    <p:embeddedFont>
      <p:font typeface="Pacifico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6" name="Fabio Roberto Vitello"/>
  <p:cmAuthor clrIdx="1" id="1" initials="" lastIdx="7" name="Saim Al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acific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9-10T11:19:05.691">
    <p:pos x="6000" y="0"/>
    <p:text>general comment: please use the same font in all the slides</p:text>
  </p:cm>
  <p:cm authorId="1" idx="1" dt="2024-09-10T11:16:57.176">
    <p:pos x="6000" y="0"/>
    <p:text>Ok, sure</p:text>
  </p:cm>
  <p:cm authorId="1" idx="2" dt="2024-09-10T11:19:05.691">
    <p:pos x="6000" y="0"/>
    <p:text>yes i am adding inaf logo, by mistake i remove that comment.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09-10T13:02:47.496">
    <p:pos x="317" y="1322"/>
    <p:text>you can increase font size and highlight main keywords</p:text>
  </p:cm>
  <p:cm authorId="1" idx="3" dt="2024-09-10T13:02:47.496">
    <p:pos x="317" y="1322"/>
    <p:text>Done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4-09-10T14:28:19.353">
    <p:pos x="272" y="998"/>
    <p:text>correct the formatting of the slide. please add some figure describing visivo architecture</p:text>
  </p:cm>
  <p:cm authorId="1" idx="4" dt="2024-09-10T14:28:19.353">
    <p:pos x="272" y="998"/>
    <p:text>Ok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4-09-10T13:02:28.356">
    <p:pos x="6000" y="0"/>
    <p:text>not important in this context</p:text>
  </p:cm>
  <p:cm authorId="1" idx="5" dt="2024-09-10T13:02:28.356">
    <p:pos x="6000" y="0"/>
    <p:text>Ok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4-09-10T13:53:17.763">
    <p:pos x="259" y="1000"/>
    <p:text>the implementation of  the openmp and mpi parallelization will be the most important task of your 2year. without a working implementation you cannot be ammited to the 3 year of your PHD.</p:text>
  </p:cm>
  <p:cm authorId="1" idx="6" dt="2024-09-10T13:53:17.763">
    <p:pos x="259" y="1000"/>
    <p:text>Done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4-09-10T13:30:03.721">
    <p:pos x="6000" y="0"/>
    <p:text>totally missing the challenges you faced in this year.</p:text>
  </p:cm>
  <p:cm authorId="1" idx="7" dt="2024-09-10T13:30:03.721">
    <p:pos x="6000" y="0"/>
    <p:text>Ok, i added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d93436d89_2_1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d93436d89_2_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d93436d89_2_2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fd93436d89_2_2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fd93436d89_2_2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fd93436d89_2_2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fd93436d89_2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fd93436d89_2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fe923f87ba_2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fe923f87ba_2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fe18dfae5a_17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fe18dfae5a_17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fb8a5cccb0_3_2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fb8a5cccb0_3_2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e18dfae5a_9_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fe18dfae5a_9_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b9ba9e773_0_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fb9ba9e773_0_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fb8a5cccb0_3_2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fb8a5cccb0_3_2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fb8a5cccb0_3_3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fb8a5cccb0_3_3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e18dfae5a_9_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fe18dfae5a_9_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</a:t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e18dfae5a_9_1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fe18dfae5a_9_1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d93436d89_2_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fd93436d89_2_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d93436d89_2_3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fd93436d89_2_3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3"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4"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504000" y="1769040"/>
            <a:ext cx="28558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3503160" y="1769040"/>
            <a:ext cx="28558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body"/>
          </p:nvPr>
        </p:nvSpPr>
        <p:spPr>
          <a:xfrm>
            <a:off x="6501960" y="1769040"/>
            <a:ext cx="28558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4" type="body"/>
          </p:nvPr>
        </p:nvSpPr>
        <p:spPr>
          <a:xfrm>
            <a:off x="504000" y="4059360"/>
            <a:ext cx="28558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5" type="body"/>
          </p:nvPr>
        </p:nvSpPr>
        <p:spPr>
          <a:xfrm>
            <a:off x="3503160" y="4059360"/>
            <a:ext cx="28558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6" type="body"/>
          </p:nvPr>
        </p:nvSpPr>
        <p:spPr>
          <a:xfrm>
            <a:off x="6501960" y="4059360"/>
            <a:ext cx="28558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subTitle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2"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idx="1" type="subTitle"/>
          </p:nvPr>
        </p:nvSpPr>
        <p:spPr>
          <a:xfrm>
            <a:off x="504000" y="301320"/>
            <a:ext cx="7704000" cy="5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3"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3"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2"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3"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2"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2"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3"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4"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504000" y="1769040"/>
            <a:ext cx="28558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2" type="body"/>
          </p:nvPr>
        </p:nvSpPr>
        <p:spPr>
          <a:xfrm>
            <a:off x="3503160" y="1769040"/>
            <a:ext cx="28558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3" type="body"/>
          </p:nvPr>
        </p:nvSpPr>
        <p:spPr>
          <a:xfrm>
            <a:off x="6501960" y="1769040"/>
            <a:ext cx="28558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4" type="body"/>
          </p:nvPr>
        </p:nvSpPr>
        <p:spPr>
          <a:xfrm>
            <a:off x="504000" y="4059360"/>
            <a:ext cx="28558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5" type="body"/>
          </p:nvPr>
        </p:nvSpPr>
        <p:spPr>
          <a:xfrm>
            <a:off x="3503160" y="4059360"/>
            <a:ext cx="28558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6" type="body"/>
          </p:nvPr>
        </p:nvSpPr>
        <p:spPr>
          <a:xfrm>
            <a:off x="6501960" y="4059360"/>
            <a:ext cx="28558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504000" y="301320"/>
            <a:ext cx="7704000" cy="5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3"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3"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50364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44700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22664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440"/>
            <a:ext cx="10080000" cy="756144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4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comments" Target="../comments/comment6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3.xml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/>
        </p:nvSpPr>
        <p:spPr>
          <a:xfrm>
            <a:off x="504463" y="3096363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Saim Ali </a:t>
            </a:r>
            <a:r>
              <a:rPr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Supervisor:    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Fabio Vitello</a:t>
            </a: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br>
              <a:rPr i="0" lang="en-US" sz="30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Padova        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Co-supervisor: 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Eva Sciacca</a:t>
            </a:r>
            <a:endParaRPr b="1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27"/>
          <p:cNvSpPr txBox="1"/>
          <p:nvPr/>
        </p:nvSpPr>
        <p:spPr>
          <a:xfrm>
            <a:off x="504475" y="4629075"/>
            <a:ext cx="8870100" cy="25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23999" lvl="0" marL="431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INAF Catania</a:t>
            </a:r>
            <a:endParaRPr b="1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708850" y="1830300"/>
            <a:ext cx="9371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 of astrophysical phenomena using efficient                                                                            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parallelized models on HPC computing systems.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6325" y="5686050"/>
            <a:ext cx="20002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1274" y="5686075"/>
            <a:ext cx="80537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3325" y="5671763"/>
            <a:ext cx="271462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7"/>
          <p:cNvSpPr txBox="1"/>
          <p:nvPr/>
        </p:nvSpPr>
        <p:spPr>
          <a:xfrm>
            <a:off x="128613" y="5142950"/>
            <a:ext cx="1033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9695" rtl="0" algn="l">
              <a:spcBef>
                <a:spcPts val="1400"/>
              </a:spcBef>
              <a:spcAft>
                <a:spcPts val="595"/>
              </a:spcAft>
              <a:buNone/>
            </a:pPr>
            <a:r>
              <a:rPr b="1" lang="en-US" sz="1500">
                <a:solidFill>
                  <a:srgbClr val="B2071B"/>
                </a:solidFill>
              </a:rPr>
              <a:t>  </a:t>
            </a:r>
            <a:r>
              <a:rPr b="1" lang="en-US" sz="1500">
                <a:solidFill>
                  <a:srgbClr val="B2071B"/>
                </a:solidFill>
              </a:rPr>
              <a:t>PhD course of National Interest in Technologies for Fundamental Research in Physics and Astrophysics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463025" y="86220"/>
            <a:ext cx="7704000" cy="11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                         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  GADGET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36"/>
          <p:cNvSpPr txBox="1"/>
          <p:nvPr>
            <p:ph idx="1" type="body"/>
          </p:nvPr>
        </p:nvSpPr>
        <p:spPr>
          <a:xfrm>
            <a:off x="422050" y="1225015"/>
            <a:ext cx="8870100" cy="43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25000" lnSpcReduction="2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Cosmological N body simulation code.</a:t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To simulate  formation and evolution of the structure of the universe Such as galaxies, clusters, large scale cos structure.</a:t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code will output some 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snapshots of simulations in 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HDF5 format.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latin typeface="Times New Roman"/>
                <a:ea typeface="Times New Roman"/>
                <a:cs typeface="Times New Roman"/>
                <a:sym typeface="Times New Roman"/>
              </a:rPr>
              <a:t>   Algorithm:</a:t>
            </a:r>
            <a:endParaRPr b="1"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TreePM: </a:t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 sz="9600">
                <a:latin typeface="Times New Roman"/>
                <a:ea typeface="Times New Roman"/>
                <a:cs typeface="Times New Roman"/>
                <a:sym typeface="Times New Roman"/>
              </a:rPr>
              <a:t>Tree: </a:t>
            </a: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short range gravitational interactions with high accuracy by organizing particles into hierarchical structure.</a:t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 sz="9600">
                <a:latin typeface="Times New Roman"/>
                <a:ea typeface="Times New Roman"/>
                <a:cs typeface="Times New Roman"/>
                <a:sym typeface="Times New Roman"/>
              </a:rPr>
              <a:t>Particle Mesh: </a:t>
            </a: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For long range interactions with high accuracy.</a:t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875" y="2396975"/>
            <a:ext cx="4026250" cy="28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 txBox="1"/>
          <p:nvPr>
            <p:ph type="title"/>
          </p:nvPr>
        </p:nvSpPr>
        <p:spPr>
          <a:xfrm>
            <a:off x="504000" y="301320"/>
            <a:ext cx="7704000" cy="11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/>
              <a:t>                 </a:t>
            </a:r>
            <a:r>
              <a:rPr b="1" lang="en-US" sz="2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VBT (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VisIVO Binary Table)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37"/>
          <p:cNvSpPr txBox="1"/>
          <p:nvPr>
            <p:ph idx="1" type="body"/>
          </p:nvPr>
        </p:nvSpPr>
        <p:spPr>
          <a:xfrm>
            <a:off x="504000" y="1769040"/>
            <a:ext cx="8870100" cy="43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25000"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750">
              <a:solidFill>
                <a:schemeClr val="dk1"/>
              </a:solidFill>
            </a:endParaRPr>
          </a:p>
          <a:p>
            <a:pPr indent="-383381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VBT : </a:t>
            </a:r>
            <a:r>
              <a:rPr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 used to store tabular data efficiency.</a:t>
            </a:r>
            <a:endParaRPr sz="9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3381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suited for handling large data sets. Which are common in astrophysical research.</a:t>
            </a:r>
            <a:endParaRPr sz="9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3381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features.</a:t>
            </a:r>
            <a:endParaRPr b="1" sz="9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3381" lvl="1" marL="1371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lphaLcPeriod"/>
            </a:pPr>
            <a:r>
              <a:rPr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Efficient storage:</a:t>
            </a:r>
            <a:endParaRPr sz="9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3381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lphaLcPeriod"/>
            </a:pPr>
            <a:r>
              <a:rPr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Support for complex data:</a:t>
            </a:r>
            <a:endParaRPr sz="9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3381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lphaLcPeriod"/>
            </a:pPr>
            <a:r>
              <a:rPr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Compatibility with VisIVO TOOLS:</a:t>
            </a:r>
            <a:endParaRPr sz="9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3381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Binary tables are fully supported by  VisIVO tools ensuring integration for visualization and analysis tasks.</a:t>
            </a:r>
            <a:endParaRPr sz="9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8"/>
          <p:cNvSpPr txBox="1"/>
          <p:nvPr/>
        </p:nvSpPr>
        <p:spPr>
          <a:xfrm>
            <a:off x="360600" y="1562926"/>
            <a:ext cx="8870100" cy="5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25000"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enhance the efficiency of the </a:t>
            </a:r>
            <a:r>
              <a:rPr b="1"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Distribute Filter, </a:t>
            </a: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strategy for parallelization using</a:t>
            </a:r>
            <a:r>
              <a:rPr b="1"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MPI (Message Passing Interface) </a:t>
            </a: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OpenMP (Open Multi-Processing)</a:t>
            </a: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be developed.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Distribution with MPI</a:t>
            </a:r>
            <a:endParaRPr b="1"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data will be divided into smaller subgroups using MPI. This involves breaking the set of points into manageable chunks.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MPI_Scatter</a:t>
            </a: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be used to distribute these subgroups of points to different MPI processes. 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process will handle a portion of the dataset and perform the filtering operations.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72565" lvl="0" marL="43200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33750"/>
              <a:buFont typeface="Noto Sans Symbols"/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2568" lvl="0" marL="432000" marR="0" rtl="0" algn="l">
              <a:spcBef>
                <a:spcPts val="2183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b="0" lang="en-US" sz="1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10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38"/>
          <p:cNvSpPr txBox="1"/>
          <p:nvPr/>
        </p:nvSpPr>
        <p:spPr>
          <a:xfrm>
            <a:off x="555225" y="291070"/>
            <a:ext cx="77040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</a:t>
            </a:r>
            <a:r>
              <a:rPr b="1" lang="en-US" sz="3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Current Work</a:t>
            </a:r>
            <a:r>
              <a:rPr b="1" lang="en-US" sz="3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0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/>
          <p:nvPr>
            <p:ph type="title"/>
          </p:nvPr>
        </p:nvSpPr>
        <p:spPr>
          <a:xfrm>
            <a:off x="504000" y="301320"/>
            <a:ext cx="7704000" cy="11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       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Parallel Processing with OpenMP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39"/>
          <p:cNvSpPr txBox="1"/>
          <p:nvPr>
            <p:ph idx="1" type="body"/>
          </p:nvPr>
        </p:nvSpPr>
        <p:spPr>
          <a:xfrm>
            <a:off x="504000" y="1769040"/>
            <a:ext cx="8870100" cy="43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25000" lnSpcReduction="1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Within each MPI process, OpenMP will be employed to parallelize the filtering tasks.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#pragma omp parallel</a:t>
            </a: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directive will create multiple threads to manage the workload efficiently.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loop that processes the points will be parallelized using OpenMP to ensure that each thread handles a segment of the points.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/>
          <p:nvPr/>
        </p:nvSpPr>
        <p:spPr>
          <a:xfrm>
            <a:off x="504000" y="301320"/>
            <a:ext cx="77040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   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Collection and Communication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40"/>
          <p:cNvSpPr txBox="1"/>
          <p:nvPr/>
        </p:nvSpPr>
        <p:spPr>
          <a:xfrm>
            <a:off x="504000" y="1769040"/>
            <a:ext cx="8870100" cy="43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filtering, the results from each MPI process need to be gathered.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MPI_Gather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be used to collect the processed points back to a single process, if necessary, or to distribute them to all processes as required.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load balancing, minimizing communication overhead, and managing data dependencies are crucial for optimizing performance.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/>
          <p:nvPr>
            <p:ph type="title"/>
          </p:nvPr>
        </p:nvSpPr>
        <p:spPr>
          <a:xfrm>
            <a:off x="504000" y="301320"/>
            <a:ext cx="7704000" cy="11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18">
                <a:solidFill>
                  <a:schemeClr val="dk1"/>
                </a:solidFill>
              </a:rPr>
              <a:t>                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work: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41"/>
          <p:cNvSpPr txBox="1"/>
          <p:nvPr>
            <p:ph idx="1" type="body"/>
          </p:nvPr>
        </p:nvSpPr>
        <p:spPr>
          <a:xfrm>
            <a:off x="411800" y="1587578"/>
            <a:ext cx="8870100" cy="43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25000" lnSpcReduction="20000"/>
          </a:bodyPr>
          <a:lstStyle/>
          <a:p>
            <a:pPr indent="0" lvl="0" marL="457200" rtl="0" algn="l">
              <a:lnSpc>
                <a:spcPct val="13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18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implementation of  the</a:t>
            </a:r>
            <a:r>
              <a:rPr b="1"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openMP </a:t>
            </a: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b="1"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MPI </a:t>
            </a: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parallelization is the most important task I have to do in my 2nd year of PhD. </a:t>
            </a:r>
            <a:endParaRPr b="1"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also need to write a strategy for the </a:t>
            </a:r>
            <a:r>
              <a:rPr b="1"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Openacc, </a:t>
            </a: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see the solutions for it.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OpenACC (Open Accelerators) </a:t>
            </a: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 directive-based parallel programming model that allows us to easily offload code to accelerators like GPUs.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Designed to help optimize performance on heterogeneous systems 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last but not the least i have to Compare the two solutions              and write a paper on this.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/>
          <p:nvPr>
            <p:ph type="title"/>
          </p:nvPr>
        </p:nvSpPr>
        <p:spPr>
          <a:xfrm>
            <a:off x="504000" y="301320"/>
            <a:ext cx="7704000" cy="11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          </a:t>
            </a:r>
            <a:r>
              <a:rPr b="1" lang="en-US" sz="3000"/>
              <a:t>Overall </a:t>
            </a:r>
            <a:r>
              <a:rPr b="1" lang="en-US" sz="3000"/>
              <a:t>Planning</a:t>
            </a:r>
            <a:r>
              <a:rPr b="1" lang="en-US" sz="3000"/>
              <a:t> for the PhD</a:t>
            </a:r>
            <a:endParaRPr b="1" sz="3000"/>
          </a:p>
        </p:txBody>
      </p:sp>
      <p:pic>
        <p:nvPicPr>
          <p:cNvPr id="221" name="Google Shape;22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52400" y="3718313"/>
            <a:ext cx="9991725" cy="45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00350"/>
            <a:ext cx="3798300" cy="23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7175" y="2370400"/>
            <a:ext cx="3724275" cy="24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7350" y="651350"/>
            <a:ext cx="3187475" cy="21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 txBox="1"/>
          <p:nvPr>
            <p:ph type="title"/>
          </p:nvPr>
        </p:nvSpPr>
        <p:spPr>
          <a:xfrm>
            <a:off x="504000" y="301320"/>
            <a:ext cx="7704000" cy="11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                       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 Challenges faced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43"/>
          <p:cNvSpPr txBox="1"/>
          <p:nvPr>
            <p:ph idx="1" type="body"/>
          </p:nvPr>
        </p:nvSpPr>
        <p:spPr>
          <a:xfrm>
            <a:off x="439925" y="1491450"/>
            <a:ext cx="8870100" cy="606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25000" lnSpcReduction="2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My Background is not from </a:t>
            </a:r>
            <a:r>
              <a:rPr b="1" lang="en-US" sz="960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lang="en-US" sz="9600">
                <a:latin typeface="Times New Roman"/>
                <a:ea typeface="Times New Roman"/>
                <a:cs typeface="Times New Roman"/>
                <a:sym typeface="Times New Roman"/>
              </a:rPr>
              <a:t>omputer Science</a:t>
            </a: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 as I did my Bachelor and Master Degrees in </a:t>
            </a:r>
            <a:r>
              <a:rPr b="1" lang="en-US" sz="9600">
                <a:latin typeface="Times New Roman"/>
                <a:ea typeface="Times New Roman"/>
                <a:cs typeface="Times New Roman"/>
                <a:sym typeface="Times New Roman"/>
              </a:rPr>
              <a:t>Physics</a:t>
            </a: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In My Master i worked on different analysis and simulations in High energy Physics.</a:t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But still I faced a lot of challenges while working on my Phd research project because it is focused on </a:t>
            </a: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advanced</a:t>
            </a: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 Visualization techniques which i never used before.</a:t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My Phd research work is focused on </a:t>
            </a: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using</a:t>
            </a: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9600">
                <a:latin typeface="Times New Roman"/>
                <a:ea typeface="Times New Roman"/>
                <a:cs typeface="Times New Roman"/>
                <a:sym typeface="Times New Roman"/>
              </a:rPr>
              <a:t>parallelization</a:t>
            </a: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 models on </a:t>
            </a:r>
            <a:r>
              <a:rPr b="1"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HPC computing systems</a:t>
            </a: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,which i never used before. </a:t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Most importantly i arrived late in may 2024 due the Visa Issues in Pakistan.</a:t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So i attended my two courses from pakistan, and also study the research materials in parallel.</a:t>
            </a:r>
            <a:endParaRPr sz="9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  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3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</a:t>
            </a:r>
            <a:endParaRPr b="1" sz="563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3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</a:t>
            </a:r>
            <a:r>
              <a:rPr b="1" lang="en-US" sz="723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7230">
                <a:latin typeface="Pacifico"/>
                <a:ea typeface="Pacifico"/>
                <a:cs typeface="Pacifico"/>
                <a:sym typeface="Pacifico"/>
              </a:rPr>
              <a:t>Everything is possible under the Sky</a:t>
            </a:r>
            <a:endParaRPr b="1" sz="723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30">
                <a:latin typeface="Pacifico"/>
                <a:ea typeface="Pacifico"/>
                <a:cs typeface="Pacifico"/>
                <a:sym typeface="Pacifico"/>
              </a:rPr>
              <a:t> </a:t>
            </a:r>
            <a:endParaRPr b="1" sz="563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/>
          <p:nvPr>
            <p:ph type="title"/>
          </p:nvPr>
        </p:nvSpPr>
        <p:spPr>
          <a:xfrm>
            <a:off x="504000" y="301320"/>
            <a:ext cx="7704000" cy="11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Courses/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44"/>
          <p:cNvSpPr txBox="1"/>
          <p:nvPr>
            <p:ph idx="1" type="body"/>
          </p:nvPr>
        </p:nvSpPr>
        <p:spPr>
          <a:xfrm>
            <a:off x="504000" y="1769040"/>
            <a:ext cx="8870100" cy="43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25000" lnSpcReduction="10000"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Courses Attended</a:t>
            </a:r>
            <a:endParaRPr b="1"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Machine learning for Physics,                   preparation for Exam                            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energy physics detectors in space,    Exam passed            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Deep network and structure learning,        Exam passed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 attended                 </a:t>
            </a:r>
            <a:endParaRPr b="1"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Machine learning programming for physics,   starting in oct       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Statistical learning                                            Not yet      </a:t>
            </a: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5"/>
          <p:cNvSpPr txBox="1"/>
          <p:nvPr>
            <p:ph type="title"/>
          </p:nvPr>
        </p:nvSpPr>
        <p:spPr>
          <a:xfrm>
            <a:off x="504000" y="301320"/>
            <a:ext cx="7704000" cy="11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School/Workshop </a:t>
            </a:r>
            <a:endParaRPr b="1"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5"/>
          <p:cNvSpPr txBox="1"/>
          <p:nvPr>
            <p:ph idx="1" type="body"/>
          </p:nvPr>
        </p:nvSpPr>
        <p:spPr>
          <a:xfrm>
            <a:off x="504000" y="1440115"/>
            <a:ext cx="8870100" cy="43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Attended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Bologna/Course on computing and HPC for Astronomy and Astrophysics.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 attended.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Towards exascale-ready astrophysics" — virtual workshop on computational astrophysics and cosmology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INAF OACT/ Workshop on Astrostatistics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CERN/Scientific computing workshop for High energy physics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Stockholm/Physics of machine learning and machine learning for physics.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ICTP/A hands on workshop on machine learning with R/Python.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504000" y="301320"/>
            <a:ext cx="7704000" cy="11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Outlines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8"/>
          <p:cNvSpPr txBox="1"/>
          <p:nvPr>
            <p:ph idx="1" type="body"/>
          </p:nvPr>
        </p:nvSpPr>
        <p:spPr>
          <a:xfrm>
            <a:off x="504000" y="1769040"/>
            <a:ext cx="8870100" cy="43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Data Used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Tools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Current Work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Future Plan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Challenges faced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Courses attended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School/Workshop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6"/>
          <p:cNvSpPr txBox="1"/>
          <p:nvPr>
            <p:ph type="title"/>
          </p:nvPr>
        </p:nvSpPr>
        <p:spPr>
          <a:xfrm>
            <a:off x="504000" y="301320"/>
            <a:ext cx="7704000" cy="11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/>
              <a:t>                              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46"/>
          <p:cNvSpPr txBox="1"/>
          <p:nvPr>
            <p:ph idx="1" type="body"/>
          </p:nvPr>
        </p:nvSpPr>
        <p:spPr>
          <a:xfrm>
            <a:off x="504000" y="1587590"/>
            <a:ext cx="8870100" cy="43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VisIVO Server is a suite of software tools for creating customized 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views of 3D renderings from astrophysical data tables.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Distribute Filter generates a table representing a volume derived from selected fields of the input table.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 used in N-body simulations to interpolate properties between particles and grid.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enhance the efficiency of the Point Distribute Filter, a strategy for parallelization using MPI and OpenMP is developed.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strategy will be develop for the Openacc.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faced a lot of challenges while starting my Phd Project, i worked on analysis but not on parallel computing before.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/>
          <p:nvPr>
            <p:ph type="title"/>
          </p:nvPr>
        </p:nvSpPr>
        <p:spPr>
          <a:xfrm>
            <a:off x="504000" y="301320"/>
            <a:ext cx="7704000" cy="11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</a:t>
            </a:r>
            <a:endParaRPr/>
          </a:p>
        </p:txBody>
      </p:sp>
      <p:sp>
        <p:nvSpPr>
          <p:cNvPr id="254" name="Google Shape;254;p47"/>
          <p:cNvSpPr txBox="1"/>
          <p:nvPr>
            <p:ph idx="1" type="body"/>
          </p:nvPr>
        </p:nvSpPr>
        <p:spPr>
          <a:xfrm>
            <a:off x="504000" y="1769040"/>
            <a:ext cx="8870100" cy="43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2100"/>
            <a:ext cx="10132951" cy="437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/>
        </p:nvSpPr>
        <p:spPr>
          <a:xfrm>
            <a:off x="504000" y="301320"/>
            <a:ext cx="77040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    Introduction</a:t>
            </a:r>
            <a:br>
              <a:rPr b="0" i="0" lang="en-US" sz="3000" u="none" cap="none" strike="noStrike"/>
            </a:br>
            <a:r>
              <a:rPr b="0" i="0" lang="en-US" sz="1800" u="none" cap="none" strike="noStrike"/>
              <a:t>   </a:t>
            </a:r>
            <a:endParaRPr b="0" sz="2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504000" y="2099095"/>
            <a:ext cx="8870100" cy="43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25000" lnSpcReduction="10000"/>
          </a:bodyPr>
          <a:lstStyle/>
          <a:p>
            <a:pPr indent="-424964" lvl="0" marL="431999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lang="en-US" sz="9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b="0" lang="en-US" sz="9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lang="en-US" sz="9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aim</a:t>
            </a: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lang="en-US" sz="9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to design and develop </a:t>
            </a:r>
            <a:r>
              <a:rPr b="1" lang="en-US" sz="9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efficient </a:t>
            </a:r>
            <a:r>
              <a:rPr b="0" lang="en-US" sz="9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lang="en-US" sz="9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parallelized models</a:t>
            </a:r>
            <a:r>
              <a:rPr b="0" lang="en-US" sz="9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big data analysis, leveraging advanced visualization techniques and algorithmic solutions on modern </a:t>
            </a:r>
            <a:r>
              <a:rPr b="1" lang="en-US" sz="9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HPC computing systems</a:t>
            </a:r>
            <a:r>
              <a:rPr b="0" lang="en-US" sz="9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0" sz="9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4965" lvl="0" marL="432000" marR="0" rtl="0" algn="l">
              <a:spcBef>
                <a:spcPts val="218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lang="en-US" sz="9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endeavor focuses on discovering </a:t>
            </a:r>
            <a:r>
              <a:rPr b="1" lang="en-US" sz="9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astrophysical patterns</a:t>
            </a:r>
            <a:r>
              <a:rPr b="0" lang="en-US" sz="9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</a:t>
            </a:r>
            <a:r>
              <a:rPr b="1" lang="en-US" sz="9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cosmological simulations.</a:t>
            </a:r>
            <a:endParaRPr b="1" sz="9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4964" lvl="0" marL="431999" marR="0" rtl="0" algn="l">
              <a:spcBef>
                <a:spcPts val="218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0" lang="en-US" sz="9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Focused on creating innovative solutions using different algorithms for processing large datasets and accelerating computation and AI libraries. </a:t>
            </a:r>
            <a:endParaRPr b="0" sz="9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2565" lvl="0" marL="432000" marR="0" rtl="0" algn="l">
              <a:spcBef>
                <a:spcPts val="2183"/>
              </a:spcBef>
              <a:spcAft>
                <a:spcPts val="0"/>
              </a:spcAft>
              <a:buClr>
                <a:srgbClr val="000000"/>
              </a:buClr>
              <a:buSzPts val="203"/>
              <a:buFont typeface="Noto Sans Symbols"/>
              <a:buNone/>
            </a:pPr>
            <a:r>
              <a:t/>
            </a:r>
            <a:endParaRPr b="0" sz="9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2568" lvl="0" marL="432000" marR="0" rtl="0" algn="l">
              <a:spcBef>
                <a:spcPts val="2183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b="0" lang="en-US" sz="1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10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0550" y="4992025"/>
            <a:ext cx="4745950" cy="25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>
            <a:off x="504000" y="301320"/>
            <a:ext cx="7704000" cy="11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Some Images generated with VisIVO server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504000" y="1769040"/>
            <a:ext cx="8870100" cy="43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pot on a stellar surface, data from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catalogue and from a cosmological simulations.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888" y="2967500"/>
            <a:ext cx="7334250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/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</a:t>
            </a:r>
            <a:r>
              <a:rPr b="0" lang="en-US" sz="3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for this project</a:t>
            </a:r>
            <a:br>
              <a:rPr lang="en-US" sz="3000"/>
            </a:br>
            <a:endParaRPr b="0" sz="30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31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25000" lnSpcReduction="20000"/>
          </a:bodyPr>
          <a:lstStyle/>
          <a:p>
            <a:pPr indent="-232559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data for this research is provided in Gadget format from DEMNUni simulations. </a:t>
            </a:r>
            <a:endParaRPr sz="9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2183"/>
              </a:spcBef>
              <a:spcAft>
                <a:spcPts val="0"/>
              </a:spcAft>
              <a:buNone/>
            </a:pPr>
            <a:r>
              <a:t/>
            </a:r>
            <a:endParaRPr sz="9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simulations use the Tree Particle Mesh-Smoothed Particle Hydrodynamics (TreePM-SPH) code </a:t>
            </a:r>
            <a:r>
              <a:rPr b="1"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GADGET-3</a:t>
            </a: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9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2565" lvl="0" marL="432000" marR="0" rtl="0" algn="l">
              <a:spcBef>
                <a:spcPts val="2183"/>
              </a:spcBef>
              <a:spcAft>
                <a:spcPts val="0"/>
              </a:spcAft>
              <a:buClr>
                <a:srgbClr val="000000"/>
              </a:buClr>
              <a:buSzPts val="203"/>
              <a:buFont typeface="Noto Sans Symbols"/>
              <a:buNone/>
            </a:pPr>
            <a:r>
              <a:t/>
            </a:r>
            <a:endParaRPr sz="9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Times New Roman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DEMNUni suite consists of large-scale cosmological N-body simulations, referred to as the "Dark Energy and Massive Neutrino Universe" (DEMNUni). </a:t>
            </a:r>
            <a:endParaRPr sz="96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/>
        </p:nvSpPr>
        <p:spPr>
          <a:xfrm>
            <a:off x="504000" y="301320"/>
            <a:ext cx="77040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</a:t>
            </a:r>
            <a:r>
              <a:rPr b="1" lang="en-US" sz="3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Tool: </a:t>
            </a:r>
            <a:endParaRPr b="0" sz="30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2"/>
          <p:cNvSpPr txBox="1"/>
          <p:nvPr/>
        </p:nvSpPr>
        <p:spPr>
          <a:xfrm>
            <a:off x="432275" y="1584665"/>
            <a:ext cx="9430800" cy="54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24964" lvl="0" marL="431999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b="1" lang="en-US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VisIVO Server: </a:t>
            </a:r>
            <a:r>
              <a:rPr lang="en-US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open-source platform for data analysis and scientific visualization, designed for the fast rendering of 3D views of astrophysical datasets.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VisIVO Importer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Converts user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datasets into a simple data format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used by VisIVO Filter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VisIVO Filter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collection of data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processing modules that construct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tables from the tables produced by VisIVO Importer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VisIVO Viewer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generates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3D visualizations of astrophysical datasets.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2183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5425" lvl="0" marL="432000" marR="0" rtl="0" algn="l">
              <a:spcBef>
                <a:spcPts val="2183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None/>
            </a:pPr>
            <a:r>
              <a:t/>
            </a:r>
            <a:endParaRPr b="0" sz="10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8125" y="2399975"/>
            <a:ext cx="4035925" cy="275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>
            <p:ph type="title"/>
          </p:nvPr>
        </p:nvSpPr>
        <p:spPr>
          <a:xfrm>
            <a:off x="268400" y="96450"/>
            <a:ext cx="7987800" cy="11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 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VisIVO Viewer Data Points Views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Volume Views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64" name="Google Shape;164;p33"/>
          <p:cNvSpPr txBox="1"/>
          <p:nvPr>
            <p:ph idx="1" type="body"/>
          </p:nvPr>
        </p:nvSpPr>
        <p:spPr>
          <a:xfrm>
            <a:off x="504000" y="1769040"/>
            <a:ext cx="8870100" cy="43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A cosmological N-body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simulation containing 4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million elements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Volume rendering of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relativistic electron-positron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plasma flow emitted by an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active galactic nucleus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containing a black hole.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206113" y="125112"/>
            <a:ext cx="2225700" cy="509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199862" y="2461838"/>
            <a:ext cx="2281525" cy="51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type="title"/>
          </p:nvPr>
        </p:nvSpPr>
        <p:spPr>
          <a:xfrm>
            <a:off x="504000" y="301320"/>
            <a:ext cx="7704000" cy="11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2300">
                <a:solidFill>
                  <a:schemeClr val="dk1"/>
                </a:solidFill>
              </a:rPr>
              <a:t>                     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Distribute Filter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34"/>
          <p:cNvSpPr txBox="1"/>
          <p:nvPr>
            <p:ph idx="1" type="body"/>
          </p:nvPr>
        </p:nvSpPr>
        <p:spPr>
          <a:xfrm>
            <a:off x="769163" y="1963665"/>
            <a:ext cx="8870100" cy="43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25000" lnSpcReduction="20000"/>
          </a:bodyPr>
          <a:lstStyle/>
          <a:p>
            <a:pPr indent="0" lvl="0" marL="0" rtl="0" algn="l">
              <a:spcBef>
                <a:spcPts val="2183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83381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VisIVO Server provides a variety of filters, with my research focusing on the </a:t>
            </a:r>
            <a:r>
              <a:rPr b="1"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Distribute Filter</a:t>
            </a:r>
            <a:r>
              <a:rPr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9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3381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filter generates a table representing a volume derived from selected fields of the input table, </a:t>
            </a:r>
            <a:endParaRPr sz="9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3381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 using the </a:t>
            </a:r>
            <a:r>
              <a:rPr b="1"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NGP (Nearest Grid Point)</a:t>
            </a:r>
            <a:r>
              <a:rPr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 (Cloud-In-Cell, default)</a:t>
            </a:r>
            <a:r>
              <a:rPr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or </a:t>
            </a:r>
            <a:r>
              <a:rPr b="1"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TSC (Triangular Shaped Cloud)</a:t>
            </a:r>
            <a:r>
              <a:rPr lang="en-US" sz="9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algorithms.</a:t>
            </a:r>
            <a:endParaRPr sz="9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504000" y="332045"/>
            <a:ext cx="7704000" cy="11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   </a:t>
            </a:r>
            <a:r>
              <a:rPr b="1" lang="en-US" sz="3000"/>
              <a:t> </a:t>
            </a: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CIC (clouds-in-cells method) algorithm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35"/>
          <p:cNvSpPr txBox="1"/>
          <p:nvPr>
            <p:ph idx="1" type="body"/>
          </p:nvPr>
        </p:nvSpPr>
        <p:spPr>
          <a:xfrm>
            <a:off x="605263" y="1523240"/>
            <a:ext cx="8870100" cy="438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popular technique in computational astrophysics and particle physics for assigning values from discrete particles to a grid, and vice versa.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It is commonly used in N-body simulations to interpolate properties like mass, density, and forces between particles and grid points.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The method balances computational efficiency and accuracy, making it suitable for large-scale simulations.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Overview of the CIC Algorithm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Grid Initialization: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Particle Assignment: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Weight Calculation: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1D Interpolation: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Mass Distribution: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