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55" r:id="rId2"/>
  </p:sldMasterIdLst>
  <p:notesMasterIdLst>
    <p:notesMasterId r:id="rId20"/>
  </p:notesMasterIdLst>
  <p:handoutMasterIdLst>
    <p:handoutMasterId r:id="rId21"/>
  </p:handoutMasterIdLst>
  <p:sldIdLst>
    <p:sldId id="264" r:id="rId3"/>
    <p:sldId id="310" r:id="rId4"/>
    <p:sldId id="312" r:id="rId5"/>
    <p:sldId id="315" r:id="rId6"/>
    <p:sldId id="317" r:id="rId7"/>
    <p:sldId id="318" r:id="rId8"/>
    <p:sldId id="319" r:id="rId9"/>
    <p:sldId id="320" r:id="rId10"/>
    <p:sldId id="321" r:id="rId11"/>
    <p:sldId id="265" r:id="rId12"/>
    <p:sldId id="322" r:id="rId13"/>
    <p:sldId id="324" r:id="rId14"/>
    <p:sldId id="326" r:id="rId15"/>
    <p:sldId id="328" r:id="rId16"/>
    <p:sldId id="329" r:id="rId17"/>
    <p:sldId id="327" r:id="rId18"/>
    <p:sldId id="311" r:id="rId19"/>
  </p:sldIdLst>
  <p:sldSz cx="12192000" cy="6858000"/>
  <p:notesSz cx="6858000" cy="9144000"/>
  <p:embeddedFontLst>
    <p:embeddedFont>
      <p:font typeface="Abril Fatface" panose="020B0604020202020204" charset="0"/>
      <p:regular r:id="rId22"/>
    </p:embeddedFont>
    <p:embeddedFont>
      <p:font typeface="VOLLKORN REGULAR ROMAN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맑은 고딕" panose="020B0503020000020004" pitchFamily="34" charset="-127"/>
      <p:regular r:id="rId28"/>
      <p:bold r:id="rId29"/>
    </p:embeddedFont>
  </p:embeddedFontLst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er Fattouh" initials="MF" lastIdx="1" clrIdx="0">
    <p:extLst>
      <p:ext uri="{19B8F6BF-5375-455C-9EA6-DF929625EA0E}">
        <p15:presenceInfo xmlns:p15="http://schemas.microsoft.com/office/powerpoint/2012/main" userId="Maher Fattou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93981" autoAdjust="0"/>
  </p:normalViewPr>
  <p:slideViewPr>
    <p:cSldViewPr snapToGrid="0">
      <p:cViewPr varScale="1">
        <p:scale>
          <a:sx n="65" d="100"/>
          <a:sy n="65" d="100"/>
        </p:scale>
        <p:origin x="8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CAF4B-A0DD-4C1D-86DC-D63565A7E9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3FE9653-783E-487E-8BF5-3A65A871EF43}">
      <dgm:prSet phldrT="[Text]" custT="1"/>
      <dgm:spPr>
        <a:solidFill>
          <a:schemeClr val="accent4">
            <a:lumMod val="25000"/>
            <a:lumOff val="75000"/>
          </a:schemeClr>
        </a:solidFill>
      </dgm:spPr>
      <dgm:t>
        <a:bodyPr/>
        <a:lstStyle/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8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Year</a:t>
          </a:r>
        </a:p>
        <a:p>
          <a:pPr algn="just"/>
          <a:endParaRPr lang="en-US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1-Literature review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2-Study necessary knowledge like C    Language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with FPGA Programming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4-Implement ADC Deserializer 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5-Implement 1G Ethernet Interface</a:t>
          </a:r>
        </a:p>
        <a:p>
          <a:pPr algn="ctr"/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B71F2-95D2-44FD-B62E-9F84A6172C98}" type="parTrans" cxnId="{9307F6CF-B46D-41C1-8BAF-75946870AB47}">
      <dgm:prSet/>
      <dgm:spPr/>
      <dgm:t>
        <a:bodyPr/>
        <a:lstStyle/>
        <a:p>
          <a:endParaRPr lang="en-US"/>
        </a:p>
      </dgm:t>
    </dgm:pt>
    <dgm:pt modelId="{40AE10A1-8958-41AE-8322-512361F7EC96}" type="sibTrans" cxnId="{9307F6CF-B46D-41C1-8BAF-75946870AB47}">
      <dgm:prSet/>
      <dgm:spPr/>
      <dgm:t>
        <a:bodyPr/>
        <a:lstStyle/>
        <a:p>
          <a:endParaRPr lang="en-US"/>
        </a:p>
      </dgm:t>
    </dgm:pt>
    <dgm:pt modelId="{B9E453A7-A7FD-45BF-AB2C-172A9E208ABE}">
      <dgm:prSet phldrT="[Text]" custT="1"/>
      <dgm:spPr>
        <a:solidFill>
          <a:schemeClr val="accent4">
            <a:lumMod val="25000"/>
            <a:lumOff val="75000"/>
          </a:schemeClr>
        </a:solidFill>
      </dgm:spPr>
      <dgm:t>
        <a:bodyPr/>
        <a:lstStyle/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8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 Year</a:t>
          </a:r>
          <a:endParaRPr lang="en-US" sz="16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1-Utilize Ethernet instead of VME.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2-Set up simulation test bench for it.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testing when the MPD board will done, then go to Jlab to test it.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5-Attend a summer school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6-Publish the work done in journals and conferences</a:t>
          </a:r>
        </a:p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6491D-A7C1-4089-8096-9CE5F7546257}" type="parTrans" cxnId="{399D13CB-FE8F-46FF-99CC-999B094F01B7}">
      <dgm:prSet/>
      <dgm:spPr/>
      <dgm:t>
        <a:bodyPr/>
        <a:lstStyle/>
        <a:p>
          <a:endParaRPr lang="en-US"/>
        </a:p>
      </dgm:t>
    </dgm:pt>
    <dgm:pt modelId="{C8F91D29-DDE6-4384-99E9-3ABD46CB4D4B}" type="sibTrans" cxnId="{399D13CB-FE8F-46FF-99CC-999B094F01B7}">
      <dgm:prSet/>
      <dgm:spPr/>
      <dgm:t>
        <a:bodyPr/>
        <a:lstStyle/>
        <a:p>
          <a:endParaRPr lang="en-US"/>
        </a:p>
      </dgm:t>
    </dgm:pt>
    <dgm:pt modelId="{C6E1ECA5-1E69-4687-ACE6-010986CEFF05}">
      <dgm:prSet phldrT="[Text]" custT="1"/>
      <dgm:spPr>
        <a:solidFill>
          <a:schemeClr val="accent4">
            <a:lumMod val="25000"/>
            <a:lumOff val="75000"/>
          </a:schemeClr>
        </a:solidFill>
      </dgm:spPr>
      <dgm:t>
        <a:bodyPr/>
        <a:lstStyle/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8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Third Year</a:t>
          </a:r>
          <a:endParaRPr lang="en-US" sz="16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1-Continue testing to get better performance connected to a real installation.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2-Publish the results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3-Thesis Writing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 Stay abroad</a:t>
          </a:r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7B505-BE7C-4841-93E6-197A047586C1}" type="parTrans" cxnId="{AAA2662B-33DD-46C1-A992-4EA71BECAD39}">
      <dgm:prSet/>
      <dgm:spPr/>
      <dgm:t>
        <a:bodyPr/>
        <a:lstStyle/>
        <a:p>
          <a:endParaRPr lang="en-US"/>
        </a:p>
      </dgm:t>
    </dgm:pt>
    <dgm:pt modelId="{D03E4AE7-AB05-4713-A778-83116087AEEA}" type="sibTrans" cxnId="{AAA2662B-33DD-46C1-A992-4EA71BECAD39}">
      <dgm:prSet/>
      <dgm:spPr/>
      <dgm:t>
        <a:bodyPr/>
        <a:lstStyle/>
        <a:p>
          <a:endParaRPr lang="en-US"/>
        </a:p>
      </dgm:t>
    </dgm:pt>
    <dgm:pt modelId="{93059260-6258-496C-92C7-E77ECC7B62B8}" type="pres">
      <dgm:prSet presAssocID="{C20CAF4B-A0DD-4C1D-86DC-D63565A7E91C}" presName="CompostProcess" presStyleCnt="0">
        <dgm:presLayoutVars>
          <dgm:dir/>
          <dgm:resizeHandles val="exact"/>
        </dgm:presLayoutVars>
      </dgm:prSet>
      <dgm:spPr/>
    </dgm:pt>
    <dgm:pt modelId="{3232B4E4-1A28-4BF8-BED8-A052AF257371}" type="pres">
      <dgm:prSet presAssocID="{C20CAF4B-A0DD-4C1D-86DC-D63565A7E91C}" presName="arrow" presStyleLbl="bgShp" presStyleIdx="0" presStyleCnt="1" custScaleX="111620"/>
      <dgm:spPr/>
    </dgm:pt>
    <dgm:pt modelId="{DABEB1D4-D741-4990-9354-079620B1286F}" type="pres">
      <dgm:prSet presAssocID="{C20CAF4B-A0DD-4C1D-86DC-D63565A7E91C}" presName="linearProcess" presStyleCnt="0"/>
      <dgm:spPr/>
    </dgm:pt>
    <dgm:pt modelId="{37EABF62-D167-4331-832F-63394CD29657}" type="pres">
      <dgm:prSet presAssocID="{F3FE9653-783E-487E-8BF5-3A65A871EF43}" presName="textNode" presStyleLbl="node1" presStyleIdx="0" presStyleCnt="3" custScaleX="125182" custScaleY="101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22A3F-648E-4FCB-9A5D-B99B3A387847}" type="pres">
      <dgm:prSet presAssocID="{40AE10A1-8958-41AE-8322-512361F7EC96}" presName="sibTrans" presStyleCnt="0"/>
      <dgm:spPr/>
    </dgm:pt>
    <dgm:pt modelId="{2790E17E-B938-495B-90D6-8F95F45E6D1B}" type="pres">
      <dgm:prSet presAssocID="{B9E453A7-A7FD-45BF-AB2C-172A9E208ABE}" presName="textNode" presStyleLbl="node1" presStyleIdx="1" presStyleCnt="3" custScaleX="118614" custScaleY="103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9770-AB3B-4ADD-B703-DE021CBB54E7}" type="pres">
      <dgm:prSet presAssocID="{C8F91D29-DDE6-4384-99E9-3ABD46CB4D4B}" presName="sibTrans" presStyleCnt="0"/>
      <dgm:spPr/>
    </dgm:pt>
    <dgm:pt modelId="{18165D6F-C1C7-4EB5-9BA5-A5FAA4FB5520}" type="pres">
      <dgm:prSet presAssocID="{C6E1ECA5-1E69-4687-ACE6-010986CEFF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7F6CF-B46D-41C1-8BAF-75946870AB47}" srcId="{C20CAF4B-A0DD-4C1D-86DC-D63565A7E91C}" destId="{F3FE9653-783E-487E-8BF5-3A65A871EF43}" srcOrd="0" destOrd="0" parTransId="{51DB71F2-95D2-44FD-B62E-9F84A6172C98}" sibTransId="{40AE10A1-8958-41AE-8322-512361F7EC96}"/>
    <dgm:cxn modelId="{063E74C0-5760-416B-B407-DE83EC13B368}" type="presOf" srcId="{B9E453A7-A7FD-45BF-AB2C-172A9E208ABE}" destId="{2790E17E-B938-495B-90D6-8F95F45E6D1B}" srcOrd="0" destOrd="0" presId="urn:microsoft.com/office/officeart/2005/8/layout/hProcess9"/>
    <dgm:cxn modelId="{399D13CB-FE8F-46FF-99CC-999B094F01B7}" srcId="{C20CAF4B-A0DD-4C1D-86DC-D63565A7E91C}" destId="{B9E453A7-A7FD-45BF-AB2C-172A9E208ABE}" srcOrd="1" destOrd="0" parTransId="{2A56491D-A7C1-4089-8096-9CE5F7546257}" sibTransId="{C8F91D29-DDE6-4384-99E9-3ABD46CB4D4B}"/>
    <dgm:cxn modelId="{929E8ABE-0F10-4CA6-AC4A-0B6C39317E13}" type="presOf" srcId="{F3FE9653-783E-487E-8BF5-3A65A871EF43}" destId="{37EABF62-D167-4331-832F-63394CD29657}" srcOrd="0" destOrd="0" presId="urn:microsoft.com/office/officeart/2005/8/layout/hProcess9"/>
    <dgm:cxn modelId="{3D640E34-CC3F-48C9-A236-3CD3B5314972}" type="presOf" srcId="{C6E1ECA5-1E69-4687-ACE6-010986CEFF05}" destId="{18165D6F-C1C7-4EB5-9BA5-A5FAA4FB5520}" srcOrd="0" destOrd="0" presId="urn:microsoft.com/office/officeart/2005/8/layout/hProcess9"/>
    <dgm:cxn modelId="{AAA2662B-33DD-46C1-A992-4EA71BECAD39}" srcId="{C20CAF4B-A0DD-4C1D-86DC-D63565A7E91C}" destId="{C6E1ECA5-1E69-4687-ACE6-010986CEFF05}" srcOrd="2" destOrd="0" parTransId="{5A47B505-BE7C-4841-93E6-197A047586C1}" sibTransId="{D03E4AE7-AB05-4713-A778-83116087AEEA}"/>
    <dgm:cxn modelId="{E07A5FA0-FDD8-497E-9BD0-877E784BD994}" type="presOf" srcId="{C20CAF4B-A0DD-4C1D-86DC-D63565A7E91C}" destId="{93059260-6258-496C-92C7-E77ECC7B62B8}" srcOrd="0" destOrd="0" presId="urn:microsoft.com/office/officeart/2005/8/layout/hProcess9"/>
    <dgm:cxn modelId="{57515CCE-8F47-4BA9-B8F0-3BE91591CA74}" type="presParOf" srcId="{93059260-6258-496C-92C7-E77ECC7B62B8}" destId="{3232B4E4-1A28-4BF8-BED8-A052AF257371}" srcOrd="0" destOrd="0" presId="urn:microsoft.com/office/officeart/2005/8/layout/hProcess9"/>
    <dgm:cxn modelId="{BB132A21-5902-4B55-8803-EF2525D07790}" type="presParOf" srcId="{93059260-6258-496C-92C7-E77ECC7B62B8}" destId="{DABEB1D4-D741-4990-9354-079620B1286F}" srcOrd="1" destOrd="0" presId="urn:microsoft.com/office/officeart/2005/8/layout/hProcess9"/>
    <dgm:cxn modelId="{4B59B157-4595-4AA7-9732-E870AED73497}" type="presParOf" srcId="{DABEB1D4-D741-4990-9354-079620B1286F}" destId="{37EABF62-D167-4331-832F-63394CD29657}" srcOrd="0" destOrd="0" presId="urn:microsoft.com/office/officeart/2005/8/layout/hProcess9"/>
    <dgm:cxn modelId="{535F1694-C9CD-4023-BBF2-3F8D8B0798A8}" type="presParOf" srcId="{DABEB1D4-D741-4990-9354-079620B1286F}" destId="{B6022A3F-648E-4FCB-9A5D-B99B3A387847}" srcOrd="1" destOrd="0" presId="urn:microsoft.com/office/officeart/2005/8/layout/hProcess9"/>
    <dgm:cxn modelId="{E2DCA320-36C0-4774-9BB2-66EB951AA1D8}" type="presParOf" srcId="{DABEB1D4-D741-4990-9354-079620B1286F}" destId="{2790E17E-B938-495B-90D6-8F95F45E6D1B}" srcOrd="2" destOrd="0" presId="urn:microsoft.com/office/officeart/2005/8/layout/hProcess9"/>
    <dgm:cxn modelId="{139A8951-56A9-4990-A0AE-FCE6A8FC252F}" type="presParOf" srcId="{DABEB1D4-D741-4990-9354-079620B1286F}" destId="{C0819770-AB3B-4ADD-B703-DE021CBB54E7}" srcOrd="3" destOrd="0" presId="urn:microsoft.com/office/officeart/2005/8/layout/hProcess9"/>
    <dgm:cxn modelId="{10EBA78E-F026-4605-AE3E-B0805C3BE684}" type="presParOf" srcId="{DABEB1D4-D741-4990-9354-079620B1286F}" destId="{18165D6F-C1C7-4EB5-9BA5-A5FAA4FB55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B4E4-1A28-4BF8-BED8-A052AF257371}">
      <dsp:nvSpPr>
        <dsp:cNvPr id="0" name=""/>
        <dsp:cNvSpPr/>
      </dsp:nvSpPr>
      <dsp:spPr>
        <a:xfrm>
          <a:off x="289317" y="0"/>
          <a:ext cx="10716202" cy="4970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ABF62-D167-4331-832F-63394CD29657}">
      <dsp:nvSpPr>
        <dsp:cNvPr id="0" name=""/>
        <dsp:cNvSpPr/>
      </dsp:nvSpPr>
      <dsp:spPr>
        <a:xfrm>
          <a:off x="2761" y="1474839"/>
          <a:ext cx="3916647" cy="2020527"/>
        </a:xfrm>
        <a:prstGeom prst="roundRect">
          <a:avLst/>
        </a:prstGeom>
        <a:solidFill>
          <a:schemeClr val="accent4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Year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1-Literature review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2-Study necessary knowledge like C    Language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with FPGA Programming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4-Implement ADC Deserializer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5-Implement 1G Ethernet Interface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95" y="1573473"/>
        <a:ext cx="3719379" cy="1823259"/>
      </dsp:txXfrm>
    </dsp:sp>
    <dsp:sp modelId="{2790E17E-B938-495B-90D6-8F95F45E6D1B}">
      <dsp:nvSpPr>
        <dsp:cNvPr id="0" name=""/>
        <dsp:cNvSpPr/>
      </dsp:nvSpPr>
      <dsp:spPr>
        <a:xfrm>
          <a:off x="4185785" y="1460087"/>
          <a:ext cx="3711149" cy="2050031"/>
        </a:xfrm>
        <a:prstGeom prst="roundRect">
          <a:avLst/>
        </a:prstGeom>
        <a:solidFill>
          <a:schemeClr val="accent4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 Year</a:t>
          </a:r>
          <a:endParaRPr lang="en-US" sz="16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1-Utilize Ethernet instead of VME.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2-Set up simulation test bench for it.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testing when the MPD board will done, then go to Jlab to test it.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5-Attend a summer school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6-Publish the work done in journals and conferences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5859" y="1560161"/>
        <a:ext cx="3511001" cy="1849883"/>
      </dsp:txXfrm>
    </dsp:sp>
    <dsp:sp modelId="{18165D6F-C1C7-4EB5-9BA5-A5FAA4FB5520}">
      <dsp:nvSpPr>
        <dsp:cNvPr id="0" name=""/>
        <dsp:cNvSpPr/>
      </dsp:nvSpPr>
      <dsp:spPr>
        <a:xfrm>
          <a:off x="8163313" y="1491061"/>
          <a:ext cx="3128762" cy="1988082"/>
        </a:xfrm>
        <a:prstGeom prst="roundRect">
          <a:avLst/>
        </a:prstGeom>
        <a:solidFill>
          <a:schemeClr val="accent4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Third Year</a:t>
          </a:r>
          <a:endParaRPr lang="en-US" sz="16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1-Continue testing to get better performance connected to a real installation.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2-Publish the results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3-Thesis Writing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 Stay abroad</a:t>
          </a: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363" y="1588111"/>
        <a:ext cx="2934662" cy="179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1B81-BDF9-4239-96A4-03AB29156A54}" type="datetimeFigureOut">
              <a:rPr lang="en-US" smtClean="0"/>
              <a:t>10-Sep-24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7FCC-C417-4873-B9E6-23188BE5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BCC2B-E780-41CB-A13E-371C4ED23959}" type="datetimeFigureOut">
              <a:rPr lang="en-US" smtClean="0"/>
              <a:t>10-Sep-24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F514-0BE8-4CA4-BA30-B520DF8E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8F514-0BE8-4CA4-BA30-B520DF8ED6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EFF29726-3458-F610-790D-7A5558EFAC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2206" y="2298357"/>
            <a:ext cx="7111999" cy="400050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720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3D0D0720-B22D-2CF7-288E-CF2FAFE394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2057400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4EC528BD-F655-9A42-D880-FB6CD009B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953" y="3814092"/>
            <a:ext cx="11182093" cy="255707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400" i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633253-FBFD-CB1E-BC2B-9A36366E60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954" y="2447408"/>
            <a:ext cx="11182093" cy="13666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48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04635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0B8A7DF7-081B-3847-B7AA-24C5CA5E6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81930" y="2663687"/>
            <a:ext cx="2710070" cy="4194313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6ABBAEFE-41DD-0FA6-A321-51D9319DC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064" y="2694039"/>
            <a:ext cx="8539606" cy="337235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400" i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1C2613-AAA0-C413-0416-84543B3E2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064" y="791602"/>
            <a:ext cx="8539606" cy="17991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48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33642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BF8DF842-5D0D-3EDE-FBFC-EBBF265AE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746" y="527221"/>
            <a:ext cx="7858897" cy="442063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6114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7268176-7B7A-586D-ABDB-186313DCA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412" y="593125"/>
            <a:ext cx="6919784" cy="3583459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90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ED2A783-F354-F43A-FF89-EE3867E41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5557" y="1158371"/>
            <a:ext cx="4542665" cy="4541257"/>
          </a:xfrm>
          <a:prstGeom prst="ellipse">
            <a:avLst/>
          </a:prstGeo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191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3D0D0720-B22D-2CF7-288E-CF2FAFE394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2057400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4EC528BD-F655-9A42-D880-FB6CD009B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953" y="3814092"/>
            <a:ext cx="11182093" cy="255707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400" i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633253-FBFD-CB1E-BC2B-9A36366E60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954" y="2447408"/>
            <a:ext cx="11182093" cy="13666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48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404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0B8A7DF7-081B-3847-B7AA-24C5CA5E6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81930" y="2663687"/>
            <a:ext cx="2710070" cy="4194313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6ABBAEFE-41DD-0FA6-A321-51D9319DC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064" y="2694039"/>
            <a:ext cx="8539606" cy="337235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400" i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1C2613-AAA0-C413-0416-84543B3E2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064" y="791602"/>
            <a:ext cx="8539606" cy="17991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48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73723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BF8DF842-5D0D-3EDE-FBFC-EBBF265AE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746" y="527221"/>
            <a:ext cx="7858897" cy="442063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0957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EFF29726-3458-F610-790D-7A5558EFAC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2206" y="2298357"/>
            <a:ext cx="7111999" cy="400050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9292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7268176-7B7A-586D-ABDB-186313DCA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412" y="593125"/>
            <a:ext cx="6919784" cy="3583459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226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ED2A783-F354-F43A-FF89-EE3867E41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5557" y="1158371"/>
            <a:ext cx="4542665" cy="4541257"/>
          </a:xfrm>
          <a:prstGeom prst="ellipse">
            <a:avLst/>
          </a:prstGeo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498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9E80642-027E-69AA-7A94-632ED343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E1A11B-C98C-5B24-6284-37036DAE2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04A0C1-160A-CC04-F59A-B57BCB49E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A5E1C6-B12B-734A-FA5F-EBA95688F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7A9CA-5599-50F8-DA81-5004272A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7EC9-7343-CC45-8DC8-7C4595A0665A}" type="slidenum"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102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9E80642-027E-69AA-7A94-632ED343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E1A11B-C98C-5B24-6284-37036DAE2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04A0C1-160A-CC04-F59A-B57BCB49E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OLLKORN REGULAR ROMAN"/>
              <a:ea typeface="맑은 고딕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A5E1C6-B12B-734A-FA5F-EBA95688F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OLLKORN REGULAR ROMAN"/>
              <a:ea typeface="맑은 고딕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7A9CA-5599-50F8-DA81-5004272A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57EC9-7343-CC45-8DC8-7C4595A0665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OLLKORN REGULAR ROMAN"/>
                <a:ea typeface="맑은 고딕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OLLKORN REGULAR ROMAN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3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B042FB2-9CAC-6CEB-9FEC-E726A9E33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690" y="1719063"/>
            <a:ext cx="12048309" cy="5034434"/>
          </a:xfrm>
        </p:spPr>
        <p:txBody>
          <a:bodyPr/>
          <a:lstStyle/>
          <a:p>
            <a:endParaRPr kumimoji="1" lang="en-US" altLang="ko-Kore-K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ko-Kore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ore-KR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BA0832C-14F3-4926-26AC-D84106C1F92C}"/>
              </a:ext>
            </a:extLst>
          </p:cNvPr>
          <p:cNvSpPr/>
          <p:nvPr/>
        </p:nvSpPr>
        <p:spPr>
          <a:xfrm>
            <a:off x="7809470" y="392840"/>
            <a:ext cx="417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ore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ea typeface="나눔바른고딕 Light"/>
                <a:cs typeface="Calibri" panose="02000000000000000000" pitchFamily="2" charset="0"/>
              </a:rPr>
              <a:t>Stock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ea typeface="나눔바른고딕 Light"/>
                <a:cs typeface="Calibri" panose="02000000000000000000" pitchFamily="2" charset="0"/>
              </a:rPr>
              <a:t> </a:t>
            </a:r>
            <a:r>
              <a:rPr kumimoji="0" lang="en-US" altLang="ko-Kore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ea typeface="나눔바른고딕 Light"/>
                <a:cs typeface="Calibri" panose="02000000000000000000" pitchFamily="2" charset="0"/>
              </a:rPr>
              <a:t>Market &amp;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ore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ea typeface="나눔바른고딕 Light"/>
                <a:cs typeface="Calibri" panose="02000000000000000000" pitchFamily="2" charset="0"/>
              </a:rPr>
              <a:t>Finance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ea typeface="나눔바른고딕 Light"/>
                <a:cs typeface="Calibri" panose="02000000000000000000" pitchFamily="2" charset="0"/>
              </a:rPr>
              <a:t> </a:t>
            </a:r>
            <a:r>
              <a:rPr kumimoji="0" lang="en-US" altLang="ko-Kore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ea typeface="나눔바른고딕 Light"/>
                <a:cs typeface="Calibri" panose="02000000000000000000" pitchFamily="2" charset="0"/>
              </a:rPr>
              <a:t>News</a:t>
            </a:r>
            <a:endParaRPr kumimoji="0" lang="ko-Kore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ril Fatface"/>
              <a:ea typeface="맑은 고딕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63215"/>
            <a:ext cx="19431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10" y="0"/>
            <a:ext cx="2264110" cy="1657350"/>
          </a:xfrm>
          <a:prstGeom prst="rect">
            <a:avLst/>
          </a:prstGeom>
        </p:spPr>
      </p:pic>
      <p:sp>
        <p:nvSpPr>
          <p:cNvPr id="11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1046661" y="1715332"/>
            <a:ext cx="9966960" cy="3464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Data Acquisition Board for High Energy Physics Experiment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1G/10G Copper/Optical Ethernet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endParaRPr kumimoji="1" lang="ko-Kore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425" y="111851"/>
            <a:ext cx="2784683" cy="15454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094700"/>
            <a:ext cx="420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Fatima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Bzeih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fbzeih@ge.infn.it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 and Motivation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A3D63BA1-F4BD-F73B-5501-AA945E83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824" y="1423851"/>
            <a:ext cx="11308222" cy="5251269"/>
          </a:xfrm>
        </p:spPr>
        <p:txBody>
          <a:bodyPr/>
          <a:lstStyle/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0168" y="1423851"/>
            <a:ext cx="3174274" cy="1280161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116453" y="2856685"/>
            <a:ext cx="561703" cy="7380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20312" y="1423851"/>
            <a:ext cx="3174274" cy="1280161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226597" y="2856685"/>
            <a:ext cx="561703" cy="7380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5809" y="3678827"/>
            <a:ext cx="3278777" cy="276606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Industrial Bus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to Network-Based DAQ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Ethernet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10168" y="3678827"/>
            <a:ext cx="3174274" cy="276606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Limitations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speed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Advanced VME320 is around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320-500+ MB/s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data transfer rate.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cost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8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Block Diagram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9382" y="1477776"/>
            <a:ext cx="11083636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18" y="1302327"/>
            <a:ext cx="11471561" cy="5140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1345" y="2536708"/>
            <a:ext cx="1262497" cy="5406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 Detector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188" y="3664479"/>
            <a:ext cx="1262496" cy="57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APV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581" y="2382039"/>
            <a:ext cx="2355273" cy="2809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Kintex-7 FPGA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5492" y="2860155"/>
            <a:ext cx="1243444" cy="1812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75214" y="3109295"/>
            <a:ext cx="1243444" cy="1812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 ADS5281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1776" y="3077393"/>
            <a:ext cx="184481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SFP Transceiver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776" y="4052083"/>
            <a:ext cx="1844817" cy="781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and System Interface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7252855" y="3288745"/>
            <a:ext cx="1078922" cy="23031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7252855" y="4322687"/>
            <a:ext cx="1078922" cy="23031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39548" y="1652377"/>
            <a:ext cx="1459056" cy="62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Supply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958936" y="3602754"/>
            <a:ext cx="938645" cy="2218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10203489" y="4326801"/>
            <a:ext cx="609601" cy="18463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196256" y="3077393"/>
            <a:ext cx="264967" cy="5870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00683" y="3824644"/>
            <a:ext cx="574529" cy="22743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203484" y="3301568"/>
            <a:ext cx="609601" cy="18463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20723" y="1652377"/>
            <a:ext cx="1459056" cy="62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 Generator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12929" y="3976177"/>
            <a:ext cx="109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DAQ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CTRL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0781114" y="3079207"/>
            <a:ext cx="1024822" cy="583458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FPGA Architecture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36074"/>
            <a:ext cx="11526982" cy="572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5847" y="1652780"/>
            <a:ext cx="7107383" cy="3576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8484" y="1408504"/>
            <a:ext cx="7239001" cy="3347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1443" y="2236685"/>
            <a:ext cx="2015836" cy="14368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0271" y="2088947"/>
            <a:ext cx="1870364" cy="138545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DESERIALIZER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829" y="1652782"/>
            <a:ext cx="1870364" cy="109451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Histogrammer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6675" y="5457717"/>
            <a:ext cx="1586344" cy="8312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Builder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1851" y="5924851"/>
            <a:ext cx="1586344" cy="6390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Interface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6756" y="5927982"/>
            <a:ext cx="1586344" cy="63908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08300" y="4655978"/>
            <a:ext cx="1870364" cy="10374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Generator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08300" y="3223134"/>
            <a:ext cx="1870364" cy="10374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I²C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87520" y="1872965"/>
            <a:ext cx="1870364" cy="10374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 Configurator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4715" y="3189715"/>
            <a:ext cx="5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0188" y="3418505"/>
            <a:ext cx="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3829" y="3128228"/>
            <a:ext cx="2015836" cy="14368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02657" y="2980490"/>
            <a:ext cx="1870364" cy="138545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Processor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27101" y="4081258"/>
            <a:ext cx="5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72574" y="4310048"/>
            <a:ext cx="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5847" y="4382327"/>
            <a:ext cx="16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0 to 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10869" y="4903938"/>
            <a:ext cx="16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8 to 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867863" y="2525794"/>
            <a:ext cx="7228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867863" y="3082351"/>
            <a:ext cx="7228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67863" y="3345868"/>
            <a:ext cx="7228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7" idx="3"/>
          </p:cNvCxnSpPr>
          <p:nvPr/>
        </p:nvCxnSpPr>
        <p:spPr>
          <a:xfrm flipV="1">
            <a:off x="4657279" y="1925683"/>
            <a:ext cx="1590407" cy="102942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18195" y="4265327"/>
            <a:ext cx="384462" cy="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845008" y="2632198"/>
            <a:ext cx="384462" cy="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849367" y="2441074"/>
            <a:ext cx="384462" cy="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>
            <a:off x="4686421" y="2964303"/>
            <a:ext cx="1543049" cy="10012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12" idx="0"/>
          </p:cNvCxnSpPr>
          <p:nvPr/>
        </p:nvCxnSpPr>
        <p:spPr>
          <a:xfrm>
            <a:off x="7279847" y="4565076"/>
            <a:ext cx="0" cy="892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12" idx="1"/>
            <a:endCxn id="13" idx="3"/>
          </p:cNvCxnSpPr>
          <p:nvPr/>
        </p:nvCxnSpPr>
        <p:spPr>
          <a:xfrm rot="10800000" flipV="1">
            <a:off x="5818195" y="5873353"/>
            <a:ext cx="668480" cy="37104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3" idx="1"/>
            <a:endCxn id="14" idx="3"/>
          </p:cNvCxnSpPr>
          <p:nvPr/>
        </p:nvCxnSpPr>
        <p:spPr>
          <a:xfrm flipH="1">
            <a:off x="3793100" y="6244395"/>
            <a:ext cx="438751" cy="3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1530213" y="6244395"/>
            <a:ext cx="655763" cy="313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452482" y="2144177"/>
            <a:ext cx="14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ADCLK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65200" y="2602597"/>
            <a:ext cx="14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LCLK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191573" y="4014449"/>
            <a:ext cx="14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ADCLK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174891" y="3360030"/>
            <a:ext cx="23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LCLK (240MHZ)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719" y="2765656"/>
            <a:ext cx="23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ADCLK (40MHZ)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59603" y="2197667"/>
            <a:ext cx="23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erial Data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4439" y="5919658"/>
            <a:ext cx="18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GbE Fiber Optic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2586" y="991452"/>
            <a:ext cx="392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Flow Block Diagram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9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Year Activities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36074"/>
            <a:ext cx="11526982" cy="572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5847" y="1652780"/>
            <a:ext cx="7107383" cy="3576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8484" y="1408504"/>
            <a:ext cx="7239001" cy="3347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1443" y="2236685"/>
            <a:ext cx="2015836" cy="14368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0271" y="2088947"/>
            <a:ext cx="1870364" cy="138545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DESERIALIZER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829" y="1652782"/>
            <a:ext cx="1870364" cy="109451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Histogrammer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6675" y="5457717"/>
            <a:ext cx="1586344" cy="83127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Builder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1851" y="5924851"/>
            <a:ext cx="1586344" cy="63908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Interface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6756" y="5927982"/>
            <a:ext cx="1586344" cy="63908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08300" y="4655978"/>
            <a:ext cx="1870364" cy="10374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Generator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08300" y="3223134"/>
            <a:ext cx="1870364" cy="10374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I²C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87520" y="1872965"/>
            <a:ext cx="1870364" cy="10374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 Configurator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4715" y="3189715"/>
            <a:ext cx="5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0188" y="3418505"/>
            <a:ext cx="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3829" y="3128228"/>
            <a:ext cx="2015836" cy="14368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02657" y="2980490"/>
            <a:ext cx="1870364" cy="138545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Processor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27101" y="4081258"/>
            <a:ext cx="5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72574" y="4310048"/>
            <a:ext cx="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5847" y="4382327"/>
            <a:ext cx="16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0 to 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10869" y="4903938"/>
            <a:ext cx="16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8 to 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867863" y="2525794"/>
            <a:ext cx="7228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867863" y="3082351"/>
            <a:ext cx="7228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67863" y="3345868"/>
            <a:ext cx="7228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7" idx="3"/>
          </p:cNvCxnSpPr>
          <p:nvPr/>
        </p:nvCxnSpPr>
        <p:spPr>
          <a:xfrm flipV="1">
            <a:off x="4657279" y="1925683"/>
            <a:ext cx="1590407" cy="102942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18195" y="4265327"/>
            <a:ext cx="384462" cy="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845008" y="2632198"/>
            <a:ext cx="384462" cy="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849367" y="2441074"/>
            <a:ext cx="384462" cy="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>
            <a:off x="4686421" y="2964303"/>
            <a:ext cx="1543049" cy="10012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12" idx="0"/>
          </p:cNvCxnSpPr>
          <p:nvPr/>
        </p:nvCxnSpPr>
        <p:spPr>
          <a:xfrm>
            <a:off x="7279847" y="4565076"/>
            <a:ext cx="0" cy="892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12" idx="1"/>
            <a:endCxn id="13" idx="3"/>
          </p:cNvCxnSpPr>
          <p:nvPr/>
        </p:nvCxnSpPr>
        <p:spPr>
          <a:xfrm rot="10800000" flipV="1">
            <a:off x="5818195" y="5873353"/>
            <a:ext cx="668480" cy="37104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3" idx="1"/>
            <a:endCxn id="14" idx="3"/>
          </p:cNvCxnSpPr>
          <p:nvPr/>
        </p:nvCxnSpPr>
        <p:spPr>
          <a:xfrm flipH="1">
            <a:off x="3793100" y="6244395"/>
            <a:ext cx="438751" cy="3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1530213" y="6244395"/>
            <a:ext cx="655763" cy="313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452482" y="2144177"/>
            <a:ext cx="14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ADCLK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65200" y="2602597"/>
            <a:ext cx="14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LCLK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191573" y="4014449"/>
            <a:ext cx="14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ADCLK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174891" y="3360030"/>
            <a:ext cx="23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LCLK (240MHZ)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719" y="2765656"/>
            <a:ext cx="23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ADCLK (40MHZ)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59603" y="2197667"/>
            <a:ext cx="23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erial Data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4439" y="5919658"/>
            <a:ext cx="18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GbE Fiber Optic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439" y="5693387"/>
            <a:ext cx="5968652" cy="10109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273" y="1652780"/>
            <a:ext cx="4184072" cy="26077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4165" y="3648809"/>
            <a:ext cx="83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☑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5676" y="6145043"/>
            <a:ext cx="892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358053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Year Activities</a:t>
            </a:r>
            <a:endParaRPr kumimoji="1" lang="ko-Kore-K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A3D63BA1-F4BD-F73B-5501-AA945E83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897" y="1123176"/>
            <a:ext cx="11366204" cy="5734823"/>
          </a:xfrm>
        </p:spPr>
        <p:txBody>
          <a:bodyPr/>
          <a:lstStyle/>
          <a:p>
            <a:pPr algn="just"/>
            <a:endParaRPr kumimoji="1"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1: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1" lang="en-US" altLang="en-US" sz="1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Pisa Meeting on Advanced Detectors.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Participate.</a:t>
            </a:r>
            <a:endParaRPr kumimoji="1" lang="en-US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kumimoji="1" lang="en-US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2: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 Meeting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Presentation.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Title: Low Power Design of Approximate Adders based on Inexact Full Adder</a:t>
            </a:r>
            <a:endParaRPr kumimoji="1"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a poster summarizing part of the master thesis work.</a:t>
            </a:r>
          </a:p>
          <a:p>
            <a:pPr algn="just"/>
            <a:endParaRPr kumimoji="1"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kumimoji="1"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55990"/>
              </p:ext>
            </p:extLst>
          </p:nvPr>
        </p:nvGraphicFramePr>
        <p:xfrm>
          <a:off x="2666178" y="4510002"/>
          <a:ext cx="642906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3">
                  <a:extLst>
                    <a:ext uri="{9D8B030D-6E8A-4147-A177-3AD203B41FA5}">
                      <a16:colId xmlns:a16="http://schemas.microsoft.com/office/drawing/2014/main" val="3046314971"/>
                    </a:ext>
                  </a:extLst>
                </a:gridCol>
                <a:gridCol w="2143023">
                  <a:extLst>
                    <a:ext uri="{9D8B030D-6E8A-4147-A177-3AD203B41FA5}">
                      <a16:colId xmlns:a16="http://schemas.microsoft.com/office/drawing/2014/main" val="3932969392"/>
                    </a:ext>
                  </a:extLst>
                </a:gridCol>
                <a:gridCol w="2143023">
                  <a:extLst>
                    <a:ext uri="{9D8B030D-6E8A-4147-A177-3AD203B41FA5}">
                      <a16:colId xmlns:a16="http://schemas.microsoft.com/office/drawing/2014/main" val="3714494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Title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2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Electronics and Data Acquisition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Preparing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final exam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53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Machine Learning programming in physics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Preparing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final exam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8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78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Year Activities</a:t>
            </a:r>
            <a:endParaRPr kumimoji="1" lang="ko-Kore-K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A3D63BA1-F4BD-F73B-5501-AA945E83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897" y="1018903"/>
            <a:ext cx="11366204" cy="5839097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Work</a:t>
            </a:r>
            <a:endParaRPr kumimoji="1"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how to utilize Ethernet instead of VME for MPD.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the simulation test bench for 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Publication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Soon </a:t>
            </a:r>
            <a:r>
              <a:rPr kumimoji="1"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start to write a paper about the work done which is “Development of a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network-based </a:t>
            </a:r>
            <a:r>
              <a:rPr kumimoji="1"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board dedicated to high energy physics experiment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</a:t>
            </a:r>
            <a:r>
              <a:rPr kumimoji="1"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will be about the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Performances </a:t>
            </a:r>
            <a:r>
              <a:rPr kumimoji="1"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newly developed 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</a:t>
            </a:r>
            <a:r>
              <a:rPr kumimoji="1"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board</a:t>
            </a: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kumimoji="1"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the design and start to test it.</a:t>
            </a:r>
            <a:endParaRPr kumimoji="1" lang="ko-Kore-KR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49574"/>
              </p:ext>
            </p:extLst>
          </p:nvPr>
        </p:nvGraphicFramePr>
        <p:xfrm>
          <a:off x="2335160" y="4055805"/>
          <a:ext cx="7521678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26">
                  <a:extLst>
                    <a:ext uri="{9D8B030D-6E8A-4147-A177-3AD203B41FA5}">
                      <a16:colId xmlns:a16="http://schemas.microsoft.com/office/drawing/2014/main" val="3208171669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1597555283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1260548963"/>
                    </a:ext>
                  </a:extLst>
                </a:gridCol>
              </a:tblGrid>
              <a:tr h="339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Title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87517"/>
                  </a:ext>
                </a:extLst>
              </a:tr>
              <a:tr h="737464"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Gaseous detector for experimental particle physics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Started from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132642"/>
                  </a:ext>
                </a:extLst>
              </a:tr>
              <a:tr h="73746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 of readout integrated circuits for particle detector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from 4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November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837604"/>
                  </a:ext>
                </a:extLst>
              </a:tr>
              <a:tr h="3391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Italian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Language Course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Next week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37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43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Planning</a:t>
            </a:r>
            <a:endParaRPr kumimoji="1" lang="ko-Kore-K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A3D63BA1-F4BD-F73B-5501-AA945E83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842" y="1475874"/>
            <a:ext cx="11366204" cy="5165557"/>
          </a:xfrm>
        </p:spPr>
        <p:txBody>
          <a:bodyPr/>
          <a:lstStyle/>
          <a:p>
            <a:r>
              <a:rPr kumimoji="1"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62988146"/>
              </p:ext>
            </p:extLst>
          </p:nvPr>
        </p:nvGraphicFramePr>
        <p:xfrm>
          <a:off x="320842" y="1342103"/>
          <a:ext cx="11294837" cy="497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915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ko-Kore-K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491630"/>
            <a:ext cx="10964779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Your Attention!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Questions?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8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226159"/>
            <a:ext cx="10964779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 and Motivation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Block Diagram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FPGA Architecture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Year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8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28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3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4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491630"/>
            <a:ext cx="10964779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Physics (HEP)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fundamental particles (quarks, leptons, bosons) and forces (electromagnetism, weak force, strong force, gravity) that govern them.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matter, validating theories, discovering new physics, advancing technology.</a:t>
            </a: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DAQ Systems in HEP</a:t>
            </a: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Detect, amplify, digitize, and transmit data from particle detectors.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accurate and efficient data collection for analyzing particle interactions and validating theoretical models.</a:t>
            </a:r>
          </a:p>
          <a:p>
            <a:pPr lvl="1" indent="0" algn="r">
              <a:buNone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r">
              <a:buNone/>
              <a:defRPr/>
            </a:pP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r">
              <a:buNone/>
              <a:defRPr/>
            </a:pPr>
            <a:endParaRPr lang="en-US" sz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r">
              <a:buNone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34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274618"/>
            <a:ext cx="10964779" cy="5389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9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with GEM Detectors</a:t>
            </a:r>
            <a:endParaRPr lang="en-US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9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</a:t>
            </a: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charged particle passing through the detector ionizes the argon gas, creating electron-ion pairs.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9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electrons are accelerated by the electric field in the GEM foils, causing further ionizations and producing a cascade of electrons.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9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multiplied electrons are collected, generating a detectable signal.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mixture </a:t>
            </a: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70% Argon (Ar) and 30% </a:t>
            </a:r>
            <a:r>
              <a:rPr lang="en-US" sz="19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(CO</a:t>
            </a: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₂).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other gases, this gas offers a balanced combination of high ionization efficiency, stable proportional gain… etc</a:t>
            </a:r>
            <a:r>
              <a:rPr lang="en-US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0" algn="just">
              <a:buNone/>
              <a:defRPr/>
            </a:pPr>
            <a:endParaRPr lang="en-US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with APV Chips</a:t>
            </a:r>
            <a:endParaRPr lang="en-US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Amplification: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Weak signals from the GEM detectors are amplified to detectable levels.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Shaping: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signals are shaped and filtered to improve their quality and reduce noise.</a:t>
            </a:r>
          </a:p>
          <a:p>
            <a:pPr lvl="1" indent="0" algn="r">
              <a:buNone/>
              <a:defRPr/>
            </a:pPr>
            <a:endParaRPr lang="en-US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491630"/>
            <a:ext cx="8340437" cy="47808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with Multi-Purpose Digitizer (MPD)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the analog signals from APV into digital data, preparing it for further processing and transmission.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Analog-to-Digital Conversion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Aggregation: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digital data from multiple channels is formatted for transmission.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Buffering: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digitized data are buffered to manage data flow and prevent loss during transmission.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an Existing MPD board that operates with VME.</a:t>
            </a:r>
            <a:endParaRPr lang="en-US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229" y="1491630"/>
            <a:ext cx="2873953" cy="49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2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491630"/>
            <a:ext cx="11540837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with VME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Bus: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parallel bus system that allows for high-speed data </a:t>
            </a:r>
          </a:p>
          <a:p>
            <a:pPr marL="457200" lvl="1" indent="0" algn="just">
              <a:buNone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between modules.</a:t>
            </a:r>
          </a:p>
          <a:p>
            <a:pPr marL="457200" lvl="1" indent="0" algn="just">
              <a:buNone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Crate: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Houses the MPD modules and other components,</a:t>
            </a:r>
          </a:p>
          <a:p>
            <a:pPr marL="457200" lvl="1" indent="0" algn="just">
              <a:buNone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power and communication pathways.</a:t>
            </a:r>
          </a:p>
          <a:p>
            <a:pPr marL="457200" lvl="1" indent="0" algn="just">
              <a:buNone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Controller: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Manages data flow and ensures accurate data </a:t>
            </a:r>
          </a:p>
          <a:p>
            <a:pPr marL="457200" lvl="1" indent="0" algn="just">
              <a:buNone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transmission.</a:t>
            </a:r>
          </a:p>
          <a:p>
            <a:pPr marL="457200" lvl="1" indent="0" algn="just">
              <a:buNone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buffered digital data from the MPD modules are transferred onto </a:t>
            </a:r>
          </a:p>
          <a:p>
            <a:pPr marL="457200" lvl="1" indent="0" algn="just">
              <a:buNone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VME bus.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MEbu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3" y="1727655"/>
            <a:ext cx="3117273" cy="43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6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91630"/>
            <a:ext cx="11083636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Limitations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Low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transfer rate was 40MB/s for the original VMEbus while now it’s up to 320MB/s for advanced VME which is VME320.</a:t>
            </a:r>
          </a:p>
          <a:p>
            <a:pPr marL="1085850" lvl="1" indent="-342900" algn="justLow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Low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evolution of VME standards, from the original VMEbus to advanced versions of VME320, reflects the growing need for higher data transfer rates. </a:t>
            </a:r>
          </a:p>
          <a:p>
            <a:pPr marL="1085850" lvl="1" indent="-342900" algn="justLow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Low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tends to be expensive and traditional.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91630"/>
            <a:ext cx="11083636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with Ethernet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evolution: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 Ethernet (100Mbps) to 100 Gigabit Ethernet (100Gbps, 12.5GB/s).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scales from 1Gbps to 100Gbps, accommodating the high data volumes generated by modern HEP experiments.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Communication: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Optical fiber allows for long-distance (several kilometers) data transmission with minimal signal loss, essential for distributed HEP facilities.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Cost-Effectiveness: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 down costs for Ethernet hardware.</a:t>
            </a: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9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5CA5A7-7735-D0E1-8256-128C24CFDDFB}"/>
              </a:ext>
            </a:extLst>
          </p:cNvPr>
          <p:cNvSpPr/>
          <p:nvPr/>
        </p:nvSpPr>
        <p:spPr>
          <a:xfrm>
            <a:off x="0" y="0"/>
            <a:ext cx="12191999" cy="10189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ore-KR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91630"/>
            <a:ext cx="11083636" cy="478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and Control Using FPGA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Data Processing: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 the high-speed streams from detectors.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Processing: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multiple data channels to be processed simultaneously.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with other components: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 with ADCs…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System: 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complex trigger logic to identify and respond to specific events in real time, ensuring that only relevant data is captured and processed.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Aggregation and Transmission:</a:t>
            </a:r>
            <a:r>
              <a:rPr lang="en-US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Aggregate data from multiple detectors and transmit it over high-speed links Ethernet to PC for further analysis and visualization.</a:t>
            </a:r>
            <a:endParaRPr lang="en-US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85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rgbClr val="000000"/>
      </a:dk1>
      <a:lt1>
        <a:srgbClr val="FFFFFF"/>
      </a:lt1>
      <a:dk2>
        <a:srgbClr val="151D41"/>
      </a:dk2>
      <a:lt2>
        <a:srgbClr val="E7E6E6"/>
      </a:lt2>
      <a:accent1>
        <a:srgbClr val="256E86"/>
      </a:accent1>
      <a:accent2>
        <a:srgbClr val="25316E"/>
      </a:accent2>
      <a:accent3>
        <a:srgbClr val="5F7093"/>
      </a:accent3>
      <a:accent4>
        <a:srgbClr val="00224B"/>
      </a:accent4>
      <a:accent5>
        <a:srgbClr val="27415B"/>
      </a:accent5>
      <a:accent6>
        <a:srgbClr val="206278"/>
      </a:accent6>
      <a:hlink>
        <a:srgbClr val="5F7093"/>
      </a:hlink>
      <a:folHlink>
        <a:srgbClr val="778CB9"/>
      </a:folHlink>
    </a:clrScheme>
    <a:fontScheme name="Abril Fatface, VOLLKORN">
      <a:majorFont>
        <a:latin typeface="Abril Fatface"/>
        <a:ea typeface="맑은 고딕"/>
        <a:cs typeface=""/>
      </a:majorFont>
      <a:minorFont>
        <a:latin typeface="VOLLKORN REGULAR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사용자 지정 2">
      <a:dk1>
        <a:srgbClr val="000000"/>
      </a:dk1>
      <a:lt1>
        <a:srgbClr val="FFFFFF"/>
      </a:lt1>
      <a:dk2>
        <a:srgbClr val="151D41"/>
      </a:dk2>
      <a:lt2>
        <a:srgbClr val="E7E6E6"/>
      </a:lt2>
      <a:accent1>
        <a:srgbClr val="256E86"/>
      </a:accent1>
      <a:accent2>
        <a:srgbClr val="25316E"/>
      </a:accent2>
      <a:accent3>
        <a:srgbClr val="5F7093"/>
      </a:accent3>
      <a:accent4>
        <a:srgbClr val="00224B"/>
      </a:accent4>
      <a:accent5>
        <a:srgbClr val="27415B"/>
      </a:accent5>
      <a:accent6>
        <a:srgbClr val="206278"/>
      </a:accent6>
      <a:hlink>
        <a:srgbClr val="5F7093"/>
      </a:hlink>
      <a:folHlink>
        <a:srgbClr val="778CB9"/>
      </a:folHlink>
    </a:clrScheme>
    <a:fontScheme name="Abril Fatface, VOLLKORN">
      <a:majorFont>
        <a:latin typeface="Abril Fatface"/>
        <a:ea typeface="맑은 고딕"/>
        <a:cs typeface=""/>
      </a:majorFont>
      <a:minorFont>
        <a:latin typeface="VOLLKORN REGULAR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1110</Words>
  <Application>Microsoft Office PowerPoint</Application>
  <PresentationFormat>Widescreen</PresentationFormat>
  <Paragraphs>260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Abril Fatface</vt:lpstr>
      <vt:lpstr>Times New Roman</vt:lpstr>
      <vt:lpstr>VOLLKORN REGULAR ROMAN</vt:lpstr>
      <vt:lpstr>Arial</vt:lpstr>
      <vt:lpstr>나눔바른고딕 Light</vt:lpstr>
      <vt:lpstr>Wingdings</vt:lpstr>
      <vt:lpstr>Calibri</vt:lpstr>
      <vt:lpstr>맑은 고딕</vt:lpstr>
      <vt:lpstr>Office 테마</vt:lpstr>
      <vt:lpstr>1_Office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CM.LIM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Maher Fattouh</cp:lastModifiedBy>
  <cp:revision>298</cp:revision>
  <dcterms:created xsi:type="dcterms:W3CDTF">2022-11-28T06:34:50Z</dcterms:created>
  <dcterms:modified xsi:type="dcterms:W3CDTF">2024-09-10T12:30:13Z</dcterms:modified>
  <cp:category>www.slidemembers.com</cp:category>
</cp:coreProperties>
</file>