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4"/>
  </p:sldMasterIdLst>
  <p:notesMasterIdLst>
    <p:notesMasterId r:id="rId18"/>
  </p:notesMasterIdLst>
  <p:sldIdLst>
    <p:sldId id="256" r:id="rId5"/>
    <p:sldId id="261" r:id="rId6"/>
    <p:sldId id="302" r:id="rId7"/>
    <p:sldId id="305" r:id="rId8"/>
    <p:sldId id="296" r:id="rId9"/>
    <p:sldId id="264" r:id="rId10"/>
    <p:sldId id="272" r:id="rId11"/>
    <p:sldId id="274" r:id="rId12"/>
    <p:sldId id="266" r:id="rId13"/>
    <p:sldId id="269" r:id="rId14"/>
    <p:sldId id="258" r:id="rId15"/>
    <p:sldId id="270" r:id="rId16"/>
    <p:sldId id="30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457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3447" autoAdjust="0"/>
  </p:normalViewPr>
  <p:slideViewPr>
    <p:cSldViewPr snapToGrid="0">
      <p:cViewPr varScale="1">
        <p:scale>
          <a:sx n="63" d="100"/>
          <a:sy n="63" d="100"/>
        </p:scale>
        <p:origin x="8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904A2-4BDC-4B8A-8546-A3506E3DBBA4}" type="datetimeFigureOut">
              <a:rPr lang="en-IN" smtClean="0"/>
              <a:t>10-09-2024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3AFDF-F6A1-4484-9D28-3F736D896CF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0562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F404B-C5BB-3C4D-626B-951CD2C0B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B4C391-5540-F1B8-DBE6-2D3A6DE1F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30AAC-454F-1C3D-9C54-08D7FFAE0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ED66F-23F4-D738-1A18-57F71BB4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051F4-02E3-5FAD-FA0E-76E7C4468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095930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68AC3-05B5-5ACC-D5DC-3AEEA7DF5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039F20-3D85-8CC5-2BB2-E9F96C944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424C0-D9E4-912C-4398-23B12C99E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35826-D737-D989-0472-0A4A6D34A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8BB51-4C6D-FA14-048A-1BF78B947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57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2A2948-E1D3-F494-8A1B-DDA299D7D8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7DB9EA-D553-2632-E23B-537E91AB1B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99F12-7259-AF55-4928-A19DCA4CC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4F0CC-9419-5493-63F3-1FCB1EF40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3FE3D-2526-02D0-1CD7-3308E9537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37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12065-0821-4220-19F7-AC1BE19F8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1216B-4A19-6224-6C54-3C8BDB859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1C26F-5C24-4576-B179-1AD73AE91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9A92F-9964-69ED-03A0-9F4866830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63CC6-6B76-FDB6-FFA9-4F8560C0C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29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68436-07CD-A15F-A76D-A1CC71E15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6F96A-90C4-39E6-47AA-CE16276E0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7DEFE-49A5-AF6C-0ADA-557A2AB8E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4D209-F3CA-010E-0238-A53A20CB2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1BF7F-68AB-D429-5733-1CFDE6D2C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24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241F4-B538-AF99-8750-162EDC6A0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7628-4015-8313-F031-05918246F3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8143E-A6DE-4824-3785-EE2B5E2B6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4CC3C-5D4B-1C8D-E33A-4617127F2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BCB54-3E50-747D-1618-6497EBB30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30BE9A-E032-8E95-851D-C2C8A953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87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0E29D-4962-C4C2-2658-2F96A0567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88E16-AAE2-1157-5A11-E4BFE442F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90F20C-DC95-B960-EC85-66DC8F0F1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9DBDB2-FE42-D3BA-DDF4-DD2639714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9821E0-A232-D13C-5F03-060E0AFBE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564609-723C-D18E-18ED-16870EE47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8BD6FE-7431-60E1-DC82-48D36C305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F64477-7F61-6DBB-C8EB-E835BE96D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5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798EB-D330-EBFA-C9CA-6F4C6C1AA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FB8C38-C7D3-5018-02A5-51DBA547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AC684B-F882-02CB-9131-7E75A2D7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2B8BD-C7A7-4452-446C-8348F8547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94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1CF604-8F4C-CCBF-E2B4-BB644580C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94F454-CD42-3921-3494-AD35141E9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F16DC-4825-ED70-CA61-27AF0898F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06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FC063-6AF7-62CF-CF76-754D472F8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8209A-2111-1758-E364-26A564CEC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E6704-B8FB-31EA-1C8F-2442770A5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69F928-F56D-E10C-D27B-CC22F962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50251-8059-04E2-B8F1-E2953E5F2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11576-6D23-FFE6-DCAC-03F50C8A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9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E2C1B-C793-434E-32EC-7EA5221FB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279967-C090-D887-8148-F5C84797C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533F1-1DC7-25B2-41F0-30247172B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CC924-33AC-743E-B880-0648D5C7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652E4-EA78-1B99-E8EE-58CDD6C5B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807E83-0A01-585E-830B-14B4D166C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75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17C7B9-AB11-C3FF-D326-29D67F230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30317-0662-2DAF-E5A1-F6546B6E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5BD61-A8BE-B9C2-65F1-F135BC1208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AAB6C-D935-0226-4648-D1428445C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9E580-0DBC-4737-819E-3FE2547A7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29305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9.xml"/><Relationship Id="rId18" Type="http://schemas.openxmlformats.org/officeDocument/2006/relationships/image" Target="../media/image17.png"/><Relationship Id="rId3" Type="http://schemas.openxmlformats.org/officeDocument/2006/relationships/image" Target="../media/image2.tif"/><Relationship Id="rId7" Type="http://schemas.openxmlformats.org/officeDocument/2006/relationships/slide" Target="slide3.xml"/><Relationship Id="rId12" Type="http://schemas.openxmlformats.org/officeDocument/2006/relationships/image" Target="../media/image14.png"/><Relationship Id="rId17" Type="http://schemas.openxmlformats.org/officeDocument/2006/relationships/slide" Target="slide12.xml"/><Relationship Id="rId2" Type="http://schemas.openxmlformats.org/officeDocument/2006/relationships/image" Target="../media/image3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slide" Target="slide7.xml"/><Relationship Id="rId5" Type="http://schemas.openxmlformats.org/officeDocument/2006/relationships/image" Target="../media/image46.png"/><Relationship Id="rId15" Type="http://schemas.openxmlformats.org/officeDocument/2006/relationships/slide" Target="slide11.xml"/><Relationship Id="rId10" Type="http://schemas.openxmlformats.org/officeDocument/2006/relationships/image" Target="../media/image13.png"/><Relationship Id="rId4" Type="http://schemas.openxmlformats.org/officeDocument/2006/relationships/image" Target="../media/image45.png"/><Relationship Id="rId9" Type="http://schemas.openxmlformats.org/officeDocument/2006/relationships/slide" Target="slide4.xml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6.png"/><Relationship Id="rId3" Type="http://schemas.openxmlformats.org/officeDocument/2006/relationships/image" Target="../media/image2.tif"/><Relationship Id="rId7" Type="http://schemas.openxmlformats.org/officeDocument/2006/relationships/image" Target="../media/image13.png"/><Relationship Id="rId12" Type="http://schemas.openxmlformats.org/officeDocument/2006/relationships/slide" Target="slide1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image" Target="../media/image14.png"/><Relationship Id="rId1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svg"/><Relationship Id="rId18" Type="http://schemas.openxmlformats.org/officeDocument/2006/relationships/image" Target="../media/image62.png"/><Relationship Id="rId26" Type="http://schemas.openxmlformats.org/officeDocument/2006/relationships/slide" Target="slide3.xml"/><Relationship Id="rId39" Type="http://schemas.openxmlformats.org/officeDocument/2006/relationships/image" Target="../media/image71.svg"/><Relationship Id="rId21" Type="http://schemas.openxmlformats.org/officeDocument/2006/relationships/image" Target="../media/image65.svg"/><Relationship Id="rId34" Type="http://schemas.openxmlformats.org/officeDocument/2006/relationships/slide" Target="slide11.xml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17" Type="http://schemas.openxmlformats.org/officeDocument/2006/relationships/image" Target="../media/image61.svg"/><Relationship Id="rId25" Type="http://schemas.openxmlformats.org/officeDocument/2006/relationships/image" Target="../media/image69.svg"/><Relationship Id="rId33" Type="http://schemas.openxmlformats.org/officeDocument/2006/relationships/image" Target="../media/image15.png"/><Relationship Id="rId38" Type="http://schemas.openxmlformats.org/officeDocument/2006/relationships/image" Target="../media/image70.png"/><Relationship Id="rId2" Type="http://schemas.openxmlformats.org/officeDocument/2006/relationships/image" Target="../media/image3.jpe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24" Type="http://schemas.openxmlformats.org/officeDocument/2006/relationships/image" Target="../media/image68.png"/><Relationship Id="rId32" Type="http://schemas.openxmlformats.org/officeDocument/2006/relationships/slide" Target="slide9.xml"/><Relationship Id="rId37" Type="http://schemas.openxmlformats.org/officeDocument/2006/relationships/image" Target="../media/image17.png"/><Relationship Id="rId5" Type="http://schemas.openxmlformats.org/officeDocument/2006/relationships/image" Target="../media/image49.svg"/><Relationship Id="rId15" Type="http://schemas.openxmlformats.org/officeDocument/2006/relationships/image" Target="../media/image59.svg"/><Relationship Id="rId23" Type="http://schemas.openxmlformats.org/officeDocument/2006/relationships/image" Target="../media/image67.svg"/><Relationship Id="rId28" Type="http://schemas.openxmlformats.org/officeDocument/2006/relationships/slide" Target="slide4.xml"/><Relationship Id="rId36" Type="http://schemas.openxmlformats.org/officeDocument/2006/relationships/slide" Target="slide12.xml"/><Relationship Id="rId10" Type="http://schemas.openxmlformats.org/officeDocument/2006/relationships/image" Target="../media/image54.png"/><Relationship Id="rId19" Type="http://schemas.openxmlformats.org/officeDocument/2006/relationships/image" Target="../media/image63.svg"/><Relationship Id="rId31" Type="http://schemas.openxmlformats.org/officeDocument/2006/relationships/image" Target="../media/image1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12.png"/><Relationship Id="rId30" Type="http://schemas.openxmlformats.org/officeDocument/2006/relationships/slide" Target="slide7.xml"/><Relationship Id="rId35" Type="http://schemas.openxmlformats.org/officeDocument/2006/relationships/image" Target="../media/image16.png"/><Relationship Id="rId8" Type="http://schemas.openxmlformats.org/officeDocument/2006/relationships/image" Target="../media/image52.png"/><Relationship Id="rId3" Type="http://schemas.openxmlformats.org/officeDocument/2006/relationships/image" Target="../media/image2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tif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5.png"/><Relationship Id="rId3" Type="http://schemas.openxmlformats.org/officeDocument/2006/relationships/image" Target="../media/image2.tif"/><Relationship Id="rId7" Type="http://schemas.openxmlformats.org/officeDocument/2006/relationships/image" Target="../media/image12.png"/><Relationship Id="rId12" Type="http://schemas.openxmlformats.org/officeDocument/2006/relationships/slide" Target="slide9.xml"/><Relationship Id="rId17" Type="http://schemas.openxmlformats.org/officeDocument/2006/relationships/image" Target="../media/image17.png"/><Relationship Id="rId2" Type="http://schemas.openxmlformats.org/officeDocument/2006/relationships/image" Target="../media/image3.jpeg"/><Relationship Id="rId16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14.png"/><Relationship Id="rId5" Type="http://schemas.openxmlformats.org/officeDocument/2006/relationships/image" Target="../media/image11.jpeg"/><Relationship Id="rId15" Type="http://schemas.openxmlformats.org/officeDocument/2006/relationships/image" Target="../media/image16.png"/><Relationship Id="rId10" Type="http://schemas.openxmlformats.org/officeDocument/2006/relationships/slide" Target="slide7.xml"/><Relationship Id="rId4" Type="http://schemas.openxmlformats.org/officeDocument/2006/relationships/image" Target="../media/image10.jpeg"/><Relationship Id="rId9" Type="http://schemas.openxmlformats.org/officeDocument/2006/relationships/image" Target="../media/image13.png"/><Relationship Id="rId14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microsoft.com/office/2007/relationships/media" Target="../media/media2.mp4"/><Relationship Id="rId21" Type="http://schemas.openxmlformats.org/officeDocument/2006/relationships/slide" Target="slide9.xml"/><Relationship Id="rId7" Type="http://schemas.openxmlformats.org/officeDocument/2006/relationships/image" Target="../media/image2.tif"/><Relationship Id="rId12" Type="http://schemas.openxmlformats.org/officeDocument/2006/relationships/image" Target="../media/image22.png"/><Relationship Id="rId17" Type="http://schemas.openxmlformats.org/officeDocument/2006/relationships/slide" Target="slide4.xml"/><Relationship Id="rId25" Type="http://schemas.openxmlformats.org/officeDocument/2006/relationships/slide" Target="slide12.xml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11" Type="http://schemas.openxmlformats.org/officeDocument/2006/relationships/image" Target="../media/image21.png"/><Relationship Id="rId24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5" Type="http://schemas.openxmlformats.org/officeDocument/2006/relationships/slide" Target="slide3.xml"/><Relationship Id="rId23" Type="http://schemas.openxmlformats.org/officeDocument/2006/relationships/slide" Target="slide11.xml"/><Relationship Id="rId10" Type="http://schemas.openxmlformats.org/officeDocument/2006/relationships/image" Target="../media/image20.jpeg"/><Relationship Id="rId19" Type="http://schemas.openxmlformats.org/officeDocument/2006/relationships/slide" Target="slide7.xml"/><Relationship Id="rId4" Type="http://schemas.openxmlformats.org/officeDocument/2006/relationships/video" Target="../media/media2.mp4"/><Relationship Id="rId9" Type="http://schemas.openxmlformats.org/officeDocument/2006/relationships/image" Target="../media/image19.jpeg"/><Relationship Id="rId14" Type="http://schemas.openxmlformats.org/officeDocument/2006/relationships/image" Target="../media/image24.png"/><Relationship Id="rId2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9.xml"/><Relationship Id="rId18" Type="http://schemas.openxmlformats.org/officeDocument/2006/relationships/image" Target="../media/image17.png"/><Relationship Id="rId3" Type="http://schemas.openxmlformats.org/officeDocument/2006/relationships/image" Target="../media/image26.jpg"/><Relationship Id="rId7" Type="http://schemas.openxmlformats.org/officeDocument/2006/relationships/slide" Target="slide3.xml"/><Relationship Id="rId12" Type="http://schemas.openxmlformats.org/officeDocument/2006/relationships/image" Target="../media/image14.png"/><Relationship Id="rId17" Type="http://schemas.openxmlformats.org/officeDocument/2006/relationships/slide" Target="slide12.xml"/><Relationship Id="rId2" Type="http://schemas.openxmlformats.org/officeDocument/2006/relationships/image" Target="../media/image25.jp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"/><Relationship Id="rId11" Type="http://schemas.openxmlformats.org/officeDocument/2006/relationships/slide" Target="slide7.xml"/><Relationship Id="rId5" Type="http://schemas.openxmlformats.org/officeDocument/2006/relationships/image" Target="../media/image3.jpeg"/><Relationship Id="rId15" Type="http://schemas.openxmlformats.org/officeDocument/2006/relationships/slide" Target="slide11.xml"/><Relationship Id="rId10" Type="http://schemas.openxmlformats.org/officeDocument/2006/relationships/image" Target="../media/image13.png"/><Relationship Id="rId4" Type="http://schemas.openxmlformats.org/officeDocument/2006/relationships/image" Target="../media/image27.png"/><Relationship Id="rId9" Type="http://schemas.openxmlformats.org/officeDocument/2006/relationships/slide" Target="slide4.xml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4.xml"/><Relationship Id="rId18" Type="http://schemas.openxmlformats.org/officeDocument/2006/relationships/image" Target="../media/image15.png"/><Relationship Id="rId3" Type="http://schemas.openxmlformats.org/officeDocument/2006/relationships/image" Target="../media/image2.tif"/><Relationship Id="rId21" Type="http://schemas.openxmlformats.org/officeDocument/2006/relationships/slide" Target="slide12.xml"/><Relationship Id="rId7" Type="http://schemas.openxmlformats.org/officeDocument/2006/relationships/image" Target="../media/image30.png"/><Relationship Id="rId12" Type="http://schemas.openxmlformats.org/officeDocument/2006/relationships/image" Target="../media/image12.png"/><Relationship Id="rId17" Type="http://schemas.openxmlformats.org/officeDocument/2006/relationships/slide" Target="slide9.xml"/><Relationship Id="rId2" Type="http://schemas.openxmlformats.org/officeDocument/2006/relationships/image" Target="../media/image3.jpe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slide" Target="slide3.xml"/><Relationship Id="rId5" Type="http://schemas.openxmlformats.org/officeDocument/2006/relationships/image" Target="../media/image27.png"/><Relationship Id="rId15" Type="http://schemas.openxmlformats.org/officeDocument/2006/relationships/slide" Target="slide7.xml"/><Relationship Id="rId10" Type="http://schemas.openxmlformats.org/officeDocument/2006/relationships/image" Target="../media/image33.png"/><Relationship Id="rId19" Type="http://schemas.openxmlformats.org/officeDocument/2006/relationships/slide" Target="slide11.xml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13.png"/><Relationship Id="rId2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4.png"/><Relationship Id="rId18" Type="http://schemas.openxmlformats.org/officeDocument/2006/relationships/slide" Target="slide12.xml"/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12" Type="http://schemas.openxmlformats.org/officeDocument/2006/relationships/slide" Target="slide7.xml"/><Relationship Id="rId17" Type="http://schemas.openxmlformats.org/officeDocument/2006/relationships/image" Target="../media/image16.png"/><Relationship Id="rId2" Type="http://schemas.openxmlformats.org/officeDocument/2006/relationships/image" Target="../media/image2.tif"/><Relationship Id="rId16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13.png"/><Relationship Id="rId5" Type="http://schemas.openxmlformats.org/officeDocument/2006/relationships/image" Target="../media/image35.jpg"/><Relationship Id="rId15" Type="http://schemas.openxmlformats.org/officeDocument/2006/relationships/image" Target="../media/image15.png"/><Relationship Id="rId10" Type="http://schemas.openxmlformats.org/officeDocument/2006/relationships/slide" Target="slide4.xml"/><Relationship Id="rId19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openxmlformats.org/officeDocument/2006/relationships/image" Target="../media/image12.png"/><Relationship Id="rId1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9.xml"/><Relationship Id="rId18" Type="http://schemas.openxmlformats.org/officeDocument/2006/relationships/image" Target="../media/image17.png"/><Relationship Id="rId3" Type="http://schemas.openxmlformats.org/officeDocument/2006/relationships/image" Target="../media/image2.tif"/><Relationship Id="rId7" Type="http://schemas.openxmlformats.org/officeDocument/2006/relationships/slide" Target="slide3.xml"/><Relationship Id="rId12" Type="http://schemas.openxmlformats.org/officeDocument/2006/relationships/image" Target="../media/image14.png"/><Relationship Id="rId17" Type="http://schemas.openxmlformats.org/officeDocument/2006/relationships/slide" Target="slide12.xml"/><Relationship Id="rId2" Type="http://schemas.openxmlformats.org/officeDocument/2006/relationships/image" Target="../media/image3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slide" Target="slide7.xml"/><Relationship Id="rId5" Type="http://schemas.openxmlformats.org/officeDocument/2006/relationships/image" Target="../media/image39.png"/><Relationship Id="rId15" Type="http://schemas.openxmlformats.org/officeDocument/2006/relationships/slide" Target="slide11.xml"/><Relationship Id="rId10" Type="http://schemas.openxmlformats.org/officeDocument/2006/relationships/image" Target="../media/image13.png"/><Relationship Id="rId4" Type="http://schemas.openxmlformats.org/officeDocument/2006/relationships/image" Target="../media/image38.png"/><Relationship Id="rId9" Type="http://schemas.openxmlformats.org/officeDocument/2006/relationships/slide" Target="slide4.xml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4.png"/><Relationship Id="rId18" Type="http://schemas.openxmlformats.org/officeDocument/2006/relationships/slide" Target="slide12.xml"/><Relationship Id="rId3" Type="http://schemas.openxmlformats.org/officeDocument/2006/relationships/image" Target="../media/image2.tif"/><Relationship Id="rId7" Type="http://schemas.openxmlformats.org/officeDocument/2006/relationships/image" Target="../media/image44.png"/><Relationship Id="rId12" Type="http://schemas.openxmlformats.org/officeDocument/2006/relationships/slide" Target="slide7.xml"/><Relationship Id="rId17" Type="http://schemas.openxmlformats.org/officeDocument/2006/relationships/image" Target="../media/image16.png"/><Relationship Id="rId2" Type="http://schemas.openxmlformats.org/officeDocument/2006/relationships/image" Target="../media/image3.jpeg"/><Relationship Id="rId16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13.png"/><Relationship Id="rId5" Type="http://schemas.openxmlformats.org/officeDocument/2006/relationships/image" Target="../media/image42.png"/><Relationship Id="rId15" Type="http://schemas.openxmlformats.org/officeDocument/2006/relationships/image" Target="../media/image15.png"/><Relationship Id="rId10" Type="http://schemas.openxmlformats.org/officeDocument/2006/relationships/slide" Target="slide4.xml"/><Relationship Id="rId19" Type="http://schemas.openxmlformats.org/officeDocument/2006/relationships/image" Target="../media/image17.png"/><Relationship Id="rId4" Type="http://schemas.openxmlformats.org/officeDocument/2006/relationships/image" Target="../media/image41.jpg"/><Relationship Id="rId9" Type="http://schemas.openxmlformats.org/officeDocument/2006/relationships/image" Target="../media/image12.png"/><Relationship Id="rId14" Type="http://schemas.openxmlformats.org/officeDocument/2006/relationships/slide" Target="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37A9A9-C243-D3F3-ECF0-2DD7B8AF8B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7012E3-027E-60B5-CFB0-A2CE0398C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" y="1573635"/>
            <a:ext cx="12110720" cy="4950197"/>
          </a:xfrm>
        </p:spPr>
        <p:txBody>
          <a:bodyPr anchor="ctr">
            <a:normAutofit fontScale="90000"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 First Year Progress report:</a:t>
            </a:r>
            <a:br>
              <a:rPr lang="en-US" sz="4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Innovative holographic optical elements for modern optical instrumentation:</a:t>
            </a:r>
            <a:b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CURRICULUM: Rivelatori, laser e ottica</a:t>
            </a:r>
            <a:br>
              <a:rPr lang="it-IT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Activity location: Observatory di Brera, Merate,milan</a:t>
            </a:r>
            <a:br>
              <a:rPr lang="it-IT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 name: Dhiraj Gupta  </a:t>
            </a:r>
            <a:br>
              <a:rPr lang="it-IT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Supervisor: Andrea Bianco</a:t>
            </a:r>
            <a:br>
              <a:rPr lang="it-IT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06/09/2024</a:t>
            </a:r>
            <a:br>
              <a:rPr lang="it-IT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EE404-C26A-036B-ED65-24A13E2BD3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071281" y="5771992"/>
            <a:ext cx="2120719" cy="108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CD2655C4-A01C-1D0C-1FD6-9E4326CDF5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96510" cy="1136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717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3D2C3A-5A9E-4E25-F0C1-DD27A361B6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87248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/>
              <a:t>GIANO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0C5FC3-FE07-FA9A-C1C0-365BB22F0EE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872480" y="0"/>
            <a:ext cx="6348537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088E5E2-1845-4968-DF26-581E10C1FFD7}"/>
              </a:ext>
            </a:extLst>
          </p:cNvPr>
          <p:cNvGrpSpPr/>
          <p:nvPr/>
        </p:nvGrpSpPr>
        <p:grpSpPr>
          <a:xfrm rot="16200000">
            <a:off x="4162741" y="1146929"/>
            <a:ext cx="2261965" cy="1136891"/>
            <a:chOff x="1343436" y="5721108"/>
            <a:chExt cx="2261965" cy="113689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82C768E-0EFE-78C0-1F9B-0EF79C944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2737196" y="6033666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860593FD-7F12-C144-00BD-8BC9A6544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43436" y="5721108"/>
              <a:ext cx="2261965" cy="1136891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B1CD168-5A40-92AF-65B9-81A420B3B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9440" y="224716"/>
            <a:ext cx="8383165" cy="5287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N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GIANO PRE-SLIT SENSITIVITY IMPROVEMENT at TNG TELESCOPE: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magine 6">
            <a:extLst>
              <a:ext uri="{FF2B5EF4-FFF2-40B4-BE49-F238E27FC236}">
                <a16:creationId xmlns:a16="http://schemas.microsoft.com/office/drawing/2014/main" id="{ABB2EBF1-36D8-1C13-C685-F4B5E53AF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7" y="43544"/>
            <a:ext cx="1906014" cy="903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543157-82D6-1B9D-C9D4-A39D50769A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536865" y="38695"/>
            <a:ext cx="1604758" cy="82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678486E-9CC3-4EFB-EC1B-3843652CF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6069" y="3177318"/>
            <a:ext cx="1876653" cy="1766008"/>
            <a:chOff x="-648769" y="2358"/>
            <a:chExt cx="1876653" cy="1766008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D203F80-0D84-709E-9AC8-2655D386C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6912F5C-5C56-1DD2-1CCE-AA80D08D4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021EC39-2428-15C5-5644-7581BD2F299C}"/>
              </a:ext>
            </a:extLst>
          </p:cNvPr>
          <p:cNvSpPr txBox="1"/>
          <p:nvPr/>
        </p:nvSpPr>
        <p:spPr>
          <a:xfrm>
            <a:off x="166789" y="1422980"/>
            <a:ext cx="55231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GIANO is an infrared (0.9-2.5 </a:t>
            </a:r>
            <a:r>
              <a:rPr lang="en-US" sz="1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cross-dispersed echelle spectrometer designed to achieve high resolution, high throughput, wide band coverage, and very high stability for accurate radial velocity measurements.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9F3F3F8-95B1-0D49-6581-738593DFAFF4}"/>
              </a:ext>
            </a:extLst>
          </p:cNvPr>
          <p:cNvGrpSpPr/>
          <p:nvPr/>
        </p:nvGrpSpPr>
        <p:grpSpPr>
          <a:xfrm>
            <a:off x="194382" y="2478311"/>
            <a:ext cx="5369897" cy="3757740"/>
            <a:chOff x="7392607" y="1657377"/>
            <a:chExt cx="5420165" cy="380254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BDDC418-6BC2-9A9A-9D2C-97380CEC5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074"/>
            <a:stretch/>
          </p:blipFill>
          <p:spPr>
            <a:xfrm>
              <a:off x="7423434" y="1657377"/>
              <a:ext cx="5389338" cy="380254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5FB3948-9610-4D19-57E1-6030D4BB477C}"/>
                </a:ext>
              </a:extLst>
            </p:cNvPr>
            <p:cNvSpPr/>
            <p:nvPr/>
          </p:nvSpPr>
          <p:spPr>
            <a:xfrm>
              <a:off x="7392607" y="1763623"/>
              <a:ext cx="1523432" cy="1580586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3C27AE4F-C905-9C2E-8FCC-F5CEFD662B71}"/>
              </a:ext>
            </a:extLst>
          </p:cNvPr>
          <p:cNvSpPr txBox="1"/>
          <p:nvPr/>
        </p:nvSpPr>
        <p:spPr>
          <a:xfrm>
            <a:off x="5898145" y="1663131"/>
            <a:ext cx="43322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C1C1C"/>
                </a:solidFill>
                <a:effectLst/>
                <a:latin typeface="Inter"/>
              </a:rPr>
              <a:t>To address these issues and keep the observation slit centered, we </a:t>
            </a:r>
            <a:r>
              <a:rPr lang="en-US" sz="1600" dirty="0">
                <a:solidFill>
                  <a:srgbClr val="1C1C1C"/>
                </a:solidFill>
                <a:latin typeface="Inter"/>
              </a:rPr>
              <a:t>were working on a </a:t>
            </a:r>
            <a:r>
              <a:rPr lang="en-US" sz="1600" b="0" i="0" dirty="0">
                <a:solidFill>
                  <a:srgbClr val="1C1C1C"/>
                </a:solidFill>
                <a:effectLst/>
                <a:latin typeface="Inter"/>
              </a:rPr>
              <a:t>guiding interface that continuously monitors and adjusts the star's position in real-time. </a:t>
            </a:r>
            <a:endParaRPr lang="en-US" sz="1600" b="0" i="0" dirty="0">
              <a:solidFill>
                <a:srgbClr val="1C1C1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B9FA3E3-C876-F09B-A4C8-9E59C01F5A81}"/>
              </a:ext>
            </a:extLst>
          </p:cNvPr>
          <p:cNvSpPr txBox="1"/>
          <p:nvPr/>
        </p:nvSpPr>
        <p:spPr>
          <a:xfrm>
            <a:off x="5909528" y="857909"/>
            <a:ext cx="4351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 is important to keep the pre-slit of the </a:t>
            </a:r>
            <a:r>
              <a:rPr lang="en-US" sz="1600" b="0" i="0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Giano</a:t>
            </a:r>
            <a:r>
              <a:rPr lang="en-US" sz="1600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spectrograph exactly centered on the target star to achieve the best possible data quality. 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A164A77-5D65-AF60-C38C-E5AF54A3B952}"/>
              </a:ext>
            </a:extLst>
          </p:cNvPr>
          <p:cNvGrpSpPr/>
          <p:nvPr/>
        </p:nvGrpSpPr>
        <p:grpSpPr>
          <a:xfrm>
            <a:off x="10179677" y="1472383"/>
            <a:ext cx="1992028" cy="1530358"/>
            <a:chOff x="10179677" y="1472383"/>
            <a:chExt cx="1992028" cy="1530358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7CEC3DC6-CC2E-9332-C9E5-D8AE486AC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8169" t="7431"/>
            <a:stretch/>
          </p:blipFill>
          <p:spPr>
            <a:xfrm>
              <a:off x="10180313" y="1472383"/>
              <a:ext cx="1991392" cy="1530358"/>
            </a:xfrm>
            <a:prstGeom prst="rect">
              <a:avLst/>
            </a:prstGeom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4ABAEFF8-C574-A0F7-D622-788874D99B5F}"/>
                </a:ext>
              </a:extLst>
            </p:cNvPr>
            <p:cNvSpPr/>
            <p:nvPr/>
          </p:nvSpPr>
          <p:spPr>
            <a:xfrm>
              <a:off x="10179677" y="2736426"/>
              <a:ext cx="1961946" cy="250144"/>
            </a:xfrm>
            <a:prstGeom prst="rect">
              <a:avLst/>
            </a:prstGeom>
            <a:solidFill>
              <a:srgbClr val="28282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050" dirty="0" err="1"/>
                <a:t>Centered</a:t>
              </a:r>
              <a:r>
                <a:rPr lang="en-IN" sz="1050" dirty="0"/>
                <a:t> image of Star</a:t>
              </a:r>
            </a:p>
          </p:txBody>
        </p:sp>
      </p:grpSp>
      <p:pic>
        <p:nvPicPr>
          <p:cNvPr id="106" name="Picture 105">
            <a:hlinkClick r:id="" action="ppaction://noaction"/>
            <a:extLst>
              <a:ext uri="{FF2B5EF4-FFF2-40B4-BE49-F238E27FC236}">
                <a16:creationId xmlns:a16="http://schemas.microsoft.com/office/drawing/2014/main" id="{52450BBB-4351-6B99-72F0-5C7828B05F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4429" y="2846357"/>
            <a:ext cx="3879602" cy="3726284"/>
          </a:xfrm>
          <a:prstGeom prst="rect">
            <a:avLst/>
          </a:prstGeom>
        </p:spPr>
      </p:pic>
      <p:pic>
        <p:nvPicPr>
          <p:cNvPr id="108" name="Picture 107">
            <a:hlinkClick r:id="rId7" action="ppaction://hlinksldjump"/>
            <a:extLst>
              <a:ext uri="{FF2B5EF4-FFF2-40B4-BE49-F238E27FC236}">
                <a16:creationId xmlns:a16="http://schemas.microsoft.com/office/drawing/2014/main" id="{CFCC6785-5076-5171-0B07-CDADE4283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91" y="6396438"/>
            <a:ext cx="393910" cy="385615"/>
          </a:xfrm>
          <a:prstGeom prst="rect">
            <a:avLst/>
          </a:prstGeom>
        </p:spPr>
      </p:pic>
      <p:pic>
        <p:nvPicPr>
          <p:cNvPr id="109" name="Picture 108">
            <a:hlinkClick r:id="rId9" action="ppaction://hlinksldjump"/>
            <a:extLst>
              <a:ext uri="{FF2B5EF4-FFF2-40B4-BE49-F238E27FC236}">
                <a16:creationId xmlns:a16="http://schemas.microsoft.com/office/drawing/2014/main" id="{372036CB-5991-7B1C-DDC2-11E6037925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726" y="6396677"/>
            <a:ext cx="464398" cy="356591"/>
          </a:xfrm>
          <a:prstGeom prst="rect">
            <a:avLst/>
          </a:prstGeom>
        </p:spPr>
      </p:pic>
      <p:pic>
        <p:nvPicPr>
          <p:cNvPr id="110" name="Picture 109">
            <a:hlinkClick r:id="rId11" action="ppaction://hlinksldjump"/>
            <a:extLst>
              <a:ext uri="{FF2B5EF4-FFF2-40B4-BE49-F238E27FC236}">
                <a16:creationId xmlns:a16="http://schemas.microsoft.com/office/drawing/2014/main" id="{19A5A388-4DD7-DBE8-2C40-BF13CE49C6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216" y="6396677"/>
            <a:ext cx="505863" cy="356591"/>
          </a:xfrm>
          <a:prstGeom prst="rect">
            <a:avLst/>
          </a:prstGeom>
        </p:spPr>
      </p:pic>
      <p:pic>
        <p:nvPicPr>
          <p:cNvPr id="111" name="Picture 110">
            <a:hlinkClick r:id="rId13" action="ppaction://hlinksldjump"/>
            <a:extLst>
              <a:ext uri="{FF2B5EF4-FFF2-40B4-BE49-F238E27FC236}">
                <a16:creationId xmlns:a16="http://schemas.microsoft.com/office/drawing/2014/main" id="{B9632AE8-117B-046F-D5EF-931A24E4DE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99124" y="6419242"/>
            <a:ext cx="563913" cy="331714"/>
          </a:xfrm>
          <a:prstGeom prst="rect">
            <a:avLst/>
          </a:prstGeom>
        </p:spPr>
      </p:pic>
      <p:pic>
        <p:nvPicPr>
          <p:cNvPr id="112" name="Picture 111">
            <a:hlinkClick r:id="rId15" action="ppaction://hlinksldjump"/>
            <a:extLst>
              <a:ext uri="{FF2B5EF4-FFF2-40B4-BE49-F238E27FC236}">
                <a16:creationId xmlns:a16="http://schemas.microsoft.com/office/drawing/2014/main" id="{64F6739A-C32E-C773-4C92-763321F5CF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3262" y="6396438"/>
            <a:ext cx="507935" cy="354518"/>
          </a:xfrm>
          <a:prstGeom prst="rect">
            <a:avLst/>
          </a:prstGeom>
        </p:spPr>
      </p:pic>
      <p:pic>
        <p:nvPicPr>
          <p:cNvPr id="113" name="Picture 112">
            <a:hlinkClick r:id="rId17" action="ppaction://hlinksldjump"/>
            <a:extLst>
              <a:ext uri="{FF2B5EF4-FFF2-40B4-BE49-F238E27FC236}">
                <a16:creationId xmlns:a16="http://schemas.microsoft.com/office/drawing/2014/main" id="{6A2CD704-524C-9E51-51EC-CF72B92192E8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6400"/>
          <a:stretch/>
        </p:blipFill>
        <p:spPr>
          <a:xfrm>
            <a:off x="2911422" y="6430828"/>
            <a:ext cx="524522" cy="3085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2A73B9-AF61-C5C2-1A3B-5D4E9EC388AE}"/>
              </a:ext>
            </a:extLst>
          </p:cNvPr>
          <p:cNvSpPr txBox="1"/>
          <p:nvPr/>
        </p:nvSpPr>
        <p:spPr>
          <a:xfrm>
            <a:off x="8696261" y="492665"/>
            <a:ext cx="1737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/>
              <a:t>12-08-24 to 23-08-2024</a:t>
            </a:r>
          </a:p>
        </p:txBody>
      </p:sp>
    </p:spTree>
    <p:extLst>
      <p:ext uri="{BB962C8B-B14F-4D97-AF65-F5344CB8AC3E}">
        <p14:creationId xmlns:p14="http://schemas.microsoft.com/office/powerpoint/2010/main" val="563326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7C6050E-959B-85B4-21E7-D31341287AA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555421" y="960205"/>
            <a:ext cx="3636579" cy="58977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AF988A-6BB7-EBA6-A010-4E900BDFA2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" y="960204"/>
            <a:ext cx="3920361" cy="58977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022E0-CC3A-CE1C-8038-370A1F0A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0909" y="-128054"/>
            <a:ext cx="3211286" cy="903515"/>
          </a:xfrm>
        </p:spPr>
        <p:txBody>
          <a:bodyPr/>
          <a:lstStyle/>
          <a:p>
            <a:pPr algn="ctr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Coursework: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C107EB-FCE7-4459-1C42-A154F6E991AF}"/>
              </a:ext>
            </a:extLst>
          </p:cNvPr>
          <p:cNvSpPr/>
          <p:nvPr/>
        </p:nvSpPr>
        <p:spPr>
          <a:xfrm>
            <a:off x="438120" y="1201872"/>
            <a:ext cx="11407040" cy="52670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5DBF1BA-F07F-E8B7-7823-E82F4D1E1F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452579"/>
              </p:ext>
            </p:extLst>
          </p:nvPr>
        </p:nvGraphicFramePr>
        <p:xfrm>
          <a:off x="425377" y="1219200"/>
          <a:ext cx="11407040" cy="51509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4160">
                  <a:extLst>
                    <a:ext uri="{9D8B030D-6E8A-4147-A177-3AD203B41FA5}">
                      <a16:colId xmlns:a16="http://schemas.microsoft.com/office/drawing/2014/main" val="4258732954"/>
                    </a:ext>
                  </a:extLst>
                </a:gridCol>
                <a:gridCol w="7562880">
                  <a:extLst>
                    <a:ext uri="{9D8B030D-6E8A-4147-A177-3AD203B41FA5}">
                      <a16:colId xmlns:a16="http://schemas.microsoft.com/office/drawing/2014/main" val="2081835097"/>
                    </a:ext>
                  </a:extLst>
                </a:gridCol>
              </a:tblGrid>
              <a:tr h="320717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IN" sz="14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Courses Completed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7266478"/>
                  </a:ext>
                </a:extLst>
              </a:tr>
              <a:tr h="267209">
                <a:tc>
                  <a:txBody>
                    <a:bodyPr/>
                    <a:lstStyle/>
                    <a:p>
                      <a:r>
                        <a:rPr lang="en-IN" sz="14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Adaptive Optics for Astronomy:</a:t>
                      </a:r>
                    </a:p>
                    <a:p>
                      <a:pPr fontAlgn="t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 time: </a:t>
                      </a: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hr (1.5 credits)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Lecturer: </a:t>
                      </a:r>
                      <a:r>
                        <a:rPr lang="en-IN" sz="14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Carmelo Arcidiacono (INAF Padova)</a:t>
                      </a:r>
                      <a:endParaRPr lang="en-IN" sz="1400" b="1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Atmospheric Effects: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Physics of the Earth's atmosphere and its impact on observations.</a:t>
                      </a:r>
                    </a:p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 Principles: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Core concepts of adaptive optics and types of AO systems.</a:t>
                      </a:r>
                    </a:p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Implementation: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Design, implementation, and usage of AO systems in astronomy.</a:t>
                      </a:r>
                    </a:p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Applications: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Use of AO in observing planets, stars, and galactic phenomena.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1372898"/>
                  </a:ext>
                </a:extLst>
              </a:tr>
              <a:tr h="994223">
                <a:tc>
                  <a:txBody>
                    <a:bodyPr/>
                    <a:lstStyle/>
                    <a:p>
                      <a:r>
                        <a:rPr lang="en-IN" sz="14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Radio and Optical Interferometry:</a:t>
                      </a:r>
                    </a:p>
                    <a:p>
                      <a:pPr fontAlgn="t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 time: </a:t>
                      </a: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hr (1.5 credits)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Lecturer: </a:t>
                      </a:r>
                      <a:r>
                        <a:rPr lang="en-IN" sz="14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Fabrizio </a:t>
                      </a:r>
                      <a:r>
                        <a:rPr lang="en-IN" sz="14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Massi</a:t>
                      </a:r>
                      <a:r>
                        <a:rPr lang="en-IN" sz="14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&amp; Lorenzo Busoni (INAF </a:t>
                      </a:r>
                      <a:r>
                        <a:rPr lang="en-IN" sz="14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Arcetri</a:t>
                      </a:r>
                      <a:r>
                        <a:rPr lang="en-IN" sz="14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IN" sz="1400" b="1" i="0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(8/10/2024)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Basics of Interferometry: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Introduction to radio and optical/infrared interferometry.</a:t>
                      </a:r>
                    </a:p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Technical Overview: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How interferometers work and the key challenges in instrumentation and observation.</a:t>
                      </a:r>
                    </a:p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Key Results: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Significant discoveries using interferometry.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9131544"/>
                  </a:ext>
                </a:extLst>
              </a:tr>
              <a:tr h="769721">
                <a:tc>
                  <a:txBody>
                    <a:bodyPr/>
                    <a:lstStyle/>
                    <a:p>
                      <a:r>
                        <a:rPr lang="en-IN" sz="14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Laser Physics and Applications :</a:t>
                      </a:r>
                    </a:p>
                    <a:p>
                      <a:pPr fontAlgn="t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 time: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16hr (2 credits)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Lecturer: </a:t>
                      </a:r>
                      <a:r>
                        <a:rPr lang="en-IN" sz="14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Annalisa Volpe (</a:t>
                      </a:r>
                      <a:r>
                        <a:rPr lang="en-IN" sz="14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Uniba</a:t>
                      </a:r>
                      <a:r>
                        <a:rPr lang="en-IN" sz="14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fontAlgn="t"/>
                      <a:r>
                        <a:rPr lang="en-IN" sz="1400" b="1" i="0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(27/09/2024)</a:t>
                      </a:r>
                      <a:endParaRPr lang="en-IN" sz="1400" b="1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Fundamentals:</a:t>
                      </a:r>
                      <a:r>
                        <a:rPr lang="en-I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Optical cavities, spontaneous and stimulated emission.</a:t>
                      </a:r>
                    </a:p>
                    <a:p>
                      <a:r>
                        <a:rPr lang="en-I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Laser Types:</a:t>
                      </a:r>
                      <a:r>
                        <a:rPr lang="en-I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Continuous wave and pulsed beam lasers.</a:t>
                      </a:r>
                    </a:p>
                    <a:p>
                      <a:r>
                        <a:rPr lang="en-I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Applications:</a:t>
                      </a:r>
                      <a:r>
                        <a:rPr lang="en-I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Overview of laser applications.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786687"/>
                  </a:ext>
                </a:extLst>
              </a:tr>
              <a:tr h="32071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Courses to be Completed by end of the second year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fontAlgn="t"/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0463225"/>
                  </a:ext>
                </a:extLst>
              </a:tr>
              <a:tr h="855851">
                <a:tc>
                  <a:txBody>
                    <a:bodyPr/>
                    <a:lstStyle/>
                    <a:p>
                      <a:pPr rtl="0" fontAlgn="t"/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Advanced scientific programming in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Matlab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</a:t>
                      </a:r>
                    </a:p>
                    <a:p>
                      <a:pPr fontAlgn="t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 time: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30hr (4 credits)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Lecturer: 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Paolo Bardella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MATLAB improvements, source control with Git, MATLAB internals, OOP in MATLAB, code optimization, MEX files, parallel computing, GPUs, I/O optimization, and alternatives to MATLAB.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02062"/>
                  </a:ext>
                </a:extLst>
              </a:tr>
              <a:tr h="769721">
                <a:tc>
                  <a:txBody>
                    <a:bodyPr/>
                    <a:lstStyle/>
                    <a:p>
                      <a:r>
                        <a:rPr lang="en-US" sz="1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Machine Learning Programming in Physics</a:t>
                      </a:r>
                      <a:r>
                        <a:rPr lang="en-IN" sz="14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fontAlgn="t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 time: </a:t>
                      </a: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hr (2.5 credits)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Lecturer: </a:t>
                      </a:r>
                      <a:r>
                        <a:rPr lang="en-IN" sz="1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Gioacchino</a:t>
                      </a:r>
                      <a:r>
                        <a:rPr lang="en-IN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Vino (INFN-Bari)</a:t>
                      </a:r>
                      <a:endParaRPr lang="en-IN" sz="1400" b="1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N" sz="1400" b="1" dirty="0"/>
                        <a:t>Python Fundamentals, Data Handling, Machine Learning Basics, Frameworks and Optimization</a:t>
                      </a:r>
                      <a:endPara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0539611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C73337-3028-B1B5-0D73-D86B0214F773}"/>
              </a:ext>
            </a:extLst>
          </p:cNvPr>
          <p:cNvCxnSpPr/>
          <p:nvPr/>
        </p:nvCxnSpPr>
        <p:spPr>
          <a:xfrm>
            <a:off x="2570025" y="775461"/>
            <a:ext cx="7150917" cy="0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Immagine 6">
            <a:extLst>
              <a:ext uri="{FF2B5EF4-FFF2-40B4-BE49-F238E27FC236}">
                <a16:creationId xmlns:a16="http://schemas.microsoft.com/office/drawing/2014/main" id="{95E3F406-E71D-C6A5-1F62-DE131DA5F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7" y="-10510"/>
            <a:ext cx="2030415" cy="96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0D0376-9C0F-4CBA-FC6D-A36FDD5432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340316" y="-4849"/>
            <a:ext cx="1855737" cy="950312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FB7121BD-AD4B-4CA6-3FEF-646B96AF2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047" y="6487127"/>
            <a:ext cx="393910" cy="385615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804C0251-A436-8324-81C4-A46172F390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5782" y="6487366"/>
            <a:ext cx="464398" cy="356591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AD93FAF8-1C66-4FA9-59ED-B2078E54BD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272" y="6487366"/>
            <a:ext cx="505863" cy="356591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56AA0E72-39A1-A323-19D7-72ADFD2F41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55180" y="6509931"/>
            <a:ext cx="563913" cy="331714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D8B7D4EE-FF4A-57C6-3C1C-E999F81AAC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39318" y="6487127"/>
            <a:ext cx="507935" cy="354518"/>
          </a:xfrm>
          <a:prstGeom prst="rect">
            <a:avLst/>
          </a:prstGeom>
        </p:spPr>
      </p:pic>
      <p:pic>
        <p:nvPicPr>
          <p:cNvPr id="15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2A9BE368-1E96-D100-72B6-364E97918F7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6400"/>
          <a:stretch/>
        </p:blipFill>
        <p:spPr>
          <a:xfrm>
            <a:off x="11667478" y="6521517"/>
            <a:ext cx="524522" cy="30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61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CE67127-FE10-A76E-623A-A378C64887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 flipV="1">
            <a:off x="25365" y="0"/>
            <a:ext cx="12166636" cy="6857999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0A1FAE95-3674-DE12-5F83-6AF76F211D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365" y="0"/>
            <a:ext cx="12166636" cy="6857999"/>
          </a:xfrm>
          <a:prstGeom prst="rtTriangle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4" name="Immagine 6" descr="A red logo with text&#10;&#10;Description automatically generated">
            <a:extLst>
              <a:ext uri="{FF2B5EF4-FFF2-40B4-BE49-F238E27FC236}">
                <a16:creationId xmlns:a16="http://schemas.microsoft.com/office/drawing/2014/main" id="{69128CC4-318F-688A-EAE3-1B45F5B201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7" y="-1"/>
            <a:ext cx="2167728" cy="102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blue dots and white text&#10;&#10;Description automatically generated">
            <a:extLst>
              <a:ext uri="{FF2B5EF4-FFF2-40B4-BE49-F238E27FC236}">
                <a16:creationId xmlns:a16="http://schemas.microsoft.com/office/drawing/2014/main" id="{D3EEE22E-093C-BD85-3BE6-F684403922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340316" y="-4849"/>
            <a:ext cx="1855737" cy="95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F7A5C8-593A-831C-7D62-F314F3D12716}"/>
              </a:ext>
            </a:extLst>
          </p:cNvPr>
          <p:cNvSpPr txBox="1">
            <a:spLocks/>
          </p:cNvSpPr>
          <p:nvPr/>
        </p:nvSpPr>
        <p:spPr>
          <a:xfrm>
            <a:off x="4022271" y="136522"/>
            <a:ext cx="4147457" cy="6675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78534E-7CC8-6301-F668-A49A177469A7}"/>
              </a:ext>
            </a:extLst>
          </p:cNvPr>
          <p:cNvCxnSpPr/>
          <p:nvPr/>
        </p:nvCxnSpPr>
        <p:spPr>
          <a:xfrm>
            <a:off x="2602684" y="853536"/>
            <a:ext cx="7150917" cy="0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3B3E586A-576D-386F-0815-21459496E2F4}"/>
              </a:ext>
            </a:extLst>
          </p:cNvPr>
          <p:cNvGrpSpPr/>
          <p:nvPr/>
        </p:nvGrpSpPr>
        <p:grpSpPr>
          <a:xfrm>
            <a:off x="444207" y="1049926"/>
            <a:ext cx="11303585" cy="5474560"/>
            <a:chOff x="320512" y="1107855"/>
            <a:chExt cx="10770925" cy="5297617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5E86B86D-EF48-65CE-AB83-E02568D1A1C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0512" y="1107855"/>
              <a:ext cx="10770920" cy="52976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D967697-CD59-DFE9-0DCF-BCE1934D4A38}"/>
                </a:ext>
              </a:extLst>
            </p:cNvPr>
            <p:cNvGrpSpPr/>
            <p:nvPr/>
          </p:nvGrpSpPr>
          <p:grpSpPr>
            <a:xfrm>
              <a:off x="474772" y="1167534"/>
              <a:ext cx="10616665" cy="5126146"/>
              <a:chOff x="439146" y="821438"/>
              <a:chExt cx="10616665" cy="5126146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FFAF46D2-03FC-6896-F554-4CA07F175B1E}"/>
                  </a:ext>
                </a:extLst>
              </p:cNvPr>
              <p:cNvGrpSpPr/>
              <p:nvPr/>
            </p:nvGrpSpPr>
            <p:grpSpPr>
              <a:xfrm>
                <a:off x="439146" y="3919927"/>
                <a:ext cx="10556512" cy="2027657"/>
                <a:chOff x="1594804" y="4997161"/>
                <a:chExt cx="8663586" cy="1726124"/>
              </a:xfrm>
            </p:grpSpPr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4880E6DB-C0C2-E995-6666-E1F65C9F31C2}"/>
                    </a:ext>
                  </a:extLst>
                </p:cNvPr>
                <p:cNvSpPr/>
                <p:nvPr/>
              </p:nvSpPr>
              <p:spPr>
                <a:xfrm>
                  <a:off x="1594804" y="4997161"/>
                  <a:ext cx="751023" cy="751023"/>
                </a:xfrm>
                <a:prstGeom prst="ellipse">
                  <a:avLst/>
                </a:prstGeom>
              </p:spPr>
              <p:style>
                <a:lnRef idx="0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76" name="Rectangle 175" descr="Cheers">
                  <a:extLst>
                    <a:ext uri="{FF2B5EF4-FFF2-40B4-BE49-F238E27FC236}">
                      <a16:creationId xmlns:a16="http://schemas.microsoft.com/office/drawing/2014/main" id="{00D60649-C3ED-AF41-68D3-22AD3F0A0827}"/>
                    </a:ext>
                  </a:extLst>
                </p:cNvPr>
                <p:cNvSpPr/>
                <p:nvPr/>
              </p:nvSpPr>
              <p:spPr>
                <a:xfrm>
                  <a:off x="1752519" y="5154876"/>
                  <a:ext cx="435593" cy="435593"/>
                </a:xfrm>
                <a:prstGeom prst="rect">
                  <a:avLst/>
                </a:prstGeom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a:blip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44EB79BC-E366-8E1F-940C-EB5067651E75}"/>
                    </a:ext>
                  </a:extLst>
                </p:cNvPr>
                <p:cNvSpPr/>
                <p:nvPr/>
              </p:nvSpPr>
              <p:spPr>
                <a:xfrm>
                  <a:off x="2506761" y="4997161"/>
                  <a:ext cx="1770268" cy="751023"/>
                </a:xfrm>
                <a:custGeom>
                  <a:avLst/>
                  <a:gdLst>
                    <a:gd name="connsiteX0" fmla="*/ 0 w 1770268"/>
                    <a:gd name="connsiteY0" fmla="*/ 0 h 751023"/>
                    <a:gd name="connsiteX1" fmla="*/ 1770268 w 1770268"/>
                    <a:gd name="connsiteY1" fmla="*/ 0 h 751023"/>
                    <a:gd name="connsiteX2" fmla="*/ 1770268 w 1770268"/>
                    <a:gd name="connsiteY2" fmla="*/ 751023 h 751023"/>
                    <a:gd name="connsiteX3" fmla="*/ 0 w 1770268"/>
                    <a:gd name="connsiteY3" fmla="*/ 751023 h 751023"/>
                    <a:gd name="connsiteX4" fmla="*/ 0 w 1770268"/>
                    <a:gd name="connsiteY4" fmla="*/ 0 h 751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0268" h="751023">
                      <a:moveTo>
                        <a:pt x="0" y="0"/>
                      </a:moveTo>
                      <a:lnTo>
                        <a:pt x="1770268" y="0"/>
                      </a:lnTo>
                      <a:lnTo>
                        <a:pt x="1770268" y="751023"/>
                      </a:lnTo>
                      <a:lnTo>
                        <a:pt x="0" y="7510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marL="0" lvl="0" indent="0" algn="l" defTabSz="53340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600" b="1" kern="1200" dirty="0"/>
                    <a:t>Analysis, Writing, and Dissemination (2025-2026)</a:t>
                  </a:r>
                  <a:endParaRPr lang="en-US" sz="1600" kern="1200" dirty="0"/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1DB274C0-0E71-4BB6-47CA-2494A341CCCC}"/>
                    </a:ext>
                  </a:extLst>
                </p:cNvPr>
                <p:cNvSpPr/>
                <p:nvPr/>
              </p:nvSpPr>
              <p:spPr>
                <a:xfrm>
                  <a:off x="4585485" y="4997161"/>
                  <a:ext cx="751023" cy="751023"/>
                </a:xfrm>
                <a:prstGeom prst="ellipse">
                  <a:avLst/>
                </a:prstGeom>
              </p:spPr>
              <p:style>
                <a:lnRef idx="0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79" name="Rectangle 178" descr="Scientist">
                  <a:extLst>
                    <a:ext uri="{FF2B5EF4-FFF2-40B4-BE49-F238E27FC236}">
                      <a16:creationId xmlns:a16="http://schemas.microsoft.com/office/drawing/2014/main" id="{B303CBDC-F74C-713C-ABFE-2138DD3312D6}"/>
                    </a:ext>
                  </a:extLst>
                </p:cNvPr>
                <p:cNvSpPr/>
                <p:nvPr/>
              </p:nvSpPr>
              <p:spPr>
                <a:xfrm>
                  <a:off x="4743200" y="5154876"/>
                  <a:ext cx="435593" cy="435593"/>
                </a:xfrm>
                <a:prstGeom prst="rect">
                  <a:avLst/>
                </a:prstGeom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a:blip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B24AA9A4-9CBF-67B0-D231-374861E491A8}"/>
                    </a:ext>
                  </a:extLst>
                </p:cNvPr>
                <p:cNvSpPr/>
                <p:nvPr/>
              </p:nvSpPr>
              <p:spPr>
                <a:xfrm>
                  <a:off x="5497442" y="4997161"/>
                  <a:ext cx="1770268" cy="751023"/>
                </a:xfrm>
                <a:custGeom>
                  <a:avLst/>
                  <a:gdLst>
                    <a:gd name="connsiteX0" fmla="*/ 0 w 1770268"/>
                    <a:gd name="connsiteY0" fmla="*/ 0 h 751023"/>
                    <a:gd name="connsiteX1" fmla="*/ 1770268 w 1770268"/>
                    <a:gd name="connsiteY1" fmla="*/ 0 h 751023"/>
                    <a:gd name="connsiteX2" fmla="*/ 1770268 w 1770268"/>
                    <a:gd name="connsiteY2" fmla="*/ 751023 h 751023"/>
                    <a:gd name="connsiteX3" fmla="*/ 0 w 1770268"/>
                    <a:gd name="connsiteY3" fmla="*/ 751023 h 751023"/>
                    <a:gd name="connsiteX4" fmla="*/ 0 w 1770268"/>
                    <a:gd name="connsiteY4" fmla="*/ 0 h 751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0268" h="751023">
                      <a:moveTo>
                        <a:pt x="0" y="0"/>
                      </a:moveTo>
                      <a:lnTo>
                        <a:pt x="1770268" y="0"/>
                      </a:lnTo>
                      <a:lnTo>
                        <a:pt x="1770268" y="751023"/>
                      </a:lnTo>
                      <a:lnTo>
                        <a:pt x="0" y="7510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marL="0" lvl="0" indent="0" algn="l" defTabSz="53340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200" b="1" kern="1200" dirty="0"/>
                    <a:t>7.Final Research Activities </a:t>
                  </a:r>
                  <a:r>
                    <a:rPr lang="en-IN" sz="1200" b="1" kern="1200" dirty="0"/>
                    <a:t>(12/25) </a:t>
                  </a:r>
                  <a:r>
                    <a:rPr lang="en-US" sz="1200" kern="1200" dirty="0"/>
                    <a:t>: Complete data analysis, finalize experiments, and integrate results.</a:t>
                  </a:r>
                </a:p>
              </p:txBody>
            </p:sp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13541448-BBE5-E29E-FB80-6ED25B6806DF}"/>
                    </a:ext>
                  </a:extLst>
                </p:cNvPr>
                <p:cNvSpPr/>
                <p:nvPr/>
              </p:nvSpPr>
              <p:spPr>
                <a:xfrm>
                  <a:off x="7576166" y="4997161"/>
                  <a:ext cx="751023" cy="751023"/>
                </a:xfrm>
                <a:prstGeom prst="ellipse">
                  <a:avLst/>
                </a:prstGeom>
              </p:spPr>
              <p:style>
                <a:lnRef idx="0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82" name="Rectangle 181" descr="Typewriter">
                  <a:extLst>
                    <a:ext uri="{FF2B5EF4-FFF2-40B4-BE49-F238E27FC236}">
                      <a16:creationId xmlns:a16="http://schemas.microsoft.com/office/drawing/2014/main" id="{03BF1653-41D6-E559-FF7C-95660BF29FCA}"/>
                    </a:ext>
                  </a:extLst>
                </p:cNvPr>
                <p:cNvSpPr/>
                <p:nvPr/>
              </p:nvSpPr>
              <p:spPr>
                <a:xfrm>
                  <a:off x="7733881" y="5154876"/>
                  <a:ext cx="435593" cy="435593"/>
                </a:xfrm>
                <a:prstGeom prst="rect">
                  <a:avLst/>
                </a:prstGeom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a:blip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D1F29E8-E85B-4EB4-6977-86A21AEC16E4}"/>
                    </a:ext>
                  </a:extLst>
                </p:cNvPr>
                <p:cNvSpPr/>
                <p:nvPr/>
              </p:nvSpPr>
              <p:spPr>
                <a:xfrm>
                  <a:off x="8488122" y="4997161"/>
                  <a:ext cx="1770268" cy="751023"/>
                </a:xfrm>
                <a:custGeom>
                  <a:avLst/>
                  <a:gdLst>
                    <a:gd name="connsiteX0" fmla="*/ 0 w 1770268"/>
                    <a:gd name="connsiteY0" fmla="*/ 0 h 751023"/>
                    <a:gd name="connsiteX1" fmla="*/ 1770268 w 1770268"/>
                    <a:gd name="connsiteY1" fmla="*/ 0 h 751023"/>
                    <a:gd name="connsiteX2" fmla="*/ 1770268 w 1770268"/>
                    <a:gd name="connsiteY2" fmla="*/ 751023 h 751023"/>
                    <a:gd name="connsiteX3" fmla="*/ 0 w 1770268"/>
                    <a:gd name="connsiteY3" fmla="*/ 751023 h 751023"/>
                    <a:gd name="connsiteX4" fmla="*/ 0 w 1770268"/>
                    <a:gd name="connsiteY4" fmla="*/ 0 h 751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0268" h="751023">
                      <a:moveTo>
                        <a:pt x="0" y="0"/>
                      </a:moveTo>
                      <a:lnTo>
                        <a:pt x="1770268" y="0"/>
                      </a:lnTo>
                      <a:lnTo>
                        <a:pt x="1770268" y="751023"/>
                      </a:lnTo>
                      <a:lnTo>
                        <a:pt x="0" y="7510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marL="0" lvl="0" indent="0" algn="l" defTabSz="53340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200" b="1" kern="1200" dirty="0"/>
                    <a:t>8.Thesis Writing(1</a:t>
                  </a:r>
                  <a:r>
                    <a:rPr lang="en-US" sz="1200" b="1" dirty="0"/>
                    <a:t>/26</a:t>
                  </a:r>
                  <a:r>
                    <a:rPr lang="en-US" sz="1200" b="1" kern="1200" dirty="0"/>
                    <a:t>)</a:t>
                  </a:r>
                  <a:r>
                    <a:rPr lang="en-US" sz="1200" kern="1200" dirty="0"/>
                    <a:t>: Draft, revise, and finalize the PhD thesis; prepare for submission.</a:t>
                  </a:r>
                </a:p>
              </p:txBody>
            </p: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576543CC-27F2-BEE7-BA04-0DDF186FCABE}"/>
                    </a:ext>
                  </a:extLst>
                </p:cNvPr>
                <p:cNvSpPr/>
                <p:nvPr/>
              </p:nvSpPr>
              <p:spPr>
                <a:xfrm>
                  <a:off x="1594804" y="5972262"/>
                  <a:ext cx="751023" cy="751023"/>
                </a:xfrm>
                <a:prstGeom prst="ellipse">
                  <a:avLst/>
                </a:prstGeom>
              </p:spPr>
              <p:style>
                <a:lnRef idx="0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85" name="Rectangle 184" descr="Lecturer">
                  <a:extLst>
                    <a:ext uri="{FF2B5EF4-FFF2-40B4-BE49-F238E27FC236}">
                      <a16:creationId xmlns:a16="http://schemas.microsoft.com/office/drawing/2014/main" id="{FBCDE40F-4B61-6072-04FF-2471F44BB682}"/>
                    </a:ext>
                  </a:extLst>
                </p:cNvPr>
                <p:cNvSpPr/>
                <p:nvPr/>
              </p:nvSpPr>
              <p:spPr>
                <a:xfrm>
                  <a:off x="1752519" y="6129977"/>
                  <a:ext cx="435593" cy="435593"/>
                </a:xfrm>
                <a:prstGeom prst="rect">
                  <a:avLst/>
                </a:prstGeom>
                <a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1"/>
                      </a:ext>
                    </a:extLst>
                  </a:blip>
                  <a:stretch>
                    <a:fillRect/>
                  </a:stretch>
                </a:blip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BA99D70B-DD50-5E62-4CCA-D605BE432EFB}"/>
                    </a:ext>
                  </a:extLst>
                </p:cNvPr>
                <p:cNvSpPr/>
                <p:nvPr/>
              </p:nvSpPr>
              <p:spPr>
                <a:xfrm>
                  <a:off x="2506761" y="5972262"/>
                  <a:ext cx="1770268" cy="751023"/>
                </a:xfrm>
                <a:custGeom>
                  <a:avLst/>
                  <a:gdLst>
                    <a:gd name="connsiteX0" fmla="*/ 0 w 1770268"/>
                    <a:gd name="connsiteY0" fmla="*/ 0 h 751023"/>
                    <a:gd name="connsiteX1" fmla="*/ 1770268 w 1770268"/>
                    <a:gd name="connsiteY1" fmla="*/ 0 h 751023"/>
                    <a:gd name="connsiteX2" fmla="*/ 1770268 w 1770268"/>
                    <a:gd name="connsiteY2" fmla="*/ 751023 h 751023"/>
                    <a:gd name="connsiteX3" fmla="*/ 0 w 1770268"/>
                    <a:gd name="connsiteY3" fmla="*/ 751023 h 751023"/>
                    <a:gd name="connsiteX4" fmla="*/ 0 w 1770268"/>
                    <a:gd name="connsiteY4" fmla="*/ 0 h 751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0268" h="751023">
                      <a:moveTo>
                        <a:pt x="0" y="0"/>
                      </a:moveTo>
                      <a:lnTo>
                        <a:pt x="1770268" y="0"/>
                      </a:lnTo>
                      <a:lnTo>
                        <a:pt x="1770268" y="751023"/>
                      </a:lnTo>
                      <a:lnTo>
                        <a:pt x="0" y="7510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marL="0" lvl="0" indent="0" algn="l" defTabSz="53340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200" b="1" kern="1200" dirty="0"/>
                    <a:t>9.Academic Contributions</a:t>
                  </a:r>
                  <a:r>
                    <a:rPr lang="en-US" sz="1200" kern="1200" dirty="0"/>
                    <a:t>: Submit research papers, present findings at conferences.</a:t>
                  </a:r>
                </a:p>
              </p:txBody>
            </p:sp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82B37AD7-F04C-BD8B-A7F7-9F2B295073C2}"/>
                    </a:ext>
                  </a:extLst>
                </p:cNvPr>
                <p:cNvSpPr/>
                <p:nvPr/>
              </p:nvSpPr>
              <p:spPr>
                <a:xfrm>
                  <a:off x="4585485" y="5972262"/>
                  <a:ext cx="751023" cy="751023"/>
                </a:xfrm>
                <a:prstGeom prst="ellipse">
                  <a:avLst/>
                </a:prstGeom>
              </p:spPr>
              <p:style>
                <a:lnRef idx="0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88" name="Rectangle 187" descr="Checkmark">
                  <a:extLst>
                    <a:ext uri="{FF2B5EF4-FFF2-40B4-BE49-F238E27FC236}">
                      <a16:creationId xmlns:a16="http://schemas.microsoft.com/office/drawing/2014/main" id="{7DEA86B5-20FA-2D41-B527-7B08B16ACEE2}"/>
                    </a:ext>
                  </a:extLst>
                </p:cNvPr>
                <p:cNvSpPr/>
                <p:nvPr/>
              </p:nvSpPr>
              <p:spPr>
                <a:xfrm>
                  <a:off x="4743200" y="6129976"/>
                  <a:ext cx="435593" cy="435593"/>
                </a:xfrm>
                <a:prstGeom prst="rect">
                  <a:avLst/>
                </a:prstGeom>
                <a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/>
                  </a:stretch>
                </a:blip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072A6F0D-1FC1-FC5C-E2F1-A5CD7B6FA0D8}"/>
                    </a:ext>
                  </a:extLst>
                </p:cNvPr>
                <p:cNvSpPr/>
                <p:nvPr/>
              </p:nvSpPr>
              <p:spPr>
                <a:xfrm>
                  <a:off x="5497442" y="5972262"/>
                  <a:ext cx="1770268" cy="751023"/>
                </a:xfrm>
                <a:custGeom>
                  <a:avLst/>
                  <a:gdLst>
                    <a:gd name="connsiteX0" fmla="*/ 0 w 1770268"/>
                    <a:gd name="connsiteY0" fmla="*/ 0 h 751023"/>
                    <a:gd name="connsiteX1" fmla="*/ 1770268 w 1770268"/>
                    <a:gd name="connsiteY1" fmla="*/ 0 h 751023"/>
                    <a:gd name="connsiteX2" fmla="*/ 1770268 w 1770268"/>
                    <a:gd name="connsiteY2" fmla="*/ 751023 h 751023"/>
                    <a:gd name="connsiteX3" fmla="*/ 0 w 1770268"/>
                    <a:gd name="connsiteY3" fmla="*/ 751023 h 751023"/>
                    <a:gd name="connsiteX4" fmla="*/ 0 w 1770268"/>
                    <a:gd name="connsiteY4" fmla="*/ 0 h 751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0268" h="751023">
                      <a:moveTo>
                        <a:pt x="0" y="0"/>
                      </a:moveTo>
                      <a:lnTo>
                        <a:pt x="1770268" y="0"/>
                      </a:lnTo>
                      <a:lnTo>
                        <a:pt x="1770268" y="751023"/>
                      </a:lnTo>
                      <a:lnTo>
                        <a:pt x="0" y="7510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marL="0" lvl="0" indent="0" algn="l" defTabSz="53340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200" b="1" kern="1200" dirty="0"/>
                    <a:t>10.Milestone</a:t>
                  </a:r>
                  <a:r>
                    <a:rPr lang="en-US" sz="1200" kern="1200" dirty="0"/>
                    <a:t>: Submit final thesis by September 2026.</a:t>
                  </a:r>
                </a:p>
              </p:txBody>
            </p:sp>
          </p:grp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9AE07595-5150-E739-E9E5-D0F6B5592534}"/>
                  </a:ext>
                </a:extLst>
              </p:cNvPr>
              <p:cNvSpPr/>
              <p:nvPr/>
            </p:nvSpPr>
            <p:spPr>
              <a:xfrm>
                <a:off x="439146" y="821438"/>
                <a:ext cx="920329" cy="920329"/>
              </a:xfrm>
              <a:prstGeom prst="ellipse">
                <a:avLst/>
              </a:prstGeom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128" name="Rectangle 127" descr="Microscope">
                <a:extLst>
                  <a:ext uri="{FF2B5EF4-FFF2-40B4-BE49-F238E27FC236}">
                    <a16:creationId xmlns:a16="http://schemas.microsoft.com/office/drawing/2014/main" id="{4179C6C4-DB5D-47F8-E131-A38C1626641A}"/>
                  </a:ext>
                </a:extLst>
              </p:cNvPr>
              <p:cNvSpPr/>
              <p:nvPr/>
            </p:nvSpPr>
            <p:spPr>
              <a:xfrm>
                <a:off x="632414" y="1014706"/>
                <a:ext cx="533790" cy="533790"/>
              </a:xfrm>
              <a:prstGeom prst="rect">
                <a:avLst/>
              </a:prstGeom>
              <a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EE6E03F-9095-DDBD-9A21-24B78A7AB403}"/>
                  </a:ext>
                </a:extLst>
              </p:cNvPr>
              <p:cNvSpPr/>
              <p:nvPr/>
            </p:nvSpPr>
            <p:spPr>
              <a:xfrm>
                <a:off x="1556698" y="821438"/>
                <a:ext cx="2169347" cy="920329"/>
              </a:xfrm>
              <a:custGeom>
                <a:avLst/>
                <a:gdLst>
                  <a:gd name="connsiteX0" fmla="*/ 0 w 2169347"/>
                  <a:gd name="connsiteY0" fmla="*/ 0 h 920329"/>
                  <a:gd name="connsiteX1" fmla="*/ 2169347 w 2169347"/>
                  <a:gd name="connsiteY1" fmla="*/ 0 h 920329"/>
                  <a:gd name="connsiteX2" fmla="*/ 2169347 w 2169347"/>
                  <a:gd name="connsiteY2" fmla="*/ 920329 h 920329"/>
                  <a:gd name="connsiteX3" fmla="*/ 0 w 2169347"/>
                  <a:gd name="connsiteY3" fmla="*/ 920329 h 920329"/>
                  <a:gd name="connsiteX4" fmla="*/ 0 w 2169347"/>
                  <a:gd name="connsiteY4" fmla="*/ 0 h 920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347" h="920329">
                    <a:moveTo>
                      <a:pt x="0" y="0"/>
                    </a:moveTo>
                    <a:lnTo>
                      <a:pt x="2169347" y="0"/>
                    </a:lnTo>
                    <a:lnTo>
                      <a:pt x="2169347" y="920329"/>
                    </a:lnTo>
                    <a:lnTo>
                      <a:pt x="0" y="92032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l" defTabSz="7112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IN" sz="1600" b="1" kern="1200" dirty="0"/>
                  <a:t>Focus on Holographic Diffuser Development (2024-2025)</a:t>
                </a:r>
                <a:endParaRPr lang="en-US" sz="1600" kern="1200" dirty="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E28BB514-1F75-CC6F-F52F-52161B52B3A1}"/>
                  </a:ext>
                </a:extLst>
              </p:cNvPr>
              <p:cNvSpPr/>
              <p:nvPr/>
            </p:nvSpPr>
            <p:spPr>
              <a:xfrm>
                <a:off x="4075153" y="821438"/>
                <a:ext cx="920329" cy="920329"/>
              </a:xfrm>
              <a:prstGeom prst="ellipse">
                <a:avLst/>
              </a:prstGeom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131" name="Rectangle 130" descr="Statistics">
                <a:extLst>
                  <a:ext uri="{FF2B5EF4-FFF2-40B4-BE49-F238E27FC236}">
                    <a16:creationId xmlns:a16="http://schemas.microsoft.com/office/drawing/2014/main" id="{309688B1-21A1-6D8B-E05B-9EDF23F5F671}"/>
                  </a:ext>
                </a:extLst>
              </p:cNvPr>
              <p:cNvSpPr/>
              <p:nvPr/>
            </p:nvSpPr>
            <p:spPr>
              <a:xfrm>
                <a:off x="4268421" y="1014706"/>
                <a:ext cx="533790" cy="533790"/>
              </a:xfrm>
              <a:prstGeom prst="rect">
                <a:avLst/>
              </a:prstGeom>
              <a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895B3707-AA0C-6E65-9899-3ED26F70293C}"/>
                  </a:ext>
                </a:extLst>
              </p:cNvPr>
              <p:cNvSpPr/>
              <p:nvPr/>
            </p:nvSpPr>
            <p:spPr>
              <a:xfrm>
                <a:off x="5042874" y="853165"/>
                <a:ext cx="2340675" cy="1016334"/>
              </a:xfrm>
              <a:custGeom>
                <a:avLst/>
                <a:gdLst>
                  <a:gd name="connsiteX0" fmla="*/ 0 w 2169347"/>
                  <a:gd name="connsiteY0" fmla="*/ 0 h 920329"/>
                  <a:gd name="connsiteX1" fmla="*/ 2169347 w 2169347"/>
                  <a:gd name="connsiteY1" fmla="*/ 0 h 920329"/>
                  <a:gd name="connsiteX2" fmla="*/ 2169347 w 2169347"/>
                  <a:gd name="connsiteY2" fmla="*/ 920329 h 920329"/>
                  <a:gd name="connsiteX3" fmla="*/ 0 w 2169347"/>
                  <a:gd name="connsiteY3" fmla="*/ 920329 h 920329"/>
                  <a:gd name="connsiteX4" fmla="*/ 0 w 2169347"/>
                  <a:gd name="connsiteY4" fmla="*/ 0 h 920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347" h="920329">
                    <a:moveTo>
                      <a:pt x="0" y="0"/>
                    </a:moveTo>
                    <a:lnTo>
                      <a:pt x="2169347" y="0"/>
                    </a:lnTo>
                    <a:lnTo>
                      <a:pt x="2169347" y="920329"/>
                    </a:lnTo>
                    <a:lnTo>
                      <a:pt x="0" y="92032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228600" lvl="0" indent="-228600" algn="l" defTabSz="48895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AutoNum type="arabicPeriod"/>
                </a:pPr>
                <a:r>
                  <a:rPr lang="en-IN" sz="1200" b="1" kern="1200" dirty="0"/>
                  <a:t>Experimental Understanding (10/24) </a:t>
                </a:r>
                <a:r>
                  <a:rPr lang="en-IN" sz="1200" kern="1200" dirty="0"/>
                  <a:t>: understanding of holographic diffuser functionality through detailed experimental studies. </a:t>
                </a: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987A4B47-D9AF-7D27-9E3E-B1EB6F4C2EDC}"/>
                  </a:ext>
                </a:extLst>
              </p:cNvPr>
              <p:cNvSpPr/>
              <p:nvPr/>
            </p:nvSpPr>
            <p:spPr>
              <a:xfrm>
                <a:off x="7799306" y="821442"/>
                <a:ext cx="920329" cy="920329"/>
              </a:xfrm>
              <a:prstGeom prst="ellipse">
                <a:avLst/>
              </a:prstGeom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134" name="Rectangle 133" descr="Gears">
                <a:extLst>
                  <a:ext uri="{FF2B5EF4-FFF2-40B4-BE49-F238E27FC236}">
                    <a16:creationId xmlns:a16="http://schemas.microsoft.com/office/drawing/2014/main" id="{D445A897-EF9B-4E53-EE47-90B728F28BBA}"/>
                  </a:ext>
                </a:extLst>
              </p:cNvPr>
              <p:cNvSpPr/>
              <p:nvPr/>
            </p:nvSpPr>
            <p:spPr>
              <a:xfrm>
                <a:off x="7982443" y="1014714"/>
                <a:ext cx="533790" cy="533790"/>
              </a:xfrm>
              <a:prstGeom prst="rect">
                <a:avLst/>
              </a:prstGeom>
              <a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4FDD0AF-0583-EAE8-72EE-B37BD899C695}"/>
                  </a:ext>
                </a:extLst>
              </p:cNvPr>
              <p:cNvSpPr/>
              <p:nvPr/>
            </p:nvSpPr>
            <p:spPr>
              <a:xfrm>
                <a:off x="8886464" y="821442"/>
                <a:ext cx="2169347" cy="920329"/>
              </a:xfrm>
              <a:custGeom>
                <a:avLst/>
                <a:gdLst>
                  <a:gd name="connsiteX0" fmla="*/ 0 w 2169347"/>
                  <a:gd name="connsiteY0" fmla="*/ 0 h 920329"/>
                  <a:gd name="connsiteX1" fmla="*/ 2169347 w 2169347"/>
                  <a:gd name="connsiteY1" fmla="*/ 0 h 920329"/>
                  <a:gd name="connsiteX2" fmla="*/ 2169347 w 2169347"/>
                  <a:gd name="connsiteY2" fmla="*/ 920329 h 920329"/>
                  <a:gd name="connsiteX3" fmla="*/ 0 w 2169347"/>
                  <a:gd name="connsiteY3" fmla="*/ 920329 h 920329"/>
                  <a:gd name="connsiteX4" fmla="*/ 0 w 2169347"/>
                  <a:gd name="connsiteY4" fmla="*/ 0 h 920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347" h="920329">
                    <a:moveTo>
                      <a:pt x="0" y="0"/>
                    </a:moveTo>
                    <a:lnTo>
                      <a:pt x="2169347" y="0"/>
                    </a:lnTo>
                    <a:lnTo>
                      <a:pt x="2169347" y="920329"/>
                    </a:lnTo>
                    <a:lnTo>
                      <a:pt x="0" y="92032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l" defTabSz="48895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IN" sz="1200" b="1" kern="1200" dirty="0"/>
                  <a:t>2.Simulation (12/24) </a:t>
                </a:r>
                <a:r>
                  <a:rPr lang="en-IN" sz="1200" kern="1200" dirty="0"/>
                  <a:t>: Perform theoretical simulations to model diffuser </a:t>
                </a:r>
                <a:r>
                  <a:rPr lang="en-IN" sz="1200" kern="1200" dirty="0" err="1"/>
                  <a:t>behavior</a:t>
                </a:r>
                <a:r>
                  <a:rPr lang="en-IN" sz="1200" kern="1200" dirty="0"/>
                  <a:t> and optimize design parameters.</a:t>
                </a:r>
                <a:endParaRPr lang="en-US" sz="1200" kern="1200" dirty="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8570E4CF-33BC-270E-753D-371C34F4F544}"/>
                  </a:ext>
                </a:extLst>
              </p:cNvPr>
              <p:cNvSpPr/>
              <p:nvPr/>
            </p:nvSpPr>
            <p:spPr>
              <a:xfrm>
                <a:off x="470676" y="1887069"/>
                <a:ext cx="920329" cy="920329"/>
              </a:xfrm>
              <a:prstGeom prst="ellipse">
                <a:avLst/>
              </a:prstGeom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137" name="Rectangle 136" descr="Hierarchy">
                <a:extLst>
                  <a:ext uri="{FF2B5EF4-FFF2-40B4-BE49-F238E27FC236}">
                    <a16:creationId xmlns:a16="http://schemas.microsoft.com/office/drawing/2014/main" id="{A58A604D-132D-C90C-8777-E2909BCB92DA}"/>
                  </a:ext>
                </a:extLst>
              </p:cNvPr>
              <p:cNvSpPr/>
              <p:nvPr/>
            </p:nvSpPr>
            <p:spPr>
              <a:xfrm>
                <a:off x="663945" y="2080341"/>
                <a:ext cx="533790" cy="533790"/>
              </a:xfrm>
              <a:prstGeom prst="rect">
                <a:avLst/>
              </a:prstGeom>
              <a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2757375D-D715-3011-AAB4-8CF43F8583D0}"/>
                  </a:ext>
                </a:extLst>
              </p:cNvPr>
              <p:cNvSpPr/>
              <p:nvPr/>
            </p:nvSpPr>
            <p:spPr>
              <a:xfrm>
                <a:off x="1556699" y="1888121"/>
                <a:ext cx="2060400" cy="920329"/>
              </a:xfrm>
              <a:custGeom>
                <a:avLst/>
                <a:gdLst>
                  <a:gd name="connsiteX0" fmla="*/ 0 w 2169347"/>
                  <a:gd name="connsiteY0" fmla="*/ 0 h 920329"/>
                  <a:gd name="connsiteX1" fmla="*/ 2169347 w 2169347"/>
                  <a:gd name="connsiteY1" fmla="*/ 0 h 920329"/>
                  <a:gd name="connsiteX2" fmla="*/ 2169347 w 2169347"/>
                  <a:gd name="connsiteY2" fmla="*/ 920329 h 920329"/>
                  <a:gd name="connsiteX3" fmla="*/ 0 w 2169347"/>
                  <a:gd name="connsiteY3" fmla="*/ 920329 h 920329"/>
                  <a:gd name="connsiteX4" fmla="*/ 0 w 2169347"/>
                  <a:gd name="connsiteY4" fmla="*/ 0 h 920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347" h="920329">
                    <a:moveTo>
                      <a:pt x="0" y="0"/>
                    </a:moveTo>
                    <a:lnTo>
                      <a:pt x="2169347" y="0"/>
                    </a:lnTo>
                    <a:lnTo>
                      <a:pt x="2169347" y="920329"/>
                    </a:lnTo>
                    <a:lnTo>
                      <a:pt x="0" y="92032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l" defTabSz="48895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IN" sz="1200" b="1" kern="1200" dirty="0"/>
                  <a:t>3.Production (2/25) </a:t>
                </a:r>
                <a:r>
                  <a:rPr lang="en-IN" sz="1200" kern="1200" dirty="0"/>
                  <a:t>: Fabricate holographic diffusers based on optimized designs.</a:t>
                </a:r>
                <a:endParaRPr lang="en-US" sz="1200" kern="1200" dirty="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6EB76E51-7D30-C06E-313A-D0E456E93952}"/>
                  </a:ext>
                </a:extLst>
              </p:cNvPr>
              <p:cNvSpPr/>
              <p:nvPr/>
            </p:nvSpPr>
            <p:spPr>
              <a:xfrm>
                <a:off x="4104028" y="1888121"/>
                <a:ext cx="920329" cy="920329"/>
              </a:xfrm>
              <a:prstGeom prst="ellipse">
                <a:avLst/>
              </a:prstGeom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140" name="Rectangle 139" descr="Flowchart">
                <a:extLst>
                  <a:ext uri="{FF2B5EF4-FFF2-40B4-BE49-F238E27FC236}">
                    <a16:creationId xmlns:a16="http://schemas.microsoft.com/office/drawing/2014/main" id="{7C2F54BC-7368-BF8E-0002-D3D828D69EE2}"/>
                  </a:ext>
                </a:extLst>
              </p:cNvPr>
              <p:cNvSpPr/>
              <p:nvPr/>
            </p:nvSpPr>
            <p:spPr>
              <a:xfrm>
                <a:off x="4297297" y="2081393"/>
                <a:ext cx="533790" cy="533790"/>
              </a:xfrm>
              <a:prstGeom prst="rect">
                <a:avLst/>
              </a:prstGeom>
              <a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5F3CE737-4122-4119-C293-55E13B863C40}"/>
                  </a:ext>
                </a:extLst>
              </p:cNvPr>
              <p:cNvSpPr/>
              <p:nvPr/>
            </p:nvSpPr>
            <p:spPr>
              <a:xfrm>
                <a:off x="5221581" y="1888121"/>
                <a:ext cx="2169346" cy="920329"/>
              </a:xfrm>
              <a:custGeom>
                <a:avLst/>
                <a:gdLst>
                  <a:gd name="connsiteX0" fmla="*/ 0 w 2169347"/>
                  <a:gd name="connsiteY0" fmla="*/ 0 h 920329"/>
                  <a:gd name="connsiteX1" fmla="*/ 2169347 w 2169347"/>
                  <a:gd name="connsiteY1" fmla="*/ 0 h 920329"/>
                  <a:gd name="connsiteX2" fmla="*/ 2169347 w 2169347"/>
                  <a:gd name="connsiteY2" fmla="*/ 920329 h 920329"/>
                  <a:gd name="connsiteX3" fmla="*/ 0 w 2169347"/>
                  <a:gd name="connsiteY3" fmla="*/ 920329 h 920329"/>
                  <a:gd name="connsiteX4" fmla="*/ 0 w 2169347"/>
                  <a:gd name="connsiteY4" fmla="*/ 0 h 920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347" h="920329">
                    <a:moveTo>
                      <a:pt x="0" y="0"/>
                    </a:moveTo>
                    <a:lnTo>
                      <a:pt x="2169347" y="0"/>
                    </a:lnTo>
                    <a:lnTo>
                      <a:pt x="2169347" y="920329"/>
                    </a:lnTo>
                    <a:lnTo>
                      <a:pt x="0" y="92032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l" defTabSz="48895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IN" sz="1200" b="1" kern="1200" dirty="0"/>
                  <a:t>4. Comprehensive Testing (2/25) </a:t>
                </a:r>
                <a:r>
                  <a:rPr lang="en-IN" sz="1200" kern="1200" dirty="0"/>
                  <a:t>: Test holographic diffusers across all relevant parameters (e.g., efficiency, angular response, stability).</a:t>
                </a:r>
                <a:endParaRPr lang="en-US" sz="1200" kern="1200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83C829C4-B682-85E9-4E61-93268E739CDF}"/>
                  </a:ext>
                </a:extLst>
              </p:cNvPr>
              <p:cNvSpPr/>
              <p:nvPr/>
            </p:nvSpPr>
            <p:spPr>
              <a:xfrm>
                <a:off x="7768910" y="1888121"/>
                <a:ext cx="920329" cy="920329"/>
              </a:xfrm>
              <a:prstGeom prst="ellipse">
                <a:avLst/>
              </a:prstGeom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143" name="Rectangle 142" descr="Eye">
                <a:extLst>
                  <a:ext uri="{FF2B5EF4-FFF2-40B4-BE49-F238E27FC236}">
                    <a16:creationId xmlns:a16="http://schemas.microsoft.com/office/drawing/2014/main" id="{F3614CD0-D7FD-9743-6351-6D7C3FB69645}"/>
                  </a:ext>
                </a:extLst>
              </p:cNvPr>
              <p:cNvSpPr/>
              <p:nvPr/>
            </p:nvSpPr>
            <p:spPr>
              <a:xfrm>
                <a:off x="7962177" y="2081393"/>
                <a:ext cx="533790" cy="533790"/>
              </a:xfrm>
              <a:prstGeom prst="rect">
                <a:avLst/>
              </a:prstGeom>
              <a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075BA3A-FF79-9180-036A-AC8CD92A7902}"/>
                  </a:ext>
                </a:extLst>
              </p:cNvPr>
              <p:cNvSpPr/>
              <p:nvPr/>
            </p:nvSpPr>
            <p:spPr>
              <a:xfrm>
                <a:off x="8767876" y="1830821"/>
                <a:ext cx="2169346" cy="920329"/>
              </a:xfrm>
              <a:custGeom>
                <a:avLst/>
                <a:gdLst>
                  <a:gd name="connsiteX0" fmla="*/ 0 w 2169347"/>
                  <a:gd name="connsiteY0" fmla="*/ 0 h 920329"/>
                  <a:gd name="connsiteX1" fmla="*/ 2169347 w 2169347"/>
                  <a:gd name="connsiteY1" fmla="*/ 0 h 920329"/>
                  <a:gd name="connsiteX2" fmla="*/ 2169347 w 2169347"/>
                  <a:gd name="connsiteY2" fmla="*/ 920329 h 920329"/>
                  <a:gd name="connsiteX3" fmla="*/ 0 w 2169347"/>
                  <a:gd name="connsiteY3" fmla="*/ 920329 h 920329"/>
                  <a:gd name="connsiteX4" fmla="*/ 0 w 2169347"/>
                  <a:gd name="connsiteY4" fmla="*/ 0 h 920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347" h="920329">
                    <a:moveTo>
                      <a:pt x="0" y="0"/>
                    </a:moveTo>
                    <a:lnTo>
                      <a:pt x="2169347" y="0"/>
                    </a:lnTo>
                    <a:lnTo>
                      <a:pt x="2169347" y="920329"/>
                    </a:lnTo>
                    <a:lnTo>
                      <a:pt x="0" y="92032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l" defTabSz="48895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IN" sz="1200" b="1" kern="1200" dirty="0"/>
                  <a:t>5.Real-World Testing (</a:t>
                </a:r>
                <a:r>
                  <a:rPr lang="en-IN" sz="1200" b="1" dirty="0"/>
                  <a:t>5</a:t>
                </a:r>
                <a:r>
                  <a:rPr lang="en-IN" sz="1200" b="1" kern="1200" dirty="0"/>
                  <a:t>/25) </a:t>
                </a:r>
                <a:r>
                  <a:rPr lang="en-IN" sz="1200" kern="1200" dirty="0"/>
                  <a:t>: Validate performance in</a:t>
                </a:r>
                <a:r>
                  <a:rPr lang="en-IN" sz="1200" dirty="0"/>
                  <a:t> </a:t>
                </a:r>
                <a:r>
                  <a:rPr lang="en-IN" sz="1400" b="1" dirty="0"/>
                  <a:t>pyramid Sensor At INAF BOLOGNA</a:t>
                </a:r>
                <a:endParaRPr lang="en-US" sz="1200" b="1" kern="1200" dirty="0"/>
              </a:p>
            </p:txBody>
          </p:sp>
          <p:sp>
            <p:nvSpPr>
              <p:cNvPr id="173" name="Straight Connector 3">
                <a:extLst>
                  <a:ext uri="{FF2B5EF4-FFF2-40B4-BE49-F238E27FC236}">
                    <a16:creationId xmlns:a16="http://schemas.microsoft.com/office/drawing/2014/main" id="{5E840541-E5B3-D784-F5D6-9DD1E1DBFA53}"/>
                  </a:ext>
                </a:extLst>
              </p:cNvPr>
              <p:cNvSpPr/>
              <p:nvPr/>
            </p:nvSpPr>
            <p:spPr>
              <a:xfrm>
                <a:off x="2586899" y="1606673"/>
                <a:ext cx="7451500" cy="324261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7377594" y="0"/>
                    </a:moveTo>
                    <a:lnTo>
                      <a:pt x="7377594" y="231725"/>
                    </a:lnTo>
                    <a:lnTo>
                      <a:pt x="0" y="231725"/>
                    </a:lnTo>
                    <a:lnTo>
                      <a:pt x="0" y="429250"/>
                    </a:lnTo>
                  </a:path>
                </a:pathLst>
              </a:custGeom>
              <a:noFill/>
              <a:ln>
                <a:tailEnd type="arrow"/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N" dirty="0"/>
              </a:p>
            </p:txBody>
          </p: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2549F841-1594-BAB2-3942-902D6F7FF68F}"/>
                  </a:ext>
                </a:extLst>
              </p:cNvPr>
              <p:cNvGrpSpPr/>
              <p:nvPr/>
            </p:nvGrpSpPr>
            <p:grpSpPr>
              <a:xfrm>
                <a:off x="3415395" y="1195200"/>
                <a:ext cx="484348" cy="256794"/>
                <a:chOff x="2686391" y="348205"/>
                <a:chExt cx="484348" cy="256794"/>
              </a:xfrm>
            </p:grpSpPr>
            <p:sp>
              <p:nvSpPr>
                <p:cNvPr id="171" name="Straight Connector 3">
                  <a:extLst>
                    <a:ext uri="{FF2B5EF4-FFF2-40B4-BE49-F238E27FC236}">
                      <a16:creationId xmlns:a16="http://schemas.microsoft.com/office/drawing/2014/main" id="{D683D19C-85FF-130B-40C5-5EF1C7218493}"/>
                    </a:ext>
                  </a:extLst>
                </p:cNvPr>
                <p:cNvSpPr/>
                <p:nvPr/>
              </p:nvSpPr>
              <p:spPr>
                <a:xfrm>
                  <a:off x="2686391" y="348205"/>
                  <a:ext cx="429250" cy="9144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45720"/>
                      </a:moveTo>
                      <a:lnTo>
                        <a:pt x="429250" y="45720"/>
                      </a:lnTo>
                    </a:path>
                  </a:pathLst>
                </a:custGeom>
                <a:noFill/>
                <a:ln>
                  <a:tailEnd type="arrow"/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72" name="Straight Connector 4">
                  <a:extLst>
                    <a:ext uri="{FF2B5EF4-FFF2-40B4-BE49-F238E27FC236}">
                      <a16:creationId xmlns:a16="http://schemas.microsoft.com/office/drawing/2014/main" id="{3629A411-E6BA-1DEC-4676-81C09A11872E}"/>
                    </a:ext>
                  </a:extLst>
                </p:cNvPr>
                <p:cNvSpPr txBox="1"/>
                <p:nvPr/>
              </p:nvSpPr>
              <p:spPr>
                <a:xfrm>
                  <a:off x="3147747" y="600397"/>
                  <a:ext cx="22992" cy="46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2700" tIns="0" rIns="12700" bIns="0" numCol="1" spcCol="1270" anchor="ctr" anchorCtr="0">
                  <a:noAutofit/>
                </a:bodyPr>
                <a:lstStyle/>
                <a:p>
                  <a:pPr marL="0" lvl="0" indent="0" algn="ctr" defTabSz="2222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500" kern="1200"/>
                </a:p>
              </p:txBody>
            </p:sp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70F1B9DF-33B1-3A22-376C-A3B22A171C25}"/>
                  </a:ext>
                </a:extLst>
              </p:cNvPr>
              <p:cNvGrpSpPr/>
              <p:nvPr/>
            </p:nvGrpSpPr>
            <p:grpSpPr>
              <a:xfrm>
                <a:off x="7357584" y="1202215"/>
                <a:ext cx="429250" cy="254496"/>
                <a:chOff x="5354621" y="350502"/>
                <a:chExt cx="429250" cy="254496"/>
              </a:xfrm>
            </p:grpSpPr>
            <p:sp>
              <p:nvSpPr>
                <p:cNvPr id="169" name="Straight Connector 5">
                  <a:extLst>
                    <a:ext uri="{FF2B5EF4-FFF2-40B4-BE49-F238E27FC236}">
                      <a16:creationId xmlns:a16="http://schemas.microsoft.com/office/drawing/2014/main" id="{955D787B-1361-84E1-86B2-762ED2EC7D89}"/>
                    </a:ext>
                  </a:extLst>
                </p:cNvPr>
                <p:cNvSpPr/>
                <p:nvPr/>
              </p:nvSpPr>
              <p:spPr>
                <a:xfrm>
                  <a:off x="5354621" y="350502"/>
                  <a:ext cx="429250" cy="9144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45720"/>
                      </a:moveTo>
                      <a:lnTo>
                        <a:pt x="429250" y="45720"/>
                      </a:lnTo>
                    </a:path>
                  </a:pathLst>
                </a:custGeom>
                <a:noFill/>
                <a:ln>
                  <a:tailEnd type="arrow"/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IN" dirty="0"/>
                </a:p>
              </p:txBody>
            </p:sp>
            <p:sp>
              <p:nvSpPr>
                <p:cNvPr id="170" name="Straight Connector 6">
                  <a:extLst>
                    <a:ext uri="{FF2B5EF4-FFF2-40B4-BE49-F238E27FC236}">
                      <a16:creationId xmlns:a16="http://schemas.microsoft.com/office/drawing/2014/main" id="{D6F73449-BEA4-0145-399E-790FB79B7346}"/>
                    </a:ext>
                  </a:extLst>
                </p:cNvPr>
                <p:cNvSpPr txBox="1"/>
                <p:nvPr/>
              </p:nvSpPr>
              <p:spPr>
                <a:xfrm>
                  <a:off x="5532689" y="600396"/>
                  <a:ext cx="22992" cy="46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2700" tIns="0" rIns="12700" bIns="0" numCol="1" spcCol="1270" anchor="ctr" anchorCtr="0">
                  <a:noAutofit/>
                </a:bodyPr>
                <a:lstStyle/>
                <a:p>
                  <a:pPr marL="0" lvl="0" indent="0" algn="ctr" defTabSz="2222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500" kern="1200"/>
                </a:p>
              </p:txBody>
            </p: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2CD41084-C18D-0DD4-1E67-C140F50528AA}"/>
                  </a:ext>
                </a:extLst>
              </p:cNvPr>
              <p:cNvGrpSpPr/>
              <p:nvPr/>
            </p:nvGrpSpPr>
            <p:grpSpPr>
              <a:xfrm>
                <a:off x="7351456" y="2276256"/>
                <a:ext cx="429250" cy="586478"/>
                <a:chOff x="7821240" y="18520"/>
                <a:chExt cx="429250" cy="586478"/>
              </a:xfrm>
            </p:grpSpPr>
            <p:sp>
              <p:nvSpPr>
                <p:cNvPr id="167" name="Straight Connector 7">
                  <a:extLst>
                    <a:ext uri="{FF2B5EF4-FFF2-40B4-BE49-F238E27FC236}">
                      <a16:creationId xmlns:a16="http://schemas.microsoft.com/office/drawing/2014/main" id="{C3D594B6-5AB7-9BC1-28C7-6065FDFBA24A}"/>
                    </a:ext>
                  </a:extLst>
                </p:cNvPr>
                <p:cNvSpPr/>
                <p:nvPr/>
              </p:nvSpPr>
              <p:spPr>
                <a:xfrm>
                  <a:off x="7821240" y="18520"/>
                  <a:ext cx="429250" cy="9144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45720"/>
                      </a:moveTo>
                      <a:lnTo>
                        <a:pt x="429250" y="45720"/>
                      </a:lnTo>
                    </a:path>
                  </a:pathLst>
                </a:custGeom>
                <a:noFill/>
                <a:ln>
                  <a:tailEnd type="arrow"/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68" name="Straight Connector 8">
                  <a:extLst>
                    <a:ext uri="{FF2B5EF4-FFF2-40B4-BE49-F238E27FC236}">
                      <a16:creationId xmlns:a16="http://schemas.microsoft.com/office/drawing/2014/main" id="{B6391B53-844B-28B1-DCBA-8165A2F0FBC7}"/>
                    </a:ext>
                  </a:extLst>
                </p:cNvPr>
                <p:cNvSpPr txBox="1"/>
                <p:nvPr/>
              </p:nvSpPr>
              <p:spPr>
                <a:xfrm>
                  <a:off x="7991888" y="600396"/>
                  <a:ext cx="22992" cy="46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2700" tIns="0" rIns="12700" bIns="0" numCol="1" spcCol="1270" anchor="ctr" anchorCtr="0">
                  <a:noAutofit/>
                </a:bodyPr>
                <a:lstStyle/>
                <a:p>
                  <a:pPr marL="0" lvl="0" indent="0" algn="ctr" defTabSz="2222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500" kern="1200"/>
                </a:p>
              </p:txBody>
            </p: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5C16CAA1-99D2-CADA-0077-B924A03BA426}"/>
                  </a:ext>
                </a:extLst>
              </p:cNvPr>
              <p:cNvGrpSpPr/>
              <p:nvPr/>
            </p:nvGrpSpPr>
            <p:grpSpPr>
              <a:xfrm>
                <a:off x="3549128" y="2276256"/>
                <a:ext cx="429250" cy="588779"/>
                <a:chOff x="2773552" y="1675679"/>
                <a:chExt cx="429250" cy="588779"/>
              </a:xfrm>
            </p:grpSpPr>
            <p:sp>
              <p:nvSpPr>
                <p:cNvPr id="165" name="Straight Connector 9">
                  <a:extLst>
                    <a:ext uri="{FF2B5EF4-FFF2-40B4-BE49-F238E27FC236}">
                      <a16:creationId xmlns:a16="http://schemas.microsoft.com/office/drawing/2014/main" id="{C04E24E8-FEE6-85F9-B153-8C6A661305E1}"/>
                    </a:ext>
                  </a:extLst>
                </p:cNvPr>
                <p:cNvSpPr/>
                <p:nvPr/>
              </p:nvSpPr>
              <p:spPr>
                <a:xfrm>
                  <a:off x="2773552" y="1675679"/>
                  <a:ext cx="429250" cy="9144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45720"/>
                      </a:moveTo>
                      <a:lnTo>
                        <a:pt x="429250" y="45720"/>
                      </a:lnTo>
                    </a:path>
                  </a:pathLst>
                </a:custGeom>
                <a:noFill/>
                <a:ln>
                  <a:tailEnd type="arrow"/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66" name="Straight Connector 10">
                  <a:extLst>
                    <a:ext uri="{FF2B5EF4-FFF2-40B4-BE49-F238E27FC236}">
                      <a16:creationId xmlns:a16="http://schemas.microsoft.com/office/drawing/2014/main" id="{CA78C9FA-930B-4078-D5AE-6B1EFB34FEB5}"/>
                    </a:ext>
                  </a:extLst>
                </p:cNvPr>
                <p:cNvSpPr txBox="1"/>
                <p:nvPr/>
              </p:nvSpPr>
              <p:spPr>
                <a:xfrm>
                  <a:off x="3073491" y="2259856"/>
                  <a:ext cx="22992" cy="46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2700" tIns="0" rIns="12700" bIns="0" numCol="1" spcCol="1270" anchor="ctr" anchorCtr="0">
                  <a:noAutofit/>
                </a:bodyPr>
                <a:lstStyle/>
                <a:p>
                  <a:pPr marL="0" lvl="0" indent="0" algn="ctr" defTabSz="2222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500" kern="1200"/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52FAE921-E876-0391-FBEB-6ECEDA2D181C}"/>
                  </a:ext>
                </a:extLst>
              </p:cNvPr>
              <p:cNvGrpSpPr/>
              <p:nvPr/>
            </p:nvGrpSpPr>
            <p:grpSpPr>
              <a:xfrm>
                <a:off x="2401049" y="4730503"/>
                <a:ext cx="7451500" cy="740885"/>
                <a:chOff x="1850939" y="1276105"/>
                <a:chExt cx="7451500" cy="740885"/>
              </a:xfrm>
            </p:grpSpPr>
            <p:sp>
              <p:nvSpPr>
                <p:cNvPr id="163" name="Straight Connector 3">
                  <a:extLst>
                    <a:ext uri="{FF2B5EF4-FFF2-40B4-BE49-F238E27FC236}">
                      <a16:creationId xmlns:a16="http://schemas.microsoft.com/office/drawing/2014/main" id="{C7257D5E-8713-4152-81FA-56DF6DE9A4E9}"/>
                    </a:ext>
                  </a:extLst>
                </p:cNvPr>
                <p:cNvSpPr/>
                <p:nvPr/>
              </p:nvSpPr>
              <p:spPr>
                <a:xfrm>
                  <a:off x="1850939" y="1276105"/>
                  <a:ext cx="7451500" cy="74088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7377594" y="0"/>
                      </a:moveTo>
                      <a:lnTo>
                        <a:pt x="7377594" y="231725"/>
                      </a:lnTo>
                      <a:lnTo>
                        <a:pt x="0" y="231725"/>
                      </a:lnTo>
                      <a:lnTo>
                        <a:pt x="0" y="429250"/>
                      </a:lnTo>
                    </a:path>
                  </a:pathLst>
                </a:custGeom>
                <a:noFill/>
                <a:ln>
                  <a:tailEnd type="arrow"/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IN" dirty="0"/>
                </a:p>
              </p:txBody>
            </p:sp>
            <p:sp>
              <p:nvSpPr>
                <p:cNvPr id="164" name="Straight Connector 4">
                  <a:extLst>
                    <a:ext uri="{FF2B5EF4-FFF2-40B4-BE49-F238E27FC236}">
                      <a16:creationId xmlns:a16="http://schemas.microsoft.com/office/drawing/2014/main" id="{B253CCC9-19D1-8C72-26FD-AED53FED463F}"/>
                    </a:ext>
                  </a:extLst>
                </p:cNvPr>
                <p:cNvSpPr txBox="1"/>
                <p:nvPr/>
              </p:nvSpPr>
              <p:spPr>
                <a:xfrm>
                  <a:off x="5376488" y="1413026"/>
                  <a:ext cx="369595" cy="46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2700" tIns="0" rIns="12700" bIns="0" numCol="1" spcCol="1270" anchor="ctr" anchorCtr="0">
                  <a:noAutofit/>
                </a:bodyPr>
                <a:lstStyle/>
                <a:p>
                  <a:pPr marL="0" lvl="0" indent="0" algn="ctr" defTabSz="2222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500" kern="1200"/>
                </a:p>
              </p:txBody>
            </p: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0032B06C-90A2-250D-8D03-52A213D22310}"/>
                  </a:ext>
                </a:extLst>
              </p:cNvPr>
              <p:cNvGrpSpPr/>
              <p:nvPr/>
            </p:nvGrpSpPr>
            <p:grpSpPr>
              <a:xfrm>
                <a:off x="3610862" y="4076111"/>
                <a:ext cx="429250" cy="264326"/>
                <a:chOff x="2870362" y="600396"/>
                <a:chExt cx="429250" cy="264326"/>
              </a:xfrm>
            </p:grpSpPr>
            <p:sp>
              <p:nvSpPr>
                <p:cNvPr id="161" name="Straight Connector 3">
                  <a:extLst>
                    <a:ext uri="{FF2B5EF4-FFF2-40B4-BE49-F238E27FC236}">
                      <a16:creationId xmlns:a16="http://schemas.microsoft.com/office/drawing/2014/main" id="{1EF3F4C2-1465-8666-DD56-490AA3D6F4EC}"/>
                    </a:ext>
                  </a:extLst>
                </p:cNvPr>
                <p:cNvSpPr/>
                <p:nvPr/>
              </p:nvSpPr>
              <p:spPr>
                <a:xfrm>
                  <a:off x="2870362" y="773282"/>
                  <a:ext cx="429250" cy="9144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45720"/>
                      </a:moveTo>
                      <a:lnTo>
                        <a:pt x="429250" y="45720"/>
                      </a:lnTo>
                    </a:path>
                  </a:pathLst>
                </a:custGeom>
                <a:noFill/>
                <a:ln>
                  <a:tailEnd type="arrow"/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62" name="Straight Connector 4">
                  <a:extLst>
                    <a:ext uri="{FF2B5EF4-FFF2-40B4-BE49-F238E27FC236}">
                      <a16:creationId xmlns:a16="http://schemas.microsoft.com/office/drawing/2014/main" id="{50C11B77-9E62-19B6-C252-EBC05AA0823F}"/>
                    </a:ext>
                  </a:extLst>
                </p:cNvPr>
                <p:cNvSpPr txBox="1"/>
                <p:nvPr/>
              </p:nvSpPr>
              <p:spPr>
                <a:xfrm>
                  <a:off x="3073491" y="600396"/>
                  <a:ext cx="22992" cy="46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2700" tIns="0" rIns="12700" bIns="0" numCol="1" spcCol="1270" anchor="ctr" anchorCtr="0">
                  <a:noAutofit/>
                </a:bodyPr>
                <a:lstStyle/>
                <a:p>
                  <a:pPr marL="0" lvl="0" indent="0" algn="ctr" defTabSz="2222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500" kern="1200"/>
                </a:p>
              </p:txBody>
            </p: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470B5A90-F065-E6DB-461D-C2D11E104B8F}"/>
                  </a:ext>
                </a:extLst>
              </p:cNvPr>
              <p:cNvGrpSpPr/>
              <p:nvPr/>
            </p:nvGrpSpPr>
            <p:grpSpPr>
              <a:xfrm>
                <a:off x="7200092" y="4096706"/>
                <a:ext cx="429250" cy="263094"/>
                <a:chOff x="5267139" y="600396"/>
                <a:chExt cx="429250" cy="263094"/>
              </a:xfrm>
            </p:grpSpPr>
            <p:sp>
              <p:nvSpPr>
                <p:cNvPr id="159" name="Straight Connector 5">
                  <a:extLst>
                    <a:ext uri="{FF2B5EF4-FFF2-40B4-BE49-F238E27FC236}">
                      <a16:creationId xmlns:a16="http://schemas.microsoft.com/office/drawing/2014/main" id="{8CD3628C-1AA5-6A27-F463-E2735DDF7107}"/>
                    </a:ext>
                  </a:extLst>
                </p:cNvPr>
                <p:cNvSpPr/>
                <p:nvPr/>
              </p:nvSpPr>
              <p:spPr>
                <a:xfrm>
                  <a:off x="5267139" y="772050"/>
                  <a:ext cx="429250" cy="9144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45720"/>
                      </a:moveTo>
                      <a:lnTo>
                        <a:pt x="429250" y="45720"/>
                      </a:lnTo>
                    </a:path>
                  </a:pathLst>
                </a:custGeom>
                <a:noFill/>
                <a:ln>
                  <a:tailEnd type="arrow"/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60" name="Straight Connector 6">
                  <a:extLst>
                    <a:ext uri="{FF2B5EF4-FFF2-40B4-BE49-F238E27FC236}">
                      <a16:creationId xmlns:a16="http://schemas.microsoft.com/office/drawing/2014/main" id="{FEC8F90B-9295-0CD6-E35A-B9F79D8A9B45}"/>
                    </a:ext>
                  </a:extLst>
                </p:cNvPr>
                <p:cNvSpPr txBox="1"/>
                <p:nvPr/>
              </p:nvSpPr>
              <p:spPr>
                <a:xfrm>
                  <a:off x="5532689" y="600396"/>
                  <a:ext cx="22992" cy="46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2700" tIns="0" rIns="12700" bIns="0" numCol="1" spcCol="1270" anchor="ctr" anchorCtr="0">
                  <a:noAutofit/>
                </a:bodyPr>
                <a:lstStyle/>
                <a:p>
                  <a:pPr marL="0" lvl="0" indent="0" algn="ctr" defTabSz="2222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500" kern="1200"/>
                </a:p>
              </p:txBody>
            </p: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A1B7B72C-8BDE-FEF1-8FF6-BE94638C437C}"/>
                  </a:ext>
                </a:extLst>
              </p:cNvPr>
              <p:cNvGrpSpPr/>
              <p:nvPr/>
            </p:nvGrpSpPr>
            <p:grpSpPr>
              <a:xfrm>
                <a:off x="3645938" y="5336310"/>
                <a:ext cx="429250" cy="264325"/>
                <a:chOff x="2870362" y="2259856"/>
                <a:chExt cx="429250" cy="264325"/>
              </a:xfrm>
            </p:grpSpPr>
            <p:sp>
              <p:nvSpPr>
                <p:cNvPr id="157" name="Straight Connector 9">
                  <a:extLst>
                    <a:ext uri="{FF2B5EF4-FFF2-40B4-BE49-F238E27FC236}">
                      <a16:creationId xmlns:a16="http://schemas.microsoft.com/office/drawing/2014/main" id="{4B3F5B2D-7193-7AB5-A4BF-BAC43038CC69}"/>
                    </a:ext>
                  </a:extLst>
                </p:cNvPr>
                <p:cNvSpPr/>
                <p:nvPr/>
              </p:nvSpPr>
              <p:spPr>
                <a:xfrm>
                  <a:off x="2870362" y="2432741"/>
                  <a:ext cx="429250" cy="9144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45720"/>
                      </a:moveTo>
                      <a:lnTo>
                        <a:pt x="429250" y="45720"/>
                      </a:lnTo>
                    </a:path>
                  </a:pathLst>
                </a:custGeom>
                <a:noFill/>
                <a:ln>
                  <a:tailEnd type="arrow"/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158" name="Straight Connector 10">
                  <a:extLst>
                    <a:ext uri="{FF2B5EF4-FFF2-40B4-BE49-F238E27FC236}">
                      <a16:creationId xmlns:a16="http://schemas.microsoft.com/office/drawing/2014/main" id="{EB0A1043-1E47-F8FF-8368-4A9D1A839815}"/>
                    </a:ext>
                  </a:extLst>
                </p:cNvPr>
                <p:cNvSpPr txBox="1"/>
                <p:nvPr/>
              </p:nvSpPr>
              <p:spPr>
                <a:xfrm>
                  <a:off x="3073491" y="2259856"/>
                  <a:ext cx="22992" cy="46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2700" tIns="0" rIns="12700" bIns="0" numCol="1" spcCol="1270" anchor="ctr" anchorCtr="0">
                  <a:noAutofit/>
                </a:bodyPr>
                <a:lstStyle/>
                <a:p>
                  <a:pPr marL="0" lvl="0" indent="0" algn="ctr" defTabSz="2222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500" kern="1200"/>
                </a:p>
              </p:txBody>
            </p:sp>
          </p:grpSp>
          <p:sp>
            <p:nvSpPr>
              <p:cNvPr id="156" name="Straight Connector 4">
                <a:extLst>
                  <a:ext uri="{FF2B5EF4-FFF2-40B4-BE49-F238E27FC236}">
                    <a16:creationId xmlns:a16="http://schemas.microsoft.com/office/drawing/2014/main" id="{3092B731-0760-CB5C-691A-EC789CC6324F}"/>
                  </a:ext>
                </a:extLst>
              </p:cNvPr>
              <p:cNvSpPr txBox="1"/>
              <p:nvPr/>
            </p:nvSpPr>
            <p:spPr>
              <a:xfrm>
                <a:off x="5926598" y="3562677"/>
                <a:ext cx="369595" cy="46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700" tIns="0" rIns="12700" bIns="0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500" kern="1200"/>
              </a:p>
            </p:txBody>
          </p:sp>
        </p:grpSp>
      </p:grpSp>
      <p:pic>
        <p:nvPicPr>
          <p:cNvPr id="2" name="Picture 1">
            <a:hlinkClick r:id="rId26" action="ppaction://hlinksldjump"/>
            <a:extLst>
              <a:ext uri="{FF2B5EF4-FFF2-40B4-BE49-F238E27FC236}">
                <a16:creationId xmlns:a16="http://schemas.microsoft.com/office/drawing/2014/main" id="{87DEC230-C4DE-8AE7-BF3F-B5710D5DB4E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56676" y="6503482"/>
            <a:ext cx="393910" cy="385615"/>
          </a:xfrm>
          <a:prstGeom prst="rect">
            <a:avLst/>
          </a:prstGeom>
        </p:spPr>
      </p:pic>
      <p:pic>
        <p:nvPicPr>
          <p:cNvPr id="3" name="Picture 2">
            <a:hlinkClick r:id="rId28" action="ppaction://hlinksldjump"/>
            <a:extLst>
              <a:ext uri="{FF2B5EF4-FFF2-40B4-BE49-F238E27FC236}">
                <a16:creationId xmlns:a16="http://schemas.microsoft.com/office/drawing/2014/main" id="{6B443F6E-0299-1C22-19DE-0076E191119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30411" y="6503721"/>
            <a:ext cx="464398" cy="356591"/>
          </a:xfrm>
          <a:prstGeom prst="rect">
            <a:avLst/>
          </a:prstGeom>
        </p:spPr>
      </p:pic>
      <p:pic>
        <p:nvPicPr>
          <p:cNvPr id="8" name="Picture 7">
            <a:hlinkClick r:id="rId30" action="ppaction://hlinksldjump"/>
            <a:extLst>
              <a:ext uri="{FF2B5EF4-FFF2-40B4-BE49-F238E27FC236}">
                <a16:creationId xmlns:a16="http://schemas.microsoft.com/office/drawing/2014/main" id="{132E87C6-601B-8C96-B9C0-6F2CB0A38AA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713901" y="6503721"/>
            <a:ext cx="505863" cy="356591"/>
          </a:xfrm>
          <a:prstGeom prst="rect">
            <a:avLst/>
          </a:prstGeom>
        </p:spPr>
      </p:pic>
      <p:pic>
        <p:nvPicPr>
          <p:cNvPr id="9" name="Picture 8">
            <a:hlinkClick r:id="rId32" action="ppaction://hlinksldjump"/>
            <a:extLst>
              <a:ext uri="{FF2B5EF4-FFF2-40B4-BE49-F238E27FC236}">
                <a16:creationId xmlns:a16="http://schemas.microsoft.com/office/drawing/2014/main" id="{9CE8ECA2-6466-8303-F02A-282D957B757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329809" y="6526286"/>
            <a:ext cx="563913" cy="331714"/>
          </a:xfrm>
          <a:prstGeom prst="rect">
            <a:avLst/>
          </a:prstGeom>
        </p:spPr>
      </p:pic>
      <p:pic>
        <p:nvPicPr>
          <p:cNvPr id="10" name="Picture 9">
            <a:hlinkClick r:id="rId34" action="ppaction://hlinksldjump"/>
            <a:extLst>
              <a:ext uri="{FF2B5EF4-FFF2-40B4-BE49-F238E27FC236}">
                <a16:creationId xmlns:a16="http://schemas.microsoft.com/office/drawing/2014/main" id="{0346C7CF-7065-2D80-74A9-39F890D140C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1013947" y="6503482"/>
            <a:ext cx="507935" cy="354518"/>
          </a:xfrm>
          <a:prstGeom prst="rect">
            <a:avLst/>
          </a:prstGeom>
        </p:spPr>
      </p:pic>
      <p:pic>
        <p:nvPicPr>
          <p:cNvPr id="11" name="Picture 10">
            <a:hlinkClick r:id="rId36" action="ppaction://hlinksldjump"/>
            <a:extLst>
              <a:ext uri="{FF2B5EF4-FFF2-40B4-BE49-F238E27FC236}">
                <a16:creationId xmlns:a16="http://schemas.microsoft.com/office/drawing/2014/main" id="{21748D41-69C8-D5D1-9067-83CF20CCECB6}"/>
              </a:ext>
            </a:extLst>
          </p:cNvPr>
          <p:cNvPicPr>
            <a:picLocks noChangeAspect="1"/>
          </p:cNvPicPr>
          <p:nvPr/>
        </p:nvPicPr>
        <p:blipFill>
          <a:blip r:embed="rId37"/>
          <a:srcRect t="6400"/>
          <a:stretch/>
        </p:blipFill>
        <p:spPr>
          <a:xfrm>
            <a:off x="11642107" y="6537872"/>
            <a:ext cx="524522" cy="308541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14A85DB-C449-4BEC-8103-B21C7E584876}"/>
              </a:ext>
            </a:extLst>
          </p:cNvPr>
          <p:cNvCxnSpPr>
            <a:cxnSpLocks/>
          </p:cNvCxnSpPr>
          <p:nvPr/>
        </p:nvCxnSpPr>
        <p:spPr>
          <a:xfrm flipH="1">
            <a:off x="2876345" y="3681194"/>
            <a:ext cx="15758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A31FBB5-EECD-B40B-38D8-1823E26E9571}"/>
              </a:ext>
            </a:extLst>
          </p:cNvPr>
          <p:cNvCxnSpPr>
            <a:cxnSpLocks/>
          </p:cNvCxnSpPr>
          <p:nvPr/>
        </p:nvCxnSpPr>
        <p:spPr>
          <a:xfrm>
            <a:off x="2860063" y="3681194"/>
            <a:ext cx="0" cy="718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1F19349-5162-9EC4-CCF0-77AB9CEA5C61}"/>
              </a:ext>
            </a:extLst>
          </p:cNvPr>
          <p:cNvSpPr txBox="1"/>
          <p:nvPr/>
        </p:nvSpPr>
        <p:spPr>
          <a:xfrm>
            <a:off x="5381565" y="3427008"/>
            <a:ext cx="277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0" dirty="0">
                <a:effectLst/>
                <a:latin typeface="-apple-system"/>
              </a:rPr>
              <a:t>6. </a:t>
            </a:r>
            <a:r>
              <a:rPr lang="en-US" sz="1200" b="1" dirty="0">
                <a:latin typeface="-apple-system"/>
              </a:rPr>
              <a:t>Application</a:t>
            </a:r>
            <a:r>
              <a:rPr lang="en-US" sz="1200" b="1" i="0" dirty="0">
                <a:effectLst/>
                <a:latin typeface="-apple-system"/>
              </a:rPr>
              <a:t> on Telescopes :</a:t>
            </a:r>
          </a:p>
          <a:p>
            <a:pPr algn="ctr"/>
            <a:r>
              <a:rPr lang="en-US" sz="1200" dirty="0">
                <a:latin typeface="-apple-system"/>
              </a:rPr>
              <a:t>Assembling and testing the performance of Diffuser with Telescopes </a:t>
            </a:r>
            <a:endParaRPr lang="en-IN" sz="1200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E3147BC-52A2-1962-94AD-A44B34FD271C}"/>
              </a:ext>
            </a:extLst>
          </p:cNvPr>
          <p:cNvSpPr/>
          <p:nvPr/>
        </p:nvSpPr>
        <p:spPr>
          <a:xfrm>
            <a:off x="4488554" y="3291194"/>
            <a:ext cx="893011" cy="8693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5B29B52-2EFC-896E-E9AB-8A95B3CA5304}"/>
              </a:ext>
            </a:extLst>
          </p:cNvPr>
          <p:cNvSpPr/>
          <p:nvPr/>
        </p:nvSpPr>
        <p:spPr>
          <a:xfrm>
            <a:off x="4677715" y="3465288"/>
            <a:ext cx="532431" cy="5044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5" name="Graphic 44" descr="Telescope with solid fill">
            <a:extLst>
              <a:ext uri="{FF2B5EF4-FFF2-40B4-BE49-F238E27FC236}">
                <a16:creationId xmlns:a16="http://schemas.microsoft.com/office/drawing/2014/main" id="{A3DFBF24-6B44-2090-D4C0-3C34A149991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662541" y="3436132"/>
            <a:ext cx="585674" cy="585674"/>
          </a:xfrm>
          <a:prstGeom prst="rect">
            <a:avLst/>
          </a:prstGeom>
        </p:spPr>
      </p:pic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64909E14-7079-2CB9-5B60-C26B4F2C7B6F}"/>
              </a:ext>
            </a:extLst>
          </p:cNvPr>
          <p:cNvCxnSpPr>
            <a:cxnSpLocks/>
          </p:cNvCxnSpPr>
          <p:nvPr/>
        </p:nvCxnSpPr>
        <p:spPr>
          <a:xfrm rot="10800000" flipV="1">
            <a:off x="8302964" y="3292394"/>
            <a:ext cx="1916800" cy="485169"/>
          </a:xfrm>
          <a:prstGeom prst="bentConnector3">
            <a:avLst>
              <a:gd name="adj1" fmla="val 17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594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0DC65-565B-DBAF-77B6-17723E7BE799}"/>
              </a:ext>
            </a:extLst>
          </p:cNvPr>
          <p:cNvSpPr txBox="1"/>
          <p:nvPr/>
        </p:nvSpPr>
        <p:spPr>
          <a:xfrm>
            <a:off x="1060232" y="3941205"/>
            <a:ext cx="10071536" cy="929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Thank you For your Time </a:t>
            </a:r>
          </a:p>
        </p:txBody>
      </p:sp>
      <p:pic>
        <p:nvPicPr>
          <p:cNvPr id="4" name="Immagine 6" descr="A red logo with text&#10;&#10;Description automatically generated">
            <a:extLst>
              <a:ext uri="{FF2B5EF4-FFF2-40B4-BE49-F238E27FC236}">
                <a16:creationId xmlns:a16="http://schemas.microsoft.com/office/drawing/2014/main" id="{A08B6B22-3B71-0F35-3F3E-C38F1E3A1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717" y="966788"/>
            <a:ext cx="5069590" cy="24080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blue dots and white text&#10;&#10;Description automatically generated">
            <a:extLst>
              <a:ext uri="{FF2B5EF4-FFF2-40B4-BE49-F238E27FC236}">
                <a16:creationId xmlns:a16="http://schemas.microsoft.com/office/drawing/2014/main" id="{715D8128-22EB-7289-505D-18E6E6DDB8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6228507" y="876809"/>
            <a:ext cx="5065776" cy="258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30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C17B59C-2B87-5CCA-D5A6-E195D93A45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099"/>
            <a:ext cx="4508162" cy="68509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47A32F-2D20-0E29-0C9D-A764C6E610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05248" y="0"/>
            <a:ext cx="4572476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magine 6">
            <a:extLst>
              <a:ext uri="{FF2B5EF4-FFF2-40B4-BE49-F238E27FC236}">
                <a16:creationId xmlns:a16="http://schemas.microsoft.com/office/drawing/2014/main" id="{8C7E6DCE-E523-0281-05B8-C0403AD219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7" y="-1"/>
            <a:ext cx="2039304" cy="966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324368-2659-1412-377D-F7E8EF61ED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77529" y="7099"/>
            <a:ext cx="4910367" cy="6843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62F9DD-5A38-021A-B64F-E04CA16F3E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340316" y="-4850"/>
            <a:ext cx="1857945" cy="951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640634A-1986-93DC-5E4F-DDA3461F0D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6223" y="1194315"/>
            <a:ext cx="11300616" cy="476359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61770F-F8C8-F5F4-5420-61CE98F6130F}"/>
              </a:ext>
            </a:extLst>
          </p:cNvPr>
          <p:cNvGrpSpPr/>
          <p:nvPr/>
        </p:nvGrpSpPr>
        <p:grpSpPr>
          <a:xfrm>
            <a:off x="996378" y="1344914"/>
            <a:ext cx="2306904" cy="2285326"/>
            <a:chOff x="597935" y="1625102"/>
            <a:chExt cx="1970711" cy="18873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BDA7A1-2733-47DA-BA2E-C63CC1E70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7935" y="1625102"/>
              <a:ext cx="1970711" cy="1887351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2C1297D-3556-E20E-FDFF-F7DB019181D0}"/>
                </a:ext>
              </a:extLst>
            </p:cNvPr>
            <p:cNvSpPr/>
            <p:nvPr/>
          </p:nvSpPr>
          <p:spPr>
            <a:xfrm>
              <a:off x="778772" y="1651979"/>
              <a:ext cx="1757161" cy="272071"/>
            </a:xfrm>
            <a:prstGeom prst="roundRect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Introduction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C69C68-E4C5-A12F-4BEC-9FCA3DEA0643}"/>
              </a:ext>
            </a:extLst>
          </p:cNvPr>
          <p:cNvGrpSpPr/>
          <p:nvPr/>
        </p:nvGrpSpPr>
        <p:grpSpPr>
          <a:xfrm>
            <a:off x="4461828" y="1344914"/>
            <a:ext cx="2765858" cy="2161492"/>
            <a:chOff x="5557132" y="1516491"/>
            <a:chExt cx="2207683" cy="1922025"/>
          </a:xfrm>
        </p:grpSpPr>
        <p:pic>
          <p:nvPicPr>
            <p:cNvPr id="7" name="Picture 2" descr="Laptop with binary code screen">
              <a:extLst>
                <a:ext uri="{FF2B5EF4-FFF2-40B4-BE49-F238E27FC236}">
                  <a16:creationId xmlns:a16="http://schemas.microsoft.com/office/drawing/2014/main" id="{8E802127-DC4D-E3C2-449F-50618F5FC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7132" y="1516491"/>
              <a:ext cx="2207683" cy="192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E943ECC5-FE78-D578-1A10-E69E39063AD0}"/>
                </a:ext>
              </a:extLst>
            </p:cNvPr>
            <p:cNvSpPr/>
            <p:nvPr/>
          </p:nvSpPr>
          <p:spPr>
            <a:xfrm>
              <a:off x="5616774" y="1632210"/>
              <a:ext cx="2084865" cy="217738"/>
            </a:xfrm>
            <a:prstGeom prst="roundRect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Challenges &amp; Solution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BE65211-5305-CFF1-AD86-F88325EBD773}"/>
              </a:ext>
            </a:extLst>
          </p:cNvPr>
          <p:cNvGrpSpPr/>
          <p:nvPr/>
        </p:nvGrpSpPr>
        <p:grpSpPr>
          <a:xfrm>
            <a:off x="7895513" y="1413947"/>
            <a:ext cx="3031946" cy="2092459"/>
            <a:chOff x="8003501" y="1504749"/>
            <a:chExt cx="3120288" cy="1890057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B9EBFF85-4175-BF5D-8EEB-B9F4B0FDA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3501" y="1504749"/>
              <a:ext cx="3120288" cy="189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2918DD8-DC07-7D49-5C81-910FF07ECBC5}"/>
                </a:ext>
              </a:extLst>
            </p:cNvPr>
            <p:cNvSpPr/>
            <p:nvPr/>
          </p:nvSpPr>
          <p:spPr>
            <a:xfrm>
              <a:off x="8516418" y="1559942"/>
              <a:ext cx="1757161" cy="272071"/>
            </a:xfrm>
            <a:prstGeom prst="roundRect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</a:t>
              </a:r>
              <a:r>
                <a:rPr lang="en-US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Lab work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A50E45-1A7C-89B3-FA83-EF28B4AFFCA0}"/>
              </a:ext>
            </a:extLst>
          </p:cNvPr>
          <p:cNvGrpSpPr/>
          <p:nvPr/>
        </p:nvGrpSpPr>
        <p:grpSpPr>
          <a:xfrm>
            <a:off x="589949" y="3917078"/>
            <a:ext cx="3328263" cy="1927694"/>
            <a:chOff x="633653" y="3698904"/>
            <a:chExt cx="3328263" cy="17776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CEF4AF6-334D-9C7C-7403-5DB499096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653" y="3698904"/>
              <a:ext cx="3328263" cy="1777622"/>
            </a:xfrm>
            <a:prstGeom prst="rect">
              <a:avLst/>
            </a:prstGeom>
          </p:spPr>
        </p:pic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654853F8-72DB-470C-D5E6-161990357600}"/>
                </a:ext>
              </a:extLst>
            </p:cNvPr>
            <p:cNvSpPr/>
            <p:nvPr/>
          </p:nvSpPr>
          <p:spPr>
            <a:xfrm>
              <a:off x="1166657" y="3731276"/>
              <a:ext cx="2402568" cy="300861"/>
            </a:xfrm>
            <a:prstGeom prst="roundRect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Work at Telescopes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82D255-6B2D-ACFB-B3AF-8C8CD7E10853}"/>
              </a:ext>
            </a:extLst>
          </p:cNvPr>
          <p:cNvGrpSpPr/>
          <p:nvPr/>
        </p:nvGrpSpPr>
        <p:grpSpPr>
          <a:xfrm>
            <a:off x="7749468" y="3906918"/>
            <a:ext cx="3319579" cy="1927694"/>
            <a:chOff x="4634168" y="3688989"/>
            <a:chExt cx="2815493" cy="1974908"/>
          </a:xfrm>
        </p:grpSpPr>
        <p:pic>
          <p:nvPicPr>
            <p:cNvPr id="15" name="Picture 14" descr="A grey and black circular design&#10;&#10;Description automatically generated with medium confidence">
              <a:extLst>
                <a:ext uri="{FF2B5EF4-FFF2-40B4-BE49-F238E27FC236}">
                  <a16:creationId xmlns:a16="http://schemas.microsoft.com/office/drawing/2014/main" id="{A3AB458D-0F60-B202-5B4C-CB3824BAD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" b="10491"/>
            <a:stretch/>
          </p:blipFill>
          <p:spPr>
            <a:xfrm flipH="1">
              <a:off x="4634168" y="3688989"/>
              <a:ext cx="2815493" cy="1974908"/>
            </a:xfrm>
            <a:prstGeom prst="rect">
              <a:avLst/>
            </a:prstGeom>
          </p:spPr>
        </p:pic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D6E7E39-78B4-CB61-2213-6D3157378189}"/>
                </a:ext>
              </a:extLst>
            </p:cNvPr>
            <p:cNvSpPr/>
            <p:nvPr/>
          </p:nvSpPr>
          <p:spPr>
            <a:xfrm>
              <a:off x="5484896" y="3734098"/>
              <a:ext cx="1182617" cy="307040"/>
            </a:xfrm>
            <a:prstGeom prst="roundRect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None/>
              </a:pP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6. P</a:t>
              </a:r>
              <a:r>
                <a:rPr lang="en-US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lanning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3B2DA4C-B9A6-7F79-4C77-054E002C8957}"/>
              </a:ext>
            </a:extLst>
          </p:cNvPr>
          <p:cNvGrpSpPr/>
          <p:nvPr/>
        </p:nvGrpSpPr>
        <p:grpSpPr>
          <a:xfrm>
            <a:off x="4398201" y="3906918"/>
            <a:ext cx="2931800" cy="1927694"/>
            <a:chOff x="2765969" y="1584455"/>
            <a:chExt cx="2532117" cy="1899088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8EFE9A8C-6215-34C3-78B2-8C33CF2CD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969" y="1584455"/>
              <a:ext cx="2532117" cy="1899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96F8FC9-9808-1429-32C3-4CBC84B0D020}"/>
                </a:ext>
              </a:extLst>
            </p:cNvPr>
            <p:cNvSpPr/>
            <p:nvPr/>
          </p:nvSpPr>
          <p:spPr>
            <a:xfrm>
              <a:off x="3330405" y="1620380"/>
              <a:ext cx="1369831" cy="260472"/>
            </a:xfrm>
            <a:prstGeom prst="roundRect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5.Coursework </a:t>
              </a:r>
              <a:endPara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54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16C4864-C32F-F393-49B0-62793FEDBD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0510"/>
            <a:ext cx="6096000" cy="684488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8A42C9-E403-3F76-9035-64BC3AA7F8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06160" y="-10510"/>
            <a:ext cx="6096000" cy="68685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16910D-6BE3-EDE7-AF3D-3ECE768F481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189399" y="825536"/>
            <a:ext cx="2906601" cy="0"/>
          </a:xfrm>
          <a:prstGeom prst="line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Immagine 6">
            <a:extLst>
              <a:ext uri="{FF2B5EF4-FFF2-40B4-BE49-F238E27FC236}">
                <a16:creationId xmlns:a16="http://schemas.microsoft.com/office/drawing/2014/main" id="{7CAD232A-0BE3-D785-556F-821CDD6E1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7" y="-10510"/>
            <a:ext cx="2030415" cy="96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81FEAA-7752-ACEA-BB95-1ABEF2A163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340316" y="-4849"/>
            <a:ext cx="1855737" cy="9503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A0B43D-8A25-04A6-EE6A-5F2DCE94DBE8}"/>
              </a:ext>
            </a:extLst>
          </p:cNvPr>
          <p:cNvSpPr txBox="1"/>
          <p:nvPr/>
        </p:nvSpPr>
        <p:spPr>
          <a:xfrm>
            <a:off x="2197411" y="351598"/>
            <a:ext cx="790169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Innovative Holographic Optical Elements for Modern Optical Instrumentation</a:t>
            </a:r>
          </a:p>
        </p:txBody>
      </p:sp>
      <p:pic>
        <p:nvPicPr>
          <p:cNvPr id="18" name="Picture 8" descr="Visible Diffraction Grating">
            <a:extLst>
              <a:ext uri="{FF2B5EF4-FFF2-40B4-BE49-F238E27FC236}">
                <a16:creationId xmlns:a16="http://schemas.microsoft.com/office/drawing/2014/main" id="{6CF1C939-DEFA-4F38-D5F9-E35F5F661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3" t="22929" r="11209" b="4356"/>
          <a:stretch/>
        </p:blipFill>
        <p:spPr bwMode="auto">
          <a:xfrm>
            <a:off x="2906601" y="4367753"/>
            <a:ext cx="2699852" cy="24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A5836FF-81FE-DAF8-7EF9-FBD1130F572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096000" y="825536"/>
            <a:ext cx="2906601" cy="0"/>
          </a:xfrm>
          <a:prstGeom prst="line">
            <a:avLst/>
          </a:prstGeom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122" name="Picture 2" descr="50mm Diameter Wide Circular Holographic Diffuser Kit">
            <a:extLst>
              <a:ext uri="{FF2B5EF4-FFF2-40B4-BE49-F238E27FC236}">
                <a16:creationId xmlns:a16="http://schemas.microsoft.com/office/drawing/2014/main" id="{F077157B-A5BB-1609-14EE-4AECF2C18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702" y="4414795"/>
            <a:ext cx="2655551" cy="202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53F455-4F5E-0D3F-56ED-9E7CBF8EA0F9}"/>
              </a:ext>
            </a:extLst>
          </p:cNvPr>
          <p:cNvSpPr/>
          <p:nvPr/>
        </p:nvSpPr>
        <p:spPr>
          <a:xfrm>
            <a:off x="2896441" y="6480784"/>
            <a:ext cx="2684241" cy="3327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Holographic Grating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998263-3F73-4730-F220-4CC7CE6D1083}"/>
              </a:ext>
            </a:extLst>
          </p:cNvPr>
          <p:cNvSpPr/>
          <p:nvPr/>
        </p:nvSpPr>
        <p:spPr>
          <a:xfrm>
            <a:off x="6492702" y="6437929"/>
            <a:ext cx="2655551" cy="3632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Holographic Diffuser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56792-5537-BEB3-F45B-A9F98FFE7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46" y="1524007"/>
            <a:ext cx="12054706" cy="281458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PhD thesis focuses on developing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Volume Holographic Optical Elements (VHOEs).</a:t>
            </a:r>
            <a:endParaRPr lang="en-US" sz="1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research aims to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 the Optical Systems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Developing Volume Holographic Optical Elements (VHOEs) with higher efficiency and broader functionality.</a:t>
            </a:r>
          </a:p>
          <a:p>
            <a:pPr marL="0" indent="0" algn="just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Simplify Optical Systems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Create compact, lightweight, and versatile optical systems using VHOEs.</a:t>
            </a:r>
          </a:p>
          <a:p>
            <a:pPr marL="0" indent="0" algn="just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Exploration of Applications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Apply VHOEs in spectroscopy, astronomical instrumentation, adaptive optics, and precise photometry.</a:t>
            </a:r>
          </a:p>
          <a:p>
            <a:pPr marL="0" indent="0" algn="just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VHOE Developments: (Volume Phase Holographic Gratings and Diffuser)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 dispersive Gratings elements for spectroscopy, enhancing resolution and sensitivity in astronomical instrumentation.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Diffuser to be used in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Adaptive optics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pyramid wavefront sensors to improve wavefront correction.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Applied for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Accurate Photometry of Exoplanets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increasing precision in light measurement.</a:t>
            </a: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15BBC443-0D53-8B71-7458-3A9DF16411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91" y="6396438"/>
            <a:ext cx="393910" cy="385615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4E50968D-E2A9-1E59-5079-6FBD9BE4B8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726" y="6396677"/>
            <a:ext cx="464398" cy="356591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id="{20043419-A00A-61C9-6622-76AF6E732A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216" y="6396677"/>
            <a:ext cx="505863" cy="356591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  <a:extLst>
              <a:ext uri="{FF2B5EF4-FFF2-40B4-BE49-F238E27FC236}">
                <a16:creationId xmlns:a16="http://schemas.microsoft.com/office/drawing/2014/main" id="{39A3BD29-A272-85E5-E0B1-C19694ED7B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29189" y="6460733"/>
            <a:ext cx="563913" cy="331714"/>
          </a:xfrm>
          <a:prstGeom prst="rect">
            <a:avLst/>
          </a:prstGeom>
        </p:spPr>
      </p:pic>
      <p:pic>
        <p:nvPicPr>
          <p:cNvPr id="23" name="Picture 22">
            <a:hlinkClick r:id="rId14" action="ppaction://hlinksldjump"/>
            <a:extLst>
              <a:ext uri="{FF2B5EF4-FFF2-40B4-BE49-F238E27FC236}">
                <a16:creationId xmlns:a16="http://schemas.microsoft.com/office/drawing/2014/main" id="{7100FCDE-D1DB-75A4-62B5-87D11E3AEC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13327" y="6437929"/>
            <a:ext cx="507935" cy="354518"/>
          </a:xfrm>
          <a:prstGeom prst="rect">
            <a:avLst/>
          </a:prstGeom>
        </p:spPr>
      </p:pic>
      <p:pic>
        <p:nvPicPr>
          <p:cNvPr id="24" name="Picture 23">
            <a:hlinkClick r:id="rId16" action="ppaction://hlinksldjump"/>
            <a:extLst>
              <a:ext uri="{FF2B5EF4-FFF2-40B4-BE49-F238E27FC236}">
                <a16:creationId xmlns:a16="http://schemas.microsoft.com/office/drawing/2014/main" id="{4C62D41A-2193-8592-5FF1-39E4D55B57E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6400"/>
          <a:stretch/>
        </p:blipFill>
        <p:spPr>
          <a:xfrm>
            <a:off x="11641487" y="6472319"/>
            <a:ext cx="524522" cy="30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14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50334F-DB96-22B3-CE5C-4C67A737B7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3336" y="3537987"/>
            <a:ext cx="12192000" cy="3295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BC4986-7D35-6D52-F33C-D2D1A8F181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4848"/>
            <a:ext cx="12192000" cy="35370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magine 6">
            <a:extLst>
              <a:ext uri="{FF2B5EF4-FFF2-40B4-BE49-F238E27FC236}">
                <a16:creationId xmlns:a16="http://schemas.microsoft.com/office/drawing/2014/main" id="{8B67DB81-3222-801F-AB97-715FF2608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" y="-26442"/>
            <a:ext cx="1578094" cy="74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71E423-B7EF-6477-C3A6-D42712E846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770574" y="-31419"/>
            <a:ext cx="1442329" cy="7386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98DB49-4878-AD39-B758-3C7B7D99A261}"/>
              </a:ext>
            </a:extLst>
          </p:cNvPr>
          <p:cNvSpPr txBox="1"/>
          <p:nvPr/>
        </p:nvSpPr>
        <p:spPr>
          <a:xfrm>
            <a:off x="25400" y="652127"/>
            <a:ext cx="455676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Adaptive optics (AO)</a:t>
            </a:r>
            <a:r>
              <a:rPr lang="en-US" sz="140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is a technique that involves deforming a mirror to compensate for light distortion by measuring and correcting distortions in an Incoming wavefront using a wavefront sensor and a deformable mirror.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b="1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Pyramid Wavefront sensor</a:t>
            </a:r>
            <a:r>
              <a:rPr lang="en-US" sz="1400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Adaptive Optics (AO) measures and corrects light distortion using dynamic modulation or by directing the wavefront onto the pyramid tip.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modulation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involves moving the incoming wavefront around the tip of the pyramid to improve sensitivity, but it requires precise alignment and can be challenging.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WhatsApp Video 2024-09-02 at 15.40.00_8e61b1ef">
            <a:hlinkClick r:id="" action="ppaction://media"/>
            <a:extLst>
              <a:ext uri="{FF2B5EF4-FFF2-40B4-BE49-F238E27FC236}">
                <a16:creationId xmlns:a16="http://schemas.microsoft.com/office/drawing/2014/main" id="{06CF16F9-C3E5-1013-1578-B3F754C602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92242" y="1763911"/>
            <a:ext cx="3048000" cy="1727200"/>
          </a:xfrm>
          <a:prstGeom prst="rect">
            <a:avLst/>
          </a:prstGeom>
        </p:spPr>
      </p:pic>
      <p:pic>
        <p:nvPicPr>
          <p:cNvPr id="1028" name="Picture 4" descr="Real-time adaptive optics with pyramid wavefront sensors: part I. A  theoretical analysis of the pyramid sensor model - IOPscience">
            <a:extLst>
              <a:ext uri="{FF2B5EF4-FFF2-40B4-BE49-F238E27FC236}">
                <a16:creationId xmlns:a16="http://schemas.microsoft.com/office/drawing/2014/main" id="{7B5BAC07-2FD5-DC4D-21AA-BC65B594A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559024"/>
            <a:ext cx="1862926" cy="117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gure: Fig. 1.">
            <a:extLst>
              <a:ext uri="{FF2B5EF4-FFF2-40B4-BE49-F238E27FC236}">
                <a16:creationId xmlns:a16="http://schemas.microsoft.com/office/drawing/2014/main" id="{E4F0E494-A800-75B9-C84E-8437C892F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7" t="15659" b="19293"/>
          <a:stretch/>
        </p:blipFill>
        <p:spPr bwMode="auto">
          <a:xfrm>
            <a:off x="6698802" y="558960"/>
            <a:ext cx="1136633" cy="117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>
            <a:extLst>
              <a:ext uri="{FF2B5EF4-FFF2-40B4-BE49-F238E27FC236}">
                <a16:creationId xmlns:a16="http://schemas.microsoft.com/office/drawing/2014/main" id="{C3819A99-1D72-461B-C361-C2A6AAEA7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273" y="1920625"/>
            <a:ext cx="3954691" cy="15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22FE6B9-486E-6238-22B4-62B0E6B44106}"/>
              </a:ext>
            </a:extLst>
          </p:cNvPr>
          <p:cNvSpPr txBox="1"/>
          <p:nvPr/>
        </p:nvSpPr>
        <p:spPr>
          <a:xfrm>
            <a:off x="3510093" y="5115"/>
            <a:ext cx="4922708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Scientific Challenges and Innovative Solution </a:t>
            </a:r>
          </a:p>
        </p:txBody>
      </p:sp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F810E369-E1F7-FB7B-E6E6-F36DD7E46B79}"/>
              </a:ext>
            </a:extLst>
          </p:cNvPr>
          <p:cNvCxnSpPr/>
          <p:nvPr/>
        </p:nvCxnSpPr>
        <p:spPr>
          <a:xfrm>
            <a:off x="2297021" y="454358"/>
            <a:ext cx="7150917" cy="0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Detecting exoplanets with the transit method">
            <a:hlinkClick r:id="" action="ppaction://media"/>
            <a:extLst>
              <a:ext uri="{FF2B5EF4-FFF2-40B4-BE49-F238E27FC236}">
                <a16:creationId xmlns:a16="http://schemas.microsoft.com/office/drawing/2014/main" id="{5983E0CA-6689-BFF2-540F-6246CB525FE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00559" y="5142384"/>
            <a:ext cx="2948753" cy="1658674"/>
          </a:xfrm>
          <a:prstGeom prst="rect">
            <a:avLst/>
          </a:prstGeom>
        </p:spPr>
      </p:pic>
      <p:pic>
        <p:nvPicPr>
          <p:cNvPr id="3074" name="Picture 2" descr="transit depth illustrated for a sun-like star and a red dwarf">
            <a:extLst>
              <a:ext uri="{FF2B5EF4-FFF2-40B4-BE49-F238E27FC236}">
                <a16:creationId xmlns:a16="http://schemas.microsoft.com/office/drawing/2014/main" id="{36A18B24-4C06-EAD3-9149-968B6FFE0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1" r="17644"/>
          <a:stretch/>
        </p:blipFill>
        <p:spPr bwMode="auto">
          <a:xfrm>
            <a:off x="5138943" y="3650276"/>
            <a:ext cx="2190703" cy="144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3FD57B4C-A727-2C04-2716-96E1A76AD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0" r="43302" b="41127"/>
          <a:stretch/>
        </p:blipFill>
        <p:spPr bwMode="auto">
          <a:xfrm>
            <a:off x="8090938" y="4882737"/>
            <a:ext cx="2615316" cy="141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DDB37ADD-17DD-A5D2-E804-5FBAFDE47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1" t="-2095" r="13253" b="33601"/>
          <a:stretch/>
        </p:blipFill>
        <p:spPr bwMode="auto">
          <a:xfrm>
            <a:off x="10702840" y="4834124"/>
            <a:ext cx="1513165" cy="14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AED5AA0-26D4-11E0-17C2-DEFCF2ADA7E4}"/>
              </a:ext>
            </a:extLst>
          </p:cNvPr>
          <p:cNvSpPr txBox="1"/>
          <p:nvPr/>
        </p:nvSpPr>
        <p:spPr>
          <a:xfrm>
            <a:off x="8049181" y="738914"/>
            <a:ext cx="3980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Static modulation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holographic diffuser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stabilize the wavefront, reducing sensitivity to alignment errors and maintaining high sensitivity without dynamic movement. 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2E3976-3CFC-ADCA-147F-69EFBD080DD0}"/>
              </a:ext>
            </a:extLst>
          </p:cNvPr>
          <p:cNvCxnSpPr>
            <a:cxnSpLocks/>
          </p:cNvCxnSpPr>
          <p:nvPr/>
        </p:nvCxnSpPr>
        <p:spPr>
          <a:xfrm>
            <a:off x="4582160" y="528506"/>
            <a:ext cx="0" cy="2945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E21D57-656F-D06D-6A8B-D0AFEDD66580}"/>
              </a:ext>
            </a:extLst>
          </p:cNvPr>
          <p:cNvCxnSpPr>
            <a:cxnSpLocks/>
          </p:cNvCxnSpPr>
          <p:nvPr/>
        </p:nvCxnSpPr>
        <p:spPr>
          <a:xfrm>
            <a:off x="7983437" y="516777"/>
            <a:ext cx="0" cy="2933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D7D6C61-D854-24A4-55C1-6AACAEFE2595}"/>
              </a:ext>
            </a:extLst>
          </p:cNvPr>
          <p:cNvSpPr txBox="1"/>
          <p:nvPr/>
        </p:nvSpPr>
        <p:spPr>
          <a:xfrm>
            <a:off x="7487" y="3787359"/>
            <a:ext cx="447307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Photometry</a:t>
            </a:r>
            <a:r>
              <a:rPr lang="en-US" sz="1400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is crucial in discovering and characterizing exoplanets.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helps astronomers find planets, determine their sizes and orbits, and study their atmospheres when used with other methods.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b="1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transit method</a:t>
            </a:r>
            <a:r>
              <a:rPr lang="en-US" sz="1400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which measures the brightness of a star over time, is the most widely used photometric method for detecting exoplanets.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Enhancing photometric accuracy can be challenging when finding stable reference stars near bright targets due to the limited field of view(FOV).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B7378C-6395-D0A1-AFFD-8054451A8B37}"/>
              </a:ext>
            </a:extLst>
          </p:cNvPr>
          <p:cNvSpPr txBox="1"/>
          <p:nvPr/>
        </p:nvSpPr>
        <p:spPr>
          <a:xfrm>
            <a:off x="8167273" y="3494484"/>
            <a:ext cx="3953046" cy="161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i="0" dirty="0">
              <a:solidFill>
                <a:srgbClr val="1C1C1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400" b="1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Holographic diffusers</a:t>
            </a:r>
            <a:r>
              <a:rPr lang="en-US" sz="1400" b="0" i="0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improve accuracy and efficiency in finding and studying exoplanets by controlling light scattering, customizing scattering profiles and being compatible with bright targets.</a:t>
            </a:r>
            <a:r>
              <a:rPr lang="en-IN" sz="1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400" i="0" dirty="0">
              <a:solidFill>
                <a:srgbClr val="1C1C1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31DAA98-4B26-A5DC-E947-B04AC43B277F}"/>
              </a:ext>
            </a:extLst>
          </p:cNvPr>
          <p:cNvCxnSpPr>
            <a:cxnSpLocks/>
          </p:cNvCxnSpPr>
          <p:nvPr/>
        </p:nvCxnSpPr>
        <p:spPr>
          <a:xfrm>
            <a:off x="4582160" y="3775107"/>
            <a:ext cx="0" cy="2945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CD93405-E971-B62D-E7E1-FA3A3543E01D}"/>
              </a:ext>
            </a:extLst>
          </p:cNvPr>
          <p:cNvCxnSpPr>
            <a:cxnSpLocks/>
          </p:cNvCxnSpPr>
          <p:nvPr/>
        </p:nvCxnSpPr>
        <p:spPr>
          <a:xfrm>
            <a:off x="7983437" y="3763378"/>
            <a:ext cx="0" cy="2933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hlinkClick r:id="rId15" action="ppaction://hlinksldjump"/>
            <a:extLst>
              <a:ext uri="{FF2B5EF4-FFF2-40B4-BE49-F238E27FC236}">
                <a16:creationId xmlns:a16="http://schemas.microsoft.com/office/drawing/2014/main" id="{3948F99C-A56F-C477-AA65-7C2CE57089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991" y="6396438"/>
            <a:ext cx="393910" cy="385615"/>
          </a:xfrm>
          <a:prstGeom prst="rect">
            <a:avLst/>
          </a:prstGeom>
        </p:spPr>
      </p:pic>
      <p:pic>
        <p:nvPicPr>
          <p:cNvPr id="33" name="Picture 32">
            <a:hlinkClick r:id="rId17" action="ppaction://hlinksldjump"/>
            <a:extLst>
              <a:ext uri="{FF2B5EF4-FFF2-40B4-BE49-F238E27FC236}">
                <a16:creationId xmlns:a16="http://schemas.microsoft.com/office/drawing/2014/main" id="{4A78CE11-B564-2179-2409-3E135A1EC65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9726" y="6396677"/>
            <a:ext cx="464398" cy="356591"/>
          </a:xfrm>
          <a:prstGeom prst="rect">
            <a:avLst/>
          </a:prstGeom>
        </p:spPr>
      </p:pic>
      <p:pic>
        <p:nvPicPr>
          <p:cNvPr id="34" name="Picture 33">
            <a:hlinkClick r:id="rId19" action="ppaction://hlinksldjump"/>
            <a:extLst>
              <a:ext uri="{FF2B5EF4-FFF2-40B4-BE49-F238E27FC236}">
                <a16:creationId xmlns:a16="http://schemas.microsoft.com/office/drawing/2014/main" id="{0450B8E6-96EE-60C7-4692-7D8D406C9A6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3216" y="6396677"/>
            <a:ext cx="505863" cy="356591"/>
          </a:xfrm>
          <a:prstGeom prst="rect">
            <a:avLst/>
          </a:prstGeom>
        </p:spPr>
      </p:pic>
      <p:pic>
        <p:nvPicPr>
          <p:cNvPr id="35" name="Picture 34">
            <a:hlinkClick r:id="rId21" action="ppaction://hlinksldjump"/>
            <a:extLst>
              <a:ext uri="{FF2B5EF4-FFF2-40B4-BE49-F238E27FC236}">
                <a16:creationId xmlns:a16="http://schemas.microsoft.com/office/drawing/2014/main" id="{8D271E78-20C0-252A-53CB-5BAE6FDBE15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99124" y="6419242"/>
            <a:ext cx="563913" cy="331714"/>
          </a:xfrm>
          <a:prstGeom prst="rect">
            <a:avLst/>
          </a:prstGeom>
        </p:spPr>
      </p:pic>
      <p:pic>
        <p:nvPicPr>
          <p:cNvPr id="36" name="Picture 35">
            <a:hlinkClick r:id="rId23" action="ppaction://hlinksldjump"/>
            <a:extLst>
              <a:ext uri="{FF2B5EF4-FFF2-40B4-BE49-F238E27FC236}">
                <a16:creationId xmlns:a16="http://schemas.microsoft.com/office/drawing/2014/main" id="{69305AA8-BE99-63FD-0009-F325171B319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83262" y="6396438"/>
            <a:ext cx="507935" cy="354518"/>
          </a:xfrm>
          <a:prstGeom prst="rect">
            <a:avLst/>
          </a:prstGeom>
        </p:spPr>
      </p:pic>
      <p:pic>
        <p:nvPicPr>
          <p:cNvPr id="37" name="Picture 36">
            <a:hlinkClick r:id="rId25" action="ppaction://hlinksldjump"/>
            <a:extLst>
              <a:ext uri="{FF2B5EF4-FFF2-40B4-BE49-F238E27FC236}">
                <a16:creationId xmlns:a16="http://schemas.microsoft.com/office/drawing/2014/main" id="{A6BE7DAF-F9A6-24E7-BC91-5ECFD4DE2B1E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t="6400"/>
          <a:stretch/>
        </p:blipFill>
        <p:spPr>
          <a:xfrm>
            <a:off x="2911422" y="6430828"/>
            <a:ext cx="524522" cy="30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41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F5181939-B101-4DDA-A78B-288F51D72E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836273"/>
            <a:ext cx="12192000" cy="30217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813CFB4-A6A1-CB9F-5A94-0DAB04ECA2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4849"/>
            <a:ext cx="12192000" cy="38411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C000"/>
              </a:solidFill>
            </a:endParaRP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6072E02F-00CD-6B7C-20CE-D1E03DA5C026}"/>
              </a:ext>
            </a:extLst>
          </p:cNvPr>
          <p:cNvCxnSpPr>
            <a:cxnSpLocks/>
            <a:endCxn id="36" idx="0"/>
          </p:cNvCxnSpPr>
          <p:nvPr/>
        </p:nvCxnSpPr>
        <p:spPr>
          <a:xfrm rot="16200000" flipH="1">
            <a:off x="8725492" y="2888636"/>
            <a:ext cx="2149064" cy="526531"/>
          </a:xfrm>
          <a:prstGeom prst="bentConnector3">
            <a:avLst>
              <a:gd name="adj1" fmla="val 1019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4518849-F436-2317-D729-4BAEE616160C}"/>
              </a:ext>
            </a:extLst>
          </p:cNvPr>
          <p:cNvCxnSpPr>
            <a:cxnSpLocks/>
          </p:cNvCxnSpPr>
          <p:nvPr/>
        </p:nvCxnSpPr>
        <p:spPr>
          <a:xfrm>
            <a:off x="5948204" y="2134122"/>
            <a:ext cx="55610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diagram of a ray and a diagram of a ray&#10;&#10;Description automatically generated">
            <a:extLst>
              <a:ext uri="{FF2B5EF4-FFF2-40B4-BE49-F238E27FC236}">
                <a16:creationId xmlns:a16="http://schemas.microsoft.com/office/drawing/2014/main" id="{C277C84D-E9B3-F6AD-E597-157D343CC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" t="5355" r="54501" b="12956"/>
          <a:stretch/>
        </p:blipFill>
        <p:spPr>
          <a:xfrm>
            <a:off x="10355689" y="1317174"/>
            <a:ext cx="1848910" cy="1871682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4FE425-D9E7-2C48-1E6C-631CB71E132D}"/>
              </a:ext>
            </a:extLst>
          </p:cNvPr>
          <p:cNvSpPr/>
          <p:nvPr/>
        </p:nvSpPr>
        <p:spPr>
          <a:xfrm>
            <a:off x="443763" y="1104976"/>
            <a:ext cx="2333251" cy="2058292"/>
          </a:xfrm>
          <a:custGeom>
            <a:avLst/>
            <a:gdLst>
              <a:gd name="connsiteX0" fmla="*/ 0 w 2409592"/>
              <a:gd name="connsiteY0" fmla="*/ 0 h 1445755"/>
              <a:gd name="connsiteX1" fmla="*/ 2409592 w 2409592"/>
              <a:gd name="connsiteY1" fmla="*/ 0 h 1445755"/>
              <a:gd name="connsiteX2" fmla="*/ 2409592 w 2409592"/>
              <a:gd name="connsiteY2" fmla="*/ 1445755 h 1445755"/>
              <a:gd name="connsiteX3" fmla="*/ 0 w 2409592"/>
              <a:gd name="connsiteY3" fmla="*/ 1445755 h 1445755"/>
              <a:gd name="connsiteX4" fmla="*/ 0 w 2409592"/>
              <a:gd name="connsiteY4" fmla="*/ 0 h 144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9592" h="1445755">
                <a:moveTo>
                  <a:pt x="0" y="0"/>
                </a:moveTo>
                <a:lnTo>
                  <a:pt x="2409592" y="0"/>
                </a:lnTo>
                <a:lnTo>
                  <a:pt x="2409592" y="1445755"/>
                </a:lnTo>
                <a:lnTo>
                  <a:pt x="0" y="14457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8072" tIns="123937" rIns="118072" bIns="123937" numCol="1" spcCol="1270" anchor="t" anchorCtr="0">
            <a:noAutofit/>
          </a:bodyPr>
          <a:lstStyle/>
          <a:p>
            <a:pPr marL="0" lvl="0" indent="0" algn="just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/>
              <a:t>Diffuser:</a:t>
            </a:r>
            <a:endParaRPr lang="en-US" sz="2400" kern="1200" dirty="0"/>
          </a:p>
          <a:p>
            <a:pPr marL="57150" lvl="1" indent="-57150" algn="just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b="1" kern="1200" dirty="0"/>
              <a:t>An optical component that scatters light for a softer, more even distribution.</a:t>
            </a:r>
            <a:endParaRPr lang="en-US" sz="1400" kern="1200" dirty="0"/>
          </a:p>
          <a:p>
            <a:pPr marL="57150" lvl="1" indent="-57150" algn="just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b="1" kern="1200" dirty="0"/>
              <a:t>Common diffusers include milky light bulbs, frosted glass panels, and screens for projectors.</a:t>
            </a:r>
            <a:endParaRPr lang="en-US" sz="1400" kern="12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72DF1E7-43FF-645E-DBAD-8E85B9E1A4F7}"/>
              </a:ext>
            </a:extLst>
          </p:cNvPr>
          <p:cNvSpPr/>
          <p:nvPr/>
        </p:nvSpPr>
        <p:spPr>
          <a:xfrm>
            <a:off x="3576204" y="1081352"/>
            <a:ext cx="2318086" cy="2113863"/>
          </a:xfrm>
          <a:custGeom>
            <a:avLst/>
            <a:gdLst>
              <a:gd name="connsiteX0" fmla="*/ 0 w 2409592"/>
              <a:gd name="connsiteY0" fmla="*/ 0 h 1445755"/>
              <a:gd name="connsiteX1" fmla="*/ 2409592 w 2409592"/>
              <a:gd name="connsiteY1" fmla="*/ 0 h 1445755"/>
              <a:gd name="connsiteX2" fmla="*/ 2409592 w 2409592"/>
              <a:gd name="connsiteY2" fmla="*/ 1445755 h 1445755"/>
              <a:gd name="connsiteX3" fmla="*/ 0 w 2409592"/>
              <a:gd name="connsiteY3" fmla="*/ 1445755 h 1445755"/>
              <a:gd name="connsiteX4" fmla="*/ 0 w 2409592"/>
              <a:gd name="connsiteY4" fmla="*/ 0 h 144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9592" h="1445755">
                <a:moveTo>
                  <a:pt x="0" y="0"/>
                </a:moveTo>
                <a:lnTo>
                  <a:pt x="2409592" y="0"/>
                </a:lnTo>
                <a:lnTo>
                  <a:pt x="2409592" y="1445755"/>
                </a:lnTo>
                <a:lnTo>
                  <a:pt x="0" y="14457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8072" tIns="123937" rIns="118072" bIns="123937" numCol="1" spcCol="1270" anchor="t" anchorCtr="0">
            <a:noAutofit/>
          </a:bodyPr>
          <a:lstStyle/>
          <a:p>
            <a:pPr marL="0" lvl="0" indent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/>
              <a:t>Limitations</a:t>
            </a:r>
            <a:endParaRPr lang="en-US" sz="2400" kern="1200" dirty="0"/>
          </a:p>
          <a:p>
            <a:pPr marL="57150" lvl="1" indent="-571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b="1" kern="1200" dirty="0"/>
              <a:t>Inefficient light use</a:t>
            </a:r>
            <a:endParaRPr lang="en-US" sz="1400" kern="1200" dirty="0"/>
          </a:p>
          <a:p>
            <a:pPr marL="57150" lvl="1" indent="-571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b="1" kern="1200" dirty="0"/>
              <a:t>Lack of control over light spread</a:t>
            </a:r>
            <a:endParaRPr lang="en-US" sz="1400" kern="1200" dirty="0"/>
          </a:p>
          <a:p>
            <a:pPr marL="57150" lvl="1" indent="-571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b="1" kern="1200" dirty="0"/>
              <a:t>Inconsistent performance</a:t>
            </a:r>
            <a:endParaRPr lang="en-US" sz="1400" kern="1200" dirty="0"/>
          </a:p>
          <a:p>
            <a:pPr marL="57150" lvl="1" indent="-571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b="1" kern="1200" dirty="0"/>
              <a:t>Not ideal for high-precision applications</a:t>
            </a:r>
            <a:endParaRPr lang="en-US" sz="1400" kern="12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39EA3FE-8852-7C37-20DF-7938EE1FDE75}"/>
              </a:ext>
            </a:extLst>
          </p:cNvPr>
          <p:cNvSpPr/>
          <p:nvPr/>
        </p:nvSpPr>
        <p:spPr>
          <a:xfrm>
            <a:off x="6506427" y="1079389"/>
            <a:ext cx="3008705" cy="2109467"/>
          </a:xfrm>
          <a:custGeom>
            <a:avLst/>
            <a:gdLst>
              <a:gd name="connsiteX0" fmla="*/ 0 w 2409592"/>
              <a:gd name="connsiteY0" fmla="*/ 0 h 1445755"/>
              <a:gd name="connsiteX1" fmla="*/ 2409592 w 2409592"/>
              <a:gd name="connsiteY1" fmla="*/ 0 h 1445755"/>
              <a:gd name="connsiteX2" fmla="*/ 2409592 w 2409592"/>
              <a:gd name="connsiteY2" fmla="*/ 1445755 h 1445755"/>
              <a:gd name="connsiteX3" fmla="*/ 0 w 2409592"/>
              <a:gd name="connsiteY3" fmla="*/ 1445755 h 1445755"/>
              <a:gd name="connsiteX4" fmla="*/ 0 w 2409592"/>
              <a:gd name="connsiteY4" fmla="*/ 0 h 144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9592" h="1445755">
                <a:moveTo>
                  <a:pt x="0" y="0"/>
                </a:moveTo>
                <a:lnTo>
                  <a:pt x="2409592" y="0"/>
                </a:lnTo>
                <a:lnTo>
                  <a:pt x="2409592" y="1445755"/>
                </a:lnTo>
                <a:lnTo>
                  <a:pt x="0" y="14457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8072" tIns="123937" rIns="118072" bIns="123937" numCol="1" spcCol="1270" anchor="t" anchorCtr="0">
            <a:noAutofit/>
          </a:bodyPr>
          <a:lstStyle/>
          <a:p>
            <a:pPr marL="0" lvl="0" indent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/>
              <a:t>H</a:t>
            </a:r>
            <a:r>
              <a:rPr lang="en-US" sz="2400" b="1" i="0" kern="1200" baseline="0" dirty="0"/>
              <a:t>olographic diffusers</a:t>
            </a:r>
            <a:r>
              <a:rPr lang="en-US" sz="2400" b="0" i="0" kern="1200" baseline="0" dirty="0"/>
              <a:t> </a:t>
            </a:r>
            <a:endParaRPr lang="en-US" sz="2400" kern="1200" dirty="0"/>
          </a:p>
          <a:p>
            <a:pPr marL="285750" lvl="1" indent="-2857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ourier New" panose="02070309020205020404" pitchFamily="49" charset="0"/>
              <a:buChar char="o"/>
            </a:pPr>
            <a:r>
              <a:rPr lang="en-US" sz="1400" dirty="0"/>
              <a:t>Enhanced light control and efficiency</a:t>
            </a:r>
          </a:p>
          <a:p>
            <a:pPr marL="285750" lvl="1" indent="-2857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ourier New" panose="02070309020205020404" pitchFamily="49" charset="0"/>
              <a:buChar char="o"/>
            </a:pPr>
            <a:r>
              <a:rPr lang="en-US" sz="1400" kern="1200" dirty="0"/>
              <a:t>Wavelength-Selective Diffraction,</a:t>
            </a:r>
          </a:p>
          <a:p>
            <a:pPr marL="285750" lvl="1" indent="-2857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ourier New" panose="02070309020205020404" pitchFamily="49" charset="0"/>
              <a:buChar char="o"/>
            </a:pPr>
            <a:r>
              <a:rPr lang="en-US" sz="1400" kern="1200" dirty="0"/>
              <a:t>Customized Angular Distribution, </a:t>
            </a:r>
          </a:p>
          <a:p>
            <a:pPr marL="285750" lvl="1" indent="-2857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ourier New" panose="02070309020205020404" pitchFamily="49" charset="0"/>
              <a:buChar char="o"/>
            </a:pPr>
            <a:r>
              <a:rPr lang="en-US" sz="1400" kern="1200" dirty="0"/>
              <a:t>High Diffraction Efficiency</a:t>
            </a:r>
          </a:p>
          <a:p>
            <a:pPr marL="285750" lvl="1" indent="-2857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ourier New" panose="02070309020205020404" pitchFamily="49" charset="0"/>
              <a:buChar char="o"/>
            </a:pPr>
            <a:r>
              <a:rPr lang="en-IN" sz="1400" dirty="0"/>
              <a:t>Spectral </a:t>
            </a:r>
            <a:r>
              <a:rPr lang="en-IN" sz="1400" dirty="0" err="1"/>
              <a:t>Contro</a:t>
            </a:r>
            <a:r>
              <a:rPr lang="en-US" sz="1400" dirty="0"/>
              <a:t>l</a:t>
            </a:r>
            <a:endParaRPr lang="en-US" sz="1400" kern="12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377DEC-95F8-5C93-BADC-15A3EB8D1339}"/>
              </a:ext>
            </a:extLst>
          </p:cNvPr>
          <p:cNvCxnSpPr>
            <a:cxnSpLocks/>
          </p:cNvCxnSpPr>
          <p:nvPr/>
        </p:nvCxnSpPr>
        <p:spPr>
          <a:xfrm>
            <a:off x="2793436" y="2134122"/>
            <a:ext cx="7254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diagram of a wave sensor&#10;&#10;Description automatically generated">
            <a:extLst>
              <a:ext uri="{FF2B5EF4-FFF2-40B4-BE49-F238E27FC236}">
                <a16:creationId xmlns:a16="http://schemas.microsoft.com/office/drawing/2014/main" id="{7C4D1373-C97F-0E7D-AE63-4ACC9946C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8647" r="3544"/>
          <a:stretch/>
        </p:blipFill>
        <p:spPr>
          <a:xfrm>
            <a:off x="5270844" y="3962191"/>
            <a:ext cx="2466924" cy="18903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E7D519A-E3B9-ABA8-80E9-BFEB84736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96" y="3889210"/>
            <a:ext cx="3875027" cy="170596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6FA1545-9B21-5677-CFFF-F2D2CE94A57B}"/>
              </a:ext>
            </a:extLst>
          </p:cNvPr>
          <p:cNvSpPr txBox="1"/>
          <p:nvPr/>
        </p:nvSpPr>
        <p:spPr>
          <a:xfrm>
            <a:off x="8010780" y="4226434"/>
            <a:ext cx="4105020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FFFFFF"/>
                </a:solidFill>
                <a:effectLst/>
                <a:latin typeface="Google Sans"/>
              </a:rPr>
              <a:t>Speckle :</a:t>
            </a:r>
          </a:p>
          <a:p>
            <a:r>
              <a:rPr lang="en-US" b="0" i="0" dirty="0">
                <a:solidFill>
                  <a:srgbClr val="FFFFFF"/>
                </a:solidFill>
                <a:effectLst/>
                <a:latin typeface="Google Sans"/>
              </a:rPr>
              <a:t>When laser light illuminates on a diffuse object, it produces a random interference effect known as a speckle pattern</a:t>
            </a:r>
            <a:r>
              <a:rPr lang="en-US" b="0" i="0" dirty="0">
                <a:solidFill>
                  <a:srgbClr val="BFBFBF"/>
                </a:solidFill>
                <a:effectLst/>
                <a:latin typeface="Google Sans"/>
              </a:rPr>
              <a:t>.</a:t>
            </a:r>
            <a:endParaRPr lang="en-IN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FCE2E6-BDD4-9139-14EB-3C793CA0D575}"/>
              </a:ext>
            </a:extLst>
          </p:cNvPr>
          <p:cNvSpPr txBox="1"/>
          <p:nvPr/>
        </p:nvSpPr>
        <p:spPr>
          <a:xfrm>
            <a:off x="2590375" y="5575224"/>
            <a:ext cx="2602191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By controlling the speckle Size, Holographic diffuser can be prepared</a:t>
            </a:r>
          </a:p>
        </p:txBody>
      </p:sp>
      <p:pic>
        <p:nvPicPr>
          <p:cNvPr id="45" name="Immagine 6">
            <a:extLst>
              <a:ext uri="{FF2B5EF4-FFF2-40B4-BE49-F238E27FC236}">
                <a16:creationId xmlns:a16="http://schemas.microsoft.com/office/drawing/2014/main" id="{D7AAAA52-2D88-5850-3BEE-B2F18EFFC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66"/>
            <a:ext cx="1871478" cy="88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366DEDB-54C4-5459-4F50-0D5E9BF859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593928" y="-4849"/>
            <a:ext cx="1602125" cy="8204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16B03C-129B-2CF9-68E4-731FC105D8DA}"/>
              </a:ext>
            </a:extLst>
          </p:cNvPr>
          <p:cNvSpPr txBox="1"/>
          <p:nvPr/>
        </p:nvSpPr>
        <p:spPr>
          <a:xfrm>
            <a:off x="3222799" y="100115"/>
            <a:ext cx="6313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a holographic diffuser and how can it be produced?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EDF695-3FAD-70E6-2C65-57589DD9BFC1}"/>
              </a:ext>
            </a:extLst>
          </p:cNvPr>
          <p:cNvCxnSpPr/>
          <p:nvPr/>
        </p:nvCxnSpPr>
        <p:spPr>
          <a:xfrm>
            <a:off x="2804320" y="576278"/>
            <a:ext cx="7150917" cy="0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5A7E35E5-2D2C-A129-E04F-9DF2790DAA00}"/>
              </a:ext>
            </a:extLst>
          </p:cNvPr>
          <p:cNvCxnSpPr>
            <a:cxnSpLocks/>
            <a:stCxn id="36" idx="2"/>
            <a:endCxn id="40" idx="3"/>
          </p:cNvCxnSpPr>
          <p:nvPr/>
        </p:nvCxnSpPr>
        <p:spPr>
          <a:xfrm rot="5400000">
            <a:off x="7322865" y="3296464"/>
            <a:ext cx="610126" cy="4870724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hlinkClick r:id="rId7" action="ppaction://hlinksldjump"/>
            <a:extLst>
              <a:ext uri="{FF2B5EF4-FFF2-40B4-BE49-F238E27FC236}">
                <a16:creationId xmlns:a16="http://schemas.microsoft.com/office/drawing/2014/main" id="{53373058-66C5-427F-6A0B-491F5814C7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0146" y="6384210"/>
            <a:ext cx="393910" cy="385615"/>
          </a:xfrm>
          <a:prstGeom prst="rect">
            <a:avLst/>
          </a:prstGeom>
        </p:spPr>
      </p:pic>
      <p:pic>
        <p:nvPicPr>
          <p:cNvPr id="53" name="Picture 52">
            <a:hlinkClick r:id="rId9" action="ppaction://hlinksldjump"/>
            <a:extLst>
              <a:ext uri="{FF2B5EF4-FFF2-40B4-BE49-F238E27FC236}">
                <a16:creationId xmlns:a16="http://schemas.microsoft.com/office/drawing/2014/main" id="{6DD86C83-C263-3FEE-545A-0817C62DE3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3881" y="6384449"/>
            <a:ext cx="464398" cy="356591"/>
          </a:xfrm>
          <a:prstGeom prst="rect">
            <a:avLst/>
          </a:prstGeom>
        </p:spPr>
      </p:pic>
      <p:pic>
        <p:nvPicPr>
          <p:cNvPr id="54" name="Picture 53">
            <a:hlinkClick r:id="rId11" action="ppaction://hlinksldjump"/>
            <a:extLst>
              <a:ext uri="{FF2B5EF4-FFF2-40B4-BE49-F238E27FC236}">
                <a16:creationId xmlns:a16="http://schemas.microsoft.com/office/drawing/2014/main" id="{F40CC78B-717A-8471-EF89-CAEC932B42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47371" y="6384449"/>
            <a:ext cx="505863" cy="356591"/>
          </a:xfrm>
          <a:prstGeom prst="rect">
            <a:avLst/>
          </a:prstGeom>
        </p:spPr>
      </p:pic>
      <p:pic>
        <p:nvPicPr>
          <p:cNvPr id="55" name="Picture 54">
            <a:hlinkClick r:id="rId13" action="ppaction://hlinksldjump"/>
            <a:extLst>
              <a:ext uri="{FF2B5EF4-FFF2-40B4-BE49-F238E27FC236}">
                <a16:creationId xmlns:a16="http://schemas.microsoft.com/office/drawing/2014/main" id="{6809D9F3-818B-4D62-19A2-68E82B457D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63279" y="6407014"/>
            <a:ext cx="563913" cy="331714"/>
          </a:xfrm>
          <a:prstGeom prst="rect">
            <a:avLst/>
          </a:prstGeom>
        </p:spPr>
      </p:pic>
      <p:pic>
        <p:nvPicPr>
          <p:cNvPr id="56" name="Picture 55">
            <a:hlinkClick r:id="rId15" action="ppaction://hlinksldjump"/>
            <a:extLst>
              <a:ext uri="{FF2B5EF4-FFF2-40B4-BE49-F238E27FC236}">
                <a16:creationId xmlns:a16="http://schemas.microsoft.com/office/drawing/2014/main" id="{AE11F122-1973-6A41-98F2-55C7C8ACFF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47417" y="6384210"/>
            <a:ext cx="507935" cy="354518"/>
          </a:xfrm>
          <a:prstGeom prst="rect">
            <a:avLst/>
          </a:prstGeom>
        </p:spPr>
      </p:pic>
      <p:pic>
        <p:nvPicPr>
          <p:cNvPr id="57" name="Picture 56">
            <a:hlinkClick r:id="rId17" action="ppaction://hlinksldjump"/>
            <a:extLst>
              <a:ext uri="{FF2B5EF4-FFF2-40B4-BE49-F238E27FC236}">
                <a16:creationId xmlns:a16="http://schemas.microsoft.com/office/drawing/2014/main" id="{4DD21C37-6517-2643-9E1F-C0869BEB1A42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6400"/>
          <a:stretch/>
        </p:blipFill>
        <p:spPr>
          <a:xfrm>
            <a:off x="11575577" y="6418600"/>
            <a:ext cx="524522" cy="30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29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01A292-02FB-C6B5-5F27-337CA7865A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87248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7C5F8E-FE19-1257-3F58-E282425D0F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872480" y="-8156"/>
            <a:ext cx="6348537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Immagine 6">
            <a:extLst>
              <a:ext uri="{FF2B5EF4-FFF2-40B4-BE49-F238E27FC236}">
                <a16:creationId xmlns:a16="http://schemas.microsoft.com/office/drawing/2014/main" id="{3D17D5BD-74BD-634E-858E-6B49221F0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7" y="-1"/>
            <a:ext cx="2167728" cy="1027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5389E7-CD0B-F5D5-AE68-C310A20441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340316" y="-4849"/>
            <a:ext cx="1855737" cy="950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F857284-7B53-7209-BC72-C7D183F22AFB}"/>
              </a:ext>
            </a:extLst>
          </p:cNvPr>
          <p:cNvSpPr txBox="1">
            <a:spLocks/>
          </p:cNvSpPr>
          <p:nvPr/>
        </p:nvSpPr>
        <p:spPr>
          <a:xfrm>
            <a:off x="4277873" y="23591"/>
            <a:ext cx="4539668" cy="6675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for Holographic Diffuser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CEFB73-B2BD-C917-30D5-584FEC51F627}"/>
              </a:ext>
            </a:extLst>
          </p:cNvPr>
          <p:cNvCxnSpPr/>
          <p:nvPr/>
        </p:nvCxnSpPr>
        <p:spPr>
          <a:xfrm>
            <a:off x="2765969" y="722908"/>
            <a:ext cx="7150917" cy="0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26B423E7-FB84-D1B7-5C80-DA764B592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572" y="1453972"/>
            <a:ext cx="5940513" cy="520443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7EFF542-DE7E-21F1-3EEB-F7EC89646D1C}"/>
              </a:ext>
            </a:extLst>
          </p:cNvPr>
          <p:cNvSpPr txBox="1"/>
          <p:nvPr/>
        </p:nvSpPr>
        <p:spPr>
          <a:xfrm>
            <a:off x="-14995" y="1236093"/>
            <a:ext cx="575363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Theoretical models can help us understand diffusers based on speckle size, which depends on the aperture size and focal length of the optical setup.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Smaller speckles (produced by larger apertures) result in a higher diffraction efficiency, while larger speckles (produced by smaller apertures) scatter light over a wider range of angles, reducing the peak efficien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 but increasing the diffusion angle.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E6EC5B-4EEE-7D4E-AD39-913464247C34}"/>
              </a:ext>
            </a:extLst>
          </p:cNvPr>
          <p:cNvGrpSpPr/>
          <p:nvPr/>
        </p:nvGrpSpPr>
        <p:grpSpPr>
          <a:xfrm>
            <a:off x="142802" y="3009938"/>
            <a:ext cx="5673733" cy="2405342"/>
            <a:chOff x="338741" y="2629244"/>
            <a:chExt cx="5246332" cy="20924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CCEAA1-A61E-0B3A-86C2-DF12EC8D2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741" y="2629244"/>
              <a:ext cx="5246332" cy="2092498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E6A0D0C-AE02-5681-79D6-C48FC852EFCB}"/>
                </a:ext>
              </a:extLst>
            </p:cNvPr>
            <p:cNvCxnSpPr/>
            <p:nvPr/>
          </p:nvCxnSpPr>
          <p:spPr>
            <a:xfrm flipV="1">
              <a:off x="3161703" y="3804311"/>
              <a:ext cx="404375" cy="614227"/>
            </a:xfrm>
            <a:prstGeom prst="straightConnector1">
              <a:avLst/>
            </a:prstGeom>
            <a:ln w="31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3996D7-3182-9B96-1CB6-ECC1466B37E9}"/>
                </a:ext>
              </a:extLst>
            </p:cNvPr>
            <p:cNvSpPr txBox="1"/>
            <p:nvPr/>
          </p:nvSpPr>
          <p:spPr>
            <a:xfrm>
              <a:off x="2765969" y="4337258"/>
              <a:ext cx="7914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dirty="0"/>
                <a:t>Aperture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5C3F5B7-B00C-A5D6-D2BC-2023ADBF7E92}"/>
              </a:ext>
            </a:extLst>
          </p:cNvPr>
          <p:cNvGrpSpPr/>
          <p:nvPr/>
        </p:nvGrpSpPr>
        <p:grpSpPr>
          <a:xfrm>
            <a:off x="7092599" y="1245956"/>
            <a:ext cx="3586096" cy="2619855"/>
            <a:chOff x="6665454" y="805874"/>
            <a:chExt cx="4182248" cy="305872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A6D1DFE-A3F2-C2CE-FB26-1FA3AA32A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5454" y="963407"/>
              <a:ext cx="4182248" cy="290119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41AC0EB-C370-52A0-24A9-014F49F55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65454" y="805874"/>
              <a:ext cx="4182248" cy="3121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DFCFDC6-3053-2968-B994-373D09C0A009}"/>
              </a:ext>
            </a:extLst>
          </p:cNvPr>
          <p:cNvGrpSpPr/>
          <p:nvPr/>
        </p:nvGrpSpPr>
        <p:grpSpPr>
          <a:xfrm>
            <a:off x="6797959" y="4101246"/>
            <a:ext cx="3945325" cy="2449524"/>
            <a:chOff x="6676102" y="3796874"/>
            <a:chExt cx="4195098" cy="254852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4C1D63C-6585-ACE9-1EF2-90FCAC6A2A53}"/>
                </a:ext>
              </a:extLst>
            </p:cNvPr>
            <p:cNvGrpSpPr/>
            <p:nvPr/>
          </p:nvGrpSpPr>
          <p:grpSpPr>
            <a:xfrm>
              <a:off x="6740550" y="4021947"/>
              <a:ext cx="4130650" cy="2323452"/>
              <a:chOff x="-619762" y="2230025"/>
              <a:chExt cx="4765072" cy="377078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ECF3213-D71C-BDA2-19B4-21FD8779D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619762" y="2230025"/>
                <a:ext cx="4211939" cy="377078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A8D6521-3B30-B0A0-4571-4CAD43CE91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60799" y="2949472"/>
                <a:ext cx="484511" cy="1487956"/>
              </a:xfrm>
              <a:prstGeom prst="rect">
                <a:avLst/>
              </a:prstGeom>
            </p:spPr>
          </p:pic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6B7A3DF-6D14-5A9A-B580-CB08EA4F2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76102" y="3796874"/>
              <a:ext cx="4092019" cy="225073"/>
            </a:xfrm>
            <a:prstGeom prst="rect">
              <a:avLst/>
            </a:prstGeom>
          </p:spPr>
        </p:pic>
      </p:grpSp>
      <p:pic>
        <p:nvPicPr>
          <p:cNvPr id="41" name="Picture 40">
            <a:hlinkClick r:id="rId11" action="ppaction://hlinksldjump"/>
            <a:extLst>
              <a:ext uri="{FF2B5EF4-FFF2-40B4-BE49-F238E27FC236}">
                <a16:creationId xmlns:a16="http://schemas.microsoft.com/office/drawing/2014/main" id="{DF9126AF-4FBB-99DB-FC1A-4D40B0BFB0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1" y="6396438"/>
            <a:ext cx="393910" cy="385615"/>
          </a:xfrm>
          <a:prstGeom prst="rect">
            <a:avLst/>
          </a:prstGeom>
        </p:spPr>
      </p:pic>
      <p:pic>
        <p:nvPicPr>
          <p:cNvPr id="42" name="Picture 41">
            <a:hlinkClick r:id="rId13" action="ppaction://hlinksldjump"/>
            <a:extLst>
              <a:ext uri="{FF2B5EF4-FFF2-40B4-BE49-F238E27FC236}">
                <a16:creationId xmlns:a16="http://schemas.microsoft.com/office/drawing/2014/main" id="{549DA224-6232-009F-9D2D-8ACE2C9E23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726" y="6396677"/>
            <a:ext cx="464398" cy="356591"/>
          </a:xfrm>
          <a:prstGeom prst="rect">
            <a:avLst/>
          </a:prstGeom>
        </p:spPr>
      </p:pic>
      <p:pic>
        <p:nvPicPr>
          <p:cNvPr id="43" name="Picture 42">
            <a:hlinkClick r:id="rId15" action="ppaction://hlinksldjump"/>
            <a:extLst>
              <a:ext uri="{FF2B5EF4-FFF2-40B4-BE49-F238E27FC236}">
                <a16:creationId xmlns:a16="http://schemas.microsoft.com/office/drawing/2014/main" id="{2E42E61A-2D04-96D2-E2A0-FA3A3C99A0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3216" y="6396677"/>
            <a:ext cx="505863" cy="356591"/>
          </a:xfrm>
          <a:prstGeom prst="rect">
            <a:avLst/>
          </a:prstGeom>
        </p:spPr>
      </p:pic>
      <p:pic>
        <p:nvPicPr>
          <p:cNvPr id="44" name="Picture 43">
            <a:hlinkClick r:id="rId17" action="ppaction://hlinksldjump"/>
            <a:extLst>
              <a:ext uri="{FF2B5EF4-FFF2-40B4-BE49-F238E27FC236}">
                <a16:creationId xmlns:a16="http://schemas.microsoft.com/office/drawing/2014/main" id="{97563EFD-1ED7-7273-E649-D2ADEF6BE97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99124" y="6419242"/>
            <a:ext cx="563913" cy="331714"/>
          </a:xfrm>
          <a:prstGeom prst="rect">
            <a:avLst/>
          </a:prstGeom>
        </p:spPr>
      </p:pic>
      <p:pic>
        <p:nvPicPr>
          <p:cNvPr id="45" name="Picture 44">
            <a:hlinkClick r:id="rId19" action="ppaction://hlinksldjump"/>
            <a:extLst>
              <a:ext uri="{FF2B5EF4-FFF2-40B4-BE49-F238E27FC236}">
                <a16:creationId xmlns:a16="http://schemas.microsoft.com/office/drawing/2014/main" id="{51923EAA-EA9D-07A6-D2D2-9EB38B2A675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83262" y="6396438"/>
            <a:ext cx="507935" cy="354518"/>
          </a:xfrm>
          <a:prstGeom prst="rect">
            <a:avLst/>
          </a:prstGeom>
        </p:spPr>
      </p:pic>
      <p:pic>
        <p:nvPicPr>
          <p:cNvPr id="46" name="Picture 45">
            <a:hlinkClick r:id="rId21" action="ppaction://hlinksldjump"/>
            <a:extLst>
              <a:ext uri="{FF2B5EF4-FFF2-40B4-BE49-F238E27FC236}">
                <a16:creationId xmlns:a16="http://schemas.microsoft.com/office/drawing/2014/main" id="{0CE1C0B6-47DB-CBAB-204E-F5D5C89B24E7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t="6400"/>
          <a:stretch/>
        </p:blipFill>
        <p:spPr>
          <a:xfrm>
            <a:off x="2911422" y="6430828"/>
            <a:ext cx="524522" cy="30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77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DF1D7A3-0A45-1414-A18C-2E2809854C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4849"/>
            <a:ext cx="12192000" cy="68628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79B43-87D4-D455-0311-1E765AB4F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253" y="137100"/>
            <a:ext cx="2089728" cy="560047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Labwork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FAF8FF64-3844-6574-0300-A33D6A0ACA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>
            <a:off x="7920749" y="0"/>
            <a:ext cx="4242646" cy="5377543"/>
          </a:xfrm>
          <a:prstGeom prst="rt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1BC2B4-62E6-9FA6-FF62-8CE30C717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340316" y="-4849"/>
            <a:ext cx="1855737" cy="95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1256CCF5-198B-AD04-2381-80D3E7BDF8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771" y="288784"/>
            <a:ext cx="5989271" cy="6569216"/>
          </a:xfrm>
          <a:prstGeom prst="rtTriangl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890DA0-150A-4152-C11C-5DF4E9360D81}"/>
              </a:ext>
            </a:extLst>
          </p:cNvPr>
          <p:cNvSpPr>
            <a:spLocks/>
          </p:cNvSpPr>
          <p:nvPr/>
        </p:nvSpPr>
        <p:spPr>
          <a:xfrm>
            <a:off x="21771" y="1179289"/>
            <a:ext cx="5989271" cy="35024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Content Placeholder 4" descr="A machine with green lights">
            <a:extLst>
              <a:ext uri="{FF2B5EF4-FFF2-40B4-BE49-F238E27FC236}">
                <a16:creationId xmlns:a16="http://schemas.microsoft.com/office/drawing/2014/main" id="{26F07D29-1017-D38D-D922-53D499D73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9"/>
          <a:stretch/>
        </p:blipFill>
        <p:spPr>
          <a:xfrm>
            <a:off x="74174" y="1273643"/>
            <a:ext cx="5884464" cy="3313768"/>
          </a:xfrm>
          <a:prstGeom prst="rect">
            <a:avLst/>
          </a:prstGeom>
        </p:spPr>
      </p:pic>
      <p:pic>
        <p:nvPicPr>
          <p:cNvPr id="4" name="Immagine 6">
            <a:extLst>
              <a:ext uri="{FF2B5EF4-FFF2-40B4-BE49-F238E27FC236}">
                <a16:creationId xmlns:a16="http://schemas.microsoft.com/office/drawing/2014/main" id="{E35137D0-D0DF-F798-EEE9-EE6A57D7B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7" y="-1"/>
            <a:ext cx="2167728" cy="102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close-up of a glass&#10;&#10;Description automatically generated">
            <a:extLst>
              <a:ext uri="{FF2B5EF4-FFF2-40B4-BE49-F238E27FC236}">
                <a16:creationId xmlns:a16="http://schemas.microsoft.com/office/drawing/2014/main" id="{921CCE60-9920-BC0B-05BE-F4F5CD048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6" r="15327" b="14985"/>
          <a:stretch/>
        </p:blipFill>
        <p:spPr>
          <a:xfrm>
            <a:off x="1465677" y="3608777"/>
            <a:ext cx="2853152" cy="283012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E870BC9-3E7C-9DF5-4E7A-D9125E339821}"/>
              </a:ext>
            </a:extLst>
          </p:cNvPr>
          <p:cNvGrpSpPr/>
          <p:nvPr/>
        </p:nvGrpSpPr>
        <p:grpSpPr>
          <a:xfrm>
            <a:off x="4593735" y="3087021"/>
            <a:ext cx="7456714" cy="3654066"/>
            <a:chOff x="4661112" y="2798618"/>
            <a:chExt cx="7456714" cy="365406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92F1C85-E7CF-14CA-8280-0860B7A266E0}"/>
                </a:ext>
              </a:extLst>
            </p:cNvPr>
            <p:cNvGrpSpPr/>
            <p:nvPr/>
          </p:nvGrpSpPr>
          <p:grpSpPr>
            <a:xfrm>
              <a:off x="4661112" y="2798618"/>
              <a:ext cx="7456714" cy="3654066"/>
              <a:chOff x="4735286" y="3203934"/>
              <a:chExt cx="7456714" cy="365406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B315F9-9E43-ADDE-0315-52BBD61B5BC6}"/>
                  </a:ext>
                </a:extLst>
              </p:cNvPr>
              <p:cNvSpPr/>
              <p:nvPr/>
            </p:nvSpPr>
            <p:spPr>
              <a:xfrm>
                <a:off x="4735286" y="3203934"/>
                <a:ext cx="7456714" cy="3654066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4B5B322-BE67-DD09-00A9-7C65581050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11672"/>
              <a:stretch/>
            </p:blipFill>
            <p:spPr>
              <a:xfrm>
                <a:off x="4833253" y="3245419"/>
                <a:ext cx="7249887" cy="3502477"/>
              </a:xfrm>
              <a:prstGeom prst="rect">
                <a:avLst/>
              </a:prstGeom>
            </p:spPr>
          </p:pic>
        </p:grpSp>
        <p:pic>
          <p:nvPicPr>
            <p:cNvPr id="29" name="Picture 28">
              <a:hlinkClick r:id="" action="ppaction://noaction"/>
              <a:extLst>
                <a:ext uri="{FF2B5EF4-FFF2-40B4-BE49-F238E27FC236}">
                  <a16:creationId xmlns:a16="http://schemas.microsoft.com/office/drawing/2014/main" id="{5811180E-4C7C-33E7-231A-D6656BD77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86893" y="4474720"/>
              <a:ext cx="329910" cy="348544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BFE1F9-79CC-DEDB-FD6B-7A36A0DEB134}"/>
              </a:ext>
            </a:extLst>
          </p:cNvPr>
          <p:cNvCxnSpPr/>
          <p:nvPr/>
        </p:nvCxnSpPr>
        <p:spPr>
          <a:xfrm>
            <a:off x="2963824" y="697147"/>
            <a:ext cx="6500834" cy="0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EA539BC-52D1-9E8E-DF13-C7F7EE464087}"/>
              </a:ext>
            </a:extLst>
          </p:cNvPr>
          <p:cNvGrpSpPr/>
          <p:nvPr/>
        </p:nvGrpSpPr>
        <p:grpSpPr>
          <a:xfrm>
            <a:off x="6383129" y="1347296"/>
            <a:ext cx="4807238" cy="1350366"/>
            <a:chOff x="6200251" y="1087413"/>
            <a:chExt cx="4807238" cy="135036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8AE0C7-C837-478D-3747-C2CE39AFEAE0}"/>
                </a:ext>
              </a:extLst>
            </p:cNvPr>
            <p:cNvSpPr/>
            <p:nvPr/>
          </p:nvSpPr>
          <p:spPr>
            <a:xfrm>
              <a:off x="6200251" y="1087413"/>
              <a:ext cx="4807238" cy="13503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1B0BB3E-A428-E7EA-40DD-C52584099008}"/>
                </a:ext>
              </a:extLst>
            </p:cNvPr>
            <p:cNvGrpSpPr/>
            <p:nvPr/>
          </p:nvGrpSpPr>
          <p:grpSpPr>
            <a:xfrm>
              <a:off x="6323351" y="1179289"/>
              <a:ext cx="4684138" cy="1175591"/>
              <a:chOff x="6323351" y="1179289"/>
              <a:chExt cx="4684138" cy="1175591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7E569EE-597B-EF79-C002-7834874A8C63}"/>
                  </a:ext>
                </a:extLst>
              </p:cNvPr>
              <p:cNvSpPr txBox="1"/>
              <p:nvPr/>
            </p:nvSpPr>
            <p:spPr>
              <a:xfrm>
                <a:off x="6323351" y="1179289"/>
                <a:ext cx="4684138" cy="33504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3335" tIns="13335" rIns="13335" bIns="13335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IN" sz="1500" b="1" kern="1200" dirty="0"/>
                  <a:t>Green Laser Setup For </a:t>
                </a:r>
                <a:r>
                  <a:rPr lang="en-IN" sz="1500" b="1" dirty="0"/>
                  <a:t>VHOEs </a:t>
                </a:r>
                <a:r>
                  <a:rPr lang="en-IN" sz="1500" b="1" kern="1200" dirty="0"/>
                  <a:t>Fabrication:</a:t>
                </a:r>
                <a:endParaRPr lang="en-US" sz="1500" kern="1200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DE1B817-9176-094F-C4FA-A2D172B8EA80}"/>
                  </a:ext>
                </a:extLst>
              </p:cNvPr>
              <p:cNvSpPr txBox="1"/>
              <p:nvPr/>
            </p:nvSpPr>
            <p:spPr>
              <a:xfrm>
                <a:off x="6323351" y="1602592"/>
                <a:ext cx="1221381" cy="31667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3335" tIns="13335" rIns="13335" bIns="13335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IN" sz="1400" b="1" kern="1200" dirty="0"/>
                  <a:t>Laser source</a:t>
                </a:r>
                <a:endParaRPr lang="en-US" sz="1400" kern="1200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A5DB64E-BD51-B872-7524-5A832D0A9C53}"/>
                  </a:ext>
                </a:extLst>
              </p:cNvPr>
              <p:cNvSpPr txBox="1"/>
              <p:nvPr/>
            </p:nvSpPr>
            <p:spPr>
              <a:xfrm>
                <a:off x="7731540" y="1602592"/>
                <a:ext cx="1240633" cy="31667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3335" tIns="13335" rIns="13335" bIns="13335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IN" sz="1400" b="1" kern="1200" dirty="0"/>
                  <a:t>Mirrors</a:t>
                </a:r>
                <a:endParaRPr lang="en-US" sz="1400" kern="1200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AD96286-BFF3-9C98-0F15-8CAA79E21E2C}"/>
                  </a:ext>
                </a:extLst>
              </p:cNvPr>
              <p:cNvSpPr txBox="1"/>
              <p:nvPr/>
            </p:nvSpPr>
            <p:spPr>
              <a:xfrm>
                <a:off x="6323351" y="2026922"/>
                <a:ext cx="1303308" cy="31667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3335" tIns="13335" rIns="13335" bIns="13335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IN" sz="1400" b="1" kern="1200" dirty="0"/>
                  <a:t>Spatial Filter</a:t>
                </a:r>
                <a:endParaRPr lang="en-US" sz="1400" kern="1200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146C9C7-B140-D426-1C39-02A422FFFC7A}"/>
                  </a:ext>
                </a:extLst>
              </p:cNvPr>
              <p:cNvSpPr txBox="1"/>
              <p:nvPr/>
            </p:nvSpPr>
            <p:spPr>
              <a:xfrm>
                <a:off x="9197692" y="1638624"/>
                <a:ext cx="1382823" cy="31667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3335" tIns="13335" rIns="13335" bIns="13335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IN" sz="1400" b="1" kern="1200" dirty="0"/>
                  <a:t>Beam Collimators</a:t>
                </a:r>
                <a:endParaRPr lang="en-US" sz="1400" kern="1200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12DF317-773A-8207-3280-8BA17192E141}"/>
                  </a:ext>
                </a:extLst>
              </p:cNvPr>
              <p:cNvSpPr txBox="1"/>
              <p:nvPr/>
            </p:nvSpPr>
            <p:spPr>
              <a:xfrm>
                <a:off x="7709989" y="2038201"/>
                <a:ext cx="2401253" cy="31667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3335" tIns="13335" rIns="13335" bIns="13335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IN" sz="1400" b="1" kern="1200" dirty="0"/>
                  <a:t>Other optical Component</a:t>
                </a:r>
                <a:endParaRPr lang="en-US" sz="1400" kern="1200" dirty="0"/>
              </a:p>
            </p:txBody>
          </p:sp>
        </p:grpSp>
      </p:grpSp>
      <p:pic>
        <p:nvPicPr>
          <p:cNvPr id="47" name="Picture 46">
            <a:hlinkClick r:id="rId8" action="ppaction://hlinksldjump"/>
            <a:extLst>
              <a:ext uri="{FF2B5EF4-FFF2-40B4-BE49-F238E27FC236}">
                <a16:creationId xmlns:a16="http://schemas.microsoft.com/office/drawing/2014/main" id="{F35BBA85-5DA7-9E5C-EF00-195A0B0547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74" y="6417200"/>
            <a:ext cx="325545" cy="318690"/>
          </a:xfrm>
          <a:prstGeom prst="rect">
            <a:avLst/>
          </a:prstGeom>
        </p:spPr>
      </p:pic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71AE5D67-BECE-12FF-5DD9-5330E696EA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0025" y="6414920"/>
            <a:ext cx="383800" cy="294704"/>
          </a:xfrm>
          <a:prstGeom prst="rect">
            <a:avLst/>
          </a:prstGeom>
        </p:spPr>
      </p:pic>
      <p:pic>
        <p:nvPicPr>
          <p:cNvPr id="49" name="Picture 48">
            <a:hlinkClick r:id="rId12" action="ppaction://hlinksldjump"/>
            <a:extLst>
              <a:ext uri="{FF2B5EF4-FFF2-40B4-BE49-F238E27FC236}">
                <a16:creationId xmlns:a16="http://schemas.microsoft.com/office/drawing/2014/main" id="{2AF35656-0BF3-6DB6-F7A0-F89AE5BB9E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7113" y="6414920"/>
            <a:ext cx="418068" cy="294704"/>
          </a:xfrm>
          <a:prstGeom prst="rect">
            <a:avLst/>
          </a:prstGeom>
        </p:spPr>
      </p:pic>
      <p:pic>
        <p:nvPicPr>
          <p:cNvPr id="50" name="Picture 49">
            <a:hlinkClick r:id="rId14" action="ppaction://hlinksldjump"/>
            <a:extLst>
              <a:ext uri="{FF2B5EF4-FFF2-40B4-BE49-F238E27FC236}">
                <a16:creationId xmlns:a16="http://schemas.microsoft.com/office/drawing/2014/main" id="{57B3719B-4B6F-09CA-741F-98DEE39268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48058" y="6435327"/>
            <a:ext cx="466044" cy="274144"/>
          </a:xfrm>
          <a:prstGeom prst="rect">
            <a:avLst/>
          </a:prstGeom>
        </p:spPr>
      </p:pic>
      <p:pic>
        <p:nvPicPr>
          <p:cNvPr id="51" name="Picture 50">
            <a:hlinkClick r:id="rId16" action="ppaction://hlinksldjump"/>
            <a:extLst>
              <a:ext uri="{FF2B5EF4-FFF2-40B4-BE49-F238E27FC236}">
                <a16:creationId xmlns:a16="http://schemas.microsoft.com/office/drawing/2014/main" id="{64661CE2-87C0-CCF0-2028-A118869371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27339" y="6414502"/>
            <a:ext cx="419781" cy="292990"/>
          </a:xfrm>
          <a:prstGeom prst="rect">
            <a:avLst/>
          </a:prstGeom>
        </p:spPr>
      </p:pic>
      <p:pic>
        <p:nvPicPr>
          <p:cNvPr id="52" name="Picture 51">
            <a:hlinkClick r:id="rId18" action="ppaction://hlinksldjump"/>
            <a:extLst>
              <a:ext uri="{FF2B5EF4-FFF2-40B4-BE49-F238E27FC236}">
                <a16:creationId xmlns:a16="http://schemas.microsoft.com/office/drawing/2014/main" id="{9786D8F6-5EB0-C704-78BD-6B83FEF67578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6400"/>
          <a:stretch/>
        </p:blipFill>
        <p:spPr>
          <a:xfrm>
            <a:off x="2956939" y="6444902"/>
            <a:ext cx="433489" cy="25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62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093A6A-E9F1-53C2-56B5-8B9EA377F3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26229" y="-4849"/>
            <a:ext cx="6124603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79B43-87D4-D455-0311-1E765AB4F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713" y="233828"/>
            <a:ext cx="4307840" cy="560047"/>
          </a:xfrm>
        </p:spPr>
        <p:txBody>
          <a:bodyPr>
            <a:normAutofit fontScale="90000"/>
          </a:bodyPr>
          <a:lstStyle/>
          <a:p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Labwork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Results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766FA4E-464B-0B36-7436-37A2C91034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053" y="0"/>
            <a:ext cx="3030282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A2538820-F0E0-A246-CC8A-715FC81005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150832" y="0"/>
            <a:ext cx="3030282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6">
            <a:extLst>
              <a:ext uri="{FF2B5EF4-FFF2-40B4-BE49-F238E27FC236}">
                <a16:creationId xmlns:a16="http://schemas.microsoft.com/office/drawing/2014/main" id="{E35137D0-D0DF-F798-EEE9-EE6A57D7B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4" y="1"/>
            <a:ext cx="1992342" cy="94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1BC2B4-62E6-9FA6-FF62-8CE30C717F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340316" y="-4849"/>
            <a:ext cx="1855737" cy="950312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143598B1-8E18-73F4-564C-4F2432195344}"/>
              </a:ext>
            </a:extLst>
          </p:cNvPr>
          <p:cNvSpPr/>
          <p:nvPr/>
        </p:nvSpPr>
        <p:spPr>
          <a:xfrm>
            <a:off x="368300" y="1027705"/>
            <a:ext cx="11417300" cy="51072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18D96E-E90A-87C2-3E6E-CC666238FD0C}"/>
              </a:ext>
            </a:extLst>
          </p:cNvPr>
          <p:cNvSpPr txBox="1"/>
          <p:nvPr/>
        </p:nvSpPr>
        <p:spPr>
          <a:xfrm>
            <a:off x="473386" y="1051327"/>
            <a:ext cx="114172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1C1C1C"/>
                </a:solidFill>
                <a:effectLst/>
                <a:latin typeface="Inter"/>
              </a:rPr>
              <a:t>VPHGs function effectively due to a periodic modulation of the refractive index (</a:t>
            </a:r>
            <a:r>
              <a:rPr lang="en-US" sz="1600" b="0" i="0" dirty="0" err="1">
                <a:solidFill>
                  <a:srgbClr val="1C1C1C"/>
                </a:solidFill>
                <a:effectLst/>
                <a:latin typeface="Inter"/>
              </a:rPr>
              <a:t>Δn</a:t>
            </a:r>
            <a:r>
              <a:rPr lang="en-US" sz="1600" b="0" i="0" dirty="0">
                <a:solidFill>
                  <a:srgbClr val="1C1C1C"/>
                </a:solidFill>
                <a:effectLst/>
                <a:latin typeface="Inter"/>
              </a:rPr>
              <a:t>) stored in a holographic material with a defined thickness (d).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3DAC65-B312-9505-599D-FACB92D26F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432"/>
          <a:stretch/>
        </p:blipFill>
        <p:spPr>
          <a:xfrm>
            <a:off x="473386" y="1797846"/>
            <a:ext cx="3108173" cy="36865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E38A7E9-549A-E2CB-DC06-23822A63B2ED}"/>
              </a:ext>
            </a:extLst>
          </p:cNvPr>
          <p:cNvGrpSpPr/>
          <p:nvPr/>
        </p:nvGrpSpPr>
        <p:grpSpPr>
          <a:xfrm>
            <a:off x="3581559" y="1851479"/>
            <a:ext cx="8021161" cy="3632919"/>
            <a:chOff x="3581558" y="2232836"/>
            <a:chExt cx="8478361" cy="36329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C31ABD-ED2F-75D1-6128-728AE3B54EF9}"/>
                </a:ext>
              </a:extLst>
            </p:cNvPr>
            <p:cNvSpPr/>
            <p:nvPr/>
          </p:nvSpPr>
          <p:spPr>
            <a:xfrm>
              <a:off x="3581558" y="2232836"/>
              <a:ext cx="8478361" cy="363291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1600" dirty="0"/>
            </a:p>
            <a:p>
              <a:pPr algn="ctr"/>
              <a:endParaRPr lang="en-IN" sz="1600" dirty="0"/>
            </a:p>
            <a:p>
              <a:pPr algn="ctr"/>
              <a:endParaRPr lang="en-IN" sz="1600" dirty="0"/>
            </a:p>
            <a:p>
              <a:pPr algn="ctr"/>
              <a:endParaRPr lang="en-IN" sz="1600" dirty="0"/>
            </a:p>
            <a:p>
              <a:pPr algn="ctr"/>
              <a:endParaRPr lang="en-IN" sz="1600" dirty="0"/>
            </a:p>
            <a:p>
              <a:pPr algn="ctr"/>
              <a:endParaRPr lang="en-IN" sz="1600" dirty="0"/>
            </a:p>
            <a:p>
              <a:pPr algn="ctr"/>
              <a:endParaRPr lang="en-IN" sz="1600" dirty="0"/>
            </a:p>
            <a:p>
              <a:pPr algn="ctr"/>
              <a:endParaRPr lang="en-IN" sz="1600" dirty="0"/>
            </a:p>
            <a:p>
              <a:pPr algn="ctr"/>
              <a:endParaRPr lang="en-IN" sz="1600" dirty="0"/>
            </a:p>
            <a:p>
              <a:pPr algn="ctr"/>
              <a:endParaRPr lang="en-IN" sz="1600" dirty="0"/>
            </a:p>
            <a:p>
              <a:pPr algn="ctr"/>
              <a:endParaRPr lang="en-IN" sz="1600" dirty="0"/>
            </a:p>
            <a:p>
              <a:pPr algn="ctr"/>
              <a:endParaRPr lang="en-IN" sz="1600" dirty="0"/>
            </a:p>
            <a:p>
              <a:pPr algn="ctr"/>
              <a:r>
                <a:rPr lang="en-US" sz="1600" dirty="0"/>
                <a:t>As irradiance increases, the refractive index modulation decreases. This relationship is crucial for understanding the behavior of different photopolymers. This information will be useful while Fabricating the Diffuser.</a:t>
              </a:r>
              <a:endParaRPr lang="en-IN" sz="16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B980798-A9BD-E17A-C759-AF5135FBD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63876" y="2338953"/>
              <a:ext cx="4401388" cy="277532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C036EC0-44E5-6F23-5ADB-58C1C4EAD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72645" y="2270374"/>
              <a:ext cx="3549207" cy="2775320"/>
            </a:xfrm>
            <a:prstGeom prst="rect">
              <a:avLst/>
            </a:prstGeom>
          </p:spPr>
        </p:pic>
      </p:grp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BCBA585F-6AA3-68C1-C2BA-29A8D2119C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96" y="6375866"/>
            <a:ext cx="358100" cy="350559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D75610C5-63C1-C8B1-E206-685AE144B1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835" y="6374785"/>
            <a:ext cx="422180" cy="324174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  <a:extLst>
              <a:ext uri="{FF2B5EF4-FFF2-40B4-BE49-F238E27FC236}">
                <a16:creationId xmlns:a16="http://schemas.microsoft.com/office/drawing/2014/main" id="{B4EFA0A7-9E2F-1096-75E2-F7B7E496D1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6210" y="6374785"/>
            <a:ext cx="459875" cy="324174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DA8BB908-2453-B3A5-4593-6B2B81234C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24756" y="6396220"/>
            <a:ext cx="512648" cy="301558"/>
          </a:xfrm>
          <a:prstGeom prst="rect">
            <a:avLst/>
          </a:prstGeom>
        </p:spPr>
      </p:pic>
      <p:pic>
        <p:nvPicPr>
          <p:cNvPr id="17" name="Picture 16">
            <a:hlinkClick r:id="rId15" action="ppaction://hlinksldjump"/>
            <a:extLst>
              <a:ext uri="{FF2B5EF4-FFF2-40B4-BE49-F238E27FC236}">
                <a16:creationId xmlns:a16="http://schemas.microsoft.com/office/drawing/2014/main" id="{F96D00A2-958F-FEB0-D24C-8609DD12B64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06350" y="6374453"/>
            <a:ext cx="461759" cy="322289"/>
          </a:xfrm>
          <a:prstGeom prst="rect">
            <a:avLst/>
          </a:prstGeom>
        </p:spPr>
      </p:pic>
      <p:pic>
        <p:nvPicPr>
          <p:cNvPr id="19" name="Picture 18">
            <a:hlinkClick r:id="rId17" action="ppaction://hlinksldjump"/>
            <a:extLst>
              <a:ext uri="{FF2B5EF4-FFF2-40B4-BE49-F238E27FC236}">
                <a16:creationId xmlns:a16="http://schemas.microsoft.com/office/drawing/2014/main" id="{CE57EDF6-89FE-FF22-AAF1-B59F85160CD8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6400"/>
          <a:stretch/>
        </p:blipFill>
        <p:spPr>
          <a:xfrm>
            <a:off x="2935264" y="6406752"/>
            <a:ext cx="476838" cy="28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52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A4ACE9-FD88-8C1C-BB7D-F18E1DF831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87248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B9AD89-E64A-4A7A-B463-E542E963F8EE}"/>
              </a:ext>
            </a:extLst>
          </p:cNvPr>
          <p:cNvGrpSpPr/>
          <p:nvPr/>
        </p:nvGrpSpPr>
        <p:grpSpPr>
          <a:xfrm rot="16200000">
            <a:off x="4148088" y="1305408"/>
            <a:ext cx="2261965" cy="1136891"/>
            <a:chOff x="1343436" y="5721108"/>
            <a:chExt cx="2261965" cy="113689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78C5553-2739-5BC3-7C68-BA3AE7AD7A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2737196" y="6033666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E80EF81A-19BD-39B6-4F46-CB1CDCBBF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43436" y="5721108"/>
              <a:ext cx="2261965" cy="1136891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DB7B42D-F756-9503-0536-547AFF08C9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872480" y="0"/>
            <a:ext cx="6348537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6721D-23F0-9A51-7961-8C058DA21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1224" y="832045"/>
            <a:ext cx="5587605" cy="44892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Helped to install VPHGs at the ASIAGO telescope </a:t>
            </a:r>
            <a:endParaRPr lang="en-IN" sz="22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1CD7B3-A0F7-22A9-562B-D6D02A6B9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25653" y="670675"/>
            <a:ext cx="1876653" cy="1766008"/>
            <a:chOff x="-648769" y="2358"/>
            <a:chExt cx="1876653" cy="1766008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9AC954-A1AD-85D2-94C3-639C1C794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F3DF0CB-4070-410F-42FF-3DBE3A418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80BAB3B3-C52A-CF17-0FB0-E9C19839B8B6}"/>
              </a:ext>
            </a:extLst>
          </p:cNvPr>
          <p:cNvSpPr txBox="1">
            <a:spLocks/>
          </p:cNvSpPr>
          <p:nvPr/>
        </p:nvSpPr>
        <p:spPr>
          <a:xfrm>
            <a:off x="3912465" y="-245719"/>
            <a:ext cx="69832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at Telescopes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4C787F9-D66D-90D5-339E-892A44BEE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7" y="-1"/>
            <a:ext cx="2167728" cy="102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08AD4D-129A-345F-646D-4D76260B1C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340316" y="-4849"/>
            <a:ext cx="1855737" cy="95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E91A50-B58D-0FFA-7E21-DD0B059E0FD2}"/>
              </a:ext>
            </a:extLst>
          </p:cNvPr>
          <p:cNvCxnSpPr/>
          <p:nvPr/>
        </p:nvCxnSpPr>
        <p:spPr>
          <a:xfrm>
            <a:off x="2520540" y="681181"/>
            <a:ext cx="7150917" cy="0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Picture 4" descr="A large telescope in a room&#10;&#10;Description automatically generated">
            <a:extLst>
              <a:ext uri="{FF2B5EF4-FFF2-40B4-BE49-F238E27FC236}">
                <a16:creationId xmlns:a16="http://schemas.microsoft.com/office/drawing/2014/main" id="{DE46A917-9CCA-2DD8-C72F-2EE076C2C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4" y="1245049"/>
            <a:ext cx="2688845" cy="4987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1B2600-D5DF-F684-8050-A672D7394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477" y="4290144"/>
            <a:ext cx="4450496" cy="23334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756F4E-3169-5984-D13F-4AF77BA3D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325" y="1190770"/>
            <a:ext cx="4518148" cy="23710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1A6E53-C2C7-02AD-36F4-7FF765D750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6240" y="2952230"/>
            <a:ext cx="4518148" cy="235217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0CB4385-C605-B1E5-D7AB-9D9EA6D372B8}"/>
              </a:ext>
            </a:extLst>
          </p:cNvPr>
          <p:cNvSpPr txBox="1"/>
          <p:nvPr/>
        </p:nvSpPr>
        <p:spPr>
          <a:xfrm>
            <a:off x="8868047" y="3777984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Dual Order Test</a:t>
            </a:r>
          </a:p>
        </p:txBody>
      </p:sp>
      <p:pic>
        <p:nvPicPr>
          <p:cNvPr id="29" name="Picture 28">
            <a:hlinkClick r:id="rId8" action="ppaction://hlinksldjump"/>
            <a:extLst>
              <a:ext uri="{FF2B5EF4-FFF2-40B4-BE49-F238E27FC236}">
                <a16:creationId xmlns:a16="http://schemas.microsoft.com/office/drawing/2014/main" id="{B037A0E2-F0DD-94A6-5612-3E44AD92A3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91" y="6396438"/>
            <a:ext cx="393910" cy="385615"/>
          </a:xfrm>
          <a:prstGeom prst="rect">
            <a:avLst/>
          </a:prstGeom>
        </p:spPr>
      </p:pic>
      <p:pic>
        <p:nvPicPr>
          <p:cNvPr id="30" name="Picture 29">
            <a:hlinkClick r:id="rId10" action="ppaction://hlinksldjump"/>
            <a:extLst>
              <a:ext uri="{FF2B5EF4-FFF2-40B4-BE49-F238E27FC236}">
                <a16:creationId xmlns:a16="http://schemas.microsoft.com/office/drawing/2014/main" id="{9BD1EC38-AC0C-EAB2-ABA1-3254262BDF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726" y="6396677"/>
            <a:ext cx="464398" cy="356591"/>
          </a:xfrm>
          <a:prstGeom prst="rect">
            <a:avLst/>
          </a:prstGeom>
        </p:spPr>
      </p:pic>
      <p:pic>
        <p:nvPicPr>
          <p:cNvPr id="31" name="Picture 30">
            <a:hlinkClick r:id="rId12" action="ppaction://hlinksldjump"/>
            <a:extLst>
              <a:ext uri="{FF2B5EF4-FFF2-40B4-BE49-F238E27FC236}">
                <a16:creationId xmlns:a16="http://schemas.microsoft.com/office/drawing/2014/main" id="{551652B0-B4AF-90C0-50A0-BB9E168BF2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216" y="6396677"/>
            <a:ext cx="505863" cy="356591"/>
          </a:xfrm>
          <a:prstGeom prst="rect">
            <a:avLst/>
          </a:prstGeom>
        </p:spPr>
      </p:pic>
      <p:pic>
        <p:nvPicPr>
          <p:cNvPr id="32" name="Picture 31">
            <a:hlinkClick r:id="rId14" action="ppaction://hlinksldjump"/>
            <a:extLst>
              <a:ext uri="{FF2B5EF4-FFF2-40B4-BE49-F238E27FC236}">
                <a16:creationId xmlns:a16="http://schemas.microsoft.com/office/drawing/2014/main" id="{388A7E7D-9372-8325-44E1-B2C756B237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99124" y="6419242"/>
            <a:ext cx="563913" cy="331714"/>
          </a:xfrm>
          <a:prstGeom prst="rect">
            <a:avLst/>
          </a:prstGeom>
        </p:spPr>
      </p:pic>
      <p:pic>
        <p:nvPicPr>
          <p:cNvPr id="33" name="Picture 32">
            <a:hlinkClick r:id="rId16" action="ppaction://hlinksldjump"/>
            <a:extLst>
              <a:ext uri="{FF2B5EF4-FFF2-40B4-BE49-F238E27FC236}">
                <a16:creationId xmlns:a16="http://schemas.microsoft.com/office/drawing/2014/main" id="{C4949701-179E-2B8D-B213-D6C31E7B7E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83262" y="6396438"/>
            <a:ext cx="507935" cy="354518"/>
          </a:xfrm>
          <a:prstGeom prst="rect">
            <a:avLst/>
          </a:prstGeom>
        </p:spPr>
      </p:pic>
      <p:pic>
        <p:nvPicPr>
          <p:cNvPr id="34" name="Picture 33">
            <a:hlinkClick r:id="rId18" action="ppaction://hlinksldjump"/>
            <a:extLst>
              <a:ext uri="{FF2B5EF4-FFF2-40B4-BE49-F238E27FC236}">
                <a16:creationId xmlns:a16="http://schemas.microsoft.com/office/drawing/2014/main" id="{CAAF6E15-91A5-356D-22D3-6C0ACAAB2288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6400"/>
          <a:stretch/>
        </p:blipFill>
        <p:spPr>
          <a:xfrm>
            <a:off x="2911422" y="6430828"/>
            <a:ext cx="524522" cy="3085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7040F7-D85C-09D6-3319-1D6BE2A25EBD}"/>
              </a:ext>
            </a:extLst>
          </p:cNvPr>
          <p:cNvSpPr txBox="1"/>
          <p:nvPr/>
        </p:nvSpPr>
        <p:spPr>
          <a:xfrm>
            <a:off x="8103394" y="868266"/>
            <a:ext cx="1737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/>
              <a:t>11-04-24 to 13-04-2024</a:t>
            </a:r>
          </a:p>
        </p:txBody>
      </p:sp>
    </p:spTree>
    <p:extLst>
      <p:ext uri="{BB962C8B-B14F-4D97-AF65-F5344CB8AC3E}">
        <p14:creationId xmlns:p14="http://schemas.microsoft.com/office/powerpoint/2010/main" val="4061858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6D875CB62D30546B7333748BB1E0C7E" ma:contentTypeVersion="5" ma:contentTypeDescription="Creare un nuovo documento." ma:contentTypeScope="" ma:versionID="c8ae687024bcf62f978230c66b65e986">
  <xsd:schema xmlns:xsd="http://www.w3.org/2001/XMLSchema" xmlns:xs="http://www.w3.org/2001/XMLSchema" xmlns:p="http://schemas.microsoft.com/office/2006/metadata/properties" xmlns:ns3="1ce2f480-fc24-465d-9e13-d8b5f4576dec" targetNamespace="http://schemas.microsoft.com/office/2006/metadata/properties" ma:root="true" ma:fieldsID="12d0f2ffc2d76afaa8bd42b328982334" ns3:_="">
    <xsd:import namespace="1ce2f480-fc24-465d-9e13-d8b5f4576dec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e2f480-fc24-465d-9e13-d8b5f4576dec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C39E66F-C982-4CD3-91DD-992E054E22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e2f480-fc24-465d-9e13-d8b5f4576d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D12682-FE66-46BB-A0C1-D0235AE6A5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25A1C6-77C3-4A19-A6BE-CB01E1866432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1ce2f480-fc24-465d-9e13-d8b5f4576dec"/>
    <ds:schemaRef ds:uri="http://purl.org/dc/elements/1.1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18222</TotalTime>
  <Words>1322</Words>
  <Application>Microsoft Office PowerPoint</Application>
  <PresentationFormat>Widescreen</PresentationFormat>
  <Paragraphs>131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-apple-system</vt:lpstr>
      <vt:lpstr>Arial</vt:lpstr>
      <vt:lpstr>Calibri</vt:lpstr>
      <vt:lpstr>Calibri Light</vt:lpstr>
      <vt:lpstr>Courier New</vt:lpstr>
      <vt:lpstr>Google Sans</vt:lpstr>
      <vt:lpstr>Inter</vt:lpstr>
      <vt:lpstr>Times New Roman</vt:lpstr>
      <vt:lpstr>Office Theme</vt:lpstr>
      <vt:lpstr>PHD First Year Progress report:  Innovative holographic optical elements for modern optical instrumentation:   CURRICULUM: Rivelatori, laser e ottica Research Activity location: Observatory di Brera, Merate,milan Student name: Dhiraj Gupta   Supervisor: Andrea Bianco 06/09/2024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Labwork</vt:lpstr>
      <vt:lpstr>Labwork Results</vt:lpstr>
      <vt:lpstr>PowerPoint Presentation</vt:lpstr>
      <vt:lpstr>PowerPoint Presentation</vt:lpstr>
      <vt:lpstr>Coursework: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PHD First Year Progress report:  Innovative holographic optical elements for modern optical instrumentation  CURRICULUM: Rivelatori, laser e ottica  Student name: Dhiraj Gupta   Supervisor: Andrea Bianco</dc:title>
  <dc:creator>dhiraj gupta</dc:creator>
  <cp:lastModifiedBy>dhiraj gupta</cp:lastModifiedBy>
  <cp:revision>31</cp:revision>
  <dcterms:created xsi:type="dcterms:W3CDTF">2024-08-21T10:00:08Z</dcterms:created>
  <dcterms:modified xsi:type="dcterms:W3CDTF">2024-09-10T08:42:28Z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0x01010016D875CB62D30546B7333748BB1E0C7E</vt:lpwstr>
  </property>
</Properties>
</file>