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63" r:id="rId3"/>
    <p:sldId id="265" r:id="rId4"/>
    <p:sldId id="257" r:id="rId5"/>
    <p:sldId id="258" r:id="rId6"/>
    <p:sldId id="260" r:id="rId7"/>
    <p:sldId id="259" r:id="rId8"/>
    <p:sldId id="261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2676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 </a:t>
            </a:r>
            <a:r>
              <a:rPr lang="it-IT" dirty="0" err="1"/>
              <a:t>n.studenti</a:t>
            </a:r>
            <a:r>
              <a:rPr lang="it-IT" dirty="0"/>
              <a:t>/esse</a:t>
            </a:r>
          </a:p>
        </c:rich>
      </c:tx>
      <c:layout>
        <c:manualLayout>
          <c:xMode val="edge"/>
          <c:yMode val="edge"/>
          <c:x val="0.27214566929133865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59-4FDB-897C-470AF5949E67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59-4FDB-897C-470AF5949E67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259-4FDB-897C-470AF5949E67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259-4FDB-897C-470AF5949E67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4285F4"/>
                </a:solidFill>
                <a:round/>
              </a:ln>
              <a:effectLst>
                <a:outerShdw blurRad="50800" dist="38100" dir="2700000" algn="tl" rotWithShape="0">
                  <a:srgbClr val="4285F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('Elenco Partecipanti solo alberg'!$J$6,'Elenco Partecipanti solo alberg'!$K$6)</c:f>
              <c:strCache>
                <c:ptCount val="2"/>
                <c:pt idx="0">
                  <c:v>Maschi</c:v>
                </c:pt>
                <c:pt idx="1">
                  <c:v>Femmine</c:v>
                </c:pt>
              </c:strCache>
            </c:strRef>
          </c:cat>
          <c:val>
            <c:numRef>
              <c:f>('Elenco Partecipanti solo alberg'!$J$34,'Elenco Partecipanti solo alberg'!$K$34)</c:f>
              <c:numCache>
                <c:formatCode>General</c:formatCode>
                <c:ptCount val="2"/>
                <c:pt idx="0">
                  <c:v>16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59-4FDB-897C-470AF5949E6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214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64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81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85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669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34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7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74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56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30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26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A31DBFB-D713-124D-8600-4CE4312B012E}" type="datetimeFigureOut">
              <a:rPr lang="it-IT" smtClean="0"/>
              <a:t>01/10/24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B5850CE-7E04-E549-BDC3-E3AA2E6B20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784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radiolab.%20Infn.c3m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instagram.com/radiolab.infn.c3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hyperlink" Target="https://web.infn.it/RadioLAB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ssegnazioni.dsi.infn.it/sito/home.php?inf=dettaglio_new&amp;sezsuf=NA&amp;anno=&amp;cap=%25" TargetMode="External"/><Relationship Id="rId3" Type="http://schemas.openxmlformats.org/officeDocument/2006/relationships/hyperlink" Target="https://assegnazioni.dsi.infn.it/sito/home.php?inf=dettaglio_new&amp;sezsuf=%25&amp;cap=MISS" TargetMode="External"/><Relationship Id="rId7" Type="http://schemas.openxmlformats.org/officeDocument/2006/relationships/hyperlink" Target="https://assegnazioni.dsi.infn.it/sito/home.php?inf=dettaglio_new&amp;sezsuf=MI&amp;anno=&amp;cap=%25" TargetMode="External"/><Relationship Id="rId2" Type="http://schemas.openxmlformats.org/officeDocument/2006/relationships/hyperlink" Target="https://assegnazioni.dsi.infn.it/sito/home.php?inf=dettaglio_new&amp;sezsuf=%25&amp;cap=%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gnazioni.dsi.infn.it/sito/home.php?inf=dettaglio_new&amp;sezsuf=%25&amp;cap=SPSERVIZI" TargetMode="External"/><Relationship Id="rId5" Type="http://schemas.openxmlformats.org/officeDocument/2006/relationships/hyperlink" Target="https://assegnazioni.dsi.infn.it/sito/home.php?inf=dettaglio_new&amp;sezsuf=%25&amp;cap=TRA" TargetMode="External"/><Relationship Id="rId4" Type="http://schemas.openxmlformats.org/officeDocument/2006/relationships/hyperlink" Target="https://assegnazioni.dsi.infn.it/sito/home.php?inf=dettaglio_new&amp;sezsuf=%25&amp;cap=CON" TargetMode="External"/><Relationship Id="rId9" Type="http://schemas.openxmlformats.org/officeDocument/2006/relationships/hyperlink" Target="https://assegnazioni.dsi.infn.it/sito/home.php?esperimento=0&amp;gruppo=17&amp;esperimento=RADIOLAB_C3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Zg_RswoYmPkbQdPiODBXsb_k4fqFHVBRUoyuaGW7EduWq0w/viewform" TargetMode="External"/><Relationship Id="rId2" Type="http://schemas.openxmlformats.org/officeDocument/2006/relationships/hyperlink" Target="https://web.infn.it/RadioLAB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5A20D8-203C-DC40-9455-877D1934D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RadioLab</a:t>
            </a:r>
            <a:br>
              <a:rPr lang="it-IT" dirty="0"/>
            </a:br>
            <a:r>
              <a:rPr lang="it-IT" sz="2000" dirty="0">
                <a:solidFill>
                  <a:srgbClr val="0070C0"/>
                </a:solidFill>
              </a:rPr>
              <a:t>RN:  M. Pugliese, </a:t>
            </a:r>
            <a:r>
              <a:rPr lang="it-IT" sz="2000" dirty="0" err="1">
                <a:solidFill>
                  <a:srgbClr val="0070C0"/>
                </a:solidFill>
              </a:rPr>
              <a:t>F</a:t>
            </a:r>
            <a:r>
              <a:rPr lang="it-IT" sz="2000" dirty="0">
                <a:solidFill>
                  <a:srgbClr val="0070C0"/>
                </a:solidFill>
              </a:rPr>
              <a:t>. Groppi</a:t>
            </a:r>
            <a:br>
              <a:rPr lang="it-IT" sz="2000" dirty="0">
                <a:solidFill>
                  <a:srgbClr val="FF0000"/>
                </a:solidFill>
              </a:rPr>
            </a:b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>Sezioni partecipanti: CA, CS, LE, </a:t>
            </a:r>
            <a:r>
              <a:rPr lang="it-IT" sz="2000" dirty="0">
                <a:solidFill>
                  <a:srgbClr val="00B050"/>
                </a:solidFill>
              </a:rPr>
              <a:t>LNS</a:t>
            </a:r>
            <a:r>
              <a:rPr lang="it-IT" sz="2000" dirty="0">
                <a:solidFill>
                  <a:srgbClr val="FF0000"/>
                </a:solidFill>
              </a:rPr>
              <a:t>, MI, NA, PD, PI, TO, TS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2236B2-2EB1-7948-9A52-D3FA3478B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8337" y="6238053"/>
            <a:ext cx="7611684" cy="1239894"/>
          </a:xfrm>
        </p:spPr>
        <p:txBody>
          <a:bodyPr/>
          <a:lstStyle/>
          <a:p>
            <a:r>
              <a:rPr lang="it-IT" dirty="0"/>
              <a:t>Riunione Commissione Nazionale CC3M - Roma, 1- 2 ottobre 2024</a:t>
            </a:r>
          </a:p>
        </p:txBody>
      </p:sp>
      <p:pic>
        <p:nvPicPr>
          <p:cNvPr id="7" name="Picture 4" descr="Risultati immagini per infn logo">
            <a:extLst>
              <a:ext uri="{FF2B5EF4-FFF2-40B4-BE49-F238E27FC236}">
                <a16:creationId xmlns:a16="http://schemas.microsoft.com/office/drawing/2014/main" id="{318B6146-5D08-D346-BE7E-0CDB65D4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4" y="641421"/>
            <a:ext cx="1816993" cy="10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6829BA-3025-7348-B60E-77A5B5636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19" y="432699"/>
            <a:ext cx="1418886" cy="14188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ABFDFF-93F9-9A4A-A7DE-678813F53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05" y="432700"/>
            <a:ext cx="1418886" cy="14188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43D685-600A-8E4B-9ACF-A5CEFEB93379}"/>
              </a:ext>
            </a:extLst>
          </p:cNvPr>
          <p:cNvSpPr txBox="1"/>
          <p:nvPr/>
        </p:nvSpPr>
        <p:spPr>
          <a:xfrm>
            <a:off x="1262270" y="4760843"/>
            <a:ext cx="43726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https://instagram.com/radiolab.infn.c3m</a:t>
            </a:r>
            <a:endParaRPr lang="it-IT" dirty="0"/>
          </a:p>
          <a:p>
            <a:r>
              <a:rPr lang="it-IT" dirty="0" err="1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it-IT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it-IT" dirty="0" err="1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</a:t>
            </a:r>
            <a:r>
              <a:rPr lang="it-IT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it-IT" dirty="0" err="1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radiolab</a:t>
            </a:r>
            <a:r>
              <a:rPr lang="it-IT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Infn.c3m</a:t>
            </a:r>
            <a:endParaRPr lang="it-IT" dirty="0"/>
          </a:p>
          <a:p>
            <a:r>
              <a:rPr lang="it-IT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https://web.infn.it/RadioLAB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87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0D4A18C-FD4A-4444-9673-991F33FB2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3" y="58400"/>
            <a:ext cx="7247411" cy="79929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NEWS E STATO DEL PROGETTO 2024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Summer school – Macugnaga (VB)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DFC707-0102-1B45-810F-CCDCAF4D9F54}"/>
              </a:ext>
            </a:extLst>
          </p:cNvPr>
          <p:cNvSpPr txBox="1"/>
          <p:nvPr/>
        </p:nvSpPr>
        <p:spPr>
          <a:xfrm>
            <a:off x="3077756" y="954474"/>
            <a:ext cx="2696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. 26 studenti/esse</a:t>
            </a:r>
          </a:p>
          <a:p>
            <a:r>
              <a:rPr lang="it-IT" dirty="0"/>
              <a:t>. 7 docenti scuola</a:t>
            </a:r>
          </a:p>
          <a:p>
            <a:r>
              <a:rPr lang="it-IT" dirty="0"/>
              <a:t>. 4 tutors </a:t>
            </a:r>
            <a:r>
              <a:rPr lang="it-IT" dirty="0" err="1"/>
              <a:t>univ</a:t>
            </a:r>
            <a:r>
              <a:rPr lang="it-IT" dirty="0"/>
              <a:t>.</a:t>
            </a:r>
          </a:p>
          <a:p>
            <a:r>
              <a:rPr lang="it-IT" dirty="0"/>
              <a:t>. 8 docenti </a:t>
            </a:r>
            <a:r>
              <a:rPr lang="it-IT" dirty="0" err="1"/>
              <a:t>univ.i</a:t>
            </a:r>
            <a:r>
              <a:rPr lang="it-IT" dirty="0"/>
              <a:t>/INFN</a:t>
            </a:r>
          </a:p>
          <a:p>
            <a:r>
              <a:rPr lang="it-IT" dirty="0"/>
              <a:t>e consulenti 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TOTALE  45 persone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62BF9C56-0867-1685-450B-B387F4A21C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520547"/>
              </p:ext>
            </p:extLst>
          </p:nvPr>
        </p:nvGraphicFramePr>
        <p:xfrm>
          <a:off x="-754842" y="9551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3F0C32A8-DA6D-5ACE-6E60-F929DD602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71" y="933454"/>
            <a:ext cx="1348111" cy="17974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1EC416-BF63-B19C-A017-7BE3A0E89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214" y="2813721"/>
            <a:ext cx="3442752" cy="410221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EA82428-E222-DCAA-15BF-CEF147FBA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506" y="3454391"/>
            <a:ext cx="2552707" cy="340360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9C046D5-923F-1B31-93BC-A7FF4ADB6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3" y="3898575"/>
            <a:ext cx="3951788" cy="29638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7A86407-6C39-C04A-FC9B-B5378C3E6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506" y="50782"/>
            <a:ext cx="2552707" cy="335282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D98ABFE-0EC8-673B-DD28-961F4A99D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744" y="3466711"/>
            <a:ext cx="2549469" cy="339929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BED3CF-6771-6390-D408-EC5BD2197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52" y="50782"/>
            <a:ext cx="2048046" cy="29017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524728-2DC3-7A03-670C-4CEE9DBD7F7B}"/>
              </a:ext>
            </a:extLst>
          </p:cNvPr>
          <p:cNvSpPr txBox="1"/>
          <p:nvPr/>
        </p:nvSpPr>
        <p:spPr>
          <a:xfrm>
            <a:off x="9805185" y="673030"/>
            <a:ext cx="20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Lezione alla mattina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685067-D0B7-8102-069F-004347BBA746}"/>
              </a:ext>
            </a:extLst>
          </p:cNvPr>
          <p:cNvSpPr txBox="1"/>
          <p:nvPr/>
        </p:nvSpPr>
        <p:spPr>
          <a:xfrm>
            <a:off x="141261" y="3908115"/>
            <a:ext cx="31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Misure di muoni in campo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E676AB-4E80-C85C-2F7A-35F27811CB08}"/>
              </a:ext>
            </a:extLst>
          </p:cNvPr>
          <p:cNvSpPr txBox="1"/>
          <p:nvPr/>
        </p:nvSpPr>
        <p:spPr>
          <a:xfrm>
            <a:off x="9671660" y="3546837"/>
            <a:ext cx="23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Competizioni la sera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166E37-8670-0199-6D69-301F390ACE1F}"/>
              </a:ext>
            </a:extLst>
          </p:cNvPr>
          <p:cNvSpPr txBox="1"/>
          <p:nvPr/>
        </p:nvSpPr>
        <p:spPr>
          <a:xfrm>
            <a:off x="6950563" y="3562605"/>
            <a:ext cx="247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Visualizzazioni sezioni sottili di minerali la sera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FA060FD-E70F-F7E9-85F4-4576924762C5}"/>
              </a:ext>
            </a:extLst>
          </p:cNvPr>
          <p:cNvSpPr txBox="1"/>
          <p:nvPr/>
        </p:nvSpPr>
        <p:spPr>
          <a:xfrm>
            <a:off x="4348182" y="3625667"/>
            <a:ext cx="23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 merenda Walser</a:t>
            </a:r>
          </a:p>
        </p:txBody>
      </p:sp>
    </p:spTree>
    <p:extLst>
      <p:ext uri="{BB962C8B-B14F-4D97-AF65-F5344CB8AC3E}">
        <p14:creationId xmlns:p14="http://schemas.microsoft.com/office/powerpoint/2010/main" val="127669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0D4A18C-FD4A-4444-9673-991F33FB2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036" y="90669"/>
            <a:ext cx="8497823" cy="93312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NEWS E STATO DEL PROGETTO 2024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Notte della Ricerca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40891CC-9602-646A-0566-EA932E3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699" y="1169043"/>
            <a:ext cx="5192252" cy="27945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15943FC-B4D9-C54D-FB75-4B57B6454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081" y="1169043"/>
            <a:ext cx="3199645" cy="55982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5BBDB2E-B477-B0D2-DEFF-98A736F71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9" y="1169043"/>
            <a:ext cx="3222059" cy="55982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B72041-92DE-DBBF-5BAC-0F6D88DCD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699" y="3972737"/>
            <a:ext cx="5192252" cy="27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25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7D47316-F69C-A742-94A9-493989AD9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789963"/>
              </p:ext>
            </p:extLst>
          </p:nvPr>
        </p:nvGraphicFramePr>
        <p:xfrm>
          <a:off x="2387775" y="1769165"/>
          <a:ext cx="7416447" cy="2704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326">
                  <a:extLst>
                    <a:ext uri="{9D8B030D-6E8A-4147-A177-3AD203B41FA5}">
                      <a16:colId xmlns:a16="http://schemas.microsoft.com/office/drawing/2014/main" val="2261477601"/>
                    </a:ext>
                  </a:extLst>
                </a:gridCol>
                <a:gridCol w="740235">
                  <a:extLst>
                    <a:ext uri="{9D8B030D-6E8A-4147-A177-3AD203B41FA5}">
                      <a16:colId xmlns:a16="http://schemas.microsoft.com/office/drawing/2014/main" val="390303964"/>
                    </a:ext>
                  </a:extLst>
                </a:gridCol>
                <a:gridCol w="537290">
                  <a:extLst>
                    <a:ext uri="{9D8B030D-6E8A-4147-A177-3AD203B41FA5}">
                      <a16:colId xmlns:a16="http://schemas.microsoft.com/office/drawing/2014/main" val="1925574842"/>
                    </a:ext>
                  </a:extLst>
                </a:gridCol>
                <a:gridCol w="537290">
                  <a:extLst>
                    <a:ext uri="{9D8B030D-6E8A-4147-A177-3AD203B41FA5}">
                      <a16:colId xmlns:a16="http://schemas.microsoft.com/office/drawing/2014/main" val="1658565480"/>
                    </a:ext>
                  </a:extLst>
                </a:gridCol>
                <a:gridCol w="578170">
                  <a:extLst>
                    <a:ext uri="{9D8B030D-6E8A-4147-A177-3AD203B41FA5}">
                      <a16:colId xmlns:a16="http://schemas.microsoft.com/office/drawing/2014/main" val="2011209381"/>
                    </a:ext>
                  </a:extLst>
                </a:gridCol>
                <a:gridCol w="704669">
                  <a:extLst>
                    <a:ext uri="{9D8B030D-6E8A-4147-A177-3AD203B41FA5}">
                      <a16:colId xmlns:a16="http://schemas.microsoft.com/office/drawing/2014/main" val="569328199"/>
                    </a:ext>
                  </a:extLst>
                </a:gridCol>
                <a:gridCol w="602054">
                  <a:extLst>
                    <a:ext uri="{9D8B030D-6E8A-4147-A177-3AD203B41FA5}">
                      <a16:colId xmlns:a16="http://schemas.microsoft.com/office/drawing/2014/main" val="1560229556"/>
                    </a:ext>
                  </a:extLst>
                </a:gridCol>
                <a:gridCol w="728554">
                  <a:extLst>
                    <a:ext uri="{9D8B030D-6E8A-4147-A177-3AD203B41FA5}">
                      <a16:colId xmlns:a16="http://schemas.microsoft.com/office/drawing/2014/main" val="1035325"/>
                    </a:ext>
                  </a:extLst>
                </a:gridCol>
                <a:gridCol w="741694">
                  <a:extLst>
                    <a:ext uri="{9D8B030D-6E8A-4147-A177-3AD203B41FA5}">
                      <a16:colId xmlns:a16="http://schemas.microsoft.com/office/drawing/2014/main" val="3865039877"/>
                    </a:ext>
                  </a:extLst>
                </a:gridCol>
                <a:gridCol w="559717">
                  <a:extLst>
                    <a:ext uri="{9D8B030D-6E8A-4147-A177-3AD203B41FA5}">
                      <a16:colId xmlns:a16="http://schemas.microsoft.com/office/drawing/2014/main" val="235744886"/>
                    </a:ext>
                  </a:extLst>
                </a:gridCol>
                <a:gridCol w="292448">
                  <a:extLst>
                    <a:ext uri="{9D8B030D-6E8A-4147-A177-3AD203B41FA5}">
                      <a16:colId xmlns:a16="http://schemas.microsoft.com/office/drawing/2014/main" val="1004512170"/>
                    </a:ext>
                  </a:extLst>
                </a:gridCol>
              </a:tblGrid>
              <a:tr h="604936">
                <a:tc row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Sez. &amp; Suf.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MISS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CON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SPSERVIZI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000">
                          <a:solidFill>
                            <a:srgbClr val="002060"/>
                          </a:solidFill>
                          <a:effectLst/>
                        </a:rPr>
                        <a:t>TOTALE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58822"/>
                  </a:ext>
                </a:extLst>
              </a:tr>
              <a:tr h="43413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7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Sj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Sj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Sj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Sj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Sj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963467"/>
                  </a:ext>
                </a:extLst>
              </a:tr>
              <a:tr h="327378">
                <a:tc row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9.0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8.0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0.5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8.5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331100"/>
                  </a:ext>
                </a:extLst>
              </a:tr>
              <a:tr h="32737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9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5341"/>
                  </a:ext>
                </a:extLst>
              </a:tr>
              <a:tr h="327378">
                <a:tc rowSpan="2">
                  <a:txBody>
                    <a:bodyPr/>
                    <a:lstStyle/>
                    <a:p>
                      <a:pPr marL="9525" marR="9525" algn="ctr"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8.5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6.0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14.5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372734"/>
                  </a:ext>
                </a:extLst>
              </a:tr>
              <a:tr h="32737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269090"/>
                  </a:ext>
                </a:extLst>
              </a:tr>
              <a:tr h="355845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it-IT" sz="1200" cap="all" dirty="0">
                          <a:solidFill>
                            <a:srgbClr val="002060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TOTALE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9525" marB="9525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17.5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14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0.5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8.5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1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40.5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25845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7EC2BE-7E02-3B43-8C73-A8F2EFF83E1D}"/>
              </a:ext>
            </a:extLst>
          </p:cNvPr>
          <p:cNvSpPr txBox="1"/>
          <p:nvPr/>
        </p:nvSpPr>
        <p:spPr>
          <a:xfrm>
            <a:off x="1548845" y="4939748"/>
            <a:ext cx="9094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Missioni: </a:t>
            </a:r>
            <a:r>
              <a:rPr lang="it-IT" dirty="0"/>
              <a:t>Riunioni della collaborazione, missioni a Pantelleria e Lampedusa (laddove possibile), missioni nelle scuole lontane dalle città sedi delle sezioni.</a:t>
            </a:r>
          </a:p>
          <a:p>
            <a:r>
              <a:rPr lang="it-IT" dirty="0">
                <a:solidFill>
                  <a:srgbClr val="FF0000"/>
                </a:solidFill>
              </a:rPr>
              <a:t>Consumo:</a:t>
            </a:r>
            <a:r>
              <a:rPr lang="it-IT" dirty="0"/>
              <a:t> Rivelatori CR-39 con </a:t>
            </a:r>
            <a:r>
              <a:rPr lang="it-IT" dirty="0" err="1"/>
              <a:t>holder</a:t>
            </a:r>
            <a:r>
              <a:rPr lang="it-IT" dirty="0"/>
              <a:t>, Elettreti con camere ST e LT, materiale da laboratorio</a:t>
            </a:r>
          </a:p>
          <a:p>
            <a:r>
              <a:rPr lang="it-IT" dirty="0" err="1">
                <a:solidFill>
                  <a:srgbClr val="FF0000"/>
                </a:solidFill>
              </a:rPr>
              <a:t>SpServizi</a:t>
            </a:r>
            <a:r>
              <a:rPr lang="it-IT" dirty="0">
                <a:solidFill>
                  <a:srgbClr val="FF0000"/>
                </a:solidFill>
              </a:rPr>
              <a:t>:</a:t>
            </a:r>
            <a:r>
              <a:rPr lang="it-IT" dirty="0"/>
              <a:t> Manutenzione e aggiornamento del sito internet, organizzazione della </a:t>
            </a:r>
            <a:r>
              <a:rPr lang="it-IT" dirty="0" err="1"/>
              <a:t>summer</a:t>
            </a:r>
            <a:r>
              <a:rPr lang="it-IT" dirty="0"/>
              <a:t> </a:t>
            </a:r>
            <a:r>
              <a:rPr lang="it-IT" dirty="0" err="1"/>
              <a:t>school</a:t>
            </a:r>
            <a:r>
              <a:rPr lang="it-IT" dirty="0"/>
              <a:t> per 30 studenti.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12940A0-DAFD-4B48-AA65-BD86694DD44D}"/>
              </a:ext>
            </a:extLst>
          </p:cNvPr>
          <p:cNvSpPr txBox="1">
            <a:spLocks/>
          </p:cNvSpPr>
          <p:nvPr/>
        </p:nvSpPr>
        <p:spPr>
          <a:xfrm>
            <a:off x="2231135" y="398161"/>
            <a:ext cx="7729728" cy="1188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richieste 2025</a:t>
            </a:r>
          </a:p>
        </p:txBody>
      </p:sp>
    </p:spTree>
    <p:extLst>
      <p:ext uri="{BB962C8B-B14F-4D97-AF65-F5344CB8AC3E}">
        <p14:creationId xmlns:p14="http://schemas.microsoft.com/office/powerpoint/2010/main" val="331197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BDF3E7-0187-0144-855E-19E6BADB3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583852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it-IT" dirty="0"/>
              <a:t>Dottorandi			2</a:t>
            </a:r>
          </a:p>
          <a:p>
            <a:r>
              <a:rPr lang="it-IT" dirty="0" err="1"/>
              <a:t>Ass</a:t>
            </a:r>
            <a:r>
              <a:rPr lang="it-IT" dirty="0"/>
              <a:t>. Ricerca			3</a:t>
            </a:r>
          </a:p>
          <a:p>
            <a:r>
              <a:rPr lang="it-IT" dirty="0" err="1"/>
              <a:t>Ric</a:t>
            </a:r>
            <a:r>
              <a:rPr lang="it-IT" dirty="0"/>
              <a:t>/</a:t>
            </a:r>
            <a:r>
              <a:rPr lang="it-IT" dirty="0" err="1"/>
              <a:t>Tec</a:t>
            </a:r>
            <a:r>
              <a:rPr lang="it-IT" dirty="0"/>
              <a:t>/Prof.	             	             38</a:t>
            </a:r>
          </a:p>
          <a:p>
            <a:r>
              <a:rPr lang="it-IT" dirty="0"/>
              <a:t>Tecnici				3</a:t>
            </a:r>
          </a:p>
          <a:p>
            <a:r>
              <a:rPr lang="it-IT" dirty="0"/>
              <a:t>Docenti scuole secondarie		4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TOTALE 			50 persone, 1650 ore, di cui 2 (RN) al 5%</a:t>
            </a:r>
          </a:p>
          <a:p>
            <a:pPr lvl="8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AE9C8EE-CEE0-BC44-B40C-29AC15B52BC8}"/>
              </a:ext>
            </a:extLst>
          </p:cNvPr>
          <p:cNvSpPr txBox="1">
            <a:spLocks/>
          </p:cNvSpPr>
          <p:nvPr/>
        </p:nvSpPr>
        <p:spPr>
          <a:xfrm>
            <a:off x="2231135" y="398161"/>
            <a:ext cx="7729728" cy="1188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Anagrafica 2025</a:t>
            </a:r>
          </a:p>
        </p:txBody>
      </p:sp>
    </p:spTree>
    <p:extLst>
      <p:ext uri="{BB962C8B-B14F-4D97-AF65-F5344CB8AC3E}">
        <p14:creationId xmlns:p14="http://schemas.microsoft.com/office/powerpoint/2010/main" val="16784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2FFDDD2-B81D-7947-A66F-C29BCC9248BA}"/>
              </a:ext>
            </a:extLst>
          </p:cNvPr>
          <p:cNvSpPr txBox="1">
            <a:spLocks/>
          </p:cNvSpPr>
          <p:nvPr/>
        </p:nvSpPr>
        <p:spPr>
          <a:xfrm>
            <a:off x="2231135" y="398161"/>
            <a:ext cx="7729728" cy="1188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Principali eventi 2025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7DF8F0E-1E15-5846-9CC6-8474B8C8CC72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Giornata finale al termine dell’anno scolastico, in almeno tre sezioni partecipanti (entro inizi giugno 2025)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Summer School (settembre/ottobre 2025)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La Notte della Ricerca (settembre 2025)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>
                <a:solidFill>
                  <a:srgbClr val="FF0000"/>
                </a:solidFill>
              </a:rPr>
              <a:t>European</a:t>
            </a:r>
            <a:r>
              <a:rPr lang="it-IT" dirty="0">
                <a:solidFill>
                  <a:srgbClr val="FF0000"/>
                </a:solidFill>
              </a:rPr>
              <a:t> Radon </a:t>
            </a:r>
            <a:r>
              <a:rPr lang="it-IT" dirty="0" err="1">
                <a:solidFill>
                  <a:srgbClr val="FF0000"/>
                </a:solidFill>
              </a:rPr>
              <a:t>Day</a:t>
            </a:r>
            <a:r>
              <a:rPr lang="it-IT" dirty="0">
                <a:solidFill>
                  <a:srgbClr val="FF0000"/>
                </a:solidFill>
              </a:rPr>
              <a:t> (novembre 2025)</a:t>
            </a:r>
          </a:p>
        </p:txBody>
      </p:sp>
    </p:spTree>
    <p:extLst>
      <p:ext uri="{BB962C8B-B14F-4D97-AF65-F5344CB8AC3E}">
        <p14:creationId xmlns:p14="http://schemas.microsoft.com/office/powerpoint/2010/main" val="288072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976EA5-6480-4D4E-8C00-5258B2ECB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3462" y="2647983"/>
            <a:ext cx="8185073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/>
              <a:t>Ci adegueremo a quello messo a punto e discusso nella riunione con Viviana Fanti. 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</a:rPr>
              <a:t>Contiamo di riuscire a farne fare almeno un migliaio.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43BEEA1-23F2-094C-8A31-1FD81B98A4ED}"/>
              </a:ext>
            </a:extLst>
          </p:cNvPr>
          <p:cNvSpPr txBox="1">
            <a:spLocks/>
          </p:cNvSpPr>
          <p:nvPr/>
        </p:nvSpPr>
        <p:spPr>
          <a:xfrm>
            <a:off x="2231135" y="398161"/>
            <a:ext cx="7729728" cy="1188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QUESTIONARI 2024-2025</a:t>
            </a:r>
          </a:p>
        </p:txBody>
      </p:sp>
    </p:spTree>
    <p:extLst>
      <p:ext uri="{BB962C8B-B14F-4D97-AF65-F5344CB8AC3E}">
        <p14:creationId xmlns:p14="http://schemas.microsoft.com/office/powerpoint/2010/main" val="77815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FE3255-0313-004B-953D-2A88F6068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Sul sito </a:t>
            </a:r>
            <a:r>
              <a:rPr lang="it-IT" dirty="0">
                <a:hlinkClick r:id="rId2"/>
              </a:rPr>
              <a:t>https://web.infn.it/RadioLAB/</a:t>
            </a:r>
            <a:r>
              <a:rPr lang="it-IT" dirty="0"/>
              <a:t> c’è un modulo di adesione</a:t>
            </a:r>
          </a:p>
          <a:p>
            <a:pPr marL="0" indent="0">
              <a:buNone/>
            </a:pPr>
            <a:r>
              <a:rPr lang="it-IT" dirty="0">
                <a:hlinkClick r:id="rId3"/>
              </a:rPr>
              <a:t>https://docs.google.com/forms/d/e/1FAIpQLSfZg_RswoYmPkbQdPiODBXsb_k4fqFHVBRUoyuaGW7EduWq0w/viewform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Purtroppo non riusciamo a soddisfare tutte le richieste e scegliamo le scuole in base ai referenti e alla dislocazione delle scuole sul territorio regionale.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90EA4DC-19CE-174A-A47A-1B92E8D0C308}"/>
              </a:ext>
            </a:extLst>
          </p:cNvPr>
          <p:cNvSpPr txBox="1">
            <a:spLocks/>
          </p:cNvSpPr>
          <p:nvPr/>
        </p:nvSpPr>
        <p:spPr>
          <a:xfrm>
            <a:off x="2231135" y="398161"/>
            <a:ext cx="7729728" cy="1188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REGISTRAZIONE SCUOLE 2024-2025</a:t>
            </a:r>
          </a:p>
        </p:txBody>
      </p:sp>
    </p:spTree>
    <p:extLst>
      <p:ext uri="{BB962C8B-B14F-4D97-AF65-F5344CB8AC3E}">
        <p14:creationId xmlns:p14="http://schemas.microsoft.com/office/powerpoint/2010/main" val="191300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FF15EB8-06D6-0745-A005-CB41751393AA}"/>
              </a:ext>
            </a:extLst>
          </p:cNvPr>
          <p:cNvSpPr txBox="1">
            <a:spLocks/>
          </p:cNvSpPr>
          <p:nvPr/>
        </p:nvSpPr>
        <p:spPr>
          <a:xfrm>
            <a:off x="2231135" y="398161"/>
            <a:ext cx="7729728" cy="1188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STATO DEI FONDI 2024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7948DC-69E7-B049-A257-8ED94C94C7BE}"/>
              </a:ext>
            </a:extLst>
          </p:cNvPr>
          <p:cNvSpPr txBox="1"/>
          <p:nvPr/>
        </p:nvSpPr>
        <p:spPr>
          <a:xfrm>
            <a:off x="3101009" y="2613991"/>
            <a:ext cx="6898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			MISSIONI		CONSUMO</a:t>
            </a:r>
          </a:p>
          <a:p>
            <a:endParaRPr lang="it-IT" dirty="0"/>
          </a:p>
          <a:p>
            <a:r>
              <a:rPr lang="it-IT" dirty="0"/>
              <a:t>NAPOLI			       </a:t>
            </a:r>
            <a:r>
              <a:rPr lang="it-IT" dirty="0">
                <a:solidFill>
                  <a:srgbClr val="FF0000"/>
                </a:solidFill>
              </a:rPr>
              <a:t>12</a:t>
            </a:r>
            <a:r>
              <a:rPr lang="it-IT" dirty="0"/>
              <a:t>			     </a:t>
            </a:r>
            <a:r>
              <a:rPr lang="it-IT" dirty="0">
                <a:solidFill>
                  <a:srgbClr val="FF0000"/>
                </a:solidFill>
              </a:rPr>
              <a:t>580</a:t>
            </a:r>
          </a:p>
          <a:p>
            <a:endParaRPr lang="it-IT" dirty="0"/>
          </a:p>
          <a:p>
            <a:r>
              <a:rPr lang="it-IT" dirty="0"/>
              <a:t>MILANO			</a:t>
            </a:r>
            <a:r>
              <a:rPr lang="it-IT" b="1" dirty="0">
                <a:solidFill>
                  <a:srgbClr val="FF0000"/>
                </a:solidFill>
              </a:rPr>
              <a:t>       </a:t>
            </a:r>
            <a:r>
              <a:rPr lang="it-IT" dirty="0">
                <a:solidFill>
                  <a:srgbClr val="FF0000"/>
                </a:solidFill>
              </a:rPr>
              <a:t>57			     974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B1D01C-B76F-3949-B733-2384E2CDF6BD}"/>
              </a:ext>
            </a:extLst>
          </p:cNvPr>
          <p:cNvSpPr txBox="1"/>
          <p:nvPr/>
        </p:nvSpPr>
        <p:spPr>
          <a:xfrm>
            <a:off x="2355574" y="4909930"/>
            <a:ext cx="613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In rosso fondi già impegnati o da impegnare entro il 15 ottobre</a:t>
            </a:r>
          </a:p>
        </p:txBody>
      </p:sp>
    </p:spTree>
    <p:extLst>
      <p:ext uri="{BB962C8B-B14F-4D97-AF65-F5344CB8AC3E}">
        <p14:creationId xmlns:p14="http://schemas.microsoft.com/office/powerpoint/2010/main" val="2548803984"/>
      </p:ext>
    </p:extLst>
  </p:cSld>
  <p:clrMapOvr>
    <a:masterClrMapping/>
  </p:clrMapOvr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{75930392-3229-4947-8AA6-67D96CC816AE}tf10001120</Template>
  <TotalTime>3090</TotalTime>
  <Words>535</Words>
  <Application>Microsoft Macintosh PowerPoint</Application>
  <PresentationFormat>Widescreen</PresentationFormat>
  <Paragraphs>125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Gill Sans MT</vt:lpstr>
      <vt:lpstr>Times New Roman</vt:lpstr>
      <vt:lpstr>Pacco</vt:lpstr>
      <vt:lpstr>RadioLab RN:  M. Pugliese, F. Groppi  Sezioni partecipanti: CA, CS, LE, LNS, MI, NA, PD, PI, TO, TS</vt:lpstr>
      <vt:lpstr>NEWS E STATO DEL PROGETTO 2024 Summer school – Macugnaga (VB)</vt:lpstr>
      <vt:lpstr>NEWS E STATO DEL PROGETTO 2024 Notte della Ricerca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RadioLab M. Pugliese, F. Groppi</dc:title>
  <dc:creator>Utente di Microsoft Office</dc:creator>
  <cp:lastModifiedBy>Utente di Microsoft Office</cp:lastModifiedBy>
  <cp:revision>25</cp:revision>
  <dcterms:created xsi:type="dcterms:W3CDTF">2024-09-27T16:51:52Z</dcterms:created>
  <dcterms:modified xsi:type="dcterms:W3CDTF">2024-10-01T14:09:50Z</dcterms:modified>
</cp:coreProperties>
</file>