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6" r:id="rId4"/>
    <p:sldId id="289" r:id="rId5"/>
    <p:sldId id="277" r:id="rId6"/>
    <p:sldId id="278" r:id="rId7"/>
    <p:sldId id="281" r:id="rId8"/>
    <p:sldId id="296" r:id="rId9"/>
    <p:sldId id="297" r:id="rId10"/>
    <p:sldId id="279" r:id="rId11"/>
    <p:sldId id="280" r:id="rId12"/>
    <p:sldId id="298" r:id="rId13"/>
    <p:sldId id="282" r:id="rId14"/>
    <p:sldId id="283" r:id="rId15"/>
    <p:sldId id="284" r:id="rId16"/>
    <p:sldId id="285" r:id="rId17"/>
    <p:sldId id="286" r:id="rId18"/>
    <p:sldId id="287" r:id="rId19"/>
    <p:sldId id="290" r:id="rId20"/>
    <p:sldId id="295" r:id="rId21"/>
    <p:sldId id="291" r:id="rId22"/>
    <p:sldId id="300" r:id="rId23"/>
    <p:sldId id="274" r:id="rId24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1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CA649-9923-0B46-9319-96293DC780C2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EB7-0014-764C-ABA4-CEAF83136A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78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EB7-0014-764C-ABA4-CEAF83136AB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6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23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45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5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37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45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0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99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08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6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15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6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22F2-EB48-C042-A21D-67809EB98AE7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95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2C253D09-4E82-FF1E-FE62-CCDBFA222204}"/>
              </a:ext>
            </a:extLst>
          </p:cNvPr>
          <p:cNvPicPr/>
          <p:nvPr/>
        </p:nvPicPr>
        <p:blipFill>
          <a:blip r:embed="rId3"/>
          <a:srcRect l="7186" t="5415" r="4176" b="5604"/>
          <a:stretch/>
        </p:blipFill>
        <p:spPr>
          <a:xfrm>
            <a:off x="6833522" y="312757"/>
            <a:ext cx="1131519" cy="1118172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3F30AC6-E194-27FA-9DA5-8149E1C381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409257" y="312757"/>
            <a:ext cx="858702" cy="1016422"/>
          </a:xfrm>
          <a:prstGeom prst="rect">
            <a:avLst/>
          </a:prstGeom>
          <a:ln w="0">
            <a:noFill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9915C1D-A0C6-FB33-7CDA-59BAE56CFAD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839953" y="506238"/>
            <a:ext cx="2421574" cy="62946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A06D1-6823-497C-FF78-4B95D3E61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337" y="312757"/>
            <a:ext cx="1164407" cy="1156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6C2E33-1C10-D1C9-8742-D2DDD49F95E7}"/>
              </a:ext>
            </a:extLst>
          </p:cNvPr>
          <p:cNvSpPr txBox="1"/>
          <p:nvPr/>
        </p:nvSpPr>
        <p:spPr>
          <a:xfrm>
            <a:off x="1774926" y="4747321"/>
            <a:ext cx="606868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Roboto" panose="02000000000000000000" pitchFamily="2" charset="0"/>
                <a:ea typeface="Roboto" panose="02000000000000000000" pitchFamily="2" charset="0"/>
              </a:rPr>
              <a:t>Associate Professor. </a:t>
            </a:r>
            <a:r>
              <a:rPr lang="it-IT" sz="2400" b="1" dirty="0">
                <a:latin typeface="Roboto" panose="02000000000000000000" pitchFamily="2" charset="0"/>
                <a:ea typeface="Roboto" panose="02000000000000000000" pitchFamily="2" charset="0"/>
              </a:rPr>
              <a:t>Dr. Daniele Dondi</a:t>
            </a:r>
          </a:p>
          <a:p>
            <a:r>
              <a:rPr lang="en-GB" dirty="0">
                <a:latin typeface="+mj-lt"/>
              </a:rPr>
              <a:t>Director in Laboratory of Radiation Chemistry and EPR Spectroscopy</a:t>
            </a:r>
          </a:p>
          <a:p>
            <a:r>
              <a:rPr lang="en-GB" dirty="0">
                <a:latin typeface="+mj-lt"/>
              </a:rPr>
              <a:t>Department of Chemistry, University of Pavia, 27100, Italy.</a:t>
            </a: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1A697E-3B78-9321-EFF6-A041E41E76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66" t="5535" r="6229" b="6211"/>
          <a:stretch/>
        </p:blipFill>
        <p:spPr>
          <a:xfrm>
            <a:off x="8487862" y="4747321"/>
            <a:ext cx="1425354" cy="1426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8551BC-E37F-A650-0A6B-6E0126054FD2}"/>
              </a:ext>
            </a:extLst>
          </p:cNvPr>
          <p:cNvSpPr txBox="1"/>
          <p:nvPr/>
        </p:nvSpPr>
        <p:spPr>
          <a:xfrm>
            <a:off x="7965040" y="6360577"/>
            <a:ext cx="3603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Thursaday, August 29</a:t>
            </a:r>
            <a:r>
              <a:rPr lang="it-IT" baseline="30000" dirty="0">
                <a:latin typeface="+mj-lt"/>
              </a:rPr>
              <a:t>th</a:t>
            </a:r>
            <a:r>
              <a:rPr lang="it-IT" dirty="0">
                <a:latin typeface="+mj-lt"/>
              </a:rPr>
              <a:t>,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6DAEB-412C-1D67-EF40-BA156A18290A}"/>
              </a:ext>
            </a:extLst>
          </p:cNvPr>
          <p:cNvSpPr txBox="1"/>
          <p:nvPr/>
        </p:nvSpPr>
        <p:spPr>
          <a:xfrm>
            <a:off x="4367855" y="2530420"/>
            <a:ext cx="2746241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it-IT" sz="6000" b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CH4rLiE</a:t>
            </a:r>
            <a:endParaRPr lang="en-GB" sz="6000" b="1" dirty="0">
              <a:ln>
                <a:solidFill>
                  <a:srgbClr val="00B05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7A31C-C03A-A8DC-24CC-D10282E8B944}"/>
              </a:ext>
            </a:extLst>
          </p:cNvPr>
          <p:cNvSpPr txBox="1"/>
          <p:nvPr/>
        </p:nvSpPr>
        <p:spPr>
          <a:xfrm>
            <a:off x="5810036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1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D21A5-33D6-80A9-2B93-A011D9DB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9" y="1091971"/>
            <a:ext cx="11162620" cy="5421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C6267-BA80-B58F-30E3-790294D6C8E0}"/>
              </a:ext>
            </a:extLst>
          </p:cNvPr>
          <p:cNvSpPr txBox="1"/>
          <p:nvPr/>
        </p:nvSpPr>
        <p:spPr>
          <a:xfrm>
            <a:off x="4055849" y="564810"/>
            <a:ext cx="390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Z5 dried under vacuum CH</a:t>
            </a:r>
            <a:r>
              <a:rPr lang="en-US" baseline="-25000" dirty="0"/>
              <a:t>4</a:t>
            </a:r>
            <a:r>
              <a:rPr lang="en-US" dirty="0"/>
              <a:t> introduced</a:t>
            </a:r>
          </a:p>
        </p:txBody>
      </p:sp>
    </p:spTree>
    <p:extLst>
      <p:ext uri="{BB962C8B-B14F-4D97-AF65-F5344CB8AC3E}">
        <p14:creationId xmlns:p14="http://schemas.microsoft.com/office/powerpoint/2010/main" val="8138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1CF68-F6A4-011E-DD2E-1F3F8505C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13" y="1181503"/>
            <a:ext cx="11443650" cy="5558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E3C21-A3C3-F7B6-745C-6895F1DCCC0C}"/>
              </a:ext>
            </a:extLst>
          </p:cNvPr>
          <p:cNvSpPr txBox="1"/>
          <p:nvPr/>
        </p:nvSpPr>
        <p:spPr>
          <a:xfrm>
            <a:off x="3873357" y="564810"/>
            <a:ext cx="493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Z5 dried under vacuum CH</a:t>
            </a:r>
            <a:r>
              <a:rPr lang="en-US" baseline="-25000" dirty="0"/>
              <a:t>4</a:t>
            </a:r>
            <a:r>
              <a:rPr lang="en-US" dirty="0"/>
              <a:t> introduced repeated</a:t>
            </a:r>
          </a:p>
        </p:txBody>
      </p:sp>
    </p:spTree>
    <p:extLst>
      <p:ext uri="{BB962C8B-B14F-4D97-AF65-F5344CB8AC3E}">
        <p14:creationId xmlns:p14="http://schemas.microsoft.com/office/powerpoint/2010/main" val="373538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05372-69D2-9437-CF53-14C71973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36" y="1360273"/>
            <a:ext cx="10821762" cy="5256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B52C0-1D8B-7E31-B578-1940D5D60BF2}"/>
              </a:ext>
            </a:extLst>
          </p:cNvPr>
          <p:cNvSpPr txBox="1"/>
          <p:nvPr/>
        </p:nvSpPr>
        <p:spPr>
          <a:xfrm>
            <a:off x="4304872" y="698105"/>
            <a:ext cx="331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</a:t>
            </a:r>
            <a:r>
              <a:rPr lang="en-US" dirty="0"/>
              <a:t>-Kraft lignin 20%</a:t>
            </a:r>
          </a:p>
        </p:txBody>
      </p:sp>
    </p:spTree>
    <p:extLst>
      <p:ext uri="{BB962C8B-B14F-4D97-AF65-F5344CB8AC3E}">
        <p14:creationId xmlns:p14="http://schemas.microsoft.com/office/powerpoint/2010/main" val="52610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25D05-54EE-2A76-F96F-840FE4038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09" y="1310565"/>
            <a:ext cx="11072170" cy="5377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91DC81-E490-F1A8-C71E-9B45D469F149}"/>
              </a:ext>
            </a:extLst>
          </p:cNvPr>
          <p:cNvSpPr txBox="1"/>
          <p:nvPr/>
        </p:nvSpPr>
        <p:spPr>
          <a:xfrm>
            <a:off x="3143893" y="800847"/>
            <a:ext cx="553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</a:t>
            </a:r>
            <a:r>
              <a:rPr lang="en-US" dirty="0"/>
              <a:t>-Kraft lignin 20% After pyrolysis TGA N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787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DC107F-3EBA-7AFA-9D6F-30F83838C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9" y="1391976"/>
            <a:ext cx="10714186" cy="5204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7B3CF-5BF1-451B-B621-B2A5ACD6AE02}"/>
              </a:ext>
            </a:extLst>
          </p:cNvPr>
          <p:cNvSpPr txBox="1"/>
          <p:nvPr/>
        </p:nvSpPr>
        <p:spPr>
          <a:xfrm>
            <a:off x="2917860" y="698105"/>
            <a:ext cx="609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</a:t>
            </a:r>
            <a:r>
              <a:rPr lang="en-US" dirty="0"/>
              <a:t>-Kraft lignin 20% After pyrolysis CH</a:t>
            </a:r>
            <a:r>
              <a:rPr lang="en-US" baseline="-25000" dirty="0"/>
              <a:t>4</a:t>
            </a:r>
            <a:r>
              <a:rPr lang="en-US" dirty="0"/>
              <a:t> introduced </a:t>
            </a:r>
          </a:p>
        </p:txBody>
      </p:sp>
    </p:spTree>
    <p:extLst>
      <p:ext uri="{BB962C8B-B14F-4D97-AF65-F5344CB8AC3E}">
        <p14:creationId xmlns:p14="http://schemas.microsoft.com/office/powerpoint/2010/main" val="19054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3C901-8258-ACEF-B0D1-918955632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55" y="1417833"/>
            <a:ext cx="10428269" cy="5065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91E49-CB80-010F-574E-AC6CFDEB1819}"/>
              </a:ext>
            </a:extLst>
          </p:cNvPr>
          <p:cNvSpPr txBox="1"/>
          <p:nvPr/>
        </p:nvSpPr>
        <p:spPr>
          <a:xfrm>
            <a:off x="3123343" y="69810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</a:t>
            </a:r>
            <a:r>
              <a:rPr lang="en-US" dirty="0"/>
              <a:t>-Kraft lignin 20% After pyrolysis TGA Air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5C743-A8BC-758B-2AF8-32FC3C720DFC}"/>
              </a:ext>
            </a:extLst>
          </p:cNvPr>
          <p:cNvSpPr txBox="1"/>
          <p:nvPr/>
        </p:nvSpPr>
        <p:spPr>
          <a:xfrm>
            <a:off x="8609743" y="1248726"/>
            <a:ext cx="23836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Carbon content-0.1%</a:t>
            </a:r>
          </a:p>
        </p:txBody>
      </p:sp>
    </p:spTree>
    <p:extLst>
      <p:ext uri="{BB962C8B-B14F-4D97-AF65-F5344CB8AC3E}">
        <p14:creationId xmlns:p14="http://schemas.microsoft.com/office/powerpoint/2010/main" val="200548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BF4C8-E5FF-B621-09B9-7A765B8E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34" y="1047964"/>
            <a:ext cx="10830171" cy="5260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DB094-26AC-7294-BEA8-038CC6F6F7D7}"/>
              </a:ext>
            </a:extLst>
          </p:cNvPr>
          <p:cNvSpPr txBox="1"/>
          <p:nvPr/>
        </p:nvSpPr>
        <p:spPr>
          <a:xfrm>
            <a:off x="4173020" y="569946"/>
            <a:ext cx="38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</a:t>
            </a:r>
            <a:r>
              <a:rPr lang="en-US" dirty="0"/>
              <a:t>-Wood lignin 20%</a:t>
            </a:r>
          </a:p>
        </p:txBody>
      </p:sp>
    </p:spTree>
    <p:extLst>
      <p:ext uri="{BB962C8B-B14F-4D97-AF65-F5344CB8AC3E}">
        <p14:creationId xmlns:p14="http://schemas.microsoft.com/office/powerpoint/2010/main" val="370434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480B2-2B8B-11E7-3B22-BBF4A17D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1" y="1171255"/>
            <a:ext cx="11126306" cy="5404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F6465C-B943-30FC-354F-140D19186B70}"/>
              </a:ext>
            </a:extLst>
          </p:cNvPr>
          <p:cNvSpPr txBox="1"/>
          <p:nvPr/>
        </p:nvSpPr>
        <p:spPr>
          <a:xfrm>
            <a:off x="3174714" y="523444"/>
            <a:ext cx="558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</a:t>
            </a:r>
            <a:r>
              <a:rPr lang="en-US" dirty="0"/>
              <a:t>-Wood lignin 20% After pyrolysis TGA N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51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754B3-B23B-6827-921D-E5DA0E25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54" y="1036785"/>
            <a:ext cx="11546266" cy="5608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3A266B-1835-484F-4B72-A55F90B635AE}"/>
              </a:ext>
            </a:extLst>
          </p:cNvPr>
          <p:cNvSpPr txBox="1"/>
          <p:nvPr/>
        </p:nvSpPr>
        <p:spPr>
          <a:xfrm>
            <a:off x="3306566" y="502896"/>
            <a:ext cx="557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</a:t>
            </a:r>
            <a:r>
              <a:rPr lang="en-US" dirty="0"/>
              <a:t>-Wood lignin 20% After pyrolysis TGA Air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9A6E3-7871-1B6C-B118-E8F116CBCAE6}"/>
              </a:ext>
            </a:extLst>
          </p:cNvPr>
          <p:cNvSpPr txBox="1"/>
          <p:nvPr/>
        </p:nvSpPr>
        <p:spPr>
          <a:xfrm>
            <a:off x="9671585" y="891701"/>
            <a:ext cx="22875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Carbon content-8.1%</a:t>
            </a:r>
          </a:p>
        </p:txBody>
      </p:sp>
    </p:spTree>
    <p:extLst>
      <p:ext uri="{BB962C8B-B14F-4D97-AF65-F5344CB8AC3E}">
        <p14:creationId xmlns:p14="http://schemas.microsoft.com/office/powerpoint/2010/main" val="3369561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8CEA-2DBB-9CC4-716E-91DF8B06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34" y="1002341"/>
            <a:ext cx="11177932" cy="5429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82E3A-6654-9792-6E20-F143FDC74725}"/>
              </a:ext>
            </a:extLst>
          </p:cNvPr>
          <p:cNvSpPr txBox="1"/>
          <p:nvPr/>
        </p:nvSpPr>
        <p:spPr>
          <a:xfrm>
            <a:off x="3041151" y="543993"/>
            <a:ext cx="502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</a:t>
            </a:r>
            <a:r>
              <a:rPr lang="en-US" dirty="0"/>
              <a:t>-Kraft lignin 20% Washed procedure</a:t>
            </a:r>
          </a:p>
        </p:txBody>
      </p:sp>
    </p:spTree>
    <p:extLst>
      <p:ext uri="{BB962C8B-B14F-4D97-AF65-F5344CB8AC3E}">
        <p14:creationId xmlns:p14="http://schemas.microsoft.com/office/powerpoint/2010/main" val="313228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47A130-BAB7-ACCD-0DCC-F3F7909EB689}"/>
              </a:ext>
            </a:extLst>
          </p:cNvPr>
          <p:cNvSpPr txBox="1"/>
          <p:nvPr/>
        </p:nvSpPr>
        <p:spPr>
          <a:xfrm>
            <a:off x="154112" y="164387"/>
            <a:ext cx="118769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performed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Pyrolysis of 50%Melamine-Z5 sample at 200 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under 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Pyrolysis of 50% Melamine-Z5 sample at 400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under 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Pyrolysis of 50% Melamine-Z5 sample at 400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°C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vacuum.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Pyrolysis of 50% Melamine-Z5 sample at 400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under vacuum and removing quartz tube at high temperature.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Pyrolysis of 20% kraft lignin-Z5 sample at 550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under vacuum.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Drying of Z5 zeolite under vacuum and introducing 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Drying of Z5 zeolite under vacuum and introducing 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repeated.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Pyrolysis of 20% kraft lignin-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1165MPunder vacuum.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Pyrolysis of 20% wood lignin-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1165MPunder vacuum.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Pyrolysis of 20% kraft lignin-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1165MPunder vacuum- Changed procedure of preparation.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A618D-8BFC-8CA1-A79C-F8EAE4B6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68" y="1212352"/>
            <a:ext cx="10851322" cy="5270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B3A93-F003-BF94-3C21-BBB0D81AC426}"/>
              </a:ext>
            </a:extLst>
          </p:cNvPr>
          <p:cNvSpPr txBox="1"/>
          <p:nvPr/>
        </p:nvSpPr>
        <p:spPr>
          <a:xfrm>
            <a:off x="2250040" y="513439"/>
            <a:ext cx="724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</a:t>
            </a:r>
            <a:r>
              <a:rPr lang="en-US" dirty="0"/>
              <a:t>-Kraft lignin 20% Washed procedure After pyrolysis TGA N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1749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74505-8088-5878-5331-7CD2A7A0C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6" y="1248726"/>
            <a:ext cx="10903348" cy="5295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C52254-A970-53E1-4D59-B9816407D4A0}"/>
              </a:ext>
            </a:extLst>
          </p:cNvPr>
          <p:cNvSpPr txBox="1"/>
          <p:nvPr/>
        </p:nvSpPr>
        <p:spPr>
          <a:xfrm>
            <a:off x="2650732" y="523444"/>
            <a:ext cx="72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 </a:t>
            </a:r>
            <a:r>
              <a:rPr lang="en-US" dirty="0"/>
              <a:t>-Kraft lignin 20% Washed procedure After pyrolysis TGA Air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75E3B-95B7-6D49-9F31-C40A8AE33C64}"/>
              </a:ext>
            </a:extLst>
          </p:cNvPr>
          <p:cNvSpPr txBox="1"/>
          <p:nvPr/>
        </p:nvSpPr>
        <p:spPr>
          <a:xfrm>
            <a:off x="9185096" y="1112348"/>
            <a:ext cx="228086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Carbon content-0.1%</a:t>
            </a:r>
          </a:p>
        </p:txBody>
      </p:sp>
    </p:spTree>
    <p:extLst>
      <p:ext uri="{BB962C8B-B14F-4D97-AF65-F5344CB8AC3E}">
        <p14:creationId xmlns:p14="http://schemas.microsoft.com/office/powerpoint/2010/main" val="395286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F0D02-60C4-C9B3-493F-E66B7E90441A}"/>
              </a:ext>
            </a:extLst>
          </p:cNvPr>
          <p:cNvSpPr txBox="1"/>
          <p:nvPr/>
        </p:nvSpPr>
        <p:spPr>
          <a:xfrm>
            <a:off x="0" y="10273"/>
            <a:ext cx="121920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from Completed experiments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Z5-incorporated Melamine sample failed to produce carbon even after 50% Melamine.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Z5- incorporated Kraft Lignin Sample successfully produced carbon.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the sample out of the pyrolysis oven as soon as drying completion proved successful as earlier drying, the 6% weight loss in TGA was reduced to 4%.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methane in the dried Z5 was inconclusive.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Kraft and wood type lignin was successfully incorporated inside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Zeosil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1165MP.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Pre-treatment of Hydrothermal is completed and ready for use.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Planning</a:t>
            </a:r>
          </a:p>
          <a:p>
            <a:pPr algn="ctr"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of Z-10 such as drying, carbon incorporation.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Material using Hydrothermal reactor.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40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F851CE-3463-664A-B2A6-14F3A8F01001}"/>
              </a:ext>
            </a:extLst>
          </p:cNvPr>
          <p:cNvSpPr txBox="1"/>
          <p:nvPr/>
        </p:nvSpPr>
        <p:spPr>
          <a:xfrm>
            <a:off x="4339683" y="3969410"/>
            <a:ext cx="5636479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it-IT" sz="13800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</a:t>
            </a:r>
            <a:endParaRPr lang="en-GB" sz="13800" dirty="0">
              <a:ln>
                <a:solidFill>
                  <a:srgbClr val="00B050"/>
                </a:solidFill>
              </a:ln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DE00D-4FD4-80B3-D07F-187DC6AD6C64}"/>
              </a:ext>
            </a:extLst>
          </p:cNvPr>
          <p:cNvSpPr txBox="1"/>
          <p:nvPr/>
        </p:nvSpPr>
        <p:spPr>
          <a:xfrm>
            <a:off x="2595770" y="790833"/>
            <a:ext cx="258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u="sng" dirty="0" err="1">
                <a:latin typeface="AngsanaUPC" panose="020B0502040204020203" pitchFamily="18" charset="-34"/>
                <a:cs typeface="AngsanaUPC" panose="020B0502040204020203" pitchFamily="18" charset="-34"/>
              </a:rPr>
              <a:t>Acknowledgement</a:t>
            </a:r>
            <a:endParaRPr lang="en-GB" sz="3600" b="1" u="sng" dirty="0">
              <a:latin typeface="AngsanaUPC" panose="020B0502040204020203" pitchFamily="18" charset="-34"/>
              <a:cs typeface="AngsanaUPC" panose="020B0502040204020203" pitchFamily="18" charset="-34"/>
            </a:endParaRPr>
          </a:p>
        </p:txBody>
      </p:sp>
      <p:pic>
        <p:nvPicPr>
          <p:cNvPr id="3" name="Google Shape;365;p19">
            <a:extLst>
              <a:ext uri="{FF2B5EF4-FFF2-40B4-BE49-F238E27FC236}">
                <a16:creationId xmlns:a16="http://schemas.microsoft.com/office/drawing/2014/main" id="{38104574-62B9-6D30-9728-D23BECB98C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4077" y="1647548"/>
            <a:ext cx="4506013" cy="83569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9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6671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299A9F-DF93-DF08-ACBD-D95FC22B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2" y="1006867"/>
            <a:ext cx="11401295" cy="5537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F6375-D669-EE0F-9EA2-E64AC0511B19}"/>
              </a:ext>
            </a:extLst>
          </p:cNvPr>
          <p:cNvSpPr txBox="1"/>
          <p:nvPr/>
        </p:nvSpPr>
        <p:spPr>
          <a:xfrm>
            <a:off x="3996648" y="613246"/>
            <a:ext cx="424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Z5-Melamine pyrolysis under N</a:t>
            </a:r>
            <a:r>
              <a:rPr lang="en-US" baseline="-25000" dirty="0"/>
              <a:t>2</a:t>
            </a:r>
            <a:r>
              <a:rPr lang="en-US" dirty="0"/>
              <a:t> at 200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4949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144A1-F5CC-2E63-2014-534F996F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99" y="1065259"/>
            <a:ext cx="11111853" cy="5397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E0E8C0-5400-744D-3737-8ADAB3E5CB27}"/>
              </a:ext>
            </a:extLst>
          </p:cNvPr>
          <p:cNvSpPr txBox="1"/>
          <p:nvPr/>
        </p:nvSpPr>
        <p:spPr>
          <a:xfrm>
            <a:off x="3996647" y="613246"/>
            <a:ext cx="424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Z5-Melamine pyrolysis under N</a:t>
            </a:r>
            <a:r>
              <a:rPr lang="en-US" baseline="-25000" dirty="0"/>
              <a:t>2</a:t>
            </a:r>
            <a:r>
              <a:rPr lang="en-US" dirty="0"/>
              <a:t> at 400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°C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63580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8223C-3DF6-E672-488C-2683D68F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4" y="1037690"/>
            <a:ext cx="11612820" cy="5640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8E45B7-9D7E-C9F9-B53E-EC945BC935AE}"/>
              </a:ext>
            </a:extLst>
          </p:cNvPr>
          <p:cNvSpPr txBox="1"/>
          <p:nvPr/>
        </p:nvSpPr>
        <p:spPr>
          <a:xfrm>
            <a:off x="3236360" y="613246"/>
            <a:ext cx="467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Z5-Melamine 50% After pyrolysis under vacuum</a:t>
            </a:r>
          </a:p>
        </p:txBody>
      </p:sp>
    </p:spTree>
    <p:extLst>
      <p:ext uri="{BB962C8B-B14F-4D97-AF65-F5344CB8AC3E}">
        <p14:creationId xmlns:p14="http://schemas.microsoft.com/office/powerpoint/2010/main" val="236973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6A84D8-F5EE-0DA5-8AC4-B137AA28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60" y="993927"/>
            <a:ext cx="11004880" cy="5345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AA5AD-23AF-C451-95CB-555197912AC3}"/>
              </a:ext>
            </a:extLst>
          </p:cNvPr>
          <p:cNvSpPr txBox="1"/>
          <p:nvPr/>
        </p:nvSpPr>
        <p:spPr>
          <a:xfrm>
            <a:off x="3236360" y="613246"/>
            <a:ext cx="605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Z5-Melamine 50% After pyrolysis under vacuum 1 minute</a:t>
            </a:r>
          </a:p>
        </p:txBody>
      </p:sp>
    </p:spTree>
    <p:extLst>
      <p:ext uri="{BB962C8B-B14F-4D97-AF65-F5344CB8AC3E}">
        <p14:creationId xmlns:p14="http://schemas.microsoft.com/office/powerpoint/2010/main" val="60616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E0044-119E-2D58-F40E-372F0DC1D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53" y="1345915"/>
            <a:ext cx="10597491" cy="5147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210BD-F728-3F60-6B53-532B77D08158}"/>
              </a:ext>
            </a:extLst>
          </p:cNvPr>
          <p:cNvSpPr txBox="1"/>
          <p:nvPr/>
        </p:nvSpPr>
        <p:spPr>
          <a:xfrm>
            <a:off x="5238257" y="791917"/>
            <a:ext cx="203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Z5-Kraft lignin 20%</a:t>
            </a:r>
          </a:p>
        </p:txBody>
      </p:sp>
    </p:spTree>
    <p:extLst>
      <p:ext uri="{BB962C8B-B14F-4D97-AF65-F5344CB8AC3E}">
        <p14:creationId xmlns:p14="http://schemas.microsoft.com/office/powerpoint/2010/main" val="77668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A54D1-217F-108F-8C54-3FA1E00E1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9" y="1109610"/>
            <a:ext cx="11511129" cy="5591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486847-AD22-CACE-4A08-D6F7B246973C}"/>
              </a:ext>
            </a:extLst>
          </p:cNvPr>
          <p:cNvSpPr txBox="1"/>
          <p:nvPr/>
        </p:nvSpPr>
        <p:spPr>
          <a:xfrm>
            <a:off x="3832262" y="655935"/>
            <a:ext cx="437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Z5-Kraft lignin 20% After pyrolysis TGA N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155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DFD2C-77E1-E5A0-26F4-2C0655D23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27" y="987469"/>
            <a:ext cx="11568145" cy="5618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D673D4-7D6E-1789-1B35-43E374900D4A}"/>
              </a:ext>
            </a:extLst>
          </p:cNvPr>
          <p:cNvSpPr txBox="1"/>
          <p:nvPr/>
        </p:nvSpPr>
        <p:spPr>
          <a:xfrm>
            <a:off x="4017196" y="618137"/>
            <a:ext cx="462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Z5-Kraft lignin 20% After pyrolysis TGA Air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426CE-EC1B-9C13-FCCD-C92208349017}"/>
              </a:ext>
            </a:extLst>
          </p:cNvPr>
          <p:cNvSpPr txBox="1"/>
          <p:nvPr/>
        </p:nvSpPr>
        <p:spPr>
          <a:xfrm>
            <a:off x="9596063" y="895271"/>
            <a:ext cx="22840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Carbon content-16.6%</a:t>
            </a:r>
          </a:p>
        </p:txBody>
      </p:sp>
    </p:spTree>
    <p:extLst>
      <p:ext uri="{BB962C8B-B14F-4D97-AF65-F5344CB8AC3E}">
        <p14:creationId xmlns:p14="http://schemas.microsoft.com/office/powerpoint/2010/main" val="4047780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Widescreen</PresentationFormat>
  <Paragraphs>56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AngsanaUPC</vt:lpstr>
      <vt:lpstr>Arabic Typesetting</vt:lpstr>
      <vt:lpstr>Arial</vt:lpstr>
      <vt:lpstr>Calibri</vt:lpstr>
      <vt:lpstr>Roboto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2018-03-29T05:35:37Z</dcterms:created>
  <dcterms:modified xsi:type="dcterms:W3CDTF">2024-08-27T14:52:17Z</dcterms:modified>
</cp:coreProperties>
</file>