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B8AC0-47FE-24B7-0225-5050E7005D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6EEC0-3337-C8D0-E379-2B421F1A3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D9656-09D9-3774-2828-C14A88FC2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F6F9C-DB98-CEED-FDD4-6C008B989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5CC59-8170-899A-D3E4-CB505B63B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9549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80B9F-1D63-1EA1-6956-C1765BE25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8F43E-2E2B-98F8-9360-F3E279E48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EA293-EE5E-4450-A84E-B4F10F8E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80635-5B2F-EE6C-52D9-E21FD5190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21F5-C6C0-23D1-1F75-F19511E8F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2372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00012E-C20D-D09C-5F3F-FA2DAFA62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B5C79-5CEA-8D88-6B86-C33E9774A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7D212-FD66-F54E-4E23-F4036CA01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4BF0C-8E5D-E5EF-30AF-BDA2F060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158B9-FF9B-1E72-673B-B5490401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5397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23DEF-0C98-D276-1146-C8106523D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D3DA7-439D-4522-3A08-CDADF38E1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CCC26-DE62-4007-9C08-29CABCBCA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E29CA-5103-D237-C706-F8FC11298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86999-4176-A4FB-ED71-A8324232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9348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2A4C4-DD83-7CAA-5594-E4195D85F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F751F-85F0-B166-88CF-15D3C042D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F8DA2-5E14-47A1-9E1B-507E9FFD0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60712-8DFA-9BBC-84A5-C99F1495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9B85D-4AE9-4A09-018E-8D423CFC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34542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BC326-907B-E509-5440-96E2F597E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230A-1126-6146-DE25-F7B15473BA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DF4A11-F30B-B1EF-9CA8-6DC05BF92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E8D05-94A5-39EA-B175-6DE287236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A75C61-A05A-9DAD-CC98-B5EC8219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D7D23-F8D2-1D6E-059B-7BAAAEC3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1823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EAB4C-6E14-76B9-151C-6F933401E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0BCC9-C68E-1F03-D183-624D11A0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F2FBA-D171-96F3-2A17-A89193FCC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C32F24-F060-ED86-2E83-626EC03D6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D99D84-8FAE-A5AF-C37F-B2EAE09AC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BF88BB-0CC1-34D0-1A42-1EAB7046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4AB466-78F1-02E8-191D-3F73E6B9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2F473B-D059-B21F-254D-D34C72C0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03989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9CD7C-B828-3BAB-04A6-8516DD24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B6FFA1-45BE-728A-B13C-AE335ED99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D6A60-C7FF-3A7F-0C25-88ED20D9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32CA8B-432F-8521-F9CE-A723EA609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6172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EF06AB-5C5C-D51A-B5DA-18ECD7ACA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A6FF83-C9AC-E6F8-32AE-417147A71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EAA5F-96AD-D5F6-CE9D-4754ACE40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2379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CAB97-DDE1-AB6E-1F15-C0ACF0763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E1A94-3302-CCA6-915B-C720B58C1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DA92E-584C-6425-1D87-8C7D1BDE4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3C08C-7C4C-A33B-96B2-018761C4F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56116-8867-E6E6-EDF7-AF2CC5FE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82CA1B-48F0-817A-1B1A-75960446A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9752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B07D7-BBB7-4405-AB82-447AF9073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B041BB-0D13-40FC-2163-7CFD5F0EC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8C822-B4EE-8B63-108F-66FF12808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59560E-FBD5-8807-09C7-282DAACB8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DFEE9-9991-3F84-C628-FABD6039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24F2E-56E4-C09D-C302-C1653EC3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7651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9AB6D2-8173-BA0E-62CE-AF542608E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42187-A522-4672-DE6D-15CCDA21E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1C225-2E84-6422-6798-840834FE9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1AEC35-B89A-654B-B7B1-C0647CEC725C}" type="datetimeFigureOut">
              <a:rPr lang="en-IT" smtClean="0"/>
              <a:t>12/09/24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0DF2A-6ED9-9A7E-1F4A-1EFCDD2BD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B6D8F-9A57-F87D-ABA6-2AD36D2EA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4293CF-5BE1-EE4A-82EC-D09C4411B890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9687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16541-F456-D253-8608-F9DEAD904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(very) short</a:t>
            </a:r>
            <a:r>
              <a:rPr lang="en-IT" dirty="0"/>
              <a:t> news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584FF-CF7C-A9AF-C897-3EBA9DE2D2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3849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2C443-9788-C64C-026A-6AA6D74F3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</a:t>
            </a:r>
            <a:r>
              <a:rPr lang="en-IT" dirty="0"/>
              <a:t>onestly, not many since July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215D4-7DC9-C4FD-ECD4-A281C0A08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41579" cy="4351338"/>
          </a:xfrm>
        </p:spPr>
        <p:txBody>
          <a:bodyPr/>
          <a:lstStyle/>
          <a:p>
            <a:r>
              <a:rPr lang="en-IT" dirty="0"/>
              <a:t>Better definition of the Rome End-of-Second-Year-Conference (next week)</a:t>
            </a:r>
          </a:p>
          <a:p>
            <a:r>
              <a:rPr lang="en-IT" dirty="0"/>
              <a:t>Start of the OpenCalls</a:t>
            </a:r>
          </a:p>
          <a:p>
            <a:pPr lvl="1"/>
            <a:r>
              <a:rPr lang="en-GB" dirty="0"/>
              <a:t>C</a:t>
            </a:r>
            <a:r>
              <a:rPr lang="en-IT" dirty="0"/>
              <a:t>ontracts signed</a:t>
            </a:r>
          </a:p>
          <a:p>
            <a:pPr lvl="1"/>
            <a:r>
              <a:rPr lang="en-GB" dirty="0"/>
              <a:t>O</a:t>
            </a:r>
            <a:r>
              <a:rPr lang="en-IT" dirty="0"/>
              <a:t>fficial start Sept 1st</a:t>
            </a:r>
          </a:p>
          <a:p>
            <a:pPr lvl="1"/>
            <a:r>
              <a:rPr lang="en-IT" dirty="0"/>
              <a:t>3.12MEur budget assigned, but there are some “features/problems”</a:t>
            </a:r>
          </a:p>
        </p:txBody>
      </p:sp>
      <p:pic>
        <p:nvPicPr>
          <p:cNvPr id="4" name="Google Shape;328;g2fb96ac7722_0_0">
            <a:extLst>
              <a:ext uri="{FF2B5EF4-FFF2-40B4-BE49-F238E27FC236}">
                <a16:creationId xmlns:a16="http://schemas.microsoft.com/office/drawing/2014/main" id="{FE8408BB-7783-7CAF-1EDE-03A6A91E071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825" y="1790561"/>
            <a:ext cx="5867398" cy="182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329;g2fb96ac7722_0_0">
            <a:extLst>
              <a:ext uri="{FF2B5EF4-FFF2-40B4-BE49-F238E27FC236}">
                <a16:creationId xmlns:a16="http://schemas.microsoft.com/office/drawing/2014/main" id="{E1854485-20DA-911B-5546-812D50CBCA2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25025" y="3615548"/>
            <a:ext cx="5417098" cy="32477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330;g2fb96ac7722_0_0">
            <a:extLst>
              <a:ext uri="{FF2B5EF4-FFF2-40B4-BE49-F238E27FC236}">
                <a16:creationId xmlns:a16="http://schemas.microsoft.com/office/drawing/2014/main" id="{D10FE1AA-96B3-AA36-983F-E6A3CFB9BB6C}"/>
              </a:ext>
            </a:extLst>
          </p:cNvPr>
          <p:cNvSpPr/>
          <p:nvPr/>
        </p:nvSpPr>
        <p:spPr>
          <a:xfrm>
            <a:off x="6477425" y="3671475"/>
            <a:ext cx="5109300" cy="501600"/>
          </a:xfrm>
          <a:prstGeom prst="roundRect">
            <a:avLst>
              <a:gd name="adj" fmla="val 16667"/>
            </a:avLst>
          </a:prstGeom>
          <a:solidFill>
            <a:srgbClr val="FA0400">
              <a:alpha val="37647"/>
            </a:srgbClr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7" name="Google Shape;331;g2fb96ac7722_0_0">
            <a:extLst>
              <a:ext uri="{FF2B5EF4-FFF2-40B4-BE49-F238E27FC236}">
                <a16:creationId xmlns:a16="http://schemas.microsoft.com/office/drawing/2014/main" id="{01FF3F5C-C79B-2D9E-CC02-43F6AD300FC1}"/>
              </a:ext>
            </a:extLst>
          </p:cNvPr>
          <p:cNvSpPr/>
          <p:nvPr/>
        </p:nvSpPr>
        <p:spPr>
          <a:xfrm>
            <a:off x="6477425" y="4585875"/>
            <a:ext cx="5109300" cy="365100"/>
          </a:xfrm>
          <a:prstGeom prst="roundRect">
            <a:avLst>
              <a:gd name="adj" fmla="val 16667"/>
            </a:avLst>
          </a:prstGeom>
          <a:solidFill>
            <a:srgbClr val="FA0400">
              <a:alpha val="37647"/>
            </a:srgbClr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8" name="Google Shape;332;g2fb96ac7722_0_0">
            <a:extLst>
              <a:ext uri="{FF2B5EF4-FFF2-40B4-BE49-F238E27FC236}">
                <a16:creationId xmlns:a16="http://schemas.microsoft.com/office/drawing/2014/main" id="{A04D9084-5B4B-0282-ACA5-7A9880CE74F8}"/>
              </a:ext>
            </a:extLst>
          </p:cNvPr>
          <p:cNvSpPr/>
          <p:nvPr/>
        </p:nvSpPr>
        <p:spPr>
          <a:xfrm rot="10800000" flipH="1">
            <a:off x="6477425" y="4985000"/>
            <a:ext cx="5109300" cy="366000"/>
          </a:xfrm>
          <a:prstGeom prst="roundRect">
            <a:avLst>
              <a:gd name="adj" fmla="val 16667"/>
            </a:avLst>
          </a:prstGeom>
          <a:solidFill>
            <a:srgbClr val="FA0400">
              <a:alpha val="37647"/>
            </a:srgbClr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9" name="Google Shape;333;g2fb96ac7722_0_0">
            <a:extLst>
              <a:ext uri="{FF2B5EF4-FFF2-40B4-BE49-F238E27FC236}">
                <a16:creationId xmlns:a16="http://schemas.microsoft.com/office/drawing/2014/main" id="{9042351B-094F-1C99-4051-9FAED5AA60B8}"/>
              </a:ext>
            </a:extLst>
          </p:cNvPr>
          <p:cNvSpPr/>
          <p:nvPr/>
        </p:nvSpPr>
        <p:spPr>
          <a:xfrm rot="10800000" flipH="1">
            <a:off x="6477425" y="5385025"/>
            <a:ext cx="5109300" cy="366000"/>
          </a:xfrm>
          <a:prstGeom prst="roundRect">
            <a:avLst>
              <a:gd name="adj" fmla="val 16667"/>
            </a:avLst>
          </a:prstGeom>
          <a:solidFill>
            <a:srgbClr val="FA0400">
              <a:alpha val="37647"/>
            </a:srgbClr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10" name="Google Shape;334;g2fb96ac7722_0_0">
            <a:extLst>
              <a:ext uri="{FF2B5EF4-FFF2-40B4-BE49-F238E27FC236}">
                <a16:creationId xmlns:a16="http://schemas.microsoft.com/office/drawing/2014/main" id="{F71400F4-A5AB-9CAE-AFE0-7B9C5E38E869}"/>
              </a:ext>
            </a:extLst>
          </p:cNvPr>
          <p:cNvSpPr/>
          <p:nvPr/>
        </p:nvSpPr>
        <p:spPr>
          <a:xfrm rot="10800000" flipH="1">
            <a:off x="6483200" y="6108517"/>
            <a:ext cx="5109300" cy="366000"/>
          </a:xfrm>
          <a:prstGeom prst="roundRect">
            <a:avLst>
              <a:gd name="adj" fmla="val 16667"/>
            </a:avLst>
          </a:prstGeom>
          <a:solidFill>
            <a:srgbClr val="FA0400">
              <a:alpha val="37647"/>
            </a:srgbClr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11" name="Google Shape;335;g2fb96ac7722_0_0">
            <a:extLst>
              <a:ext uri="{FF2B5EF4-FFF2-40B4-BE49-F238E27FC236}">
                <a16:creationId xmlns:a16="http://schemas.microsoft.com/office/drawing/2014/main" id="{B3432041-DC0B-A74D-BACB-E8784B5D83E5}"/>
              </a:ext>
            </a:extLst>
          </p:cNvPr>
          <p:cNvSpPr/>
          <p:nvPr/>
        </p:nvSpPr>
        <p:spPr>
          <a:xfrm rot="10800000" flipH="1">
            <a:off x="6478925" y="1866742"/>
            <a:ext cx="5109300" cy="366000"/>
          </a:xfrm>
          <a:prstGeom prst="roundRect">
            <a:avLst>
              <a:gd name="adj" fmla="val 16667"/>
            </a:avLst>
          </a:prstGeom>
          <a:solidFill>
            <a:srgbClr val="2B04F0">
              <a:alpha val="36862"/>
            </a:srgbClr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12" name="Google Shape;336;g2fb96ac7722_0_0">
            <a:extLst>
              <a:ext uri="{FF2B5EF4-FFF2-40B4-BE49-F238E27FC236}">
                <a16:creationId xmlns:a16="http://schemas.microsoft.com/office/drawing/2014/main" id="{E659311B-C171-E8F5-71F0-A68D8F9C8F40}"/>
              </a:ext>
            </a:extLst>
          </p:cNvPr>
          <p:cNvSpPr/>
          <p:nvPr/>
        </p:nvSpPr>
        <p:spPr>
          <a:xfrm rot="10800000" flipH="1">
            <a:off x="6483200" y="2816467"/>
            <a:ext cx="5109300" cy="366000"/>
          </a:xfrm>
          <a:prstGeom prst="roundRect">
            <a:avLst>
              <a:gd name="adj" fmla="val 16667"/>
            </a:avLst>
          </a:prstGeom>
          <a:solidFill>
            <a:srgbClr val="2B04F0">
              <a:alpha val="36862"/>
            </a:srgbClr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</p:txBody>
      </p:sp>
    </p:spTree>
    <p:extLst>
      <p:ext uri="{BB962C8B-B14F-4D97-AF65-F5344CB8AC3E}">
        <p14:creationId xmlns:p14="http://schemas.microsoft.com/office/powerpoint/2010/main" val="119340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0DA44-1FAF-2551-3170-74D86D820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Accounting and reporting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889FC-C28A-9BCC-6779-86BAA3D78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MS8 (end of June): 98% of targets “DONE” (the rest “delayed to MS9” mostly for external reasons)</a:t>
            </a:r>
          </a:p>
          <a:p>
            <a:r>
              <a:rPr lang="en-GB" dirty="0"/>
              <a:t>W</a:t>
            </a:r>
            <a:r>
              <a:rPr lang="en-IT" dirty="0"/>
              <a:t>e are getting closer to MS9 (end of October), but: there is a ~ 100% probability the project will be extended to December 2025, so the MSs will be dedesigned</a:t>
            </a:r>
          </a:p>
          <a:p>
            <a:endParaRPr lang="en-IT" dirty="0"/>
          </a:p>
          <a:p>
            <a:r>
              <a:rPr lang="en-IT" dirty="0"/>
              <a:t>Important:</a:t>
            </a:r>
          </a:p>
          <a:p>
            <a:pPr lvl="1"/>
            <a:r>
              <a:rPr lang="en-GB" dirty="0"/>
              <a:t>W</a:t>
            </a:r>
            <a:r>
              <a:rPr lang="en-IT" dirty="0"/>
              <a:t>e will be asked by the end of the year on the real utilization of ICSC resources (Cloud, CINECA, …)</a:t>
            </a:r>
          </a:p>
          <a:p>
            <a:pPr lvl="1"/>
            <a:r>
              <a:rPr lang="en-GB" dirty="0"/>
              <a:t>D</a:t>
            </a:r>
            <a:r>
              <a:rPr lang="en-IT" dirty="0"/>
              <a:t>id whoever asked got the resources? </a:t>
            </a:r>
            <a:r>
              <a:rPr lang="en-GB" dirty="0"/>
              <a:t>A</a:t>
            </a:r>
            <a:r>
              <a:rPr lang="en-IT"/>
              <a:t>re you able to use them?</a:t>
            </a:r>
            <a:endParaRPr lang="en-IT" dirty="0"/>
          </a:p>
          <a:p>
            <a:pPr lvl="1"/>
            <a:endParaRPr lang="en-IT" dirty="0"/>
          </a:p>
          <a:p>
            <a:pPr lvl="1"/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753843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155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Titillium Web</vt:lpstr>
      <vt:lpstr>Office Theme</vt:lpstr>
      <vt:lpstr>(very) short news</vt:lpstr>
      <vt:lpstr>Honestly, not many since July …</vt:lpstr>
      <vt:lpstr>Accounting and reporting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Tommaso Boccali</dc:creator>
  <cp:lastModifiedBy>Tommaso Boccali</cp:lastModifiedBy>
  <cp:revision>2</cp:revision>
  <dcterms:created xsi:type="dcterms:W3CDTF">2024-09-12T07:17:06Z</dcterms:created>
  <dcterms:modified xsi:type="dcterms:W3CDTF">2024-09-12T11:56:40Z</dcterms:modified>
</cp:coreProperties>
</file>